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23" r:id="rId2"/>
    <p:sldId id="505" r:id="rId3"/>
    <p:sldId id="501" r:id="rId4"/>
    <p:sldId id="502" r:id="rId5"/>
    <p:sldId id="503" r:id="rId6"/>
    <p:sldId id="515" r:id="rId7"/>
    <p:sldId id="512" r:id="rId8"/>
    <p:sldId id="513" r:id="rId9"/>
    <p:sldId id="514" r:id="rId10"/>
    <p:sldId id="500" r:id="rId11"/>
    <p:sldId id="498" r:id="rId12"/>
    <p:sldId id="504" r:id="rId13"/>
    <p:sldId id="517" r:id="rId14"/>
    <p:sldId id="510" r:id="rId15"/>
    <p:sldId id="511" r:id="rId16"/>
    <p:sldId id="518" r:id="rId17"/>
    <p:sldId id="521" r:id="rId18"/>
    <p:sldId id="526" r:id="rId19"/>
    <p:sldId id="522" r:id="rId20"/>
    <p:sldId id="527" r:id="rId21"/>
    <p:sldId id="528" r:id="rId22"/>
    <p:sldId id="523" r:id="rId23"/>
    <p:sldId id="507" r:id="rId24"/>
    <p:sldId id="534" r:id="rId25"/>
    <p:sldId id="535" r:id="rId26"/>
    <p:sldId id="524" r:id="rId27"/>
    <p:sldId id="530" r:id="rId28"/>
    <p:sldId id="525" r:id="rId29"/>
    <p:sldId id="531" r:id="rId30"/>
    <p:sldId id="532" r:id="rId31"/>
    <p:sldId id="533" r:id="rId32"/>
    <p:sldId id="4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6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pos="1368" userDrawn="1">
          <p15:clr>
            <a:srgbClr val="A4A3A4"/>
          </p15:clr>
        </p15:guide>
        <p15:guide id="6" pos="46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CCFFFF"/>
    <a:srgbClr val="CCECFF"/>
    <a:srgbClr val="003366"/>
    <a:srgbClr val="CCCCFF"/>
    <a:srgbClr val="CCFF99"/>
    <a:srgbClr val="00699C"/>
    <a:srgbClr val="F5CA7B"/>
    <a:srgbClr val="828282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1" autoAdjust="0"/>
    <p:restoredTop sz="94585"/>
  </p:normalViewPr>
  <p:slideViewPr>
    <p:cSldViewPr snapToGrid="0" snapToObjects="1">
      <p:cViewPr>
        <p:scale>
          <a:sx n="60" d="100"/>
          <a:sy n="60" d="100"/>
        </p:scale>
        <p:origin x="-1212" y="-186"/>
      </p:cViewPr>
      <p:guideLst>
        <p:guide orient="horz" pos="436"/>
        <p:guide pos="756"/>
        <p:guide pos="7469"/>
        <p:guide pos="211"/>
        <p:guide pos="1368"/>
        <p:guide pos="46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9F686-8D18-9549-813C-727528F44F1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8129F-0AAF-314F-B6FF-2ECB17D86F5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07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465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6515B-07D6-48F9-9F43-A7B427E75E5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08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9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46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9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9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168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A6935CA7-6FDE-47CD-9101-0FA14229287C}" type="slidenum">
              <a:rPr lang="pt-BR" altLang="pt-BR"/>
              <a:pPr/>
              <a:t>25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98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8129F-0AAF-314F-B6FF-2ECB17D86F5A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9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6515B-07D6-48F9-9F43-A7B427E75E5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82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55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268C3-D28B-094C-B236-D4232B415D6D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9C756-82DF-3944-82F3-4A0BCCF13EC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06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63770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9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ICPS\POT\SEMINÁRIO DE ILUMINAÇÃO 2018 - PD\Fotos_recife\PHOTO-2018-11-06-21-57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5723059"/>
            <a:ext cx="12192000" cy="868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ADA583B1-9FD8-466D-93FF-54F956B1D535}"/>
              </a:ext>
            </a:extLst>
          </p:cNvPr>
          <p:cNvSpPr/>
          <p:nvPr/>
        </p:nvSpPr>
        <p:spPr>
          <a:xfrm>
            <a:off x="257501" y="5775152"/>
            <a:ext cx="11645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err="1" smtClean="0">
                <a:solidFill>
                  <a:srgbClr val="FFFFFF"/>
                </a:solidFill>
                <a:latin typeface="Roboto-Bold"/>
              </a:rPr>
              <a:t>Desarollo</a:t>
            </a:r>
            <a:r>
              <a:rPr lang="pt-BR" sz="2400" b="1" dirty="0" smtClean="0">
                <a:solidFill>
                  <a:srgbClr val="FFFFFF"/>
                </a:solidFill>
                <a:latin typeface="Roboto-Bold"/>
              </a:rPr>
              <a:t> Orientado al Transporte </a:t>
            </a:r>
            <a:r>
              <a:rPr lang="pt-BR" sz="2400" b="1" dirty="0" err="1" smtClean="0">
                <a:solidFill>
                  <a:srgbClr val="FFFFFF"/>
                </a:solidFill>
                <a:latin typeface="Roboto-Bold"/>
              </a:rPr>
              <a:t>Sostenible</a:t>
            </a:r>
            <a:endParaRPr lang="pt-BR" sz="2400" b="1" dirty="0" smtClean="0">
              <a:solidFill>
                <a:srgbClr val="FFFFFF"/>
              </a:solidFill>
              <a:latin typeface="Roboto-Bold"/>
            </a:endParaRPr>
          </a:p>
          <a:p>
            <a:r>
              <a:rPr lang="pt-BR" sz="2400" dirty="0" smtClean="0">
                <a:solidFill>
                  <a:srgbClr val="FFFFFF"/>
                </a:solidFill>
                <a:latin typeface="Roboto-Bold"/>
              </a:rPr>
              <a:t>La </a:t>
            </a:r>
            <a:r>
              <a:rPr lang="pt-BR" sz="2400" dirty="0" err="1" smtClean="0">
                <a:solidFill>
                  <a:srgbClr val="FFFFFF"/>
                </a:solidFill>
                <a:latin typeface="Roboto-Bold"/>
              </a:rPr>
              <a:t>experiencia</a:t>
            </a:r>
            <a:r>
              <a:rPr lang="pt-BR" sz="2400" dirty="0" smtClean="0">
                <a:solidFill>
                  <a:srgbClr val="FFFFFF"/>
                </a:solidFill>
                <a:latin typeface="Roboto-Bold"/>
              </a:rPr>
              <a:t> de Recife,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15655" y="5938305"/>
            <a:ext cx="512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Roboto-Regular"/>
              </a:rPr>
              <a:t>GEF 7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Roboto-Regular"/>
              </a:rPr>
              <a:t>Buenos Aires, ARG. 27/11/2018</a:t>
            </a:r>
            <a:endParaRPr lang="pt-BR" b="1" dirty="0">
              <a:solidFill>
                <a:schemeClr val="bg1"/>
              </a:solidFill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324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394428" y="1334710"/>
            <a:ext cx="11482093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2200" b="0" dirty="0" smtClean="0">
                <a:latin typeface="Roboto-Regular"/>
              </a:rPr>
              <a:t>CON LA ESCALA DE LA </a:t>
            </a:r>
            <a:r>
              <a:rPr lang="pt-BR" sz="2200" dirty="0" smtClean="0">
                <a:latin typeface="Roboto-Regular"/>
              </a:rPr>
              <a:t>CIUDAD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Estratégia</a:t>
            </a:r>
            <a:r>
              <a:rPr lang="en-US" sz="2400" dirty="0" smtClean="0">
                <a:latin typeface="Roboto-Regular"/>
              </a:rPr>
              <a:t> y </a:t>
            </a:r>
            <a:r>
              <a:rPr lang="en-US" sz="2400" dirty="0" err="1">
                <a:latin typeface="Roboto-Regular"/>
              </a:rPr>
              <a:t>p</a:t>
            </a:r>
            <a:r>
              <a:rPr lang="en-US" sz="2400" dirty="0" err="1" smtClean="0">
                <a:latin typeface="Roboto-Regular"/>
              </a:rPr>
              <a:t>olítica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>
                <a:latin typeface="Roboto-Regular"/>
              </a:rPr>
              <a:t>u</a:t>
            </a:r>
            <a:r>
              <a:rPr lang="en-US" sz="2400" dirty="0" err="1" smtClean="0">
                <a:latin typeface="Roboto-Regular"/>
              </a:rPr>
              <a:t>so</a:t>
            </a:r>
            <a:r>
              <a:rPr lang="en-US" sz="2400" dirty="0" smtClean="0">
                <a:latin typeface="Roboto-Regular"/>
              </a:rPr>
              <a:t> del </a:t>
            </a:r>
            <a:r>
              <a:rPr lang="en-US" sz="2400" dirty="0" err="1">
                <a:latin typeface="Roboto-Regular"/>
              </a:rPr>
              <a:t>s</a:t>
            </a:r>
            <a:r>
              <a:rPr lang="en-US" sz="2400" dirty="0" err="1" smtClean="0">
                <a:latin typeface="Roboto-Regular"/>
              </a:rPr>
              <a:t>uelo</a:t>
            </a:r>
            <a:endParaRPr lang="en-US" sz="2400" dirty="0" smtClean="0">
              <a:latin typeface="Roboto-Regular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Estrutura</a:t>
            </a:r>
            <a:r>
              <a:rPr lang="en-US" sz="2400" dirty="0" smtClean="0">
                <a:latin typeface="Roboto-Regular"/>
              </a:rPr>
              <a:t> legal de </a:t>
            </a:r>
            <a:r>
              <a:rPr lang="en-US" sz="2400" dirty="0" err="1" smtClean="0">
                <a:latin typeface="Roboto-Regular"/>
              </a:rPr>
              <a:t>regulación</a:t>
            </a:r>
            <a:endParaRPr lang="en-US" sz="2400" dirty="0" smtClean="0">
              <a:latin typeface="Roboto-Regular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Integración</a:t>
            </a:r>
            <a:r>
              <a:rPr lang="en-US" sz="2400" dirty="0" smtClean="0">
                <a:latin typeface="Roboto-Regular"/>
              </a:rPr>
              <a:t> del </a:t>
            </a:r>
            <a:r>
              <a:rPr lang="en-US" sz="2400" dirty="0" err="1" smtClean="0">
                <a:latin typeface="Roboto-Regular"/>
              </a:rPr>
              <a:t>transporte</a:t>
            </a:r>
            <a:r>
              <a:rPr lang="en-US" sz="2400" dirty="0" smtClean="0">
                <a:latin typeface="Roboto-Regular"/>
              </a:rPr>
              <a:t> y del </a:t>
            </a:r>
            <a:r>
              <a:rPr lang="en-US" sz="2400" dirty="0" err="1" smtClean="0">
                <a:latin typeface="Roboto-Regular"/>
              </a:rPr>
              <a:t>uso</a:t>
            </a:r>
            <a:r>
              <a:rPr lang="en-US" sz="2400" dirty="0" smtClean="0">
                <a:latin typeface="Roboto-Regular"/>
              </a:rPr>
              <a:t> del </a:t>
            </a:r>
            <a:r>
              <a:rPr lang="en-US" sz="2400" dirty="0" err="1" smtClean="0">
                <a:latin typeface="Roboto-Regular"/>
              </a:rPr>
              <a:t>suelo</a:t>
            </a:r>
            <a:endParaRPr lang="en-US" sz="2400" dirty="0" smtClean="0">
              <a:latin typeface="Roboto-Regular"/>
            </a:endParaRP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Modelagem</a:t>
            </a:r>
            <a:r>
              <a:rPr lang="en-US" sz="2400" dirty="0" smtClean="0">
                <a:latin typeface="Roboto-Regular"/>
              </a:rPr>
              <a:t> del TOD</a:t>
            </a:r>
            <a:endParaRPr lang="pt-BR" sz="2400" dirty="0" smtClean="0">
              <a:latin typeface="Roboto-Regular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CON LA ESCALA DEL </a:t>
            </a:r>
            <a:r>
              <a:rPr lang="en-US" sz="2200" dirty="0" smtClean="0">
                <a:latin typeface="Roboto-Regular"/>
              </a:rPr>
              <a:t>CORRIDOR DE TRANSPORTE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Compreensión</a:t>
            </a:r>
            <a:r>
              <a:rPr lang="en-US" sz="2400" dirty="0" smtClean="0">
                <a:latin typeface="Roboto-Regular"/>
              </a:rPr>
              <a:t> del </a:t>
            </a:r>
            <a:r>
              <a:rPr lang="en-US" sz="2400" dirty="0" err="1" smtClean="0">
                <a:latin typeface="Roboto-Regular"/>
              </a:rPr>
              <a:t>potencial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 smtClean="0">
                <a:latin typeface="Roboto-Regular"/>
              </a:rPr>
              <a:t>transformación</a:t>
            </a:r>
            <a:endParaRPr lang="en-US" sz="2400" dirty="0" smtClean="0">
              <a:latin typeface="Roboto-Regular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Desarollo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urbano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integrado</a:t>
            </a:r>
            <a:r>
              <a:rPr lang="en-US" sz="2400" dirty="0" smtClean="0">
                <a:latin typeface="Roboto-Regular"/>
              </a:rPr>
              <a:t> con el </a:t>
            </a:r>
            <a:r>
              <a:rPr lang="en-US" sz="2400" dirty="0" err="1" smtClean="0">
                <a:latin typeface="Roboto-Regular"/>
              </a:rPr>
              <a:t>transporte</a:t>
            </a:r>
            <a:endParaRPr lang="en-US" sz="2400" dirty="0" smtClean="0">
              <a:latin typeface="Roboto-Regular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Estudos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 smtClean="0">
                <a:latin typeface="Roboto-Regular"/>
              </a:rPr>
              <a:t>viabilidad</a:t>
            </a:r>
            <a:endParaRPr lang="en-US" sz="2400" dirty="0" smtClean="0">
              <a:latin typeface="Roboto-Regular"/>
            </a:endParaRP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Esquema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 smtClean="0">
                <a:latin typeface="Roboto-Regular"/>
              </a:rPr>
              <a:t>financiamento</a:t>
            </a:r>
            <a:endParaRPr lang="en-US" sz="2400" dirty="0" smtClean="0">
              <a:latin typeface="Roboto-Regular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CON LA ESCALA DE LA </a:t>
            </a:r>
            <a:r>
              <a:rPr lang="en-US" sz="2200" dirty="0" smtClean="0">
                <a:latin typeface="Roboto-Regular"/>
              </a:rPr>
              <a:t>ESTACIÓN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Estudos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 smtClean="0">
                <a:latin typeface="Roboto-Regular"/>
              </a:rPr>
              <a:t>viabilidad</a:t>
            </a:r>
            <a:endParaRPr lang="en-US" sz="2400" dirty="0">
              <a:latin typeface="Roboto-Regular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Modelos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 smtClean="0">
                <a:latin typeface="Roboto-Regular"/>
              </a:rPr>
              <a:t>desarollo</a:t>
            </a:r>
            <a:endParaRPr lang="pt-BR" sz="2400" dirty="0" smtClean="0">
              <a:latin typeface="Roboto-Regular"/>
            </a:endParaRPr>
          </a:p>
        </p:txBody>
      </p:sp>
      <p:sp>
        <p:nvSpPr>
          <p:cNvPr id="18" name="Rectângulo arredondado 17"/>
          <p:cNvSpPr/>
          <p:nvPr/>
        </p:nvSpPr>
        <p:spPr>
          <a:xfrm>
            <a:off x="434952" y="298357"/>
            <a:ext cx="9386969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ASPECTOS RELACIONADOS CON LAS ESCALAS DE TOD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440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327" y="40913"/>
            <a:ext cx="390395" cy="3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570370"/>
              </p:ext>
            </p:extLst>
          </p:nvPr>
        </p:nvGraphicFramePr>
        <p:xfrm>
          <a:off x="914416" y="262452"/>
          <a:ext cx="10373702" cy="63481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9156"/>
                <a:gridCol w="9224546"/>
              </a:tblGrid>
              <a:tr h="61949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PRINCÍPIOS PARA  EL TOD/DOTS INCLUSIVO</a:t>
                      </a:r>
                      <a:r>
                        <a:rPr lang="en-US" sz="2400" baseline="0" dirty="0" smtClean="0"/>
                        <a:t> Y RESILIENTE</a:t>
                      </a:r>
                      <a:endParaRPr lang="pt-BR" sz="2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01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Alinear las densidades humanas / económicas y la capacidad de transporte masivo y características de la red para una mayor accesibilidad</a:t>
                      </a:r>
                      <a:endParaRPr lang="en-US" sz="2400" b="0" dirty="0" smtClean="0"/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02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Crear regiones compactas con desplazamientos cortos</a:t>
                      </a:r>
                      <a:endParaRPr lang="pt-BR" sz="2400" b="0" dirty="0"/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03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Asegurar la </a:t>
                      </a:r>
                      <a:r>
                        <a:rPr lang="es-ES" sz="2400" dirty="0" err="1" smtClean="0"/>
                        <a:t>resiliencia</a:t>
                      </a:r>
                      <a:r>
                        <a:rPr lang="es-ES" sz="2400" dirty="0" smtClean="0"/>
                        <a:t> de las áreas conectadas por el transporte público</a:t>
                      </a:r>
                      <a:endParaRPr lang="pt-BR" sz="2400" b="0" dirty="0"/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04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Plan </a:t>
                      </a:r>
                      <a:r>
                        <a:rPr lang="es-ES" sz="2400" dirty="0" smtClean="0"/>
                        <a:t>zonas </a:t>
                      </a:r>
                      <a:r>
                        <a:rPr lang="es-ES" sz="2400" dirty="0" smtClean="0"/>
                        <a:t>de uso mixto e ingreso mixto </a:t>
                      </a:r>
                      <a:r>
                        <a:rPr lang="es-ES" sz="2400" dirty="0" smtClean="0"/>
                        <a:t>en los Barrios de </a:t>
                      </a:r>
                      <a:r>
                        <a:rPr lang="es-ES" sz="2400" dirty="0" smtClean="0"/>
                        <a:t>las estaciones a lo largo del corredor</a:t>
                      </a:r>
                      <a:endParaRPr lang="pt-BR" sz="2400" b="0" dirty="0"/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05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Cree espacios públicos vibrantes y centrados en las personas</a:t>
                      </a:r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05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Desarrollar barrios que promuevan el caminar y el ciclismo.</a:t>
                      </a:r>
                      <a:endParaRPr lang="pt-BR" sz="2400" b="0" dirty="0"/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05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Desarrollar transporte público de buena calidad, accesible e integrado.</a:t>
                      </a:r>
                      <a:endParaRPr lang="pt-BR" sz="2400" b="0" dirty="0"/>
                    </a:p>
                  </a:txBody>
                  <a:tcPr/>
                </a:tc>
              </a:tr>
              <a:tr h="61949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08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Gestionar la demanda de vehículos privados</a:t>
                      </a:r>
                      <a:endParaRPr lang="pt-BR" sz="24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1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92" y="116009"/>
            <a:ext cx="4459677" cy="420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331364" y="1397774"/>
            <a:ext cx="1148209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200" b="0" dirty="0" smtClean="0">
                <a:latin typeface="Roboto-Regular"/>
              </a:rPr>
              <a:t>VALOR DEL NUDO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Baseado</a:t>
            </a:r>
            <a:r>
              <a:rPr lang="en-US" sz="2400" dirty="0" smtClean="0">
                <a:latin typeface="Roboto-Regular"/>
              </a:rPr>
              <a:t> en </a:t>
            </a:r>
            <a:r>
              <a:rPr lang="en-US" sz="2400" dirty="0" err="1" smtClean="0">
                <a:latin typeface="Roboto-Regular"/>
              </a:rPr>
              <a:t>su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ubicación</a:t>
            </a:r>
            <a:r>
              <a:rPr lang="en-US" sz="2400" dirty="0" smtClean="0">
                <a:latin typeface="Roboto-Regular"/>
              </a:rPr>
              <a:t> en la red</a:t>
            </a:r>
            <a:endParaRPr lang="pt-BR" sz="2400" b="0" dirty="0" smtClean="0">
              <a:latin typeface="Roboto-Regular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VALOR DEL LUGAR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Baseado</a:t>
            </a:r>
            <a:r>
              <a:rPr lang="en-US" sz="2400" dirty="0" smtClean="0">
                <a:latin typeface="Roboto-Regular"/>
              </a:rPr>
              <a:t> en </a:t>
            </a:r>
            <a:r>
              <a:rPr lang="en-US" sz="2400" dirty="0" err="1" smtClean="0">
                <a:latin typeface="Roboto-Regular"/>
              </a:rPr>
              <a:t>sus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calidades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urbanas</a:t>
            </a:r>
            <a:endParaRPr lang="en-US" sz="2400" b="0" dirty="0" smtClean="0">
              <a:latin typeface="Roboto-Regular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VALOR DEL MERCADO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Baseado</a:t>
            </a:r>
            <a:r>
              <a:rPr lang="en-US" sz="2400" dirty="0" smtClean="0">
                <a:latin typeface="Roboto-Regular"/>
              </a:rPr>
              <a:t> en </a:t>
            </a:r>
            <a:r>
              <a:rPr lang="en-US" sz="2400" dirty="0" err="1" smtClean="0">
                <a:latin typeface="Roboto-Regular"/>
              </a:rPr>
              <a:t>su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potencial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económico</a:t>
            </a:r>
            <a:endParaRPr lang="pt-BR" sz="2400" dirty="0" smtClean="0">
              <a:latin typeface="Roboto-Regular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09721" y="956360"/>
            <a:ext cx="4407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3V Framework – Serge </a:t>
            </a:r>
            <a:r>
              <a:rPr lang="pt-BR" dirty="0" err="1" smtClean="0"/>
              <a:t>Salat</a:t>
            </a:r>
            <a:r>
              <a:rPr lang="pt-BR" dirty="0" smtClean="0"/>
              <a:t>, Gerald </a:t>
            </a:r>
            <a:r>
              <a:rPr lang="pt-BR" dirty="0" err="1" smtClean="0"/>
              <a:t>Ollivier</a:t>
            </a:r>
            <a:endParaRPr lang="pt-B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31" y="3656465"/>
            <a:ext cx="2462319" cy="274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ângulo arredondado 17"/>
          <p:cNvSpPr/>
          <p:nvPr/>
        </p:nvSpPr>
        <p:spPr>
          <a:xfrm>
            <a:off x="450719" y="298357"/>
            <a:ext cx="6388980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LA ESTRUTURA DE 3 VALORES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069197" y="6609898"/>
            <a:ext cx="21018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/>
              <a:t>FONTE: </a:t>
            </a:r>
            <a:r>
              <a:rPr lang="pt-BR" sz="800" dirty="0" err="1"/>
              <a:t>QuantUrb</a:t>
            </a:r>
            <a:r>
              <a:rPr lang="pt-BR" sz="800" dirty="0"/>
              <a:t>, </a:t>
            </a:r>
            <a:r>
              <a:rPr lang="pt-BR" sz="800" dirty="0" smtClean="0"/>
              <a:t>CASA, y SALAT Y OLLIVIER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0328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331364" y="2848246"/>
            <a:ext cx="11482093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b="0" dirty="0" err="1" smtClean="0">
                <a:latin typeface="Roboto-Regular"/>
              </a:rPr>
              <a:t>Instrumentos</a:t>
            </a:r>
            <a:r>
              <a:rPr lang="en-US" sz="2200" b="0" dirty="0" smtClean="0">
                <a:latin typeface="Roboto-Regular"/>
              </a:rPr>
              <a:t>:</a:t>
            </a:r>
            <a:endParaRPr lang="pt-BR" sz="2200" b="0" dirty="0" smtClean="0">
              <a:latin typeface="Roboto-Regular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200" b="0" dirty="0" smtClean="0">
                <a:latin typeface="Roboto-Regular"/>
              </a:rPr>
              <a:t>CAPTURA DE LA PLUSVALÍA DEL SUELO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Venta</a:t>
            </a:r>
            <a:r>
              <a:rPr lang="en-US" sz="2400" dirty="0" smtClean="0">
                <a:latin typeface="Roboto-Regular"/>
              </a:rPr>
              <a:t> del </a:t>
            </a:r>
            <a:r>
              <a:rPr lang="en-US" sz="2400" dirty="0" err="1" smtClean="0">
                <a:latin typeface="Roboto-Regular"/>
              </a:rPr>
              <a:t>derecho</a:t>
            </a:r>
            <a:r>
              <a:rPr lang="en-US" sz="2400" dirty="0" smtClean="0">
                <a:latin typeface="Roboto-Regular"/>
              </a:rPr>
              <a:t> de </a:t>
            </a:r>
            <a:r>
              <a:rPr lang="en-US" sz="2400" dirty="0" err="1" smtClean="0">
                <a:latin typeface="Roboto-Regular"/>
              </a:rPr>
              <a:t>construir</a:t>
            </a:r>
            <a:endParaRPr lang="en-US" sz="2400" dirty="0" smtClean="0">
              <a:latin typeface="Roboto-Regular"/>
            </a:endParaRPr>
          </a:p>
          <a:p>
            <a:pPr lvl="1">
              <a:lnSpc>
                <a:spcPct val="150000"/>
              </a:lnSpc>
            </a:pPr>
            <a:r>
              <a:rPr lang="en-US" sz="2400" b="0" dirty="0">
                <a:latin typeface="Roboto-Regular"/>
              </a:rPr>
              <a:t>	</a:t>
            </a:r>
            <a:r>
              <a:rPr lang="en-US" sz="2400" b="0" i="1" dirty="0" smtClean="0">
                <a:latin typeface="Roboto-Regular"/>
              </a:rPr>
              <a:t>(“</a:t>
            </a:r>
            <a:r>
              <a:rPr lang="en-US" sz="2400" b="0" i="1" dirty="0" err="1" smtClean="0">
                <a:latin typeface="Roboto-Regular"/>
              </a:rPr>
              <a:t>Outorga</a:t>
            </a:r>
            <a:r>
              <a:rPr lang="en-US" sz="2400" b="0" i="1" dirty="0" smtClean="0">
                <a:latin typeface="Roboto-Regular"/>
              </a:rPr>
              <a:t> </a:t>
            </a:r>
            <a:r>
              <a:rPr lang="en-US" sz="2400" b="0" i="1" dirty="0" err="1" smtClean="0">
                <a:latin typeface="Roboto-Regular"/>
              </a:rPr>
              <a:t>Onerosa</a:t>
            </a:r>
            <a:r>
              <a:rPr lang="en-US" sz="2400" b="0" i="1" dirty="0" smtClean="0">
                <a:latin typeface="Roboto-Regular"/>
              </a:rPr>
              <a:t> do </a:t>
            </a:r>
            <a:r>
              <a:rPr lang="en-US" sz="2400" b="0" i="1" dirty="0" err="1" smtClean="0">
                <a:latin typeface="Roboto-Regular"/>
              </a:rPr>
              <a:t>Direito</a:t>
            </a:r>
            <a:r>
              <a:rPr lang="en-US" sz="2400" b="0" i="1" dirty="0" smtClean="0">
                <a:latin typeface="Roboto-Regular"/>
              </a:rPr>
              <a:t> de </a:t>
            </a:r>
            <a:r>
              <a:rPr lang="en-US" sz="2400" b="0" i="1" dirty="0" err="1" smtClean="0">
                <a:latin typeface="Roboto-Regular"/>
              </a:rPr>
              <a:t>Construir</a:t>
            </a:r>
            <a:r>
              <a:rPr lang="en-US" sz="2400" b="0" i="1" dirty="0" smtClean="0">
                <a:latin typeface="Roboto-Regular"/>
              </a:rPr>
              <a:t> – OODC”)</a:t>
            </a:r>
            <a:endParaRPr lang="pt-BR" sz="2400" b="0" i="1" dirty="0" smtClean="0">
              <a:latin typeface="Roboto-Regular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OPERACIÓNES URBANAS CONCERTADAS</a:t>
            </a:r>
            <a:endParaRPr lang="en-US" sz="2400" b="0" dirty="0" smtClean="0">
              <a:latin typeface="Roboto-Regular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PPP – PARCERÍAS PÚBLICA PRIVADAS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0" dirty="0" smtClean="0">
                <a:latin typeface="Roboto-Regular"/>
              </a:rPr>
              <a:t>CONCESÍONES</a:t>
            </a:r>
          </a:p>
        </p:txBody>
      </p:sp>
      <p:sp>
        <p:nvSpPr>
          <p:cNvPr id="7" name="Rectângulo arredondado 17"/>
          <p:cNvSpPr/>
          <p:nvPr/>
        </p:nvSpPr>
        <p:spPr>
          <a:xfrm>
            <a:off x="450719" y="298357"/>
            <a:ext cx="6388980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COMO FINANCIAR EL TOD / DOTS?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331364" y="1397774"/>
            <a:ext cx="11482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r>
              <a:rPr lang="es-ES" sz="2800" dirty="0" smtClean="0">
                <a:latin typeface="Roboto-Regular"/>
              </a:rPr>
              <a:t>El mayor activo de los gobiernos municipales esta en la regulación del uso y ocupación del suelo y en la valorización generada por ella.</a:t>
            </a:r>
            <a:endParaRPr lang="es-ES" sz="2800" dirty="0"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8262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1"/>
            <a:ext cx="12192000" cy="868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8366" y="221160"/>
            <a:ext cx="1204363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CONTEXTO		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      </a:t>
            </a:r>
            <a:r>
              <a:rPr lang="en-US" sz="3200" b="1" dirty="0" smtClean="0">
                <a:solidFill>
                  <a:schemeClr val="bg1"/>
                </a:solidFill>
              </a:rPr>
              <a:t>	GEF 6 / REVISIÓN DEL PLAN DIRECTOR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7269428"/>
            <a:ext cx="11713301" cy="613500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700" b="1" dirty="0" err="1"/>
              <a:t>Processo</a:t>
            </a:r>
            <a:r>
              <a:rPr lang="en-US" sz="2700" b="1" dirty="0"/>
              <a:t> de </a:t>
            </a:r>
            <a:r>
              <a:rPr lang="en-US" sz="2700" b="1" dirty="0" err="1"/>
              <a:t>urbanização</a:t>
            </a:r>
            <a:r>
              <a:rPr lang="en-US" sz="2700" b="1" dirty="0"/>
              <a:t> global X Aquecimento global</a:t>
            </a:r>
          </a:p>
          <a:p>
            <a:pPr>
              <a:spcAft>
                <a:spcPts val="800"/>
              </a:spcAft>
            </a:pPr>
            <a:r>
              <a:rPr lang="en-US" sz="2700" b="1" dirty="0" err="1"/>
              <a:t>Modelos</a:t>
            </a:r>
            <a:r>
              <a:rPr lang="en-US" sz="2700" b="1" dirty="0"/>
              <a:t> de </a:t>
            </a:r>
            <a:r>
              <a:rPr lang="en-US" sz="2700" b="1" dirty="0" err="1"/>
              <a:t>urbanização</a:t>
            </a:r>
            <a:r>
              <a:rPr lang="en-US" sz="2700" b="1" dirty="0"/>
              <a:t>: </a:t>
            </a:r>
            <a:r>
              <a:rPr lang="en-US" sz="2700" b="1" dirty="0" err="1"/>
              <a:t>Disperso</a:t>
            </a:r>
            <a:r>
              <a:rPr lang="en-US" sz="2700" b="1" dirty="0"/>
              <a:t> X </a:t>
            </a:r>
            <a:r>
              <a:rPr lang="en-US" sz="2700" b="1" dirty="0" err="1"/>
              <a:t>Compacto</a:t>
            </a:r>
            <a:r>
              <a:rPr lang="en-US" sz="2700" b="1" dirty="0"/>
              <a:t>, e a </a:t>
            </a:r>
            <a:r>
              <a:rPr lang="en-US" sz="2700" b="1" dirty="0" err="1"/>
              <a:t>relação</a:t>
            </a:r>
            <a:r>
              <a:rPr lang="en-US" sz="2700" b="1" dirty="0"/>
              <a:t> entre </a:t>
            </a:r>
            <a:r>
              <a:rPr lang="en-US" sz="2700" b="1" dirty="0" err="1"/>
              <a:t>mobilidade</a:t>
            </a:r>
            <a:r>
              <a:rPr lang="en-US" sz="2700" b="1" dirty="0"/>
              <a:t> e </a:t>
            </a:r>
            <a:r>
              <a:rPr lang="en-US" sz="2700" b="1" dirty="0" err="1"/>
              <a:t>uso</a:t>
            </a:r>
            <a:r>
              <a:rPr lang="en-US" sz="2700" b="1" dirty="0"/>
              <a:t> do solo</a:t>
            </a:r>
          </a:p>
          <a:p>
            <a:pPr>
              <a:spcAft>
                <a:spcPts val="800"/>
              </a:spcAft>
            </a:pPr>
            <a:endParaRPr lang="en-US" sz="2700" b="1" dirty="0"/>
          </a:p>
          <a:p>
            <a:pPr>
              <a:spcAft>
                <a:spcPts val="800"/>
              </a:spcAft>
            </a:pPr>
            <a:r>
              <a:rPr lang="en-US" sz="2700" b="1" dirty="0" err="1"/>
              <a:t>Os</a:t>
            </a:r>
            <a:r>
              <a:rPr lang="en-US" sz="2700" b="1" dirty="0"/>
              <a:t> 03 </a:t>
            </a:r>
            <a:r>
              <a:rPr lang="en-US" sz="2700" b="1" dirty="0" err="1"/>
              <a:t>grandes</a:t>
            </a:r>
            <a:r>
              <a:rPr lang="en-US" sz="2700" b="1" dirty="0"/>
              <a:t> </a:t>
            </a:r>
            <a:r>
              <a:rPr lang="en-US" sz="2700" b="1" dirty="0" err="1"/>
              <a:t>desafios</a:t>
            </a:r>
            <a:r>
              <a:rPr lang="en-US" sz="2700" b="1" dirty="0"/>
              <a:t> das </a:t>
            </a:r>
            <a:r>
              <a:rPr lang="en-US" sz="2700" b="1" dirty="0" err="1"/>
              <a:t>cidades</a:t>
            </a:r>
            <a:r>
              <a:rPr lang="en-US" sz="2700" b="1" dirty="0"/>
              <a:t> </a:t>
            </a:r>
            <a:r>
              <a:rPr lang="en-US" sz="2700" b="1" dirty="0" err="1"/>
              <a:t>sustentáveis</a:t>
            </a:r>
            <a:r>
              <a:rPr lang="en-US" sz="2700" b="1" dirty="0"/>
              <a:t>:</a:t>
            </a:r>
          </a:p>
          <a:p>
            <a:pPr marL="457189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sz="2700" dirty="0" err="1"/>
              <a:t>Inclusão</a:t>
            </a:r>
            <a:r>
              <a:rPr lang="en-US" sz="2700" dirty="0"/>
              <a:t> social e </a:t>
            </a:r>
            <a:r>
              <a:rPr lang="en-US" sz="2700" dirty="0" err="1"/>
              <a:t>redução</a:t>
            </a:r>
            <a:r>
              <a:rPr lang="en-US" sz="2700" dirty="0"/>
              <a:t> das </a:t>
            </a:r>
            <a:r>
              <a:rPr lang="en-US" sz="2700" dirty="0" err="1"/>
              <a:t>desigualdades</a:t>
            </a:r>
            <a:endParaRPr lang="en-US" sz="2700" dirty="0"/>
          </a:p>
          <a:p>
            <a:pPr marL="457189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sz="2700" dirty="0" err="1"/>
              <a:t>Financiamento</a:t>
            </a:r>
            <a:r>
              <a:rPr lang="en-US" sz="2700" dirty="0"/>
              <a:t> </a:t>
            </a:r>
            <a:r>
              <a:rPr lang="en-US" sz="2700" dirty="0" err="1"/>
              <a:t>urbano</a:t>
            </a:r>
            <a:endParaRPr lang="en-US" sz="2700" dirty="0"/>
          </a:p>
          <a:p>
            <a:pPr marL="457189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sz="2700" dirty="0" err="1"/>
              <a:t>Redução</a:t>
            </a:r>
            <a:r>
              <a:rPr lang="en-US" sz="2700" dirty="0"/>
              <a:t> das </a:t>
            </a:r>
            <a:r>
              <a:rPr lang="en-US" sz="2700" dirty="0" err="1"/>
              <a:t>emissões</a:t>
            </a:r>
            <a:r>
              <a:rPr lang="en-US" sz="2700" dirty="0"/>
              <a:t> de GEE</a:t>
            </a:r>
          </a:p>
          <a:p>
            <a:pPr>
              <a:spcAft>
                <a:spcPts val="800"/>
              </a:spcAft>
            </a:pPr>
            <a:r>
              <a:rPr lang="en-US" sz="2700" b="1" dirty="0" err="1"/>
              <a:t>Estratégias</a:t>
            </a:r>
            <a:r>
              <a:rPr lang="en-US" sz="2700" b="1" dirty="0"/>
              <a:t> </a:t>
            </a:r>
            <a:r>
              <a:rPr lang="en-US" sz="2700" b="1" dirty="0" err="1"/>
              <a:t>para</a:t>
            </a:r>
            <a:r>
              <a:rPr lang="en-US" sz="2700" b="1" dirty="0"/>
              <a:t> o </a:t>
            </a:r>
            <a:r>
              <a:rPr lang="en-US" sz="2700" b="1" dirty="0" err="1"/>
              <a:t>Desenvolvimento</a:t>
            </a:r>
            <a:r>
              <a:rPr lang="en-US" sz="2700" b="1" dirty="0"/>
              <a:t> </a:t>
            </a:r>
            <a:r>
              <a:rPr lang="en-US" sz="2700" b="1" dirty="0" err="1"/>
              <a:t>Urbano</a:t>
            </a:r>
            <a:r>
              <a:rPr lang="en-US" sz="2700" b="1" dirty="0"/>
              <a:t> </a:t>
            </a:r>
            <a:r>
              <a:rPr lang="en-US" sz="2700" b="1" dirty="0" err="1"/>
              <a:t>Sustentável</a:t>
            </a:r>
            <a:r>
              <a:rPr lang="en-US" sz="2700" b="1" dirty="0"/>
              <a:t>:</a:t>
            </a:r>
          </a:p>
          <a:p>
            <a:pPr marL="457189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sz="2700" dirty="0" err="1"/>
              <a:t>Urbanismo</a:t>
            </a:r>
            <a:r>
              <a:rPr lang="en-US" sz="2700" dirty="0"/>
              <a:t> </a:t>
            </a:r>
            <a:r>
              <a:rPr lang="en-US" sz="2700" dirty="0" err="1"/>
              <a:t>Sustentável</a:t>
            </a:r>
            <a:endParaRPr lang="en-US" sz="2700" dirty="0"/>
          </a:p>
          <a:p>
            <a:pPr marL="457189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sz="2700" dirty="0" err="1"/>
              <a:t>Cidade</a:t>
            </a:r>
            <a:r>
              <a:rPr lang="en-US" sz="2700" dirty="0"/>
              <a:t> 3C – </a:t>
            </a:r>
            <a:r>
              <a:rPr lang="en-US" sz="2700" dirty="0" err="1"/>
              <a:t>Compacta</a:t>
            </a:r>
            <a:r>
              <a:rPr lang="en-US" sz="2700" dirty="0"/>
              <a:t>, </a:t>
            </a:r>
            <a:r>
              <a:rPr lang="en-US" sz="2700" dirty="0" err="1"/>
              <a:t>Conectada</a:t>
            </a:r>
            <a:r>
              <a:rPr lang="en-US" sz="2700" dirty="0"/>
              <a:t> e </a:t>
            </a:r>
            <a:r>
              <a:rPr lang="en-US" sz="2700" dirty="0" err="1"/>
              <a:t>Coordenada</a:t>
            </a:r>
            <a:endParaRPr lang="en-US" sz="2700" dirty="0"/>
          </a:p>
          <a:p>
            <a:pPr marL="457189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sz="2700" dirty="0"/>
              <a:t>DOTS – </a:t>
            </a:r>
            <a:r>
              <a:rPr lang="en-US" sz="2700" dirty="0" err="1"/>
              <a:t>Desenvolvimento</a:t>
            </a:r>
            <a:r>
              <a:rPr lang="en-US" sz="2700" dirty="0"/>
              <a:t> </a:t>
            </a:r>
            <a:r>
              <a:rPr lang="en-US" sz="2700" dirty="0" err="1"/>
              <a:t>Orientado</a:t>
            </a:r>
            <a:r>
              <a:rPr lang="en-US" sz="2700" dirty="0"/>
              <a:t> </a:t>
            </a:r>
            <a:r>
              <a:rPr lang="en-US" sz="2700" dirty="0" err="1"/>
              <a:t>ao</a:t>
            </a:r>
            <a:r>
              <a:rPr lang="en-US" sz="2700" dirty="0"/>
              <a:t> </a:t>
            </a:r>
            <a:r>
              <a:rPr lang="en-US" sz="2700" dirty="0" err="1"/>
              <a:t>Transporte</a:t>
            </a:r>
            <a:r>
              <a:rPr lang="en-US" sz="2700" dirty="0"/>
              <a:t> </a:t>
            </a:r>
            <a:r>
              <a:rPr lang="en-US" sz="2700" dirty="0" err="1"/>
              <a:t>Sustentável</a:t>
            </a:r>
            <a:endParaRPr lang="en-US" sz="2700" dirty="0"/>
          </a:p>
        </p:txBody>
      </p:sp>
      <p:sp>
        <p:nvSpPr>
          <p:cNvPr id="16" name="Retângulo 15"/>
          <p:cNvSpPr/>
          <p:nvPr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643376" y="6533389"/>
            <a:ext cx="358108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sz="1100" dirty="0"/>
              <a:t>https://pt.wikipedia.org/wiki/Ficheiro:Curitiba_Centro.jpg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958050" y="6533389"/>
            <a:ext cx="1790541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en-US" sz="1100" dirty="0"/>
              <a:t>Google Earth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868456"/>
            <a:ext cx="12192000" cy="135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4171" y="6366000"/>
            <a:ext cx="12192000" cy="135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pic>
        <p:nvPicPr>
          <p:cNvPr id="1032" name="Picture 8" descr="D:\MDU\PROJETO DE PESQUISA\IMAGENS APRESENTAÇÃO PROJETO DISSERTAÇÃO\nua-en-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" y="1003796"/>
            <a:ext cx="1799109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MDU\PROJETO DE PESQUISA\IMAGENS APRESENTAÇÃO PROJETO DISSERTAÇÃO\cop21-label_reduit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29" y="1208287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-48683" y="6530601"/>
            <a:ext cx="358108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100" dirty="0"/>
              <a:t>http://habitat3.org/the-new-urban-agenda/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755504" y="6533389"/>
            <a:ext cx="1932781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100" dirty="0"/>
              <a:t>http://www.cop21paris.org/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 r="37541" b="18229"/>
          <a:stretch/>
        </p:blipFill>
        <p:spPr bwMode="auto">
          <a:xfrm>
            <a:off x="0" y="3510834"/>
            <a:ext cx="4430157" cy="28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t="10781" r="54297" b="6407"/>
          <a:stretch/>
        </p:blipFill>
        <p:spPr bwMode="auto">
          <a:xfrm>
            <a:off x="4552566" y="1003797"/>
            <a:ext cx="2105321" cy="536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D:\ICPS\POT\SEMINÁRIO DE ILUMINAÇÃO 2018 - PD\Fotos_recife\PHOTO-2018-11-06-21-57-57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6" b="7162"/>
          <a:stretch/>
        </p:blipFill>
        <p:spPr bwMode="auto">
          <a:xfrm>
            <a:off x="6796717" y="989620"/>
            <a:ext cx="5443409" cy="53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0" y="1"/>
            <a:ext cx="12192000" cy="868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148366" y="221160"/>
            <a:ext cx="1171330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LA METRÓPOLI Y LA RED DE ALTA Y MÉDIA CAPACIDAD</a:t>
            </a:r>
            <a:endParaRPr lang="pt-BR" sz="3200" b="1" dirty="0">
              <a:solidFill>
                <a:schemeClr val="bg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6693199" y="919094"/>
            <a:ext cx="4670980" cy="5933613"/>
            <a:chOff x="5019899" y="689320"/>
            <a:chExt cx="3503235" cy="4450210"/>
          </a:xfrm>
        </p:grpSpPr>
        <p:pic>
          <p:nvPicPr>
            <p:cNvPr id="18" name="Picture 6" descr="mapa_recife_jan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899" y="689320"/>
              <a:ext cx="3503235" cy="445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7180087" y="4462427"/>
              <a:ext cx="13060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/>
                <a:t>MAPA ESQUEMÁTICO SISTEMA METROVIÁRIO DO RECIFE – SEM ESCALA</a:t>
              </a:r>
              <a:endParaRPr lang="pt-BR" sz="1100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019900" y="4916728"/>
              <a:ext cx="3468532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100" dirty="0"/>
                <a:t>https://www.cbtu.gov.br/index.php/pt/sistemas-cbtu/recife</a:t>
              </a:r>
              <a:endParaRPr lang="pt-BR" sz="1100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m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1" t="10666" r="29984" b="80692"/>
            <a:stretch/>
          </p:blipFill>
          <p:spPr bwMode="auto">
            <a:xfrm>
              <a:off x="8145802" y="4150916"/>
              <a:ext cx="252728" cy="32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o 4"/>
          <p:cNvGrpSpPr/>
          <p:nvPr/>
        </p:nvGrpSpPr>
        <p:grpSpPr>
          <a:xfrm>
            <a:off x="3852334" y="979309"/>
            <a:ext cx="2573948" cy="5838115"/>
            <a:chOff x="2628829" y="51470"/>
            <a:chExt cx="2231203" cy="5060718"/>
          </a:xfrm>
        </p:grpSpPr>
        <p:pic>
          <p:nvPicPr>
            <p:cNvPr id="3074" name="Picture 2" descr="D:\MDU\PROJETO DE PESQUISA\IMPRESSÃO\DEFESA DO PROJETO DE PESQUISA_20180710\Metropole_Mapa01_A3_paisagem_300dpi(2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56" t="6958" r="13967" b="1708"/>
            <a:stretch/>
          </p:blipFill>
          <p:spPr bwMode="auto">
            <a:xfrm>
              <a:off x="2628829" y="51470"/>
              <a:ext cx="2231203" cy="5060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:\MDU\PROJETO DE PESQUISA\IMPRESSÃO\DEFESA DO PROJETO DE PESQUISA_20180710\Metropole_Mapa01_A3_paisagem_300dpi(2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1" t="83070" r="3414" b="6248"/>
            <a:stretch/>
          </p:blipFill>
          <p:spPr bwMode="auto">
            <a:xfrm>
              <a:off x="3954107" y="4366703"/>
              <a:ext cx="747890" cy="59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tângulo 2"/>
          <p:cNvSpPr/>
          <p:nvPr/>
        </p:nvSpPr>
        <p:spPr>
          <a:xfrm>
            <a:off x="4931031" y="3720602"/>
            <a:ext cx="1162972" cy="149524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1037048" y="979309"/>
            <a:ext cx="2612293" cy="5838115"/>
            <a:chOff x="188425" y="51470"/>
            <a:chExt cx="2264443" cy="5060718"/>
          </a:xfrm>
        </p:grpSpPr>
        <p:pic>
          <p:nvPicPr>
            <p:cNvPr id="6" name="Picture 2" descr="D:\MDU\PROJETO DE PESQUISA\IMPRESSÃO\DEFESA DO PROJETO DE PESQUISA_20180710\Metropole_Mapa01_A3_paisagem_300dpi(2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" t="6958" r="68269" b="1708"/>
            <a:stretch/>
          </p:blipFill>
          <p:spPr bwMode="auto">
            <a:xfrm>
              <a:off x="188425" y="51470"/>
              <a:ext cx="2264443" cy="5060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:\MDU\PROJETO DE PESQUISA\IMPRESSÃO\DEFESA DO PROJETO DE PESQUISA_20180710\Metropole_Mapa01_A3_paisagem_300dpi(2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1" t="83070" r="3414" b="6248"/>
            <a:stretch/>
          </p:blipFill>
          <p:spPr bwMode="auto">
            <a:xfrm>
              <a:off x="1550033" y="4371950"/>
              <a:ext cx="747890" cy="59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6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A-SE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1"/>
          <a:stretch/>
        </p:blipFill>
        <p:spPr bwMode="auto">
          <a:xfrm>
            <a:off x="-6246" y="-245294"/>
            <a:ext cx="12198246" cy="711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4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327" y="40913"/>
            <a:ext cx="390395" cy="3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5115" y="-13128"/>
            <a:ext cx="4976734" cy="688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Captura%20de%20Tela%202018-06-24%20às%2021.58.27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803" y="1960443"/>
            <a:ext cx="2096231" cy="4818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6"/>
          <a:stretch/>
        </p:blipFill>
        <p:spPr>
          <a:xfrm>
            <a:off x="7314678" y="447095"/>
            <a:ext cx="4513405" cy="109118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526">
            <a:off x="4970646" y="297575"/>
            <a:ext cx="2329745" cy="19923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5094" y="839878"/>
            <a:ext cx="3603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INCLUSIÓN SOCIOTERRITORIAL</a:t>
            </a:r>
          </a:p>
        </p:txBody>
      </p:sp>
    </p:spTree>
    <p:extLst>
      <p:ext uri="{BB962C8B-B14F-4D97-AF65-F5344CB8AC3E}">
        <p14:creationId xmlns:p14="http://schemas.microsoft.com/office/powerpoint/2010/main" val="30236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4" y="1106447"/>
            <a:ext cx="4050677" cy="2897765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62045" y="4058629"/>
            <a:ext cx="43895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latin typeface="Swis721 Cn BT" panose="020B0506020202030204" pitchFamily="34" charset="0"/>
              </a:rPr>
              <a:t>http://curiosamente.diariodepernambuco.com.br/project/recife-capital-brasileira-da-desigualdade/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2567" y="275813"/>
            <a:ext cx="4909170" cy="54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Swis721 Cn BT" pitchFamily="34" charset="0"/>
              </a:rPr>
              <a:t>O RECIFE E A DESIGUALDADE</a:t>
            </a:r>
            <a:endParaRPr lang="pt-BR" sz="1600" b="1" dirty="0">
              <a:latin typeface="Swis721 Cn BT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129683" y="1228536"/>
            <a:ext cx="6857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 smtClean="0">
                <a:latin typeface="Swis721 Cn BT" panose="020B0506020202030204" pitchFamily="34" charset="0"/>
              </a:rPr>
              <a:t>A evolução da desigualdade nas capitais do Brasil</a:t>
            </a:r>
            <a:endParaRPr lang="pt-BR" b="1" dirty="0">
              <a:latin typeface="Swis721 Cn BT" panose="020B0506020202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585612" y="1709374"/>
            <a:ext cx="7401719" cy="4615378"/>
            <a:chOff x="2867218" y="1204050"/>
            <a:chExt cx="9120114" cy="5184335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1" t="9832" r="21348"/>
            <a:stretch/>
          </p:blipFill>
          <p:spPr>
            <a:xfrm>
              <a:off x="6644922" y="1222686"/>
              <a:ext cx="2645775" cy="5120850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t="8623" r="22026" b="1380"/>
            <a:stretch/>
          </p:blipFill>
          <p:spPr>
            <a:xfrm>
              <a:off x="9328586" y="1204050"/>
              <a:ext cx="2658746" cy="516969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6" r="22172" b="-615"/>
            <a:stretch/>
          </p:blipFill>
          <p:spPr>
            <a:xfrm>
              <a:off x="2867218" y="1204052"/>
              <a:ext cx="3732793" cy="5184333"/>
            </a:xfrm>
            <a:prstGeom prst="rect">
              <a:avLst/>
            </a:prstGeom>
          </p:spPr>
        </p:pic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05" y="4474127"/>
            <a:ext cx="1989957" cy="2383873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4585613" y="6322368"/>
            <a:ext cx="7510777" cy="3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50" dirty="0">
                <a:latin typeface="Swis721 Cn BT" panose="020B0506020202030204" pitchFamily="34" charset="0"/>
              </a:rPr>
              <a:t>http://curiosamente.diariodepernambuco.com.br/project/recife-capital-brasileira-da-desigualdade/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57655" y="640911"/>
            <a:ext cx="8261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+mj-lt"/>
              </a:rPr>
              <a:t>“Recife é a única cidade de grande porte entre as 50 mais desiguais no país”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66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327" y="40913"/>
            <a:ext cx="390395" cy="3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5115" y="-13128"/>
            <a:ext cx="4976734" cy="688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Captura%20de%20Tela%202018-06-24%20às%2021.58.27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803" y="1960443"/>
            <a:ext cx="2096231" cy="4818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6"/>
          <a:stretch/>
        </p:blipFill>
        <p:spPr>
          <a:xfrm>
            <a:off x="7314678" y="447095"/>
            <a:ext cx="4513405" cy="109118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6"/>
          <a:stretch/>
        </p:blipFill>
        <p:spPr>
          <a:xfrm>
            <a:off x="7404079" y="1709723"/>
            <a:ext cx="4388035" cy="9432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526">
            <a:off x="4970646" y="297575"/>
            <a:ext cx="2329745" cy="19923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5094" y="839878"/>
            <a:ext cx="3603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INCLUSIÓN SOCIOTERRITORIAL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3384" y="1968308"/>
            <a:ext cx="3603420" cy="4160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RECIFE CIUDAD PARQUE</a:t>
            </a:r>
          </a:p>
        </p:txBody>
      </p:sp>
    </p:spTree>
    <p:extLst>
      <p:ext uri="{BB962C8B-B14F-4D97-AF65-F5344CB8AC3E}">
        <p14:creationId xmlns:p14="http://schemas.microsoft.com/office/powerpoint/2010/main" val="1223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378654" y="1571199"/>
            <a:ext cx="6179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indent="-342900">
              <a:lnSpc>
                <a:spcPct val="150000"/>
              </a:lnSpc>
              <a:buFont typeface="Arial" pitchFamily="34" charset="0"/>
              <a:buChar char="•"/>
              <a:defRPr sz="2200" b="0">
                <a:solidFill>
                  <a:srgbClr val="00699C"/>
                </a:solidFill>
                <a:latin typeface="Roboto-Regular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 err="1"/>
              <a:t>Es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estratégia</a:t>
            </a:r>
            <a:r>
              <a:rPr lang="en-US" sz="2800" dirty="0"/>
              <a:t> de </a:t>
            </a:r>
            <a:r>
              <a:rPr lang="en-US" sz="2800" dirty="0" err="1"/>
              <a:t>desarollo</a:t>
            </a:r>
            <a:r>
              <a:rPr lang="en-US" sz="2800" dirty="0"/>
              <a:t> </a:t>
            </a:r>
            <a:r>
              <a:rPr lang="en-US" sz="2800" dirty="0" err="1"/>
              <a:t>urbano</a:t>
            </a:r>
            <a:r>
              <a:rPr lang="en-US" sz="2800" dirty="0"/>
              <a:t>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busca</a:t>
            </a:r>
            <a:r>
              <a:rPr lang="en-US" sz="2800" dirty="0"/>
              <a:t> </a:t>
            </a:r>
            <a:r>
              <a:rPr lang="en-US" sz="2800" b="1" dirty="0" err="1"/>
              <a:t>integrar</a:t>
            </a:r>
            <a:r>
              <a:rPr lang="en-US" sz="2800" b="1" dirty="0"/>
              <a:t> el </a:t>
            </a:r>
            <a:r>
              <a:rPr lang="en-US" sz="2800" b="1" dirty="0" err="1"/>
              <a:t>uso</a:t>
            </a:r>
            <a:r>
              <a:rPr lang="en-US" sz="2800" b="1" dirty="0"/>
              <a:t> del </a:t>
            </a:r>
            <a:r>
              <a:rPr lang="en-US" sz="2800" b="1" dirty="0" err="1"/>
              <a:t>suelo</a:t>
            </a:r>
            <a:r>
              <a:rPr lang="en-US" sz="2800" b="1" dirty="0"/>
              <a:t> al </a:t>
            </a:r>
            <a:r>
              <a:rPr lang="en-US" sz="2800" b="1" dirty="0" err="1"/>
              <a:t>transporte</a:t>
            </a:r>
            <a:r>
              <a:rPr lang="en-US" sz="2800" b="1" dirty="0"/>
              <a:t> </a:t>
            </a:r>
            <a:r>
              <a:rPr lang="en-US" sz="2800" b="1" dirty="0" err="1"/>
              <a:t>colectivo</a:t>
            </a:r>
            <a:r>
              <a:rPr lang="en-US" sz="2800" dirty="0"/>
              <a:t>.</a:t>
            </a:r>
            <a:endParaRPr lang="pt-BR" sz="2800" dirty="0"/>
          </a:p>
        </p:txBody>
      </p:sp>
      <p:sp>
        <p:nvSpPr>
          <p:cNvPr id="18" name="Rectângulo arredondado 17"/>
          <p:cNvSpPr/>
          <p:nvPr/>
        </p:nvSpPr>
        <p:spPr>
          <a:xfrm>
            <a:off x="419186" y="282591"/>
            <a:ext cx="9150487" cy="1010181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TOD – Transit Oriented Development o</a:t>
            </a:r>
          </a:p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DOTS – </a:t>
            </a:r>
            <a:r>
              <a:rPr lang="en-US" sz="2400" b="1" dirty="0" err="1" smtClean="0">
                <a:solidFill>
                  <a:schemeClr val="bg1"/>
                </a:solidFill>
                <a:latin typeface="Roboto-Regular"/>
              </a:rPr>
              <a:t>Desarollo</a:t>
            </a:r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Roboto-Regular"/>
              </a:rPr>
              <a:t>Orientado</a:t>
            </a:r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 al </a:t>
            </a:r>
            <a:r>
              <a:rPr lang="en-US" sz="2400" b="1" dirty="0" err="1" smtClean="0">
                <a:solidFill>
                  <a:schemeClr val="bg1"/>
                </a:solidFill>
                <a:latin typeface="Roboto-Regular"/>
              </a:rPr>
              <a:t>Transporte</a:t>
            </a:r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Roboto-Regular"/>
              </a:rPr>
              <a:t>Sostenible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  <p:sp>
        <p:nvSpPr>
          <p:cNvPr id="4" name="Rectângulo arredondado 17"/>
          <p:cNvSpPr/>
          <p:nvPr/>
        </p:nvSpPr>
        <p:spPr>
          <a:xfrm>
            <a:off x="245760" y="3105801"/>
            <a:ext cx="6375758" cy="336799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s-ES" sz="2400" dirty="0" smtClean="0">
                <a:solidFill>
                  <a:schemeClr val="tx1"/>
                </a:solidFill>
                <a:latin typeface="Roboto-Regular"/>
              </a:rPr>
              <a:t>Promueve </a:t>
            </a:r>
            <a:r>
              <a:rPr lang="es-ES" sz="2400" b="1" dirty="0">
                <a:solidFill>
                  <a:schemeClr val="tx1"/>
                </a:solidFill>
                <a:latin typeface="Roboto-Regular"/>
              </a:rPr>
              <a:t>áreas urbanas compactas </a:t>
            </a:r>
            <a:r>
              <a:rPr lang="es-ES" sz="2400" dirty="0">
                <a:solidFill>
                  <a:schemeClr val="tx1"/>
                </a:solidFill>
                <a:latin typeface="Roboto-Regular"/>
              </a:rPr>
              <a:t>con densidades adecuadas </a:t>
            </a:r>
            <a:r>
              <a:rPr lang="es-ES" sz="2400" b="1" dirty="0">
                <a:solidFill>
                  <a:schemeClr val="tx1"/>
                </a:solidFill>
                <a:latin typeface="Roboto-Regular"/>
              </a:rPr>
              <a:t>cercanas a ejes o estaciones de transporte</a:t>
            </a:r>
            <a:r>
              <a:rPr lang="es-ES" sz="2400" dirty="0">
                <a:solidFill>
                  <a:schemeClr val="tx1"/>
                </a:solidFill>
                <a:latin typeface="Roboto-Regular"/>
              </a:rPr>
              <a:t> de alta capacidad de media, ofreciendo a las personas </a:t>
            </a:r>
            <a:r>
              <a:rPr lang="es-ES" sz="2400" b="1" dirty="0">
                <a:solidFill>
                  <a:schemeClr val="tx1"/>
                </a:solidFill>
                <a:latin typeface="Roboto-Regular"/>
              </a:rPr>
              <a:t>diversidad de usos</a:t>
            </a:r>
            <a:r>
              <a:rPr lang="es-ES" sz="2400" dirty="0">
                <a:solidFill>
                  <a:schemeClr val="tx1"/>
                </a:solidFill>
                <a:latin typeface="Roboto-Regular"/>
              </a:rPr>
              <a:t>, servicios, </a:t>
            </a:r>
            <a:r>
              <a:rPr lang="es-ES" sz="2400" b="1" dirty="0">
                <a:solidFill>
                  <a:schemeClr val="tx1"/>
                </a:solidFill>
                <a:latin typeface="Roboto-Regular"/>
              </a:rPr>
              <a:t>acceso a las oportunidades </a:t>
            </a:r>
            <a:r>
              <a:rPr lang="es-ES" sz="2400" dirty="0">
                <a:solidFill>
                  <a:schemeClr val="tx1"/>
                </a:solidFill>
                <a:latin typeface="Roboto-Regular"/>
              </a:rPr>
              <a:t>de empleo, ocio, habitación y </a:t>
            </a:r>
            <a:r>
              <a:rPr lang="es-ES" sz="2400" dirty="0" smtClean="0">
                <a:solidFill>
                  <a:schemeClr val="tx1"/>
                </a:solidFill>
                <a:latin typeface="Roboto-Regular"/>
              </a:rPr>
              <a:t>espacios </a:t>
            </a:r>
            <a:r>
              <a:rPr lang="es-ES" sz="2400" dirty="0">
                <a:solidFill>
                  <a:schemeClr val="tx1"/>
                </a:solidFill>
                <a:latin typeface="Roboto-Regular"/>
              </a:rPr>
              <a:t>públicos, todos </a:t>
            </a:r>
            <a:r>
              <a:rPr lang="es-ES" sz="2400" b="1" dirty="0">
                <a:solidFill>
                  <a:schemeClr val="tx1"/>
                </a:solidFill>
                <a:latin typeface="Roboto-Regular"/>
              </a:rPr>
              <a:t>a una distancia caminable</a:t>
            </a:r>
            <a:r>
              <a:rPr lang="es-ES" sz="2400" dirty="0">
                <a:solidFill>
                  <a:schemeClr val="tx1"/>
                </a:solidFill>
                <a:latin typeface="Roboto-Regular"/>
              </a:rPr>
              <a:t>, favoreciendo la interacción social.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45759" y="6552627"/>
            <a:ext cx="8996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dirty="0" smtClean="0"/>
              <a:t>Fonte: WRI Brasil</a:t>
            </a:r>
            <a:endParaRPr lang="pt-BR" sz="800" dirty="0"/>
          </a:p>
        </p:txBody>
      </p:sp>
      <p:pic>
        <p:nvPicPr>
          <p:cNvPr id="6" name="Picture 5" descr="WIKIPEDIA_787px-Curitiba_Cent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15325"/>
          <a:stretch/>
        </p:blipFill>
        <p:spPr bwMode="auto">
          <a:xfrm>
            <a:off x="6857990" y="1586966"/>
            <a:ext cx="5237076" cy="518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ICPS\POT\SEMINÁRIO DE ILUMINAÇÃO 2018 - PD\Fotos_recife\percorr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4713" y="1457325"/>
            <a:ext cx="10258426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ICPS\POT\SEMINÁRIO DE ILUMINAÇÃO 2018 - PD\Fotos_recife\Captura-de-tela-de-2018-02-26-18-15-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0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16380" r="84127" b="59267"/>
          <a:stretch/>
        </p:blipFill>
        <p:spPr bwMode="auto">
          <a:xfrm>
            <a:off x="252248" y="236479"/>
            <a:ext cx="1813035" cy="17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6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ICPS\POT\SEMINÁRIO DE ILUMINAÇÃO 2018 - PD\Fotos_recife\1-XqfDj_2_qZ9-ygj4A3XD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7" y="-37418"/>
            <a:ext cx="12230537" cy="68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327" y="40913"/>
            <a:ext cx="390395" cy="3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5115" y="-13128"/>
            <a:ext cx="4976734" cy="688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Captura%20de%20Tela%202018-06-24%20às%2021.58.27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803" y="1960443"/>
            <a:ext cx="2096231" cy="4818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6"/>
          <a:stretch/>
        </p:blipFill>
        <p:spPr>
          <a:xfrm>
            <a:off x="7314678" y="447095"/>
            <a:ext cx="4513405" cy="10911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3"/>
          <a:stretch/>
        </p:blipFill>
        <p:spPr>
          <a:xfrm>
            <a:off x="7370552" y="2925081"/>
            <a:ext cx="4661472" cy="104944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6"/>
          <a:stretch/>
        </p:blipFill>
        <p:spPr>
          <a:xfrm>
            <a:off x="7404079" y="1709723"/>
            <a:ext cx="4388035" cy="9432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526">
            <a:off x="4970646" y="297575"/>
            <a:ext cx="2329745" cy="19923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5094" y="839878"/>
            <a:ext cx="3603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INCLUSIÓN SOCIOTERRITORIAL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3384" y="1968308"/>
            <a:ext cx="3603420" cy="4160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RECIFE CIUDAD PARQUE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1674" y="3127560"/>
            <a:ext cx="38720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r>
              <a:rPr lang="pt-BR" dirty="0" smtClean="0">
                <a:latin typeface="Roboto-Regular"/>
              </a:rPr>
              <a:t>DESAROLLO ORIENTADO AL TRANSPORTE SOSTENIBLE</a:t>
            </a:r>
          </a:p>
        </p:txBody>
      </p:sp>
    </p:spTree>
    <p:extLst>
      <p:ext uri="{BB962C8B-B14F-4D97-AF65-F5344CB8AC3E}">
        <p14:creationId xmlns:p14="http://schemas.microsoft.com/office/powerpoint/2010/main" val="1223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89E0EEF-953C-4DF9-9579-07AEA62E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000" y="401581"/>
            <a:ext cx="4068000" cy="57491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F9BA8C1-83AD-4AE8-839F-865995C4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139"/>
            <a:ext cx="4068000" cy="5749129"/>
          </a:xfrm>
          <a:prstGeom prst="rect">
            <a:avLst/>
          </a:prstGeom>
        </p:spPr>
      </p:pic>
      <p:pic>
        <p:nvPicPr>
          <p:cNvPr id="7" name="Picture 3" descr="D:\ICPS\POT\OFICINAS TEMÁTICAS\MOBILIDADE X USO DO SOLO\subcategorias-anéis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02" y="521733"/>
            <a:ext cx="4068000" cy="562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3381" y="485566"/>
            <a:ext cx="710722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dirty="0"/>
              <a:t>Tiempo medio de acceso a las oportunidades por el transporte público, en minutos. Oportunidad de empleo y educación.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13381" y="130889"/>
            <a:ext cx="5036551" cy="377028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r>
              <a:rPr lang="pt-BR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</a:t>
            </a:r>
            <a:r>
              <a:rPr lang="pt-BR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NDICE DE ACCESIBILIDAD</a:t>
            </a:r>
            <a:endParaRPr lang="pt-BR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3381" y="875783"/>
            <a:ext cx="12034341" cy="6060188"/>
            <a:chOff x="113381" y="2189111"/>
            <a:chExt cx="8894089" cy="4478837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 cstate="print"/>
            <a:srcRect r="24550"/>
            <a:stretch/>
          </p:blipFill>
          <p:spPr>
            <a:xfrm>
              <a:off x="113381" y="2315841"/>
              <a:ext cx="2863855" cy="4024313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 cstate="print"/>
            <a:srcRect r="24347"/>
            <a:stretch/>
          </p:blipFill>
          <p:spPr>
            <a:xfrm>
              <a:off x="6135886" y="2298833"/>
              <a:ext cx="2871584" cy="4024313"/>
            </a:xfrm>
            <a:prstGeom prst="rect">
              <a:avLst/>
            </a:prstGeom>
          </p:spPr>
        </p:pic>
        <p:pic>
          <p:nvPicPr>
            <p:cNvPr id="7" name="Picture 5" descr="D:\ICPS\POT\OFICINAS TEMÁTICAS\MOBILIDADE X USO DO SOLO\anéis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7" r="2402"/>
            <a:stretch/>
          </p:blipFill>
          <p:spPr bwMode="auto">
            <a:xfrm>
              <a:off x="3189362" y="2189111"/>
              <a:ext cx="2957874" cy="447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3568630" y="6320976"/>
              <a:ext cx="1685757" cy="21040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pt-BR" sz="14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PROPUESTA </a:t>
              </a:r>
              <a:r>
                <a:rPr lang="pt-BR" sz="14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3 </a:t>
              </a:r>
              <a:r>
                <a:rPr lang="pt-BR" sz="14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ANILLOS </a:t>
              </a:r>
              <a:endParaRPr lang="pt-BR" sz="14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29128" y="6323146"/>
              <a:ext cx="2860234" cy="21040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pt-BR" sz="14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I</a:t>
              </a:r>
              <a:r>
                <a:rPr lang="pt-BR" sz="14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NDICE ACCESIBILIDAD ACTUAL</a:t>
              </a:r>
              <a:endParaRPr lang="pt-BR" sz="14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135886" y="6320975"/>
              <a:ext cx="2860234" cy="21040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pt-BR" sz="14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I</a:t>
              </a:r>
              <a:r>
                <a:rPr lang="pt-BR" sz="1400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NDICE ACCESIBILIDAD PROPUESTA</a:t>
              </a:r>
              <a:endParaRPr lang="pt-BR" sz="14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/>
          <a:srcRect l="76008" b="55734"/>
          <a:stretch/>
        </p:blipFill>
        <p:spPr>
          <a:xfrm>
            <a:off x="11158620" y="102014"/>
            <a:ext cx="910681" cy="17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8" r="8366"/>
          <a:stretch>
            <a:fillRect/>
          </a:stretch>
        </p:blipFill>
        <p:spPr bwMode="auto">
          <a:xfrm>
            <a:off x="3436883" y="-5329"/>
            <a:ext cx="8755117" cy="68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0"/>
            <a:ext cx="526568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6" t="781" r="381" b="48482"/>
          <a:stretch>
            <a:fillRect/>
          </a:stretch>
        </p:blipFill>
        <p:spPr bwMode="auto">
          <a:xfrm>
            <a:off x="5467557" y="4206971"/>
            <a:ext cx="812594" cy="257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83115"/>
            <a:ext cx="5265683" cy="452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ângulo arredondado 17"/>
          <p:cNvSpPr/>
          <p:nvPr/>
        </p:nvSpPr>
        <p:spPr>
          <a:xfrm>
            <a:off x="434952" y="298357"/>
            <a:ext cx="9386969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s-ES" sz="2400" b="1" dirty="0" smtClean="0">
                <a:solidFill>
                  <a:schemeClr val="bg1"/>
                </a:solidFill>
                <a:latin typeface="Roboto-Regular"/>
              </a:rPr>
              <a:t>MODELO </a:t>
            </a:r>
            <a:r>
              <a:rPr lang="es-ES" sz="2400" b="1" dirty="0">
                <a:solidFill>
                  <a:schemeClr val="bg1"/>
                </a:solidFill>
                <a:latin typeface="Roboto-Regular"/>
              </a:rPr>
              <a:t>DE DEMANDA Y USO DEL </a:t>
            </a:r>
            <a:r>
              <a:rPr lang="es-ES" sz="2400" b="1" dirty="0" smtClean="0">
                <a:solidFill>
                  <a:schemeClr val="bg1"/>
                </a:solidFill>
                <a:latin typeface="Roboto-Regular"/>
              </a:rPr>
              <a:t>SUELO</a:t>
            </a:r>
            <a:endParaRPr lang="es-ES" sz="2400" b="1" dirty="0">
              <a:solidFill>
                <a:schemeClr val="bg1"/>
              </a:solidFill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2711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327" y="40913"/>
            <a:ext cx="390395" cy="3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5115" y="-13128"/>
            <a:ext cx="4976734" cy="688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Captura%20de%20Tela%202018-06-24%20às%2021.58.27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803" y="1960443"/>
            <a:ext cx="2096231" cy="4818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6"/>
          <a:stretch/>
        </p:blipFill>
        <p:spPr>
          <a:xfrm>
            <a:off x="7314678" y="447095"/>
            <a:ext cx="4513405" cy="10911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3"/>
          <a:stretch/>
        </p:blipFill>
        <p:spPr>
          <a:xfrm>
            <a:off x="7370552" y="2925081"/>
            <a:ext cx="4661472" cy="104944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4"/>
          <a:stretch/>
        </p:blipFill>
        <p:spPr>
          <a:xfrm>
            <a:off x="7378303" y="4134740"/>
            <a:ext cx="4732621" cy="108397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6"/>
          <a:stretch/>
        </p:blipFill>
        <p:spPr>
          <a:xfrm>
            <a:off x="7404079" y="1709723"/>
            <a:ext cx="4388035" cy="9432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526">
            <a:off x="4970646" y="297575"/>
            <a:ext cx="2329745" cy="19923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5094" y="839878"/>
            <a:ext cx="3603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INCLUSIÓN SOCIOTERRITORIAL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3384" y="1968308"/>
            <a:ext cx="3603420" cy="4160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RECIFE CIUDAD PARQUE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1674" y="3127560"/>
            <a:ext cx="38720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r>
              <a:rPr lang="pt-BR" dirty="0" smtClean="0">
                <a:latin typeface="Roboto-Regular"/>
              </a:rPr>
              <a:t>DESAROLLO ORIENTADO AL TRANSPORTE SOSTENIBLE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081076" y="4379733"/>
            <a:ext cx="41397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  <a:latin typeface="Roboto-Regular"/>
              </a:defRPr>
            </a:lvl1pPr>
          </a:lstStyle>
          <a:p>
            <a:r>
              <a:rPr lang="es-ES" dirty="0"/>
              <a:t>REDUCIR DISTANCIAS, AMPLIAR LAS CENTRALIDADES, OCUPAR EL CENTRO</a:t>
            </a:r>
          </a:p>
        </p:txBody>
      </p:sp>
    </p:spTree>
    <p:extLst>
      <p:ext uri="{BB962C8B-B14F-4D97-AF65-F5344CB8AC3E}">
        <p14:creationId xmlns:p14="http://schemas.microsoft.com/office/powerpoint/2010/main" val="1223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9681" y="247228"/>
            <a:ext cx="6526915" cy="780868"/>
            <a:chOff x="259681" y="247228"/>
            <a:chExt cx="6526915" cy="780868"/>
          </a:xfrm>
        </p:grpSpPr>
        <p:sp>
          <p:nvSpPr>
            <p:cNvPr id="7" name="CaixaDeTexto 6"/>
            <p:cNvSpPr txBox="1"/>
            <p:nvPr/>
          </p:nvSpPr>
          <p:spPr>
            <a:xfrm>
              <a:off x="265259" y="247228"/>
              <a:ext cx="6521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00699C"/>
                  </a:solidFill>
                  <a:latin typeface="Roboto-Regular"/>
                </a:rPr>
                <a:t>O ZONEAMENTO DO PLANO DIRETOR DO RECIFE 2018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59681" y="689542"/>
              <a:ext cx="22381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rgbClr val="00699C"/>
                  </a:solidFill>
                  <a:latin typeface="Roboto-Regular"/>
                </a:rPr>
                <a:t>Estratégia </a:t>
              </a:r>
              <a:r>
                <a:rPr lang="pt-BR" sz="1600" b="1" dirty="0">
                  <a:solidFill>
                    <a:srgbClr val="00699C"/>
                  </a:solidFill>
                  <a:latin typeface="Roboto-Regular"/>
                </a:rPr>
                <a:t>de cidade </a:t>
              </a: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265259" y="647338"/>
              <a:ext cx="58918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8C3DD654-C947-4DD6-A00F-772A1779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 t="96050" r="50699" b="583"/>
          <a:stretch/>
        </p:blipFill>
        <p:spPr>
          <a:xfrm>
            <a:off x="3233890" y="6527799"/>
            <a:ext cx="1077362" cy="20823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8C3DD654-C947-4DD6-A00F-772A1779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95490" r="14909" b="404"/>
          <a:stretch/>
        </p:blipFill>
        <p:spPr>
          <a:xfrm>
            <a:off x="6628936" y="6482028"/>
            <a:ext cx="1518805" cy="254002"/>
          </a:xfrm>
          <a:prstGeom prst="rect">
            <a:avLst/>
          </a:prstGeom>
        </p:spPr>
      </p:pic>
      <p:pic>
        <p:nvPicPr>
          <p:cNvPr id="21505" name="Picture 1" descr="C:\Users\jose.alves\Downloads\Fp_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890" y="1264726"/>
            <a:ext cx="3600000" cy="5090807"/>
          </a:xfrm>
          <a:prstGeom prst="rect">
            <a:avLst/>
          </a:prstGeom>
          <a:noFill/>
        </p:spPr>
      </p:pic>
      <p:pic>
        <p:nvPicPr>
          <p:cNvPr id="21506" name="Picture 2" descr="C:\Users\jose.alves\Downloads\Fp_n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8936" y="1264726"/>
            <a:ext cx="3600000" cy="5090807"/>
          </a:xfrm>
          <a:prstGeom prst="rect">
            <a:avLst/>
          </a:prstGeom>
          <a:noFill/>
        </p:spPr>
      </p:pic>
      <p:grpSp>
        <p:nvGrpSpPr>
          <p:cNvPr id="10" name="Grupo 10">
            <a:extLst>
              <a:ext uri="{FF2B5EF4-FFF2-40B4-BE49-F238E27FC236}">
                <a16:creationId xmlns="" xmlns:a16="http://schemas.microsoft.com/office/drawing/2014/main" id="{AD562970-92A3-4B7C-9BF7-121226D1FB3A}"/>
              </a:ext>
            </a:extLst>
          </p:cNvPr>
          <p:cNvGrpSpPr/>
          <p:nvPr/>
        </p:nvGrpSpPr>
        <p:grpSpPr>
          <a:xfrm>
            <a:off x="-165774" y="1404751"/>
            <a:ext cx="3524638" cy="4754198"/>
            <a:chOff x="5759232" y="3460830"/>
            <a:chExt cx="2319897" cy="3129187"/>
          </a:xfrm>
        </p:grpSpPr>
        <p:pic>
          <p:nvPicPr>
            <p:cNvPr id="11" name="Imagem 10">
              <a:extLst>
                <a:ext uri="{FF2B5EF4-FFF2-40B4-BE49-F238E27FC236}">
                  <a16:creationId xmlns="" xmlns:a16="http://schemas.microsoft.com/office/drawing/2014/main" id="{1C646030-6989-4ACC-A2C7-5DDCA451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232" y="3546671"/>
              <a:ext cx="2213341" cy="3043346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6858B21A-D9A9-470D-9E71-89DAE1D3E1F3}"/>
                </a:ext>
              </a:extLst>
            </p:cNvPr>
            <p:cNvSpPr/>
            <p:nvPr/>
          </p:nvSpPr>
          <p:spPr>
            <a:xfrm>
              <a:off x="7442522" y="3460830"/>
              <a:ext cx="636607" cy="625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B5ED8055-69D9-4D86-95B1-F4F94F982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07" y="0"/>
            <a:ext cx="2878282" cy="3198091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407A4D59-E6EE-4D36-855E-C374A0FBE6A8}"/>
              </a:ext>
            </a:extLst>
          </p:cNvPr>
          <p:cNvSpPr/>
          <p:nvPr/>
        </p:nvSpPr>
        <p:spPr>
          <a:xfrm>
            <a:off x="10996161" y="66514"/>
            <a:ext cx="1355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699C"/>
                </a:solidFill>
              </a:rPr>
              <a:t>TRABALHAR</a:t>
            </a:r>
          </a:p>
          <a:p>
            <a:r>
              <a:rPr lang="pt-BR" sz="1400" b="1" dirty="0">
                <a:solidFill>
                  <a:srgbClr val="00699C"/>
                </a:solidFill>
              </a:rPr>
              <a:t>NOS BAIRROS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6CBC8F1A-08A0-41C8-8641-E827C31549E4}"/>
              </a:ext>
            </a:extLst>
          </p:cNvPr>
          <p:cNvSpPr/>
          <p:nvPr/>
        </p:nvSpPr>
        <p:spPr>
          <a:xfrm>
            <a:off x="10996161" y="2657314"/>
            <a:ext cx="1008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699C"/>
                </a:solidFill>
              </a:rPr>
              <a:t>VIVER NO</a:t>
            </a:r>
          </a:p>
          <a:p>
            <a:r>
              <a:rPr lang="pt-BR" sz="1400" b="1" dirty="0">
                <a:solidFill>
                  <a:srgbClr val="00699C"/>
                </a:solidFill>
              </a:rPr>
              <a:t>CENTRO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="" xmlns:a16="http://schemas.microsoft.com/office/drawing/2014/main" id="{4BB8A293-2D6B-4597-822E-6A1A05679C48}"/>
              </a:ext>
            </a:extLst>
          </p:cNvPr>
          <p:cNvSpPr/>
          <p:nvPr/>
        </p:nvSpPr>
        <p:spPr>
          <a:xfrm>
            <a:off x="58223" y="6248681"/>
            <a:ext cx="2598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699C"/>
                </a:solidFill>
              </a:rPr>
              <a:t>POTENCIALIZAÇÃO DE UMA</a:t>
            </a:r>
          </a:p>
          <a:p>
            <a:r>
              <a:rPr lang="pt-BR" sz="1400" b="1" dirty="0">
                <a:solidFill>
                  <a:srgbClr val="00699C"/>
                </a:solidFill>
              </a:rPr>
              <a:t>REDE DE CENTRALIDADES</a:t>
            </a:r>
          </a:p>
        </p:txBody>
      </p:sp>
    </p:spTree>
    <p:extLst>
      <p:ext uri="{BB962C8B-B14F-4D97-AF65-F5344CB8AC3E}">
        <p14:creationId xmlns:p14="http://schemas.microsoft.com/office/powerpoint/2010/main" val="162773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327" y="40913"/>
            <a:ext cx="390395" cy="3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5115" y="-13128"/>
            <a:ext cx="4976734" cy="688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Captura%20de%20Tela%202018-06-24%20às%2021.58.27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803" y="1960443"/>
            <a:ext cx="2096231" cy="4818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7314678" y="447095"/>
            <a:ext cx="4796246" cy="5910623"/>
            <a:chOff x="7409271" y="360474"/>
            <a:chExt cx="5096812" cy="6281024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856"/>
            <a:stretch/>
          </p:blipFill>
          <p:spPr>
            <a:xfrm>
              <a:off x="7409271" y="360474"/>
              <a:ext cx="4796246" cy="1159568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13"/>
            <a:stretch/>
          </p:blipFill>
          <p:spPr>
            <a:xfrm>
              <a:off x="7468646" y="2993748"/>
              <a:ext cx="4953592" cy="1115207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27"/>
            <a:stretch/>
          </p:blipFill>
          <p:spPr>
            <a:xfrm>
              <a:off x="7488758" y="5613252"/>
              <a:ext cx="4650066" cy="1028246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204"/>
            <a:stretch/>
          </p:blipFill>
          <p:spPr>
            <a:xfrm>
              <a:off x="7476883" y="4279213"/>
              <a:ext cx="5029200" cy="1151906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66"/>
            <a:stretch/>
          </p:blipFill>
          <p:spPr>
            <a:xfrm>
              <a:off x="7504275" y="1702227"/>
              <a:ext cx="4663020" cy="1002413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526">
            <a:off x="4970646" y="297575"/>
            <a:ext cx="2329745" cy="19923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5094" y="839878"/>
            <a:ext cx="3603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INCLUSIÓN SOCIOTERRITORIAL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3384" y="1968308"/>
            <a:ext cx="3603420" cy="4160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 smtClean="0">
                <a:latin typeface="Roboto-Regular"/>
              </a:rPr>
              <a:t>RECIFE CIUDAD PARQUE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101674" y="3127560"/>
            <a:ext cx="38720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r>
              <a:rPr lang="pt-BR" dirty="0" smtClean="0">
                <a:latin typeface="Roboto-Regular"/>
              </a:rPr>
              <a:t>DESAROLLO ORIENTADO AL TRANSPORTE SOSTENIBLE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081076" y="4379733"/>
            <a:ext cx="41397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  <a:latin typeface="Roboto-Regular"/>
              </a:defRPr>
            </a:lvl1pPr>
          </a:lstStyle>
          <a:p>
            <a:r>
              <a:rPr lang="es-ES" dirty="0"/>
              <a:t>REDUCIR DISTANCIAS, AMPLIAR LAS CENTRALIDADES, OCUPAR EL CENTRO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8072836" y="5582478"/>
            <a:ext cx="41191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  <a:latin typeface="Roboto-Regular"/>
              </a:defRPr>
            </a:lvl1pPr>
          </a:lstStyle>
          <a:p>
            <a:r>
              <a:rPr lang="es-ES" dirty="0" smtClean="0"/>
              <a:t>RECIFE CIUDAD MUJER, CIUDAD ACCESIBLE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3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5840209" y="5085237"/>
            <a:ext cx="6204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Foto: </a:t>
            </a:r>
            <a:r>
              <a:rPr lang="pt-BR" sz="1200" b="1" dirty="0" smtClean="0"/>
              <a:t>Diego </a:t>
            </a:r>
            <a:r>
              <a:rPr lang="pt-BR" sz="1200" b="1" dirty="0"/>
              <a:t>Nigro/JC Imagem</a:t>
            </a:r>
          </a:p>
          <a:p>
            <a:r>
              <a:rPr lang="pt-BR" sz="1200" dirty="0" smtClean="0"/>
              <a:t>Fonte:https</a:t>
            </a:r>
            <a:r>
              <a:rPr lang="pt-BR" sz="1200" dirty="0"/>
              <a:t>://jconline.ne10.uol.com.br/canal/politica/pernambuco/noticia/2016/08/06/</a:t>
            </a:r>
            <a:r>
              <a:rPr lang="pt-BR" sz="1200" b="1" dirty="0"/>
              <a:t>seguranca-e-maior-demanda-dos-moradores-do-grande-recife-aponta-pesquisa-ipmn-247620</a:t>
            </a:r>
            <a:r>
              <a:rPr lang="pt-BR" sz="1200" dirty="0"/>
              <a:t>.php, </a:t>
            </a:r>
            <a:r>
              <a:rPr lang="pt-BR" sz="1200" b="1" dirty="0"/>
              <a:t>visitado em 05/11/2018</a:t>
            </a:r>
          </a:p>
        </p:txBody>
      </p:sp>
      <p:pic>
        <p:nvPicPr>
          <p:cNvPr id="12290" name="Picture 2" descr="Tema da seguranÃ§a pÃºblica deve entrar forte no radar dos postulantes Ã s prefeituras da RMR, segundo pesquisa / Foto: Diego Nigro/JC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05" y="1364707"/>
            <a:ext cx="7512108" cy="36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3274" r="38325" b="12716"/>
          <a:stretch/>
        </p:blipFill>
        <p:spPr bwMode="auto">
          <a:xfrm>
            <a:off x="0" y="775903"/>
            <a:ext cx="5864772" cy="541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3284474" y="865536"/>
            <a:ext cx="3816548" cy="3816548"/>
          </a:xfrm>
          <a:prstGeom prst="ellipse">
            <a:avLst/>
          </a:prstGeom>
          <a:solidFill>
            <a:srgbClr val="0070C0">
              <a:alpha val="25000"/>
            </a:srgbClr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3905573" y="2010398"/>
            <a:ext cx="3816548" cy="3816548"/>
          </a:xfrm>
          <a:prstGeom prst="ellipse">
            <a:avLst/>
          </a:prstGeom>
          <a:solidFill>
            <a:srgbClr val="0070C0">
              <a:alpha val="25000"/>
            </a:srgbClr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496967" y="865536"/>
            <a:ext cx="3816548" cy="3816548"/>
          </a:xfrm>
          <a:prstGeom prst="ellipse">
            <a:avLst/>
          </a:prstGeom>
          <a:solidFill>
            <a:srgbClr val="0070C0">
              <a:alpha val="25000"/>
            </a:srgbClr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469570" y="4821270"/>
            <a:ext cx="266298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Roboto-Regular"/>
              </a:rPr>
              <a:t>MEDIOAMBIENTAL</a:t>
            </a:r>
            <a:endParaRPr lang="pt-BR" b="1" dirty="0">
              <a:latin typeface="Roboto-Regular"/>
            </a:endParaRPr>
          </a:p>
        </p:txBody>
      </p:sp>
      <p:sp>
        <p:nvSpPr>
          <p:cNvPr id="8" name="Retângulo 7"/>
          <p:cNvSpPr/>
          <p:nvPr/>
        </p:nvSpPr>
        <p:spPr>
          <a:xfrm rot="3462858">
            <a:off x="6543498" y="1956126"/>
            <a:ext cx="210966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Roboto-Regular"/>
              </a:rPr>
              <a:t>SOCIAL</a:t>
            </a:r>
            <a:endParaRPr lang="pt-BR" b="1" dirty="0">
              <a:latin typeface="Roboto-Regular"/>
            </a:endParaRPr>
          </a:p>
        </p:txBody>
      </p:sp>
      <p:sp>
        <p:nvSpPr>
          <p:cNvPr id="10" name="Retângulo 9"/>
          <p:cNvSpPr/>
          <p:nvPr/>
        </p:nvSpPr>
        <p:spPr>
          <a:xfrm rot="18165544">
            <a:off x="3059856" y="1913227"/>
            <a:ext cx="210966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Roboto-Regular"/>
              </a:rPr>
              <a:t>ECONÓMICO</a:t>
            </a:r>
            <a:endParaRPr lang="pt-BR" b="1" dirty="0">
              <a:latin typeface="Roboto-Regular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60573" y="1907469"/>
            <a:ext cx="2523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699C"/>
                </a:solidFill>
                <a:latin typeface="Roboto-Regular"/>
              </a:rPr>
              <a:t>MAYOR EFICIÉNCIA / PRODUCTIVIDAD DEL SISTEMA DE TRANSPORTES</a:t>
            </a:r>
            <a:endParaRPr lang="pt-BR" b="1" dirty="0">
              <a:solidFill>
                <a:srgbClr val="00699C"/>
              </a:solidFill>
              <a:latin typeface="Roboto-Regular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952189" y="2517363"/>
            <a:ext cx="16573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Roboto-Regular"/>
              </a:rPr>
              <a:t>DESAROLLO SOSTENIBLE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Roboto-Regular"/>
              </a:rPr>
              <a:t>TOD</a:t>
            </a:r>
            <a:endParaRPr lang="pt-BR" sz="3200" b="1" dirty="0">
              <a:latin typeface="Roboto-Regular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354739" y="1996805"/>
            <a:ext cx="25239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699C"/>
                </a:solidFill>
                <a:latin typeface="Roboto-Regular"/>
              </a:rPr>
              <a:t>MÁS CALIDAD DE VIDA PARA LA POBLACIÓN</a:t>
            </a:r>
            <a:endParaRPr lang="pt-BR" b="1" dirty="0">
              <a:solidFill>
                <a:srgbClr val="00699C"/>
              </a:solidFill>
              <a:latin typeface="Roboto-Regular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804672" y="5890010"/>
            <a:ext cx="4106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smtClean="0">
                <a:solidFill>
                  <a:srgbClr val="00699C"/>
                </a:solidFill>
                <a:latin typeface="Roboto-Regular"/>
              </a:rPr>
              <a:t>REDUCCIÓN DE EMISIÓN DE GASES DEL EFECTO ESTUFA</a:t>
            </a:r>
            <a:endParaRPr lang="pt-BR" b="1" dirty="0">
              <a:solidFill>
                <a:srgbClr val="00699C"/>
              </a:solidFill>
              <a:latin typeface="Roboto-Regular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523938" y="124224"/>
            <a:ext cx="7150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699C"/>
                </a:solidFill>
                <a:latin typeface="Roboto-Regular"/>
              </a:rPr>
              <a:t>SOLUCIÓN DE FINANCIAMIENTO</a:t>
            </a:r>
            <a:endParaRPr lang="pt-BR" sz="2800" b="1" dirty="0">
              <a:solidFill>
                <a:srgbClr val="00699C"/>
              </a:solidFill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97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57"/>
            <a:ext cx="12191999" cy="6448086"/>
          </a:xfrm>
          <a:prstGeom prst="rect">
            <a:avLst/>
          </a:prstGeom>
        </p:spPr>
      </p:pic>
      <p:sp>
        <p:nvSpPr>
          <p:cNvPr id="3" name="Rectângulo arredondado 17"/>
          <p:cNvSpPr/>
          <p:nvPr/>
        </p:nvSpPr>
        <p:spPr>
          <a:xfrm>
            <a:off x="434952" y="298357"/>
            <a:ext cx="3979393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s-ES" sz="2400" b="1" dirty="0" smtClean="0">
                <a:solidFill>
                  <a:schemeClr val="bg1"/>
                </a:solidFill>
                <a:latin typeface="Roboto-Regular"/>
              </a:rPr>
              <a:t>OUC SANTO AMARO</a:t>
            </a:r>
            <a:endParaRPr lang="es-ES" sz="2400" b="1" dirty="0">
              <a:solidFill>
                <a:schemeClr val="bg1"/>
              </a:solidFill>
              <a:latin typeface="Roboto-Regular"/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7304567" y="1233377"/>
            <a:ext cx="4178596" cy="2658139"/>
          </a:xfrm>
          <a:custGeom>
            <a:avLst/>
            <a:gdLst>
              <a:gd name="connsiteX0" fmla="*/ 1658680 w 4178596"/>
              <a:gd name="connsiteY0" fmla="*/ 0 h 2658139"/>
              <a:gd name="connsiteX1" fmla="*/ 1605517 w 4178596"/>
              <a:gd name="connsiteY1" fmla="*/ 223283 h 2658139"/>
              <a:gd name="connsiteX2" fmla="*/ 1711842 w 4178596"/>
              <a:gd name="connsiteY2" fmla="*/ 829339 h 2658139"/>
              <a:gd name="connsiteX3" fmla="*/ 1679945 w 4178596"/>
              <a:gd name="connsiteY3" fmla="*/ 1137683 h 2658139"/>
              <a:gd name="connsiteX4" fmla="*/ 74428 w 4178596"/>
              <a:gd name="connsiteY4" fmla="*/ 1063256 h 2658139"/>
              <a:gd name="connsiteX5" fmla="*/ 0 w 4178596"/>
              <a:gd name="connsiteY5" fmla="*/ 2658139 h 2658139"/>
              <a:gd name="connsiteX6" fmla="*/ 1733107 w 4178596"/>
              <a:gd name="connsiteY6" fmla="*/ 2658139 h 2658139"/>
              <a:gd name="connsiteX7" fmla="*/ 1796903 w 4178596"/>
              <a:gd name="connsiteY7" fmla="*/ 2190307 h 2658139"/>
              <a:gd name="connsiteX8" fmla="*/ 3678866 w 4178596"/>
              <a:gd name="connsiteY8" fmla="*/ 2243470 h 2658139"/>
              <a:gd name="connsiteX9" fmla="*/ 4178596 w 4178596"/>
              <a:gd name="connsiteY9" fmla="*/ 1818167 h 2658139"/>
              <a:gd name="connsiteX10" fmla="*/ 4157331 w 4178596"/>
              <a:gd name="connsiteY10" fmla="*/ 1669311 h 2658139"/>
              <a:gd name="connsiteX11" fmla="*/ 1669312 w 4178596"/>
              <a:gd name="connsiteY11" fmla="*/ 85060 h 265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8596" h="2658139">
                <a:moveTo>
                  <a:pt x="1658680" y="0"/>
                </a:moveTo>
                <a:lnTo>
                  <a:pt x="1605517" y="223283"/>
                </a:lnTo>
                <a:lnTo>
                  <a:pt x="1711842" y="829339"/>
                </a:lnTo>
                <a:lnTo>
                  <a:pt x="1679945" y="1137683"/>
                </a:lnTo>
                <a:lnTo>
                  <a:pt x="74428" y="1063256"/>
                </a:lnTo>
                <a:lnTo>
                  <a:pt x="0" y="2658139"/>
                </a:lnTo>
                <a:lnTo>
                  <a:pt x="1733107" y="2658139"/>
                </a:lnTo>
                <a:lnTo>
                  <a:pt x="1796903" y="2190307"/>
                </a:lnTo>
                <a:lnTo>
                  <a:pt x="3678866" y="2243470"/>
                </a:lnTo>
                <a:lnTo>
                  <a:pt x="4178596" y="1818167"/>
                </a:lnTo>
                <a:lnTo>
                  <a:pt x="4157331" y="1669311"/>
                </a:lnTo>
                <a:lnTo>
                  <a:pt x="1669312" y="85060"/>
                </a:lnTo>
              </a:path>
            </a:pathLst>
          </a:cu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04800" y="381000"/>
            <a:ext cx="1104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273E74"/>
                </a:solidFill>
              </a:rPr>
              <a:t>OUC SANTO AMARO</a:t>
            </a:r>
            <a:endParaRPr lang="en-US" sz="2800" b="1" dirty="0" smtClean="0">
              <a:solidFill>
                <a:srgbClr val="273E74"/>
              </a:solidFill>
            </a:endParaRP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72374" y="1447800"/>
            <a:ext cx="748142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 smtClean="0"/>
              <a:t>- </a:t>
            </a:r>
            <a:r>
              <a:rPr lang="es-ES" dirty="0" smtClean="0"/>
              <a:t>Venta </a:t>
            </a:r>
            <a:r>
              <a:rPr lang="es-ES" dirty="0"/>
              <a:t>de certificados de potencial adicional de </a:t>
            </a:r>
            <a:r>
              <a:rPr lang="es-ES" dirty="0" smtClean="0"/>
              <a:t>construcción </a:t>
            </a:r>
            <a:r>
              <a:rPr lang="en-US" dirty="0" smtClean="0"/>
              <a:t>– CEPAC 	R$400 </a:t>
            </a:r>
            <a:r>
              <a:rPr lang="en-US" dirty="0" err="1" smtClean="0"/>
              <a:t>millones</a:t>
            </a:r>
            <a:r>
              <a:rPr lang="en-US" dirty="0" smtClean="0"/>
              <a:t> al largo de 20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- Vila </a:t>
            </a:r>
            <a:r>
              <a:rPr lang="en-US" dirty="0"/>
              <a:t>Naval </a:t>
            </a:r>
            <a:r>
              <a:rPr lang="en-US" dirty="0" err="1" smtClean="0"/>
              <a:t>desarrollada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smtClean="0"/>
              <a:t>el </a:t>
            </a:r>
            <a:r>
              <a:rPr lang="en-US" dirty="0" err="1" smtClean="0"/>
              <a:t>privado</a:t>
            </a:r>
            <a:r>
              <a:rPr lang="en-US" dirty="0" smtClean="0"/>
              <a:t>.</a:t>
            </a:r>
            <a:endParaRPr lang="en-US" dirty="0"/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0907" y="1737775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Cenário</a:t>
            </a:r>
            <a:r>
              <a:rPr lang="en-US" sz="2000" b="1" dirty="0" smtClean="0"/>
              <a:t> 01</a:t>
            </a:r>
            <a:endParaRPr lang="pt-BR" b="1" dirty="0"/>
          </a:p>
        </p:txBody>
      </p:sp>
      <p:cxnSp>
        <p:nvCxnSpPr>
          <p:cNvPr id="31" name="Conector reto 30"/>
          <p:cNvCxnSpPr/>
          <p:nvPr/>
        </p:nvCxnSpPr>
        <p:spPr>
          <a:xfrm>
            <a:off x="4253375" y="1600200"/>
            <a:ext cx="0" cy="1214252"/>
          </a:xfrm>
          <a:prstGeom prst="line">
            <a:avLst/>
          </a:prstGeom>
          <a:ln w="38100">
            <a:solidFill>
              <a:srgbClr val="273E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381000" y="2174200"/>
            <a:ext cx="3858491" cy="0"/>
          </a:xfrm>
          <a:prstGeom prst="line">
            <a:avLst/>
          </a:prstGeom>
          <a:ln w="38100">
            <a:solidFill>
              <a:srgbClr val="273E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338932" y="7383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Aprox</a:t>
            </a:r>
            <a:r>
              <a:rPr lang="en-US" sz="2000" dirty="0" smtClean="0"/>
              <a:t>. 200ha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870399" y="3096450"/>
            <a:ext cx="787429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dirty="0" smtClean="0"/>
              <a:t>- Tomar </a:t>
            </a:r>
            <a:r>
              <a:rPr lang="es-ES" dirty="0"/>
              <a:t>préstamo con el Banco </a:t>
            </a:r>
            <a:r>
              <a:rPr lang="es-ES" dirty="0" smtClean="0"/>
              <a:t>Mundial</a:t>
            </a:r>
          </a:p>
          <a:p>
            <a:pPr lvl="2">
              <a:lnSpc>
                <a:spcPct val="150000"/>
              </a:lnSpc>
            </a:pPr>
            <a:r>
              <a:rPr lang="es-ES" dirty="0" smtClean="0"/>
              <a:t>R$400 millones (</a:t>
            </a:r>
            <a:r>
              <a:rPr lang="es-ES" dirty="0"/>
              <a:t>US$100 </a:t>
            </a:r>
            <a:r>
              <a:rPr lang="es-ES" dirty="0" smtClean="0"/>
              <a:t>millones)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s-ES" dirty="0" smtClean="0"/>
              <a:t>- La </a:t>
            </a:r>
            <a:r>
              <a:rPr lang="es-ES" dirty="0"/>
              <a:t>Municipalidad asume contrapartidas Vila </a:t>
            </a:r>
            <a:r>
              <a:rPr lang="es-ES" dirty="0" smtClean="0"/>
              <a:t>Naval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	</a:t>
            </a:r>
            <a:r>
              <a:rPr lang="es-ES" dirty="0" err="1" smtClean="0"/>
              <a:t>Minimo</a:t>
            </a:r>
            <a:r>
              <a:rPr lang="es-ES" dirty="0" smtClean="0"/>
              <a:t> </a:t>
            </a:r>
            <a:r>
              <a:rPr lang="es-ES" dirty="0"/>
              <a:t>de </a:t>
            </a:r>
            <a:r>
              <a:rPr lang="es-ES" dirty="0" smtClean="0"/>
              <a:t>R$100 millones adicional </a:t>
            </a:r>
            <a:r>
              <a:rPr lang="es-ES" dirty="0"/>
              <a:t>de valorización sobre el </a:t>
            </a:r>
            <a:r>
              <a:rPr lang="es-ES" dirty="0" smtClean="0"/>
              <a:t>terreno.</a:t>
            </a:r>
          </a:p>
          <a:p>
            <a:pPr lvl="1">
              <a:lnSpc>
                <a:spcPct val="150000"/>
              </a:lnSpc>
            </a:pPr>
            <a:r>
              <a:rPr lang="es-ES" dirty="0" smtClean="0"/>
              <a:t>- Venta </a:t>
            </a:r>
            <a:r>
              <a:rPr lang="es-ES" dirty="0"/>
              <a:t>de certificados de potencial adicional de </a:t>
            </a:r>
            <a:r>
              <a:rPr lang="es-ES" dirty="0" smtClean="0"/>
              <a:t>construcción </a:t>
            </a:r>
            <a:r>
              <a:rPr lang="en-US" dirty="0" smtClean="0"/>
              <a:t>– CEPAC 	R$600 </a:t>
            </a:r>
            <a:r>
              <a:rPr lang="en-US" dirty="0" err="1" smtClean="0"/>
              <a:t>millones</a:t>
            </a:r>
            <a:r>
              <a:rPr lang="en-US" dirty="0" smtClean="0"/>
              <a:t> al largo de 20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- </a:t>
            </a:r>
            <a:r>
              <a:rPr lang="es-ES" dirty="0" smtClean="0"/>
              <a:t>A</a:t>
            </a:r>
            <a:r>
              <a:rPr lang="es-ES" dirty="0" smtClean="0"/>
              <a:t>umentos </a:t>
            </a:r>
            <a:r>
              <a:rPr lang="es-ES" dirty="0"/>
              <a:t>adicionales con OODC a lo largo del anillo </a:t>
            </a:r>
            <a:r>
              <a:rPr lang="es-ES" dirty="0" smtClean="0"/>
              <a:t>01.</a:t>
            </a:r>
            <a:endParaRPr lang="en-US" dirty="0"/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8932" y="3386425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 b="1"/>
            </a:lvl1pPr>
          </a:lstStyle>
          <a:p>
            <a:r>
              <a:rPr lang="en-US" dirty="0" err="1"/>
              <a:t>Cenário</a:t>
            </a:r>
            <a:r>
              <a:rPr lang="en-US" dirty="0"/>
              <a:t> 02</a:t>
            </a:r>
            <a:endParaRPr lang="pt-BR" dirty="0"/>
          </a:p>
        </p:txBody>
      </p:sp>
      <p:cxnSp>
        <p:nvCxnSpPr>
          <p:cNvPr id="13" name="Conector reto 12"/>
          <p:cNvCxnSpPr/>
          <p:nvPr/>
        </p:nvCxnSpPr>
        <p:spPr>
          <a:xfrm flipH="1">
            <a:off x="4237516" y="3248850"/>
            <a:ext cx="13884" cy="2855067"/>
          </a:xfrm>
          <a:prstGeom prst="line">
            <a:avLst/>
          </a:prstGeom>
          <a:ln w="38100">
            <a:solidFill>
              <a:srgbClr val="273E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379025" y="3822850"/>
            <a:ext cx="3858491" cy="0"/>
          </a:xfrm>
          <a:prstGeom prst="line">
            <a:avLst/>
          </a:prstGeom>
          <a:ln w="38100">
            <a:solidFill>
              <a:srgbClr val="273E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38932" y="2151425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R$400 </a:t>
            </a:r>
            <a:r>
              <a:rPr lang="en-US" sz="2000" dirty="0" err="1" smtClean="0"/>
              <a:t>millones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36956" y="3800075"/>
            <a:ext cx="390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Mínimo</a:t>
            </a:r>
            <a:r>
              <a:rPr lang="en-US" sz="2000" dirty="0" smtClean="0"/>
              <a:t> de R$1.100 </a:t>
            </a:r>
            <a:r>
              <a:rPr lang="en-US" sz="2000" dirty="0" err="1" smtClean="0"/>
              <a:t>millones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05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3">
            <a:extLst>
              <a:ext uri="{FF2B5EF4-FFF2-40B4-BE49-F238E27FC236}">
                <a16:creationId xmlns="" xmlns:a16="http://schemas.microsoft.com/office/drawing/2014/main" id="{ADA583B1-9FD8-466D-93FF-54F956B1D535}"/>
              </a:ext>
            </a:extLst>
          </p:cNvPr>
          <p:cNvSpPr/>
          <p:nvPr/>
        </p:nvSpPr>
        <p:spPr>
          <a:xfrm>
            <a:off x="365761" y="1003836"/>
            <a:ext cx="6457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err="1" smtClean="0">
                <a:solidFill>
                  <a:srgbClr val="FFFFFF"/>
                </a:solidFill>
                <a:latin typeface="Roboto-Bold"/>
              </a:rPr>
              <a:t>Muchas</a:t>
            </a:r>
            <a:r>
              <a:rPr lang="pt-BR" sz="4000" b="1" dirty="0" smtClean="0">
                <a:solidFill>
                  <a:srgbClr val="FFFFFF"/>
                </a:solidFill>
                <a:latin typeface="Roboto-Bold"/>
              </a:rPr>
              <a:t> </a:t>
            </a:r>
            <a:r>
              <a:rPr lang="pt-BR" sz="4000" b="1" dirty="0" err="1" smtClean="0">
                <a:solidFill>
                  <a:srgbClr val="FFFFFF"/>
                </a:solidFill>
                <a:latin typeface="Roboto-Bold"/>
              </a:rPr>
              <a:t>gracias</a:t>
            </a:r>
            <a:r>
              <a:rPr lang="pt-BR" sz="4000" b="1" dirty="0" smtClean="0">
                <a:solidFill>
                  <a:srgbClr val="FFFFFF"/>
                </a:solidFill>
                <a:latin typeface="Roboto-Bold"/>
              </a:rPr>
              <a:t>!</a:t>
            </a:r>
            <a:endParaRPr lang="pt-BR" sz="4000" b="1" dirty="0">
              <a:solidFill>
                <a:srgbClr val="FFFFFF"/>
              </a:solidFill>
              <a:latin typeface="Roboto-Bold"/>
            </a:endParaRPr>
          </a:p>
        </p:txBody>
      </p:sp>
      <p:sp>
        <p:nvSpPr>
          <p:cNvPr id="6" name="Retângulo 3">
            <a:extLst>
              <a:ext uri="{FF2B5EF4-FFF2-40B4-BE49-F238E27FC236}">
                <a16:creationId xmlns="" xmlns:a16="http://schemas.microsoft.com/office/drawing/2014/main" id="{ADA583B1-9FD8-466D-93FF-54F956B1D535}"/>
              </a:ext>
            </a:extLst>
          </p:cNvPr>
          <p:cNvSpPr/>
          <p:nvPr/>
        </p:nvSpPr>
        <p:spPr>
          <a:xfrm>
            <a:off x="365761" y="5632986"/>
            <a:ext cx="6457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FFFF"/>
                </a:solidFill>
                <a:latin typeface="Roboto-Bold"/>
              </a:rPr>
              <a:t>ICPS – </a:t>
            </a:r>
            <a:r>
              <a:rPr lang="en-US" dirty="0" err="1" smtClean="0">
                <a:solidFill>
                  <a:srgbClr val="FFFFFF"/>
                </a:solidFill>
                <a:latin typeface="Roboto-Bold"/>
              </a:rPr>
              <a:t>Instituto</a:t>
            </a:r>
            <a:r>
              <a:rPr lang="en-US" dirty="0" smtClean="0">
                <a:solidFill>
                  <a:srgbClr val="FFFFFF"/>
                </a:solidFill>
                <a:latin typeface="Roboto-Bold"/>
              </a:rPr>
              <a:t> da </a:t>
            </a:r>
            <a:r>
              <a:rPr lang="en-US" dirty="0" err="1" smtClean="0">
                <a:solidFill>
                  <a:srgbClr val="FFFFFF"/>
                </a:solidFill>
                <a:latin typeface="Roboto-Bold"/>
              </a:rPr>
              <a:t>Cidade</a:t>
            </a:r>
            <a:r>
              <a:rPr lang="en-US" dirty="0" smtClean="0">
                <a:solidFill>
                  <a:srgbClr val="FFFFFF"/>
                </a:solidFill>
                <a:latin typeface="Roboto-Bold"/>
              </a:rPr>
              <a:t> Pelópidas </a:t>
            </a:r>
            <a:r>
              <a:rPr lang="en-US" dirty="0" err="1" smtClean="0">
                <a:solidFill>
                  <a:srgbClr val="FFFFFF"/>
                </a:solidFill>
                <a:latin typeface="Roboto-Bold"/>
              </a:rPr>
              <a:t>Silveira</a:t>
            </a:r>
            <a:endParaRPr lang="en-US" dirty="0" smtClean="0">
              <a:solidFill>
                <a:srgbClr val="FFFFFF"/>
              </a:solidFill>
              <a:latin typeface="Roboto-Bold"/>
            </a:endParaRPr>
          </a:p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FFFFFF"/>
                </a:solidFill>
                <a:latin typeface="Roboto-Bold"/>
              </a:rPr>
              <a:t>João</a:t>
            </a:r>
            <a:r>
              <a:rPr lang="en-US" dirty="0" smtClean="0">
                <a:solidFill>
                  <a:srgbClr val="FFFFFF"/>
                </a:solidFill>
                <a:latin typeface="Roboto-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Roboto-Bold"/>
              </a:rPr>
              <a:t>Domingos</a:t>
            </a:r>
            <a:r>
              <a:rPr lang="en-US" dirty="0" smtClean="0">
                <a:solidFill>
                  <a:srgbClr val="FFFFFF"/>
                </a:solidFill>
                <a:latin typeface="Roboto-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Roboto-Bold"/>
              </a:rPr>
              <a:t>Azevedo</a:t>
            </a:r>
            <a:endParaRPr lang="en-US" dirty="0" smtClean="0">
              <a:solidFill>
                <a:srgbClr val="FFFFFF"/>
              </a:solidFill>
              <a:latin typeface="Roboto-Bold"/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  <a:latin typeface="Roboto-Bold"/>
              </a:rPr>
              <a:t>j</a:t>
            </a:r>
            <a:r>
              <a:rPr lang="en-US" dirty="0" smtClean="0">
                <a:solidFill>
                  <a:srgbClr val="FFFFFF"/>
                </a:solidFill>
                <a:latin typeface="Roboto-Bold"/>
              </a:rPr>
              <a:t>oao.domingos@recife.pe.gov.br</a:t>
            </a:r>
            <a:endParaRPr lang="pt-BR" dirty="0">
              <a:solidFill>
                <a:srgbClr val="FFFFFF"/>
              </a:solidFill>
              <a:latin typeface="Roboto-Bold"/>
            </a:endParaRPr>
          </a:p>
        </p:txBody>
      </p:sp>
    </p:spTree>
    <p:extLst>
      <p:ext uri="{BB962C8B-B14F-4D97-AF65-F5344CB8AC3E}">
        <p14:creationId xmlns:p14="http://schemas.microsoft.com/office/powerpoint/2010/main" val="20059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ângulo arredondado 17"/>
          <p:cNvSpPr/>
          <p:nvPr/>
        </p:nvSpPr>
        <p:spPr>
          <a:xfrm>
            <a:off x="434953" y="303627"/>
            <a:ext cx="7314569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LA IMPORTANCIA DE LA FORMA URBANA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6" y="1067151"/>
            <a:ext cx="10235324" cy="581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3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4955686" y="2338"/>
            <a:ext cx="6850800" cy="6850800"/>
            <a:chOff x="4955686" y="2338"/>
            <a:chExt cx="6850800" cy="6850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686" y="2338"/>
              <a:ext cx="6850800" cy="685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10141733" y="6636795"/>
              <a:ext cx="164820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t-BR" sz="800" dirty="0" err="1"/>
                <a:t>Source</a:t>
              </a:r>
              <a:r>
                <a:rPr lang="pt-BR" sz="800" dirty="0"/>
                <a:t>: Erik </a:t>
              </a:r>
              <a:r>
                <a:rPr lang="pt-BR" sz="800" dirty="0" smtClean="0"/>
                <a:t>Fischer, in OLLIVIER, G.</a:t>
              </a:r>
              <a:endParaRPr lang="pt-BR" sz="800" dirty="0"/>
            </a:p>
          </p:txBody>
        </p:sp>
      </p:grpSp>
      <p:sp>
        <p:nvSpPr>
          <p:cNvPr id="7" name="Rectângulo arredondado 17"/>
          <p:cNvSpPr/>
          <p:nvPr/>
        </p:nvSpPr>
        <p:spPr>
          <a:xfrm>
            <a:off x="434953" y="303627"/>
            <a:ext cx="7314569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LA IMPORTANCIA DE LA FORMA URBANA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583613" y="1618497"/>
            <a:ext cx="3988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indent="-342900">
              <a:lnSpc>
                <a:spcPct val="150000"/>
              </a:lnSpc>
              <a:buFont typeface="Arial" pitchFamily="34" charset="0"/>
              <a:buChar char="•"/>
              <a:defRPr sz="2200" b="0">
                <a:solidFill>
                  <a:srgbClr val="00699C"/>
                </a:solidFill>
                <a:latin typeface="Roboto-Regular"/>
              </a:defRPr>
            </a:lvl1pPr>
          </a:lstStyle>
          <a:p>
            <a:pPr marL="0" indent="0">
              <a:buNone/>
            </a:pPr>
            <a:r>
              <a:rPr lang="es-ES" sz="2400" dirty="0"/>
              <a:t>La forma urbana de la ciudad de Tokio, compacta y </a:t>
            </a:r>
            <a:r>
              <a:rPr lang="es-ES" sz="2400" dirty="0" err="1"/>
              <a:t>policéntrica</a:t>
            </a:r>
            <a:r>
              <a:rPr lang="es-ES" sz="2400" dirty="0"/>
              <a:t>, conectando personas desde varias </a:t>
            </a:r>
            <a:r>
              <a:rPr lang="es-ES" sz="2400" dirty="0" smtClean="0"/>
              <a:t>escalas a lo largo de la </a:t>
            </a:r>
            <a:r>
              <a:rPr lang="es-ES" sz="2400" dirty="0" err="1" smtClean="0"/>
              <a:t>Yamanote</a:t>
            </a:r>
            <a:r>
              <a:rPr lang="es-ES" sz="2400" dirty="0" smtClean="0"/>
              <a:t> Line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624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7DAA05A9-B2B6-4EE3-9BB4-301A57DB35A1}"/>
              </a:ext>
            </a:extLst>
          </p:cNvPr>
          <p:cNvSpPr txBox="1"/>
          <p:nvPr/>
        </p:nvSpPr>
        <p:spPr>
          <a:xfrm>
            <a:off x="355468" y="1570109"/>
            <a:ext cx="99394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rgbClr val="00699C"/>
                </a:solidFill>
              </a:defRPr>
            </a:lvl1pPr>
          </a:lstStyle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Roboto-Regular"/>
              </a:rPr>
              <a:t>CIUDAD 3C</a:t>
            </a:r>
            <a:endParaRPr lang="pt-BR" sz="2800" dirty="0" smtClean="0">
              <a:latin typeface="Roboto-Regular"/>
            </a:endParaRP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Compacta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 smtClean="0">
                <a:latin typeface="Roboto-Regular"/>
              </a:rPr>
              <a:t>Conectada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 smtClean="0">
                <a:latin typeface="Roboto-Regular"/>
              </a:rPr>
              <a:t>Coordinada</a:t>
            </a:r>
            <a:endParaRPr lang="en-US" sz="2400" dirty="0" smtClean="0">
              <a:latin typeface="Roboto-Regular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Roboto-Regular"/>
              </a:rPr>
              <a:t>	</a:t>
            </a:r>
            <a:r>
              <a:rPr lang="en-US" sz="2400" dirty="0" smtClean="0">
                <a:latin typeface="Roboto-Regular"/>
              </a:rPr>
              <a:t>	(</a:t>
            </a:r>
            <a:r>
              <a:rPr lang="en-US" sz="2400" dirty="0" err="1" smtClean="0">
                <a:latin typeface="Roboto-Regular"/>
              </a:rPr>
              <a:t>Eficiencia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 smtClean="0">
                <a:latin typeface="Roboto-Regular"/>
              </a:rPr>
              <a:t>Transporte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colectivo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>
                <a:latin typeface="Roboto-Regular"/>
              </a:rPr>
              <a:t>P</a:t>
            </a:r>
            <a:r>
              <a:rPr lang="en-US" sz="2400" dirty="0" err="1" smtClean="0">
                <a:latin typeface="Roboto-Regular"/>
              </a:rPr>
              <a:t>roductividad</a:t>
            </a:r>
            <a:r>
              <a:rPr lang="en-US" sz="2400" dirty="0" smtClean="0">
                <a:latin typeface="Roboto-Regular"/>
              </a:rPr>
              <a:t> </a:t>
            </a:r>
            <a:r>
              <a:rPr lang="en-US" sz="2400" dirty="0" err="1" smtClean="0">
                <a:latin typeface="Roboto-Regular"/>
              </a:rPr>
              <a:t>alta</a:t>
            </a:r>
            <a:r>
              <a:rPr lang="en-US" sz="2400" dirty="0" smtClean="0">
                <a:latin typeface="Roboto-Regular"/>
              </a:rPr>
              <a:t>)</a:t>
            </a:r>
          </a:p>
          <a:p>
            <a:pPr lvl="1">
              <a:lnSpc>
                <a:spcPct val="150000"/>
              </a:lnSpc>
            </a:pPr>
            <a:endParaRPr lang="pt-BR" sz="2400" b="0" dirty="0" smtClean="0">
              <a:latin typeface="Roboto-Regular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Roboto-Regular"/>
              </a:rPr>
              <a:t>CIUDAD 3D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 smtClean="0">
                <a:latin typeface="Roboto-Regular"/>
              </a:rPr>
              <a:t>Distante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 smtClean="0">
                <a:latin typeface="Roboto-Regular"/>
              </a:rPr>
              <a:t>Dispersa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 smtClean="0">
                <a:latin typeface="Roboto-Regular"/>
              </a:rPr>
              <a:t>Desconectada</a:t>
            </a:r>
            <a:endParaRPr lang="en-US" sz="2400" dirty="0">
              <a:latin typeface="Roboto-Regular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Roboto-Regular"/>
              </a:rPr>
              <a:t>		(</a:t>
            </a:r>
            <a:r>
              <a:rPr lang="en-US" sz="2400" dirty="0" err="1" smtClean="0">
                <a:latin typeface="Roboto-Regular"/>
              </a:rPr>
              <a:t>Infeficiente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 err="1">
                <a:latin typeface="Roboto-Regular"/>
              </a:rPr>
              <a:t>C</a:t>
            </a:r>
            <a:r>
              <a:rPr lang="en-US" sz="2400" dirty="0" err="1" smtClean="0">
                <a:latin typeface="Roboto-Regular"/>
              </a:rPr>
              <a:t>ongestionada</a:t>
            </a:r>
            <a:r>
              <a:rPr lang="en-US" sz="2400" dirty="0" smtClean="0">
                <a:latin typeface="Roboto-Regular"/>
              </a:rPr>
              <a:t> / </a:t>
            </a:r>
            <a:r>
              <a:rPr lang="en-US" sz="2400" dirty="0">
                <a:latin typeface="Roboto-Regular"/>
              </a:rPr>
              <a:t>B</a:t>
            </a:r>
            <a:r>
              <a:rPr lang="en-US" sz="2400" dirty="0" smtClean="0">
                <a:latin typeface="Roboto-Regular"/>
              </a:rPr>
              <a:t>aja </a:t>
            </a:r>
            <a:r>
              <a:rPr lang="en-US" sz="2400" dirty="0" err="1" smtClean="0">
                <a:latin typeface="Roboto-Regular"/>
              </a:rPr>
              <a:t>productividad</a:t>
            </a:r>
            <a:r>
              <a:rPr lang="en-US" sz="2400" dirty="0" smtClean="0">
                <a:latin typeface="Roboto-Regular"/>
              </a:rPr>
              <a:t>)</a:t>
            </a:r>
            <a:endParaRPr lang="pt-BR" sz="2400" dirty="0" smtClean="0">
              <a:latin typeface="Roboto-Regular"/>
            </a:endParaRPr>
          </a:p>
        </p:txBody>
      </p:sp>
      <p:sp>
        <p:nvSpPr>
          <p:cNvPr id="6" name="Rectângulo arredondado 17"/>
          <p:cNvSpPr/>
          <p:nvPr/>
        </p:nvSpPr>
        <p:spPr>
          <a:xfrm>
            <a:off x="434953" y="303627"/>
            <a:ext cx="7314569" cy="683163"/>
          </a:xfrm>
          <a:prstGeom prst="roundRect">
            <a:avLst/>
          </a:prstGeom>
          <a:solidFill>
            <a:srgbClr val="336699"/>
          </a:solidFill>
          <a:ln w="19050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2400" b="1" dirty="0" smtClean="0">
                <a:solidFill>
                  <a:schemeClr val="bg1"/>
                </a:solidFill>
                <a:latin typeface="Roboto-Regular"/>
              </a:rPr>
              <a:t>LA CIUDAD 3C</a:t>
            </a:r>
            <a:endParaRPr lang="pt-BR" sz="2400" b="1" dirty="0">
              <a:solidFill>
                <a:schemeClr val="bg1"/>
              </a:solidFill>
              <a:latin typeface="Robo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28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1"/>
            <a:ext cx="12192000" cy="868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48366" y="221160"/>
            <a:ext cx="1171330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La </a:t>
            </a:r>
            <a:r>
              <a:rPr lang="en-US" sz="3200" b="1" dirty="0" err="1" smtClean="0">
                <a:solidFill>
                  <a:schemeClr val="bg1"/>
                </a:solidFill>
              </a:rPr>
              <a:t>escala</a:t>
            </a:r>
            <a:r>
              <a:rPr lang="en-US" sz="3200" b="1" dirty="0" smtClean="0">
                <a:solidFill>
                  <a:schemeClr val="bg1"/>
                </a:solidFill>
              </a:rPr>
              <a:t> de la Ciudad / </a:t>
            </a:r>
            <a:r>
              <a:rPr lang="en-US" sz="3200" b="1" dirty="0" err="1" smtClean="0">
                <a:solidFill>
                  <a:schemeClr val="bg1"/>
                </a:solidFill>
              </a:rPr>
              <a:t>Metrópoli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239350" y="1124744"/>
            <a:ext cx="11680757" cy="4360816"/>
            <a:chOff x="179512" y="3003798"/>
            <a:chExt cx="5095875" cy="1902460"/>
          </a:xfrm>
        </p:grpSpPr>
        <p:pic>
          <p:nvPicPr>
            <p:cNvPr id="5" name="Imagem 4"/>
            <p:cNvPicPr/>
            <p:nvPr/>
          </p:nvPicPr>
          <p:blipFill rotWithShape="1">
            <a:blip r:embed="rId2"/>
            <a:srcRect l="29928" t="30600" r="20251" b="18831"/>
            <a:stretch/>
          </p:blipFill>
          <p:spPr bwMode="auto">
            <a:xfrm>
              <a:off x="179512" y="3003798"/>
              <a:ext cx="3333750" cy="19024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74" name="Picture 2" descr="fingerpl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262" y="3003798"/>
              <a:ext cx="1762125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ângulo 5"/>
          <p:cNvSpPr/>
          <p:nvPr/>
        </p:nvSpPr>
        <p:spPr>
          <a:xfrm>
            <a:off x="239349" y="5541235"/>
            <a:ext cx="10824864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lvl="1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b="1" dirty="0" smtClean="0"/>
              <a:t>TOD/DOTS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 smtClean="0"/>
              <a:t>estrategia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 smtClean="0"/>
              <a:t>visión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smtClean="0"/>
              <a:t>ciudad </a:t>
            </a:r>
            <a:r>
              <a:rPr lang="en-US" b="1" dirty="0"/>
              <a:t>– Copenhagen </a:t>
            </a:r>
            <a:r>
              <a:rPr lang="en-US" b="1" dirty="0" smtClean="0"/>
              <a:t>y </a:t>
            </a:r>
            <a:r>
              <a:rPr lang="en-US" b="1" dirty="0" err="1" smtClean="0"/>
              <a:t>Singapura</a:t>
            </a:r>
            <a:r>
              <a:rPr lang="en-US" b="1" dirty="0" smtClean="0"/>
              <a:t>. </a:t>
            </a:r>
            <a:r>
              <a:rPr lang="en-US" dirty="0" smtClean="0"/>
              <a:t>(SUZUKI </a:t>
            </a:r>
            <a:r>
              <a:rPr lang="en-US" dirty="0"/>
              <a:t>et al, 2013; SALAT e OLLIVIER, 2017)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8640" y="6530600"/>
            <a:ext cx="646140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sz="1100" dirty="0"/>
              <a:t>Singapura - </a:t>
            </a:r>
            <a:r>
              <a:rPr lang="pt-BR" sz="1100" i="1" dirty="0" err="1"/>
              <a:t>Constellation</a:t>
            </a:r>
            <a:r>
              <a:rPr lang="pt-BR" sz="1100" i="1" dirty="0"/>
              <a:t> </a:t>
            </a:r>
            <a:r>
              <a:rPr lang="pt-BR" sz="1100" i="1" dirty="0" err="1"/>
              <a:t>Plan</a:t>
            </a:r>
            <a:r>
              <a:rPr lang="pt-BR" sz="1100" dirty="0"/>
              <a:t>. SUZUKI et al, 2013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37240" y="6529368"/>
            <a:ext cx="646140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pt-BR" sz="1100" dirty="0"/>
              <a:t>Copenhagen – </a:t>
            </a:r>
            <a:r>
              <a:rPr lang="pt-BR" sz="1100" i="1" dirty="0" err="1"/>
              <a:t>Finger</a:t>
            </a:r>
            <a:r>
              <a:rPr lang="pt-BR" sz="1100" i="1" dirty="0"/>
              <a:t> </a:t>
            </a:r>
            <a:r>
              <a:rPr lang="pt-BR" sz="1100" i="1" dirty="0" err="1"/>
              <a:t>Plan</a:t>
            </a:r>
            <a:r>
              <a:rPr lang="pt-BR" sz="1100" dirty="0"/>
              <a:t> 1947. http://danishdesignreview.com/kbhnotes/2017/9/3/the-finger-plan-at-70</a:t>
            </a:r>
            <a:endParaRPr lang="pt-B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3"/>
          <a:stretch/>
        </p:blipFill>
        <p:spPr bwMode="auto">
          <a:xfrm>
            <a:off x="335360" y="3621021"/>
            <a:ext cx="590641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"/>
            <a:ext cx="12192000" cy="868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48366" y="221160"/>
            <a:ext cx="1171330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La </a:t>
            </a:r>
            <a:r>
              <a:rPr lang="en-US" sz="3200" b="1" dirty="0" err="1" smtClean="0">
                <a:solidFill>
                  <a:schemeClr val="bg1"/>
                </a:solidFill>
              </a:rPr>
              <a:t>escala</a:t>
            </a:r>
            <a:r>
              <a:rPr lang="en-US" sz="3200" b="1" dirty="0" smtClean="0">
                <a:solidFill>
                  <a:schemeClr val="bg1"/>
                </a:solidFill>
              </a:rPr>
              <a:t> del </a:t>
            </a:r>
            <a:r>
              <a:rPr lang="en-US" sz="3200" b="1" dirty="0" err="1" smtClean="0">
                <a:solidFill>
                  <a:schemeClr val="bg1"/>
                </a:solidFill>
              </a:rPr>
              <a:t>Corredor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pic>
        <p:nvPicPr>
          <p:cNvPr id="4099" name="Picture 3" descr="Imagem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9" y="1045654"/>
            <a:ext cx="5553355" cy="247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/>
          <p:nvPr/>
        </p:nvPicPr>
        <p:blipFill rotWithShape="1">
          <a:blip r:embed="rId4"/>
          <a:srcRect l="17913" t="13248" r="16286" b="6309"/>
          <a:stretch/>
        </p:blipFill>
        <p:spPr bwMode="auto">
          <a:xfrm>
            <a:off x="6864085" y="954517"/>
            <a:ext cx="5135880" cy="353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64086" y="4531571"/>
            <a:ext cx="5205597" cy="123110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marL="457189" lvl="1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pt-BR" b="1" dirty="0"/>
              <a:t>Captura de valor </a:t>
            </a:r>
            <a:r>
              <a:rPr lang="pt-BR" b="1" dirty="0" err="1" smtClean="0"/>
              <a:t>del</a:t>
            </a:r>
            <a:r>
              <a:rPr lang="pt-BR" b="1" dirty="0" smtClean="0"/>
              <a:t> </a:t>
            </a:r>
            <a:r>
              <a:rPr lang="pt-BR" b="1" dirty="0" err="1" smtClean="0"/>
              <a:t>suelo</a:t>
            </a:r>
            <a:r>
              <a:rPr lang="pt-BR" b="1" dirty="0" smtClean="0"/>
              <a:t> </a:t>
            </a:r>
            <a:r>
              <a:rPr lang="pt-BR" b="1" dirty="0"/>
              <a:t>urbano por operadores </a:t>
            </a:r>
            <a:r>
              <a:rPr lang="pt-BR" b="1" dirty="0" err="1" smtClean="0"/>
              <a:t>ferroviarios</a:t>
            </a:r>
            <a:r>
              <a:rPr lang="pt-BR" b="1" dirty="0" smtClean="0"/>
              <a:t> </a:t>
            </a:r>
            <a:r>
              <a:rPr lang="pt-BR" b="1" dirty="0"/>
              <a:t>– </a:t>
            </a:r>
            <a:r>
              <a:rPr lang="pt-BR" b="1" dirty="0" err="1"/>
              <a:t>Tokyo</a:t>
            </a:r>
            <a:r>
              <a:rPr lang="pt-BR" b="1" dirty="0"/>
              <a:t>, Hong Kong </a:t>
            </a:r>
            <a:r>
              <a:rPr lang="pt-BR" b="1" dirty="0" smtClean="0"/>
              <a:t>y </a:t>
            </a:r>
            <a:r>
              <a:rPr lang="pt-BR" b="1" dirty="0" err="1" smtClean="0"/>
              <a:t>ciudades</a:t>
            </a:r>
            <a:r>
              <a:rPr lang="pt-BR" b="1" dirty="0" smtClean="0"/>
              <a:t> </a:t>
            </a:r>
            <a:r>
              <a:rPr lang="pt-BR" b="1" dirty="0" err="1" smtClean="0"/>
              <a:t>en</a:t>
            </a:r>
            <a:r>
              <a:rPr lang="pt-BR" b="1" dirty="0" smtClean="0"/>
              <a:t> </a:t>
            </a:r>
            <a:r>
              <a:rPr lang="pt-BR" b="1" dirty="0" smtClean="0"/>
              <a:t>China. </a:t>
            </a:r>
            <a:r>
              <a:rPr lang="pt-BR" dirty="0" smtClean="0"/>
              <a:t>(</a:t>
            </a:r>
            <a:r>
              <a:rPr lang="en-US" dirty="0"/>
              <a:t>CERVERO e MURAKAMI, 2008; SUZUKI et al, 2015)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640" y="6530600"/>
            <a:ext cx="646140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sz="1100" dirty="0"/>
              <a:t>Diagramas conceituais para desenvolvimento urbano compacto orientado para estações. A+U, 2013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37240" y="6529368"/>
            <a:ext cx="646140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pt-BR" sz="1100" dirty="0"/>
              <a:t>Projeto de desenvolvimento urbano no entorno da estação de </a:t>
            </a:r>
            <a:r>
              <a:rPr lang="pt-BR" sz="1100" dirty="0" err="1"/>
              <a:t>Shibuya</a:t>
            </a:r>
            <a:r>
              <a:rPr lang="pt-BR" sz="1100" dirty="0"/>
              <a:t> – </a:t>
            </a:r>
            <a:r>
              <a:rPr lang="pt-BR" sz="1100" dirty="0" err="1"/>
              <a:t>Tokyo</a:t>
            </a:r>
            <a:r>
              <a:rPr lang="pt-BR" sz="1100" dirty="0"/>
              <a:t>, Japão. A+U, 2013</a:t>
            </a:r>
            <a:endParaRPr lang="pt-B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1"/>
            <a:ext cx="12192000" cy="868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/>
          </a:p>
        </p:txBody>
      </p:sp>
      <p:pic>
        <p:nvPicPr>
          <p:cNvPr id="5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23810" r="22360" b="19657"/>
          <a:stretch/>
        </p:blipFill>
        <p:spPr bwMode="auto">
          <a:xfrm>
            <a:off x="-2434" y="868453"/>
            <a:ext cx="9213516" cy="486480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1" t="9325" r="37754" b="6250"/>
          <a:stretch/>
        </p:blipFill>
        <p:spPr bwMode="auto">
          <a:xfrm>
            <a:off x="9424112" y="868454"/>
            <a:ext cx="2767889" cy="486544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Retângulo 1"/>
          <p:cNvSpPr/>
          <p:nvPr/>
        </p:nvSpPr>
        <p:spPr>
          <a:xfrm>
            <a:off x="47227" y="5705230"/>
            <a:ext cx="12001435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189" lvl="1" indent="-457189">
              <a:spcAft>
                <a:spcPts val="800"/>
              </a:spcAft>
              <a:buFont typeface="Arial" pitchFamily="34" charset="0"/>
              <a:buChar char="•"/>
            </a:pPr>
            <a:r>
              <a:rPr lang="en-US" b="1" dirty="0" err="1" smtClean="0"/>
              <a:t>Desarollo</a:t>
            </a:r>
            <a:r>
              <a:rPr lang="en-US" b="1" dirty="0" smtClean="0"/>
              <a:t> de  </a:t>
            </a:r>
            <a:r>
              <a:rPr lang="en-US" b="1" dirty="0" err="1"/>
              <a:t>Centralidades</a:t>
            </a:r>
            <a:r>
              <a:rPr lang="en-US" b="1" dirty="0"/>
              <a:t> </a:t>
            </a:r>
            <a:r>
              <a:rPr lang="en-US" b="1" dirty="0" smtClean="0"/>
              <a:t>en el </a:t>
            </a:r>
            <a:r>
              <a:rPr lang="en-US" b="1" dirty="0" err="1" smtClean="0"/>
              <a:t>entorno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 smtClean="0"/>
              <a:t>estaciones</a:t>
            </a:r>
            <a:r>
              <a:rPr lang="en-US" b="1" dirty="0" smtClean="0"/>
              <a:t> </a:t>
            </a:r>
            <a:r>
              <a:rPr lang="en-US" b="1" dirty="0"/>
              <a:t>– </a:t>
            </a:r>
            <a:r>
              <a:rPr lang="en-US" b="1" dirty="0" err="1" smtClean="0"/>
              <a:t>Londres</a:t>
            </a:r>
            <a:r>
              <a:rPr lang="en-US" b="1" dirty="0" smtClean="0"/>
              <a:t>. </a:t>
            </a:r>
            <a:r>
              <a:rPr lang="en-US" dirty="0" smtClean="0"/>
              <a:t>(SALAT </a:t>
            </a:r>
            <a:r>
              <a:rPr lang="en-US" dirty="0"/>
              <a:t>e OLLIVIER, 2017)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640" y="6530600"/>
            <a:ext cx="6461403" cy="4616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sz="1100" dirty="0" err="1"/>
              <a:t>King’s</a:t>
            </a:r>
            <a:r>
              <a:rPr lang="pt-BR" sz="1100" dirty="0"/>
              <a:t> Cross / St. </a:t>
            </a:r>
            <a:r>
              <a:rPr lang="pt-BR" sz="1100" dirty="0" err="1"/>
              <a:t>Pancras</a:t>
            </a:r>
            <a:r>
              <a:rPr lang="pt-BR" sz="1100" dirty="0"/>
              <a:t>, Londres – https://www.kingscross.co.uk/press/2010/03/16/press-release-2010-03-16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37240" y="6529368"/>
            <a:ext cx="646140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pt-BR" sz="1100" dirty="0"/>
              <a:t>The </a:t>
            </a:r>
            <a:r>
              <a:rPr lang="pt-BR" sz="1100" dirty="0" err="1"/>
              <a:t>Shard</a:t>
            </a:r>
            <a:r>
              <a:rPr lang="pt-BR" sz="1100" dirty="0"/>
              <a:t>, no entorno da estação London Bridge, Londres – www.rpbw.com/project/shard-place 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48366" y="221160"/>
            <a:ext cx="1171330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La </a:t>
            </a:r>
            <a:r>
              <a:rPr lang="en-US" sz="3200" b="1" dirty="0" err="1" smtClean="0">
                <a:solidFill>
                  <a:schemeClr val="bg1"/>
                </a:solidFill>
              </a:rPr>
              <a:t>escala</a:t>
            </a:r>
            <a:r>
              <a:rPr lang="en-US" sz="3200" b="1" dirty="0" smtClean="0">
                <a:solidFill>
                  <a:schemeClr val="bg1"/>
                </a:solidFill>
              </a:rPr>
              <a:t> de la </a:t>
            </a:r>
            <a:r>
              <a:rPr lang="en-US" sz="3200" b="1" dirty="0" err="1" smtClean="0">
                <a:solidFill>
                  <a:schemeClr val="bg1"/>
                </a:solidFill>
              </a:rPr>
              <a:t>Estación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5688</TotalTime>
  <Words>991</Words>
  <Application>Microsoft Office PowerPoint</Application>
  <PresentationFormat>Personalizar</PresentationFormat>
  <Paragraphs>175</Paragraphs>
  <Slides>32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Lígia Rocha Rodrigues</dc:creator>
  <cp:lastModifiedBy>Joao Domingos</cp:lastModifiedBy>
  <cp:revision>462</cp:revision>
  <dcterms:created xsi:type="dcterms:W3CDTF">2018-10-15T18:26:45Z</dcterms:created>
  <dcterms:modified xsi:type="dcterms:W3CDTF">2018-11-27T17:59:00Z</dcterms:modified>
</cp:coreProperties>
</file>