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59" r:id="rId5"/>
    <p:sldId id="266" r:id="rId6"/>
    <p:sldId id="281" r:id="rId7"/>
    <p:sldId id="283" r:id="rId8"/>
    <p:sldId id="282" r:id="rId9"/>
    <p:sldId id="280" r:id="rId10"/>
    <p:sldId id="279" r:id="rId11"/>
    <p:sldId id="261" r:id="rId12"/>
    <p:sldId id="262" r:id="rId13"/>
    <p:sldId id="263" r:id="rId14"/>
    <p:sldId id="265" r:id="rId15"/>
    <p:sldId id="267" r:id="rId16"/>
    <p:sldId id="268" r:id="rId17"/>
    <p:sldId id="269" r:id="rId18"/>
    <p:sldId id="271" r:id="rId19"/>
    <p:sldId id="272" r:id="rId20"/>
    <p:sldId id="273" r:id="rId21"/>
    <p:sldId id="276" r:id="rId22"/>
    <p:sldId id="277" r:id="rId23"/>
    <p:sldId id="278" r:id="rId24"/>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wellington"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4" autoAdjust="0"/>
    <p:restoredTop sz="83829" autoAdjust="0"/>
  </p:normalViewPr>
  <p:slideViewPr>
    <p:cSldViewPr>
      <p:cViewPr>
        <p:scale>
          <a:sx n="70" d="100"/>
          <a:sy n="70" d="100"/>
        </p:scale>
        <p:origin x="-178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6BAD9ABF-6F3F-49E4-BACE-AC1A7EEEC726}" type="datetimeFigureOut">
              <a:rPr lang="en-US" smtClean="0"/>
              <a:pPr/>
              <a:t>10/16/2012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6CFEE7B6-0582-4FE7-AF02-4F65EBB94DED}" type="slidenum">
              <a:rPr lang="en-US" smtClean="0"/>
              <a:pPr/>
              <a:t>‹#›</a:t>
            </a:fld>
            <a:endParaRPr lang="en-US"/>
          </a:p>
        </p:txBody>
      </p:sp>
    </p:spTree>
    <p:extLst>
      <p:ext uri="{BB962C8B-B14F-4D97-AF65-F5344CB8AC3E}">
        <p14:creationId xmlns="" xmlns:p14="http://schemas.microsoft.com/office/powerpoint/2010/main" val="3209501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ru-RU" dirty="0" smtClean="0"/>
              <a:t>Выбор ЮНЕП</a:t>
            </a:r>
            <a:r>
              <a:rPr lang="ru-RU" baseline="0" dirty="0" smtClean="0"/>
              <a:t> в качестве связующего звена между Фондом и НТКС объясняется тем, что ЮНЕП является основным агенством ООН по проблемам окружающей среды и отвечает за публикацию отчетов по состоянию глобальной окружающей среды.</a:t>
            </a:r>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“OPERATIONAL GUIDELINES FOR THE APPLICATION OF THE</a:t>
            </a:r>
          </a:p>
          <a:p>
            <a:r>
              <a:rPr lang="en-US" dirty="0" smtClean="0"/>
              <a:t>INCREMENTAL COST PRINCIPLE” </a:t>
            </a:r>
          </a:p>
          <a:p>
            <a:endParaRPr lang="en-US" dirty="0" smtClean="0"/>
          </a:p>
          <a:p>
            <a:r>
              <a:rPr lang="en-US" dirty="0" smtClean="0"/>
              <a:t>Guidance at PIF stage: Overview of environmental</a:t>
            </a:r>
          </a:p>
          <a:p>
            <a:r>
              <a:rPr lang="en-US" dirty="0" smtClean="0"/>
              <a:t>problems and ongoing programs,</a:t>
            </a:r>
          </a:p>
          <a:p>
            <a:r>
              <a:rPr lang="en-US" dirty="0" smtClean="0"/>
              <a:t>policies, and political commitments.</a:t>
            </a:r>
          </a:p>
          <a:p>
            <a:r>
              <a:rPr lang="en-US" dirty="0" smtClean="0"/>
              <a:t>What would happen without the GEF…</a:t>
            </a:r>
          </a:p>
          <a:p>
            <a:endParaRPr lang="en-US" dirty="0" smtClean="0"/>
          </a:p>
          <a:p>
            <a:r>
              <a:rPr lang="en-US" b="1" dirty="0" smtClean="0"/>
              <a:t>Definition: The “business-as-usual” describes the situation or context relevant to the proposed</a:t>
            </a:r>
          </a:p>
          <a:p>
            <a:r>
              <a:rPr lang="en-US" b="1" dirty="0" smtClean="0"/>
              <a:t>project intervention in a country or proposed project site as it would expectedly unfold</a:t>
            </a:r>
          </a:p>
          <a:p>
            <a:r>
              <a:rPr lang="en-US" b="1" dirty="0" smtClean="0"/>
              <a:t>without the GEF support. It provides an assessment of ongoing and planned activities in the</a:t>
            </a:r>
          </a:p>
          <a:p>
            <a:r>
              <a:rPr lang="en-US" dirty="0" smtClean="0"/>
              <a:t>absence of the GEF and the expected/projected loss of GEBs if left unattended.</a:t>
            </a:r>
          </a:p>
          <a:p>
            <a:endParaRPr lang="en-US" dirty="0" smtClean="0"/>
          </a:p>
          <a:p>
            <a:r>
              <a:rPr lang="en-US" dirty="0" smtClean="0"/>
              <a:t>At CEO endorsement - The results framework should present appropriate baseline data for the proposed</a:t>
            </a:r>
          </a:p>
          <a:p>
            <a:r>
              <a:rPr lang="en-US" dirty="0" smtClean="0"/>
              <a:t>indicators. According to the </a:t>
            </a:r>
            <a:r>
              <a:rPr lang="en-US" i="1" dirty="0" smtClean="0"/>
              <a:t>GEF M&amp;E Policy, this data should be collected during the</a:t>
            </a:r>
          </a:p>
          <a:p>
            <a:r>
              <a:rPr lang="en-US" dirty="0" smtClean="0"/>
              <a:t>preparation period of the project, and presented at the time of CEO endorsement. If major</a:t>
            </a:r>
          </a:p>
          <a:p>
            <a:r>
              <a:rPr lang="en-US" dirty="0" smtClean="0"/>
              <a:t>baseline indicators cannot be identified, the </a:t>
            </a:r>
            <a:r>
              <a:rPr lang="en-US" i="1" dirty="0" smtClean="0"/>
              <a:t>GEF M&amp;E Policy allows the project to submit a plan</a:t>
            </a:r>
          </a:p>
          <a:p>
            <a:r>
              <a:rPr lang="en-US" dirty="0" smtClean="0"/>
              <a:t>for collecting this information within one year of implementation.. ALSO TRACKING TOOLS SHOULD BE COMPLETED.</a:t>
            </a:r>
          </a:p>
          <a:p>
            <a:endParaRPr lang="en-US" dirty="0" smtClean="0"/>
          </a:p>
          <a:p>
            <a:r>
              <a:rPr lang="en-US" dirty="0" smtClean="0"/>
              <a:t>(Be sure to make the distinction between</a:t>
            </a:r>
            <a:r>
              <a:rPr lang="en-US" baseline="0" dirty="0" smtClean="0"/>
              <a:t> our perspective on baselines and the GEF Secretariat’s perspective).</a:t>
            </a:r>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STAP also encourage</a:t>
            </a:r>
            <a:r>
              <a:rPr lang="en-US" baseline="0" dirty="0" smtClean="0"/>
              <a:t>s quantitative baselines where possible…</a:t>
            </a:r>
            <a:endParaRPr lang="en-US" dirty="0" smtClean="0"/>
          </a:p>
          <a:p>
            <a:endParaRPr lang="en-US" dirty="0" smtClean="0"/>
          </a:p>
          <a:p>
            <a:r>
              <a:rPr lang="en-US" dirty="0" smtClean="0"/>
              <a:t>Notes</a:t>
            </a:r>
            <a:r>
              <a:rPr lang="en-US" baseline="0" dirty="0" smtClean="0"/>
              <a:t> on chemicals and baselines from C – </a:t>
            </a:r>
          </a:p>
          <a:p>
            <a:endParaRPr lang="en-US" baseline="0" dirty="0" smtClean="0"/>
          </a:p>
          <a:p>
            <a:r>
              <a:rPr lang="en-US" dirty="0" smtClean="0"/>
              <a:t>The </a:t>
            </a:r>
            <a:r>
              <a:rPr lang="en-US" dirty="0" smtClean="0"/>
              <a:t>project will likely include some inventory exercise ahead of the disposal/destruction activity, so the PIF baseline data is inferred on the quantities of chemicals imported by a particular sector across a given time period. So the baseline won’t be as rigorous as a Climate Mitigation baseline might be,  and the chemicals may not have leaked as yet, however, some form of inferred baseline does help you assess if the size and scope of the project is sufficient to make meaningful intervention. How about saying “STAP believes that quantitative data should be included in PIFs to the fullest extent possible for a particular Focal Area or scenario; thereby supporting efforts to complete…</a:t>
            </a:r>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aseline="0" dirty="0" smtClean="0"/>
              <a:t>Photo credit - Blue </a:t>
            </a:r>
            <a:r>
              <a:rPr lang="en-US" baseline="0" dirty="0" err="1" smtClean="0"/>
              <a:t>Linckia</a:t>
            </a:r>
            <a:r>
              <a:rPr lang="en-US" baseline="0" dirty="0" smtClean="0"/>
              <a:t> Starfish Ribbon Reefs, Great Barrier Reef - Richard Ling</a:t>
            </a:r>
            <a:endParaRPr lang="en-US" dirty="0" smtClean="0"/>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3237" fontAlgn="base">
              <a:spcBef>
                <a:spcPct val="0"/>
              </a:spcBef>
              <a:spcAft>
                <a:spcPct val="0"/>
              </a:spcAft>
              <a:defRPr/>
            </a:pPr>
            <a:r>
              <a:rPr lang="ru-RU" dirty="0" smtClean="0">
                <a:effectLst>
                  <a:outerShdw blurRad="38100" dist="38100" dir="2700000" algn="tl">
                    <a:srgbClr val="C0C0C0"/>
                  </a:outerShdw>
                </a:effectLst>
                <a:latin typeface="Verdana" pitchFamily="34" charset="0"/>
              </a:rPr>
              <a:t>Состав</a:t>
            </a:r>
            <a:r>
              <a:rPr lang="ru-RU" baseline="0" dirty="0" smtClean="0">
                <a:effectLst>
                  <a:outerShdw blurRad="38100" dist="38100" dir="2700000" algn="tl">
                    <a:srgbClr val="C0C0C0"/>
                  </a:outerShdw>
                </a:effectLst>
                <a:latin typeface="Verdana" pitchFamily="34" charset="0"/>
              </a:rPr>
              <a:t> НТКС – </a:t>
            </a:r>
            <a:r>
              <a:rPr lang="en-US" dirty="0" smtClean="0">
                <a:effectLst>
                  <a:outerShdw blurRad="38100" dist="38100" dir="2700000" algn="tl">
                    <a:srgbClr val="C0C0C0"/>
                  </a:outerShdw>
                </a:effectLst>
                <a:latin typeface="Verdana" pitchFamily="34" charset="0"/>
              </a:rPr>
              <a:t>2010</a:t>
            </a:r>
            <a:r>
              <a:rPr lang="ru-RU" dirty="0" smtClean="0">
                <a:effectLst>
                  <a:outerShdw blurRad="38100" dist="38100" dir="2700000" algn="tl">
                    <a:srgbClr val="C0C0C0"/>
                  </a:outerShdw>
                </a:effectLst>
                <a:latin typeface="Verdana" pitchFamily="34" charset="0"/>
              </a:rPr>
              <a:t>-2012</a:t>
            </a:r>
            <a:r>
              <a:rPr lang="en-US" dirty="0" smtClean="0">
                <a:effectLst>
                  <a:outerShdw blurRad="38100" dist="38100" dir="2700000" algn="tl">
                    <a:srgbClr val="C0C0C0"/>
                  </a:outerShdw>
                </a:effectLst>
                <a:latin typeface="Verdana" pitchFamily="34" charset="0"/>
              </a:rPr>
              <a:t> </a:t>
            </a:r>
          </a:p>
          <a:p>
            <a:pPr>
              <a:spcBef>
                <a:spcPct val="0"/>
              </a:spcBef>
            </a:pPr>
            <a:endParaRPr lang="en-US" dirty="0" smtClean="0"/>
          </a:p>
          <a:p>
            <a:pPr>
              <a:spcBef>
                <a:spcPct val="0"/>
              </a:spcBef>
            </a:pPr>
            <a:r>
              <a:rPr lang="ru-RU" dirty="0" smtClean="0"/>
              <a:t>НТКС состоит из 8 членов Совета,</a:t>
            </a:r>
            <a:r>
              <a:rPr lang="ru-RU" baseline="0" dirty="0" smtClean="0"/>
              <a:t> отвечающих за отдельные тематические направления ГЭФ </a:t>
            </a:r>
            <a:r>
              <a:rPr lang="en-US" dirty="0" smtClean="0"/>
              <a:t>– </a:t>
            </a:r>
            <a:r>
              <a:rPr lang="ru-RU" dirty="0" smtClean="0"/>
              <a:t>изменения климата, биоразнообразие, деградация земель, международные воды, адаптация к изменениям</a:t>
            </a:r>
            <a:r>
              <a:rPr lang="ru-RU" baseline="0" dirty="0" smtClean="0"/>
              <a:t> климата и химические загрязнения и СОЗ. Председатель Совета отвечает за общее руководство НТКС.</a:t>
            </a:r>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20000"/>
              </a:spcBef>
              <a:buClr>
                <a:schemeClr val="tx1"/>
              </a:buClr>
              <a:buSzPct val="75000"/>
              <a:buFont typeface="Wingdings" pitchFamily="2" charset="2"/>
              <a:buNone/>
            </a:pPr>
            <a:r>
              <a:rPr lang="ru-RU" dirty="0" smtClean="0"/>
              <a:t>НТКС консультирует</a:t>
            </a:r>
            <a:r>
              <a:rPr lang="ru-RU" baseline="0" dirty="0" smtClean="0"/>
              <a:t> и непосредственно отвечаетза свою работу перед Советом ГЭФ и работает в тесном парнерстве со всеми 10 агенствами ГЭФ, а также Секретариатом ГЭФ. НТКС и Офис Оценки проектов также сотрудничают, в частности когда оценка включает в себя научно-технические вопросы (один из последних примеров - </a:t>
            </a:r>
            <a:r>
              <a:rPr lang="en-US" dirty="0" smtClean="0"/>
              <a:t>GEF evaluation of the international waters focal area, and the evaluation of the GEF strategic priority for adaptation,</a:t>
            </a:r>
            <a:r>
              <a:rPr lang="en-US" baseline="0" dirty="0" smtClean="0"/>
              <a:t> impact evaluations in IW and CC, ongoing work on OPS5)</a:t>
            </a:r>
            <a:endParaRPr lang="en-US" dirty="0" smtClean="0"/>
          </a:p>
          <a:p>
            <a:pPr>
              <a:spcBef>
                <a:spcPct val="0"/>
              </a:spcBef>
            </a:pPr>
            <a:endParaRPr lang="en-US" dirty="0" smtClean="0"/>
          </a:p>
          <a:p>
            <a:pPr>
              <a:spcBef>
                <a:spcPct val="0"/>
              </a:spcBef>
            </a:pPr>
            <a:r>
              <a:rPr lang="en-US" dirty="0" smtClean="0"/>
              <a:t>Wherever</a:t>
            </a:r>
            <a:r>
              <a:rPr lang="en-US" baseline="0" dirty="0" smtClean="0"/>
              <a:t> possible, STAP also seeks to work closely with the scientific bodies of the Conventions (recently completed work for CBD on marine debris and marine spatial planning to be launched at CBD COP-10).</a:t>
            </a:r>
            <a:endParaRPr lang="en-US" dirty="0"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80179F2-AE49-424C-A5B7-E97D2536B362}" type="slidenum">
              <a:rPr lang="en-US"/>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Examples of STAP’s strategic advice include – </a:t>
            </a:r>
            <a:r>
              <a:rPr lang="en-GB" baseline="0" dirty="0" smtClean="0"/>
              <a:t> </a:t>
            </a:r>
            <a:endParaRPr lang="en-GB" dirty="0" smtClean="0"/>
          </a:p>
          <a:p>
            <a:endParaRPr lang="en-GB" sz="1400" dirty="0">
              <a:solidFill>
                <a:schemeClr val="bg2">
                  <a:lumMod val="60000"/>
                  <a:lumOff val="40000"/>
                </a:schemeClr>
              </a:solidFill>
            </a:endParaRPr>
          </a:p>
          <a:p>
            <a:r>
              <a:rPr lang="en-GB" sz="1400" dirty="0">
                <a:solidFill>
                  <a:schemeClr val="bg2">
                    <a:lumMod val="60000"/>
                    <a:lumOff val="40000"/>
                  </a:schemeClr>
                </a:solidFill>
              </a:rPr>
              <a:t>“How to” develop/implement projects, or programs, in a specific topic supported by the GEF strategies </a:t>
            </a:r>
            <a:r>
              <a:rPr lang="en-GB" dirty="0" smtClean="0">
                <a:solidFill>
                  <a:schemeClr val="bg2">
                    <a:lumMod val="60000"/>
                    <a:lumOff val="40000"/>
                  </a:schemeClr>
                </a:solidFill>
              </a:rPr>
              <a:t>(</a:t>
            </a:r>
            <a:r>
              <a:rPr lang="en-GB" dirty="0">
                <a:solidFill>
                  <a:schemeClr val="bg2">
                    <a:lumMod val="60000"/>
                    <a:lumOff val="40000"/>
                  </a:schemeClr>
                </a:solidFill>
              </a:rPr>
              <a:t>Example – “Payments for Environmental Services and the Global Environment Facility”)</a:t>
            </a:r>
          </a:p>
          <a:p>
            <a:pPr>
              <a:buFont typeface="Wingdings" pitchFamily="2" charset="2"/>
              <a:buNone/>
            </a:pPr>
            <a:endParaRPr lang="en-GB" dirty="0">
              <a:solidFill>
                <a:schemeClr val="bg2">
                  <a:lumMod val="60000"/>
                  <a:lumOff val="40000"/>
                </a:schemeClr>
              </a:solidFill>
            </a:endParaRPr>
          </a:p>
          <a:p>
            <a:r>
              <a:rPr lang="en-GB" sz="1400" dirty="0">
                <a:solidFill>
                  <a:schemeClr val="bg2">
                    <a:lumMod val="60000"/>
                    <a:lumOff val="40000"/>
                  </a:schemeClr>
                </a:solidFill>
              </a:rPr>
              <a:t>Develop methodologies for the GEF </a:t>
            </a:r>
            <a:r>
              <a:rPr lang="en-GB" dirty="0">
                <a:solidFill>
                  <a:schemeClr val="bg2">
                    <a:lumMod val="60000"/>
                    <a:lumOff val="40000"/>
                  </a:schemeClr>
                </a:solidFill>
              </a:rPr>
              <a:t>(Example – “Manual for Calculating Greenhouse Gas Benefits for GEF Transport Projects”)</a:t>
            </a:r>
          </a:p>
          <a:p>
            <a:pPr>
              <a:buFont typeface="Wingdings" pitchFamily="2" charset="2"/>
              <a:buNone/>
            </a:pPr>
            <a:endParaRPr lang="en-GB" dirty="0">
              <a:solidFill>
                <a:schemeClr val="bg2">
                  <a:lumMod val="60000"/>
                  <a:lumOff val="40000"/>
                </a:schemeClr>
              </a:solidFill>
            </a:endParaRPr>
          </a:p>
          <a:p>
            <a:r>
              <a:rPr lang="en-GB" dirty="0" smtClean="0">
                <a:solidFill>
                  <a:schemeClr val="bg2">
                    <a:lumMod val="60000"/>
                    <a:lumOff val="40000"/>
                  </a:schemeClr>
                </a:solidFill>
              </a:rPr>
              <a:t>Scan emerging global environmental issues (</a:t>
            </a:r>
            <a:r>
              <a:rPr lang="en-GB" dirty="0">
                <a:solidFill>
                  <a:schemeClr val="bg2">
                    <a:lumMod val="60000"/>
                    <a:lumOff val="40000"/>
                  </a:schemeClr>
                </a:solidFill>
              </a:rPr>
              <a:t>Example – Enhancing resilience to reduce climate change risks</a:t>
            </a:r>
            <a:r>
              <a:rPr lang="en-GB" dirty="0"/>
              <a:t>)</a:t>
            </a:r>
          </a:p>
          <a:p>
            <a:endParaRPr lang="en-GB" dirty="0"/>
          </a:p>
          <a:p>
            <a:r>
              <a:rPr lang="en-GB" dirty="0"/>
              <a:t>Photo credit – “frog biodiversity” – source: http://www.planethopia.info/earth/biodiversity-on-earth/</a:t>
            </a:r>
          </a:p>
          <a:p>
            <a:endParaRPr lang="en-GB" dirty="0"/>
          </a:p>
          <a:p>
            <a:r>
              <a:rPr lang="en-GB" dirty="0"/>
              <a:t>Photo credit – “</a:t>
            </a:r>
            <a:r>
              <a:rPr lang="en-US" dirty="0" smtClean="0"/>
              <a:t>Near Wolof village of </a:t>
            </a:r>
            <a:r>
              <a:rPr lang="en-US" dirty="0" err="1" smtClean="0"/>
              <a:t>Ndiagene</a:t>
            </a:r>
            <a:r>
              <a:rPr lang="en-US" dirty="0" smtClean="0"/>
              <a:t> in Senegal in the Sahel” – source:  http://oceanworld.tamu.edu/resources/environment-book/desertificationinsahel.html</a:t>
            </a:r>
            <a:endParaRPr lang="en-GB" dirty="0"/>
          </a:p>
          <a:p>
            <a:pPr>
              <a:spcBef>
                <a:spcPct val="0"/>
              </a:spcBef>
            </a:pPr>
            <a:endParaRPr lang="en-GB" dirty="0"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87E9FC-2234-486B-B47F-2EAE6631E16A}" type="slidenum">
              <a:rPr lang="en-US"/>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3FC46C8-13E8-45CB-81C3-294DF4F55630}"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aseline="0" dirty="0" smtClean="0"/>
              <a:t>Photo credit – National Geographic – earth day pictures planet from space - </a:t>
            </a:r>
            <a:r>
              <a:rPr lang="en-US" dirty="0" smtClean="0"/>
              <a:t>Minas </a:t>
            </a:r>
            <a:r>
              <a:rPr lang="en-US" dirty="0" err="1" smtClean="0"/>
              <a:t>Gerais</a:t>
            </a:r>
            <a:r>
              <a:rPr lang="en-US" dirty="0" smtClean="0"/>
              <a:t> state of Brazil </a:t>
            </a:r>
          </a:p>
          <a:p>
            <a:pPr>
              <a:spcBef>
                <a:spcPct val="0"/>
              </a:spcBef>
            </a:pPr>
            <a:r>
              <a:rPr lang="en-US" dirty="0" smtClean="0"/>
              <a:t>Source - http://news.nationalgeographic.com/news/2011/04/pictures/110422-earth-day-2011-earth-day-google-doodle-satellite-from-space-pictures-nasa-astronauts/#/earth-day-pictures-planet-from-space-minas-gerais-brazil_34999_600x450.jpg</a:t>
            </a:r>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ACDAE2-B74B-4A95-A9BF-51347663ECCE}" type="slidenum">
              <a:rPr lang="en-US"/>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Photo</a:t>
            </a:r>
            <a:r>
              <a:rPr lang="en-US" baseline="0" dirty="0" smtClean="0"/>
              <a:t> credit – </a:t>
            </a:r>
            <a:r>
              <a:rPr lang="en-US" baseline="0" dirty="0" err="1" smtClean="0"/>
              <a:t>Sundalands</a:t>
            </a:r>
            <a:r>
              <a:rPr lang="en-US" baseline="0" dirty="0" smtClean="0"/>
              <a:t> – biodiversity hotspot http://society.ezinemark.com/threatened-biodiversity-hotspots-7736a01d8c7a.html</a:t>
            </a:r>
            <a:endParaRPr lang="en-US" dirty="0" smtClean="0"/>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D8CF38-690B-45B1-8389-97490FD6EA40}" type="slidenum">
              <a:rPr lang="en-US"/>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dirty="0" smtClean="0"/>
              <a:t>Необходимо отметить, что</a:t>
            </a:r>
            <a:r>
              <a:rPr lang="ru-RU" baseline="0" dirty="0" smtClean="0"/>
              <a:t> рекомендации НТКС направлены на улучшение качества проектов и могут быть использованы на стадии подготовки полноценных проектов. В исключительных случаях и по просьбе агенств ГЭФ или Секретариата ГЭФ, НТКС непосредственно участвует в дальнейшей подготовке проектов и программ. Исключение составляют проекты прикладных исследований, где НТКС может участвовать непосредственно. Как правило Секретариат ГЭФ отвечает за решение насколько рекомендации НТКС были приняты во внимание при разработке финального проекта перед тем, как проект будет одобрен Исполнительным Директором ГЭФ для финансирования.</a:t>
            </a:r>
          </a:p>
          <a:p>
            <a:endParaRPr lang="ru-RU" baseline="0" dirty="0" smtClean="0"/>
          </a:p>
          <a:p>
            <a:r>
              <a:rPr lang="en-US" dirty="0" smtClean="0"/>
              <a:t>Photo credit – national geographic:</a:t>
            </a:r>
            <a:r>
              <a:rPr lang="en-US" baseline="0" dirty="0" smtClean="0"/>
              <a:t> </a:t>
            </a:r>
            <a:r>
              <a:rPr lang="en-US" dirty="0" smtClean="0"/>
              <a:t>earth</a:t>
            </a:r>
            <a:r>
              <a:rPr lang="en-US" baseline="0" dirty="0" smtClean="0"/>
              <a:t> </a:t>
            </a:r>
            <a:r>
              <a:rPr lang="en-US" dirty="0" smtClean="0"/>
              <a:t>day</a:t>
            </a:r>
            <a:r>
              <a:rPr lang="en-US" baseline="0" dirty="0" smtClean="0"/>
              <a:t> </a:t>
            </a:r>
            <a:r>
              <a:rPr lang="en-US" dirty="0" smtClean="0"/>
              <a:t>pictures</a:t>
            </a:r>
            <a:r>
              <a:rPr lang="en-US" baseline="0" dirty="0" smtClean="0"/>
              <a:t> </a:t>
            </a:r>
            <a:r>
              <a:rPr lang="en-US" dirty="0" smtClean="0"/>
              <a:t>planet</a:t>
            </a:r>
            <a:r>
              <a:rPr lang="en-US" baseline="0" dirty="0" smtClean="0"/>
              <a:t> </a:t>
            </a:r>
            <a:r>
              <a:rPr lang="en-US" dirty="0" smtClean="0"/>
              <a:t>from</a:t>
            </a:r>
            <a:r>
              <a:rPr lang="en-US" baseline="0" dirty="0" smtClean="0"/>
              <a:t> </a:t>
            </a:r>
            <a:r>
              <a:rPr lang="en-US" dirty="0" smtClean="0"/>
              <a:t>space</a:t>
            </a:r>
            <a:r>
              <a:rPr lang="en-US" baseline="0" dirty="0" smtClean="0"/>
              <a:t> </a:t>
            </a:r>
            <a:r>
              <a:rPr lang="en-US" dirty="0" err="1" smtClean="0"/>
              <a:t>bombetoka</a:t>
            </a:r>
            <a:r>
              <a:rPr lang="en-US" baseline="0" dirty="0" smtClean="0"/>
              <a:t> </a:t>
            </a:r>
            <a:r>
              <a:rPr lang="en-US" dirty="0" smtClean="0"/>
              <a:t>bay</a:t>
            </a:r>
            <a:r>
              <a:rPr lang="en-US" baseline="0" dirty="0" smtClean="0"/>
              <a:t> </a:t>
            </a:r>
            <a:r>
              <a:rPr lang="en-US" dirty="0" err="1" smtClean="0"/>
              <a:t>madagascar</a:t>
            </a:r>
            <a:r>
              <a:rPr lang="en-US" dirty="0" smtClean="0"/>
              <a:t>, 2011 </a:t>
            </a:r>
          </a:p>
          <a:p>
            <a:r>
              <a:rPr lang="en-US" dirty="0" smtClean="0"/>
              <a:t>Source: http://news.nationalgeographic.com/news/2011/04/pictures/110422-earth-day-2011-earth-day-google-doodle-satellite-from-space-pictures-nasa-astronauts/#/earth-day-pictures-planet-from-space-eleuthera-island-bahamas_34995_600x450.jpg</a:t>
            </a:r>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23463E0-5410-4365-96E2-9972518E9878}" type="datetimeFigureOut">
              <a:rPr lang="en-US" smtClean="0"/>
              <a:pPr/>
              <a:t>10/16/2012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EEE97A-8F7B-4629-B6FD-B6D54435614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3463E0-5410-4365-96E2-9972518E9878}" type="datetimeFigureOut">
              <a:rPr lang="en-US" smtClean="0"/>
              <a:pPr/>
              <a:t>10/16/2012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3463E0-5410-4365-96E2-9972518E9878}" type="datetimeFigureOut">
              <a:rPr lang="en-US" smtClean="0"/>
              <a:pPr/>
              <a:t>10/16/2012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3463E0-5410-4365-96E2-9972518E9878}" type="datetimeFigureOut">
              <a:rPr lang="en-US" smtClean="0"/>
              <a:pPr/>
              <a:t>10/16/2012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23463E0-5410-4365-96E2-9972518E9878}" type="datetimeFigureOut">
              <a:rPr lang="en-US" smtClean="0"/>
              <a:pPr/>
              <a:t>10/16/2012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3463E0-5410-4365-96E2-9972518E9878}" type="datetimeFigureOut">
              <a:rPr lang="en-US" smtClean="0"/>
              <a:pPr/>
              <a:t>10/16/2012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23463E0-5410-4365-96E2-9972518E9878}" type="datetimeFigureOut">
              <a:rPr lang="en-US" smtClean="0"/>
              <a:pPr/>
              <a:t>10/16/2012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23463E0-5410-4365-96E2-9972518E9878}" type="datetimeFigureOut">
              <a:rPr lang="en-US" smtClean="0"/>
              <a:pPr/>
              <a:t>10/16/2012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3463E0-5410-4365-96E2-9972518E9878}" type="datetimeFigureOut">
              <a:rPr lang="en-US" smtClean="0"/>
              <a:pPr/>
              <a:t>10/16/2012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3463E0-5410-4365-96E2-9972518E9878}" type="datetimeFigureOut">
              <a:rPr lang="en-US" smtClean="0"/>
              <a:pPr/>
              <a:t>10/16/2012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23463E0-5410-4365-96E2-9972518E9878}" type="datetimeFigureOut">
              <a:rPr lang="en-US" smtClean="0"/>
              <a:pPr/>
              <a:t>10/16/2012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EEE97A-8F7B-4629-B6FD-B6D54435614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23463E0-5410-4365-96E2-9972518E9878}" type="datetimeFigureOut">
              <a:rPr lang="en-US" smtClean="0"/>
              <a:pPr/>
              <a:t>10/16/2012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EEE97A-8F7B-4629-B6FD-B6D54435614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unep.org/stap" TargetMode="External"/><Relationship Id="rId2" Type="http://schemas.openxmlformats.org/officeDocument/2006/relationships/hyperlink" Target="mailto:Lev.Neretin@unep.org"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11" Type="http://schemas.openxmlformats.org/officeDocument/2006/relationships/image" Target="../media/image2.pn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71600"/>
            <a:ext cx="7848600" cy="2895600"/>
          </a:xfrm>
        </p:spPr>
        <p:txBody>
          <a:bodyPr>
            <a:normAutofit fontScale="90000"/>
          </a:bodyPr>
          <a:lstStyle/>
          <a:p>
            <a:r>
              <a:rPr lang="ru-RU" sz="5300" dirty="0" smtClean="0"/>
              <a:t/>
            </a:r>
            <a:br>
              <a:rPr lang="ru-RU" sz="5300" dirty="0" smtClean="0"/>
            </a:br>
            <a:r>
              <a:rPr lang="ru-RU" sz="5300" dirty="0" smtClean="0"/>
              <a:t/>
            </a:r>
            <a:br>
              <a:rPr lang="ru-RU" sz="5300" dirty="0" smtClean="0"/>
            </a:br>
            <a:r>
              <a:rPr lang="ru-RU" sz="5300" dirty="0" smtClean="0"/>
              <a:t/>
            </a:r>
            <a:br>
              <a:rPr lang="ru-RU" sz="5300" dirty="0" smtClean="0"/>
            </a:br>
            <a:r>
              <a:rPr lang="ru-RU" sz="5300" dirty="0" smtClean="0"/>
              <a:t/>
            </a:r>
            <a:br>
              <a:rPr lang="ru-RU" sz="5300" dirty="0" smtClean="0"/>
            </a:br>
            <a:r>
              <a:rPr lang="ru-RU" sz="5300" dirty="0" smtClean="0"/>
              <a:t/>
            </a:r>
            <a:br>
              <a:rPr lang="ru-RU" sz="5300" dirty="0" smtClean="0"/>
            </a:br>
            <a:r>
              <a:rPr lang="ru-RU" sz="5300" dirty="0" smtClean="0"/>
              <a:t/>
            </a:r>
            <a:br>
              <a:rPr lang="ru-RU" sz="5300" dirty="0" smtClean="0"/>
            </a:br>
            <a:r>
              <a:rPr lang="ru-RU" sz="5300" dirty="0" smtClean="0"/>
              <a:t/>
            </a:r>
            <a:br>
              <a:rPr lang="ru-RU" sz="5300" dirty="0" smtClean="0"/>
            </a:br>
            <a:r>
              <a:rPr lang="ru-RU" sz="5300" dirty="0" smtClean="0"/>
              <a:t/>
            </a:r>
            <a:br>
              <a:rPr lang="ru-RU" sz="5300" dirty="0" smtClean="0"/>
            </a:br>
            <a:r>
              <a:rPr lang="ru-RU" sz="5300" dirty="0" smtClean="0"/>
              <a:t>Расширенный Семинар</a:t>
            </a:r>
            <a:br>
              <a:rPr lang="ru-RU" sz="5300" dirty="0" smtClean="0"/>
            </a:br>
            <a:r>
              <a:rPr lang="ru-RU" sz="5300" dirty="0" smtClean="0"/>
              <a:t>участников Глобального экологического Фонда</a:t>
            </a:r>
            <a:br>
              <a:rPr lang="ru-RU" sz="5300" dirty="0" smtClean="0"/>
            </a:br>
            <a:r>
              <a:rPr lang="ru-RU" sz="4400" dirty="0" smtClean="0">
                <a:solidFill>
                  <a:srgbClr val="C00000"/>
                </a:solidFill>
              </a:rPr>
              <a:t>Презентация НТКС</a:t>
            </a:r>
            <a:r>
              <a:rPr lang="en-US" sz="4400" dirty="0" smtClean="0">
                <a:solidFill>
                  <a:srgbClr val="C00000"/>
                </a:solidFill>
              </a:rPr>
              <a:t/>
            </a:r>
            <a:br>
              <a:rPr lang="en-US" sz="4400" dirty="0" smtClean="0">
                <a:solidFill>
                  <a:srgbClr val="C00000"/>
                </a:solidFill>
              </a:rPr>
            </a:br>
            <a:endParaRPr lang="en-US" sz="4400" dirty="0">
              <a:solidFill>
                <a:srgbClr val="C00000"/>
              </a:solidFill>
            </a:endParaRPr>
          </a:p>
        </p:txBody>
      </p:sp>
      <p:sp>
        <p:nvSpPr>
          <p:cNvPr id="3" name="Subtitle 2"/>
          <p:cNvSpPr>
            <a:spLocks noGrp="1"/>
          </p:cNvSpPr>
          <p:nvPr>
            <p:ph type="subTitle" idx="1"/>
          </p:nvPr>
        </p:nvSpPr>
        <p:spPr>
          <a:xfrm>
            <a:off x="609600" y="3657600"/>
            <a:ext cx="7854696" cy="1752600"/>
          </a:xfrm>
        </p:spPr>
        <p:txBody>
          <a:bodyPr/>
          <a:lstStyle/>
          <a:p>
            <a:endParaRPr lang="en-US" dirty="0" smtClean="0"/>
          </a:p>
          <a:p>
            <a:r>
              <a:rPr lang="ru-RU" dirty="0" smtClean="0"/>
              <a:t>Ереван</a:t>
            </a:r>
            <a:r>
              <a:rPr lang="en-US" dirty="0" smtClean="0"/>
              <a:t>,</a:t>
            </a:r>
            <a:r>
              <a:rPr lang="ru-RU" dirty="0" smtClean="0"/>
              <a:t> Армения</a:t>
            </a:r>
            <a:endParaRPr lang="en-US" dirty="0" smtClean="0"/>
          </a:p>
          <a:p>
            <a:r>
              <a:rPr lang="ru-RU" dirty="0" smtClean="0"/>
              <a:t>Сентябрь </a:t>
            </a:r>
            <a:r>
              <a:rPr lang="en-US" dirty="0" smtClean="0"/>
              <a:t>2012</a:t>
            </a:r>
            <a:r>
              <a:rPr lang="ru-RU" dirty="0" smtClean="0"/>
              <a:t> г.</a:t>
            </a:r>
            <a:endParaRPr lang="en-US" dirty="0"/>
          </a:p>
        </p:txBody>
      </p:sp>
      <p:pic>
        <p:nvPicPr>
          <p:cNvPr id="6" name="Picture 2"/>
          <p:cNvPicPr>
            <a:picLocks noChangeAspect="1" noChangeArrowheads="1"/>
          </p:cNvPicPr>
          <p:nvPr/>
        </p:nvPicPr>
        <p:blipFill>
          <a:blip r:embed="rId2"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advTm="1903"/>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ru-RU" sz="4000" b="1" dirty="0" smtClean="0">
                <a:latin typeface="Constantia" pitchFamily="18" charset="0"/>
              </a:rPr>
              <a:t>Независимая экспертиза проектных заявок </a:t>
            </a:r>
            <a:r>
              <a:rPr lang="ru-RU" sz="4000" b="1" dirty="0" smtClean="0">
                <a:latin typeface="Constantia" pitchFamily="18" charset="0"/>
              </a:rPr>
              <a:t>(</a:t>
            </a:r>
            <a:r>
              <a:rPr lang="en-US" sz="4000" b="1" dirty="0" smtClean="0">
                <a:latin typeface="Constantia" pitchFamily="18" charset="0"/>
              </a:rPr>
              <a:t>PIF</a:t>
            </a:r>
            <a:r>
              <a:rPr lang="ru-RU" sz="4000" b="1" dirty="0" smtClean="0">
                <a:latin typeface="Constantia" pitchFamily="18" charset="0"/>
              </a:rPr>
              <a:t>)</a:t>
            </a:r>
            <a:endParaRPr lang="en-US" sz="4000" b="1" dirty="0"/>
          </a:p>
        </p:txBody>
      </p:sp>
      <p:sp>
        <p:nvSpPr>
          <p:cNvPr id="3" name="Content Placeholder 2"/>
          <p:cNvSpPr>
            <a:spLocks noGrp="1"/>
          </p:cNvSpPr>
          <p:nvPr>
            <p:ph idx="1"/>
          </p:nvPr>
        </p:nvSpPr>
        <p:spPr>
          <a:xfrm>
            <a:off x="457200" y="2133600"/>
            <a:ext cx="6858000" cy="3398520"/>
          </a:xfrm>
        </p:spPr>
        <p:txBody>
          <a:bodyPr/>
          <a:lstStyle/>
          <a:p>
            <a:pPr>
              <a:buFont typeface="Arial" pitchFamily="34" charset="0"/>
              <a:buChar char="•"/>
            </a:pPr>
            <a:r>
              <a:rPr lang="en-US" b="1" dirty="0" smtClean="0">
                <a:solidFill>
                  <a:srgbClr val="00B0F0"/>
                </a:solidFill>
              </a:rPr>
              <a:t> </a:t>
            </a:r>
            <a:r>
              <a:rPr lang="ru-RU" sz="2000" b="1" dirty="0" smtClean="0">
                <a:solidFill>
                  <a:srgbClr val="00B0F0"/>
                </a:solidFill>
              </a:rPr>
              <a:t>Скрининг </a:t>
            </a:r>
            <a:r>
              <a:rPr lang="ru-RU" sz="2000" dirty="0" smtClean="0"/>
              <a:t>в отличие от</a:t>
            </a:r>
          </a:p>
          <a:p>
            <a:pPr>
              <a:buNone/>
            </a:pPr>
            <a:r>
              <a:rPr lang="ru-RU" sz="2000" b="1" dirty="0" smtClean="0">
                <a:solidFill>
                  <a:srgbClr val="00B0F0"/>
                </a:solidFill>
              </a:rPr>
              <a:t>	</a:t>
            </a:r>
            <a:r>
              <a:rPr lang="en-US" sz="2000" b="1" dirty="0" smtClean="0">
                <a:solidFill>
                  <a:srgbClr val="00B0F0"/>
                </a:solidFill>
              </a:rPr>
              <a:t> </a:t>
            </a:r>
            <a:r>
              <a:rPr lang="ru-RU" sz="2000" b="1" dirty="0" smtClean="0">
                <a:solidFill>
                  <a:srgbClr val="00B0F0"/>
                </a:solidFill>
              </a:rPr>
              <a:t>рецензирования</a:t>
            </a:r>
            <a:endParaRPr lang="en-US" sz="2000" b="1" dirty="0" smtClean="0">
              <a:solidFill>
                <a:srgbClr val="00B0F0"/>
              </a:solidFill>
            </a:endParaRPr>
          </a:p>
          <a:p>
            <a:pPr>
              <a:buFont typeface="Arial" pitchFamily="34" charset="0"/>
              <a:buChar char="•"/>
            </a:pPr>
            <a:endParaRPr lang="en-US" sz="2000" dirty="0" smtClean="0"/>
          </a:p>
          <a:p>
            <a:pPr>
              <a:buFont typeface="Arial" pitchFamily="34" charset="0"/>
              <a:buChar char="•"/>
            </a:pPr>
            <a:r>
              <a:rPr lang="ru-RU" sz="2000" dirty="0" smtClean="0"/>
              <a:t>Категории оценки </a:t>
            </a:r>
            <a:r>
              <a:rPr lang="ru-RU" sz="2000" dirty="0" smtClean="0"/>
              <a:t>проектных заявок</a:t>
            </a:r>
            <a:r>
              <a:rPr lang="en-US" sz="2000" dirty="0" smtClean="0"/>
              <a:t> </a:t>
            </a:r>
            <a:r>
              <a:rPr lang="en-US" sz="2000" dirty="0" smtClean="0"/>
              <a:t>– </a:t>
            </a:r>
          </a:p>
          <a:p>
            <a:pPr>
              <a:buFont typeface="Arial" pitchFamily="34" charset="0"/>
              <a:buChar char="•"/>
            </a:pPr>
            <a:endParaRPr lang="en-US" sz="2000" dirty="0" smtClean="0"/>
          </a:p>
          <a:p>
            <a:pPr marL="914400" lvl="1" indent="-514350">
              <a:buFont typeface="Arial" pitchFamily="34" charset="0"/>
              <a:buChar char="•"/>
            </a:pPr>
            <a:r>
              <a:rPr lang="ru-RU" sz="2000" dirty="0" smtClean="0"/>
              <a:t>Согласие</a:t>
            </a:r>
            <a:endParaRPr lang="en-US" sz="2000" dirty="0" smtClean="0"/>
          </a:p>
          <a:p>
            <a:pPr marL="914400" lvl="1" indent="-514350">
              <a:buFont typeface="Arial" pitchFamily="34" charset="0"/>
              <a:buChar char="•"/>
            </a:pPr>
            <a:r>
              <a:rPr lang="ru-RU" sz="2000" dirty="0" smtClean="0"/>
              <a:t>Незначительные изменения</a:t>
            </a:r>
            <a:endParaRPr lang="en-US" sz="2000" dirty="0" smtClean="0"/>
          </a:p>
          <a:p>
            <a:pPr marL="914400" lvl="1" indent="-514350">
              <a:buFont typeface="Arial" pitchFamily="34" charset="0"/>
              <a:buChar char="•"/>
            </a:pPr>
            <a:r>
              <a:rPr lang="ru-RU" sz="2000" dirty="0" smtClean="0"/>
              <a:t>Значительные изменения</a:t>
            </a: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descr="C:\Users\gduron\Pictures\earth-day-pictures-planet-from-space-bombetoka-bay-madagascar_34992_600x450.jpg"/>
          <p:cNvPicPr>
            <a:picLocks noChangeAspect="1" noChangeArrowheads="1"/>
          </p:cNvPicPr>
          <p:nvPr/>
        </p:nvPicPr>
        <p:blipFill>
          <a:blip r:embed="rId4" cstate="print"/>
          <a:srcRect/>
          <a:stretch>
            <a:fillRect/>
          </a:stretch>
        </p:blipFill>
        <p:spPr bwMode="auto">
          <a:xfrm>
            <a:off x="6096000" y="2209800"/>
            <a:ext cx="2362200" cy="25186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 xmlns:p14="http://schemas.microsoft.com/office/powerpoint/2010/main" val="41001122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847088"/>
          </a:xfrm>
        </p:spPr>
        <p:txBody>
          <a:bodyPr>
            <a:noAutofit/>
          </a:bodyPr>
          <a:lstStyle/>
          <a:p>
            <a:r>
              <a:rPr lang="ru-RU" sz="4000" b="1" dirty="0" smtClean="0">
                <a:latin typeface="Constantia" pitchFamily="18" charset="0"/>
              </a:rPr>
              <a:t>Разделы </a:t>
            </a:r>
            <a:r>
              <a:rPr lang="ru-RU" sz="4000" b="1" dirty="0" smtClean="0">
                <a:latin typeface="Constantia" pitchFamily="18" charset="0"/>
              </a:rPr>
              <a:t>проектных заявок, </a:t>
            </a:r>
            <a:r>
              <a:rPr lang="ru-RU" sz="4000" b="1" dirty="0" smtClean="0">
                <a:latin typeface="Constantia" pitchFamily="18" charset="0"/>
              </a:rPr>
              <a:t>на которые обращает внимание НТКС</a:t>
            </a:r>
            <a:endParaRPr lang="en-US" sz="4000" b="1" dirty="0"/>
          </a:p>
        </p:txBody>
      </p:sp>
      <p:sp>
        <p:nvSpPr>
          <p:cNvPr id="3" name="Content Placeholder 2"/>
          <p:cNvSpPr>
            <a:spLocks noGrp="1"/>
          </p:cNvSpPr>
          <p:nvPr>
            <p:ph idx="1"/>
          </p:nvPr>
        </p:nvSpPr>
        <p:spPr>
          <a:xfrm>
            <a:off x="381000" y="2743200"/>
            <a:ext cx="8229600" cy="3017520"/>
          </a:xfrm>
        </p:spPr>
        <p:txBody>
          <a:bodyPr>
            <a:normAutofit fontScale="92500" lnSpcReduction="10000"/>
          </a:bodyPr>
          <a:lstStyle/>
          <a:p>
            <a:pPr marL="914400" lvl="1" indent="-514350">
              <a:buFont typeface="+mj-lt"/>
              <a:buAutoNum type="arabicPeriod"/>
            </a:pPr>
            <a:r>
              <a:rPr lang="ru-RU" sz="2000" dirty="0" smtClean="0"/>
              <a:t>Проектная структура</a:t>
            </a:r>
            <a:r>
              <a:rPr lang="en-US" sz="2000" dirty="0" smtClean="0"/>
              <a:t> (</a:t>
            </a:r>
            <a:r>
              <a:rPr lang="ru-RU" sz="2000" dirty="0" smtClean="0"/>
              <a:t>Часть</a:t>
            </a:r>
            <a:r>
              <a:rPr lang="en-US" sz="2000" dirty="0" smtClean="0"/>
              <a:t> I: B.)</a:t>
            </a:r>
          </a:p>
          <a:p>
            <a:pPr marL="914400" lvl="1" indent="-514350">
              <a:buFont typeface="+mj-lt"/>
              <a:buAutoNum type="arabicPeriod"/>
            </a:pPr>
            <a:r>
              <a:rPr lang="ru-RU" sz="2000" dirty="0" smtClean="0"/>
              <a:t>Базовый проект и описание проблемы</a:t>
            </a:r>
            <a:r>
              <a:rPr lang="en-US" sz="2000" dirty="0" smtClean="0"/>
              <a:t> (</a:t>
            </a:r>
            <a:r>
              <a:rPr lang="ru-RU" sz="2000" dirty="0" smtClean="0"/>
              <a:t>Часть</a:t>
            </a:r>
            <a:r>
              <a:rPr lang="en-US" sz="2000" dirty="0" smtClean="0"/>
              <a:t> II: B.1)</a:t>
            </a:r>
          </a:p>
          <a:p>
            <a:pPr marL="914400" lvl="1" indent="-514350">
              <a:buFont typeface="+mj-lt"/>
              <a:buAutoNum type="arabicPeriod"/>
            </a:pPr>
            <a:r>
              <a:rPr lang="ru-RU" sz="2000" dirty="0" smtClean="0"/>
              <a:t>Согласованные дополнительные </a:t>
            </a:r>
            <a:r>
              <a:rPr lang="ru-RU" sz="2000" dirty="0" smtClean="0"/>
              <a:t>выгоды </a:t>
            </a:r>
            <a:r>
              <a:rPr lang="ru-RU" sz="2000" dirty="0" smtClean="0"/>
              <a:t>и глобальные экологические выгоды (Часть</a:t>
            </a:r>
            <a:r>
              <a:rPr lang="en-US" sz="2000" dirty="0" smtClean="0"/>
              <a:t> II: B.2)</a:t>
            </a:r>
          </a:p>
          <a:p>
            <a:pPr marL="914400" lvl="1" indent="-514350">
              <a:buFont typeface="+mj-lt"/>
              <a:buAutoNum type="arabicPeriod"/>
            </a:pPr>
            <a:r>
              <a:rPr lang="ru-RU" sz="2000" dirty="0" smtClean="0"/>
              <a:t>Социально-экономические выгоды и гендерные вопросы </a:t>
            </a:r>
            <a:r>
              <a:rPr lang="en-US" sz="2000" dirty="0" smtClean="0"/>
              <a:t>(</a:t>
            </a:r>
            <a:r>
              <a:rPr lang="ru-RU" sz="2000" dirty="0" smtClean="0"/>
              <a:t>Часть</a:t>
            </a:r>
            <a:r>
              <a:rPr lang="en-US" sz="2000" dirty="0" smtClean="0"/>
              <a:t> II: B.3)</a:t>
            </a:r>
          </a:p>
          <a:p>
            <a:pPr marL="914400" lvl="1" indent="-514350">
              <a:buFont typeface="+mj-lt"/>
              <a:buAutoNum type="arabicPeriod"/>
            </a:pPr>
            <a:r>
              <a:rPr lang="ru-RU" sz="2000" dirty="0" smtClean="0"/>
              <a:t>Риски, включая климатические риски</a:t>
            </a:r>
            <a:r>
              <a:rPr lang="en-US" sz="2000" dirty="0" smtClean="0"/>
              <a:t> (</a:t>
            </a:r>
            <a:r>
              <a:rPr lang="ru-RU" sz="2000" dirty="0" smtClean="0"/>
              <a:t>Часть</a:t>
            </a:r>
            <a:r>
              <a:rPr lang="en-US" sz="2000" dirty="0" smtClean="0"/>
              <a:t> II: B.4)</a:t>
            </a:r>
          </a:p>
          <a:p>
            <a:pPr marL="914400" lvl="1" indent="-514350">
              <a:buFont typeface="+mj-lt"/>
              <a:buAutoNum type="arabicPeriod"/>
            </a:pPr>
            <a:r>
              <a:rPr lang="ru-RU" sz="2000" dirty="0" smtClean="0"/>
              <a:t>Основные участники </a:t>
            </a:r>
            <a:r>
              <a:rPr lang="en-US" sz="2000" dirty="0" smtClean="0"/>
              <a:t>(</a:t>
            </a:r>
            <a:r>
              <a:rPr lang="ru-RU" sz="2000" dirty="0" smtClean="0"/>
              <a:t>Часть</a:t>
            </a:r>
            <a:r>
              <a:rPr lang="en-US" sz="2000" dirty="0" smtClean="0"/>
              <a:t> II: B.5)</a:t>
            </a:r>
          </a:p>
          <a:p>
            <a:pPr marL="914400" lvl="1" indent="-514350">
              <a:buFont typeface="+mj-lt"/>
              <a:buAutoNum type="arabicPeriod"/>
            </a:pPr>
            <a:r>
              <a:rPr lang="ru-RU" sz="2000" dirty="0" smtClean="0"/>
              <a:t>Поддерживающие инициативы </a:t>
            </a:r>
            <a:r>
              <a:rPr lang="en-US" sz="2000" dirty="0" smtClean="0"/>
              <a:t>(</a:t>
            </a:r>
            <a:r>
              <a:rPr lang="ru-RU" sz="2000" dirty="0" smtClean="0"/>
              <a:t>Часть</a:t>
            </a:r>
            <a:r>
              <a:rPr lang="en-US" sz="2000" dirty="0" smtClean="0"/>
              <a:t> II: B.6)</a:t>
            </a:r>
          </a:p>
          <a:p>
            <a:pPr>
              <a:buNone/>
            </a:pP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553753" cy="1143000"/>
          </a:xfrm>
        </p:spPr>
        <p:txBody>
          <a:bodyPr>
            <a:noAutofit/>
          </a:bodyPr>
          <a:lstStyle/>
          <a:p>
            <a:r>
              <a:rPr lang="ru-RU" sz="4000" b="1" dirty="0" smtClean="0">
                <a:latin typeface="Constantia" pitchFamily="18" charset="0"/>
              </a:rPr>
              <a:t>Проектная структура</a:t>
            </a:r>
            <a:r>
              <a:rPr lang="en-US" sz="4000" b="1" dirty="0" smtClean="0">
                <a:latin typeface="Constantia" pitchFamily="18" charset="0"/>
              </a:rPr>
              <a:t>: </a:t>
            </a:r>
            <a:r>
              <a:rPr lang="ru-RU" sz="4000" b="1" dirty="0" smtClean="0">
                <a:latin typeface="Constantia" pitchFamily="18" charset="0"/>
              </a:rPr>
              <a:t/>
            </a:r>
            <a:br>
              <a:rPr lang="ru-RU" sz="4000" b="1" dirty="0" smtClean="0">
                <a:latin typeface="Constantia" pitchFamily="18" charset="0"/>
              </a:rPr>
            </a:br>
            <a:r>
              <a:rPr lang="ru-RU" sz="4000" b="1" dirty="0" smtClean="0">
                <a:latin typeface="Constantia" pitchFamily="18" charset="0"/>
              </a:rPr>
              <a:t>Точка зрения НТКС</a:t>
            </a:r>
            <a:endParaRPr lang="en-US" sz="4000" dirty="0"/>
          </a:p>
        </p:txBody>
      </p:sp>
      <p:sp>
        <p:nvSpPr>
          <p:cNvPr id="3" name="Content Placeholder 2"/>
          <p:cNvSpPr>
            <a:spLocks noGrp="1"/>
          </p:cNvSpPr>
          <p:nvPr>
            <p:ph idx="1"/>
          </p:nvPr>
        </p:nvSpPr>
        <p:spPr>
          <a:xfrm>
            <a:off x="533400" y="1600200"/>
            <a:ext cx="8229600" cy="4724400"/>
          </a:xfrm>
        </p:spPr>
        <p:txBody>
          <a:bodyPr>
            <a:normAutofit fontScale="85000" lnSpcReduction="20000"/>
          </a:bodyPr>
          <a:lstStyle/>
          <a:p>
            <a:pPr marL="514350" indent="-514350">
              <a:buNone/>
            </a:pPr>
            <a:endParaRPr lang="en-US" b="1" dirty="0" smtClean="0"/>
          </a:p>
          <a:p>
            <a:pPr marL="514350" indent="-514350">
              <a:buFont typeface="Wingdings" pitchFamily="2" charset="2"/>
              <a:buChar char="v"/>
            </a:pPr>
            <a:r>
              <a:rPr lang="ru-RU" sz="2200" b="1" dirty="0" smtClean="0"/>
              <a:t>Цель проекта: </a:t>
            </a:r>
            <a:r>
              <a:rPr lang="ru-RU" sz="2200" dirty="0" smtClean="0"/>
              <a:t>Цель проекта и </a:t>
            </a:r>
            <a:r>
              <a:rPr lang="ru-RU" sz="2200" dirty="0" smtClean="0"/>
              <a:t>его потенциал получения глобальных </a:t>
            </a:r>
            <a:r>
              <a:rPr lang="ru-RU" sz="2200" dirty="0" smtClean="0"/>
              <a:t>экологических выгод</a:t>
            </a:r>
            <a:r>
              <a:rPr lang="en-US" sz="2200" dirty="0" smtClean="0"/>
              <a:t> </a:t>
            </a:r>
          </a:p>
          <a:p>
            <a:pPr marL="514350" indent="-514350">
              <a:buNone/>
            </a:pPr>
            <a:endParaRPr lang="en-US" sz="2200" dirty="0" smtClean="0"/>
          </a:p>
          <a:p>
            <a:pPr marL="514350" indent="-514350">
              <a:buNone/>
            </a:pPr>
            <a:r>
              <a:rPr lang="ru-RU" sz="2200" b="1" i="1" dirty="0" smtClean="0"/>
              <a:t>НТКС</a:t>
            </a:r>
            <a:r>
              <a:rPr lang="en-US" sz="2200" b="1" i="1" dirty="0" smtClean="0"/>
              <a:t>: </a:t>
            </a:r>
            <a:r>
              <a:rPr lang="ru-RU" sz="2200" i="1" dirty="0" smtClean="0"/>
              <a:t>Сформулирована ли цель проекта ясно и находится ли она в соответствии в описанием основной проблемы, на которую направлен проект</a:t>
            </a:r>
            <a:r>
              <a:rPr lang="en-US" sz="2200" i="1" dirty="0" smtClean="0"/>
              <a:t>?</a:t>
            </a:r>
          </a:p>
          <a:p>
            <a:pPr marL="514350" indent="-514350">
              <a:buNone/>
            </a:pPr>
            <a:endParaRPr lang="en-US" sz="2200" dirty="0" smtClean="0"/>
          </a:p>
          <a:p>
            <a:pPr marL="514350" indent="-514350">
              <a:buFont typeface="Wingdings" pitchFamily="2" charset="2"/>
              <a:buChar char="v"/>
            </a:pPr>
            <a:r>
              <a:rPr lang="ru-RU" sz="2200" b="1" dirty="0" smtClean="0"/>
              <a:t>Долгосрочные результаты проекта</a:t>
            </a:r>
            <a:r>
              <a:rPr lang="en-US" sz="2200" dirty="0" smtClean="0"/>
              <a:t>: </a:t>
            </a:r>
            <a:r>
              <a:rPr lang="ru-RU" sz="2200" dirty="0" smtClean="0"/>
              <a:t>Вероятные или достигаемые в кратко-срочной и средне-срочной перспективе эффекты от непосредственных результатов проекта (например, «практика интегрированного управления экосистемами используется местным населением»</a:t>
            </a:r>
            <a:r>
              <a:rPr lang="en-US" sz="2200" dirty="0" smtClean="0"/>
              <a:t>)</a:t>
            </a:r>
          </a:p>
          <a:p>
            <a:pPr marL="514350" indent="-514350">
              <a:buNone/>
            </a:pPr>
            <a:endParaRPr lang="en-US" sz="2200" dirty="0" smtClean="0"/>
          </a:p>
          <a:p>
            <a:pPr marL="514350" lvl="1" indent="-514350">
              <a:buClr>
                <a:schemeClr val="accent3"/>
              </a:buClr>
              <a:buSzPct val="95000"/>
              <a:buNone/>
            </a:pPr>
            <a:r>
              <a:rPr lang="ru-RU" sz="2200" b="1" i="1" dirty="0" smtClean="0"/>
              <a:t>НТКС</a:t>
            </a:r>
            <a:r>
              <a:rPr lang="en-US" sz="2200" b="1" i="1" dirty="0" smtClean="0"/>
              <a:t>: </a:t>
            </a:r>
            <a:r>
              <a:rPr lang="ru-RU" sz="2200" i="1" dirty="0" smtClean="0"/>
              <a:t>Отражают ли долгосрочные результаты проекта </a:t>
            </a:r>
            <a:r>
              <a:rPr lang="ru-RU" sz="2200" i="1" dirty="0" smtClean="0"/>
              <a:t>потенциал получения глобальных </a:t>
            </a:r>
            <a:r>
              <a:rPr lang="ru-RU" sz="2200" i="1" dirty="0" smtClean="0"/>
              <a:t>экологических выгод и насколько вероятно, что эти выгоды будут </a:t>
            </a:r>
            <a:r>
              <a:rPr lang="ru-RU" sz="2200" i="1" dirty="0" smtClean="0"/>
              <a:t>получены</a:t>
            </a:r>
            <a:r>
              <a:rPr lang="en-US" sz="2200" i="1" dirty="0" smtClean="0"/>
              <a:t>?</a:t>
            </a:r>
            <a:endParaRPr lang="en-US" sz="2200" i="1" dirty="0" smtClean="0"/>
          </a:p>
          <a:p>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4047" y="533400"/>
            <a:ext cx="8629953" cy="1143000"/>
          </a:xfrm>
        </p:spPr>
        <p:txBody>
          <a:bodyPr>
            <a:noAutofit/>
          </a:bodyPr>
          <a:lstStyle/>
          <a:p>
            <a:r>
              <a:rPr lang="ru-RU" sz="4000" b="1" dirty="0" smtClean="0">
                <a:latin typeface="Constantia" pitchFamily="18" charset="0"/>
              </a:rPr>
              <a:t>Проектная структура</a:t>
            </a:r>
            <a:r>
              <a:rPr lang="en-US" sz="4000" b="1" dirty="0" smtClean="0">
                <a:latin typeface="Constantia" pitchFamily="18" charset="0"/>
              </a:rPr>
              <a:t>: </a:t>
            </a:r>
            <a:r>
              <a:rPr lang="ru-RU" sz="4000" b="1" dirty="0" smtClean="0">
                <a:latin typeface="Constantia" pitchFamily="18" charset="0"/>
              </a:rPr>
              <a:t/>
            </a:r>
            <a:br>
              <a:rPr lang="ru-RU" sz="4000" b="1" dirty="0" smtClean="0">
                <a:latin typeface="Constantia" pitchFamily="18" charset="0"/>
              </a:rPr>
            </a:br>
            <a:r>
              <a:rPr lang="ru-RU" sz="4000" b="1" dirty="0" smtClean="0">
                <a:latin typeface="Constantia" pitchFamily="18" charset="0"/>
              </a:rPr>
              <a:t>Точка зрения НТКС</a:t>
            </a:r>
            <a:endParaRPr lang="en-US" sz="4000" dirty="0"/>
          </a:p>
        </p:txBody>
      </p:sp>
      <p:sp>
        <p:nvSpPr>
          <p:cNvPr id="3" name="Content Placeholder 2"/>
          <p:cNvSpPr>
            <a:spLocks noGrp="1"/>
          </p:cNvSpPr>
          <p:nvPr>
            <p:ph idx="1"/>
          </p:nvPr>
        </p:nvSpPr>
        <p:spPr>
          <a:xfrm>
            <a:off x="533400" y="1676400"/>
            <a:ext cx="8229600" cy="4495800"/>
          </a:xfrm>
        </p:spPr>
        <p:txBody>
          <a:bodyPr>
            <a:normAutofit fontScale="25000" lnSpcReduction="20000"/>
          </a:bodyPr>
          <a:lstStyle/>
          <a:p>
            <a:pPr marL="514350" indent="-514350">
              <a:buNone/>
            </a:pPr>
            <a:endParaRPr lang="en-US" dirty="0" smtClean="0"/>
          </a:p>
          <a:p>
            <a:pPr marL="514350" indent="-514350">
              <a:buFont typeface="Wingdings" pitchFamily="2" charset="2"/>
              <a:buChar char="v"/>
            </a:pPr>
            <a:r>
              <a:rPr lang="ru-RU" sz="8000" b="1" dirty="0" smtClean="0"/>
              <a:t>Непосредственные результаты проекта</a:t>
            </a:r>
            <a:r>
              <a:rPr lang="en-US" sz="8000" b="1" baseline="30000" dirty="0" smtClean="0"/>
              <a:t>1,2</a:t>
            </a:r>
            <a:r>
              <a:rPr lang="en-US" sz="8000" b="1" dirty="0" smtClean="0"/>
              <a:t>: </a:t>
            </a:r>
            <a:r>
              <a:rPr lang="ru-RU" sz="8000" dirty="0" smtClean="0"/>
              <a:t>Продукты и услуги, возникающие за счет проектной деятельности </a:t>
            </a:r>
            <a:r>
              <a:rPr lang="en-US" sz="8000" dirty="0" smtClean="0"/>
              <a:t>(</a:t>
            </a:r>
            <a:r>
              <a:rPr lang="ru-RU" sz="8000" dirty="0" smtClean="0"/>
              <a:t>например, </a:t>
            </a:r>
            <a:r>
              <a:rPr lang="en-US" sz="8000" dirty="0" smtClean="0"/>
              <a:t>“</a:t>
            </a:r>
            <a:r>
              <a:rPr lang="ru-RU" sz="8000" dirty="0" smtClean="0"/>
              <a:t>методология комплексного управления экоситемами разработана и внедрена»</a:t>
            </a:r>
            <a:r>
              <a:rPr lang="en-US" sz="8000" dirty="0" smtClean="0"/>
              <a:t>).</a:t>
            </a:r>
          </a:p>
          <a:p>
            <a:pPr marL="514350" indent="-514350">
              <a:buNone/>
            </a:pPr>
            <a:endParaRPr lang="en-US" sz="8000" dirty="0" smtClean="0"/>
          </a:p>
          <a:p>
            <a:pPr marL="514350" lvl="1" indent="-514350">
              <a:buClr>
                <a:schemeClr val="accent3"/>
              </a:buClr>
              <a:buSzPct val="95000"/>
              <a:buNone/>
            </a:pPr>
            <a:r>
              <a:rPr lang="ru-RU" sz="8000" b="1" i="1" dirty="0" smtClean="0"/>
              <a:t>НТКС</a:t>
            </a:r>
            <a:r>
              <a:rPr lang="en-US" sz="8000" i="1" dirty="0" smtClean="0"/>
              <a:t>: </a:t>
            </a:r>
            <a:r>
              <a:rPr lang="ru-RU" sz="8000" i="1" dirty="0" smtClean="0"/>
              <a:t>Приведет ли совокупность указанных в проектной заявке </a:t>
            </a:r>
            <a:r>
              <a:rPr lang="ru-RU" sz="8000" i="1" dirty="0" smtClean="0">
                <a:solidFill>
                  <a:schemeClr val="tx2"/>
                </a:solidFill>
              </a:rPr>
              <a:t>непосредственных результатов </a:t>
            </a:r>
            <a:r>
              <a:rPr lang="ru-RU" sz="8000" i="1" dirty="0" smtClean="0"/>
              <a:t>к достижению </a:t>
            </a:r>
            <a:r>
              <a:rPr lang="ru-RU" sz="8000" i="1" dirty="0" smtClean="0">
                <a:solidFill>
                  <a:schemeClr val="tx2"/>
                </a:solidFill>
              </a:rPr>
              <a:t>долгосрочных результатов проекта</a:t>
            </a:r>
            <a:r>
              <a:rPr lang="en-US" sz="8000" i="1" dirty="0" smtClean="0"/>
              <a:t>?</a:t>
            </a:r>
          </a:p>
          <a:p>
            <a:pPr marL="514350" indent="-514350">
              <a:buNone/>
            </a:pPr>
            <a:r>
              <a:rPr lang="en-US" sz="8000" i="1" dirty="0" smtClean="0"/>
              <a:t> </a:t>
            </a:r>
            <a:endParaRPr lang="en-US" sz="8000" dirty="0" smtClean="0"/>
          </a:p>
          <a:p>
            <a:pPr marL="514350" indent="-514350">
              <a:buNone/>
            </a:pPr>
            <a:r>
              <a:rPr lang="en-US" sz="8000" baseline="30000" dirty="0" smtClean="0"/>
              <a:t>1</a:t>
            </a:r>
            <a:r>
              <a:rPr lang="en-US" sz="8000" dirty="0" smtClean="0"/>
              <a:t> </a:t>
            </a:r>
            <a:r>
              <a:rPr lang="ru-RU" sz="8000" b="1" dirty="0" smtClean="0">
                <a:solidFill>
                  <a:schemeClr val="tx2"/>
                </a:solidFill>
              </a:rPr>
              <a:t>Компоненты</a:t>
            </a:r>
            <a:r>
              <a:rPr lang="ru-RU" sz="8000" dirty="0" smtClean="0"/>
              <a:t>, которые связаны с </a:t>
            </a:r>
            <a:r>
              <a:rPr lang="ru-RU" sz="8000" dirty="0" smtClean="0"/>
              <a:t>созданием </a:t>
            </a:r>
            <a:r>
              <a:rPr lang="ru-RU" sz="8000" dirty="0" smtClean="0"/>
              <a:t>продуктов и услуг, могут быть организованы в группы или компоненты более высокого ранга для достижения максимальной координации и качества результатов.</a:t>
            </a:r>
            <a:endParaRPr lang="en-US" sz="8000" dirty="0" smtClean="0"/>
          </a:p>
          <a:p>
            <a:pPr marL="514350" lvl="1" indent="-514350">
              <a:buClr>
                <a:schemeClr val="accent3"/>
              </a:buClr>
              <a:buSzPct val="95000"/>
              <a:buNone/>
            </a:pPr>
            <a:r>
              <a:rPr lang="en-US" sz="8000" b="1" baseline="30000" dirty="0" smtClean="0"/>
              <a:t>2 </a:t>
            </a:r>
            <a:r>
              <a:rPr lang="ru-RU" sz="8000" b="1" dirty="0" smtClean="0">
                <a:solidFill>
                  <a:schemeClr val="tx2"/>
                </a:solidFill>
              </a:rPr>
              <a:t>Индикаторы </a:t>
            </a:r>
            <a:r>
              <a:rPr lang="ru-RU" sz="8000" dirty="0" smtClean="0"/>
              <a:t>непосредственных результатов указывают на то, что будет измеряться, а не то что будет достигнуто (пример – количество разработанных методик, норм)</a:t>
            </a:r>
            <a:endParaRPr lang="en-US" sz="8000" dirty="0" smtClean="0"/>
          </a:p>
          <a:p>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09600" y="4953000"/>
            <a:ext cx="8077200" cy="15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600" y="457200"/>
            <a:ext cx="8001000" cy="1124712"/>
          </a:xfrm>
        </p:spPr>
        <p:txBody>
          <a:bodyPr>
            <a:noAutofit/>
          </a:bodyPr>
          <a:lstStyle/>
          <a:p>
            <a:r>
              <a:rPr lang="ru-RU" sz="4000" b="1" dirty="0" smtClean="0">
                <a:latin typeface="Constantia" pitchFamily="18" charset="0"/>
              </a:rPr>
              <a:t>Базовый проект</a:t>
            </a:r>
            <a:r>
              <a:rPr lang="en-US" sz="4000" b="1" dirty="0" smtClean="0">
                <a:latin typeface="Constantia" pitchFamily="18" charset="0"/>
              </a:rPr>
              <a:t>:</a:t>
            </a:r>
            <a:r>
              <a:rPr lang="en-US" sz="4000" dirty="0" smtClean="0">
                <a:latin typeface="Constantia" pitchFamily="18" charset="0"/>
              </a:rPr>
              <a:t> </a:t>
            </a:r>
            <a:r>
              <a:rPr lang="ru-RU" sz="4000" dirty="0" smtClean="0">
                <a:latin typeface="Constantia" pitchFamily="18" charset="0"/>
              </a:rPr>
              <a:t/>
            </a:r>
            <a:br>
              <a:rPr lang="ru-RU" sz="4000" dirty="0" smtClean="0">
                <a:latin typeface="Constantia" pitchFamily="18" charset="0"/>
              </a:rPr>
            </a:br>
            <a:r>
              <a:rPr lang="ru-RU" sz="4000" dirty="0" smtClean="0">
                <a:latin typeface="Constantia" pitchFamily="18" charset="0"/>
              </a:rPr>
              <a:t>Точка зрения НТКС</a:t>
            </a:r>
            <a:endParaRPr lang="en-US" sz="4000" b="1" dirty="0"/>
          </a:p>
        </p:txBody>
      </p:sp>
      <p:sp>
        <p:nvSpPr>
          <p:cNvPr id="3" name="Content Placeholder 2"/>
          <p:cNvSpPr>
            <a:spLocks noGrp="1"/>
          </p:cNvSpPr>
          <p:nvPr>
            <p:ph idx="1"/>
          </p:nvPr>
        </p:nvSpPr>
        <p:spPr>
          <a:xfrm>
            <a:off x="533400" y="1828800"/>
            <a:ext cx="8229600" cy="4648200"/>
          </a:xfrm>
        </p:spPr>
        <p:txBody>
          <a:bodyPr>
            <a:normAutofit fontScale="92500" lnSpcReduction="10000"/>
          </a:bodyPr>
          <a:lstStyle/>
          <a:p>
            <a:pPr>
              <a:buNone/>
            </a:pPr>
            <a:r>
              <a:rPr lang="ru-RU" sz="2000" dirty="0" smtClean="0"/>
              <a:t>Базовым проектом является набор индикаторов до начала проекта, которые должны быть верифицированы недавними и по возможности точными данными, желательно со ссылками из опубликованных источников</a:t>
            </a:r>
            <a:r>
              <a:rPr lang="en-US" sz="2000" dirty="0" smtClean="0"/>
              <a:t>.</a:t>
            </a:r>
            <a:r>
              <a:rPr lang="en-US" sz="2000" b="1" dirty="0" smtClean="0">
                <a:solidFill>
                  <a:srgbClr val="0070C0"/>
                </a:solidFill>
              </a:rPr>
              <a:t>*</a:t>
            </a:r>
            <a:r>
              <a:rPr lang="en-US" sz="2000" dirty="0" smtClean="0"/>
              <a:t> </a:t>
            </a:r>
          </a:p>
          <a:p>
            <a:pPr marL="514350" indent="-514350">
              <a:buNone/>
            </a:pPr>
            <a:endParaRPr lang="en-US" sz="2000" dirty="0" smtClean="0"/>
          </a:p>
          <a:p>
            <a:pPr marL="514350" indent="-514350">
              <a:buNone/>
            </a:pPr>
            <a:r>
              <a:rPr lang="ru-RU" sz="2000" b="1" i="1" dirty="0" smtClean="0"/>
              <a:t>НТКС</a:t>
            </a:r>
            <a:r>
              <a:rPr lang="en-US" sz="2000" i="1" dirty="0" smtClean="0"/>
              <a:t>: </a:t>
            </a:r>
            <a:r>
              <a:rPr lang="ru-RU" sz="2000" i="1" dirty="0" smtClean="0"/>
              <a:t>Ясно ли описан ли </a:t>
            </a:r>
            <a:r>
              <a:rPr lang="ru-RU" sz="2000" b="1" i="1" dirty="0" smtClean="0">
                <a:solidFill>
                  <a:schemeClr val="tx2"/>
                </a:solidFill>
              </a:rPr>
              <a:t>базовый проект</a:t>
            </a:r>
            <a:r>
              <a:rPr lang="ru-RU" sz="2000" i="1" dirty="0" smtClean="0"/>
              <a:t>? </a:t>
            </a:r>
            <a:r>
              <a:rPr lang="ru-RU" sz="2000" i="1" dirty="0" smtClean="0"/>
              <a:t>Является ли описание базового проекта достаточным, чтобы оценить и «прослеживать» </a:t>
            </a:r>
            <a:r>
              <a:rPr lang="ru-RU" sz="2000" i="1" dirty="0" smtClean="0">
                <a:solidFill>
                  <a:schemeClr val="tx2"/>
                </a:solidFill>
              </a:rPr>
              <a:t>глобальные экологические выгоды</a:t>
            </a:r>
            <a:r>
              <a:rPr lang="ru-RU" sz="2000" i="1" dirty="0" smtClean="0"/>
              <a:t> по мере выполнения проекта, включая долгосрочные результаты проекта</a:t>
            </a:r>
            <a:r>
              <a:rPr lang="en-US" sz="2000" i="1" dirty="0" smtClean="0"/>
              <a:t>?</a:t>
            </a:r>
            <a:r>
              <a:rPr lang="en-US" sz="2000" dirty="0" smtClean="0"/>
              <a:t> …</a:t>
            </a:r>
            <a:r>
              <a:rPr lang="ru-RU" sz="2000" dirty="0" smtClean="0"/>
              <a:t>НТКС смотрит прежде всего на научно-обоснованную составляющую базового проекта</a:t>
            </a:r>
            <a:r>
              <a:rPr lang="en-US" sz="2000" dirty="0" smtClean="0"/>
              <a:t>. </a:t>
            </a:r>
            <a:endParaRPr lang="en-US" sz="2000" i="1" dirty="0" smtClean="0"/>
          </a:p>
          <a:p>
            <a:pPr marL="514350" indent="-514350">
              <a:buNone/>
            </a:pPr>
            <a:endParaRPr lang="en-US" dirty="0" smtClean="0"/>
          </a:p>
          <a:p>
            <a:pPr>
              <a:buNone/>
            </a:pPr>
            <a:r>
              <a:rPr lang="en-US" sz="2000" dirty="0" smtClean="0">
                <a:solidFill>
                  <a:srgbClr val="0070C0"/>
                </a:solidFill>
              </a:rPr>
              <a:t>*</a:t>
            </a:r>
            <a:r>
              <a:rPr lang="en-US" sz="2000" dirty="0" smtClean="0">
                <a:solidFill>
                  <a:srgbClr val="FFFF00"/>
                </a:solidFill>
              </a:rPr>
              <a:t>*</a:t>
            </a:r>
            <a:r>
              <a:rPr lang="ru-RU" sz="2000" dirty="0" smtClean="0">
                <a:solidFill>
                  <a:srgbClr val="FFFF00"/>
                </a:solidFill>
              </a:rPr>
              <a:t>Секретариат ГЭФ</a:t>
            </a:r>
            <a:r>
              <a:rPr lang="en-US" sz="2000" b="1" dirty="0" smtClean="0">
                <a:solidFill>
                  <a:srgbClr val="FFFF00"/>
                </a:solidFill>
              </a:rPr>
              <a:t>: </a:t>
            </a:r>
            <a:r>
              <a:rPr lang="ru-RU" sz="2000" b="1" dirty="0" smtClean="0">
                <a:solidFill>
                  <a:srgbClr val="FFFF00"/>
                </a:solidFill>
              </a:rPr>
              <a:t>Что бы происходило без участия ГЭФ? </a:t>
            </a:r>
            <a:r>
              <a:rPr lang="en-US" sz="2000" b="1" dirty="0" smtClean="0">
                <a:solidFill>
                  <a:srgbClr val="FFFF00"/>
                </a:solidFill>
              </a:rPr>
              <a:t>(“business as usual scenario” - PIF stage); </a:t>
            </a:r>
            <a:r>
              <a:rPr lang="ru-RU" sz="2000" b="1" dirty="0" smtClean="0">
                <a:solidFill>
                  <a:srgbClr val="FFFF00"/>
                </a:solidFill>
              </a:rPr>
              <a:t>данные, поддерживающие базовый проект + средства измерения прогресса проекта  или </a:t>
            </a:r>
            <a:r>
              <a:rPr lang="en-US" sz="2000" b="1" dirty="0" smtClean="0">
                <a:solidFill>
                  <a:srgbClr val="FFFF00"/>
                </a:solidFill>
              </a:rPr>
              <a:t>tracking tools (CEO endorsement)</a:t>
            </a:r>
            <a:endParaRPr lang="en-US" sz="2000" b="1" dirty="0">
              <a:solidFill>
                <a:srgbClr val="FFFF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610600" cy="1143000"/>
          </a:xfrm>
        </p:spPr>
        <p:txBody>
          <a:bodyPr>
            <a:noAutofit/>
          </a:bodyPr>
          <a:lstStyle/>
          <a:p>
            <a:r>
              <a:rPr lang="ru-RU" sz="4000" b="1" dirty="0" smtClean="0">
                <a:latin typeface="Constantia" pitchFamily="18" charset="0"/>
              </a:rPr>
              <a:t>Базовый проект</a:t>
            </a:r>
            <a:r>
              <a:rPr lang="en-US" sz="4000" b="1" dirty="0" smtClean="0">
                <a:latin typeface="Constantia" pitchFamily="18" charset="0"/>
              </a:rPr>
              <a:t>:</a:t>
            </a:r>
            <a:r>
              <a:rPr lang="en-US" sz="4000" dirty="0" smtClean="0">
                <a:latin typeface="Constantia" pitchFamily="18" charset="0"/>
              </a:rPr>
              <a:t> </a:t>
            </a:r>
            <a:r>
              <a:rPr lang="ru-RU" sz="4000" dirty="0" smtClean="0">
                <a:latin typeface="Constantia" pitchFamily="18" charset="0"/>
              </a:rPr>
              <a:t/>
            </a:r>
            <a:br>
              <a:rPr lang="ru-RU" sz="4000" dirty="0" smtClean="0">
                <a:latin typeface="Constantia" pitchFamily="18" charset="0"/>
              </a:rPr>
            </a:br>
            <a:r>
              <a:rPr lang="ru-RU" sz="4000" dirty="0" smtClean="0">
                <a:latin typeface="Constantia" pitchFamily="18" charset="0"/>
              </a:rPr>
              <a:t>Точка зрения НТКС</a:t>
            </a:r>
            <a:endParaRPr lang="en-US" sz="4000" dirty="0"/>
          </a:p>
        </p:txBody>
      </p:sp>
      <p:sp>
        <p:nvSpPr>
          <p:cNvPr id="3" name="Content Placeholder 2"/>
          <p:cNvSpPr>
            <a:spLocks noGrp="1"/>
          </p:cNvSpPr>
          <p:nvPr>
            <p:ph idx="1"/>
          </p:nvPr>
        </p:nvSpPr>
        <p:spPr>
          <a:xfrm>
            <a:off x="457200" y="2209800"/>
            <a:ext cx="8229600" cy="3581400"/>
          </a:xfrm>
        </p:spPr>
        <p:txBody>
          <a:bodyPr>
            <a:normAutofit fontScale="92500" lnSpcReduction="10000"/>
          </a:bodyPr>
          <a:lstStyle/>
          <a:p>
            <a:pPr>
              <a:buFont typeface="Wingdings" pitchFamily="2" charset="2"/>
              <a:buChar char="v"/>
            </a:pPr>
            <a:endParaRPr lang="en-US" b="1" dirty="0" smtClean="0">
              <a:solidFill>
                <a:schemeClr val="accent4">
                  <a:lumMod val="75000"/>
                </a:schemeClr>
              </a:solidFill>
            </a:endParaRPr>
          </a:p>
          <a:p>
            <a:pPr>
              <a:buFont typeface="Wingdings" pitchFamily="2" charset="2"/>
              <a:buChar char="v"/>
            </a:pPr>
            <a:r>
              <a:rPr lang="ru-RU" sz="2000" b="1" dirty="0" smtClean="0">
                <a:solidFill>
                  <a:schemeClr val="accent4">
                    <a:lumMod val="75000"/>
                  </a:schemeClr>
                </a:solidFill>
              </a:rPr>
              <a:t>Количественные показатели </a:t>
            </a:r>
            <a:r>
              <a:rPr lang="ru-RU" sz="2000" dirty="0" smtClean="0"/>
              <a:t>базового проекта должны быть включены в заявку в первую очередь</a:t>
            </a:r>
            <a:endParaRPr lang="en-US" sz="2000" dirty="0" smtClean="0"/>
          </a:p>
          <a:p>
            <a:pPr>
              <a:buNone/>
            </a:pPr>
            <a:endParaRPr lang="en-US" sz="2000" dirty="0" smtClean="0"/>
          </a:p>
          <a:p>
            <a:pPr>
              <a:buFont typeface="Wingdings" pitchFamily="2" charset="2"/>
              <a:buChar char="v"/>
            </a:pPr>
            <a:r>
              <a:rPr lang="en-US" sz="2000" dirty="0" smtClean="0"/>
              <a:t>  </a:t>
            </a:r>
            <a:r>
              <a:rPr lang="ru-RU" sz="2000" dirty="0" smtClean="0"/>
              <a:t>Если невозможно представить количественные показатели базового проекта – указан ли этап проекта, когда таковые будут собраны</a:t>
            </a:r>
            <a:endParaRPr lang="en-US" sz="2000" dirty="0" smtClean="0"/>
          </a:p>
          <a:p>
            <a:pPr>
              <a:buFont typeface="Wingdings" pitchFamily="2" charset="2"/>
              <a:buChar char="v"/>
            </a:pPr>
            <a:endParaRPr lang="en-US" sz="2000" dirty="0" smtClean="0"/>
          </a:p>
          <a:p>
            <a:pPr>
              <a:buFont typeface="Wingdings" pitchFamily="2" charset="2"/>
              <a:buChar char="v"/>
            </a:pPr>
            <a:r>
              <a:rPr lang="en-US" sz="2000" dirty="0" smtClean="0"/>
              <a:t> </a:t>
            </a:r>
            <a:r>
              <a:rPr lang="ru-RU" sz="2000" b="1" dirty="0" smtClean="0">
                <a:solidFill>
                  <a:schemeClr val="accent4">
                    <a:lumMod val="75000"/>
                  </a:schemeClr>
                </a:solidFill>
              </a:rPr>
              <a:t>Качественные показатели базовогот проекта </a:t>
            </a:r>
            <a:r>
              <a:rPr lang="ru-RU" sz="2000" dirty="0" smtClean="0"/>
              <a:t>следует подтвердить ссылками на недавние источники из научной литературы или данными из нерецензируемой литературы или отчетов достаточного научного качества</a:t>
            </a:r>
            <a:endParaRPr lang="en-US" sz="2000" dirty="0" smtClean="0"/>
          </a:p>
          <a:p>
            <a:pPr>
              <a:buNone/>
            </a:pP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nip Single Corner Rectangle 4"/>
          <p:cNvSpPr/>
          <p:nvPr/>
        </p:nvSpPr>
        <p:spPr>
          <a:xfrm>
            <a:off x="304800" y="1905000"/>
            <a:ext cx="8382000" cy="1981200"/>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609600"/>
            <a:ext cx="8229600" cy="896112"/>
          </a:xfrm>
        </p:spPr>
        <p:txBody>
          <a:bodyPr>
            <a:normAutofit fontScale="90000"/>
          </a:bodyPr>
          <a:lstStyle/>
          <a:p>
            <a:r>
              <a:rPr lang="ru-RU" sz="4000" b="1" dirty="0" smtClean="0">
                <a:latin typeface="+mn-lt"/>
              </a:rPr>
              <a:t>Согласованные дополнительные выгоды проекта</a:t>
            </a:r>
            <a:endParaRPr lang="en-US" sz="4000" b="1" dirty="0">
              <a:latin typeface="+mn-lt"/>
            </a:endParaRPr>
          </a:p>
        </p:txBody>
      </p:sp>
      <p:sp>
        <p:nvSpPr>
          <p:cNvPr id="3" name="Content Placeholder 2"/>
          <p:cNvSpPr>
            <a:spLocks noGrp="1"/>
          </p:cNvSpPr>
          <p:nvPr>
            <p:ph idx="1"/>
          </p:nvPr>
        </p:nvSpPr>
        <p:spPr>
          <a:xfrm>
            <a:off x="266700" y="2133600"/>
            <a:ext cx="8496300" cy="3429000"/>
          </a:xfrm>
        </p:spPr>
        <p:txBody>
          <a:bodyPr>
            <a:normAutofit fontScale="92500" lnSpcReduction="20000"/>
          </a:bodyPr>
          <a:lstStyle/>
          <a:p>
            <a:pPr>
              <a:buNone/>
            </a:pPr>
            <a:r>
              <a:rPr lang="en-US" sz="2200" dirty="0" smtClean="0">
                <a:solidFill>
                  <a:schemeClr val="accent4">
                    <a:lumMod val="20000"/>
                    <a:lumOff val="80000"/>
                  </a:schemeClr>
                </a:solidFill>
              </a:rPr>
              <a:t>“</a:t>
            </a:r>
            <a:r>
              <a:rPr lang="ru-RU" sz="2200" dirty="0" smtClean="0">
                <a:solidFill>
                  <a:schemeClr val="accent4">
                    <a:lumMod val="20000"/>
                    <a:lumOff val="80000"/>
                  </a:schemeClr>
                </a:solidFill>
              </a:rPr>
              <a:t>Согласованные дополнительные выгоды в контексте глобальных экологических выгод определяют роль фининсирования ГЭФ в каждом отдельном проекте. Они измеряют необходимость вовлечения ГЭФ в той или иной проект</a:t>
            </a:r>
            <a:r>
              <a:rPr lang="en-US" sz="2200" dirty="0" smtClean="0">
                <a:solidFill>
                  <a:schemeClr val="accent4">
                    <a:lumMod val="20000"/>
                    <a:lumOff val="80000"/>
                  </a:schemeClr>
                </a:solidFill>
              </a:rPr>
              <a:t>.” </a:t>
            </a:r>
            <a:r>
              <a:rPr lang="en-US" sz="2200" dirty="0" smtClean="0">
                <a:solidFill>
                  <a:schemeClr val="accent4">
                    <a:lumMod val="20000"/>
                    <a:lumOff val="80000"/>
                  </a:schemeClr>
                </a:solidFill>
              </a:rPr>
              <a:t>(GEF/C.31/12)</a:t>
            </a:r>
          </a:p>
          <a:p>
            <a:pPr>
              <a:buNone/>
            </a:pPr>
            <a:endParaRPr lang="en-US" sz="2400" dirty="0" smtClean="0"/>
          </a:p>
          <a:p>
            <a:pPr>
              <a:buNone/>
            </a:pPr>
            <a:endParaRPr lang="en-US" b="1" dirty="0" smtClean="0"/>
          </a:p>
          <a:p>
            <a:pPr>
              <a:buNone/>
            </a:pPr>
            <a:endParaRPr lang="ru-RU" sz="2000" b="1" dirty="0" smtClean="0"/>
          </a:p>
          <a:p>
            <a:pPr>
              <a:buNone/>
            </a:pPr>
            <a:r>
              <a:rPr lang="ru-RU" sz="2000" b="1" dirty="0" smtClean="0"/>
              <a:t>НТКС смотрит на то</a:t>
            </a:r>
            <a:r>
              <a:rPr lang="en-US" sz="2000" b="1" dirty="0" smtClean="0"/>
              <a:t>…</a:t>
            </a:r>
            <a:endParaRPr lang="en-US" sz="2000" dirty="0" smtClean="0"/>
          </a:p>
          <a:p>
            <a:pPr>
              <a:buFont typeface="Wingdings" pitchFamily="2" charset="2"/>
              <a:buChar char="v"/>
            </a:pPr>
            <a:r>
              <a:rPr lang="ru-RU" sz="2000" i="1" dirty="0" smtClean="0"/>
              <a:t>Насколько описание этих дополнительных выгод научно-обоснованно</a:t>
            </a:r>
            <a:r>
              <a:rPr lang="en-US" sz="2000" i="1" dirty="0" smtClean="0"/>
              <a:t>? (</a:t>
            </a:r>
            <a:r>
              <a:rPr lang="ru-RU" sz="2000" i="1" dirty="0" smtClean="0"/>
              <a:t>поддерживается научными ссылками, нерецензируемыми источниками достаточного качества</a:t>
            </a:r>
            <a:r>
              <a:rPr lang="en-US" sz="2000" i="1" dirty="0" smtClean="0"/>
              <a:t>)</a:t>
            </a:r>
            <a:endParaRPr lang="en-US" sz="2000" i="1" dirty="0" smtClean="0"/>
          </a:p>
          <a:p>
            <a:pPr>
              <a:buNone/>
            </a:pPr>
            <a:endParaRPr lang="en-US" dirty="0" smtClean="0"/>
          </a:p>
          <a:p>
            <a:pPr>
              <a:buNone/>
            </a:pPr>
            <a:endParaRPr lang="en-US" dirty="0"/>
          </a:p>
        </p:txBody>
      </p:sp>
      <p:pic>
        <p:nvPicPr>
          <p:cNvPr id="6" name="Picture 2"/>
          <p:cNvPicPr>
            <a:picLocks noChangeAspect="1" noChangeArrowheads="1"/>
          </p:cNvPicPr>
          <p:nvPr/>
        </p:nvPicPr>
        <p:blipFill>
          <a:blip r:embed="rId3"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896112"/>
          </a:xfrm>
        </p:spPr>
        <p:txBody>
          <a:bodyPr>
            <a:normAutofit fontScale="90000"/>
          </a:bodyPr>
          <a:lstStyle/>
          <a:p>
            <a:r>
              <a:rPr lang="ru-RU" sz="4000" b="1" dirty="0" smtClean="0">
                <a:solidFill>
                  <a:srgbClr val="04617B"/>
                </a:solidFill>
                <a:latin typeface="Constantia"/>
              </a:rPr>
              <a:t>Согласованные дополнительные выгоды проекта</a:t>
            </a:r>
            <a:endParaRPr lang="en-US" sz="4000" b="1" dirty="0">
              <a:latin typeface="+mn-lt"/>
            </a:endParaRPr>
          </a:p>
        </p:txBody>
      </p:sp>
      <p:sp>
        <p:nvSpPr>
          <p:cNvPr id="3" name="Content Placeholder 2"/>
          <p:cNvSpPr>
            <a:spLocks noGrp="1"/>
          </p:cNvSpPr>
          <p:nvPr>
            <p:ph idx="1"/>
          </p:nvPr>
        </p:nvSpPr>
        <p:spPr>
          <a:xfrm>
            <a:off x="381000" y="1981200"/>
            <a:ext cx="8229600" cy="3733800"/>
          </a:xfrm>
        </p:spPr>
        <p:txBody>
          <a:bodyPr>
            <a:normAutofit/>
          </a:bodyPr>
          <a:lstStyle/>
          <a:p>
            <a:pPr>
              <a:buFont typeface="Wingdings" pitchFamily="2" charset="2"/>
              <a:buChar char="v"/>
            </a:pPr>
            <a:r>
              <a:rPr lang="ru-RU" sz="2000" i="1" dirty="0" smtClean="0"/>
              <a:t>Определены ли </a:t>
            </a:r>
            <a:r>
              <a:rPr lang="ru-RU" sz="2000" i="1" dirty="0" smtClean="0">
                <a:solidFill>
                  <a:schemeClr val="tx2"/>
                </a:solidFill>
              </a:rPr>
              <a:t>глобальные экологические выгоды </a:t>
            </a:r>
            <a:r>
              <a:rPr lang="ru-RU" sz="2000" dirty="0" smtClean="0"/>
              <a:t>проекта в заявке</a:t>
            </a:r>
            <a:r>
              <a:rPr lang="ru-RU" sz="2000" i="1" dirty="0" smtClean="0"/>
              <a:t>?</a:t>
            </a:r>
            <a:r>
              <a:rPr lang="en-US" sz="2000" i="1" dirty="0" smtClean="0"/>
              <a:t> </a:t>
            </a:r>
            <a:r>
              <a:rPr lang="en-US" sz="2000" dirty="0" smtClean="0"/>
              <a:t>(</a:t>
            </a:r>
            <a:r>
              <a:rPr lang="ru-RU" sz="2000" dirty="0" smtClean="0"/>
              <a:t>представлены ли индикаторы, дана ли методика как эти выгоды измеряются</a:t>
            </a:r>
            <a:r>
              <a:rPr lang="en-US" sz="2000" dirty="0" smtClean="0"/>
              <a:t>)</a:t>
            </a:r>
            <a:endParaRPr lang="en-US" sz="2000" i="1" dirty="0" smtClean="0"/>
          </a:p>
          <a:p>
            <a:pPr>
              <a:buNone/>
            </a:pPr>
            <a:endParaRPr lang="en-US" sz="2000" i="1" dirty="0" smtClean="0"/>
          </a:p>
          <a:p>
            <a:pPr>
              <a:buFont typeface="Wingdings" pitchFamily="2" charset="2"/>
              <a:buChar char="v"/>
            </a:pPr>
            <a:r>
              <a:rPr lang="ru-RU" sz="2000" i="1" dirty="0" smtClean="0"/>
              <a:t>Насколько указанные выгоды проекта являются </a:t>
            </a:r>
            <a:r>
              <a:rPr lang="ru-RU" sz="2000" i="1" dirty="0" smtClean="0">
                <a:solidFill>
                  <a:schemeClr val="tx2"/>
                </a:solidFill>
              </a:rPr>
              <a:t>глобальными </a:t>
            </a:r>
            <a:r>
              <a:rPr lang="ru-RU" sz="2000" i="1" dirty="0" smtClean="0"/>
              <a:t>экологическими выгодами и возможно ли их </a:t>
            </a:r>
            <a:r>
              <a:rPr lang="ru-RU" sz="2000" i="1" dirty="0" smtClean="0">
                <a:solidFill>
                  <a:schemeClr val="tx2"/>
                </a:solidFill>
              </a:rPr>
              <a:t>измерить</a:t>
            </a:r>
            <a:r>
              <a:rPr lang="ru-RU" sz="2000" i="1" dirty="0" smtClean="0"/>
              <a:t>?</a:t>
            </a:r>
            <a:endParaRPr lang="en-US" sz="2000" dirty="0" smtClean="0"/>
          </a:p>
          <a:p>
            <a:pPr>
              <a:buNone/>
            </a:pPr>
            <a:r>
              <a:rPr lang="en-US" sz="2000" dirty="0" smtClean="0"/>
              <a:t>	</a:t>
            </a:r>
            <a:r>
              <a:rPr lang="en-US" sz="2000" dirty="0" smtClean="0"/>
              <a:t>(</a:t>
            </a:r>
            <a:r>
              <a:rPr lang="ru-RU" sz="2000" dirty="0" smtClean="0"/>
              <a:t>например, количество поглощенного углерода, а не устойчивое землепользование, улучшенные конкретные показатели свободной от эрозии земли, а не выгоды экосистемных услуг</a:t>
            </a:r>
            <a:r>
              <a:rPr lang="en-US" sz="2000" dirty="0" smtClean="0"/>
              <a:t>)</a:t>
            </a:r>
            <a:endParaRPr lang="en-US" sz="2000" dirty="0" smtClean="0"/>
          </a:p>
          <a:p>
            <a:pPr>
              <a:buNone/>
            </a:pPr>
            <a:endParaRPr lang="en-US" sz="2000" dirty="0"/>
          </a:p>
        </p:txBody>
      </p:sp>
      <p:pic>
        <p:nvPicPr>
          <p:cNvPr id="4" name="Picture 2"/>
          <p:cNvPicPr>
            <a:picLocks noChangeAspect="1" noChangeArrowheads="1"/>
          </p:cNvPicPr>
          <p:nvPr/>
        </p:nvPicPr>
        <p:blipFill>
          <a:blip r:embed="rId2"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8610600" cy="914400"/>
          </a:xfrm>
        </p:spPr>
        <p:txBody>
          <a:bodyPr>
            <a:normAutofit fontScale="90000"/>
          </a:bodyPr>
          <a:lstStyle/>
          <a:p>
            <a:r>
              <a:rPr lang="ru-RU" sz="4400" b="1" dirty="0" smtClean="0">
                <a:latin typeface="+mn-lt"/>
              </a:rPr>
              <a:t>Социально-экономические и гендерные выгоды проекта</a:t>
            </a:r>
            <a:endParaRPr lang="en-US" sz="4400" b="1" dirty="0">
              <a:latin typeface="+mn-lt"/>
            </a:endParaRPr>
          </a:p>
        </p:txBody>
      </p:sp>
      <p:sp>
        <p:nvSpPr>
          <p:cNvPr id="3" name="Content Placeholder 2"/>
          <p:cNvSpPr>
            <a:spLocks noGrp="1"/>
          </p:cNvSpPr>
          <p:nvPr>
            <p:ph idx="1"/>
          </p:nvPr>
        </p:nvSpPr>
        <p:spPr>
          <a:xfrm>
            <a:off x="457200" y="1905000"/>
            <a:ext cx="8229600" cy="3733800"/>
          </a:xfrm>
        </p:spPr>
        <p:txBody>
          <a:bodyPr>
            <a:normAutofit fontScale="92500" lnSpcReduction="10000"/>
          </a:bodyPr>
          <a:lstStyle/>
          <a:p>
            <a:pPr>
              <a:buNone/>
            </a:pPr>
            <a:r>
              <a:rPr lang="ru-RU" sz="2000" b="1" dirty="0" smtClean="0"/>
              <a:t>НТКС смотрит на то</a:t>
            </a:r>
            <a:r>
              <a:rPr lang="en-US" sz="2000" b="1" dirty="0" smtClean="0"/>
              <a:t>…</a:t>
            </a:r>
            <a:endParaRPr lang="en-US" sz="2000" b="1" dirty="0" smtClean="0"/>
          </a:p>
          <a:p>
            <a:pPr>
              <a:buNone/>
            </a:pPr>
            <a:endParaRPr lang="en-US" sz="2000" b="1" dirty="0" smtClean="0"/>
          </a:p>
          <a:p>
            <a:pPr>
              <a:buFont typeface="Wingdings" pitchFamily="2" charset="2"/>
              <a:buChar char="v"/>
            </a:pPr>
            <a:r>
              <a:rPr lang="ru-RU" sz="2000" i="1" dirty="0" smtClean="0"/>
              <a:t>Насколько конкретно описаны </a:t>
            </a:r>
            <a:r>
              <a:rPr lang="ru-RU" sz="2000" i="1" dirty="0" smtClean="0">
                <a:solidFill>
                  <a:schemeClr val="tx2"/>
                </a:solidFill>
              </a:rPr>
              <a:t>социально-экономические выгоды </a:t>
            </a:r>
            <a:r>
              <a:rPr lang="ru-RU" sz="2000" i="1" dirty="0" smtClean="0"/>
              <a:t>и какова их роль в том, что проект принесет </a:t>
            </a:r>
            <a:r>
              <a:rPr lang="ru-RU" sz="2000" i="1" dirty="0" smtClean="0">
                <a:solidFill>
                  <a:schemeClr val="tx2"/>
                </a:solidFill>
              </a:rPr>
              <a:t>глобальные экологические выгоды</a:t>
            </a:r>
            <a:r>
              <a:rPr lang="en-US" sz="2000" i="1" dirty="0" smtClean="0"/>
              <a:t>? </a:t>
            </a:r>
            <a:r>
              <a:rPr lang="en-US" sz="2000" dirty="0" smtClean="0"/>
              <a:t>(</a:t>
            </a:r>
            <a:r>
              <a:rPr lang="ru-RU" sz="2000" dirty="0" smtClean="0"/>
              <a:t>основываясь на научных или других надежных данных</a:t>
            </a:r>
            <a:r>
              <a:rPr lang="en-US" sz="2000" dirty="0" smtClean="0"/>
              <a:t>)</a:t>
            </a:r>
            <a:endParaRPr lang="en-US" sz="2000" dirty="0" smtClean="0"/>
          </a:p>
          <a:p>
            <a:pPr>
              <a:buNone/>
            </a:pPr>
            <a:endParaRPr lang="en-US" sz="2000" dirty="0" smtClean="0"/>
          </a:p>
          <a:p>
            <a:pPr>
              <a:buFont typeface="Wingdings" pitchFamily="2" charset="2"/>
              <a:buChar char="v"/>
            </a:pPr>
            <a:r>
              <a:rPr lang="ru-RU" sz="2000" i="1" dirty="0" smtClean="0"/>
              <a:t>Насколько </a:t>
            </a:r>
            <a:r>
              <a:rPr lang="ru-RU" sz="2000" i="1" dirty="0" smtClean="0">
                <a:solidFill>
                  <a:schemeClr val="tx2"/>
                </a:solidFill>
              </a:rPr>
              <a:t>гендерные вопросы </a:t>
            </a:r>
            <a:r>
              <a:rPr lang="ru-RU" sz="2000" dirty="0" smtClean="0"/>
              <a:t>нашли отражение в компонентах проекта</a:t>
            </a:r>
            <a:r>
              <a:rPr lang="en-US" sz="2000" i="1" dirty="0" smtClean="0"/>
              <a:t>? </a:t>
            </a:r>
            <a:r>
              <a:rPr lang="en-US" sz="2000" dirty="0" smtClean="0"/>
              <a:t>(</a:t>
            </a:r>
            <a:r>
              <a:rPr lang="ru-RU" sz="2000" dirty="0" smtClean="0"/>
              <a:t>данные гендерно агрегированны; </a:t>
            </a:r>
            <a:r>
              <a:rPr lang="ru-RU" sz="2000" dirty="0" smtClean="0"/>
              <a:t>мероприятия проекта учитывают различные нужды мужчин и женщин; социально-культурные вопросы, влияющие на участие того или иного пола в мероприятиях проекта достаточно описаны</a:t>
            </a:r>
            <a:r>
              <a:rPr lang="en-US" sz="2000" dirty="0" smtClean="0"/>
              <a:t>)</a:t>
            </a:r>
            <a:endParaRPr lang="en-US" sz="2000" dirty="0" smtClean="0"/>
          </a:p>
          <a:p>
            <a:pPr>
              <a:buNone/>
            </a:pP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914400"/>
          </a:xfrm>
        </p:spPr>
        <p:txBody>
          <a:bodyPr>
            <a:normAutofit/>
          </a:bodyPr>
          <a:lstStyle/>
          <a:p>
            <a:r>
              <a:rPr lang="ru-RU" sz="4000" b="1" dirty="0" smtClean="0">
                <a:latin typeface="+mn-lt"/>
              </a:rPr>
              <a:t>Проектные риски</a:t>
            </a:r>
            <a:endParaRPr lang="en-US" sz="4000" b="1" dirty="0">
              <a:latin typeface="+mn-lt"/>
            </a:endParaRPr>
          </a:p>
        </p:txBody>
      </p:sp>
      <p:sp>
        <p:nvSpPr>
          <p:cNvPr id="3" name="Content Placeholder 2"/>
          <p:cNvSpPr>
            <a:spLocks noGrp="1"/>
          </p:cNvSpPr>
          <p:nvPr>
            <p:ph idx="1"/>
          </p:nvPr>
        </p:nvSpPr>
        <p:spPr>
          <a:xfrm>
            <a:off x="457200" y="2133600"/>
            <a:ext cx="8229600" cy="3200400"/>
          </a:xfrm>
        </p:spPr>
        <p:txBody>
          <a:bodyPr>
            <a:normAutofit fontScale="92500" lnSpcReduction="10000"/>
          </a:bodyPr>
          <a:lstStyle/>
          <a:p>
            <a:pPr>
              <a:buNone/>
            </a:pPr>
            <a:r>
              <a:rPr lang="ru-RU" sz="2000" b="1" dirty="0" smtClean="0"/>
              <a:t>НТКС смотрит на то</a:t>
            </a:r>
            <a:r>
              <a:rPr lang="en-US" sz="2000" b="1" dirty="0" smtClean="0"/>
              <a:t>…</a:t>
            </a:r>
            <a:endParaRPr lang="en-US" sz="2000" b="1" dirty="0" smtClean="0"/>
          </a:p>
          <a:p>
            <a:pPr>
              <a:buNone/>
            </a:pPr>
            <a:endParaRPr lang="en-US" sz="2000" b="1" dirty="0" smtClean="0"/>
          </a:p>
          <a:p>
            <a:pPr>
              <a:buFont typeface="Wingdings" pitchFamily="2" charset="2"/>
              <a:buChar char="v"/>
            </a:pPr>
            <a:r>
              <a:rPr lang="ru-RU" sz="2000" i="1" dirty="0" smtClean="0"/>
              <a:t>Насколько описание рисков </a:t>
            </a:r>
            <a:r>
              <a:rPr lang="ru-RU" sz="2000" b="1" i="1" dirty="0" smtClean="0">
                <a:solidFill>
                  <a:schemeClr val="accent3"/>
                </a:solidFill>
              </a:rPr>
              <a:t>научно-обоснованно </a:t>
            </a:r>
            <a:r>
              <a:rPr lang="ru-RU" sz="2000" i="1" dirty="0" smtClean="0"/>
              <a:t>и </a:t>
            </a:r>
            <a:r>
              <a:rPr lang="ru-RU" sz="2000" b="1" i="1" dirty="0" smtClean="0">
                <a:solidFill>
                  <a:schemeClr val="accent3"/>
                </a:solidFill>
              </a:rPr>
              <a:t>детально</a:t>
            </a:r>
            <a:r>
              <a:rPr lang="ru-RU" sz="2000" i="1" dirty="0" smtClean="0"/>
              <a:t>?</a:t>
            </a:r>
            <a:endParaRPr lang="en-US" sz="2000" i="1" dirty="0" smtClean="0"/>
          </a:p>
          <a:p>
            <a:pPr>
              <a:buNone/>
            </a:pPr>
            <a:endParaRPr lang="en-US" sz="2000" dirty="0" smtClean="0"/>
          </a:p>
          <a:p>
            <a:pPr>
              <a:buFont typeface="Wingdings" pitchFamily="2" charset="2"/>
              <a:buChar char="v"/>
            </a:pPr>
            <a:r>
              <a:rPr lang="ru-RU" sz="2000" i="1" dirty="0" smtClean="0"/>
              <a:t>Есть ли видимые риски в непосредственной идее проектной заявки или риски, связанные с мобилизацией ресурсов </a:t>
            </a:r>
            <a:r>
              <a:rPr lang="en-US" sz="2000" b="1" i="1" dirty="0" smtClean="0">
                <a:solidFill>
                  <a:schemeClr val="accent3"/>
                </a:solidFill>
              </a:rPr>
              <a:t>(</a:t>
            </a:r>
            <a:r>
              <a:rPr lang="ru-RU" sz="2000" b="1" i="1" dirty="0" smtClean="0">
                <a:solidFill>
                  <a:schemeClr val="accent3"/>
                </a:solidFill>
              </a:rPr>
              <a:t>внутренние риски)</a:t>
            </a:r>
            <a:r>
              <a:rPr lang="en-US" sz="2000" i="1" dirty="0" smtClean="0">
                <a:solidFill>
                  <a:schemeClr val="accent3"/>
                </a:solidFill>
              </a:rPr>
              <a:t>?</a:t>
            </a:r>
            <a:endParaRPr lang="en-US" sz="2000" i="1" dirty="0" smtClean="0">
              <a:solidFill>
                <a:schemeClr val="accent3"/>
              </a:solidFill>
            </a:endParaRPr>
          </a:p>
          <a:p>
            <a:pPr>
              <a:buNone/>
            </a:pPr>
            <a:endParaRPr lang="en-US" sz="2000" dirty="0" smtClean="0"/>
          </a:p>
          <a:p>
            <a:pPr>
              <a:buFont typeface="Wingdings" pitchFamily="2" charset="2"/>
              <a:buChar char="v"/>
            </a:pPr>
            <a:r>
              <a:rPr lang="ru-RU" sz="2000" i="1" dirty="0" smtClean="0"/>
              <a:t>Сушествует ли вероятность непредвиденных обстоятельств, которые могут повлиять на результаты проекта </a:t>
            </a:r>
            <a:r>
              <a:rPr lang="en-US" sz="2000" i="1" dirty="0" smtClean="0">
                <a:solidFill>
                  <a:schemeClr val="accent3"/>
                </a:solidFill>
              </a:rPr>
              <a:t>(</a:t>
            </a:r>
            <a:r>
              <a:rPr lang="ru-RU" sz="2000" b="1" i="1" dirty="0" smtClean="0">
                <a:solidFill>
                  <a:schemeClr val="accent3"/>
                </a:solidFill>
              </a:rPr>
              <a:t>внешние риски</a:t>
            </a:r>
            <a:r>
              <a:rPr lang="en-US" sz="2000" i="1" dirty="0" smtClean="0">
                <a:solidFill>
                  <a:schemeClr val="accent3"/>
                </a:solidFill>
              </a:rPr>
              <a:t>)?</a:t>
            </a:r>
            <a:endParaRPr lang="en-US" sz="2000" i="1" dirty="0" smtClean="0">
              <a:solidFill>
                <a:schemeClr val="accent3"/>
              </a:solidFill>
            </a:endParaRPr>
          </a:p>
          <a:p>
            <a:pPr>
              <a:buNone/>
            </a:pPr>
            <a:endParaRPr lang="en-US" dirty="0"/>
          </a:p>
        </p:txBody>
      </p:sp>
      <p:pic>
        <p:nvPicPr>
          <p:cNvPr id="4" name="Picture 2"/>
          <p:cNvPicPr>
            <a:picLocks noChangeAspect="1" noChangeArrowheads="1"/>
          </p:cNvPicPr>
          <p:nvPr/>
        </p:nvPicPr>
        <p:blipFill>
          <a:blip r:embed="rId3"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6858000" cy="1124712"/>
          </a:xfrm>
        </p:spPr>
        <p:txBody>
          <a:bodyPr>
            <a:normAutofit/>
          </a:bodyPr>
          <a:lstStyle/>
          <a:p>
            <a:r>
              <a:rPr lang="ru-RU" sz="4000" b="1" dirty="0" smtClean="0">
                <a:latin typeface="Constantia" pitchFamily="18" charset="0"/>
              </a:rPr>
              <a:t>Что такое НТКС</a:t>
            </a:r>
            <a:r>
              <a:rPr lang="en-US" sz="4000" b="1" dirty="0" smtClean="0">
                <a:latin typeface="Constantia" pitchFamily="18" charset="0"/>
              </a:rPr>
              <a:t>?</a:t>
            </a:r>
            <a:endParaRPr lang="en-US" sz="4000" b="1" dirty="0"/>
          </a:p>
        </p:txBody>
      </p:sp>
      <p:sp>
        <p:nvSpPr>
          <p:cNvPr id="4" name="Content Placeholder 3"/>
          <p:cNvSpPr>
            <a:spLocks noGrp="1"/>
          </p:cNvSpPr>
          <p:nvPr>
            <p:ph idx="1"/>
          </p:nvPr>
        </p:nvSpPr>
        <p:spPr>
          <a:xfrm>
            <a:off x="457200" y="1935480"/>
            <a:ext cx="8229600" cy="4401205"/>
          </a:xfrm>
          <a:prstGeom prst="rect">
            <a:avLst/>
          </a:prstGeom>
        </p:spPr>
        <p:txBody>
          <a:bodyPr>
            <a:spAutoFit/>
          </a:bodyPr>
          <a:lstStyle/>
          <a:p>
            <a:pPr eaLnBrk="0" hangingPunct="0">
              <a:buNone/>
              <a:defRPr/>
            </a:pPr>
            <a:r>
              <a:rPr lang="ru-RU" sz="2000" dirty="0" smtClean="0"/>
              <a:t>В</a:t>
            </a:r>
            <a:r>
              <a:rPr lang="en-US" sz="2000" dirty="0" smtClean="0">
                <a:latin typeface="+mn-lt"/>
              </a:rPr>
              <a:t> 1994</a:t>
            </a:r>
            <a:r>
              <a:rPr lang="ru-RU" sz="2000" dirty="0" smtClean="0">
                <a:latin typeface="+mn-lt"/>
              </a:rPr>
              <a:t> году ГЭФ </a:t>
            </a:r>
            <a:r>
              <a:rPr lang="ru-RU" sz="2000" dirty="0" smtClean="0">
                <a:latin typeface="+mn-lt"/>
              </a:rPr>
              <a:t>создал </a:t>
            </a:r>
            <a:r>
              <a:rPr lang="ru-RU" sz="2000" dirty="0" smtClean="0">
                <a:latin typeface="+mn-lt"/>
              </a:rPr>
              <a:t>Научно-Технический Консультативный Совет (НТКС)</a:t>
            </a:r>
            <a:r>
              <a:rPr lang="en-US" sz="2000" dirty="0" smtClean="0">
                <a:latin typeface="+mn-lt"/>
              </a:rPr>
              <a:t> </a:t>
            </a:r>
            <a:r>
              <a:rPr lang="en-US" sz="2000" dirty="0">
                <a:latin typeface="+mn-lt"/>
              </a:rPr>
              <a:t>– </a:t>
            </a:r>
          </a:p>
          <a:p>
            <a:pPr eaLnBrk="0" hangingPunct="0">
              <a:defRPr/>
            </a:pPr>
            <a:endParaRPr lang="en-US" sz="2000" dirty="0">
              <a:latin typeface="+mn-lt"/>
            </a:endParaRPr>
          </a:p>
          <a:p>
            <a:pPr eaLnBrk="0" hangingPunct="0">
              <a:buNone/>
              <a:defRPr/>
            </a:pPr>
            <a:r>
              <a:rPr lang="ru-RU" sz="2000" dirty="0" smtClean="0"/>
              <a:t>«На основе правил и критериев, </a:t>
            </a:r>
            <a:r>
              <a:rPr lang="ru-RU" sz="2000" dirty="0" smtClean="0"/>
              <a:t>утвержденных </a:t>
            </a:r>
            <a:r>
              <a:rPr lang="ru-RU" sz="2000" dirty="0" smtClean="0"/>
              <a:t>Советом </a:t>
            </a:r>
            <a:r>
              <a:rPr lang="ru-RU" sz="2000" dirty="0" smtClean="0"/>
              <a:t>ГЭФ, </a:t>
            </a:r>
            <a:r>
              <a:rPr lang="ru-RU" sz="2000" dirty="0" smtClean="0"/>
              <a:t>ЮНЕП </a:t>
            </a:r>
            <a:r>
              <a:rPr lang="ru-RU" sz="2000" dirty="0" smtClean="0">
                <a:latin typeface="+mn-lt"/>
              </a:rPr>
              <a:t>следует создать, </a:t>
            </a:r>
            <a:r>
              <a:rPr lang="ru-RU" sz="2000" dirty="0" smtClean="0">
                <a:latin typeface="+mn-lt"/>
              </a:rPr>
              <a:t>в сотрудничестве </a:t>
            </a:r>
            <a:r>
              <a:rPr lang="ru-RU" sz="2000" dirty="0" smtClean="0">
                <a:latin typeface="+mn-lt"/>
              </a:rPr>
              <a:t>с ПРООН и Мировым Банком, </a:t>
            </a:r>
            <a:r>
              <a:rPr lang="ru-RU" sz="2000" dirty="0" smtClean="0">
                <a:solidFill>
                  <a:schemeClr val="bg2">
                    <a:lumMod val="50000"/>
                  </a:schemeClr>
                </a:solidFill>
                <a:latin typeface="+mn-lt"/>
              </a:rPr>
              <a:t>Научно-Технический Консультативный Совет, </a:t>
            </a:r>
            <a:r>
              <a:rPr lang="ru-RU" sz="2000" dirty="0" smtClean="0">
                <a:latin typeface="+mn-lt"/>
              </a:rPr>
              <a:t>в качестве консультирующего органа Фонда.</a:t>
            </a:r>
            <a:endParaRPr lang="en-US" sz="2000" dirty="0" smtClean="0">
              <a:latin typeface="+mn-lt"/>
            </a:endParaRPr>
          </a:p>
          <a:p>
            <a:pPr eaLnBrk="0" hangingPunct="0">
              <a:buNone/>
              <a:defRPr/>
            </a:pPr>
            <a:r>
              <a:rPr lang="ru-RU" sz="2000" dirty="0" smtClean="0"/>
              <a:t>ЮНЕП должен обеспечить Секретариат НТКС и выступить в качестве </a:t>
            </a:r>
            <a:r>
              <a:rPr lang="ru-RU" sz="2000" dirty="0" smtClean="0"/>
              <a:t>связующей организации между деятельностью Фонда и </a:t>
            </a:r>
            <a:r>
              <a:rPr lang="ru-RU" sz="2000" dirty="0" smtClean="0"/>
              <a:t>НТКС.»</a:t>
            </a:r>
          </a:p>
          <a:p>
            <a:pPr eaLnBrk="0" hangingPunct="0">
              <a:buNone/>
              <a:defRPr/>
            </a:pPr>
            <a:endParaRPr lang="ru-RU" sz="2000" dirty="0" smtClean="0"/>
          </a:p>
          <a:p>
            <a:pPr eaLnBrk="0" hangingPunct="0">
              <a:buNone/>
              <a:defRPr/>
            </a:pPr>
            <a:r>
              <a:rPr lang="en-US" sz="2000" i="1" dirty="0" smtClean="0">
                <a:latin typeface="+mn-lt"/>
              </a:rPr>
              <a:t>(</a:t>
            </a:r>
            <a:r>
              <a:rPr lang="ru-RU" sz="2000" i="1" dirty="0" smtClean="0"/>
              <a:t>Инструмент создания реорганизованного Глобального Экологического Фонда, 2011</a:t>
            </a:r>
            <a:r>
              <a:rPr lang="en-US" sz="2000" i="1" dirty="0" smtClean="0">
                <a:latin typeface="+mn-lt"/>
              </a:rPr>
              <a:t>)</a:t>
            </a:r>
            <a:endParaRPr lang="en-US" sz="2000" i="1" dirty="0">
              <a:latin typeface="+mn-lt"/>
            </a:endParaRPr>
          </a:p>
        </p:txBody>
      </p:sp>
      <p:pic>
        <p:nvPicPr>
          <p:cNvPr id="6" name="Picture 2"/>
          <p:cNvPicPr>
            <a:picLocks noChangeAspect="1" noChangeArrowheads="1"/>
          </p:cNvPicPr>
          <p:nvPr/>
        </p:nvPicPr>
        <p:blipFill>
          <a:blip r:embed="rId3"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r>
              <a:rPr lang="ru-RU" sz="4000" b="1" dirty="0" smtClean="0">
                <a:latin typeface="+mn-lt"/>
              </a:rPr>
              <a:t>Климатические риски</a:t>
            </a:r>
            <a:endParaRPr lang="en-US" sz="4000" b="1" dirty="0">
              <a:latin typeface="+mn-lt"/>
            </a:endParaRPr>
          </a:p>
        </p:txBody>
      </p:sp>
      <p:sp>
        <p:nvSpPr>
          <p:cNvPr id="3" name="Content Placeholder 2"/>
          <p:cNvSpPr>
            <a:spLocks noGrp="1"/>
          </p:cNvSpPr>
          <p:nvPr>
            <p:ph idx="1"/>
          </p:nvPr>
        </p:nvSpPr>
        <p:spPr/>
        <p:txBody>
          <a:bodyPr>
            <a:normAutofit lnSpcReduction="10000"/>
          </a:bodyPr>
          <a:lstStyle/>
          <a:p>
            <a:pPr>
              <a:buFont typeface="Wingdings" pitchFamily="2" charset="2"/>
              <a:buChar char="v"/>
            </a:pPr>
            <a:r>
              <a:rPr lang="ru-RU" sz="2000" dirty="0" smtClean="0"/>
              <a:t>В этой категории НТКС рассматривает следующие вопросы </a:t>
            </a:r>
            <a:r>
              <a:rPr lang="en-US" sz="2000" dirty="0" smtClean="0"/>
              <a:t>– </a:t>
            </a:r>
            <a:endParaRPr lang="en-US" sz="2000" dirty="0" smtClean="0"/>
          </a:p>
          <a:p>
            <a:pPr>
              <a:buNone/>
            </a:pPr>
            <a:endParaRPr lang="en-US" sz="2000" dirty="0" smtClean="0"/>
          </a:p>
          <a:p>
            <a:pPr lvl="1">
              <a:buFont typeface="Wingdings" pitchFamily="2" charset="2"/>
              <a:buChar char="v"/>
            </a:pPr>
            <a:r>
              <a:rPr lang="ru-RU" sz="2000" dirty="0" smtClean="0"/>
              <a:t>Находится ли регион выполнения проекта в зоне существенных климатических рисков</a:t>
            </a:r>
            <a:r>
              <a:rPr lang="en-IN" sz="2000" dirty="0" smtClean="0"/>
              <a:t>? </a:t>
            </a:r>
            <a:endParaRPr lang="en-IN" sz="2000" dirty="0" smtClean="0"/>
          </a:p>
          <a:p>
            <a:pPr lvl="1">
              <a:buNone/>
            </a:pPr>
            <a:endParaRPr lang="en-IN" sz="2000" dirty="0" smtClean="0"/>
          </a:p>
          <a:p>
            <a:pPr lvl="1">
              <a:buFont typeface="Wingdings" pitchFamily="2" charset="2"/>
              <a:buChar char="v"/>
            </a:pPr>
            <a:r>
              <a:rPr lang="ru-RU" sz="2000" dirty="0" smtClean="0"/>
              <a:t>Находятся ли цели проекта или его непосредственные результаты под влиянием изменений климата в перспективе 2020, 2030, 2050 и насколько в проектной заявке предложены меры по уменьшению негативного воздействия на изменения климата</a:t>
            </a:r>
            <a:r>
              <a:rPr lang="en-IN" sz="2000" dirty="0" smtClean="0"/>
              <a:t>?</a:t>
            </a:r>
            <a:endParaRPr lang="en-IN" sz="2000" dirty="0" smtClean="0"/>
          </a:p>
          <a:p>
            <a:pPr lvl="1">
              <a:buNone/>
            </a:pPr>
            <a:endParaRPr lang="en-US" sz="2000" dirty="0" smtClean="0"/>
          </a:p>
          <a:p>
            <a:pPr lvl="1">
              <a:buFont typeface="Wingdings" pitchFamily="2" charset="2"/>
              <a:buChar char="v"/>
            </a:pPr>
            <a:r>
              <a:rPr lang="ru-RU" sz="2000" dirty="0" smtClean="0"/>
              <a:t>Насколько проект рассматривает меры по увеличению климатической устойчивости и ответные меры на негативные изменения климата?</a:t>
            </a:r>
            <a:endParaRPr lang="en-US" sz="2000" dirty="0"/>
          </a:p>
        </p:txBody>
      </p:sp>
      <p:pic>
        <p:nvPicPr>
          <p:cNvPr id="4" name="Picture 2"/>
          <p:cNvPicPr>
            <a:picLocks noChangeAspect="1" noChangeArrowheads="1"/>
          </p:cNvPicPr>
          <p:nvPr/>
        </p:nvPicPr>
        <p:blipFill>
          <a:blip r:embed="rId2"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914400"/>
          </a:xfrm>
        </p:spPr>
        <p:txBody>
          <a:bodyPr>
            <a:normAutofit/>
          </a:bodyPr>
          <a:lstStyle/>
          <a:p>
            <a:r>
              <a:rPr lang="ru-RU" sz="4000" b="1" dirty="0" smtClean="0">
                <a:latin typeface="+mn-lt"/>
              </a:rPr>
              <a:t>Поддерживающие инициативы</a:t>
            </a:r>
            <a:endParaRPr lang="en-US" sz="4000" b="1" dirty="0">
              <a:latin typeface="+mn-lt"/>
            </a:endParaRPr>
          </a:p>
        </p:txBody>
      </p:sp>
      <p:sp>
        <p:nvSpPr>
          <p:cNvPr id="3" name="Content Placeholder 2"/>
          <p:cNvSpPr>
            <a:spLocks noGrp="1"/>
          </p:cNvSpPr>
          <p:nvPr>
            <p:ph idx="1"/>
          </p:nvPr>
        </p:nvSpPr>
        <p:spPr>
          <a:xfrm>
            <a:off x="457200" y="2209800"/>
            <a:ext cx="8229600" cy="3364644"/>
          </a:xfrm>
        </p:spPr>
        <p:txBody>
          <a:bodyPr>
            <a:normAutofit/>
          </a:bodyPr>
          <a:lstStyle/>
          <a:p>
            <a:pPr>
              <a:buNone/>
            </a:pPr>
            <a:r>
              <a:rPr lang="ru-RU" sz="2000" b="1" dirty="0" smtClean="0"/>
              <a:t>НТКС смотрит на то</a:t>
            </a:r>
            <a:r>
              <a:rPr lang="en-US" sz="2000" b="1" dirty="0" smtClean="0"/>
              <a:t>…</a:t>
            </a:r>
            <a:endParaRPr lang="en-US" sz="2000" b="1" dirty="0" smtClean="0"/>
          </a:p>
          <a:p>
            <a:pPr>
              <a:buNone/>
            </a:pPr>
            <a:endParaRPr lang="en-US" sz="2000" dirty="0" smtClean="0"/>
          </a:p>
          <a:p>
            <a:pPr>
              <a:buFont typeface="Wingdings" pitchFamily="2" charset="2"/>
              <a:buChar char="v"/>
            </a:pPr>
            <a:r>
              <a:rPr lang="ru-RU" sz="2000" dirty="0" smtClean="0"/>
              <a:t>Насколько проектная заявка учитывает знания и опыт прошлых и настоящих инициатив и проектов, в том числе проектов ГЭФ</a:t>
            </a:r>
            <a:r>
              <a:rPr lang="en-US" sz="2000" dirty="0" smtClean="0"/>
              <a:t>?</a:t>
            </a:r>
            <a:endParaRPr lang="en-US" sz="2000" dirty="0" smtClean="0"/>
          </a:p>
          <a:p>
            <a:pPr>
              <a:buNone/>
            </a:pPr>
            <a:endParaRPr lang="en-US" sz="2000" dirty="0" smtClean="0"/>
          </a:p>
          <a:p>
            <a:pPr>
              <a:buFont typeface="Wingdings" pitchFamily="2" charset="2"/>
              <a:buChar char="v"/>
            </a:pPr>
            <a:r>
              <a:rPr lang="en-US" sz="2000" dirty="0" smtClean="0"/>
              <a:t> </a:t>
            </a:r>
            <a:r>
              <a:rPr lang="ru-RU" sz="2000" dirty="0" smtClean="0"/>
              <a:t>Предложены ли в проектной заявке адекватные механизмы адаптации прошлого опыта к мероприятиям проекта?</a:t>
            </a:r>
            <a:r>
              <a:rPr lang="en-US" sz="2000" dirty="0" smtClean="0"/>
              <a:t> </a:t>
            </a:r>
            <a:endParaRPr lang="en-US" sz="2000" dirty="0" smtClean="0"/>
          </a:p>
          <a:p>
            <a:pPr>
              <a:buNone/>
            </a:pPr>
            <a:endParaRPr lang="en-US" dirty="0"/>
          </a:p>
        </p:txBody>
      </p:sp>
      <p:pic>
        <p:nvPicPr>
          <p:cNvPr id="4" name="Picture 2"/>
          <p:cNvPicPr>
            <a:picLocks noChangeAspect="1" noChangeArrowheads="1"/>
          </p:cNvPicPr>
          <p:nvPr/>
        </p:nvPicPr>
        <p:blipFill>
          <a:blip r:embed="rId2"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fontScale="90000"/>
          </a:bodyPr>
          <a:lstStyle/>
          <a:p>
            <a:r>
              <a:rPr lang="ru-RU" sz="4000" b="1" dirty="0" smtClean="0">
                <a:latin typeface="+mn-lt"/>
              </a:rPr>
              <a:t>Возможные темы для дискуссии</a:t>
            </a:r>
            <a:r>
              <a:rPr lang="en-US" sz="4000" b="1" dirty="0" smtClean="0">
                <a:latin typeface="+mn-lt"/>
              </a:rPr>
              <a:t>…</a:t>
            </a:r>
            <a:endParaRPr lang="en-US" sz="4000" b="1" dirty="0">
              <a:latin typeface="+mn-lt"/>
            </a:endParaRPr>
          </a:p>
        </p:txBody>
      </p:sp>
      <p:sp>
        <p:nvSpPr>
          <p:cNvPr id="3" name="Content Placeholder 2"/>
          <p:cNvSpPr>
            <a:spLocks noGrp="1"/>
          </p:cNvSpPr>
          <p:nvPr>
            <p:ph idx="1"/>
          </p:nvPr>
        </p:nvSpPr>
        <p:spPr>
          <a:xfrm>
            <a:off x="457200" y="1600200"/>
            <a:ext cx="8229600" cy="4267200"/>
          </a:xfrm>
        </p:spPr>
        <p:txBody>
          <a:bodyPr>
            <a:normAutofit fontScale="92500" lnSpcReduction="20000"/>
          </a:bodyPr>
          <a:lstStyle/>
          <a:p>
            <a:pPr>
              <a:buFont typeface="Wingdings" pitchFamily="2" charset="2"/>
              <a:buChar char="v"/>
            </a:pPr>
            <a:r>
              <a:rPr lang="ru-RU" sz="2000" dirty="0" smtClean="0"/>
              <a:t>Какие существуют барьеры в разработке научно-обоснованных и технически выполнимых проектных заявок ГЭФ (</a:t>
            </a:r>
            <a:r>
              <a:rPr lang="en-US" sz="2000" dirty="0" smtClean="0"/>
              <a:t>PIFs</a:t>
            </a:r>
            <a:r>
              <a:rPr lang="ru-RU" sz="2000" dirty="0" smtClean="0"/>
              <a:t>)</a:t>
            </a:r>
            <a:r>
              <a:rPr lang="en-US" sz="2000" dirty="0" smtClean="0"/>
              <a:t>? (</a:t>
            </a:r>
            <a:r>
              <a:rPr lang="ru-RU" sz="2000" dirty="0" smtClean="0"/>
              <a:t>отсутствие данных</a:t>
            </a:r>
            <a:r>
              <a:rPr lang="en-US" sz="2000" dirty="0" smtClean="0"/>
              <a:t>?)</a:t>
            </a:r>
            <a:endParaRPr lang="en-US" sz="2000" dirty="0" smtClean="0"/>
          </a:p>
          <a:p>
            <a:pPr>
              <a:buFont typeface="Wingdings" pitchFamily="2" charset="2"/>
              <a:buChar char="v"/>
            </a:pPr>
            <a:endParaRPr lang="en-US" sz="2000" dirty="0" smtClean="0"/>
          </a:p>
          <a:p>
            <a:pPr>
              <a:buFont typeface="Wingdings" pitchFamily="2" charset="2"/>
              <a:buChar char="v"/>
            </a:pPr>
            <a:r>
              <a:rPr lang="ru-RU" sz="2000" dirty="0" smtClean="0"/>
              <a:t>Какие региональные сети, институты или другие организации могут помочь в сборе данных, которые необходимы для создания глобальных экологических выгод</a:t>
            </a:r>
            <a:r>
              <a:rPr lang="en-US" sz="2000" dirty="0" smtClean="0"/>
              <a:t>?</a:t>
            </a:r>
            <a:endParaRPr lang="en-US" sz="2000" dirty="0" smtClean="0"/>
          </a:p>
          <a:p>
            <a:pPr marL="0" indent="0">
              <a:buNone/>
            </a:pPr>
            <a:endParaRPr lang="en-US" sz="2000" dirty="0" smtClean="0"/>
          </a:p>
          <a:p>
            <a:pPr>
              <a:buFont typeface="Wingdings" pitchFamily="2" charset="2"/>
              <a:buChar char="v"/>
            </a:pPr>
            <a:r>
              <a:rPr lang="ru-RU" sz="2000" dirty="0" smtClean="0"/>
              <a:t>Насколько сбор тех или иных данных может помочь ГЭФ в целом с точки зрения создания знаний и обобщения опыта?</a:t>
            </a:r>
            <a:r>
              <a:rPr lang="en-US" sz="2000" dirty="0" smtClean="0"/>
              <a:t> (</a:t>
            </a:r>
            <a:r>
              <a:rPr lang="ru-RU" sz="2000" dirty="0" smtClean="0"/>
              <a:t>использование окна поддержки прикладных научных исследований ГЭФ?</a:t>
            </a:r>
            <a:r>
              <a:rPr lang="en-US" sz="2000" dirty="0" smtClean="0"/>
              <a:t>)</a:t>
            </a:r>
            <a:endParaRPr lang="en-US" sz="2000" dirty="0" smtClean="0"/>
          </a:p>
          <a:p>
            <a:pPr marL="0" indent="0">
              <a:buNone/>
            </a:pPr>
            <a:endParaRPr lang="en-US" sz="2000" dirty="0" smtClean="0"/>
          </a:p>
          <a:p>
            <a:pPr>
              <a:buFont typeface="Wingdings" pitchFamily="2" charset="2"/>
              <a:buChar char="v"/>
            </a:pPr>
            <a:r>
              <a:rPr lang="en-US" sz="2000" dirty="0" smtClean="0"/>
              <a:t> </a:t>
            </a:r>
            <a:r>
              <a:rPr lang="ru-RU" sz="2000" dirty="0" smtClean="0"/>
              <a:t>От разработки проекной заявки до внедрения – необходимость в измерении и «отслеживании» глобальных экологических выгод проекта : на уровне проекта – на уровне тематической области ГЭФ – на корпоративном уровне всего ГЭФ</a:t>
            </a:r>
            <a:endParaRPr lang="en-US" sz="2000" dirty="0" smtClean="0"/>
          </a:p>
          <a:p>
            <a:pPr>
              <a:buNone/>
            </a:pPr>
            <a:endParaRPr lang="en-US" sz="2000" dirty="0"/>
          </a:p>
        </p:txBody>
      </p:sp>
      <p:pic>
        <p:nvPicPr>
          <p:cNvPr id="4" name="Picture 2"/>
          <p:cNvPicPr>
            <a:picLocks noChangeAspect="1" noChangeArrowheads="1"/>
          </p:cNvPicPr>
          <p:nvPr/>
        </p:nvPicPr>
        <p:blipFill>
          <a:blip r:embed="rId3"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u-RU" sz="4000" dirty="0" smtClean="0">
                <a:latin typeface="+mn-lt"/>
              </a:rPr>
              <a:t>Спасибо за внимание</a:t>
            </a:r>
            <a:r>
              <a:rPr lang="en-US" sz="4000" dirty="0" smtClean="0">
                <a:latin typeface="+mn-lt"/>
              </a:rPr>
              <a:t>!</a:t>
            </a:r>
            <a:endParaRPr lang="en-US" sz="4000" dirty="0">
              <a:latin typeface="+mn-lt"/>
            </a:endParaRPr>
          </a:p>
        </p:txBody>
      </p:sp>
      <p:sp>
        <p:nvSpPr>
          <p:cNvPr id="3" name="Content Placeholder 2"/>
          <p:cNvSpPr>
            <a:spLocks noGrp="1"/>
          </p:cNvSpPr>
          <p:nvPr>
            <p:ph idx="1"/>
          </p:nvPr>
        </p:nvSpPr>
        <p:spPr>
          <a:xfrm>
            <a:off x="457200" y="2286000"/>
            <a:ext cx="8229600" cy="1950720"/>
          </a:xfrm>
          <a:effectLst/>
        </p:spPr>
        <p:txBody>
          <a:bodyPr/>
          <a:lstStyle/>
          <a:p>
            <a:pPr>
              <a:buNone/>
            </a:pPr>
            <a:r>
              <a:rPr lang="ru-RU" sz="2000" dirty="0" smtClean="0"/>
              <a:t>Лев Неретин</a:t>
            </a:r>
            <a:endParaRPr lang="en-US" sz="2000" dirty="0" smtClean="0"/>
          </a:p>
          <a:p>
            <a:pPr>
              <a:buNone/>
            </a:pPr>
            <a:endParaRPr lang="en-US" sz="2000" dirty="0" smtClean="0"/>
          </a:p>
          <a:p>
            <a:pPr>
              <a:buNone/>
            </a:pPr>
            <a:r>
              <a:rPr lang="en-US" sz="2000" dirty="0">
                <a:solidFill>
                  <a:srgbClr val="FF0000"/>
                </a:solidFill>
                <a:hlinkClick r:id="rId2"/>
              </a:rPr>
              <a:t>L</a:t>
            </a:r>
            <a:r>
              <a:rPr lang="en-US" sz="2000" dirty="0" smtClean="0">
                <a:solidFill>
                  <a:srgbClr val="FF0000"/>
                </a:solidFill>
                <a:hlinkClick r:id="rId2"/>
              </a:rPr>
              <a:t>ev.Neretin@unep.org</a:t>
            </a:r>
            <a:endParaRPr lang="en-US" sz="2000" dirty="0" smtClean="0">
              <a:solidFill>
                <a:srgbClr val="FF0000"/>
              </a:solidFill>
            </a:endParaRPr>
          </a:p>
          <a:p>
            <a:pPr>
              <a:buNone/>
            </a:pPr>
            <a:r>
              <a:rPr lang="en-US" sz="2000" dirty="0" smtClean="0">
                <a:solidFill>
                  <a:srgbClr val="FF0000"/>
                </a:solidFill>
                <a:hlinkClick r:id="rId3"/>
              </a:rPr>
              <a:t>www.unep.org/stap</a:t>
            </a:r>
            <a:endParaRPr lang="en-US" sz="2000" dirty="0" smtClean="0">
              <a:solidFill>
                <a:srgbClr val="FF0000"/>
              </a:solidFill>
            </a:endParaRPr>
          </a:p>
          <a:p>
            <a:pPr>
              <a:buNone/>
            </a:pPr>
            <a:endParaRPr lang="en-US" dirty="0" smtClean="0"/>
          </a:p>
          <a:p>
            <a:pPr>
              <a:buNone/>
            </a:pPr>
            <a:endParaRPr lang="en-US" dirty="0"/>
          </a:p>
        </p:txBody>
      </p:sp>
      <p:pic>
        <p:nvPicPr>
          <p:cNvPr id="4" name="Picture 2"/>
          <p:cNvPicPr>
            <a:picLocks noChangeAspect="1" noChangeArrowheads="1"/>
          </p:cNvPicPr>
          <p:nvPr/>
        </p:nvPicPr>
        <p:blipFill>
          <a:blip r:embed="rId4"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04088"/>
            <a:ext cx="8305800" cy="972312"/>
          </a:xfrm>
        </p:spPr>
        <p:txBody>
          <a:bodyPr>
            <a:normAutofit/>
          </a:bodyPr>
          <a:lstStyle/>
          <a:p>
            <a:r>
              <a:rPr lang="ru-RU" sz="4000" b="1" dirty="0" smtClean="0">
                <a:latin typeface="Constantia" pitchFamily="18" charset="0"/>
              </a:rPr>
              <a:t>Что такое НТКС</a:t>
            </a:r>
            <a:r>
              <a:rPr lang="en-US" sz="4000" b="1" dirty="0" smtClean="0">
                <a:latin typeface="Constantia" pitchFamily="18" charset="0"/>
              </a:rPr>
              <a:t>?</a:t>
            </a:r>
            <a:endParaRPr lang="en-US" sz="4000" b="1" dirty="0">
              <a:latin typeface="+mn-lt"/>
            </a:endParaRPr>
          </a:p>
        </p:txBody>
      </p:sp>
      <p:sp>
        <p:nvSpPr>
          <p:cNvPr id="3" name="Content Placeholder 2"/>
          <p:cNvSpPr>
            <a:spLocks noGrp="1"/>
          </p:cNvSpPr>
          <p:nvPr>
            <p:ph idx="1"/>
          </p:nvPr>
        </p:nvSpPr>
        <p:spPr>
          <a:xfrm>
            <a:off x="457200" y="1935480"/>
            <a:ext cx="8458200" cy="4389120"/>
          </a:xfrm>
        </p:spPr>
        <p:txBody>
          <a:bodyPr>
            <a:normAutofit/>
          </a:bodyPr>
          <a:lstStyle/>
          <a:p>
            <a:pPr>
              <a:buNone/>
            </a:pPr>
            <a:endParaRPr lang="ru-RU" sz="2000" dirty="0" smtClean="0"/>
          </a:p>
          <a:p>
            <a:pPr>
              <a:buNone/>
            </a:pPr>
            <a:r>
              <a:rPr lang="ru-RU" sz="2000" dirty="0" smtClean="0"/>
              <a:t>Научно-Технический Консультативный Совет</a:t>
            </a:r>
          </a:p>
          <a:p>
            <a:pPr>
              <a:buNone/>
            </a:pPr>
            <a:r>
              <a:rPr lang="ru-RU" sz="2000" dirty="0" smtClean="0"/>
              <a:t>(НТКС) Глобального Экологического Фонда (ГЭФ) </a:t>
            </a:r>
          </a:p>
          <a:p>
            <a:pPr>
              <a:buNone/>
            </a:pPr>
            <a:r>
              <a:rPr lang="ru-RU" sz="2000" dirty="0" smtClean="0"/>
              <a:t>обеспечивает независимую -</a:t>
            </a:r>
          </a:p>
          <a:p>
            <a:pPr>
              <a:buFont typeface="Arial" pitchFamily="34" charset="0"/>
              <a:buChar char="•"/>
            </a:pPr>
            <a:r>
              <a:rPr lang="ru-RU" sz="2000" dirty="0" smtClean="0"/>
              <a:t>Стратегическую поддержку работы ГЭФ;</a:t>
            </a:r>
          </a:p>
          <a:p>
            <a:pPr>
              <a:buFont typeface="Arial" pitchFamily="34" charset="0"/>
              <a:buChar char="•"/>
            </a:pPr>
            <a:r>
              <a:rPr lang="ru-RU" sz="2000" dirty="0" smtClean="0"/>
              <a:t>Поддержку по </a:t>
            </a:r>
            <a:r>
              <a:rPr lang="ru-RU" sz="2000" dirty="0" smtClean="0"/>
              <a:t>вопросам </a:t>
            </a:r>
            <a:r>
              <a:rPr lang="ru-RU" sz="2000" dirty="0" smtClean="0"/>
              <a:t>политики ГЭФ;</a:t>
            </a:r>
          </a:p>
          <a:p>
            <a:pPr>
              <a:buFont typeface="Arial" pitchFamily="34" charset="0"/>
              <a:buChar char="•"/>
            </a:pPr>
            <a:r>
              <a:rPr lang="ru-RU" sz="2000" dirty="0" smtClean="0"/>
              <a:t>Операционную поддержку (независимую </a:t>
            </a:r>
          </a:p>
          <a:p>
            <a:pPr>
              <a:buNone/>
            </a:pPr>
            <a:r>
              <a:rPr lang="ru-RU" sz="2000" dirty="0" smtClean="0"/>
              <a:t>	экспертизу программ и проектов)</a:t>
            </a:r>
            <a:endParaRPr lang="en-US" sz="2000" dirty="0" smtClean="0"/>
          </a:p>
          <a:p>
            <a:pPr>
              <a:buNone/>
            </a:pPr>
            <a:endParaRPr lang="en-US" sz="2000" dirty="0" smtClean="0"/>
          </a:p>
        </p:txBody>
      </p:sp>
      <p:pic>
        <p:nvPicPr>
          <p:cNvPr id="4" name="Picture 3" descr="C:\Users\gduron\Pictures\Blue Linckia Starfish Ribbon Reefs, Great Barrier Reef - Richard Ling.jpg"/>
          <p:cNvPicPr>
            <a:picLocks noChangeAspect="1" noChangeArrowheads="1"/>
          </p:cNvPicPr>
          <p:nvPr/>
        </p:nvPicPr>
        <p:blipFill>
          <a:blip r:embed="rId3" cstate="print"/>
          <a:srcRect/>
          <a:stretch>
            <a:fillRect/>
          </a:stretch>
        </p:blipFill>
        <p:spPr bwMode="auto">
          <a:xfrm>
            <a:off x="6934200" y="2057400"/>
            <a:ext cx="1828800" cy="25627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p:cNvPicPr>
            <a:picLocks noChangeAspect="1" noChangeArrowheads="1"/>
          </p:cNvPicPr>
          <p:nvPr/>
        </p:nvPicPr>
        <p:blipFill>
          <a:blip r:embed="rId4"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5334000" cy="1143000"/>
          </a:xfrm>
        </p:spPr>
        <p:txBody>
          <a:bodyPr>
            <a:normAutofit/>
          </a:bodyPr>
          <a:lstStyle/>
          <a:p>
            <a:r>
              <a:rPr lang="ru-RU" sz="4000" b="1" dirty="0" smtClean="0">
                <a:latin typeface="+mn-lt"/>
              </a:rPr>
              <a:t>Состав НТКС</a:t>
            </a:r>
            <a:endParaRPr lang="en-US" sz="4000" b="1" dirty="0">
              <a:latin typeface="+mn-lt"/>
            </a:endParaRPr>
          </a:p>
        </p:txBody>
      </p:sp>
      <p:pic>
        <p:nvPicPr>
          <p:cNvPr id="20" name="Content Placeholder 19"/>
          <p:cNvPicPr>
            <a:picLocks noGrp="1" noChangeAspect="1"/>
          </p:cNvPicPr>
          <p:nvPr>
            <p:ph idx="1"/>
          </p:nvPr>
        </p:nvPicPr>
        <p:blipFill>
          <a:blip r:embed="rId3" cstate="print">
            <a:extLst>
              <a:ext uri="{28A0092B-C50C-407E-A947-70E740481C1C}">
                <a14:useLocalDpi xmlns="" xmlns:a14="http://schemas.microsoft.com/office/drawing/2010/main" val="0"/>
              </a:ext>
            </a:extLst>
          </a:blip>
          <a:stretch>
            <a:fillRect/>
          </a:stretch>
        </p:blipFill>
        <p:spPr>
          <a:xfrm>
            <a:off x="3446238" y="2133600"/>
            <a:ext cx="879924" cy="1192602"/>
          </a:xfrm>
          <a:prstGeom prst="rect">
            <a:avLst/>
          </a:prstGeom>
          <a:ln>
            <a:noFill/>
          </a:ln>
          <a:effectLst>
            <a:outerShdw blurRad="292100" dist="139700" dir="2700000" algn="tl" rotWithShape="0">
              <a:srgbClr val="333333">
                <a:alpha val="65000"/>
              </a:srgbClr>
            </a:outerShdw>
          </a:effectLst>
        </p:spPr>
      </p:pic>
      <p:pic>
        <p:nvPicPr>
          <p:cNvPr id="4" name="Picture 5" descr="C:\Documents and Settings\thammond\My Documents\My Pictures\diaz.jpg"/>
          <p:cNvPicPr>
            <a:picLocks noChangeAspect="1" noChangeArrowheads="1"/>
          </p:cNvPicPr>
          <p:nvPr/>
        </p:nvPicPr>
        <p:blipFill>
          <a:blip r:embed="rId4" cstate="print"/>
          <a:srcRect/>
          <a:stretch>
            <a:fillRect/>
          </a:stretch>
        </p:blipFill>
        <p:spPr>
          <a:xfrm>
            <a:off x="1340077" y="4125686"/>
            <a:ext cx="1143000" cy="1143000"/>
          </a:xfrm>
          <a:prstGeom prst="rect">
            <a:avLst/>
          </a:prstGeom>
          <a:ln>
            <a:noFill/>
          </a:ln>
          <a:effectLst>
            <a:outerShdw blurRad="292100" dist="139700" dir="2700000" algn="tl" rotWithShape="0">
              <a:srgbClr val="333333">
                <a:alpha val="65000"/>
              </a:srgbClr>
            </a:outerShdw>
          </a:effectLst>
        </p:spPr>
      </p:pic>
      <p:sp>
        <p:nvSpPr>
          <p:cNvPr id="5" name="TextBox 10"/>
          <p:cNvSpPr txBox="1">
            <a:spLocks noChangeArrowheads="1"/>
          </p:cNvSpPr>
          <p:nvPr/>
        </p:nvSpPr>
        <p:spPr bwMode="auto">
          <a:xfrm>
            <a:off x="1143000" y="3429000"/>
            <a:ext cx="1752600" cy="400110"/>
          </a:xfrm>
          <a:prstGeom prst="rect">
            <a:avLst/>
          </a:prstGeom>
          <a:noFill/>
          <a:ln w="9525">
            <a:noFill/>
            <a:miter lim="800000"/>
            <a:headEnd/>
            <a:tailEnd/>
          </a:ln>
        </p:spPr>
        <p:txBody>
          <a:bodyPr>
            <a:spAutoFit/>
          </a:bodyPr>
          <a:lstStyle/>
          <a:p>
            <a:pPr algn="ctr" eaLnBrk="0" hangingPunct="0"/>
            <a:r>
              <a:rPr lang="en-US" sz="1000" b="1" dirty="0"/>
              <a:t>Thomas E. </a:t>
            </a:r>
            <a:r>
              <a:rPr lang="en-US" sz="1000" b="1" dirty="0" smtClean="0"/>
              <a:t>Lovejoy </a:t>
            </a:r>
            <a:r>
              <a:rPr lang="ru-RU" sz="1000" b="1" dirty="0" smtClean="0"/>
              <a:t>Председатель</a:t>
            </a:r>
            <a:endParaRPr lang="en-US" sz="1000" b="1" dirty="0"/>
          </a:p>
        </p:txBody>
      </p:sp>
      <p:sp>
        <p:nvSpPr>
          <p:cNvPr id="6" name="TextBox 11"/>
          <p:cNvSpPr txBox="1">
            <a:spLocks noChangeArrowheads="1"/>
          </p:cNvSpPr>
          <p:nvPr/>
        </p:nvSpPr>
        <p:spPr bwMode="auto">
          <a:xfrm>
            <a:off x="3200400" y="3333750"/>
            <a:ext cx="1447800" cy="707886"/>
          </a:xfrm>
          <a:prstGeom prst="rect">
            <a:avLst/>
          </a:prstGeom>
          <a:noFill/>
          <a:ln w="9525">
            <a:noFill/>
            <a:miter lim="800000"/>
            <a:headEnd/>
            <a:tailEnd/>
          </a:ln>
        </p:spPr>
        <p:txBody>
          <a:bodyPr wrap="square">
            <a:spAutoFit/>
          </a:bodyPr>
          <a:lstStyle/>
          <a:p>
            <a:pPr algn="ctr" eaLnBrk="0" hangingPunct="0"/>
            <a:r>
              <a:rPr lang="en-US" sz="1000" b="1" dirty="0" err="1" smtClean="0"/>
              <a:t>Jakob</a:t>
            </a:r>
            <a:r>
              <a:rPr lang="en-US" sz="1000" b="1" dirty="0" smtClean="0"/>
              <a:t> Granit </a:t>
            </a:r>
          </a:p>
          <a:p>
            <a:pPr algn="ctr" eaLnBrk="0" hangingPunct="0"/>
            <a:r>
              <a:rPr lang="ru-RU" sz="1000" b="1" dirty="0" smtClean="0"/>
              <a:t>Международные воды</a:t>
            </a:r>
            <a:endParaRPr lang="en-US" sz="1000" b="1" dirty="0" smtClean="0"/>
          </a:p>
          <a:p>
            <a:pPr algn="ctr" eaLnBrk="0" hangingPunct="0"/>
            <a:endParaRPr lang="en-US" sz="1000" b="1" dirty="0"/>
          </a:p>
        </p:txBody>
      </p:sp>
      <p:sp>
        <p:nvSpPr>
          <p:cNvPr id="7" name="TextBox 13"/>
          <p:cNvSpPr txBox="1">
            <a:spLocks noChangeArrowheads="1"/>
          </p:cNvSpPr>
          <p:nvPr/>
        </p:nvSpPr>
        <p:spPr bwMode="auto">
          <a:xfrm>
            <a:off x="4724400" y="3352800"/>
            <a:ext cx="2057400" cy="400110"/>
          </a:xfrm>
          <a:prstGeom prst="rect">
            <a:avLst/>
          </a:prstGeom>
          <a:noFill/>
          <a:ln w="9525">
            <a:noFill/>
            <a:miter lim="800000"/>
            <a:headEnd/>
            <a:tailEnd/>
          </a:ln>
        </p:spPr>
        <p:txBody>
          <a:bodyPr wrap="square">
            <a:spAutoFit/>
          </a:bodyPr>
          <a:lstStyle/>
          <a:p>
            <a:pPr algn="ctr" eaLnBrk="0" hangingPunct="0"/>
            <a:r>
              <a:rPr lang="en-US" sz="1000" b="1" dirty="0"/>
              <a:t>N.H. </a:t>
            </a:r>
            <a:r>
              <a:rPr lang="en-US" sz="1000" b="1" dirty="0" err="1"/>
              <a:t>Ravindranath</a:t>
            </a:r>
            <a:endParaRPr lang="en-US" sz="1000" b="1" dirty="0"/>
          </a:p>
          <a:p>
            <a:pPr algn="ctr" eaLnBrk="0" hangingPunct="0"/>
            <a:r>
              <a:rPr lang="ru-RU" sz="1000" b="1" dirty="0" smtClean="0"/>
              <a:t>И.О. Изменения климата</a:t>
            </a:r>
            <a:r>
              <a:rPr lang="en-US" sz="1000" b="1" dirty="0" smtClean="0"/>
              <a:t>  </a:t>
            </a:r>
            <a:endParaRPr lang="en-US" sz="1000" b="1" dirty="0"/>
          </a:p>
        </p:txBody>
      </p:sp>
      <p:sp>
        <p:nvSpPr>
          <p:cNvPr id="8" name="TextBox 16"/>
          <p:cNvSpPr txBox="1">
            <a:spLocks noChangeArrowheads="1"/>
          </p:cNvSpPr>
          <p:nvPr/>
        </p:nvSpPr>
        <p:spPr bwMode="auto">
          <a:xfrm>
            <a:off x="1295400" y="5410200"/>
            <a:ext cx="1371600" cy="400050"/>
          </a:xfrm>
          <a:prstGeom prst="rect">
            <a:avLst/>
          </a:prstGeom>
          <a:noFill/>
          <a:ln w="9525">
            <a:noFill/>
            <a:miter lim="800000"/>
            <a:headEnd/>
            <a:tailEnd/>
          </a:ln>
        </p:spPr>
        <p:txBody>
          <a:bodyPr>
            <a:spAutoFit/>
          </a:bodyPr>
          <a:lstStyle/>
          <a:p>
            <a:pPr algn="ctr" eaLnBrk="0" hangingPunct="0"/>
            <a:r>
              <a:rPr lang="en-US" sz="1000" b="1" dirty="0"/>
              <a:t>Sandra  Diaz </a:t>
            </a:r>
          </a:p>
          <a:p>
            <a:pPr algn="ctr" eaLnBrk="0" hangingPunct="0"/>
            <a:r>
              <a:rPr lang="ru-RU" sz="1000" b="1" dirty="0" smtClean="0"/>
              <a:t>Биоразнообразие</a:t>
            </a:r>
            <a:endParaRPr lang="en-US" sz="1000" b="1" dirty="0"/>
          </a:p>
        </p:txBody>
      </p:sp>
      <p:sp>
        <p:nvSpPr>
          <p:cNvPr id="9" name="TextBox 17"/>
          <p:cNvSpPr txBox="1">
            <a:spLocks noChangeArrowheads="1"/>
          </p:cNvSpPr>
          <p:nvPr/>
        </p:nvSpPr>
        <p:spPr bwMode="auto">
          <a:xfrm>
            <a:off x="2940277" y="5421086"/>
            <a:ext cx="1371600" cy="707886"/>
          </a:xfrm>
          <a:prstGeom prst="rect">
            <a:avLst/>
          </a:prstGeom>
          <a:noFill/>
          <a:ln w="9525">
            <a:noFill/>
            <a:miter lim="800000"/>
            <a:headEnd/>
            <a:tailEnd/>
          </a:ln>
        </p:spPr>
        <p:txBody>
          <a:bodyPr>
            <a:spAutoFit/>
          </a:bodyPr>
          <a:lstStyle/>
          <a:p>
            <a:pPr algn="ctr" eaLnBrk="0" hangingPunct="0"/>
            <a:r>
              <a:rPr lang="en-US" sz="1000" b="1" dirty="0" err="1"/>
              <a:t>Henk</a:t>
            </a:r>
            <a:r>
              <a:rPr lang="en-US" sz="1000" b="1" dirty="0"/>
              <a:t> </a:t>
            </a:r>
            <a:r>
              <a:rPr lang="en-US" sz="1000" b="1" dirty="0" err="1"/>
              <a:t>Bouwman</a:t>
            </a:r>
            <a:endParaRPr lang="en-US" sz="1000" b="1" dirty="0"/>
          </a:p>
          <a:p>
            <a:pPr algn="ctr" eaLnBrk="0" hangingPunct="0"/>
            <a:r>
              <a:rPr lang="ru-RU" sz="1000" b="1" dirty="0" smtClean="0"/>
              <a:t>Химические загрязнения  и СОЗ</a:t>
            </a:r>
            <a:endParaRPr lang="en-US" sz="1000" b="1" dirty="0"/>
          </a:p>
        </p:txBody>
      </p:sp>
      <p:sp>
        <p:nvSpPr>
          <p:cNvPr id="10" name="TextBox 20"/>
          <p:cNvSpPr txBox="1">
            <a:spLocks noChangeArrowheads="1"/>
          </p:cNvSpPr>
          <p:nvPr/>
        </p:nvSpPr>
        <p:spPr bwMode="auto">
          <a:xfrm>
            <a:off x="4529591" y="5486400"/>
            <a:ext cx="1752600" cy="553998"/>
          </a:xfrm>
          <a:prstGeom prst="rect">
            <a:avLst/>
          </a:prstGeom>
          <a:noFill/>
          <a:ln w="9525">
            <a:noFill/>
            <a:miter lim="800000"/>
            <a:headEnd/>
            <a:tailEnd/>
          </a:ln>
        </p:spPr>
        <p:txBody>
          <a:bodyPr wrap="square">
            <a:spAutoFit/>
          </a:bodyPr>
          <a:lstStyle/>
          <a:p>
            <a:pPr algn="ctr" eaLnBrk="0" hangingPunct="0"/>
            <a:r>
              <a:rPr lang="en-US" sz="1000" b="1" dirty="0"/>
              <a:t>Michael </a:t>
            </a:r>
            <a:r>
              <a:rPr lang="en-US" sz="1000" b="1" dirty="0" smtClean="0"/>
              <a:t>Stocking</a:t>
            </a:r>
            <a:endParaRPr lang="ru-RU" sz="1000" b="1" dirty="0" smtClean="0"/>
          </a:p>
          <a:p>
            <a:pPr algn="ctr" eaLnBrk="0" hangingPunct="0"/>
            <a:r>
              <a:rPr lang="ru-RU" sz="1000" b="1" dirty="0" smtClean="0"/>
              <a:t>Советник Председателя Совета</a:t>
            </a:r>
            <a:endParaRPr lang="en-US" sz="1000" b="1" dirty="0"/>
          </a:p>
        </p:txBody>
      </p:sp>
      <p:pic>
        <p:nvPicPr>
          <p:cNvPr id="11" name="Picture 6" descr="C:\Documents and Settings\thammond\My Documents\My Pictures\hbouwman.jpg"/>
          <p:cNvPicPr>
            <a:picLocks noChangeAspect="1" noChangeArrowheads="1"/>
          </p:cNvPicPr>
          <p:nvPr/>
        </p:nvPicPr>
        <p:blipFill>
          <a:blip r:embed="rId5" cstate="print"/>
          <a:srcRect/>
          <a:stretch>
            <a:fillRect/>
          </a:stretch>
        </p:blipFill>
        <p:spPr bwMode="auto">
          <a:xfrm>
            <a:off x="3016477" y="4049486"/>
            <a:ext cx="1143000" cy="1193800"/>
          </a:xfrm>
          <a:prstGeom prst="rect">
            <a:avLst/>
          </a:prstGeom>
          <a:ln>
            <a:noFill/>
          </a:ln>
          <a:effectLst>
            <a:outerShdw blurRad="292100" dist="139700" dir="2700000" algn="tl" rotWithShape="0">
              <a:srgbClr val="333333">
                <a:alpha val="65000"/>
              </a:srgbClr>
            </a:outerShdw>
          </a:effectLst>
        </p:spPr>
      </p:pic>
      <p:pic>
        <p:nvPicPr>
          <p:cNvPr id="13" name="Picture 8" descr="C:\Documents and Settings\thammond\My Documents\My Pictures\Ravi.jpg"/>
          <p:cNvPicPr>
            <a:picLocks noChangeAspect="1" noChangeArrowheads="1"/>
          </p:cNvPicPr>
          <p:nvPr/>
        </p:nvPicPr>
        <p:blipFill>
          <a:blip r:embed="rId6" cstate="print"/>
          <a:srcRect/>
          <a:stretch>
            <a:fillRect/>
          </a:stretch>
        </p:blipFill>
        <p:spPr bwMode="auto">
          <a:xfrm>
            <a:off x="5181600" y="2162175"/>
            <a:ext cx="1143000" cy="1143000"/>
          </a:xfrm>
          <a:prstGeom prst="rect">
            <a:avLst/>
          </a:prstGeom>
          <a:ln>
            <a:noFill/>
          </a:ln>
          <a:effectLst>
            <a:outerShdw blurRad="292100" dist="139700" dir="2700000" algn="tl" rotWithShape="0">
              <a:srgbClr val="333333">
                <a:alpha val="65000"/>
              </a:srgbClr>
            </a:outerShdw>
          </a:effectLst>
        </p:spPr>
      </p:pic>
      <p:pic>
        <p:nvPicPr>
          <p:cNvPr id="14" name="Picture 9" descr="C:\Documents and Settings\thammond\My Documents\My Pictures\TEL_Chair.jpg"/>
          <p:cNvPicPr>
            <a:picLocks noChangeAspect="1" noChangeArrowheads="1"/>
          </p:cNvPicPr>
          <p:nvPr/>
        </p:nvPicPr>
        <p:blipFill>
          <a:blip r:embed="rId7" cstate="print"/>
          <a:srcRect/>
          <a:stretch>
            <a:fillRect/>
          </a:stretch>
        </p:blipFill>
        <p:spPr bwMode="auto">
          <a:xfrm>
            <a:off x="1295400" y="2133600"/>
            <a:ext cx="1447800" cy="1200150"/>
          </a:xfrm>
          <a:prstGeom prst="rect">
            <a:avLst/>
          </a:prstGeom>
          <a:ln>
            <a:noFill/>
          </a:ln>
          <a:effectLst>
            <a:outerShdw blurRad="292100" dist="139700" dir="2700000" algn="tl" rotWithShape="0">
              <a:srgbClr val="333333">
                <a:alpha val="65000"/>
              </a:srgbClr>
            </a:outerShdw>
          </a:effectLst>
        </p:spPr>
      </p:pic>
      <p:pic>
        <p:nvPicPr>
          <p:cNvPr id="15" name="Picture 11" descr="C:\Documents and Settings\thammond\My Documents\My Pictures\Michael%20in%20Jordan.jpg"/>
          <p:cNvPicPr>
            <a:picLocks noChangeAspect="1" noChangeArrowheads="1"/>
          </p:cNvPicPr>
          <p:nvPr/>
        </p:nvPicPr>
        <p:blipFill>
          <a:blip r:embed="rId8" cstate="print"/>
          <a:srcRect/>
          <a:stretch>
            <a:fillRect/>
          </a:stretch>
        </p:blipFill>
        <p:spPr bwMode="auto">
          <a:xfrm>
            <a:off x="4648200" y="4038600"/>
            <a:ext cx="1389063" cy="1343025"/>
          </a:xfrm>
          <a:prstGeom prst="rect">
            <a:avLst/>
          </a:prstGeom>
          <a:ln>
            <a:noFill/>
          </a:ln>
          <a:effectLst>
            <a:outerShdw blurRad="292100" dist="139700" dir="2700000" algn="tl" rotWithShape="0">
              <a:srgbClr val="333333">
                <a:alpha val="65000"/>
              </a:srgbClr>
            </a:outerShdw>
          </a:effectLst>
        </p:spPr>
      </p:pic>
      <p:sp>
        <p:nvSpPr>
          <p:cNvPr id="17" name="TextBox 16"/>
          <p:cNvSpPr txBox="1"/>
          <p:nvPr/>
        </p:nvSpPr>
        <p:spPr>
          <a:xfrm>
            <a:off x="6597877" y="5497286"/>
            <a:ext cx="1524000" cy="400110"/>
          </a:xfrm>
          <a:prstGeom prst="rect">
            <a:avLst/>
          </a:prstGeom>
          <a:noFill/>
        </p:spPr>
        <p:txBody>
          <a:bodyPr wrap="square" rtlCol="0">
            <a:spAutoFit/>
          </a:bodyPr>
          <a:lstStyle/>
          <a:p>
            <a:pPr algn="ctr"/>
            <a:r>
              <a:rPr lang="en-US" sz="1000" b="1" dirty="0" err="1" smtClean="0"/>
              <a:t>Anand</a:t>
            </a:r>
            <a:r>
              <a:rPr lang="en-US" sz="1000" b="1" dirty="0" smtClean="0"/>
              <a:t> </a:t>
            </a:r>
            <a:r>
              <a:rPr lang="en-US" sz="1000" b="1" dirty="0" err="1" smtClean="0"/>
              <a:t>Patwardhan</a:t>
            </a:r>
            <a:endParaRPr lang="en-US" sz="1000" b="1" dirty="0" smtClean="0"/>
          </a:p>
          <a:p>
            <a:pPr algn="ctr"/>
            <a:r>
              <a:rPr lang="ru-RU" sz="1000" b="1" dirty="0" smtClean="0"/>
              <a:t>Адаптация климата</a:t>
            </a:r>
            <a:endParaRPr lang="en-US" sz="1000" b="1" dirty="0"/>
          </a:p>
        </p:txBody>
      </p:sp>
      <p:sp>
        <p:nvSpPr>
          <p:cNvPr id="21" name="Rectangle 20"/>
          <p:cNvSpPr/>
          <p:nvPr/>
        </p:nvSpPr>
        <p:spPr>
          <a:xfrm>
            <a:off x="6781800" y="3357344"/>
            <a:ext cx="1600200" cy="430887"/>
          </a:xfrm>
          <a:prstGeom prst="rect">
            <a:avLst/>
          </a:prstGeom>
        </p:spPr>
        <p:txBody>
          <a:bodyPr wrap="square">
            <a:spAutoFit/>
          </a:bodyPr>
          <a:lstStyle/>
          <a:p>
            <a:pPr algn="ctr" eaLnBrk="0" hangingPunct="0"/>
            <a:r>
              <a:rPr lang="en-US" sz="1100" b="1" dirty="0" err="1" smtClean="0"/>
              <a:t>Anette</a:t>
            </a:r>
            <a:r>
              <a:rPr lang="en-US" sz="1100" b="1" dirty="0" smtClean="0"/>
              <a:t> </a:t>
            </a:r>
            <a:r>
              <a:rPr lang="en-US" sz="1100" b="1" dirty="0" err="1" smtClean="0"/>
              <a:t>Cowie</a:t>
            </a:r>
            <a:endParaRPr lang="en-US" sz="1100" b="1" dirty="0"/>
          </a:p>
          <a:p>
            <a:pPr algn="ctr" eaLnBrk="0" hangingPunct="0"/>
            <a:r>
              <a:rPr lang="ru-RU" sz="1100" b="1" dirty="0" smtClean="0"/>
              <a:t>Деградация земель </a:t>
            </a:r>
            <a:endParaRPr lang="en-US" sz="1100" b="1" dirty="0"/>
          </a:p>
        </p:txBody>
      </p:sp>
      <p:pic>
        <p:nvPicPr>
          <p:cNvPr id="22" name="Picture 21"/>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7170420" y="2165664"/>
            <a:ext cx="906780" cy="1191680"/>
          </a:xfrm>
          <a:prstGeom prst="rect">
            <a:avLst/>
          </a:prstGeom>
          <a:ln>
            <a:noFill/>
          </a:ln>
          <a:effectLst>
            <a:outerShdw blurRad="292100" dist="139700" dir="2700000" algn="tl" rotWithShape="0">
              <a:srgbClr val="333333">
                <a:alpha val="65000"/>
              </a:srgbClr>
            </a:outerShdw>
          </a:effectLst>
        </p:spPr>
      </p:pic>
      <p:pic>
        <p:nvPicPr>
          <p:cNvPr id="23" name="Picture 22"/>
          <p:cNvPicPr>
            <a:picLocks noChangeAspect="1"/>
          </p:cNvPicPr>
          <p:nvPr/>
        </p:nvPicPr>
        <p:blipFill>
          <a:blip r:embed="rId10" cstate="print">
            <a:extLst>
              <a:ext uri="{28A0092B-C50C-407E-A947-70E740481C1C}">
                <a14:useLocalDpi xmlns="" xmlns:a14="http://schemas.microsoft.com/office/drawing/2010/main" val="0"/>
              </a:ext>
            </a:extLst>
          </a:blip>
          <a:stretch>
            <a:fillRect/>
          </a:stretch>
        </p:blipFill>
        <p:spPr>
          <a:xfrm>
            <a:off x="6656116" y="4125686"/>
            <a:ext cx="1241526" cy="1415143"/>
          </a:xfrm>
          <a:prstGeom prst="rect">
            <a:avLst/>
          </a:prstGeom>
          <a:ln>
            <a:noFill/>
          </a:ln>
          <a:effectLst>
            <a:outerShdw blurRad="292100" dist="139700" dir="2700000" algn="tl" rotWithShape="0">
              <a:srgbClr val="333333">
                <a:alpha val="65000"/>
              </a:srgbClr>
            </a:outerShdw>
          </a:effectLst>
        </p:spPr>
      </p:pic>
      <p:pic>
        <p:nvPicPr>
          <p:cNvPr id="19" name="Picture 2"/>
          <p:cNvPicPr>
            <a:picLocks noChangeAspect="1" noChangeArrowheads="1"/>
          </p:cNvPicPr>
          <p:nvPr/>
        </p:nvPicPr>
        <p:blipFill>
          <a:blip r:embed="rId11"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p:cNvPicPr>
            <a:picLocks noChangeAspect="1" noChangeArrowheads="1"/>
          </p:cNvPicPr>
          <p:nvPr/>
        </p:nvPicPr>
        <p:blipFill>
          <a:blip r:embed="rId3" cstate="print"/>
          <a:srcRect/>
          <a:stretch>
            <a:fillRect/>
          </a:stretch>
        </p:blipFill>
        <p:spPr bwMode="auto">
          <a:xfrm>
            <a:off x="0" y="0"/>
            <a:ext cx="9145588" cy="6859588"/>
          </a:xfrm>
          <a:prstGeom prst="rect">
            <a:avLst/>
          </a:prstGeom>
          <a:noFill/>
          <a:ln w="9525">
            <a:noFill/>
            <a:miter lim="800000"/>
            <a:headEnd/>
            <a:tailEnd/>
          </a:ln>
        </p:spPr>
      </p:pic>
      <p:sp>
        <p:nvSpPr>
          <p:cNvPr id="28674" name="Text Box 3"/>
          <p:cNvSpPr txBox="1">
            <a:spLocks noChangeArrowheads="1"/>
          </p:cNvSpPr>
          <p:nvPr/>
        </p:nvSpPr>
        <p:spPr bwMode="auto">
          <a:xfrm>
            <a:off x="1466850" y="1927225"/>
            <a:ext cx="452438"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CBD</a:t>
            </a:r>
          </a:p>
        </p:txBody>
      </p:sp>
      <p:sp>
        <p:nvSpPr>
          <p:cNvPr id="28675" name="Text Box 4"/>
          <p:cNvSpPr txBox="1">
            <a:spLocks noChangeArrowheads="1"/>
          </p:cNvSpPr>
          <p:nvPr/>
        </p:nvSpPr>
        <p:spPr bwMode="auto">
          <a:xfrm>
            <a:off x="1390650" y="2478088"/>
            <a:ext cx="630238"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UNFCC</a:t>
            </a:r>
          </a:p>
        </p:txBody>
      </p:sp>
      <p:sp>
        <p:nvSpPr>
          <p:cNvPr id="28676" name="Text Box 5"/>
          <p:cNvSpPr txBox="1">
            <a:spLocks noChangeArrowheads="1"/>
          </p:cNvSpPr>
          <p:nvPr/>
        </p:nvSpPr>
        <p:spPr bwMode="auto">
          <a:xfrm>
            <a:off x="1450975" y="3538538"/>
            <a:ext cx="4603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CCD</a:t>
            </a:r>
          </a:p>
        </p:txBody>
      </p:sp>
      <p:sp>
        <p:nvSpPr>
          <p:cNvPr id="28677" name="Text Box 6"/>
          <p:cNvSpPr txBox="1">
            <a:spLocks noChangeArrowheads="1"/>
          </p:cNvSpPr>
          <p:nvPr/>
        </p:nvSpPr>
        <p:spPr bwMode="auto">
          <a:xfrm>
            <a:off x="1238250" y="5087938"/>
            <a:ext cx="903288" cy="396875"/>
          </a:xfrm>
          <a:prstGeom prst="rect">
            <a:avLst/>
          </a:prstGeom>
          <a:noFill/>
          <a:ln w="9525">
            <a:noFill/>
            <a:miter lim="800000"/>
            <a:headEnd/>
            <a:tailEnd/>
          </a:ln>
        </p:spPr>
        <p:txBody>
          <a:bodyPr wrap="none">
            <a:spAutoFit/>
          </a:bodyPr>
          <a:lstStyle/>
          <a:p>
            <a:pPr eaLnBrk="0" hangingPunct="0"/>
            <a:r>
              <a:rPr lang="en-US" sz="1000" b="1">
                <a:latin typeface="Times" pitchFamily="18" charset="0"/>
              </a:rPr>
              <a:t>International</a:t>
            </a:r>
          </a:p>
          <a:p>
            <a:pPr eaLnBrk="0" hangingPunct="0"/>
            <a:r>
              <a:rPr lang="en-US" sz="1000" b="1">
                <a:latin typeface="Times" pitchFamily="18" charset="0"/>
              </a:rPr>
              <a:t>Waters</a:t>
            </a:r>
          </a:p>
        </p:txBody>
      </p:sp>
      <p:sp>
        <p:nvSpPr>
          <p:cNvPr id="28678" name="Text Box 7"/>
          <p:cNvSpPr txBox="1">
            <a:spLocks noChangeArrowheads="1"/>
          </p:cNvSpPr>
          <p:nvPr/>
        </p:nvSpPr>
        <p:spPr bwMode="auto">
          <a:xfrm>
            <a:off x="3886200" y="3581400"/>
            <a:ext cx="12858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CEO / CHAIRMAN</a:t>
            </a:r>
          </a:p>
        </p:txBody>
      </p:sp>
      <p:sp>
        <p:nvSpPr>
          <p:cNvPr id="28679" name="Text Box 8"/>
          <p:cNvSpPr txBox="1">
            <a:spLocks noChangeArrowheads="1"/>
          </p:cNvSpPr>
          <p:nvPr/>
        </p:nvSpPr>
        <p:spPr bwMode="auto">
          <a:xfrm>
            <a:off x="3752850" y="3944938"/>
            <a:ext cx="1600200" cy="244475"/>
          </a:xfrm>
          <a:prstGeom prst="rect">
            <a:avLst/>
          </a:prstGeom>
          <a:noFill/>
          <a:ln w="9525">
            <a:noFill/>
            <a:miter lim="800000"/>
            <a:headEnd/>
            <a:tailEnd/>
          </a:ln>
        </p:spPr>
        <p:txBody>
          <a:bodyPr>
            <a:spAutoFit/>
          </a:bodyPr>
          <a:lstStyle/>
          <a:p>
            <a:pPr eaLnBrk="0" hangingPunct="0"/>
            <a:r>
              <a:rPr lang="en-US" sz="1000" b="1">
                <a:latin typeface="Times" pitchFamily="18" charset="0"/>
              </a:rPr>
              <a:t>GEF SECRETARIAT</a:t>
            </a:r>
          </a:p>
        </p:txBody>
      </p:sp>
      <p:sp>
        <p:nvSpPr>
          <p:cNvPr id="28680" name="Text Box 9"/>
          <p:cNvSpPr txBox="1">
            <a:spLocks noChangeArrowheads="1"/>
          </p:cNvSpPr>
          <p:nvPr/>
        </p:nvSpPr>
        <p:spPr bwMode="auto">
          <a:xfrm>
            <a:off x="4148138" y="3240088"/>
            <a:ext cx="78422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COUNCIL</a:t>
            </a:r>
          </a:p>
        </p:txBody>
      </p:sp>
      <p:sp>
        <p:nvSpPr>
          <p:cNvPr id="28681" name="Text Box 10"/>
          <p:cNvSpPr txBox="1">
            <a:spLocks noChangeArrowheads="1"/>
          </p:cNvSpPr>
          <p:nvPr/>
        </p:nvSpPr>
        <p:spPr bwMode="auto">
          <a:xfrm>
            <a:off x="4117975" y="2744788"/>
            <a:ext cx="881063" cy="244475"/>
          </a:xfrm>
          <a:prstGeom prst="rect">
            <a:avLst/>
          </a:prstGeom>
          <a:noFill/>
          <a:ln w="9525">
            <a:noFill/>
            <a:miter lim="800000"/>
            <a:headEnd/>
            <a:tailEnd/>
          </a:ln>
        </p:spPr>
        <p:txBody>
          <a:bodyPr wrap="none">
            <a:spAutoFit/>
          </a:bodyPr>
          <a:lstStyle/>
          <a:p>
            <a:pPr eaLnBrk="0" hangingPunct="0"/>
            <a:r>
              <a:rPr lang="en-US" sz="1000" b="1">
                <a:solidFill>
                  <a:srgbClr val="2D6525"/>
                </a:solidFill>
                <a:latin typeface="Times" pitchFamily="18" charset="0"/>
              </a:rPr>
              <a:t>ASSEMBLY</a:t>
            </a:r>
          </a:p>
        </p:txBody>
      </p:sp>
      <p:sp>
        <p:nvSpPr>
          <p:cNvPr id="28682" name="Text Box 11"/>
          <p:cNvSpPr txBox="1">
            <a:spLocks noChangeArrowheads="1"/>
          </p:cNvSpPr>
          <p:nvPr/>
        </p:nvSpPr>
        <p:spPr bwMode="auto">
          <a:xfrm>
            <a:off x="7620000" y="2185988"/>
            <a:ext cx="458788" cy="222250"/>
          </a:xfrm>
          <a:prstGeom prst="rect">
            <a:avLst/>
          </a:prstGeom>
          <a:noFill/>
          <a:ln w="9525">
            <a:noFill/>
            <a:miter lim="800000"/>
            <a:headEnd/>
            <a:tailEnd/>
          </a:ln>
        </p:spPr>
        <p:txBody>
          <a:bodyPr wrap="none">
            <a:spAutoFit/>
          </a:bodyPr>
          <a:lstStyle/>
          <a:p>
            <a:pPr eaLnBrk="0" hangingPunct="0">
              <a:lnSpc>
                <a:spcPct val="85000"/>
              </a:lnSpc>
            </a:pPr>
            <a:r>
              <a:rPr lang="en-US" sz="1000" b="1">
                <a:latin typeface="Times" pitchFamily="18" charset="0"/>
              </a:rPr>
              <a:t>W.B.</a:t>
            </a:r>
          </a:p>
        </p:txBody>
      </p:sp>
      <p:sp>
        <p:nvSpPr>
          <p:cNvPr id="28683" name="Text Box 12"/>
          <p:cNvSpPr txBox="1">
            <a:spLocks noChangeArrowheads="1"/>
          </p:cNvSpPr>
          <p:nvPr/>
        </p:nvSpPr>
        <p:spPr bwMode="auto">
          <a:xfrm>
            <a:off x="2965450" y="1627188"/>
            <a:ext cx="995363" cy="549275"/>
          </a:xfrm>
          <a:prstGeom prst="rect">
            <a:avLst/>
          </a:prstGeom>
          <a:noFill/>
          <a:ln w="9525">
            <a:noFill/>
            <a:miter lim="800000"/>
            <a:headEnd/>
            <a:tailEnd/>
          </a:ln>
        </p:spPr>
        <p:txBody>
          <a:bodyPr wrap="none">
            <a:spAutoFit/>
          </a:bodyPr>
          <a:lstStyle/>
          <a:p>
            <a:pPr eaLnBrk="0" hangingPunct="0"/>
            <a:r>
              <a:rPr lang="en-US" sz="1000" b="1">
                <a:latin typeface="Times" pitchFamily="18" charset="0"/>
              </a:rPr>
              <a:t>Donor</a:t>
            </a:r>
          </a:p>
          <a:p>
            <a:pPr eaLnBrk="0" hangingPunct="0"/>
            <a:r>
              <a:rPr lang="en-US" sz="1000" b="1">
                <a:latin typeface="Times" pitchFamily="18" charset="0"/>
              </a:rPr>
              <a:t>Replenishment</a:t>
            </a:r>
          </a:p>
          <a:p>
            <a:pPr eaLnBrk="0" hangingPunct="0"/>
            <a:r>
              <a:rPr lang="en-US" sz="1000" b="1">
                <a:latin typeface="Times" pitchFamily="18" charset="0"/>
              </a:rPr>
              <a:t>Group</a:t>
            </a:r>
          </a:p>
        </p:txBody>
      </p:sp>
      <p:sp>
        <p:nvSpPr>
          <p:cNvPr id="28684" name="Text Box 13"/>
          <p:cNvSpPr txBox="1">
            <a:spLocks noChangeArrowheads="1"/>
          </p:cNvSpPr>
          <p:nvPr/>
        </p:nvSpPr>
        <p:spPr bwMode="auto">
          <a:xfrm>
            <a:off x="4241800" y="1658938"/>
            <a:ext cx="711200" cy="246062"/>
          </a:xfrm>
          <a:prstGeom prst="rect">
            <a:avLst/>
          </a:prstGeom>
          <a:noFill/>
          <a:ln w="9525">
            <a:noFill/>
            <a:miter lim="800000"/>
            <a:headEnd/>
            <a:tailEnd/>
          </a:ln>
        </p:spPr>
        <p:txBody>
          <a:bodyPr>
            <a:spAutoFit/>
          </a:bodyPr>
          <a:lstStyle/>
          <a:p>
            <a:pPr eaLnBrk="0" hangingPunct="0"/>
            <a:r>
              <a:rPr lang="en-US" sz="1000" b="1">
                <a:latin typeface="Times" pitchFamily="18" charset="0"/>
              </a:rPr>
              <a:t>GEFEO</a:t>
            </a:r>
          </a:p>
        </p:txBody>
      </p:sp>
      <p:sp>
        <p:nvSpPr>
          <p:cNvPr id="28685" name="Text Box 14"/>
          <p:cNvSpPr txBox="1">
            <a:spLocks noChangeArrowheads="1"/>
          </p:cNvSpPr>
          <p:nvPr/>
        </p:nvSpPr>
        <p:spPr bwMode="auto">
          <a:xfrm>
            <a:off x="7615238" y="2730500"/>
            <a:ext cx="452437"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ADB</a:t>
            </a:r>
          </a:p>
        </p:txBody>
      </p:sp>
      <p:sp>
        <p:nvSpPr>
          <p:cNvPr id="28686" name="Text Box 15"/>
          <p:cNvSpPr txBox="1">
            <a:spLocks noChangeArrowheads="1"/>
          </p:cNvSpPr>
          <p:nvPr/>
        </p:nvSpPr>
        <p:spPr bwMode="auto">
          <a:xfrm>
            <a:off x="7545388" y="5472113"/>
            <a:ext cx="608012"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UNIDO</a:t>
            </a:r>
          </a:p>
        </p:txBody>
      </p:sp>
      <p:sp>
        <p:nvSpPr>
          <p:cNvPr id="28687" name="Text Box 16"/>
          <p:cNvSpPr txBox="1">
            <a:spLocks noChangeArrowheads="1"/>
          </p:cNvSpPr>
          <p:nvPr/>
        </p:nvSpPr>
        <p:spPr bwMode="auto">
          <a:xfrm>
            <a:off x="7620000" y="4097338"/>
            <a:ext cx="452438"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FAO</a:t>
            </a:r>
          </a:p>
        </p:txBody>
      </p:sp>
      <p:sp>
        <p:nvSpPr>
          <p:cNvPr id="28688" name="Text Box 17"/>
          <p:cNvSpPr txBox="1">
            <a:spLocks noChangeArrowheads="1"/>
          </p:cNvSpPr>
          <p:nvPr/>
        </p:nvSpPr>
        <p:spPr bwMode="auto">
          <a:xfrm>
            <a:off x="5260975" y="2941638"/>
            <a:ext cx="542925" cy="244475"/>
          </a:xfrm>
          <a:prstGeom prst="rect">
            <a:avLst/>
          </a:prstGeom>
          <a:noFill/>
          <a:ln w="9525">
            <a:noFill/>
            <a:miter lim="800000"/>
            <a:headEnd/>
            <a:tailEnd/>
          </a:ln>
        </p:spPr>
        <p:txBody>
          <a:bodyPr wrap="none">
            <a:spAutoFit/>
          </a:bodyPr>
          <a:lstStyle/>
          <a:p>
            <a:pPr eaLnBrk="0" hangingPunct="0"/>
            <a:r>
              <a:rPr lang="en-US" sz="1000" b="1" dirty="0">
                <a:latin typeface="Times" pitchFamily="18" charset="0"/>
              </a:rPr>
              <a:t>NGOS</a:t>
            </a:r>
          </a:p>
        </p:txBody>
      </p:sp>
      <p:sp>
        <p:nvSpPr>
          <p:cNvPr id="28689" name="Text Box 18"/>
          <p:cNvSpPr txBox="1">
            <a:spLocks noChangeArrowheads="1"/>
          </p:cNvSpPr>
          <p:nvPr/>
        </p:nvSpPr>
        <p:spPr bwMode="auto">
          <a:xfrm>
            <a:off x="1273175" y="4059238"/>
            <a:ext cx="841375" cy="701675"/>
          </a:xfrm>
          <a:prstGeom prst="rect">
            <a:avLst/>
          </a:prstGeom>
          <a:noFill/>
          <a:ln w="9525">
            <a:noFill/>
            <a:miter lim="800000"/>
            <a:headEnd/>
            <a:tailEnd/>
          </a:ln>
        </p:spPr>
        <p:txBody>
          <a:bodyPr wrap="none">
            <a:spAutoFit/>
          </a:bodyPr>
          <a:lstStyle/>
          <a:p>
            <a:pPr eaLnBrk="0" hangingPunct="0"/>
            <a:r>
              <a:rPr lang="en-US" sz="1000" b="1">
                <a:latin typeface="Times" pitchFamily="18" charset="0"/>
              </a:rPr>
              <a:t>Multilateral</a:t>
            </a:r>
          </a:p>
          <a:p>
            <a:pPr eaLnBrk="0" hangingPunct="0"/>
            <a:r>
              <a:rPr lang="en-US" sz="1000" b="1">
                <a:latin typeface="Times" pitchFamily="18" charset="0"/>
              </a:rPr>
              <a:t>Fund of</a:t>
            </a:r>
          </a:p>
          <a:p>
            <a:pPr eaLnBrk="0" hangingPunct="0"/>
            <a:r>
              <a:rPr lang="en-US" sz="1000" b="1">
                <a:latin typeface="Times" pitchFamily="18" charset="0"/>
              </a:rPr>
              <a:t>Montreal</a:t>
            </a:r>
          </a:p>
          <a:p>
            <a:pPr eaLnBrk="0" hangingPunct="0"/>
            <a:r>
              <a:rPr lang="en-US" sz="1000" b="1">
                <a:latin typeface="Times" pitchFamily="18" charset="0"/>
              </a:rPr>
              <a:t>Protocol</a:t>
            </a:r>
          </a:p>
        </p:txBody>
      </p:sp>
      <p:sp>
        <p:nvSpPr>
          <p:cNvPr id="28690" name="Text Box 19"/>
          <p:cNvSpPr txBox="1">
            <a:spLocks noChangeArrowheads="1"/>
          </p:cNvSpPr>
          <p:nvPr/>
        </p:nvSpPr>
        <p:spPr bwMode="auto">
          <a:xfrm>
            <a:off x="5232400" y="1871663"/>
            <a:ext cx="508000"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STAP</a:t>
            </a:r>
          </a:p>
        </p:txBody>
      </p:sp>
      <p:sp>
        <p:nvSpPr>
          <p:cNvPr id="28691" name="Text Box 20"/>
          <p:cNvSpPr txBox="1">
            <a:spLocks noChangeArrowheads="1"/>
          </p:cNvSpPr>
          <p:nvPr/>
        </p:nvSpPr>
        <p:spPr bwMode="auto">
          <a:xfrm>
            <a:off x="1454150" y="2973388"/>
            <a:ext cx="508000"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POPS</a:t>
            </a:r>
          </a:p>
        </p:txBody>
      </p:sp>
      <p:sp>
        <p:nvSpPr>
          <p:cNvPr id="28692" name="Text Box 21"/>
          <p:cNvSpPr txBox="1">
            <a:spLocks noChangeArrowheads="1"/>
          </p:cNvSpPr>
          <p:nvPr/>
        </p:nvSpPr>
        <p:spPr bwMode="auto">
          <a:xfrm>
            <a:off x="7253288" y="877888"/>
            <a:ext cx="1249362" cy="336550"/>
          </a:xfrm>
          <a:prstGeom prst="rect">
            <a:avLst/>
          </a:prstGeom>
          <a:noFill/>
          <a:ln w="9525">
            <a:noFill/>
            <a:miter lim="800000"/>
            <a:headEnd/>
            <a:tailEnd/>
          </a:ln>
        </p:spPr>
        <p:txBody>
          <a:bodyPr>
            <a:spAutoFit/>
          </a:bodyPr>
          <a:lstStyle/>
          <a:p>
            <a:pPr eaLnBrk="0" hangingPunct="0"/>
            <a:r>
              <a:rPr lang="en-US" b="1">
                <a:solidFill>
                  <a:schemeClr val="bg2"/>
                </a:solidFill>
                <a:latin typeface="Times" pitchFamily="18" charset="0"/>
              </a:rPr>
              <a:t>IAs / EAs</a:t>
            </a:r>
          </a:p>
        </p:txBody>
      </p:sp>
      <p:sp>
        <p:nvSpPr>
          <p:cNvPr id="28693" name="Text Box 22"/>
          <p:cNvSpPr txBox="1">
            <a:spLocks noChangeArrowheads="1"/>
          </p:cNvSpPr>
          <p:nvPr/>
        </p:nvSpPr>
        <p:spPr bwMode="auto">
          <a:xfrm>
            <a:off x="7567613" y="1735138"/>
            <a:ext cx="530225" cy="222250"/>
          </a:xfrm>
          <a:prstGeom prst="rect">
            <a:avLst/>
          </a:prstGeom>
          <a:noFill/>
          <a:ln w="9525">
            <a:noFill/>
            <a:miter lim="800000"/>
            <a:headEnd/>
            <a:tailEnd/>
          </a:ln>
        </p:spPr>
        <p:txBody>
          <a:bodyPr wrap="none">
            <a:spAutoFit/>
          </a:bodyPr>
          <a:lstStyle/>
          <a:p>
            <a:pPr eaLnBrk="0" hangingPunct="0">
              <a:lnSpc>
                <a:spcPct val="85000"/>
              </a:lnSpc>
            </a:pPr>
            <a:r>
              <a:rPr lang="en-US" sz="1000" b="1">
                <a:latin typeface="Times" pitchFamily="18" charset="0"/>
              </a:rPr>
              <a:t>UNEP</a:t>
            </a:r>
          </a:p>
        </p:txBody>
      </p:sp>
      <p:sp>
        <p:nvSpPr>
          <p:cNvPr id="28694" name="Text Box 23"/>
          <p:cNvSpPr txBox="1">
            <a:spLocks noChangeArrowheads="1"/>
          </p:cNvSpPr>
          <p:nvPr/>
        </p:nvSpPr>
        <p:spPr bwMode="auto">
          <a:xfrm>
            <a:off x="7578725" y="3646488"/>
            <a:ext cx="5365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EBRD</a:t>
            </a:r>
          </a:p>
        </p:txBody>
      </p:sp>
      <p:sp>
        <p:nvSpPr>
          <p:cNvPr id="28695" name="Text Box 24"/>
          <p:cNvSpPr txBox="1">
            <a:spLocks noChangeArrowheads="1"/>
          </p:cNvSpPr>
          <p:nvPr/>
        </p:nvSpPr>
        <p:spPr bwMode="auto">
          <a:xfrm>
            <a:off x="7599363" y="5002213"/>
            <a:ext cx="495300"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IFAD</a:t>
            </a:r>
          </a:p>
        </p:txBody>
      </p:sp>
      <p:sp>
        <p:nvSpPr>
          <p:cNvPr id="28696" name="Text Box 25"/>
          <p:cNvSpPr txBox="1">
            <a:spLocks noChangeArrowheads="1"/>
          </p:cNvSpPr>
          <p:nvPr/>
        </p:nvSpPr>
        <p:spPr bwMode="auto">
          <a:xfrm>
            <a:off x="7635875" y="4560888"/>
            <a:ext cx="4095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IDB</a:t>
            </a:r>
          </a:p>
        </p:txBody>
      </p:sp>
      <p:sp>
        <p:nvSpPr>
          <p:cNvPr id="28697" name="Text Box 26"/>
          <p:cNvSpPr txBox="1">
            <a:spLocks noChangeArrowheads="1"/>
          </p:cNvSpPr>
          <p:nvPr/>
        </p:nvSpPr>
        <p:spPr bwMode="auto">
          <a:xfrm>
            <a:off x="7580313" y="3170238"/>
            <a:ext cx="527050"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Af DB</a:t>
            </a:r>
          </a:p>
        </p:txBody>
      </p:sp>
      <p:sp>
        <p:nvSpPr>
          <p:cNvPr id="28698" name="Text Box 27"/>
          <p:cNvSpPr txBox="1">
            <a:spLocks noChangeArrowheads="1"/>
          </p:cNvSpPr>
          <p:nvPr/>
        </p:nvSpPr>
        <p:spPr bwMode="auto">
          <a:xfrm>
            <a:off x="7569200" y="1252538"/>
            <a:ext cx="538163"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UNDP</a:t>
            </a:r>
          </a:p>
        </p:txBody>
      </p:sp>
      <p:sp>
        <p:nvSpPr>
          <p:cNvPr id="28699" name="Text Box 28"/>
          <p:cNvSpPr txBox="1">
            <a:spLocks noChangeArrowheads="1"/>
          </p:cNvSpPr>
          <p:nvPr/>
        </p:nvSpPr>
        <p:spPr bwMode="auto">
          <a:xfrm>
            <a:off x="749300" y="6249988"/>
            <a:ext cx="4095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1/04</a:t>
            </a:r>
          </a:p>
        </p:txBody>
      </p:sp>
      <p:cxnSp>
        <p:nvCxnSpPr>
          <p:cNvPr id="30" name="Straight Arrow Connector 29"/>
          <p:cNvCxnSpPr/>
          <p:nvPr/>
        </p:nvCxnSpPr>
        <p:spPr bwMode="auto">
          <a:xfrm flipH="1">
            <a:off x="4800600" y="2209800"/>
            <a:ext cx="381000" cy="1066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2" name="Straight Arrow Connector 31"/>
          <p:cNvCxnSpPr/>
          <p:nvPr/>
        </p:nvCxnSpPr>
        <p:spPr bwMode="auto">
          <a:xfrm flipH="1">
            <a:off x="4876800" y="1905000"/>
            <a:ext cx="2286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7" name="Straight Arrow Connector 36"/>
          <p:cNvCxnSpPr/>
          <p:nvPr/>
        </p:nvCxnSpPr>
        <p:spPr>
          <a:xfrm flipH="1">
            <a:off x="4953000" y="2209800"/>
            <a:ext cx="609600" cy="1752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gduron\Pictures\frog_biodiversity.jpg"/>
          <p:cNvPicPr>
            <a:picLocks noChangeAspect="1" noChangeArrowheads="1"/>
          </p:cNvPicPr>
          <p:nvPr/>
        </p:nvPicPr>
        <p:blipFill>
          <a:blip r:embed="rId3" cstate="print"/>
          <a:srcRect/>
          <a:stretch>
            <a:fillRect/>
          </a:stretch>
        </p:blipFill>
        <p:spPr bwMode="auto">
          <a:xfrm>
            <a:off x="6553200" y="2667000"/>
            <a:ext cx="2200028" cy="137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2769" name="Title 1"/>
          <p:cNvSpPr>
            <a:spLocks noGrp="1"/>
          </p:cNvSpPr>
          <p:nvPr>
            <p:ph type="title"/>
          </p:nvPr>
        </p:nvSpPr>
        <p:spPr>
          <a:xfrm>
            <a:off x="762000" y="685800"/>
            <a:ext cx="7924800" cy="838200"/>
          </a:xfrm>
        </p:spPr>
        <p:txBody>
          <a:bodyPr>
            <a:normAutofit fontScale="90000"/>
          </a:bodyPr>
          <a:lstStyle/>
          <a:p>
            <a:r>
              <a:rPr lang="ru-RU" sz="4000" b="1" dirty="0" smtClean="0">
                <a:latin typeface="+mn-lt"/>
              </a:rPr>
              <a:t>Стратегическая поддержка работы ГЭФ</a:t>
            </a:r>
            <a:endParaRPr lang="en-US" sz="4000" b="1" dirty="0" smtClean="0">
              <a:latin typeface="+mn-lt"/>
            </a:endParaRPr>
          </a:p>
        </p:txBody>
      </p:sp>
      <p:sp>
        <p:nvSpPr>
          <p:cNvPr id="32770" name="Content Placeholder 2"/>
          <p:cNvSpPr>
            <a:spLocks noGrp="1"/>
          </p:cNvSpPr>
          <p:nvPr>
            <p:ph idx="1"/>
          </p:nvPr>
        </p:nvSpPr>
        <p:spPr>
          <a:xfrm>
            <a:off x="228600" y="1981200"/>
            <a:ext cx="6172200" cy="4038600"/>
          </a:xfrm>
        </p:spPr>
        <p:txBody>
          <a:bodyPr>
            <a:normAutofit fontScale="92500" lnSpcReduction="20000"/>
          </a:bodyPr>
          <a:lstStyle/>
          <a:p>
            <a:r>
              <a:rPr lang="ru-RU" sz="2000" dirty="0" smtClean="0"/>
              <a:t>Информирование ГЭФ о </a:t>
            </a:r>
            <a:r>
              <a:rPr lang="ru-RU" sz="2000" dirty="0" smtClean="0"/>
              <a:t>возникающих глобальных экологических </a:t>
            </a:r>
            <a:r>
              <a:rPr lang="ru-RU" sz="2000" dirty="0" smtClean="0"/>
              <a:t>проблемах</a:t>
            </a:r>
            <a:endParaRPr lang="en-GB" sz="2000" dirty="0" smtClean="0"/>
          </a:p>
          <a:p>
            <a:endParaRPr lang="en-GB" sz="2000" dirty="0" smtClean="0"/>
          </a:p>
          <a:p>
            <a:r>
              <a:rPr lang="ru-RU" sz="2000" dirty="0" smtClean="0"/>
              <a:t>Консультирование по </a:t>
            </a:r>
            <a:r>
              <a:rPr lang="ru-RU" sz="2000" dirty="0" smtClean="0">
                <a:solidFill>
                  <a:schemeClr val="bg2">
                    <a:lumMod val="50000"/>
                  </a:schemeClr>
                </a:solidFill>
              </a:rPr>
              <a:t>меж-секторальным вопросам</a:t>
            </a:r>
            <a:r>
              <a:rPr lang="ru-RU" sz="2000" dirty="0" smtClean="0"/>
              <a:t>, в частности по </a:t>
            </a:r>
            <a:r>
              <a:rPr lang="ru-RU" sz="2000" dirty="0" smtClean="0"/>
              <a:t>адаптации </a:t>
            </a:r>
            <a:r>
              <a:rPr lang="ru-RU" sz="2000" dirty="0" smtClean="0"/>
              <a:t>к изменениям климата, </a:t>
            </a:r>
            <a:r>
              <a:rPr lang="ru-RU" sz="2000" dirty="0" smtClean="0"/>
              <a:t>устойчивому управлению </a:t>
            </a:r>
            <a:r>
              <a:rPr lang="ru-RU" sz="2000" dirty="0" smtClean="0"/>
              <a:t>лесами, и </a:t>
            </a:r>
            <a:r>
              <a:rPr lang="ru-RU" sz="2000" dirty="0" smtClean="0"/>
              <a:t>управлению </a:t>
            </a:r>
            <a:r>
              <a:rPr lang="ru-RU" sz="2000" dirty="0" smtClean="0"/>
              <a:t>химическими загрязнениями</a:t>
            </a:r>
            <a:endParaRPr lang="en-US" sz="2000" dirty="0" smtClean="0"/>
          </a:p>
          <a:p>
            <a:endParaRPr lang="en-US" sz="2000" dirty="0" smtClean="0"/>
          </a:p>
          <a:p>
            <a:r>
              <a:rPr lang="ru-RU" sz="2000" dirty="0" smtClean="0"/>
              <a:t>Разработка стратегий ГЭФ-5 в 2009 г., работа по тематическим стратегиям ГЭФ-6 начнется в 2013 г.</a:t>
            </a:r>
          </a:p>
          <a:p>
            <a:endParaRPr lang="en-GB" sz="2000" dirty="0"/>
          </a:p>
          <a:p>
            <a:r>
              <a:rPr lang="ru-RU" sz="2000" dirty="0" smtClean="0"/>
              <a:t>Консультирование </a:t>
            </a:r>
            <a:r>
              <a:rPr lang="ru-RU" sz="2000" dirty="0" smtClean="0"/>
              <a:t>по вопросам </a:t>
            </a:r>
            <a:r>
              <a:rPr lang="en-GB" sz="2000" dirty="0" smtClean="0"/>
              <a:t>“</a:t>
            </a:r>
            <a:r>
              <a:rPr lang="ru-RU" sz="2000" dirty="0" smtClean="0"/>
              <a:t>как</a:t>
            </a:r>
            <a:r>
              <a:rPr lang="en-GB" sz="2000" dirty="0" smtClean="0"/>
              <a:t>” </a:t>
            </a:r>
            <a:r>
              <a:rPr lang="ru-RU" sz="2000" dirty="0" smtClean="0"/>
              <a:t>разработать и выполнять проекты и программы (один из примеров – публикация НТКС по оплате экологических услуг в проектах ГЭФ, 2010) </a:t>
            </a:r>
            <a:endParaRPr lang="en-GB" sz="2000" dirty="0" smtClean="0"/>
          </a:p>
          <a:p>
            <a:pPr>
              <a:buNone/>
            </a:pPr>
            <a:endParaRPr lang="en-GB" sz="2000" dirty="0" smtClean="0"/>
          </a:p>
          <a:p>
            <a:endParaRPr lang="en-GB" sz="2000" dirty="0" smtClean="0"/>
          </a:p>
          <a:p>
            <a:pPr>
              <a:buFont typeface="Wingdings" pitchFamily="2" charset="2"/>
              <a:buNone/>
            </a:pPr>
            <a:endParaRPr lang="en-US" sz="2000" dirty="0" smtClean="0"/>
          </a:p>
          <a:p>
            <a:endParaRPr lang="en-GB" sz="2000" dirty="0" smtClean="0"/>
          </a:p>
          <a:p>
            <a:endParaRPr lang="en-US" sz="2000" dirty="0" smtClean="0"/>
          </a:p>
          <a:p>
            <a:endParaRPr lang="en-US" dirty="0" smtClean="0"/>
          </a:p>
        </p:txBody>
      </p:sp>
      <p:pic>
        <p:nvPicPr>
          <p:cNvPr id="5" name="Picture 2"/>
          <p:cNvPicPr>
            <a:picLocks noChangeAspect="1" noChangeArrowheads="1"/>
          </p:cNvPicPr>
          <p:nvPr/>
        </p:nvPicPr>
        <p:blipFill>
          <a:blip r:embed="rId4"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 xmlns:p14="http://schemas.microsoft.com/office/powerpoint/2010/main" val="37182405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AutoShape 2"/>
          <p:cNvSpPr>
            <a:spLocks noGrp="1" noChangeArrowheads="1"/>
          </p:cNvSpPr>
          <p:nvPr>
            <p:ph type="title"/>
          </p:nvPr>
        </p:nvSpPr>
        <p:spPr>
          <a:xfrm>
            <a:off x="337457" y="533400"/>
            <a:ext cx="8153400" cy="963613"/>
          </a:xfrm>
        </p:spPr>
        <p:txBody>
          <a:bodyPr>
            <a:normAutofit fontScale="90000"/>
          </a:bodyPr>
          <a:lstStyle/>
          <a:p>
            <a:pPr eaLnBrk="1" hangingPunct="1"/>
            <a:r>
              <a:rPr lang="ru-RU" sz="4000" b="1" dirty="0" smtClean="0">
                <a:latin typeface="+mn-lt"/>
              </a:rPr>
              <a:t>Публикации </a:t>
            </a:r>
            <a:r>
              <a:rPr lang="ru-RU" sz="4000" b="1" dirty="0" smtClean="0">
                <a:latin typeface="+mn-lt"/>
              </a:rPr>
              <a:t>НТКС </a:t>
            </a:r>
            <a:br>
              <a:rPr lang="ru-RU" sz="4000" b="1" dirty="0" smtClean="0">
                <a:latin typeface="+mn-lt"/>
              </a:rPr>
            </a:br>
            <a:r>
              <a:rPr lang="ru-RU" sz="4000" b="1" dirty="0" smtClean="0">
                <a:latin typeface="+mn-lt"/>
              </a:rPr>
              <a:t>(все доступны на сайте НТКС)</a:t>
            </a:r>
            <a:endParaRPr lang="en-US" sz="4000" b="1" dirty="0" smtClean="0">
              <a:latin typeface="+mn-lt"/>
            </a:endParaRPr>
          </a:p>
        </p:txBody>
      </p:sp>
      <p:pic>
        <p:nvPicPr>
          <p:cNvPr id="21508" name="Picture 7"/>
          <p:cNvPicPr>
            <a:picLocks noGrp="1" noChangeAspect="1" noChangeArrowheads="1"/>
          </p:cNvPicPr>
          <p:nvPr>
            <p:ph idx="1"/>
          </p:nvPr>
        </p:nvPicPr>
        <p:blipFill>
          <a:blip r:embed="rId3" cstate="print"/>
          <a:srcRect/>
          <a:stretch>
            <a:fillRect/>
          </a:stretch>
        </p:blipFill>
        <p:spPr>
          <a:xfrm>
            <a:off x="609600" y="2041238"/>
            <a:ext cx="2286000" cy="3216562"/>
          </a:xfrm>
          <a:prstGeom prst="rect">
            <a:avLst/>
          </a:prstGeom>
          <a:ln>
            <a:noFill/>
          </a:ln>
          <a:effectLst>
            <a:outerShdw blurRad="292100" dist="139700" dir="2700000" algn="tl" rotWithShape="0">
              <a:srgbClr val="333333">
                <a:alpha val="65000"/>
              </a:srgbClr>
            </a:outerShdw>
          </a:effectLst>
        </p:spPr>
      </p:pic>
      <p:pic>
        <p:nvPicPr>
          <p:cNvPr id="6" name="Picture 3"/>
          <p:cNvPicPr>
            <a:picLocks noChangeAspect="1" noChangeArrowheads="1"/>
          </p:cNvPicPr>
          <p:nvPr/>
        </p:nvPicPr>
        <p:blipFill>
          <a:blip r:embed="rId4" cstate="print"/>
          <a:srcRect/>
          <a:stretch>
            <a:fillRect/>
          </a:stretch>
        </p:blipFill>
        <p:spPr bwMode="auto">
          <a:xfrm>
            <a:off x="3505200" y="2057400"/>
            <a:ext cx="2286000" cy="3200400"/>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6248400" y="2057400"/>
            <a:ext cx="2286000" cy="3200400"/>
          </a:xfrm>
          <a:prstGeom prst="rect">
            <a:avLst/>
          </a:prstGeom>
          <a:ln>
            <a:noFill/>
          </a:ln>
          <a:effectLst>
            <a:outerShdw blurRad="292100" dist="139700" dir="2700000" algn="tl" rotWithShape="0">
              <a:srgbClr val="333333">
                <a:alpha val="65000"/>
              </a:srgbClr>
            </a:outerShdw>
          </a:effectLst>
        </p:spPr>
      </p:pic>
      <p:pic>
        <p:nvPicPr>
          <p:cNvPr id="7" name="Picture 2"/>
          <p:cNvPicPr>
            <a:picLocks noChangeAspect="1" noChangeArrowheads="1"/>
          </p:cNvPicPr>
          <p:nvPr/>
        </p:nvPicPr>
        <p:blipFill>
          <a:blip r:embed="rId6"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 xmlns:p14="http://schemas.microsoft.com/office/powerpoint/2010/main" val="619750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685800" y="457200"/>
            <a:ext cx="8001000" cy="1200912"/>
          </a:xfrm>
        </p:spPr>
        <p:txBody>
          <a:bodyPr>
            <a:normAutofit fontScale="90000"/>
          </a:bodyPr>
          <a:lstStyle/>
          <a:p>
            <a:r>
              <a:rPr lang="ru-RU" sz="4400" b="1" dirty="0" smtClean="0">
                <a:latin typeface="+mn-lt"/>
              </a:rPr>
              <a:t>Поддержка по вопросам политики ГЭФ</a:t>
            </a:r>
            <a:endParaRPr lang="en-US" sz="4400" b="1" dirty="0" smtClean="0">
              <a:latin typeface="+mn-lt"/>
            </a:endParaRPr>
          </a:p>
        </p:txBody>
      </p:sp>
      <p:sp>
        <p:nvSpPr>
          <p:cNvPr id="36866" name="Content Placeholder 2"/>
          <p:cNvSpPr>
            <a:spLocks noGrp="1"/>
          </p:cNvSpPr>
          <p:nvPr>
            <p:ph idx="1"/>
          </p:nvPr>
        </p:nvSpPr>
        <p:spPr>
          <a:xfrm>
            <a:off x="457200" y="2209800"/>
            <a:ext cx="4800600" cy="2971800"/>
          </a:xfrm>
        </p:spPr>
        <p:txBody>
          <a:bodyPr>
            <a:normAutofit fontScale="85000" lnSpcReduction="20000"/>
          </a:bodyPr>
          <a:lstStyle/>
          <a:p>
            <a:r>
              <a:rPr lang="ru-RU" sz="2000" dirty="0" smtClean="0"/>
              <a:t>Цели обучения как часть управления знаниями ГЭФ</a:t>
            </a:r>
            <a:r>
              <a:rPr lang="en-US" sz="2000" dirty="0" smtClean="0"/>
              <a:t> – </a:t>
            </a:r>
            <a:r>
              <a:rPr lang="ru-RU" sz="2000" dirty="0" smtClean="0"/>
              <a:t>постоянно</a:t>
            </a:r>
            <a:endParaRPr lang="en-US" sz="2000" dirty="0" smtClean="0"/>
          </a:p>
          <a:p>
            <a:pPr>
              <a:buNone/>
            </a:pPr>
            <a:endParaRPr lang="en-US" sz="2000" dirty="0" smtClean="0"/>
          </a:p>
          <a:p>
            <a:r>
              <a:rPr lang="ru-RU" sz="2000" dirty="0" smtClean="0"/>
              <a:t>Прикладные исследования</a:t>
            </a:r>
            <a:r>
              <a:rPr lang="en-US" sz="2000" dirty="0" smtClean="0"/>
              <a:t> </a:t>
            </a:r>
            <a:r>
              <a:rPr lang="ru-RU" sz="2000" dirty="0" smtClean="0"/>
              <a:t> ГЭФа </a:t>
            </a:r>
            <a:r>
              <a:rPr lang="en-US" sz="2000" dirty="0" smtClean="0"/>
              <a:t>– </a:t>
            </a:r>
            <a:r>
              <a:rPr lang="ru-RU" sz="2000" dirty="0" smtClean="0"/>
              <a:t>постоянно</a:t>
            </a:r>
            <a:endParaRPr lang="en-US" sz="2000" dirty="0" smtClean="0"/>
          </a:p>
          <a:p>
            <a:pPr>
              <a:buNone/>
            </a:pPr>
            <a:endParaRPr lang="en-US" sz="2000" dirty="0" smtClean="0"/>
          </a:p>
          <a:p>
            <a:r>
              <a:rPr lang="ru-RU" sz="2000" dirty="0" smtClean="0"/>
              <a:t>Критерии выделения средств вне национальных квот по тематическим областям ГЭФ (</a:t>
            </a:r>
            <a:r>
              <a:rPr lang="en-US" sz="2000" dirty="0" smtClean="0"/>
              <a:t>STAR) – 2010</a:t>
            </a:r>
          </a:p>
          <a:p>
            <a:pPr>
              <a:buNone/>
            </a:pPr>
            <a:endParaRPr lang="en-US" sz="2000" dirty="0" smtClean="0"/>
          </a:p>
          <a:p>
            <a:r>
              <a:rPr lang="ru-RU" sz="2000" dirty="0" smtClean="0"/>
              <a:t>Система национальных квот (</a:t>
            </a:r>
            <a:r>
              <a:rPr lang="en-US" sz="2000" dirty="0" smtClean="0"/>
              <a:t>STAR</a:t>
            </a:r>
            <a:r>
              <a:rPr lang="ru-RU" sz="2000" dirty="0" smtClean="0"/>
              <a:t>)</a:t>
            </a:r>
            <a:r>
              <a:rPr lang="en-US" sz="2000" dirty="0" smtClean="0"/>
              <a:t> (</a:t>
            </a:r>
            <a:r>
              <a:rPr lang="ru-RU" sz="2000" dirty="0" smtClean="0"/>
              <a:t>помощь в разработке индикаторов</a:t>
            </a:r>
            <a:r>
              <a:rPr lang="en-US" sz="2000" dirty="0" smtClean="0"/>
              <a:t>) – 2009 </a:t>
            </a:r>
          </a:p>
        </p:txBody>
      </p:sp>
      <p:pic>
        <p:nvPicPr>
          <p:cNvPr id="4098" name="Picture 2" descr="C:\Users\gduron\Pictures\earth-day-pictures-planet-from-space-minas-gerais-brazil_34999_600x450.jpg"/>
          <p:cNvPicPr>
            <a:picLocks noChangeAspect="1" noChangeArrowheads="1"/>
          </p:cNvPicPr>
          <p:nvPr/>
        </p:nvPicPr>
        <p:blipFill>
          <a:blip r:embed="rId3" cstate="print"/>
          <a:srcRect/>
          <a:stretch>
            <a:fillRect/>
          </a:stretch>
        </p:blipFill>
        <p:spPr bwMode="auto">
          <a:xfrm>
            <a:off x="5867400" y="2286000"/>
            <a:ext cx="2466035" cy="220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p:cNvPicPr>
            <a:picLocks noChangeAspect="1" noChangeArrowheads="1"/>
          </p:cNvPicPr>
          <p:nvPr/>
        </p:nvPicPr>
        <p:blipFill>
          <a:blip r:embed="rId4"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 xmlns:p14="http://schemas.microsoft.com/office/powerpoint/2010/main" val="1518587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381000" y="304800"/>
            <a:ext cx="7315200" cy="1295400"/>
          </a:xfrm>
        </p:spPr>
        <p:txBody>
          <a:bodyPr>
            <a:normAutofit fontScale="90000"/>
          </a:bodyPr>
          <a:lstStyle/>
          <a:p>
            <a:r>
              <a:rPr lang="ru-RU" sz="4400" b="1" dirty="0" smtClean="0">
                <a:latin typeface="+mn-lt"/>
              </a:rPr>
              <a:t>Операционная поддержка по программам и проектам</a:t>
            </a:r>
            <a:endParaRPr lang="en-US" sz="4400" b="1" dirty="0" smtClean="0">
              <a:latin typeface="+mn-lt"/>
            </a:endParaRPr>
          </a:p>
        </p:txBody>
      </p:sp>
      <p:sp>
        <p:nvSpPr>
          <p:cNvPr id="30722" name="Content Placeholder 2"/>
          <p:cNvSpPr>
            <a:spLocks noGrp="1"/>
          </p:cNvSpPr>
          <p:nvPr>
            <p:ph idx="1"/>
          </p:nvPr>
        </p:nvSpPr>
        <p:spPr>
          <a:xfrm>
            <a:off x="226182" y="1871662"/>
            <a:ext cx="8763000" cy="4638675"/>
          </a:xfrm>
        </p:spPr>
        <p:txBody>
          <a:bodyPr>
            <a:normAutofit/>
          </a:bodyPr>
          <a:lstStyle/>
          <a:p>
            <a:pPr>
              <a:buFont typeface="Arial" pitchFamily="34" charset="0"/>
              <a:buChar char="•"/>
            </a:pPr>
            <a:r>
              <a:rPr lang="ru-RU" sz="2000" dirty="0" smtClean="0"/>
              <a:t>Разработка </a:t>
            </a:r>
            <a:r>
              <a:rPr lang="ru-RU" sz="2000" dirty="0" smtClean="0">
                <a:solidFill>
                  <a:schemeClr val="bg2">
                    <a:lumMod val="50000"/>
                  </a:schemeClr>
                </a:solidFill>
              </a:rPr>
              <a:t>методологий</a:t>
            </a:r>
            <a:r>
              <a:rPr lang="ru-RU" sz="2000" dirty="0" smtClean="0"/>
              <a:t> для проектов ГЭФа</a:t>
            </a:r>
            <a:endParaRPr lang="en-GB" sz="2000" dirty="0"/>
          </a:p>
          <a:p>
            <a:pPr>
              <a:buFont typeface="Arial" pitchFamily="34" charset="0"/>
              <a:buChar char="•"/>
            </a:pPr>
            <a:endParaRPr lang="en-US" sz="2000" dirty="0" smtClean="0"/>
          </a:p>
          <a:p>
            <a:pPr>
              <a:buFont typeface="Arial" pitchFamily="34" charset="0"/>
              <a:buChar char="•"/>
            </a:pPr>
            <a:r>
              <a:rPr lang="ru-RU" sz="2000" dirty="0" smtClean="0"/>
              <a:t>Независимая экспертиза </a:t>
            </a:r>
            <a:r>
              <a:rPr lang="ru-RU" sz="2000" dirty="0" smtClean="0">
                <a:solidFill>
                  <a:schemeClr val="bg2">
                    <a:lumMod val="50000"/>
                  </a:schemeClr>
                </a:solidFill>
              </a:rPr>
              <a:t>научно-технического </a:t>
            </a:r>
          </a:p>
          <a:p>
            <a:pPr>
              <a:buNone/>
            </a:pPr>
            <a:r>
              <a:rPr lang="ru-RU" sz="2000" dirty="0" smtClean="0">
                <a:solidFill>
                  <a:schemeClr val="bg2">
                    <a:lumMod val="50000"/>
                  </a:schemeClr>
                </a:solidFill>
              </a:rPr>
              <a:t>	качества</a:t>
            </a:r>
            <a:r>
              <a:rPr lang="ru-RU" sz="2000" dirty="0" smtClean="0"/>
              <a:t> программ и проектов ГЭФа</a:t>
            </a:r>
            <a:endParaRPr lang="en-US" sz="2000" dirty="0" smtClean="0"/>
          </a:p>
          <a:p>
            <a:pPr>
              <a:buFont typeface="Arial" pitchFamily="34" charset="0"/>
              <a:buChar char="•"/>
            </a:pPr>
            <a:endParaRPr lang="en-US" sz="2000" dirty="0" smtClean="0"/>
          </a:p>
          <a:p>
            <a:pPr>
              <a:buFont typeface="Arial" pitchFamily="34" charset="0"/>
              <a:buChar char="•"/>
            </a:pPr>
            <a:r>
              <a:rPr lang="ru-RU" sz="2000" dirty="0" smtClean="0"/>
              <a:t>Отвечает за помощь в подготовке и </a:t>
            </a:r>
            <a:r>
              <a:rPr lang="ru-RU" sz="2000" dirty="0" smtClean="0"/>
              <a:t>оценке</a:t>
            </a:r>
            <a:endParaRPr lang="ru-RU" sz="2000" dirty="0" smtClean="0"/>
          </a:p>
          <a:p>
            <a:pPr>
              <a:buNone/>
            </a:pPr>
            <a:r>
              <a:rPr lang="ru-RU" sz="2000" dirty="0" smtClean="0"/>
              <a:t>	проектов </a:t>
            </a:r>
            <a:r>
              <a:rPr lang="ru-RU" sz="2000" dirty="0" smtClean="0">
                <a:solidFill>
                  <a:schemeClr val="bg2">
                    <a:lumMod val="50000"/>
                  </a:schemeClr>
                </a:solidFill>
              </a:rPr>
              <a:t>прикладных исследований</a:t>
            </a:r>
            <a:r>
              <a:rPr lang="ru-RU" sz="2000" dirty="0" smtClean="0"/>
              <a:t>, финансируемых ГЭФ</a:t>
            </a:r>
            <a:r>
              <a:rPr lang="en-US" sz="2000" dirty="0" smtClean="0"/>
              <a:t> – </a:t>
            </a:r>
            <a:r>
              <a:rPr lang="ru-RU" sz="2000" dirty="0" smtClean="0"/>
              <a:t>в соответствии с документом - </a:t>
            </a:r>
            <a:r>
              <a:rPr lang="en-US" sz="2000" dirty="0" smtClean="0"/>
              <a:t>Principles for GEF</a:t>
            </a:r>
            <a:r>
              <a:rPr lang="ru-RU" sz="2000" dirty="0" smtClean="0"/>
              <a:t> </a:t>
            </a:r>
            <a:r>
              <a:rPr lang="en-US" sz="2000" dirty="0" smtClean="0"/>
              <a:t>financing of Targeted Research, 1997)</a:t>
            </a:r>
          </a:p>
          <a:p>
            <a:pPr>
              <a:buFont typeface="Arial" pitchFamily="34" charset="0"/>
              <a:buChar char="•"/>
            </a:pPr>
            <a:endParaRPr lang="en-US" sz="2000" dirty="0" smtClean="0"/>
          </a:p>
          <a:p>
            <a:pPr>
              <a:buFont typeface="Arial" pitchFamily="34" charset="0"/>
              <a:buChar char="•"/>
            </a:pPr>
            <a:r>
              <a:rPr lang="ru-RU" sz="2000" dirty="0" smtClean="0"/>
              <a:t>Сотрудничает с </a:t>
            </a:r>
            <a:r>
              <a:rPr lang="ru-RU" sz="2000" dirty="0" smtClean="0">
                <a:solidFill>
                  <a:schemeClr val="bg2">
                    <a:lumMod val="50000"/>
                  </a:schemeClr>
                </a:solidFill>
              </a:rPr>
              <a:t>Офисом Оценки ГЭФа </a:t>
            </a:r>
            <a:r>
              <a:rPr lang="en-US" sz="2000" dirty="0" smtClean="0"/>
              <a:t>(</a:t>
            </a:r>
            <a:r>
              <a:rPr lang="ru-RU" sz="2000" dirty="0" smtClean="0"/>
              <a:t>оценка тематических областей</a:t>
            </a:r>
            <a:r>
              <a:rPr lang="en-US" sz="2000" dirty="0" smtClean="0"/>
              <a:t>, </a:t>
            </a:r>
            <a:r>
              <a:rPr lang="ru-RU" sz="2000" dirty="0" smtClean="0"/>
              <a:t>оценка </a:t>
            </a:r>
            <a:r>
              <a:rPr lang="ru-RU" sz="2000" dirty="0" smtClean="0"/>
              <a:t>качества </a:t>
            </a:r>
            <a:r>
              <a:rPr lang="ru-RU" sz="2000" dirty="0" smtClean="0"/>
              <a:t>на этапе проектной заявки</a:t>
            </a:r>
            <a:r>
              <a:rPr lang="en-US" sz="2000" dirty="0" smtClean="0"/>
              <a:t>)</a:t>
            </a:r>
          </a:p>
          <a:p>
            <a:pPr>
              <a:buNone/>
            </a:pPr>
            <a:endParaRPr lang="en-US" sz="2400" dirty="0" smtClean="0"/>
          </a:p>
        </p:txBody>
      </p:sp>
      <p:pic>
        <p:nvPicPr>
          <p:cNvPr id="3075" name="Picture 3" descr="C:\Users\gduron\Pictures\2011-03-05-21-35-24-3-sundalands-biodiversity-is-in-danger-due-to-fores.jpg"/>
          <p:cNvPicPr>
            <a:picLocks noChangeAspect="1" noChangeArrowheads="1"/>
          </p:cNvPicPr>
          <p:nvPr/>
        </p:nvPicPr>
        <p:blipFill>
          <a:blip r:embed="rId3" cstate="print"/>
          <a:srcRect/>
          <a:stretch>
            <a:fillRect/>
          </a:stretch>
        </p:blipFill>
        <p:spPr bwMode="auto">
          <a:xfrm>
            <a:off x="6629400" y="1905000"/>
            <a:ext cx="2183219"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p:cNvPicPr>
            <a:picLocks noChangeAspect="1" noChangeArrowheads="1"/>
          </p:cNvPicPr>
          <p:nvPr/>
        </p:nvPicPr>
        <p:blipFill>
          <a:blip r:embed="rId4" cstate="print"/>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 xmlns:p14="http://schemas.microsoft.com/office/powerpoint/2010/main" val="5068725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73763"/>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1927</TotalTime>
  <Words>2075</Words>
  <Application>Microsoft Office PowerPoint</Application>
  <PresentationFormat>On-screen Show (4:3)</PresentationFormat>
  <Paragraphs>267</Paragraphs>
  <Slides>23</Slides>
  <Notes>17</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Flow</vt:lpstr>
      <vt:lpstr>        Расширенный Семинар участников Глобального экологического Фонда Презентация НТКС </vt:lpstr>
      <vt:lpstr>Что такое НТКС?</vt:lpstr>
      <vt:lpstr>Что такое НТКС?</vt:lpstr>
      <vt:lpstr>Состав НТКС</vt:lpstr>
      <vt:lpstr>Slide 5</vt:lpstr>
      <vt:lpstr>Стратегическая поддержка работы ГЭФ</vt:lpstr>
      <vt:lpstr>Публикации НТКС  (все доступны на сайте НТКС)</vt:lpstr>
      <vt:lpstr>Поддержка по вопросам политики ГЭФ</vt:lpstr>
      <vt:lpstr>Операционная поддержка по программам и проектам</vt:lpstr>
      <vt:lpstr>Независимая экспертиза проектных заявок (PIF)</vt:lpstr>
      <vt:lpstr>Разделы проектных заявок, на которые обращает внимание НТКС</vt:lpstr>
      <vt:lpstr>Проектная структура:  Точка зрения НТКС</vt:lpstr>
      <vt:lpstr>Проектная структура:  Точка зрения НТКС</vt:lpstr>
      <vt:lpstr>Базовый проект:  Точка зрения НТКС</vt:lpstr>
      <vt:lpstr>Базовый проект:  Точка зрения НТКС</vt:lpstr>
      <vt:lpstr>Согласованные дополнительные выгоды проекта</vt:lpstr>
      <vt:lpstr>Согласованные дополнительные выгоды проекта</vt:lpstr>
      <vt:lpstr>Социально-экономические и гендерные выгоды проекта</vt:lpstr>
      <vt:lpstr>Проектные риски</vt:lpstr>
      <vt:lpstr>Климатические риски</vt:lpstr>
      <vt:lpstr>Поддерживающие инициативы</vt:lpstr>
      <vt:lpstr>Возможные темы для дискуссии…</vt:lpstr>
      <vt:lpstr>Спасибо за внимание!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gduron</dc:creator>
  <cp:lastModifiedBy>lneretin</cp:lastModifiedBy>
  <cp:revision>195</cp:revision>
  <dcterms:created xsi:type="dcterms:W3CDTF">2012-02-09T19:33:50Z</dcterms:created>
  <dcterms:modified xsi:type="dcterms:W3CDTF">2012-10-16T18:17:51Z</dcterms:modified>
</cp:coreProperties>
</file>