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6" r:id="rId1"/>
  </p:sldMasterIdLst>
  <p:notesMasterIdLst>
    <p:notesMasterId r:id="rId11"/>
  </p:notesMasterIdLst>
  <p:sldIdLst>
    <p:sldId id="342" r:id="rId2"/>
    <p:sldId id="341" r:id="rId3"/>
    <p:sldId id="334" r:id="rId4"/>
    <p:sldId id="335" r:id="rId5"/>
    <p:sldId id="336" r:id="rId6"/>
    <p:sldId id="337" r:id="rId7"/>
    <p:sldId id="338" r:id="rId8"/>
    <p:sldId id="340" r:id="rId9"/>
    <p:sldId id="31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4CA"/>
    <a:srgbClr val="E6E4C3"/>
    <a:srgbClr val="DFE1B8"/>
    <a:srgbClr val="DAE0B2"/>
    <a:srgbClr val="DDE1B6"/>
    <a:srgbClr val="E3E2BE"/>
    <a:srgbClr val="E1E2BB"/>
    <a:srgbClr val="005024"/>
    <a:srgbClr val="E6E3C5"/>
    <a:srgbClr val="E9E4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07" autoAdjust="0"/>
  </p:normalViewPr>
  <p:slideViewPr>
    <p:cSldViewPr snapToGrid="0">
      <p:cViewPr varScale="1">
        <p:scale>
          <a:sx n="61" d="100"/>
          <a:sy n="61" d="100"/>
        </p:scale>
        <p:origin x="13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517CC-DE7D-43DD-90A8-7D54D71FC810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6EE97-B903-4BC5-8400-28F35C458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7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Countries are therefore expected to carefully evaluate the prioritization of the STAR allocations to the IPs, in line with their national priorities. </a:t>
            </a:r>
          </a:p>
          <a:p>
            <a:endParaRPr lang="en-US" dirty="0"/>
          </a:p>
          <a:p>
            <a:r>
              <a:rPr lang="en-US" dirty="0"/>
              <a:t>Submission of an EOI is not a guarantee that the country will be selected to participate in the 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EE97-B903-4BC5-8400-28F35C458E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Cities produce 80% of the world’s GDP. They consume over 75% of global energy supply and generate 70% of GHGs. They are increasingly choked by traffic, air pollution and waste production.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 the production and consumption needs of urban populations strains rural and urban ecosystems both locally and globally. </a:t>
            </a:r>
          </a:p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Unplanned physical expansion of urban areas can directly compromise the provision of vital ecosystem services, provided by forests and biodiversity.  </a:t>
            </a:r>
          </a:p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managed well, compact, resilient, inclusive and resource-efficient cities could become drivers of green economy.  </a:t>
            </a:r>
          </a:p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Cities have inherent advantages- they provide massive sustainable investment opportunities, are naturally integrated and hotbed of innovation. They also offer strong public private partnership opportunities. </a:t>
            </a:r>
          </a:p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Together, these could result in improving livability and achieving large scale GEBs in terms of protecting global commons, avoid GHGs and protect our biodiversity.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EE97-B903-4BC5-8400-28F35C458E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7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719C-6D17-418D-B223-B081199F320E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5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C7E5-C487-483E-A15B-7232CD76B3C1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0033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C7E5-C487-483E-A15B-7232CD76B3C1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6625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D548-A7C6-4D43-AA32-66D649B1CF6F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6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C7E5-C487-483E-A15B-7232CD76B3C1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9339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DB43-A5F0-446F-BF01-DFC20E3183E1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CEA-27A0-474E-9258-25A75E338159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C738-CCB9-45DE-AFDA-91BE008D1F28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8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D0B7-90B8-45E7-A1A0-209D2933B6EA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A6CB-546B-4E9E-A758-DCC21309FA84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7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C7E5-C487-483E-A15B-7232CD76B3C1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030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2C7E5-C487-483E-A15B-7232CD76B3C1}" type="datetime1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86BFE-BCB3-4490-B361-92EBA2B1DD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3505453-1BE2-4564-801B-AD765E919B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5611815"/>
            <a:ext cx="91440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36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asicblogtips.com/blog-writing-checklist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13BB-96AE-4E37-A4EC-A1F0D220F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GEF-7 Impact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FD155-A8CA-4BDF-8256-BDC8952EF6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Template and Process for Expression of Interest by Countries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2C686-C42E-4E91-A9D9-4CFE7C1AE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8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FC016-F5E3-4916-836C-606B6BD69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69247"/>
            <a:ext cx="9144000" cy="122322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Why Expression of Interest by Countries?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9DA2A-7D3D-4B6C-93D6-4D5380496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846" y="1576552"/>
            <a:ext cx="8500665" cy="4183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Two major purposes: </a:t>
            </a:r>
          </a:p>
          <a:p>
            <a:pPr lvl="1"/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/>
              <a:t>countries to provide adequate information on the suitability</a:t>
            </a:r>
            <a:r>
              <a:rPr lang="en-US" sz="2800" dirty="0"/>
              <a:t> of their proposed child projects within the IP(s); and 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/>
              <a:t>GEF Secretariat and the Lead Agency to assess eligibility and strategic positioning of the country </a:t>
            </a:r>
            <a:r>
              <a:rPr lang="en-US" sz="2800" dirty="0"/>
              <a:t>for advancing the transformational change expected for the IP.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57AFB-915D-470E-A57D-873ABB17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9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4022237-297D-4E37-B273-DBE9A101EA1E}"/>
              </a:ext>
            </a:extLst>
          </p:cNvPr>
          <p:cNvSpPr/>
          <p:nvPr/>
        </p:nvSpPr>
        <p:spPr>
          <a:xfrm>
            <a:off x="5951783" y="1517269"/>
            <a:ext cx="3192217" cy="46294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D7F68B-01DE-4FF0-A8BD-1F407AF54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17" y="204816"/>
            <a:ext cx="8772066" cy="114961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  <a:ea typeface="+mn-ea"/>
                <a:cs typeface="+mn-cs"/>
              </a:rPr>
              <a:t>Delivering transformational change through integrated and Sustainable Cities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C5C93A-6A1E-4C98-BFB4-56852CC64F69}"/>
              </a:ext>
            </a:extLst>
          </p:cNvPr>
          <p:cNvCxnSpPr/>
          <p:nvPr/>
        </p:nvCxnSpPr>
        <p:spPr>
          <a:xfrm>
            <a:off x="0" y="1243072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9E88A9C-921D-462A-925A-9D5BEB324E7B}"/>
              </a:ext>
            </a:extLst>
          </p:cNvPr>
          <p:cNvSpPr txBox="1"/>
          <p:nvPr/>
        </p:nvSpPr>
        <p:spPr>
          <a:xfrm>
            <a:off x="958851" y="1396265"/>
            <a:ext cx="4900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Cities as drivers for climate action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/>
              <a:t>Naturally integrated and dynamic systems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/>
              <a:t>Effective entry point for low carbon and resilient investments</a:t>
            </a:r>
          </a:p>
        </p:txBody>
      </p:sp>
      <p:pic>
        <p:nvPicPr>
          <p:cNvPr id="1026" name="Picture 2" descr="AWB logo draft.png">
            <a:extLst>
              <a:ext uri="{FF2B5EF4-FFF2-40B4-BE49-F238E27FC236}">
                <a16:creationId xmlns:a16="http://schemas.microsoft.com/office/drawing/2014/main" id="{9D533FC7-07FA-4296-A704-EDD85DB5F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17" y="1640637"/>
            <a:ext cx="750094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 descr="Network">
            <a:extLst>
              <a:ext uri="{FF2B5EF4-FFF2-40B4-BE49-F238E27FC236}">
                <a16:creationId xmlns:a16="http://schemas.microsoft.com/office/drawing/2014/main" id="{C8BD2288-A6AA-4C2F-91A1-118772AEDB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3614" y="3082655"/>
            <a:ext cx="986000" cy="986000"/>
          </a:xfrm>
          <a:prstGeom prst="rect">
            <a:avLst/>
          </a:prstGeom>
        </p:spPr>
      </p:pic>
      <p:pic>
        <p:nvPicPr>
          <p:cNvPr id="11" name="Graphic 10" descr="Handshake">
            <a:extLst>
              <a:ext uri="{FF2B5EF4-FFF2-40B4-BE49-F238E27FC236}">
                <a16:creationId xmlns:a16="http://schemas.microsoft.com/office/drawing/2014/main" id="{E5033F1A-AE1C-40CF-B1F3-42F97BE148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432" y="4464914"/>
            <a:ext cx="986000" cy="98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55F0D5B-D402-49AB-AB68-6C7DAF825732}"/>
              </a:ext>
            </a:extLst>
          </p:cNvPr>
          <p:cNvSpPr/>
          <p:nvPr/>
        </p:nvSpPr>
        <p:spPr>
          <a:xfrm>
            <a:off x="984354" y="4534674"/>
            <a:ext cx="49339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Emphasis on Global cooperation 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400" dirty="0"/>
              <a:t>To bring the best of science, technology and finance to cities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400" dirty="0"/>
              <a:t>Strengthen communities of practices for cross learning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400" dirty="0"/>
              <a:t>Establish cities as key stakeholder in global climate agenda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400" dirty="0"/>
              <a:t>Trigger innovation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9FF59-0D2B-47EA-BECF-75CC141DA34A}"/>
              </a:ext>
            </a:extLst>
          </p:cNvPr>
          <p:cNvSpPr/>
          <p:nvPr/>
        </p:nvSpPr>
        <p:spPr>
          <a:xfrm>
            <a:off x="958851" y="2585798"/>
            <a:ext cx="51355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Integrated approach to build on cities characteristics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Vertical integration- </a:t>
            </a:r>
            <a:r>
              <a:rPr lang="en-US" sz="1600" i="1" dirty="0"/>
              <a:t>across governance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Horizontal integration- </a:t>
            </a:r>
            <a:r>
              <a:rPr lang="en-US" sz="1600" i="1" dirty="0"/>
              <a:t>across sectors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Human and Nature system integration- </a:t>
            </a:r>
            <a:r>
              <a:rPr lang="en-US" sz="1600" i="1" dirty="0"/>
              <a:t>surrounding landscapes</a:t>
            </a:r>
          </a:p>
          <a:p>
            <a:pPr marL="171450" indent="-285750">
              <a:buFont typeface="Arial" panose="020B0604020202020204" pitchFamily="34" charset="0"/>
              <a:buChar char="•"/>
            </a:pPr>
            <a:r>
              <a:rPr lang="en-US" sz="1600" dirty="0"/>
              <a:t>Gender and inclusion - </a:t>
            </a:r>
            <a:r>
              <a:rPr lang="en-US" sz="1600" i="1" dirty="0"/>
              <a:t>social integration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F2F28ED-993B-4BB8-AE0B-DBD4858C6FC3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0"/>
          <a:stretch/>
        </p:blipFill>
        <p:spPr>
          <a:xfrm>
            <a:off x="6563523" y="5230745"/>
            <a:ext cx="1864152" cy="768365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64865BE8-F0DA-4338-9169-15D6474DCB77}"/>
              </a:ext>
            </a:extLst>
          </p:cNvPr>
          <p:cNvSpPr/>
          <p:nvPr/>
        </p:nvSpPr>
        <p:spPr>
          <a:xfrm>
            <a:off x="6157135" y="3835059"/>
            <a:ext cx="27661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Investment categories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Evidence-based Spatial Planning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Infrastructure Integration     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Building Deep Resilience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Financing Solutions.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5B8703A-8D93-4FFF-AF66-CED8F20954F4}"/>
              </a:ext>
            </a:extLst>
          </p:cNvPr>
          <p:cNvSpPr/>
          <p:nvPr/>
        </p:nvSpPr>
        <p:spPr>
          <a:xfrm>
            <a:off x="6186364" y="2469785"/>
            <a:ext cx="2834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Global Environmental Benefits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Climate Change Mitigation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Biodiversity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Circular economy           </a:t>
            </a: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Resilience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28B5475-6E83-4371-8396-3F5F1111F0E6}"/>
              </a:ext>
            </a:extLst>
          </p:cNvPr>
          <p:cNvSpPr/>
          <p:nvPr/>
        </p:nvSpPr>
        <p:spPr>
          <a:xfrm>
            <a:off x="5978819" y="1727474"/>
            <a:ext cx="31922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GEF Sustainable Cities Impact Program</a:t>
            </a:r>
          </a:p>
        </p:txBody>
      </p:sp>
    </p:spTree>
    <p:extLst>
      <p:ext uri="{BB962C8B-B14F-4D97-AF65-F5344CB8AC3E}">
        <p14:creationId xmlns:p14="http://schemas.microsoft.com/office/powerpoint/2010/main" val="382974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01F2F-A6FE-443E-A8F9-9375B55DA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343" y="290956"/>
            <a:ext cx="7886700" cy="141172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Expression of Interest Template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36C568-A24B-4B0D-AED4-7FCE4A9C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B70E81-136C-41ED-941D-7F1077F88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023"/>
              </p:ext>
            </p:extLst>
          </p:nvPr>
        </p:nvGraphicFramePr>
        <p:xfrm>
          <a:off x="884903" y="2073992"/>
          <a:ext cx="7263581" cy="3359856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7263581">
                  <a:extLst>
                    <a:ext uri="{9D8B030D-6E8A-4147-A177-3AD203B41FA5}">
                      <a16:colId xmlns:a16="http://schemas.microsoft.com/office/drawing/2014/main" val="216291723"/>
                    </a:ext>
                  </a:extLst>
                </a:gridCol>
              </a:tblGrid>
              <a:tr h="7222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 </a:t>
                      </a:r>
                      <a:r>
                        <a:rPr lang="en-US" sz="3300" dirty="0">
                          <a:effectLst/>
                        </a:rPr>
                        <a:t>Requirements</a:t>
                      </a:r>
                      <a:endParaRPr lang="en-US" sz="3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2064709895"/>
                  </a:ext>
                </a:extLst>
              </a:tr>
              <a:tr h="7447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Part 1 - Criteria for Countries</a:t>
                      </a:r>
                      <a:endParaRPr lang="en-US" sz="27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1296339822"/>
                  </a:ext>
                </a:extLst>
              </a:tr>
              <a:tr h="6838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>
                          <a:effectLst/>
                        </a:rPr>
                        <a:t>Part 2 - Criteria for Cities</a:t>
                      </a:r>
                      <a:endParaRPr lang="en-US" sz="27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219935921"/>
                  </a:ext>
                </a:extLst>
              </a:tr>
              <a:tr h="5909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>
                          <a:effectLst/>
                        </a:rPr>
                        <a:t>Part 3 - Suitability for the Integrated Approach</a:t>
                      </a:r>
                      <a:endParaRPr lang="en-US" sz="27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6385896"/>
                  </a:ext>
                </a:extLst>
              </a:tr>
              <a:tr h="618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>
                          <a:effectLst/>
                        </a:rPr>
                        <a:t>Part 4 - Financing for the Child Project</a:t>
                      </a:r>
                      <a:endParaRPr lang="en-US" sz="27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089138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07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960742-A7FD-4179-9204-AE436DD9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33C229-A272-4EB8-9379-18034CBCC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239655"/>
              </p:ext>
            </p:extLst>
          </p:nvPr>
        </p:nvGraphicFramePr>
        <p:xfrm>
          <a:off x="246295" y="2446873"/>
          <a:ext cx="3360789" cy="1831834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360789">
                  <a:extLst>
                    <a:ext uri="{9D8B030D-6E8A-4147-A177-3AD203B41FA5}">
                      <a16:colId xmlns:a16="http://schemas.microsoft.com/office/drawing/2014/main" val="1775631235"/>
                    </a:ext>
                  </a:extLst>
                </a:gridCol>
              </a:tblGrid>
              <a:tr h="420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 Requirements</a:t>
                      </a:r>
                      <a:endParaRPr lang="en-US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30343483"/>
                  </a:ext>
                </a:extLst>
              </a:tr>
              <a:tr h="503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Part 1 - Criteria for Countries</a:t>
                      </a:r>
                      <a:endParaRPr lang="en-US" sz="2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158376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Part 2 - Criteria for Cities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3683863391"/>
                  </a:ext>
                </a:extLst>
              </a:tr>
              <a:tr h="273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Part 3 - Suitability for the Integrated Approach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26462820"/>
                  </a:ext>
                </a:extLst>
              </a:tr>
              <a:tr h="2949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Part 4 - Financing for the Child Project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121604020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883781-FE63-4CE0-8251-ABA36F79F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175118"/>
              </p:ext>
            </p:extLst>
          </p:nvPr>
        </p:nvGraphicFramePr>
        <p:xfrm>
          <a:off x="3948751" y="107627"/>
          <a:ext cx="4927934" cy="593445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927934">
                  <a:extLst>
                    <a:ext uri="{9D8B030D-6E8A-4147-A177-3AD203B41FA5}">
                      <a16:colId xmlns:a16="http://schemas.microsoft.com/office/drawing/2014/main" val="1848994133"/>
                    </a:ext>
                  </a:extLst>
                </a:gridCol>
              </a:tblGrid>
              <a:tr h="692945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National policy or vision for sustainable urban development and MEAs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48727981"/>
                  </a:ext>
                </a:extLst>
              </a:tr>
              <a:tr h="1048302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Functioning institutional framework for coordination across different hierarchies (national-state-city levels) and sectors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0552425"/>
                  </a:ext>
                </a:extLst>
              </a:tr>
              <a:tr h="1048302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Clear commitment from national governments to strengthen capacities of city and municipal governments on sustainability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48907323"/>
                  </a:ext>
                </a:extLst>
              </a:tr>
              <a:tr h="1048302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National political commitment to maximize impact and replication potential of the proposed project within the country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17595639"/>
                  </a:ext>
                </a:extLst>
              </a:tr>
              <a:tr h="1048302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Suitability of the program vis-à-vis overall country GEF program portfolio to achieve GEBs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62609232"/>
                  </a:ext>
                </a:extLst>
              </a:tr>
              <a:tr h="1048302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Contribution to advancing the global agenda of fostering transformational change and greater environmental sustainability in cities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98631728"/>
                  </a:ext>
                </a:extLst>
              </a:tr>
            </a:tbl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044C5AE5-9B3A-4FC7-9ACA-495943FC8614}"/>
              </a:ext>
            </a:extLst>
          </p:cNvPr>
          <p:cNvSpPr/>
          <p:nvPr/>
        </p:nvSpPr>
        <p:spPr>
          <a:xfrm rot="16200000">
            <a:off x="821200" y="2914530"/>
            <a:ext cx="5934455" cy="3206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1760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960742-A7FD-4179-9204-AE436DD9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33C229-A272-4EB8-9379-18034CBCC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656108"/>
              </p:ext>
            </p:extLst>
          </p:nvPr>
        </p:nvGraphicFramePr>
        <p:xfrm>
          <a:off x="267315" y="2373300"/>
          <a:ext cx="3360789" cy="1841347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360789">
                  <a:extLst>
                    <a:ext uri="{9D8B030D-6E8A-4147-A177-3AD203B41FA5}">
                      <a16:colId xmlns:a16="http://schemas.microsoft.com/office/drawing/2014/main" val="1775631235"/>
                    </a:ext>
                  </a:extLst>
                </a:gridCol>
              </a:tblGrid>
              <a:tr h="48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 Requirements</a:t>
                      </a:r>
                      <a:endParaRPr lang="en-US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30343483"/>
                  </a:ext>
                </a:extLst>
              </a:tr>
              <a:tr h="3192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Part 1 - Criteria for Countries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1724158376"/>
                  </a:ext>
                </a:extLst>
              </a:tr>
              <a:tr h="393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Part 2 - Criteria for Cities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63391"/>
                  </a:ext>
                </a:extLst>
              </a:tr>
              <a:tr h="299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Part 3 - Suitability for the Integrated Approach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26462820"/>
                  </a:ext>
                </a:extLst>
              </a:tr>
              <a:tr h="3419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Part 4 - Financing for the Child Project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12160402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62BB7D0-2FE9-418F-9D14-5DE5D9D05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23047"/>
              </p:ext>
            </p:extLst>
          </p:nvPr>
        </p:nvGraphicFramePr>
        <p:xfrm>
          <a:off x="3899166" y="704194"/>
          <a:ext cx="4866968" cy="538129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866968">
                  <a:extLst>
                    <a:ext uri="{9D8B030D-6E8A-4147-A177-3AD203B41FA5}">
                      <a16:colId xmlns:a16="http://schemas.microsoft.com/office/drawing/2014/main" val="2035664681"/>
                    </a:ext>
                  </a:extLst>
                </a:gridCol>
              </a:tblGrid>
              <a:tr h="6040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Size and population of the city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5179360"/>
                  </a:ext>
                </a:extLst>
              </a:tr>
              <a:tr h="1438051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Strategic importance of this city within the country as a target for promoting sustainable urbanization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19332022"/>
                  </a:ext>
                </a:extLst>
              </a:tr>
              <a:tr h="1438051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Systemic sustainability challenges and drivers of environmental degradation in the city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42951834"/>
                  </a:ext>
                </a:extLst>
              </a:tr>
              <a:tr h="950572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Political commitment of city leadership towards sustainability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66277130"/>
                  </a:ext>
                </a:extLst>
              </a:tr>
              <a:tr h="950572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Is the city part of any global/regional city network?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72573064"/>
                  </a:ext>
                </a:extLst>
              </a:tr>
            </a:tbl>
          </a:graphicData>
        </a:graphic>
      </p:graphicFrame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2FE72D3-402A-44E6-BDFC-72D8CBB604CB}"/>
              </a:ext>
            </a:extLst>
          </p:cNvPr>
          <p:cNvSpPr/>
          <p:nvPr/>
        </p:nvSpPr>
        <p:spPr>
          <a:xfrm rot="16200000">
            <a:off x="1072990" y="3264568"/>
            <a:ext cx="5381294" cy="2710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7089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960742-A7FD-4179-9204-AE436DD9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33C229-A272-4EB8-9379-18034CBCC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80026"/>
              </p:ext>
            </p:extLst>
          </p:nvPr>
        </p:nvGraphicFramePr>
        <p:xfrm>
          <a:off x="243668" y="1755231"/>
          <a:ext cx="3360789" cy="2222947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360789">
                  <a:extLst>
                    <a:ext uri="{9D8B030D-6E8A-4147-A177-3AD203B41FA5}">
                      <a16:colId xmlns:a16="http://schemas.microsoft.com/office/drawing/2014/main" val="1775631235"/>
                    </a:ext>
                  </a:extLst>
                </a:gridCol>
              </a:tblGrid>
              <a:tr h="491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 Requirements</a:t>
                      </a:r>
                      <a:endParaRPr lang="en-US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30343483"/>
                  </a:ext>
                </a:extLst>
              </a:tr>
              <a:tr h="3215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Part 1 - Criteria for Countries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1724158376"/>
                  </a:ext>
                </a:extLst>
              </a:tr>
              <a:tr h="395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Part 2 - Criteria for Cities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863391"/>
                  </a:ext>
                </a:extLst>
              </a:tr>
              <a:tr h="670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Part 3 - Suitability for the Integrated Approach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62820"/>
                  </a:ext>
                </a:extLst>
              </a:tr>
              <a:tr h="344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Part 4 - Financing for the Child Project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121604020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81331F-A4B0-4421-9620-310822446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850046"/>
              </p:ext>
            </p:extLst>
          </p:nvPr>
        </p:nvGraphicFramePr>
        <p:xfrm>
          <a:off x="3878826" y="504497"/>
          <a:ext cx="4837471" cy="544435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837471">
                  <a:extLst>
                    <a:ext uri="{9D8B030D-6E8A-4147-A177-3AD203B41FA5}">
                      <a16:colId xmlns:a16="http://schemas.microsoft.com/office/drawing/2014/main" val="3253387428"/>
                    </a:ext>
                  </a:extLst>
                </a:gridCol>
              </a:tblGrid>
              <a:tr h="83925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Description of the proposed project and key interventions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744344"/>
                  </a:ext>
                </a:extLst>
              </a:tr>
              <a:tr h="126964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Description of the integration approach to be taken for tackling the systemic challenges in the targeted cities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75963568"/>
                  </a:ext>
                </a:extLst>
              </a:tr>
              <a:tr h="408858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Description of the existing baseline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934137939"/>
                  </a:ext>
                </a:extLst>
              </a:tr>
              <a:tr h="408858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Description of the impact potential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07878967"/>
                  </a:ext>
                </a:extLst>
              </a:tr>
              <a:tr h="83925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Contribution of the project to GEF7 GEB targets (i.e. core Indicators)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535989625"/>
                  </a:ext>
                </a:extLst>
              </a:tr>
              <a:tr h="83925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Description of how the project will engage with the Global Platform for Sustainable Cities (GPSC)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244684879"/>
                  </a:ext>
                </a:extLst>
              </a:tr>
              <a:tr h="83925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Description of how the project will engage with the private sector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31309558"/>
                  </a:ext>
                </a:extLst>
              </a:tr>
            </a:tbl>
          </a:graphicData>
        </a:graphic>
      </p:graphicFrame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22D4405F-F403-46DD-A6C3-9175DF7F1005}"/>
              </a:ext>
            </a:extLst>
          </p:cNvPr>
          <p:cNvSpPr/>
          <p:nvPr/>
        </p:nvSpPr>
        <p:spPr>
          <a:xfrm rot="16200000">
            <a:off x="1078583" y="3148612"/>
            <a:ext cx="5349766" cy="2507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3212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960742-A7FD-4179-9204-AE436DD9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6BFE-BCB3-4490-B361-92EBA2B1DDEA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33C229-A272-4EB8-9379-18034CBCC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03800"/>
              </p:ext>
            </p:extLst>
          </p:nvPr>
        </p:nvGraphicFramePr>
        <p:xfrm>
          <a:off x="246295" y="1724296"/>
          <a:ext cx="3360789" cy="1867543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360789">
                  <a:extLst>
                    <a:ext uri="{9D8B030D-6E8A-4147-A177-3AD203B41FA5}">
                      <a16:colId xmlns:a16="http://schemas.microsoft.com/office/drawing/2014/main" val="1775631235"/>
                    </a:ext>
                  </a:extLst>
                </a:gridCol>
              </a:tblGrid>
              <a:tr h="420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 Requirements</a:t>
                      </a:r>
                      <a:endParaRPr lang="en-US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30343483"/>
                  </a:ext>
                </a:extLst>
              </a:tr>
              <a:tr h="2754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Part 1 - Criteria for Countries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1724158376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Part 2 - Criteria for Cities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863391"/>
                  </a:ext>
                </a:extLst>
              </a:tr>
              <a:tr h="25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Part 3 - Suitability for the Integrated Approach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/>
                </a:tc>
                <a:extLst>
                  <a:ext uri="{0D108BD9-81ED-4DB2-BD59-A6C34878D82A}">
                    <a16:rowId xmlns:a16="http://schemas.microsoft.com/office/drawing/2014/main" val="426462820"/>
                  </a:ext>
                </a:extLst>
              </a:tr>
              <a:tr h="574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Part 4 - Financing for the Child Project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462" marR="4146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04020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84E536-7588-402D-B34E-0D147CDAA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062696"/>
              </p:ext>
            </p:extLst>
          </p:nvPr>
        </p:nvGraphicFramePr>
        <p:xfrm>
          <a:off x="3898657" y="399392"/>
          <a:ext cx="4940711" cy="562303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940711">
                  <a:extLst>
                    <a:ext uri="{9D8B030D-6E8A-4147-A177-3AD203B41FA5}">
                      <a16:colId xmlns:a16="http://schemas.microsoft.com/office/drawing/2014/main" val="2472297878"/>
                    </a:ext>
                  </a:extLst>
                </a:gridCol>
              </a:tblGrid>
              <a:tr h="367134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Proposed GEF Agency(ies)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16" marR="50916" marT="0" marB="0"/>
                </a:tc>
                <a:extLst>
                  <a:ext uri="{0D108BD9-81ED-4DB2-BD59-A6C34878D82A}">
                    <a16:rowId xmlns:a16="http://schemas.microsoft.com/office/drawing/2014/main" val="2257026838"/>
                  </a:ext>
                </a:extLst>
              </a:tr>
              <a:tr h="367134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Proposed executing partner(s)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16" marR="50916" marT="0" marB="0"/>
                </a:tc>
                <a:extLst>
                  <a:ext uri="{0D108BD9-81ED-4DB2-BD59-A6C34878D82A}">
                    <a16:rowId xmlns:a16="http://schemas.microsoft.com/office/drawing/2014/main" val="3431199709"/>
                  </a:ext>
                </a:extLst>
              </a:tr>
              <a:tr h="1140076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Assessment of the comparative advantage of the preferred GEF Implementing Agency relative to other GEF Agencies operating in the country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16" marR="50916" marT="0" marB="0"/>
                </a:tc>
                <a:extLst>
                  <a:ext uri="{0D108BD9-81ED-4DB2-BD59-A6C34878D82A}">
                    <a16:rowId xmlns:a16="http://schemas.microsoft.com/office/drawing/2014/main" val="2498175427"/>
                  </a:ext>
                </a:extLst>
              </a:tr>
              <a:tr h="367134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 stakeholders to be engaged as appropriate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16" marR="50916" marT="0" marB="0"/>
                </a:tc>
                <a:extLst>
                  <a:ext uri="{0D108BD9-81ED-4DB2-BD59-A6C34878D82A}">
                    <a16:rowId xmlns:a16="http://schemas.microsoft.com/office/drawing/2014/main" val="2558467972"/>
                  </a:ext>
                </a:extLst>
              </a:tr>
              <a:tr h="753605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Government executing agency(s) experience in GEF projects or similar size and scope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16" marR="50916" marT="0" marB="0"/>
                </a:tc>
                <a:extLst>
                  <a:ext uri="{0D108BD9-81ED-4DB2-BD59-A6C34878D82A}">
                    <a16:rowId xmlns:a16="http://schemas.microsoft.com/office/drawing/2014/main" val="254208015"/>
                  </a:ext>
                </a:extLst>
              </a:tr>
              <a:tr h="753605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Indicative amount of GEF STAR resources to be requested in USD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16" marR="50916" marT="0" marB="0"/>
                </a:tc>
                <a:extLst>
                  <a:ext uri="{0D108BD9-81ED-4DB2-BD59-A6C34878D82A}">
                    <a16:rowId xmlns:a16="http://schemas.microsoft.com/office/drawing/2014/main" val="2536222056"/>
                  </a:ext>
                </a:extLst>
              </a:tr>
              <a:tr h="753605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GEF Operational Focal Point or Designated Official (Name, contact details, signature and date)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16" marR="50916" marT="0" marB="0"/>
                </a:tc>
                <a:extLst>
                  <a:ext uri="{0D108BD9-81ED-4DB2-BD59-A6C34878D82A}">
                    <a16:rowId xmlns:a16="http://schemas.microsoft.com/office/drawing/2014/main" val="180734316"/>
                  </a:ext>
                </a:extLst>
              </a:tr>
              <a:tr h="367134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Co-financing amounts (USD)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16" marR="50916" marT="0" marB="0"/>
                </a:tc>
                <a:extLst>
                  <a:ext uri="{0D108BD9-81ED-4DB2-BD59-A6C34878D82A}">
                    <a16:rowId xmlns:a16="http://schemas.microsoft.com/office/drawing/2014/main" val="440831370"/>
                  </a:ext>
                </a:extLst>
              </a:tr>
              <a:tr h="753605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New investment expected to be mobilized (USD) and potential sources.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16" marR="50916" marT="0" marB="0"/>
                </a:tc>
                <a:extLst>
                  <a:ext uri="{0D108BD9-81ED-4DB2-BD59-A6C34878D82A}">
                    <a16:rowId xmlns:a16="http://schemas.microsoft.com/office/drawing/2014/main" val="252451545"/>
                  </a:ext>
                </a:extLst>
              </a:tr>
            </a:tbl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1068108E-4E81-48BC-8001-3C2FADE1B97E}"/>
              </a:ext>
            </a:extLst>
          </p:cNvPr>
          <p:cNvSpPr/>
          <p:nvPr/>
        </p:nvSpPr>
        <p:spPr>
          <a:xfrm rot="16200000">
            <a:off x="951866" y="3012571"/>
            <a:ext cx="5623031" cy="2705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0626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3DA0-A1A0-4526-AC72-23C9A2DE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7" y="626976"/>
            <a:ext cx="4172607" cy="1257452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EOI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DC2DF-8BB0-4247-A611-18E672C8C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171" y="2178962"/>
            <a:ext cx="3888829" cy="2839064"/>
          </a:xfrm>
        </p:spPr>
        <p:txBody>
          <a:bodyPr vert="horz" lIns="68580" tIns="34290" rIns="68580" bIns="34290" rtlCol="0">
            <a:noAutofit/>
          </a:bodyPr>
          <a:lstStyle/>
          <a:p>
            <a:r>
              <a:rPr lang="en-US" dirty="0"/>
              <a:t>Issued to countries on </a:t>
            </a:r>
            <a:r>
              <a:rPr lang="en-US" b="1" dirty="0"/>
              <a:t>November 15</a:t>
            </a:r>
          </a:p>
          <a:p>
            <a:endParaRPr lang="en-US" dirty="0"/>
          </a:p>
          <a:p>
            <a:r>
              <a:rPr lang="en-US" dirty="0"/>
              <a:t>Deadline for submission of completed templates is </a:t>
            </a:r>
            <a:r>
              <a:rPr lang="en-US" b="1" dirty="0"/>
              <a:t>January 30, 2019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49F6003-3233-4112-BDF8-B06D10D7F4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8635" r="4412"/>
          <a:stretch/>
        </p:blipFill>
        <p:spPr>
          <a:xfrm>
            <a:off x="4926341" y="1337313"/>
            <a:ext cx="3619337" cy="4183378"/>
          </a:xfrm>
          <a:prstGeom prst="rect">
            <a:avLst/>
          </a:prstGeom>
          <a:effectLst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4596405-66F2-4EAC-AF55-A9D1EBAC9C8D}"/>
              </a:ext>
            </a:extLst>
          </p:cNvPr>
          <p:cNvSpPr txBox="1"/>
          <p:nvPr/>
        </p:nvSpPr>
        <p:spPr>
          <a:xfrm rot="1188623">
            <a:off x="6475779" y="2182880"/>
            <a:ext cx="15149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Country Readiness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D18798-0734-44E4-AF78-B7C3D1D5BEC0}"/>
              </a:ext>
            </a:extLst>
          </p:cNvPr>
          <p:cNvSpPr txBox="1"/>
          <p:nvPr/>
        </p:nvSpPr>
        <p:spPr>
          <a:xfrm rot="1188623">
            <a:off x="6332861" y="2536009"/>
            <a:ext cx="15621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Target Geographies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D5C06B-4F5C-4B62-BA3E-EDCC11A89DEF}"/>
              </a:ext>
            </a:extLst>
          </p:cNvPr>
          <p:cNvSpPr txBox="1"/>
          <p:nvPr/>
        </p:nvSpPr>
        <p:spPr>
          <a:xfrm rot="1368100">
            <a:off x="6169157" y="2843802"/>
            <a:ext cx="11337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Criteria for IP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B868D6-A178-4416-9F56-B344440B2343}"/>
              </a:ext>
            </a:extLst>
          </p:cNvPr>
          <p:cNvSpPr txBox="1"/>
          <p:nvPr/>
        </p:nvSpPr>
        <p:spPr>
          <a:xfrm rot="1368100">
            <a:off x="5992299" y="3178489"/>
            <a:ext cx="86914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Financing</a:t>
            </a:r>
          </a:p>
        </p:txBody>
      </p:sp>
    </p:spTree>
    <p:extLst>
      <p:ext uri="{BB962C8B-B14F-4D97-AF65-F5344CB8AC3E}">
        <p14:creationId xmlns:p14="http://schemas.microsoft.com/office/powerpoint/2010/main" val="214719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8129</TotalTime>
  <Words>878</Words>
  <Application>Microsoft Office PowerPoint</Application>
  <PresentationFormat>On-screen Show (4:3)</PresentationFormat>
  <Paragraphs>117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GEF-7 Impact Programs</vt:lpstr>
      <vt:lpstr>Why Expression of Interest by Countries?</vt:lpstr>
      <vt:lpstr>Delivering transformational change through integrated and Sustainable Cities </vt:lpstr>
      <vt:lpstr>Expression of Interest Template</vt:lpstr>
      <vt:lpstr>PowerPoint Presentation</vt:lpstr>
      <vt:lpstr>PowerPoint Presentation</vt:lpstr>
      <vt:lpstr>PowerPoint Presentation</vt:lpstr>
      <vt:lpstr>PowerPoint Presentation</vt:lpstr>
      <vt:lpstr>EOI Templates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M. Hartman</dc:creator>
  <cp:lastModifiedBy>Mohamed Imam Bakarr</cp:lastModifiedBy>
  <cp:revision>120</cp:revision>
  <cp:lastPrinted>2018-09-13T21:13:47Z</cp:lastPrinted>
  <dcterms:created xsi:type="dcterms:W3CDTF">2018-05-22T15:27:32Z</dcterms:created>
  <dcterms:modified xsi:type="dcterms:W3CDTF">2019-01-17T10:09:48Z</dcterms:modified>
</cp:coreProperties>
</file>