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notesMasterIdLst>
    <p:notesMasterId r:id="rId16"/>
  </p:notesMasterIdLst>
  <p:handoutMasterIdLst>
    <p:handoutMasterId r:id="rId17"/>
  </p:handoutMasterIdLst>
  <p:sldIdLst>
    <p:sldId id="394" r:id="rId2"/>
    <p:sldId id="395" r:id="rId3"/>
    <p:sldId id="396" r:id="rId4"/>
    <p:sldId id="397" r:id="rId5"/>
    <p:sldId id="398" r:id="rId6"/>
    <p:sldId id="399" r:id="rId7"/>
    <p:sldId id="400" r:id="rId8"/>
    <p:sldId id="401" r:id="rId9"/>
    <p:sldId id="402" r:id="rId10"/>
    <p:sldId id="403" r:id="rId11"/>
    <p:sldId id="404" r:id="rId12"/>
    <p:sldId id="405" r:id="rId13"/>
    <p:sldId id="406" r:id="rId14"/>
    <p:sldId id="407" r:id="rId15"/>
  </p:sldIdLst>
  <p:sldSz cx="9144000" cy="6858000" type="screen4x3"/>
  <p:notesSz cx="6881813" cy="92964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16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748" autoAdjust="0"/>
    <p:restoredTop sz="87647" autoAdjust="0"/>
  </p:normalViewPr>
  <p:slideViewPr>
    <p:cSldViewPr>
      <p:cViewPr varScale="1">
        <p:scale>
          <a:sx n="78" d="100"/>
          <a:sy n="78" d="100"/>
        </p:scale>
        <p:origin x="1728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33" d="100"/>
          <a:sy n="133" d="100"/>
        </p:scale>
        <p:origin x="-528" y="-96"/>
      </p:cViewPr>
      <p:guideLst>
        <p:guide orient="horz" pos="2928"/>
        <p:guide pos="216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64820"/>
          </a:xfrm>
          <a:prstGeom prst="rect">
            <a:avLst/>
          </a:prstGeom>
        </p:spPr>
        <p:txBody>
          <a:bodyPr vert="horz" lIns="92414" tIns="46207" rIns="92414" bIns="46207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8101" y="0"/>
            <a:ext cx="2982119" cy="464820"/>
          </a:xfrm>
          <a:prstGeom prst="rect">
            <a:avLst/>
          </a:prstGeom>
        </p:spPr>
        <p:txBody>
          <a:bodyPr vert="horz" lIns="92414" tIns="46207" rIns="92414" bIns="46207" rtlCol="0"/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82119" cy="464820"/>
          </a:xfrm>
          <a:prstGeom prst="rect">
            <a:avLst/>
          </a:prstGeom>
        </p:spPr>
        <p:txBody>
          <a:bodyPr vert="horz" lIns="92414" tIns="46207" rIns="92414" bIns="46207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8101" y="8829967"/>
            <a:ext cx="2982119" cy="464820"/>
          </a:xfrm>
          <a:prstGeom prst="rect">
            <a:avLst/>
          </a:prstGeom>
        </p:spPr>
        <p:txBody>
          <a:bodyPr vert="horz" lIns="92414" tIns="46207" rIns="92414" bIns="46207" rtlCol="0" anchor="b"/>
          <a:lstStyle>
            <a:lvl1pPr algn="r">
              <a:defRPr sz="1200"/>
            </a:lvl1pPr>
          </a:lstStyle>
          <a:p>
            <a:fld id="{B1270BB1-7768-41F8-9F1B-E2E7E9320AB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657932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3"/>
            <a:ext cx="2982418" cy="464205"/>
          </a:xfrm>
          <a:prstGeom prst="rect">
            <a:avLst/>
          </a:prstGeom>
        </p:spPr>
        <p:txBody>
          <a:bodyPr vert="horz" lIns="87423" tIns="43711" rIns="87423" bIns="43711" rtlCol="0"/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7902" y="3"/>
            <a:ext cx="2982418" cy="464205"/>
          </a:xfrm>
          <a:prstGeom prst="rect">
            <a:avLst/>
          </a:prstGeom>
        </p:spPr>
        <p:txBody>
          <a:bodyPr vert="horz" lIns="87423" tIns="43711" rIns="87423" bIns="43711" rtlCol="0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17600" y="698500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7423" tIns="43711" rIns="87423" bIns="4371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483" y="4416101"/>
            <a:ext cx="5504853" cy="4182457"/>
          </a:xfrm>
          <a:prstGeom prst="rect">
            <a:avLst/>
          </a:prstGeom>
        </p:spPr>
        <p:txBody>
          <a:bodyPr vert="horz" lIns="87423" tIns="43711" rIns="87423" bIns="4371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30661"/>
            <a:ext cx="2982418" cy="464205"/>
          </a:xfrm>
          <a:prstGeom prst="rect">
            <a:avLst/>
          </a:prstGeom>
        </p:spPr>
        <p:txBody>
          <a:bodyPr vert="horz" lIns="87423" tIns="43711" rIns="87423" bIns="43711" rtlCol="0" anchor="b"/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7902" y="8830661"/>
            <a:ext cx="2982418" cy="464205"/>
          </a:xfrm>
          <a:prstGeom prst="rect">
            <a:avLst/>
          </a:prstGeom>
        </p:spPr>
        <p:txBody>
          <a:bodyPr vert="horz" lIns="87423" tIns="43711" rIns="87423" bIns="43711" rtlCol="0" anchor="b"/>
          <a:lstStyle>
            <a:lvl1pPr algn="r">
              <a:defRPr sz="1100"/>
            </a:lvl1pPr>
          </a:lstStyle>
          <a:p>
            <a:fld id="{AC37F9C5-DADA-40EF-BCE0-F0AA5007CB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437734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952C9E-F09B-4166-86CD-D95E5E89B783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95887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400" dirty="0" smtClean="0">
                <a:latin typeface="Calibri" pitchFamily="34" charset="0"/>
              </a:rPr>
              <a:t>Development of the Country Programme Strategy (CPS)</a:t>
            </a:r>
          </a:p>
          <a:p>
            <a:pPr>
              <a:buNone/>
            </a:pPr>
            <a:r>
              <a:rPr lang="en-US" dirty="0" smtClean="0">
                <a:latin typeface="Calibri" pitchFamily="34" charset="0"/>
              </a:rPr>
              <a:t>	</a:t>
            </a:r>
            <a:r>
              <a:rPr lang="en-US" sz="1200" i="1" dirty="0" smtClean="0">
                <a:latin typeface="Calibri" pitchFamily="34" charset="0"/>
              </a:rPr>
              <a:t>a.   endorsed by the NSC and shared with the GEF OFP and</a:t>
            </a:r>
          </a:p>
          <a:p>
            <a:pPr>
              <a:buNone/>
            </a:pPr>
            <a:r>
              <a:rPr lang="en-US" sz="1200" i="1" dirty="0" smtClean="0">
                <a:latin typeface="Calibri" pitchFamily="34" charset="0"/>
              </a:rPr>
              <a:t>          Convention Focal Points;</a:t>
            </a:r>
          </a:p>
          <a:p>
            <a:pPr>
              <a:buNone/>
            </a:pPr>
            <a:r>
              <a:rPr lang="en-US" sz="1200" i="1" dirty="0" smtClean="0">
                <a:latin typeface="Calibri" pitchFamily="34" charset="0"/>
              </a:rPr>
              <a:t>	b.   links with the NBSAPs, NIPs, other National Communications to</a:t>
            </a:r>
          </a:p>
          <a:p>
            <a:pPr>
              <a:buNone/>
            </a:pPr>
            <a:r>
              <a:rPr lang="en-US" sz="1200" i="1" dirty="0" smtClean="0">
                <a:latin typeface="Calibri" pitchFamily="34" charset="0"/>
              </a:rPr>
              <a:t>          Conventions, results of NCSAs, and GEF resources allocation</a:t>
            </a:r>
          </a:p>
          <a:p>
            <a:pPr>
              <a:buNone/>
            </a:pPr>
            <a:r>
              <a:rPr lang="en-US" sz="1200" i="1" dirty="0" smtClean="0">
                <a:latin typeface="Calibri" pitchFamily="34" charset="0"/>
              </a:rPr>
              <a:t>          strategy; other relevant government and NGO projects and programs </a:t>
            </a:r>
          </a:p>
          <a:p>
            <a:pPr>
              <a:buNone/>
            </a:pPr>
            <a:endParaRPr lang="en-US" sz="400" i="1" dirty="0" smtClean="0">
              <a:latin typeface="Calibri" pitchFamily="34" charset="0"/>
            </a:endParaRPr>
          </a:p>
          <a:p>
            <a:r>
              <a:rPr lang="en-US" sz="1400" dirty="0" smtClean="0">
                <a:latin typeface="Calibri" pitchFamily="34" charset="0"/>
              </a:rPr>
              <a:t>Involvement in NPFEs, NBSAPs, NAPAs, etc.</a:t>
            </a:r>
          </a:p>
          <a:p>
            <a:pPr>
              <a:buNone/>
            </a:pPr>
            <a:r>
              <a:rPr lang="en-US" dirty="0" smtClean="0">
                <a:latin typeface="Calibri" pitchFamily="34" charset="0"/>
              </a:rPr>
              <a:t>	</a:t>
            </a:r>
            <a:r>
              <a:rPr lang="en-US" sz="1200" i="1" dirty="0" smtClean="0">
                <a:latin typeface="Calibri" pitchFamily="34" charset="0"/>
              </a:rPr>
              <a:t>a.   input SGP lessons learned</a:t>
            </a:r>
          </a:p>
          <a:p>
            <a:pPr>
              <a:buNone/>
            </a:pPr>
            <a:r>
              <a:rPr lang="en-US" sz="1200" i="1" dirty="0" smtClean="0">
                <a:latin typeface="Calibri" pitchFamily="34" charset="0"/>
              </a:rPr>
              <a:t>	b.   position CSO/community stakeholders into strategic roles</a:t>
            </a:r>
          </a:p>
          <a:p>
            <a:pPr>
              <a:buNone/>
            </a:pPr>
            <a:endParaRPr lang="en-US" sz="800" i="1" dirty="0" smtClean="0">
              <a:latin typeface="Calibri" pitchFamily="34" charset="0"/>
            </a:endParaRPr>
          </a:p>
          <a:p>
            <a:r>
              <a:rPr lang="en-US" sz="1400" dirty="0" smtClean="0">
                <a:latin typeface="Calibri" pitchFamily="34" charset="0"/>
              </a:rPr>
              <a:t>Linkages with MSPs/FSPs </a:t>
            </a:r>
            <a:endParaRPr lang="en-US" dirty="0" smtClean="0">
              <a:latin typeface="Calibri" pitchFamily="34" charset="0"/>
            </a:endParaRPr>
          </a:p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C37F9C5-DADA-40EF-BCE0-F0AA5007CB72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431134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952C9E-F09B-4166-86CD-D95E5E89B783}" type="slidenum">
              <a:rPr lang="en-US" smtClean="0">
                <a:solidFill>
                  <a:prstClr val="black"/>
                </a:solidFill>
              </a:rPr>
              <a:pPr/>
              <a:t>11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5571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952C9E-F09B-4166-86CD-D95E5E89B783}" type="slidenum">
              <a:rPr lang="en-US" smtClean="0">
                <a:solidFill>
                  <a:prstClr val="black"/>
                </a:solidFill>
              </a:rPr>
              <a:pPr/>
              <a:t>12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810762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1200" dirty="0" smtClean="0">
                <a:latin typeface="Calibri" pitchFamily="34" charset="0"/>
              </a:rPr>
              <a:t>UNDP</a:t>
            </a:r>
          </a:p>
          <a:p>
            <a:pPr>
              <a:lnSpc>
                <a:spcPct val="80000"/>
              </a:lnSpc>
            </a:pPr>
            <a:r>
              <a:rPr lang="en-US" sz="1200" dirty="0" smtClean="0">
                <a:latin typeface="Calibri" pitchFamily="34" charset="0"/>
              </a:rPr>
              <a:t>UNEP</a:t>
            </a:r>
          </a:p>
          <a:p>
            <a:pPr>
              <a:lnSpc>
                <a:spcPct val="80000"/>
              </a:lnSpc>
            </a:pPr>
            <a:r>
              <a:rPr lang="en-US" sz="1200" dirty="0" smtClean="0">
                <a:latin typeface="Calibri" pitchFamily="34" charset="0"/>
              </a:rPr>
              <a:t>UNV</a:t>
            </a:r>
          </a:p>
          <a:p>
            <a:pPr>
              <a:lnSpc>
                <a:spcPct val="80000"/>
              </a:lnSpc>
            </a:pPr>
            <a:r>
              <a:rPr lang="en-US" sz="1200" dirty="0" smtClean="0">
                <a:latin typeface="Calibri" pitchFamily="34" charset="0"/>
              </a:rPr>
              <a:t>World Bank</a:t>
            </a:r>
          </a:p>
          <a:p>
            <a:pPr>
              <a:lnSpc>
                <a:spcPct val="80000"/>
              </a:lnSpc>
            </a:pPr>
            <a:r>
              <a:rPr lang="en-US" sz="1200" dirty="0" smtClean="0">
                <a:latin typeface="Calibri" pitchFamily="34" charset="0"/>
              </a:rPr>
              <a:t>European Commission</a:t>
            </a:r>
          </a:p>
          <a:p>
            <a:pPr>
              <a:lnSpc>
                <a:spcPct val="80000"/>
              </a:lnSpc>
            </a:pPr>
            <a:r>
              <a:rPr lang="en-US" sz="1200" dirty="0" smtClean="0">
                <a:latin typeface="Calibri" pitchFamily="34" charset="0"/>
              </a:rPr>
              <a:t>New Zealand Aid</a:t>
            </a:r>
          </a:p>
          <a:p>
            <a:pPr>
              <a:lnSpc>
                <a:spcPct val="80000"/>
              </a:lnSpc>
            </a:pPr>
            <a:r>
              <a:rPr lang="en-US" sz="1200" dirty="0" err="1" smtClean="0">
                <a:latin typeface="Calibri" pitchFamily="34" charset="0"/>
              </a:rPr>
              <a:t>AusAID</a:t>
            </a:r>
            <a:endParaRPr lang="en-US" sz="1200" dirty="0" smtClean="0">
              <a:latin typeface="Calibri" pitchFamily="34" charset="0"/>
            </a:endParaRPr>
          </a:p>
          <a:p>
            <a:pPr>
              <a:lnSpc>
                <a:spcPct val="80000"/>
              </a:lnSpc>
            </a:pPr>
            <a:r>
              <a:rPr lang="en-US" sz="1200" dirty="0" smtClean="0">
                <a:latin typeface="Calibri" pitchFamily="34" charset="0"/>
              </a:rPr>
              <a:t>United Nations Foundation</a:t>
            </a:r>
          </a:p>
          <a:p>
            <a:pPr>
              <a:lnSpc>
                <a:spcPct val="80000"/>
              </a:lnSpc>
            </a:pPr>
            <a:r>
              <a:rPr lang="en-US" sz="1200" dirty="0" smtClean="0">
                <a:latin typeface="Calibri" pitchFamily="34" charset="0"/>
              </a:rPr>
              <a:t>Government of Japan</a:t>
            </a:r>
          </a:p>
          <a:p>
            <a:pPr>
              <a:lnSpc>
                <a:spcPct val="80000"/>
              </a:lnSpc>
            </a:pPr>
            <a:r>
              <a:rPr lang="en-US" sz="1200" dirty="0" smtClean="0">
                <a:latin typeface="Calibri" pitchFamily="34" charset="0"/>
              </a:rPr>
              <a:t>German Government </a:t>
            </a:r>
          </a:p>
          <a:p>
            <a:pPr>
              <a:lnSpc>
                <a:spcPct val="80000"/>
              </a:lnSpc>
            </a:pPr>
            <a:r>
              <a:rPr lang="en-US" sz="1200" dirty="0" smtClean="0">
                <a:latin typeface="Calibri" pitchFamily="34" charset="0"/>
              </a:rPr>
              <a:t>Swiss Agency for Development and Cooperation</a:t>
            </a:r>
          </a:p>
          <a:p>
            <a:pPr>
              <a:lnSpc>
                <a:spcPct val="90000"/>
              </a:lnSpc>
            </a:pPr>
            <a:r>
              <a:rPr lang="en-US" sz="1200" dirty="0" smtClean="0">
                <a:latin typeface="Calibri" pitchFamily="34" charset="0"/>
              </a:rPr>
              <a:t>ASEAN Center for Biodiversity</a:t>
            </a:r>
          </a:p>
          <a:p>
            <a:pPr>
              <a:lnSpc>
                <a:spcPct val="90000"/>
              </a:lnSpc>
            </a:pPr>
            <a:r>
              <a:rPr lang="en-US" sz="1200" dirty="0" smtClean="0">
                <a:latin typeface="Calibri" pitchFamily="34" charset="0"/>
              </a:rPr>
              <a:t>National Environmental Funds</a:t>
            </a:r>
          </a:p>
          <a:p>
            <a:pPr>
              <a:lnSpc>
                <a:spcPct val="90000"/>
              </a:lnSpc>
            </a:pPr>
            <a:r>
              <a:rPr lang="en-US" sz="1200" dirty="0" smtClean="0">
                <a:latin typeface="Calibri" pitchFamily="34" charset="0"/>
              </a:rPr>
              <a:t>International NGOs (RSBP/Birdlife, etc.)</a:t>
            </a:r>
          </a:p>
          <a:p>
            <a:pPr>
              <a:lnSpc>
                <a:spcPct val="90000"/>
              </a:lnSpc>
            </a:pPr>
            <a:r>
              <a:rPr lang="en-US" sz="1200" dirty="0" smtClean="0">
                <a:latin typeface="Calibri" pitchFamily="34" charset="0"/>
              </a:rPr>
              <a:t>ICRAN</a:t>
            </a:r>
          </a:p>
          <a:p>
            <a:pPr>
              <a:lnSpc>
                <a:spcPct val="90000"/>
              </a:lnSpc>
            </a:pPr>
            <a:r>
              <a:rPr lang="en-US" sz="1200" dirty="0" smtClean="0">
                <a:latin typeface="Calibri" pitchFamily="34" charset="0"/>
              </a:rPr>
              <a:t>IPEN</a:t>
            </a:r>
          </a:p>
          <a:p>
            <a:pPr>
              <a:lnSpc>
                <a:spcPct val="90000"/>
              </a:lnSpc>
            </a:pPr>
            <a:r>
              <a:rPr lang="en-US" sz="1200" dirty="0" smtClean="0">
                <a:latin typeface="Calibri" pitchFamily="34" charset="0"/>
              </a:rPr>
              <a:t>Women’s Groups</a:t>
            </a:r>
          </a:p>
          <a:p>
            <a:pPr>
              <a:lnSpc>
                <a:spcPct val="90000"/>
              </a:lnSpc>
            </a:pPr>
            <a:r>
              <a:rPr lang="en-US" sz="1200" dirty="0" smtClean="0">
                <a:latin typeface="Calibri" pitchFamily="34" charset="0"/>
              </a:rPr>
              <a:t>British Petroleum, Coca-Cola, Expedia</a:t>
            </a:r>
          </a:p>
          <a:p>
            <a:pPr>
              <a:lnSpc>
                <a:spcPct val="90000"/>
              </a:lnSpc>
            </a:pPr>
            <a:r>
              <a:rPr lang="en-US" sz="1200" dirty="0" smtClean="0">
                <a:latin typeface="Calibri" pitchFamily="34" charset="0"/>
              </a:rPr>
              <a:t>Development Bank of Southern Africa, HSBC</a:t>
            </a:r>
          </a:p>
          <a:p>
            <a:pPr>
              <a:lnSpc>
                <a:spcPct val="90000"/>
              </a:lnSpc>
            </a:pPr>
            <a:r>
              <a:rPr lang="en-US" sz="1200" dirty="0" smtClean="0">
                <a:latin typeface="Calibri" pitchFamily="34" charset="0"/>
              </a:rPr>
              <a:t>Hotel Associations</a:t>
            </a:r>
          </a:p>
          <a:p>
            <a:pPr>
              <a:lnSpc>
                <a:spcPct val="80000"/>
              </a:lnSpc>
            </a:pPr>
            <a:endParaRPr lang="en-US" sz="1200" dirty="0" smtClean="0">
              <a:latin typeface="Calibri" pitchFamily="34" charset="0"/>
            </a:endParaRPr>
          </a:p>
          <a:p>
            <a:endParaRPr lang="en-US" dirty="0" smtClean="0">
              <a:latin typeface="Arial" pitchFamily="34" charset="0"/>
            </a:endParaRPr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792DE18-559D-4B37-8FC9-4C152D59C610}" type="slidenum">
              <a:rPr lang="en-US">
                <a:solidFill>
                  <a:prstClr val="black"/>
                </a:solidFill>
                <a:latin typeface="Arial" pitchFamily="34" charset="0"/>
              </a:rPr>
              <a:pPr/>
              <a:t>13</a:t>
            </a:fld>
            <a:endParaRPr lang="en-US">
              <a:solidFill>
                <a:prstClr val="black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045374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>
              <a:ea typeface="ＭＳ Ｐゴシック" panose="020B0600070205080204" pitchFamily="34" charset="-128"/>
            </a:endParaRPr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F3F8CCBF-7C6E-4117-AC52-53453C5E8CE8}" type="slidenum">
              <a:rPr lang="en-US" altLang="en-US" smtClean="0">
                <a:solidFill>
                  <a:prstClr val="black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14</a:t>
            </a:fld>
            <a:endParaRPr lang="en-US" altLang="en-US" smtClean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24546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GEF: </a:t>
            </a:r>
            <a:r>
              <a:rPr lang="en-US" sz="1400" b="1" dirty="0" smtClean="0">
                <a:latin typeface="Calibri" pitchFamily="34" charset="0"/>
              </a:rPr>
              <a:t>– </a:t>
            </a:r>
            <a:r>
              <a:rPr lang="en-US" sz="1200" b="1" dirty="0" smtClean="0">
                <a:solidFill>
                  <a:srgbClr val="FF0000"/>
                </a:solidFill>
                <a:latin typeface="Calibri" pitchFamily="34" charset="0"/>
              </a:rPr>
              <a:t>Financing; Chair of SGP Steering Committee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 smtClean="0">
                <a:latin typeface="Calibri" pitchFamily="34" charset="0"/>
              </a:rPr>
              <a:t>United Nations Development Programme (UNDP) – </a:t>
            </a:r>
            <a:r>
              <a:rPr lang="en-US" sz="1100" b="1" dirty="0" smtClean="0">
                <a:solidFill>
                  <a:srgbClr val="FF0000"/>
                </a:solidFill>
                <a:latin typeface="Calibri" pitchFamily="34" charset="0"/>
              </a:rPr>
              <a:t>Implementing Agency; Co-financing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smtClean="0">
                <a:latin typeface="Calibri" pitchFamily="34" charset="0"/>
              </a:rPr>
              <a:t>United Nations Office for Project Services – </a:t>
            </a:r>
            <a:r>
              <a:rPr lang="en-US" sz="1100" b="1" smtClean="0">
                <a:solidFill>
                  <a:srgbClr val="FF0000"/>
                </a:solidFill>
                <a:latin typeface="Calibri" pitchFamily="34" charset="0"/>
              </a:rPr>
              <a:t>Executing Agency</a:t>
            </a:r>
            <a:endParaRPr lang="en-US" sz="1100" b="1" smtClean="0">
              <a:latin typeface="Calibri" pitchFamily="34" charset="0"/>
            </a:endParaRP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758901D-F2CB-4B0F-A014-76C6CA589F60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72360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C37F9C5-DADA-40EF-BCE0-F0AA5007CB72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35968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1200" b="1" dirty="0" smtClean="0">
                <a:latin typeface="Calibri" pitchFamily="34" charset="0"/>
              </a:rPr>
              <a:t>From planning grants of $2,500 to full small grants projects of up to $50,000; average of $20,000; strategic grants up to $150,000</a:t>
            </a:r>
          </a:p>
          <a:p>
            <a:pPr eaLnBrk="1" hangingPunct="1">
              <a:lnSpc>
                <a:spcPct val="80000"/>
              </a:lnSpc>
              <a:buNone/>
            </a:pPr>
            <a:endParaRPr lang="en-US" sz="800" b="1" dirty="0" smtClean="0">
              <a:latin typeface="Calibri" pitchFamily="34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1200" b="1" dirty="0" smtClean="0">
                <a:latin typeface="Calibri" pitchFamily="34" charset="0"/>
              </a:rPr>
              <a:t>Grantees are local CBOs, NGOs, communities, civil society organizations; priority for poor and vulnerable communities – international NGOs can be partners giving support but not grantees</a:t>
            </a:r>
          </a:p>
          <a:p>
            <a:r>
              <a:rPr lang="en-US" dirty="0" smtClean="0">
                <a:latin typeface="Calibri" pitchFamily="34" charset="0"/>
              </a:rPr>
              <a:t>Projects must be prepared by and implemented by communities or civil society organizations (CSOs)</a:t>
            </a:r>
          </a:p>
          <a:p>
            <a:r>
              <a:rPr lang="en-US" dirty="0" smtClean="0">
                <a:latin typeface="Calibri" pitchFamily="34" charset="0"/>
              </a:rPr>
              <a:t>Projects must be within the GEF Focal Areas – </a:t>
            </a:r>
          </a:p>
          <a:p>
            <a:pPr eaLnBrk="1" hangingPunct="1">
              <a:lnSpc>
                <a:spcPct val="80000"/>
              </a:lnSpc>
            </a:pPr>
            <a:endParaRPr lang="en-US" sz="1200" b="1" dirty="0" smtClean="0">
              <a:latin typeface="Calibri" pitchFamily="34" charset="0"/>
            </a:endParaRPr>
          </a:p>
          <a:p>
            <a:pPr eaLnBrk="1" hangingPunct="1">
              <a:lnSpc>
                <a:spcPct val="80000"/>
              </a:lnSpc>
              <a:buNone/>
            </a:pPr>
            <a:endParaRPr lang="en-US" sz="800" b="1" dirty="0" smtClean="0">
              <a:latin typeface="Calibri" pitchFamily="34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1200" b="1" dirty="0" smtClean="0">
                <a:latin typeface="Calibri" pitchFamily="34" charset="0"/>
              </a:rPr>
              <a:t>Release of funds direct to grantee bank account; direct agreement with community possible</a:t>
            </a:r>
          </a:p>
          <a:p>
            <a:pPr eaLnBrk="1" hangingPunct="1">
              <a:lnSpc>
                <a:spcPct val="80000"/>
              </a:lnSpc>
              <a:buNone/>
            </a:pPr>
            <a:endParaRPr lang="en-US" sz="800" b="1" dirty="0" smtClean="0">
              <a:latin typeface="Calibri" pitchFamily="34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1200" b="1" dirty="0" smtClean="0">
                <a:latin typeface="Calibri" pitchFamily="34" charset="0"/>
              </a:rPr>
              <a:t>Review and approval of proposals done at country level through the multi-sectoral National Steering Committee</a:t>
            </a:r>
          </a:p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C37F9C5-DADA-40EF-BCE0-F0AA5007CB72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80532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sz="1200" dirty="0" smtClean="0">
                <a:latin typeface="Calibri" pitchFamily="34" charset="0"/>
              </a:rPr>
              <a:t>Selection is consultative facilitated by the SGP National</a:t>
            </a:r>
          </a:p>
          <a:p>
            <a:pPr>
              <a:buFont typeface="Arial" pitchFamily="34" charset="0"/>
              <a:buChar char="•"/>
            </a:pPr>
            <a:r>
              <a:rPr lang="en-US" sz="1200" dirty="0" smtClean="0">
                <a:latin typeface="Calibri" pitchFamily="34" charset="0"/>
              </a:rPr>
              <a:t>  Coordinator and UNDP RR/RC</a:t>
            </a:r>
          </a:p>
          <a:p>
            <a:pPr>
              <a:buFont typeface="Arial" pitchFamily="34" charset="0"/>
              <a:buChar char="•"/>
            </a:pPr>
            <a:r>
              <a:rPr lang="en-US" sz="1200" dirty="0" smtClean="0">
                <a:latin typeface="Calibri" pitchFamily="34" charset="0"/>
              </a:rPr>
              <a:t> Final approval by SGP Global Manager at initial stage, by CPMT</a:t>
            </a:r>
          </a:p>
          <a:p>
            <a:pPr>
              <a:buFont typeface="Arial" pitchFamily="34" charset="0"/>
              <a:buChar char="•"/>
            </a:pPr>
            <a:r>
              <a:rPr lang="en-US" sz="1200" dirty="0" smtClean="0">
                <a:latin typeface="Calibri" pitchFamily="34" charset="0"/>
              </a:rPr>
              <a:t>  in later stages</a:t>
            </a:r>
          </a:p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C37F9C5-DADA-40EF-BCE0-F0AA5007CB72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71440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 smtClean="0">
                <a:latin typeface="Calibri" pitchFamily="34" charset="0"/>
              </a:rPr>
              <a:t>Assure that proposals that get to NSC are well  prepared and decisions of approval based on  merit.</a:t>
            </a: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C37F9C5-DADA-40EF-BCE0-F0AA5007CB72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68825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b="1" dirty="0" smtClean="0">
                <a:latin typeface="Calibri" pitchFamily="34" charset="0"/>
              </a:rPr>
              <a:t>SGP Country Team:</a:t>
            </a:r>
            <a:endParaRPr lang="en-US" sz="900" b="1" dirty="0" smtClean="0">
              <a:latin typeface="Calibri" pitchFamily="34" charset="0"/>
            </a:endParaRPr>
          </a:p>
          <a:p>
            <a:r>
              <a:rPr lang="en-US" sz="1400" b="1" dirty="0" smtClean="0">
                <a:latin typeface="Calibri" pitchFamily="34" charset="0"/>
              </a:rPr>
              <a:t>National Coordinator (NC)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1200" dirty="0" smtClean="0">
                <a:latin typeface="Calibri" pitchFamily="34" charset="0"/>
              </a:rPr>
              <a:t>Competitively selected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1200" dirty="0" smtClean="0">
                <a:latin typeface="Calibri" pitchFamily="34" charset="0"/>
              </a:rPr>
              <a:t>UNOPS contracted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1200" dirty="0" smtClean="0">
                <a:latin typeface="Calibri" pitchFamily="34" charset="0"/>
              </a:rPr>
              <a:t>Implements decisions and policies of NSC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1200" dirty="0" smtClean="0">
                <a:latin typeface="Calibri" pitchFamily="34" charset="0"/>
              </a:rPr>
              <a:t>Primary supervisor is SGP Global Manager on programmatic matters; UNDP CO supervises on admin and adherence to UN professional and ethical standards</a:t>
            </a:r>
          </a:p>
          <a:p>
            <a:pPr marL="457200" indent="-457200"/>
            <a:r>
              <a:rPr lang="en-US" sz="1400" b="1" dirty="0" smtClean="0">
                <a:latin typeface="Calibri" pitchFamily="34" charset="0"/>
              </a:rPr>
              <a:t>Programme Assistant (PA)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1200" dirty="0" smtClean="0">
                <a:latin typeface="Calibri" pitchFamily="34" charset="0"/>
              </a:rPr>
              <a:t>Competitively selected and UNOPS contracted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1200" dirty="0" smtClean="0">
                <a:latin typeface="Calibri" pitchFamily="34" charset="0"/>
              </a:rPr>
              <a:t>Supports the NC and reports to the NC</a:t>
            </a:r>
          </a:p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C37F9C5-DADA-40EF-BCE0-F0AA5007CB72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31356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C37F9C5-DADA-40EF-BCE0-F0AA5007CB72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11749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  <a:buNone/>
            </a:pPr>
            <a:r>
              <a:rPr lang="en-US" sz="1200" dirty="0" smtClean="0"/>
              <a:t>In GEF-6, SGP will have a three-pronged approach</a:t>
            </a:r>
          </a:p>
          <a:p>
            <a:pPr>
              <a:lnSpc>
                <a:spcPct val="90000"/>
              </a:lnSpc>
            </a:pPr>
            <a:r>
              <a:rPr lang="en-US" sz="1200" dirty="0" smtClean="0"/>
              <a:t>Focus on globally recognized ecosystems</a:t>
            </a:r>
          </a:p>
          <a:p>
            <a:pPr>
              <a:lnSpc>
                <a:spcPct val="90000"/>
              </a:lnSpc>
            </a:pPr>
            <a:r>
              <a:rPr lang="en-US" sz="1200" dirty="0" smtClean="0"/>
              <a:t>Set up institutional and financial support mechanisms</a:t>
            </a:r>
          </a:p>
          <a:p>
            <a:pPr>
              <a:lnSpc>
                <a:spcPct val="90000"/>
              </a:lnSpc>
            </a:pPr>
            <a:r>
              <a:rPr lang="en-US" sz="1200" dirty="0" smtClean="0"/>
              <a:t>Systematically develop the capacity of local and national civil society stakeholder</a:t>
            </a:r>
            <a:r>
              <a:rPr lang="en-US" sz="1100" dirty="0" smtClean="0"/>
              <a:t>s.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758901D-F2CB-4B0F-A014-76C6CA589F60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42881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24200"/>
            <a:ext cx="6400800" cy="1752600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1828800"/>
            <a:ext cx="8229600" cy="1143000"/>
          </a:xfrm>
        </p:spPr>
        <p:txBody>
          <a:bodyPr/>
          <a:lstStyle>
            <a:lvl1pPr>
              <a:defRPr>
                <a:solidFill>
                  <a:srgbClr val="00B05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0" y="76200"/>
            <a:ext cx="9144000" cy="1248156"/>
            <a:chOff x="0" y="152400"/>
            <a:chExt cx="9144000" cy="1248156"/>
          </a:xfrm>
        </p:grpSpPr>
        <p:pic>
          <p:nvPicPr>
            <p:cNvPr id="6" name="Picture 5" descr="GEF-20-PPT-BG-blank.png"/>
            <p:cNvPicPr>
              <a:picLocks noChangeAspect="1"/>
            </p:cNvPicPr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0" y="152400"/>
              <a:ext cx="9144000" cy="1246632"/>
            </a:xfrm>
            <a:prstGeom prst="rect">
              <a:avLst/>
            </a:prstGeom>
            <a:effectLst>
              <a:reflection blurRad="6350" stA="50000" endA="300" endPos="38500" dist="50800" dir="5400000" sy="-100000" algn="bl" rotWithShape="0"/>
            </a:effectLst>
          </p:spPr>
        </p:pic>
        <p:pic>
          <p:nvPicPr>
            <p:cNvPr id="7" name="Picture 6" descr="GEF-PPT-BG.png"/>
            <p:cNvPicPr>
              <a:picLocks noChangeAspect="1"/>
            </p:cNvPicPr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0" y="152400"/>
              <a:ext cx="9144000" cy="124815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477877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83778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505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83820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0861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 txBox="1">
            <a:spLocks/>
          </p:cNvSpPr>
          <p:nvPr/>
        </p:nvSpPr>
        <p:spPr>
          <a:xfrm>
            <a:off x="685800" y="3810000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1F497D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85800" y="2286000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1F497D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dirty="0" smtClean="0">
                <a:solidFill>
                  <a:srgbClr val="00642D"/>
                </a:solidFill>
              </a:rPr>
              <a:t>Thank you for your attention</a:t>
            </a:r>
          </a:p>
        </p:txBody>
      </p:sp>
      <p:pic>
        <p:nvPicPr>
          <p:cNvPr id="9" name="Picture 8" descr="GEF-PPT-BG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5609844"/>
            <a:ext cx="9144000" cy="1248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66595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674FBF-DCAE-4355-B991-909F4DF91C04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058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3A8D7F-997E-4835-BDF8-66E3B6A772B9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55694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5" name="Picture 4" descr="GEF-PPT-BG.png"/>
          <p:cNvPicPr>
            <a:picLocks noChangeAspect="1"/>
          </p:cNvPicPr>
          <p:nvPr userDrawn="1"/>
        </p:nvPicPr>
        <p:blipFill>
          <a:blip r:embed="rId9" cstate="print"/>
          <a:stretch>
            <a:fillRect/>
          </a:stretch>
        </p:blipFill>
        <p:spPr>
          <a:xfrm>
            <a:off x="0" y="5609844"/>
            <a:ext cx="9144000" cy="1248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69351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 b="1" kern="1200">
          <a:solidFill>
            <a:srgbClr val="1F497D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457200" y="5159375"/>
            <a:ext cx="85344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Gill Sans MT" pitchFamily="34" charset="0"/>
              </a:defRPr>
            </a:lvl2pPr>
            <a:lvl3pPr algn="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Gill Sans MT" pitchFamily="34" charset="0"/>
              </a:defRPr>
            </a:lvl3pPr>
            <a:lvl4pPr algn="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Gill Sans MT" pitchFamily="34" charset="0"/>
              </a:defRPr>
            </a:lvl4pPr>
            <a:lvl5pPr algn="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Gill Sans MT" pitchFamily="34" charset="0"/>
              </a:defRPr>
            </a:lvl5pPr>
            <a:lvl6pPr marL="457200" algn="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Gill Sans MT" pitchFamily="34" charset="0"/>
              </a:defRPr>
            </a:lvl6pPr>
            <a:lvl7pPr marL="914400" algn="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Gill Sans MT" pitchFamily="34" charset="0"/>
              </a:defRPr>
            </a:lvl7pPr>
            <a:lvl8pPr marL="1371600" algn="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Gill Sans MT" pitchFamily="34" charset="0"/>
              </a:defRPr>
            </a:lvl8pPr>
            <a:lvl9pPr marL="1828800" algn="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Gill Sans MT" pitchFamily="34" charset="0"/>
              </a:defRPr>
            </a:lvl9pPr>
          </a:lstStyle>
          <a:p>
            <a:endParaRPr lang="en-US" sz="2800" b="0" kern="0" dirty="0">
              <a:solidFill>
                <a:prstClr val="black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1360487"/>
            <a:ext cx="7391400" cy="5110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2023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/>
              <a:t>Integration with National Efforts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71600"/>
            <a:ext cx="7848600" cy="4876800"/>
          </a:xfrm>
        </p:spPr>
        <p:txBody>
          <a:bodyPr/>
          <a:lstStyle/>
          <a:p>
            <a:r>
              <a:rPr lang="en-US" sz="2600" dirty="0" smtClean="0">
                <a:latin typeface="Calibri" pitchFamily="34" charset="0"/>
              </a:rPr>
              <a:t>Development of the Country Programme Strategy (CPS)</a:t>
            </a:r>
          </a:p>
          <a:p>
            <a:pPr>
              <a:buNone/>
            </a:pPr>
            <a:r>
              <a:rPr lang="en-US" dirty="0" smtClean="0">
                <a:latin typeface="Calibri" pitchFamily="34" charset="0"/>
              </a:rPr>
              <a:t>	</a:t>
            </a:r>
            <a:r>
              <a:rPr lang="en-US" sz="2000" i="1" dirty="0" smtClean="0">
                <a:latin typeface="Calibri" pitchFamily="34" charset="0"/>
              </a:rPr>
              <a:t>a.   endorsed by the NSC and shared with the GEF OFP and</a:t>
            </a:r>
          </a:p>
          <a:p>
            <a:pPr>
              <a:buNone/>
            </a:pPr>
            <a:r>
              <a:rPr lang="en-US" sz="2000" i="1" dirty="0" smtClean="0">
                <a:latin typeface="Calibri" pitchFamily="34" charset="0"/>
              </a:rPr>
              <a:t>          Convention Focal Points;</a:t>
            </a:r>
          </a:p>
          <a:p>
            <a:pPr>
              <a:buNone/>
            </a:pPr>
            <a:r>
              <a:rPr lang="en-US" sz="2000" i="1" dirty="0" smtClean="0">
                <a:latin typeface="Calibri" pitchFamily="34" charset="0"/>
              </a:rPr>
              <a:t>	b.   links with other planning and priority processes in the country</a:t>
            </a:r>
          </a:p>
          <a:p>
            <a:pPr>
              <a:buNone/>
            </a:pPr>
            <a:endParaRPr lang="en-US" sz="800" i="1" dirty="0" smtClean="0">
              <a:latin typeface="Calibri" pitchFamily="34" charset="0"/>
            </a:endParaRPr>
          </a:p>
          <a:p>
            <a:r>
              <a:rPr lang="en-US" sz="2600" dirty="0">
                <a:latin typeface="Calibri" pitchFamily="34" charset="0"/>
              </a:rPr>
              <a:t>Involvement in NPFEs, NBSAPs, NAPAs, etc.</a:t>
            </a:r>
          </a:p>
          <a:p>
            <a:pPr>
              <a:buNone/>
            </a:pPr>
            <a:r>
              <a:rPr lang="en-US" dirty="0" smtClean="0">
                <a:latin typeface="Calibri" pitchFamily="34" charset="0"/>
              </a:rPr>
              <a:t>	</a:t>
            </a:r>
            <a:r>
              <a:rPr lang="en-US" sz="2000" i="1" dirty="0" smtClean="0">
                <a:latin typeface="Calibri" pitchFamily="34" charset="0"/>
              </a:rPr>
              <a:t>a.   input SGP lessons learned</a:t>
            </a:r>
          </a:p>
          <a:p>
            <a:pPr>
              <a:buNone/>
            </a:pPr>
            <a:r>
              <a:rPr lang="en-US" sz="2000" i="1" dirty="0" smtClean="0">
                <a:latin typeface="Calibri" pitchFamily="34" charset="0"/>
              </a:rPr>
              <a:t>	b.   position CSO/community stakeholders into strategic roles</a:t>
            </a:r>
          </a:p>
          <a:p>
            <a:pPr>
              <a:buNone/>
            </a:pPr>
            <a:endParaRPr lang="en-US" sz="900" i="1" dirty="0" smtClean="0">
              <a:latin typeface="Calibri" pitchFamily="34" charset="0"/>
            </a:endParaRPr>
          </a:p>
          <a:p>
            <a:r>
              <a:rPr lang="en-US" sz="2600" dirty="0">
                <a:latin typeface="Calibri" pitchFamily="34" charset="0"/>
              </a:rPr>
              <a:t>Linkages with MSPs/FSPs </a:t>
            </a:r>
            <a:endParaRPr lang="en-US" sz="2600" dirty="0">
              <a:latin typeface="Calibri" pitchFamily="34" charset="0"/>
            </a:endParaRPr>
          </a:p>
        </p:txBody>
      </p:sp>
      <p:pic>
        <p:nvPicPr>
          <p:cNvPr id="4" name="Picture 24" descr="sgplogo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010400" y="5060950"/>
            <a:ext cx="1828800" cy="111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93146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SGP OP6 Programming directions</a:t>
            </a:r>
            <a:endParaRPr lang="en-US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295400"/>
            <a:ext cx="4495800" cy="4953000"/>
          </a:xfrm>
        </p:spPr>
        <p:txBody>
          <a:bodyPr/>
          <a:lstStyle/>
          <a:p>
            <a:pPr>
              <a:lnSpc>
                <a:spcPct val="90000"/>
              </a:lnSpc>
              <a:buNone/>
            </a:pPr>
            <a:r>
              <a:rPr lang="en-US" sz="2800" dirty="0" smtClean="0"/>
              <a:t>In GEF-6, SGP will have a three-pronged approach</a:t>
            </a:r>
          </a:p>
          <a:p>
            <a:pPr>
              <a:lnSpc>
                <a:spcPct val="90000"/>
              </a:lnSpc>
            </a:pPr>
            <a:r>
              <a:rPr lang="en-US" sz="2800" dirty="0" smtClean="0"/>
              <a:t>Focus on globally recognized ecosystems</a:t>
            </a:r>
          </a:p>
          <a:p>
            <a:pPr>
              <a:lnSpc>
                <a:spcPct val="90000"/>
              </a:lnSpc>
            </a:pPr>
            <a:r>
              <a:rPr lang="en-US" sz="2800" dirty="0" smtClean="0"/>
              <a:t>Set up institutional and financial support mechanisms</a:t>
            </a:r>
          </a:p>
          <a:p>
            <a:pPr>
              <a:lnSpc>
                <a:spcPct val="90000"/>
              </a:lnSpc>
            </a:pPr>
            <a:r>
              <a:rPr lang="en-US" sz="2800" dirty="0" smtClean="0"/>
              <a:t>Systematically develop the capacity of local and national civil society stakeholder</a:t>
            </a:r>
            <a:r>
              <a:rPr lang="en-US" sz="2400" dirty="0" smtClean="0"/>
              <a:t>s. </a:t>
            </a:r>
          </a:p>
        </p:txBody>
      </p:sp>
      <p:pic>
        <p:nvPicPr>
          <p:cNvPr id="5" name="Picture 3" descr="SGP Kazakhstan Kyrgyzstan 02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27156" y="1295400"/>
            <a:ext cx="2978644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0" y="3581400"/>
            <a:ext cx="2971800" cy="222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473575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SGP OP6 Programming directions 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19200"/>
            <a:ext cx="6019800" cy="4953000"/>
          </a:xfrm>
        </p:spPr>
        <p:txBody>
          <a:bodyPr/>
          <a:lstStyle/>
          <a:p>
            <a:pPr>
              <a:lnSpc>
                <a:spcPct val="90000"/>
              </a:lnSpc>
              <a:buNone/>
            </a:pPr>
            <a:r>
              <a:rPr lang="en-US" sz="2400" dirty="0" smtClean="0"/>
              <a:t>For greater efficiency in the use of limited resources and to promote mainstreaming and scaling up, SGP country </a:t>
            </a:r>
            <a:r>
              <a:rPr lang="en-US" sz="2400" dirty="0" err="1" smtClean="0"/>
              <a:t>programmes</a:t>
            </a:r>
            <a:r>
              <a:rPr lang="en-US" sz="2400" dirty="0" smtClean="0"/>
              <a:t> can select from a set of four (4) multi-focal strategic initiatives:</a:t>
            </a:r>
          </a:p>
          <a:p>
            <a:pPr>
              <a:lnSpc>
                <a:spcPct val="90000"/>
              </a:lnSpc>
              <a:buNone/>
            </a:pPr>
            <a:endParaRPr lang="en-US" sz="2400" dirty="0" smtClean="0"/>
          </a:p>
          <a:p>
            <a:pPr>
              <a:lnSpc>
                <a:spcPct val="90000"/>
              </a:lnSpc>
            </a:pPr>
            <a:r>
              <a:rPr lang="en-US" sz="2400" dirty="0" smtClean="0"/>
              <a:t>Community Landscape and Seascape Conservation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Climate Smart Innovative Agro-ecology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Low Carbon Energy Access Co-benefits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Local to Global Chemical Management Coalitions</a:t>
            </a:r>
          </a:p>
        </p:txBody>
      </p:sp>
      <p:pic>
        <p:nvPicPr>
          <p:cNvPr id="4" name="Picture 1034" descr="C:\Documents and Settings\LISETH\Mis documentos\2010\DIEZ AÑOS DEL PPD\Fotos Andrea\Selección Sipacapa\IMG_9404 (Medium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2360" y="1600200"/>
            <a:ext cx="2631640" cy="1752600"/>
          </a:xfrm>
          <a:prstGeom prst="rect">
            <a:avLst/>
          </a:prstGeom>
          <a:noFill/>
        </p:spPr>
      </p:pic>
      <p:pic>
        <p:nvPicPr>
          <p:cNvPr id="5" name="Imagen 1" descr="F:\Puno\_D5F434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00800" y="3733800"/>
            <a:ext cx="27432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55330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Partnerships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447800"/>
            <a:ext cx="3505200" cy="4953000"/>
          </a:xfrm>
          <a:noFill/>
          <a:ln>
            <a:noFill/>
          </a:ln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000" dirty="0" smtClean="0">
                <a:latin typeface="Calibri" pitchFamily="34" charset="0"/>
              </a:rPr>
              <a:t>Grantees </a:t>
            </a:r>
          </a:p>
          <a:p>
            <a:pPr>
              <a:lnSpc>
                <a:spcPct val="80000"/>
              </a:lnSpc>
            </a:pPr>
            <a:r>
              <a:rPr lang="en-US" sz="2000" dirty="0" smtClean="0">
                <a:latin typeface="Calibri" pitchFamily="34" charset="0"/>
              </a:rPr>
              <a:t>National Governments</a:t>
            </a:r>
          </a:p>
          <a:p>
            <a:pPr>
              <a:lnSpc>
                <a:spcPct val="80000"/>
              </a:lnSpc>
            </a:pPr>
            <a:r>
              <a:rPr lang="en-US" sz="2000" dirty="0" smtClean="0">
                <a:latin typeface="Calibri" pitchFamily="34" charset="0"/>
              </a:rPr>
              <a:t>State/Local Governments</a:t>
            </a:r>
          </a:p>
          <a:p>
            <a:pPr>
              <a:lnSpc>
                <a:spcPct val="80000"/>
              </a:lnSpc>
            </a:pPr>
            <a:r>
              <a:rPr lang="en-US" sz="2000" dirty="0" smtClean="0">
                <a:latin typeface="Calibri" pitchFamily="34" charset="0"/>
              </a:rPr>
              <a:t>Regional Governments</a:t>
            </a:r>
          </a:p>
          <a:p>
            <a:pPr>
              <a:lnSpc>
                <a:spcPct val="80000"/>
              </a:lnSpc>
            </a:pPr>
            <a:r>
              <a:rPr lang="en-US" sz="2000" dirty="0" smtClean="0">
                <a:latin typeface="Calibri" pitchFamily="34" charset="0"/>
              </a:rPr>
              <a:t>Bilateral aid</a:t>
            </a:r>
          </a:p>
          <a:p>
            <a:pPr>
              <a:lnSpc>
                <a:spcPct val="80000"/>
              </a:lnSpc>
            </a:pPr>
            <a:r>
              <a:rPr lang="en-US" sz="2000" dirty="0" smtClean="0">
                <a:latin typeface="Calibri" pitchFamily="34" charset="0"/>
              </a:rPr>
              <a:t>Corporations </a:t>
            </a:r>
          </a:p>
          <a:p>
            <a:pPr>
              <a:lnSpc>
                <a:spcPct val="80000"/>
              </a:lnSpc>
            </a:pPr>
            <a:r>
              <a:rPr lang="en-US" sz="2000" dirty="0" smtClean="0">
                <a:latin typeface="Calibri" pitchFamily="34" charset="0"/>
              </a:rPr>
              <a:t>Multilateral agencies</a:t>
            </a:r>
          </a:p>
          <a:p>
            <a:pPr>
              <a:lnSpc>
                <a:spcPct val="80000"/>
              </a:lnSpc>
            </a:pPr>
            <a:r>
              <a:rPr lang="en-US" sz="2000" dirty="0" smtClean="0">
                <a:latin typeface="Calibri" pitchFamily="34" charset="0"/>
              </a:rPr>
              <a:t>Foundations</a:t>
            </a:r>
          </a:p>
          <a:p>
            <a:pPr>
              <a:lnSpc>
                <a:spcPct val="80000"/>
              </a:lnSpc>
            </a:pPr>
            <a:r>
              <a:rPr lang="en-US" sz="2000" dirty="0" smtClean="0">
                <a:latin typeface="Calibri" pitchFamily="34" charset="0"/>
              </a:rPr>
              <a:t>NGOs</a:t>
            </a:r>
          </a:p>
        </p:txBody>
      </p:sp>
      <p:pic>
        <p:nvPicPr>
          <p:cNvPr id="132098" name="Picture 2"/>
          <p:cNvPicPr>
            <a:picLocks noChangeAspect="1" noChangeArrowheads="1"/>
          </p:cNvPicPr>
          <p:nvPr/>
        </p:nvPicPr>
        <p:blipFill>
          <a:blip r:embed="rId3" cstate="print"/>
          <a:srcRect l="41429" t="21333" r="33333" b="19238"/>
          <a:stretch>
            <a:fillRect/>
          </a:stretch>
        </p:blipFill>
        <p:spPr bwMode="auto">
          <a:xfrm>
            <a:off x="3352800" y="1371600"/>
            <a:ext cx="2795952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4" descr="sgplogo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934200" y="5518150"/>
            <a:ext cx="1828800" cy="111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82169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3"/>
          <p:cNvSpPr txBox="1">
            <a:spLocks/>
          </p:cNvSpPr>
          <p:nvPr/>
        </p:nvSpPr>
        <p:spPr bwMode="auto">
          <a:xfrm>
            <a:off x="0" y="1295400"/>
            <a:ext cx="91440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4000" b="1" dirty="0">
                <a:solidFill>
                  <a:prstClr val="black"/>
                </a:solidFill>
                <a:latin typeface="Arial" panose="020B0604020202020204" pitchFamily="34" charset="0"/>
              </a:rPr>
              <a:t> </a:t>
            </a:r>
            <a:endParaRPr lang="en-US" altLang="en-US" sz="4000" dirty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25604" name="Title 3"/>
          <p:cNvSpPr txBox="1">
            <a:spLocks/>
          </p:cNvSpPr>
          <p:nvPr/>
        </p:nvSpPr>
        <p:spPr bwMode="auto">
          <a:xfrm>
            <a:off x="1447800" y="5029200"/>
            <a:ext cx="6629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pt-BR" altLang="en-US" sz="1600" dirty="0">
              <a:solidFill>
                <a:srgbClr val="4D4D4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9349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7600" y="273050"/>
            <a:ext cx="5486400" cy="717550"/>
          </a:xfrm>
        </p:spPr>
        <p:txBody>
          <a:bodyPr/>
          <a:lstStyle/>
          <a:p>
            <a:r>
              <a:rPr lang="en-US" sz="4000" dirty="0" smtClean="0">
                <a:latin typeface="Calibri" pitchFamily="34" charset="0"/>
              </a:rPr>
              <a:t>Agency Stakeholders</a:t>
            </a:r>
            <a:endParaRPr lang="en-US" sz="4000" dirty="0">
              <a:latin typeface="Calibri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0" y="1524000"/>
            <a:ext cx="5486400" cy="4602163"/>
          </a:xfrm>
        </p:spPr>
        <p:txBody>
          <a:bodyPr/>
          <a:lstStyle/>
          <a:p>
            <a:r>
              <a:rPr lang="en-US" sz="2800" b="1" dirty="0" smtClean="0">
                <a:latin typeface="Calibri" pitchFamily="34" charset="0"/>
              </a:rPr>
              <a:t>Global Environmental Facility (GEF)</a:t>
            </a:r>
          </a:p>
          <a:p>
            <a:endParaRPr lang="en-US" b="1" dirty="0" smtClean="0">
              <a:latin typeface="Calibri" pitchFamily="34" charset="0"/>
            </a:endParaRPr>
          </a:p>
          <a:p>
            <a:r>
              <a:rPr lang="en-US" sz="2800" b="1" dirty="0" smtClean="0">
                <a:latin typeface="Calibri" pitchFamily="34" charset="0"/>
              </a:rPr>
              <a:t>United Nations Development Programme (UNDP)</a:t>
            </a:r>
          </a:p>
          <a:p>
            <a:endParaRPr lang="en-US" b="1" dirty="0" smtClean="0">
              <a:solidFill>
                <a:srgbClr val="FF0000"/>
              </a:solidFill>
              <a:latin typeface="Calibri" pitchFamily="34" charset="0"/>
            </a:endParaRPr>
          </a:p>
          <a:p>
            <a:r>
              <a:rPr lang="en-US" sz="2800" b="1" dirty="0" smtClean="0">
                <a:latin typeface="Calibri" pitchFamily="34" charset="0"/>
              </a:rPr>
              <a:t>United Nations Office for Project Services (UNOPS)</a:t>
            </a:r>
            <a:endParaRPr lang="en-US" sz="2400" b="1" dirty="0" smtClean="0">
              <a:latin typeface="Calibri" pitchFamily="34" charset="0"/>
            </a:endParaRPr>
          </a:p>
        </p:txBody>
      </p:sp>
      <p:pic>
        <p:nvPicPr>
          <p:cNvPr id="5" name="Picture 4" descr="UNOPS_logo_2009_C-70M-36Y-0K-0.eps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91400" y="5257800"/>
            <a:ext cx="1457325" cy="257175"/>
          </a:xfrm>
          <a:prstGeom prst="rect">
            <a:avLst/>
          </a:prstGeom>
        </p:spPr>
      </p:pic>
      <p:pic>
        <p:nvPicPr>
          <p:cNvPr id="6" name="Picture 5" descr="UNDP_Logo-Blue w TaglineBlue-ENG.eps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924800" y="2971800"/>
            <a:ext cx="750190" cy="1468554"/>
          </a:xfrm>
          <a:prstGeom prst="rect">
            <a:avLst/>
          </a:prstGeom>
        </p:spPr>
      </p:pic>
      <p:pic>
        <p:nvPicPr>
          <p:cNvPr id="7" name="Picture 6" descr="GEF_LOGO short EN.eps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848600" y="1524000"/>
            <a:ext cx="795647" cy="914400"/>
          </a:xfrm>
          <a:prstGeom prst="rect">
            <a:avLst/>
          </a:prstGeom>
        </p:spPr>
      </p:pic>
      <p:pic>
        <p:nvPicPr>
          <p:cNvPr id="8" name="Picture 24" descr="sgplogo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28600" y="228600"/>
            <a:ext cx="1828800" cy="111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70006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9329"/>
            <a:ext cx="8229600" cy="1143000"/>
          </a:xfrm>
        </p:spPr>
        <p:txBody>
          <a:bodyPr/>
          <a:lstStyle/>
          <a:p>
            <a:r>
              <a:rPr lang="en-US" dirty="0" smtClean="0"/>
              <a:t>What is SGP?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952" y="990600"/>
            <a:ext cx="4267200" cy="4800600"/>
          </a:xfrm>
        </p:spPr>
        <p:txBody>
          <a:bodyPr/>
          <a:lstStyle/>
          <a:p>
            <a:pPr>
              <a:buNone/>
            </a:pPr>
            <a:r>
              <a:rPr lang="en-US" sz="2200" dirty="0" smtClean="0">
                <a:latin typeface="Calibri" pitchFamily="34" charset="0"/>
              </a:rPr>
              <a:t>A program, which:</a:t>
            </a:r>
          </a:p>
          <a:p>
            <a:pPr>
              <a:buNone/>
            </a:pPr>
            <a:endParaRPr lang="en-US" sz="2200" dirty="0" smtClean="0">
              <a:latin typeface="Calibri" pitchFamily="34" charset="0"/>
            </a:endParaRPr>
          </a:p>
          <a:p>
            <a:r>
              <a:rPr lang="en-US" sz="2200" dirty="0" smtClean="0">
                <a:latin typeface="Calibri" pitchFamily="34" charset="0"/>
              </a:rPr>
              <a:t>Believes that local solutions to global environmental  problems exist.</a:t>
            </a:r>
          </a:p>
          <a:p>
            <a:pPr>
              <a:buNone/>
            </a:pPr>
            <a:endParaRPr lang="en-US" sz="2200" dirty="0" smtClean="0">
              <a:latin typeface="Calibri" pitchFamily="34" charset="0"/>
            </a:endParaRPr>
          </a:p>
          <a:p>
            <a:r>
              <a:rPr lang="en-US" sz="2200" dirty="0" smtClean="0">
                <a:latin typeface="Calibri" pitchFamily="34" charset="0"/>
              </a:rPr>
              <a:t>Supports community-based initiatives and action.</a:t>
            </a:r>
          </a:p>
          <a:p>
            <a:pPr>
              <a:buNone/>
            </a:pPr>
            <a:endParaRPr lang="en-US" sz="2200" dirty="0" smtClean="0">
              <a:latin typeface="Calibri" pitchFamily="34" charset="0"/>
            </a:endParaRPr>
          </a:p>
          <a:p>
            <a:r>
              <a:rPr lang="en-US" sz="2200" dirty="0" smtClean="0">
                <a:latin typeface="Calibri" pitchFamily="34" charset="0"/>
              </a:rPr>
              <a:t> That the process of implementation leads also to   poverty reduction and local empowerment.</a:t>
            </a:r>
          </a:p>
          <a:p>
            <a:endParaRPr lang="en-US" sz="2000" dirty="0">
              <a:latin typeface="Calibri" pitchFamily="34" charset="0"/>
            </a:endParaRPr>
          </a:p>
        </p:txBody>
      </p:sp>
      <p:pic>
        <p:nvPicPr>
          <p:cNvPr id="4" name="Picture 3" descr="3.PROD SOSTE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05752" y="4114800"/>
            <a:ext cx="3663521" cy="2514600"/>
          </a:xfrm>
          <a:prstGeom prst="rect">
            <a:avLst/>
          </a:prstGeom>
        </p:spPr>
      </p:pic>
      <p:pic>
        <p:nvPicPr>
          <p:cNvPr id="5" name="Picture 4" descr="DSC_410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94616" y="1447800"/>
            <a:ext cx="3671297" cy="2438400"/>
          </a:xfrm>
          <a:prstGeom prst="rect">
            <a:avLst/>
          </a:prstGeom>
        </p:spPr>
      </p:pic>
      <p:pic>
        <p:nvPicPr>
          <p:cNvPr id="6" name="Picture 24" descr="sgplogo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239000" y="152400"/>
            <a:ext cx="1828800" cy="111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7895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/>
              <a:t>Nature of SGP Grants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12606"/>
            <a:ext cx="8229600" cy="4191001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400" b="1" dirty="0" smtClean="0">
                <a:latin typeface="Calibri" panose="020F0502020204030204" pitchFamily="34" charset="0"/>
              </a:rPr>
              <a:t>Planning grants: </a:t>
            </a:r>
            <a:r>
              <a:rPr lang="en-US" sz="2400" b="1" dirty="0">
                <a:latin typeface="Calibri" pitchFamily="34" charset="0"/>
              </a:rPr>
              <a:t>$2,500 </a:t>
            </a:r>
            <a:endParaRPr lang="en-US" sz="2400" b="1" dirty="0" smtClean="0">
              <a:latin typeface="Calibri" pitchFamily="34" charset="0"/>
            </a:endParaRPr>
          </a:p>
          <a:p>
            <a:pPr eaLnBrk="1" hangingPunct="1">
              <a:lnSpc>
                <a:spcPct val="80000"/>
              </a:lnSpc>
            </a:pPr>
            <a:endParaRPr lang="en-US" sz="2400" b="1" dirty="0" smtClean="0">
              <a:latin typeface="Calibri" pitchFamily="34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2400" b="1" dirty="0" smtClean="0">
                <a:latin typeface="Calibri" pitchFamily="34" charset="0"/>
              </a:rPr>
              <a:t>Small grants projects: up to $50,000</a:t>
            </a:r>
          </a:p>
          <a:p>
            <a:pPr eaLnBrk="1" hangingPunct="1">
              <a:lnSpc>
                <a:spcPct val="80000"/>
              </a:lnSpc>
            </a:pPr>
            <a:endParaRPr lang="en-US" sz="2400" b="1" dirty="0" smtClean="0">
              <a:latin typeface="Calibri" pitchFamily="34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2400" b="1" dirty="0" smtClean="0">
                <a:latin typeface="Calibri" pitchFamily="34" charset="0"/>
              </a:rPr>
              <a:t>Strategic grants: up to $150,000</a:t>
            </a:r>
          </a:p>
          <a:p>
            <a:pPr eaLnBrk="1" hangingPunct="1">
              <a:lnSpc>
                <a:spcPct val="80000"/>
              </a:lnSpc>
              <a:buNone/>
            </a:pPr>
            <a:endParaRPr lang="en-US" sz="2400" b="1" dirty="0" smtClean="0">
              <a:latin typeface="Calibri" pitchFamily="34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2400" b="1" dirty="0" smtClean="0">
                <a:latin typeface="Calibri" pitchFamily="34" charset="0"/>
              </a:rPr>
              <a:t>Local CBOs, NGOs, communities, civil society organizations; </a:t>
            </a:r>
          </a:p>
          <a:p>
            <a:pPr eaLnBrk="1" hangingPunct="1">
              <a:lnSpc>
                <a:spcPct val="80000"/>
              </a:lnSpc>
              <a:buNone/>
            </a:pPr>
            <a:endParaRPr lang="en-US" sz="2400" b="1" dirty="0" smtClean="0">
              <a:latin typeface="Calibri" pitchFamily="34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2400" b="1" dirty="0" smtClean="0">
                <a:latin typeface="Calibri" pitchFamily="34" charset="0"/>
              </a:rPr>
              <a:t>Review and approval of proposals done at country level through National Steering Committee</a:t>
            </a:r>
          </a:p>
          <a:p>
            <a:pPr>
              <a:buNone/>
            </a:pPr>
            <a:endParaRPr lang="en-US" sz="2800" dirty="0">
              <a:latin typeface="Calibri" pitchFamily="34" charset="0"/>
            </a:endParaRPr>
          </a:p>
        </p:txBody>
      </p:sp>
      <p:pic>
        <p:nvPicPr>
          <p:cNvPr id="4" name="Picture 24" descr="sgplogo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162800" y="5105400"/>
            <a:ext cx="1828800" cy="111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59620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310" y="152400"/>
            <a:ext cx="8915400" cy="717550"/>
          </a:xfrm>
        </p:spPr>
        <p:txBody>
          <a:bodyPr/>
          <a:lstStyle/>
          <a:p>
            <a:pPr algn="r"/>
            <a:r>
              <a:rPr lang="en-US" sz="2400" dirty="0" smtClean="0">
                <a:latin typeface="Calibri" pitchFamily="34" charset="0"/>
              </a:rPr>
              <a:t>SGP Country Governance Structure</a:t>
            </a:r>
            <a:endParaRPr lang="en-US" sz="2400" dirty="0">
              <a:latin typeface="Calibri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1143000"/>
            <a:ext cx="7467600" cy="4953000"/>
          </a:xfrm>
        </p:spPr>
        <p:txBody>
          <a:bodyPr/>
          <a:lstStyle/>
          <a:p>
            <a:r>
              <a:rPr lang="en-US" sz="2400" b="1" dirty="0" smtClean="0">
                <a:latin typeface="Calibri" pitchFamily="34" charset="0"/>
              </a:rPr>
              <a:t>National Steering Committee (NSC)</a:t>
            </a:r>
            <a:r>
              <a:rPr lang="en-US" sz="2400" dirty="0" smtClean="0">
                <a:latin typeface="Calibri" pitchFamily="34" charset="0"/>
              </a:rPr>
              <a:t>:</a:t>
            </a:r>
          </a:p>
          <a:p>
            <a:endParaRPr lang="en-US" sz="800" dirty="0" smtClean="0">
              <a:latin typeface="Calibri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latin typeface="Calibri" pitchFamily="34" charset="0"/>
              </a:rPr>
              <a:t> </a:t>
            </a:r>
            <a:r>
              <a:rPr lang="en-US" sz="2400" dirty="0" smtClean="0">
                <a:latin typeface="Calibri" pitchFamily="34" charset="0"/>
              </a:rPr>
              <a:t>Country driven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Calibri" pitchFamily="34" charset="0"/>
              </a:rPr>
              <a:t> Capacity-building for CSOs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Calibri" pitchFamily="34" charset="0"/>
              </a:rPr>
              <a:t> Review and approval of projects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Calibri" pitchFamily="34" charset="0"/>
              </a:rPr>
              <a:t> Mobilize resources, link SGP to policy and planning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Calibri" pitchFamily="34" charset="0"/>
              </a:rPr>
              <a:t> Majority non-governmental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Calibri" pitchFamily="34" charset="0"/>
              </a:rPr>
              <a:t> OFP and UNDP CO are ex-officio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Calibri" pitchFamily="34" charset="0"/>
              </a:rPr>
              <a:t> All volunteers of various expertise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Calibri" pitchFamily="34" charset="0"/>
              </a:rPr>
              <a:t>Tenure 2 years; exceptionally renewable</a:t>
            </a:r>
            <a:endParaRPr lang="en-US" sz="2400" dirty="0">
              <a:latin typeface="Calibri" pitchFamily="34" charset="0"/>
            </a:endParaRPr>
          </a:p>
        </p:txBody>
      </p:sp>
      <p:pic>
        <p:nvPicPr>
          <p:cNvPr id="6" name="Picture 2" descr="C:\Users\ana.maria.currea\Pictures\Dominican Republic\el Representate Adjunto del PNUD y lods demas miembros del NSC entregando el reconocimient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48400" y="1143000"/>
            <a:ext cx="2343860" cy="1447800"/>
          </a:xfrm>
          <a:prstGeom prst="rect">
            <a:avLst/>
          </a:prstGeom>
          <a:noFill/>
        </p:spPr>
      </p:pic>
      <p:pic>
        <p:nvPicPr>
          <p:cNvPr id="7" name="Picture 24" descr="sgplogo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162800" y="5105400"/>
            <a:ext cx="1828800" cy="111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65400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242887"/>
            <a:ext cx="6629400" cy="793750"/>
          </a:xfrm>
        </p:spPr>
        <p:txBody>
          <a:bodyPr/>
          <a:lstStyle/>
          <a:p>
            <a:pPr algn="ctr"/>
            <a:r>
              <a:rPr lang="en-US" sz="4000" dirty="0" smtClean="0"/>
              <a:t>SGP Country Governance</a:t>
            </a:r>
            <a:endParaRPr lang="en-US" sz="40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44876" y="1295400"/>
            <a:ext cx="6194323" cy="4525963"/>
          </a:xfrm>
        </p:spPr>
        <p:txBody>
          <a:bodyPr/>
          <a:lstStyle/>
          <a:p>
            <a:r>
              <a:rPr lang="en-US" sz="2800" b="1" dirty="0" smtClean="0">
                <a:latin typeface="Calibri" pitchFamily="34" charset="0"/>
              </a:rPr>
              <a:t>Technical Advisory Group (TAG):</a:t>
            </a:r>
          </a:p>
          <a:p>
            <a:endParaRPr lang="en-US" sz="1200" b="1" dirty="0" smtClean="0">
              <a:latin typeface="Calibri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800" dirty="0" smtClean="0">
                <a:latin typeface="Calibri" pitchFamily="34" charset="0"/>
              </a:rPr>
              <a:t>Get more involvement;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Calibri" pitchFamily="34" charset="0"/>
              </a:rPr>
              <a:t> Expert review group;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Calibri" pitchFamily="34" charset="0"/>
              </a:rPr>
              <a:t> NGO experts, academia, reps of </a:t>
            </a:r>
            <a:r>
              <a:rPr lang="en-US" sz="2800" dirty="0" smtClean="0">
                <a:latin typeface="Calibri" pitchFamily="34" charset="0"/>
              </a:rPr>
              <a:t>Conventions</a:t>
            </a:r>
            <a:endParaRPr lang="en-US" sz="2800" dirty="0" smtClean="0">
              <a:latin typeface="Calibri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Calibri" pitchFamily="34" charset="0"/>
              </a:rPr>
              <a:t>  Focal Points;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Calibri" pitchFamily="34" charset="0"/>
              </a:rPr>
              <a:t> Quality of proposals</a:t>
            </a:r>
            <a:r>
              <a:rPr lang="en-US" sz="2400" dirty="0" smtClean="0">
                <a:latin typeface="Calibri" pitchFamily="34" charset="0"/>
              </a:rPr>
              <a:t>.</a:t>
            </a:r>
            <a:endParaRPr lang="en-US" sz="2400" dirty="0">
              <a:latin typeface="Calibri" pitchFamily="34" charset="0"/>
            </a:endParaRPr>
          </a:p>
        </p:txBody>
      </p:sp>
      <p:pic>
        <p:nvPicPr>
          <p:cNvPr id="6" name="Picture 5" descr="Inventor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2400" y="2590800"/>
            <a:ext cx="2514600" cy="1676400"/>
          </a:xfrm>
          <a:prstGeom prst="rect">
            <a:avLst/>
          </a:prstGeom>
        </p:spPr>
      </p:pic>
      <p:pic>
        <p:nvPicPr>
          <p:cNvPr id="7" name="Picture 24" descr="sgplogo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162800" y="4876800"/>
            <a:ext cx="1828800" cy="111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37341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0" y="273050"/>
            <a:ext cx="6705600" cy="869950"/>
          </a:xfrm>
        </p:spPr>
        <p:txBody>
          <a:bodyPr/>
          <a:lstStyle/>
          <a:p>
            <a:r>
              <a:rPr lang="en-US" sz="4000" dirty="0" smtClean="0">
                <a:latin typeface="Calibri" pitchFamily="34" charset="0"/>
              </a:rPr>
              <a:t>SGP Country Management</a:t>
            </a:r>
            <a:endParaRPr lang="en-US" sz="4000" dirty="0">
              <a:latin typeface="Calibri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47800"/>
            <a:ext cx="6324600" cy="4678363"/>
          </a:xfrm>
        </p:spPr>
        <p:txBody>
          <a:bodyPr/>
          <a:lstStyle/>
          <a:p>
            <a:r>
              <a:rPr lang="en-US" sz="3200" b="1" dirty="0" smtClean="0">
                <a:latin typeface="Calibri" pitchFamily="34" charset="0"/>
              </a:rPr>
              <a:t>SGP Country Team:</a:t>
            </a:r>
            <a:endParaRPr lang="en-US" sz="1200" b="1" dirty="0" smtClean="0">
              <a:latin typeface="Calibri" pitchFamily="34" charset="0"/>
            </a:endParaRPr>
          </a:p>
          <a:p>
            <a:r>
              <a:rPr lang="en-US" sz="2400" b="1" dirty="0" smtClean="0">
                <a:latin typeface="Calibri" pitchFamily="34" charset="0"/>
              </a:rPr>
              <a:t>National Coordinator (NC)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000" dirty="0" smtClean="0">
                <a:latin typeface="Calibri" pitchFamily="34" charset="0"/>
              </a:rPr>
              <a:t>Competitively selected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000" dirty="0" smtClean="0">
                <a:latin typeface="Calibri" pitchFamily="34" charset="0"/>
              </a:rPr>
              <a:t>UNOPS contracted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000" dirty="0" smtClean="0">
                <a:latin typeface="Calibri" pitchFamily="34" charset="0"/>
              </a:rPr>
              <a:t>Implements decisions and policies of NSC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000" dirty="0" smtClean="0">
                <a:latin typeface="Calibri" pitchFamily="34" charset="0"/>
              </a:rPr>
              <a:t>Primary supervisor is SGP Global Manager on programmatic matters.</a:t>
            </a:r>
          </a:p>
          <a:p>
            <a:pPr marL="457200" indent="-457200"/>
            <a:r>
              <a:rPr lang="en-US" sz="2400" b="1" dirty="0" smtClean="0">
                <a:latin typeface="Calibri" pitchFamily="34" charset="0"/>
              </a:rPr>
              <a:t>Programme Assistant (PA)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000" dirty="0" smtClean="0">
                <a:latin typeface="Calibri" pitchFamily="34" charset="0"/>
              </a:rPr>
              <a:t>Competitively selected and UNOPS contracted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000" dirty="0" smtClean="0">
                <a:latin typeface="Calibri" pitchFamily="34" charset="0"/>
              </a:rPr>
              <a:t>Supports the NC and reports to the NC</a:t>
            </a:r>
          </a:p>
        </p:txBody>
      </p:sp>
      <p:pic>
        <p:nvPicPr>
          <p:cNvPr id="5" name="Picture 4" descr="C:\Users\ana.maria.currea\Pictures\Seychelles\Woman's Day 2010\NC &amp; UNV with SGP exhibition.jpg"/>
          <p:cNvPicPr>
            <a:picLocks noChangeAspect="1" noChangeArrowheads="1"/>
          </p:cNvPicPr>
          <p:nvPr/>
        </p:nvPicPr>
        <p:blipFill>
          <a:blip r:embed="rId3" cstate="print"/>
          <a:srcRect r="23611"/>
          <a:stretch>
            <a:fillRect/>
          </a:stretch>
        </p:blipFill>
        <p:spPr bwMode="auto">
          <a:xfrm>
            <a:off x="6096000" y="1524000"/>
            <a:ext cx="2794000" cy="2743200"/>
          </a:xfrm>
          <a:prstGeom prst="rect">
            <a:avLst/>
          </a:prstGeom>
          <a:noFill/>
        </p:spPr>
      </p:pic>
      <p:pic>
        <p:nvPicPr>
          <p:cNvPr id="6" name="Picture 24" descr="sgplogo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162800" y="5105400"/>
            <a:ext cx="1828800" cy="111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1850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2437"/>
            <a:ext cx="8153400" cy="869950"/>
          </a:xfrm>
        </p:spPr>
        <p:txBody>
          <a:bodyPr/>
          <a:lstStyle/>
          <a:p>
            <a:pPr algn="ctr"/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SGP Global Management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7772400" cy="6019800"/>
          </a:xfrm>
        </p:spPr>
        <p:txBody>
          <a:bodyPr/>
          <a:lstStyle/>
          <a:p>
            <a:r>
              <a:rPr lang="en-US" sz="2800" b="1" dirty="0" smtClean="0">
                <a:latin typeface="Calibri" pitchFamily="34" charset="0"/>
              </a:rPr>
              <a:t>Central Programme Management Team (CPMT)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latin typeface="Calibri" pitchFamily="34" charset="0"/>
              </a:rPr>
              <a:t> Provide guidance on meeting the commitments of SGP to GEF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latin typeface="Calibri" pitchFamily="34" charset="0"/>
              </a:rPr>
              <a:t> Maintain global coherence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latin typeface="Calibri" pitchFamily="34" charset="0"/>
              </a:rPr>
              <a:t> Raise global co-financing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latin typeface="Calibri" pitchFamily="34" charset="0"/>
              </a:rPr>
              <a:t> Link country outcomes to global environmental governance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latin typeface="Calibri" pitchFamily="34" charset="0"/>
              </a:rPr>
              <a:t> Global Manager and DGM plus focal area experts that also serve as Regional Focal Persons</a:t>
            </a:r>
          </a:p>
          <a:p>
            <a:endParaRPr lang="en-US" sz="2400" b="1" dirty="0" smtClean="0">
              <a:latin typeface="Calibri" pitchFamily="34" charset="0"/>
            </a:endParaRPr>
          </a:p>
          <a:p>
            <a:r>
              <a:rPr lang="en-US" sz="2400" b="1" dirty="0" smtClean="0">
                <a:latin typeface="Calibri" pitchFamily="34" charset="0"/>
              </a:rPr>
              <a:t>SGP Steering Committee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latin typeface="Calibri" pitchFamily="34" charset="0"/>
              </a:rPr>
              <a:t>GEF Secretariat (Chair), UNDP-GEF and the GEF CSO Network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latin typeface="Calibri" pitchFamily="34" charset="0"/>
              </a:rPr>
              <a:t> Provides strategic guidance</a:t>
            </a:r>
          </a:p>
          <a:p>
            <a:endParaRPr lang="en-US" sz="2400" b="1" dirty="0" smtClean="0">
              <a:latin typeface="Calibri" pitchFamily="34" charset="0"/>
            </a:endParaRPr>
          </a:p>
          <a:p>
            <a:pPr>
              <a:buFont typeface="Arial" pitchFamily="34" charset="0"/>
              <a:buChar char="•"/>
            </a:pPr>
            <a:endParaRPr lang="en-US" sz="2400" b="1" dirty="0" smtClean="0">
              <a:latin typeface="Calibri" pitchFamily="34" charset="0"/>
            </a:endParaRPr>
          </a:p>
        </p:txBody>
      </p:sp>
      <p:pic>
        <p:nvPicPr>
          <p:cNvPr id="5" name="Picture 24" descr="sgplogo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162800" y="5105400"/>
            <a:ext cx="1828800" cy="111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55136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6200"/>
            <a:ext cx="8305800" cy="1143000"/>
          </a:xfrm>
        </p:spPr>
        <p:txBody>
          <a:bodyPr/>
          <a:lstStyle/>
          <a:p>
            <a:r>
              <a:rPr lang="en-US" dirty="0" smtClean="0"/>
              <a:t>SGP as a Global Programme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91000" y="1143000"/>
            <a:ext cx="4572000" cy="4800600"/>
          </a:xfrm>
        </p:spPr>
        <p:txBody>
          <a:bodyPr/>
          <a:lstStyle/>
          <a:p>
            <a:pPr lvl="0"/>
            <a:r>
              <a:rPr lang="en-US" sz="2800" dirty="0" smtClean="0"/>
              <a:t>22 new countries joined during OP4 (2008-2010)</a:t>
            </a:r>
          </a:p>
          <a:p>
            <a:pPr lvl="0"/>
            <a:endParaRPr lang="en-US" sz="2800" dirty="0" smtClean="0"/>
          </a:p>
          <a:p>
            <a:pPr lvl="0"/>
            <a:r>
              <a:rPr lang="en-US" sz="2800" dirty="0" smtClean="0"/>
              <a:t>8 new countries started up during 5</a:t>
            </a:r>
            <a:r>
              <a:rPr lang="en-US" sz="2800" baseline="30000" dirty="0" smtClean="0"/>
              <a:t>th</a:t>
            </a:r>
            <a:r>
              <a:rPr lang="en-US" sz="2800" dirty="0" smtClean="0"/>
              <a:t> Operational Phase (OP5) from 2010-2014 for a total of 136 </a:t>
            </a:r>
          </a:p>
          <a:p>
            <a:pPr lvl="0"/>
            <a:endParaRPr lang="en-US" sz="2800" dirty="0" smtClean="0"/>
          </a:p>
          <a:p>
            <a:pPr lvl="0"/>
            <a:r>
              <a:rPr lang="en-US" sz="2800" dirty="0" smtClean="0"/>
              <a:t>More than 19,000 projects globally </a:t>
            </a:r>
          </a:p>
        </p:txBody>
      </p:sp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mtClean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mtClean="0">
              <a:solidFill>
                <a:prstClr val="black"/>
              </a:solidFill>
              <a:latin typeface="Arial" pitchFamily="34" charset="0"/>
            </a:endParaRPr>
          </a:p>
        </p:txBody>
      </p:sp>
      <p:pic>
        <p:nvPicPr>
          <p:cNvPr id="7" name="Picture 2" descr="C:\Users\Olik\AppData\Local\Microsoft\Windows\Temporary Internet Files\Content.Outlook\HZ84ZLFP\SGP Participating Countries.jpg"/>
          <p:cNvPicPr>
            <a:picLocks noChangeAspect="1" noChangeArrowheads="1"/>
          </p:cNvPicPr>
          <p:nvPr/>
        </p:nvPicPr>
        <p:blipFill>
          <a:blip r:embed="rId3" cstate="print"/>
          <a:srcRect l="2778" t="5455" r="2778" b="3636"/>
          <a:stretch>
            <a:fillRect/>
          </a:stretch>
        </p:blipFill>
        <p:spPr bwMode="auto">
          <a:xfrm>
            <a:off x="381000" y="1371600"/>
            <a:ext cx="3352800" cy="24652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4" descr="sgplogo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9600" y="4495800"/>
            <a:ext cx="1828800" cy="111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86567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6335</TotalTime>
  <Words>851</Words>
  <Application>Microsoft Office PowerPoint</Application>
  <PresentationFormat>On-screen Show (4:3)</PresentationFormat>
  <Paragraphs>181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ＭＳ Ｐゴシック</vt:lpstr>
      <vt:lpstr>Arial</vt:lpstr>
      <vt:lpstr>Calibri</vt:lpstr>
      <vt:lpstr>2_Office Theme</vt:lpstr>
      <vt:lpstr>PowerPoint Presentation</vt:lpstr>
      <vt:lpstr>Agency Stakeholders</vt:lpstr>
      <vt:lpstr>What is SGP?</vt:lpstr>
      <vt:lpstr>Nature of SGP Grants</vt:lpstr>
      <vt:lpstr>SGP Country Governance Structure</vt:lpstr>
      <vt:lpstr>SGP Country Governance</vt:lpstr>
      <vt:lpstr>SGP Country Management</vt:lpstr>
      <vt:lpstr>SGP Global Management</vt:lpstr>
      <vt:lpstr>SGP as a Global Programme</vt:lpstr>
      <vt:lpstr>Integration with National Efforts</vt:lpstr>
      <vt:lpstr>SGP OP6 Programming directions</vt:lpstr>
      <vt:lpstr>SGP OP6 Programming directions </vt:lpstr>
      <vt:lpstr>Partnerships</vt:lpstr>
      <vt:lpstr>PowerPoint Presentation</vt:lpstr>
    </vt:vector>
  </TitlesOfParts>
  <Company>The World Bank Group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Focal Area and Cross Cutting Strategies – Chemicals</dc:title>
  <dc:creator>wb350798</dc:creator>
  <cp:lastModifiedBy>Susan W. Matindi Waithaka</cp:lastModifiedBy>
  <cp:revision>467</cp:revision>
  <cp:lastPrinted>2013-10-16T21:13:37Z</cp:lastPrinted>
  <dcterms:created xsi:type="dcterms:W3CDTF">2011-03-08T15:42:01Z</dcterms:created>
  <dcterms:modified xsi:type="dcterms:W3CDTF">2015-02-03T21:54:49Z</dcterms:modified>
</cp:coreProperties>
</file>