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16"/>
  </p:notesMasterIdLst>
  <p:handoutMasterIdLst>
    <p:handoutMasterId r:id="rId17"/>
  </p:handoutMasterIdLst>
  <p:sldIdLst>
    <p:sldId id="941" r:id="rId6"/>
    <p:sldId id="951" r:id="rId7"/>
    <p:sldId id="809" r:id="rId8"/>
    <p:sldId id="790" r:id="rId9"/>
    <p:sldId id="948" r:id="rId10"/>
    <p:sldId id="944" r:id="rId11"/>
    <p:sldId id="945" r:id="rId12"/>
    <p:sldId id="946" r:id="rId13"/>
    <p:sldId id="947" r:id="rId14"/>
    <p:sldId id="95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adalupe Duron" initials="GD" lastIdx="103" clrIdx="0">
    <p:extLst>
      <p:ext uri="{19B8F6BF-5375-455C-9EA6-DF929625EA0E}">
        <p15:presenceInfo xmlns:p15="http://schemas.microsoft.com/office/powerpoint/2012/main" userId="Guadalupe Duron" providerId="None"/>
      </p:ext>
    </p:extLst>
  </p:cmAuthor>
  <p:cmAuthor id="2" name="Bierbaum, Rosina" initials="BR" lastIdx="1" clrIdx="1">
    <p:extLst>
      <p:ext uri="{19B8F6BF-5375-455C-9EA6-DF929625EA0E}">
        <p15:presenceInfo xmlns:p15="http://schemas.microsoft.com/office/powerpoint/2012/main" userId="Bierbaum, Ros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2060"/>
    <a:srgbClr val="003399"/>
    <a:srgbClr val="0033CC"/>
    <a:srgbClr val="0051F2"/>
    <a:srgbClr val="3399FF"/>
    <a:srgbClr val="0099FF"/>
    <a:srgbClr val="2F5597"/>
    <a:srgbClr val="15F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1" autoAdjust="0"/>
    <p:restoredTop sz="94660"/>
  </p:normalViewPr>
  <p:slideViewPr>
    <p:cSldViewPr snapToGrid="0">
      <p:cViewPr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28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56E53CD-2765-4320-910B-11AB1A5652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117961" cy="2042416"/>
          </a:xfrm>
          <a:prstGeom prst="rect">
            <a:avLst/>
          </a:prstGeom>
        </p:spPr>
        <p:txBody>
          <a:bodyPr vert="horz" lIns="178825" tIns="89414" rIns="178825" bIns="89414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205458-80BD-4D87-8CC3-69A4931D69A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382827" y="0"/>
            <a:ext cx="4117961" cy="2042416"/>
          </a:xfrm>
          <a:prstGeom prst="rect">
            <a:avLst/>
          </a:prstGeom>
        </p:spPr>
        <p:txBody>
          <a:bodyPr vert="horz" lIns="178825" tIns="89414" rIns="178825" bIns="89414" rtlCol="0"/>
          <a:lstStyle>
            <a:lvl1pPr algn="r">
              <a:defRPr sz="2300"/>
            </a:lvl1pPr>
          </a:lstStyle>
          <a:p>
            <a:fld id="{49968C47-D426-4A6C-ACC4-AE05AA3A49AD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D5B25-99D4-4AE5-B649-90616E6AD59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38664558"/>
            <a:ext cx="4117961" cy="2042411"/>
          </a:xfrm>
          <a:prstGeom prst="rect">
            <a:avLst/>
          </a:prstGeom>
        </p:spPr>
        <p:txBody>
          <a:bodyPr vert="horz" lIns="178825" tIns="89414" rIns="178825" bIns="89414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708D42-EA61-4184-9BFE-43EEDA930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382827" y="38664558"/>
            <a:ext cx="4117961" cy="2042411"/>
          </a:xfrm>
          <a:prstGeom prst="rect">
            <a:avLst/>
          </a:prstGeom>
        </p:spPr>
        <p:txBody>
          <a:bodyPr vert="horz" lIns="178825" tIns="89414" rIns="178825" bIns="89414" rtlCol="0" anchor="b"/>
          <a:lstStyle>
            <a:lvl1pPr algn="r">
              <a:defRPr sz="2300"/>
            </a:lvl1pPr>
          </a:lstStyle>
          <a:p>
            <a:fld id="{89D6340C-BE8C-455B-BB31-A21B03B43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6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17961" cy="2042416"/>
          </a:xfrm>
          <a:prstGeom prst="rect">
            <a:avLst/>
          </a:prstGeom>
        </p:spPr>
        <p:txBody>
          <a:bodyPr vert="horz" lIns="178825" tIns="89414" rIns="178825" bIns="89414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82827" y="0"/>
            <a:ext cx="4117961" cy="2042416"/>
          </a:xfrm>
          <a:prstGeom prst="rect">
            <a:avLst/>
          </a:prstGeom>
        </p:spPr>
        <p:txBody>
          <a:bodyPr vert="horz" lIns="178825" tIns="89414" rIns="178825" bIns="89414" rtlCol="0"/>
          <a:lstStyle>
            <a:lvl1pPr algn="r">
              <a:defRPr sz="2300"/>
            </a:lvl1pPr>
          </a:lstStyle>
          <a:p>
            <a:fld id="{8777CDD9-F516-4656-9CE5-79FD92E03FAE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458075" y="5087938"/>
            <a:ext cx="24418925" cy="13736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8825" tIns="89414" rIns="178825" bIns="894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50299" y="19590226"/>
            <a:ext cx="7602389" cy="16028370"/>
          </a:xfrm>
          <a:prstGeom prst="rect">
            <a:avLst/>
          </a:prstGeom>
        </p:spPr>
        <p:txBody>
          <a:bodyPr vert="horz" lIns="178825" tIns="89414" rIns="178825" bIns="8941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8664558"/>
            <a:ext cx="4117961" cy="2042411"/>
          </a:xfrm>
          <a:prstGeom prst="rect">
            <a:avLst/>
          </a:prstGeom>
        </p:spPr>
        <p:txBody>
          <a:bodyPr vert="horz" lIns="178825" tIns="89414" rIns="178825" bIns="89414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82827" y="38664558"/>
            <a:ext cx="4117961" cy="2042411"/>
          </a:xfrm>
          <a:prstGeom prst="rect">
            <a:avLst/>
          </a:prstGeom>
        </p:spPr>
        <p:txBody>
          <a:bodyPr vert="horz" lIns="178825" tIns="89414" rIns="178825" bIns="89414" rtlCol="0" anchor="b"/>
          <a:lstStyle>
            <a:lvl1pPr algn="r">
              <a:defRPr sz="2300"/>
            </a:lvl1pPr>
          </a:lstStyle>
          <a:p>
            <a:fld id="{98A3F755-AC5A-4268-B645-E90F45D16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31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wmo.int/en/media/press-release/state-of-climate-2018-shows-accelerating-climate-change-impacts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imatecentral.org/news/europe-floods-climate-change-21704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mit.edu/2010/explained-climate-sensitivity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politicsreview.com/insights/28056/the-crippling-african-drought-shows-the-importance-of-climate-change-adapt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heconversation.com/global-drought-has-not-increased-but-climate-change-is-still-a-threat-10751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ur.nl/en/show-longread/Nature-as-the-inspiration-for-climate-solutions.htm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planetnetwork.org/strengthening-institutional-and-technical-capacit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sps.net/2012/09/building-the-technical-and-institutional-capacity-to-feed-the-world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</a:t>
            </a:r>
            <a:r>
              <a:rPr lang="en-US" dirty="0">
                <a:hlinkClick r:id="rId3"/>
              </a:rPr>
              <a:t>https://public.wmo.int/en/media/press-release/state-of-climate-2018-shows-accelerating-climate-change-impacts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A3F755-AC5A-4268-B645-E90F45D16D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23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3F755-AC5A-4268-B645-E90F45D16DB4}" type="slidenum">
              <a:rPr kumimoji="0" lang="en-US" sz="2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416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1301-EEBB-45E9-BF2F-772D9EB54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65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Follows from prior work….</a:t>
            </a:r>
          </a:p>
          <a:p>
            <a:r>
              <a:rPr lang="en-US"/>
              <a:t>Heard from UNDP, IFAD,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7C81D2-E233-4E7B-8839-ABCCED7FB0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457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https://www.climatecentral.org/news/europe-floods-climate-change-21704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1301-EEBB-45E9-BF2F-772D9EB546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5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1301-EEBB-45E9-BF2F-772D9EB546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2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http://news.mit.edu/2010/explained-climate-sensitivity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1301-EEBB-45E9-BF2F-772D9EB54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40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https://www.worldpoliticsreview.com/insights/28056/the-crippling-african-drought-shows-the-importance-of-climate-change-adaptation</a:t>
            </a:r>
            <a:r>
              <a:rPr lang="en-US" dirty="0"/>
              <a:t>; </a:t>
            </a:r>
          </a:p>
          <a:p>
            <a:endParaRPr lang="en-US" dirty="0">
              <a:hlinkClick r:id="rId4"/>
            </a:endParaRPr>
          </a:p>
          <a:p>
            <a:r>
              <a:rPr lang="en-US" dirty="0">
                <a:hlinkClick r:id="rId4"/>
              </a:rPr>
              <a:t>https://theconversation.com/global-drought-has-not-increased-but-climate-change-is-still-a-threat-10751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1301-EEBB-45E9-BF2F-772D9EB546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81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https://www.wur.nl/en/show-longread/Nature-as-the-inspiration-for-climate-solutions.htm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1301-EEBB-45E9-BF2F-772D9EB546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26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https://www.oneplanetnetwork.org/strengthening-institutional-and-technical-capacity</a:t>
            </a:r>
            <a:r>
              <a:rPr lang="en-US" dirty="0"/>
              <a:t> ; </a:t>
            </a:r>
            <a:r>
              <a:rPr lang="en-US" dirty="0">
                <a:hlinkClick r:id="rId4"/>
              </a:rPr>
              <a:t>http://crsps.net/2012/09/building-the-technical-and-institutional-capacity-to-feed-the-world/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11301-EEBB-45E9-BF2F-772D9EB546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7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1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95513"/>
            <a:ext cx="109728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B1877A-3E7C-42D4-8D4A-9648F976D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4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B1877A-3E7C-42D4-8D4A-9648F976D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09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4AEF8-38D7-CE43-A673-A3C6440B8C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7E0D81-7EC0-6945-8D1E-D8242D5D5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D4D02-9790-444A-AD06-CED9D7379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1891F8-9AE2-364E-A041-A4F600439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517C8-D02F-D344-BBB6-70129815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41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82D99-1F52-E34C-9FD1-34DD835CA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EDFCA-6347-AA42-8E8F-B9B395252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70A2-1164-8344-B8FA-CD27A927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AB81A-D093-3C4C-9B68-D756C035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C2445-5A40-9F4B-B1F0-D398FD26A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417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2D11F-9910-D04C-8ECC-2366B959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52F85-75A0-5F4E-8863-6B926A8459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42B52-7E92-D04A-AC90-644567887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A96FE-A726-FF4F-A276-F4BB4F60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7A6F8-1250-9943-A31E-03908711E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5082-5414-6B40-B2A9-E20A75DB3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F1D9B-92C3-C34B-B27D-E33249CBF0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10E56D-3399-7043-8F22-44F92C19DC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4ED51-E6C7-5246-B864-0E1716F0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661BF-2378-C241-8ED4-36B8DC142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463B9-2E60-094B-9894-3C2F143A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1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4C732-4072-1D4B-8B86-4F5F6B38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245A05-94D4-814C-866A-8F7FB253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541A19-24DA-5C4B-8622-4D41C831F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E7C79-98D4-BC40-B4C4-D506D4809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5442A-12E0-464B-959B-87006A8F1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C8509-C0A1-6145-A24F-A8A270E08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51348D-D278-EB4A-AD61-349A5735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9EB7C0-D1F2-D144-AEFE-B0493C10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460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2D677-0B01-B243-889A-21BEA9E1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04D8C-83A3-6342-BB94-7AED3265B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2227A-D34D-7F45-AD44-93B6D9A1F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809C58-2BFA-7B46-9FCB-A4A0421B7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56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F09B0A-81D6-D74B-8815-EAA7147F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255DB-F633-6E4E-9531-2EBE57D2D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20DF1-F99E-CE47-8A27-D55D231B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66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1DA2-D39D-8C43-ABF2-90373E25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E58EC-9CD5-1A4F-B0E6-8A6CB7C31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CC010-41FA-FB4D-9AAE-B16367C90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35F073-9C52-3A41-B5D7-5796B280E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3FA8E-C283-044F-BF38-9019EFE6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083A8-CF9F-8D4C-9FAB-CB4E6476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49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46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2D41-0D9D-D547-B08D-E4B83E114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BAEA89-B268-B541-92B5-E0D8AD607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D8598-946F-AC48-96C7-121C120C6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392D86-541D-FC47-A6FE-46CF57A98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DC059E-E484-E145-A698-BCDF603A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FE987-9690-7C41-86BC-920F2620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73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8F80E-E6D8-4445-92F1-0D5E829C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79FE6-899E-9646-B89A-D24BBE002C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66A63-7B8C-5F4D-A56E-3C0113B6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3B757C-89FE-E047-92F7-47F528D2D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6D33-B68F-AD42-9372-D4FE5073C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42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3142BD-6F69-E441-A3E0-CDFACE487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404BD3-27E9-E54F-A6CD-FB6B2079C1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0F79F-209C-3542-B01A-DACA6C18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B3BE5-2E42-5543-AB8F-62218F98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EACA7-DA11-1C47-B287-0B7129272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3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2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B1877A-3E7C-42D4-8D4A-9648F976D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9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6574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0550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6574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0550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86981"/>
            <a:ext cx="284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486981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86981"/>
            <a:ext cx="2844800" cy="365125"/>
          </a:xfrm>
          <a:prstGeom prst="rect">
            <a:avLst/>
          </a:prstGeom>
        </p:spPr>
        <p:txBody>
          <a:bodyPr/>
          <a:lstStyle/>
          <a:p>
            <a:fld id="{D3B1877A-3E7C-42D4-8D4A-9648F976D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6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5314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B1877A-3E7C-42D4-8D4A-9648F976D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66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B1877A-3E7C-42D4-8D4A-9648F976D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5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3B1877A-3E7C-42D4-8D4A-9648F976DD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0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378691" y="1060466"/>
            <a:ext cx="113748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812800" y="6172200"/>
            <a:ext cx="105664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689"/>
          <a:stretch/>
        </p:blipFill>
        <p:spPr>
          <a:xfrm>
            <a:off x="8197517" y="6220326"/>
            <a:ext cx="3556000" cy="6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24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55F6F-6946-7349-9799-074C8C93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C8C5E-83DD-714E-B8B2-A3825B9B8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B0DBE-3EBB-7D40-BC50-BEBD61636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D6E28D-679F-FB42-A043-104350A15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ACE49-0394-1444-AF3E-555A4C03E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DCA81-A0DA-4594-80F7-8DDB4565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7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hyperlink" Target="http://stapgef.org/stap-guidance-climate-risk-screeni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hyperlink" Target="mailto:sunday.leonard@un.org" TargetMode="External"/><Relationship Id="rId10" Type="http://schemas.openxmlformats.org/officeDocument/2006/relationships/hyperlink" Target="http://stapgef.org/stap-guidelines-screening-gefhttps:/stapgef.org/stap-chairs-report-gef-agency-retreat-1-april-2020-projects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://stapgef.org/stap-guidelines-screening-gef-projec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climatecentral.org/news/europe-floods-climate-change-21704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ionalgeographic.com/science/2019/10/climate-change-california-power-outage/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telegraph.co.uk/news/2020/01/25/inside-locust-mega-swarms-devouring-crops-africa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ews.mit.edu/2010/explained-climate-sensitivit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worldpoliticsreview.com/insights/28056/the-crippling-african-drought-shows-the-importance-of-climate-change-adaptation" TargetMode="External"/><Relationship Id="rId5" Type="http://schemas.openxmlformats.org/officeDocument/2006/relationships/hyperlink" Target="https://theconversation.com/global-drought-has-not-increased-but-climate-change-is-still-a-threat-10751" TargetMode="Externa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wur.nl/en/show-longread/Nature-as-the-inspiration-for-climate-solutions.ht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rsps.net/2012/09/building-the-technical-and-institutional-capacity-to-feed-the-world/" TargetMode="External"/><Relationship Id="rId5" Type="http://schemas.openxmlformats.org/officeDocument/2006/relationships/hyperlink" Target="https://www.oneplanetnetwork.org/strengthening-institutional-and-technical-capacity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5EEBC8-9650-4DD6-9C08-1742BD29363E}"/>
              </a:ext>
            </a:extLst>
          </p:cNvPr>
          <p:cNvSpPr txBox="1">
            <a:spLocks/>
          </p:cNvSpPr>
          <p:nvPr/>
        </p:nvSpPr>
        <p:spPr>
          <a:xfrm>
            <a:off x="455028" y="2257166"/>
            <a:ext cx="4659933" cy="21601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43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STAP’s guidance on climate risk</a:t>
            </a:r>
            <a:endParaRPr lang="en-US" sz="4300" kern="1200" dirty="0">
              <a:solidFill>
                <a:srgbClr val="00206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8AC12FBF-2109-472B-84C6-8B3B789F9202}"/>
              </a:ext>
            </a:extLst>
          </p:cNvPr>
          <p:cNvSpPr txBox="1">
            <a:spLocks/>
          </p:cNvSpPr>
          <p:nvPr/>
        </p:nvSpPr>
        <p:spPr>
          <a:xfrm>
            <a:off x="6764078" y="5197606"/>
            <a:ext cx="4984895" cy="1263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spcAft>
                <a:spcPts val="600"/>
              </a:spcAft>
            </a:pPr>
            <a:r>
              <a:rPr lang="en-US" sz="2400" kern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Rosina Bierbaum, STAP Chair</a:t>
            </a:r>
          </a:p>
          <a:p>
            <a:pPr algn="r" defTabSz="914400">
              <a:spcAft>
                <a:spcPts val="600"/>
              </a:spcAft>
            </a:pPr>
            <a:r>
              <a:rPr lang="en-US" sz="1800" kern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September 17, 2020</a:t>
            </a:r>
          </a:p>
        </p:txBody>
      </p:sp>
      <p:pic>
        <p:nvPicPr>
          <p:cNvPr id="1028" name="Picture 4" descr="Image result for WMO Climate risks 2019">
            <a:extLst>
              <a:ext uri="{FF2B5EF4-FFF2-40B4-BE49-F238E27FC236}">
                <a16:creationId xmlns:a16="http://schemas.microsoft.com/office/drawing/2014/main" id="{0150DDFF-C36E-439E-AA0D-639F14647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12201" r="7613" b="2718"/>
          <a:stretch/>
        </p:blipFill>
        <p:spPr bwMode="auto">
          <a:xfrm>
            <a:off x="7545756" y="643105"/>
            <a:ext cx="4203217" cy="420321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292F235-89D2-495B-9B56-AFAF2D6B57E9}"/>
              </a:ext>
            </a:extLst>
          </p:cNvPr>
          <p:cNvSpPr txBox="1">
            <a:spLocks/>
          </p:cNvSpPr>
          <p:nvPr/>
        </p:nvSpPr>
        <p:spPr>
          <a:xfrm>
            <a:off x="445792" y="4930375"/>
            <a:ext cx="5571405" cy="169947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Aft>
                <a:spcPts val="600"/>
              </a:spcAft>
            </a:pPr>
            <a:r>
              <a:rPr lang="en-US" sz="2000" b="1" kern="1200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GEF </a:t>
            </a:r>
            <a:r>
              <a:rPr lang="en-US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&amp; World Bank </a:t>
            </a:r>
          </a:p>
          <a:p>
            <a:pPr defTabSz="91440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Climate Risk Screening &amp; Climate Change</a:t>
            </a:r>
          </a:p>
          <a:p>
            <a:pPr defTabSz="914400"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Knowledge Portal Training</a:t>
            </a:r>
          </a:p>
        </p:txBody>
      </p:sp>
    </p:spTree>
    <p:extLst>
      <p:ext uri="{BB962C8B-B14F-4D97-AF65-F5344CB8AC3E}">
        <p14:creationId xmlns:p14="http://schemas.microsoft.com/office/powerpoint/2010/main" val="383001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11148" y="51563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7641B6-162B-470A-B5D8-A9F7F2BB93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51" r="9091" b="22872"/>
          <a:stretch/>
        </p:blipFill>
        <p:spPr>
          <a:xfrm>
            <a:off x="0" y="-15891"/>
            <a:ext cx="12191980" cy="6857990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F3E8F497-BD0C-440F-96E5-9F73199C1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30019" t="9389" r="31446" b="5277"/>
          <a:stretch/>
        </p:blipFill>
        <p:spPr>
          <a:xfrm>
            <a:off x="8569709" y="981047"/>
            <a:ext cx="3059145" cy="40196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26F42D-5EAC-47C4-846D-0BAAB6671FD0}"/>
              </a:ext>
            </a:extLst>
          </p:cNvPr>
          <p:cNvSpPr txBox="1"/>
          <p:nvPr/>
        </p:nvSpPr>
        <p:spPr>
          <a:xfrm>
            <a:off x="6978610" y="6479463"/>
            <a:ext cx="5114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Photo: SL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Shanth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Kumar/2019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E7F3B18-4248-4268-9F82-87EA49F65233}"/>
              </a:ext>
            </a:extLst>
          </p:cNvPr>
          <p:cNvSpPr txBox="1">
            <a:spLocks/>
          </p:cNvSpPr>
          <p:nvPr/>
        </p:nvSpPr>
        <p:spPr>
          <a:xfrm>
            <a:off x="976140" y="161656"/>
            <a:ext cx="9901627" cy="5488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30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01600" cmpd="thickThin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90000"/>
              </a:lnSpc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Relevant STAP Resources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3B81DD-DF45-42A7-AD66-C631DB87A2C4}"/>
              </a:ext>
            </a:extLst>
          </p:cNvPr>
          <p:cNvSpPr txBox="1">
            <a:spLocks/>
          </p:cNvSpPr>
          <p:nvPr/>
        </p:nvSpPr>
        <p:spPr>
          <a:xfrm>
            <a:off x="2659526" y="6374291"/>
            <a:ext cx="5356198" cy="4526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31750" cmpd="thickThin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ctr">
              <a:lnSpc>
                <a:spcPct val="90000"/>
              </a:lnSpc>
              <a:buNone/>
            </a:pPr>
            <a:r>
              <a:rPr lang="en-US" sz="1400" dirty="0">
                <a:solidFill>
                  <a:srgbClr val="002060"/>
                </a:solidFill>
                <a:latin typeface="+mj-lt"/>
              </a:rPr>
              <a:t>STAP Secretariat contact: Sunday Leonard (</a:t>
            </a:r>
            <a:r>
              <a:rPr lang="en-US" sz="1400" dirty="0">
                <a:solidFill>
                  <a:srgbClr val="002060"/>
                </a:solidFill>
                <a:latin typeface="+mj-lt"/>
                <a:hlinkClick r:id="rId5"/>
              </a:rPr>
              <a:t>sunday.leonard@un.org</a:t>
            </a:r>
            <a:r>
              <a:rPr lang="en-US" sz="1400" dirty="0">
                <a:solidFill>
                  <a:srgbClr val="002060"/>
                </a:solidFill>
                <a:latin typeface="+mj-lt"/>
              </a:rPr>
              <a:t>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99F3CC1-8E47-4F49-ACE2-9B8E67E71848}"/>
              </a:ext>
            </a:extLst>
          </p:cNvPr>
          <p:cNvGrpSpPr/>
          <p:nvPr/>
        </p:nvGrpSpPr>
        <p:grpSpPr>
          <a:xfrm>
            <a:off x="4450983" y="953137"/>
            <a:ext cx="2994460" cy="4493927"/>
            <a:chOff x="1127036" y="924056"/>
            <a:chExt cx="2210032" cy="32450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9EC033F-78C2-4581-99A3-7C5A186BD7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4848" t="20160" r="34848" b="6676"/>
            <a:stretch/>
          </p:blipFill>
          <p:spPr>
            <a:xfrm>
              <a:off x="1127036" y="924056"/>
              <a:ext cx="2210032" cy="282264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29FC1E-A9DF-42A7-9CDA-91F9D1BA1DCE}"/>
                </a:ext>
              </a:extLst>
            </p:cNvPr>
            <p:cNvSpPr txBox="1"/>
            <p:nvPr/>
          </p:nvSpPr>
          <p:spPr>
            <a:xfrm>
              <a:off x="1127036" y="3857939"/>
              <a:ext cx="1993598" cy="311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hlinkClick r:id="rId7"/>
                </a:rPr>
                <a:t>http://stapgef.org/stap-guidance-climate-risk-screening</a:t>
              </a:r>
              <a:endParaRPr lang="en-US" sz="1100" b="1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323293" y="5002536"/>
            <a:ext cx="3003427" cy="439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2DE0DE-3850-4814-91BA-370805E98814}"/>
              </a:ext>
            </a:extLst>
          </p:cNvPr>
          <p:cNvGrpSpPr/>
          <p:nvPr/>
        </p:nvGrpSpPr>
        <p:grpSpPr>
          <a:xfrm>
            <a:off x="287368" y="981047"/>
            <a:ext cx="3212908" cy="4480686"/>
            <a:chOff x="7134337" y="807806"/>
            <a:chExt cx="1949732" cy="3036993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89C3CC2-39F9-49CD-BD39-855767AFF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362" t="33401" r="5006" b="5519"/>
            <a:stretch/>
          </p:blipFill>
          <p:spPr>
            <a:xfrm>
              <a:off x="7156137" y="807806"/>
              <a:ext cx="1822610" cy="2665862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445A5C0-6CDA-45C4-B102-89D99754AA75}"/>
                </a:ext>
              </a:extLst>
            </p:cNvPr>
            <p:cNvSpPr txBox="1"/>
            <p:nvPr/>
          </p:nvSpPr>
          <p:spPr>
            <a:xfrm>
              <a:off x="7134337" y="3552745"/>
              <a:ext cx="1949732" cy="292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rgbClr val="0000FF"/>
                  </a:solidFill>
                  <a:hlinkClick r:id="rId9"/>
                </a:rPr>
                <a:t>http://stapgef.org/stap-guidelines-screening-gef-projects</a:t>
              </a:r>
              <a:endParaRPr lang="en-US" sz="11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400866" y="5030779"/>
            <a:ext cx="3473816" cy="431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730834" y="5105913"/>
            <a:ext cx="2507437" cy="728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47D7E82-5F00-4EFE-83BB-BA949C667701}"/>
              </a:ext>
            </a:extLst>
          </p:cNvPr>
          <p:cNvSpPr txBox="1"/>
          <p:nvPr/>
        </p:nvSpPr>
        <p:spPr>
          <a:xfrm>
            <a:off x="8775272" y="5065043"/>
            <a:ext cx="28357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hlinkClick r:id="rId10"/>
              </a:rPr>
              <a:t>http://stapgef.org/stap-guidelines-screening-gefhttps://stapgef.org/stap-chairs-report-gef-agency-retreat-1-april-2020-projects</a:t>
            </a:r>
            <a:endParaRPr lang="en-US" sz="1100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361538" y="5130302"/>
            <a:ext cx="3557582" cy="3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86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CBE0E3-744F-461E-9E22-465E9B6E0A96}"/>
              </a:ext>
            </a:extLst>
          </p:cNvPr>
          <p:cNvSpPr txBox="1">
            <a:spLocks/>
          </p:cNvSpPr>
          <p:nvPr/>
        </p:nvSpPr>
        <p:spPr>
          <a:xfrm>
            <a:off x="4404049" y="1163781"/>
            <a:ext cx="7647330" cy="44242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June 2018 STAP’s clarified and codified screening guidelines for GEF projects 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June 2019 STAP guidance on climate risk screening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October 2019 GEF agency retreat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March 2020 STAP's further guidance on climate risk screening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April 2020 GEF agency retreat 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STAP’s observations on the June 2020 work program 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endParaRPr lang="en-US" sz="2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1026" name="Picture 2" descr="Most companies recognize climate risk, few act | Business Insurance">
            <a:extLst>
              <a:ext uri="{FF2B5EF4-FFF2-40B4-BE49-F238E27FC236}">
                <a16:creationId xmlns:a16="http://schemas.microsoft.com/office/drawing/2014/main" id="{F54CE599-EC03-4243-AFB7-E62EFB4B2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67" r="31409"/>
          <a:stretch/>
        </p:blipFill>
        <p:spPr bwMode="auto">
          <a:xfrm>
            <a:off x="0" y="0"/>
            <a:ext cx="41894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19C680FA-830D-499F-9697-518F797585D5}"/>
              </a:ext>
            </a:extLst>
          </p:cNvPr>
          <p:cNvSpPr txBox="1">
            <a:spLocks/>
          </p:cNvSpPr>
          <p:nvPr/>
        </p:nvSpPr>
        <p:spPr>
          <a:xfrm>
            <a:off x="4581331" y="323832"/>
            <a:ext cx="6927178" cy="699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2060"/>
                </a:solidFill>
                <a:latin typeface="Franklin Gothic Medium" panose="020B0603020102020204" pitchFamily="34" charset="0"/>
              </a:rPr>
              <a:t>STAP and climate risk </a:t>
            </a:r>
            <a:endParaRPr lang="en-US" sz="40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D6AD3-A964-43E0-BD09-F456F912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9" y="323832"/>
            <a:ext cx="10972800" cy="699919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Climate Risk Assessment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49490-A38B-42EE-AEDF-BB779962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709" y="3397304"/>
            <a:ext cx="10972800" cy="22375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+mj-lt"/>
              </a:rPr>
              <a:t>IPCC definitions</a:t>
            </a:r>
          </a:p>
          <a:p>
            <a:pPr>
              <a:spcAft>
                <a:spcPts val="1000"/>
              </a:spcAft>
            </a:pPr>
            <a:r>
              <a:rPr lang="en-US" sz="2400" b="1" dirty="0"/>
              <a:t>Risk:</a:t>
            </a:r>
            <a:r>
              <a:rPr lang="en-US" sz="2400" dirty="0"/>
              <a:t> potential for adverse consequences where something of value is at stake and associated with uncertainties. </a:t>
            </a:r>
          </a:p>
          <a:p>
            <a:pPr>
              <a:spcAft>
                <a:spcPts val="1000"/>
              </a:spcAft>
            </a:pPr>
            <a:r>
              <a:rPr lang="en-US" sz="2400" b="1" dirty="0"/>
              <a:t>Vulnerability</a:t>
            </a:r>
            <a:r>
              <a:rPr lang="en-US" sz="2400" dirty="0"/>
              <a:t>: propensity to be adversely affected encompassing sensitivity to harm and inability to cope.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000" dirty="0"/>
          </a:p>
          <a:p>
            <a:endParaRPr lang="en-US" sz="3000" dirty="0"/>
          </a:p>
          <a:p>
            <a:pPr marL="0" indent="0">
              <a:buNone/>
            </a:pPr>
            <a:endParaRPr lang="en-US" sz="3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AA97FA-59A0-4BA5-8FE5-D8CDF7519F7B}"/>
              </a:ext>
            </a:extLst>
          </p:cNvPr>
          <p:cNvGrpSpPr/>
          <p:nvPr/>
        </p:nvGrpSpPr>
        <p:grpSpPr>
          <a:xfrm>
            <a:off x="609600" y="1194660"/>
            <a:ext cx="10972800" cy="1841503"/>
            <a:chOff x="435429" y="3607150"/>
            <a:chExt cx="10972800" cy="1841503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C39C22E7-B85A-41F0-BD0E-882FF51934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444" b="32269"/>
            <a:stretch/>
          </p:blipFill>
          <p:spPr>
            <a:xfrm>
              <a:off x="1359065" y="4192171"/>
              <a:ext cx="9277498" cy="1256482"/>
            </a:xfrm>
            <a:prstGeom prst="rect">
              <a:avLst/>
            </a:prstGeom>
          </p:spPr>
        </p:pic>
        <p:sp>
          <p:nvSpPr>
            <p:cNvPr id="10" name="Content Placeholder 5">
              <a:extLst>
                <a:ext uri="{FF2B5EF4-FFF2-40B4-BE49-F238E27FC236}">
                  <a16:creationId xmlns:a16="http://schemas.microsoft.com/office/drawing/2014/main" id="{4498179C-C9F0-4679-A1FB-A879E3BB64E4}"/>
                </a:ext>
              </a:extLst>
            </p:cNvPr>
            <p:cNvSpPr txBox="1">
              <a:spLocks/>
            </p:cNvSpPr>
            <p:nvPr/>
          </p:nvSpPr>
          <p:spPr>
            <a:xfrm>
              <a:off x="435429" y="3607150"/>
              <a:ext cx="10972800" cy="15917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3000" b="1" dirty="0">
                  <a:latin typeface="+mj-lt"/>
                </a:rPr>
                <a:t>Steps in climate risk assessment</a:t>
              </a:r>
              <a:endParaRPr lang="en-US" sz="3000" dirty="0"/>
            </a:p>
            <a:p>
              <a:pPr marL="0" indent="0">
                <a:buFont typeface="Arial" panose="020B0604020202020204" pitchFamily="34" charset="0"/>
                <a:buNone/>
              </a:pP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63495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A1C-9142-4625-B44A-218A7E6E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514" y="-71385"/>
            <a:ext cx="5957455" cy="11529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STAP’s Climate Risk Questions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CBE0E3-744F-461E-9E22-465E9B6E0A96}"/>
              </a:ext>
            </a:extLst>
          </p:cNvPr>
          <p:cNvSpPr txBox="1">
            <a:spLocks/>
          </p:cNvSpPr>
          <p:nvPr/>
        </p:nvSpPr>
        <p:spPr>
          <a:xfrm>
            <a:off x="5759350" y="1220070"/>
            <a:ext cx="6275033" cy="513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 dirty="0"/>
              <a:t>Has the sensitivity to climate change, and its impacts, been assessed?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400" dirty="0"/>
              <a:t>How will the project be affected by climate risks over the period 2020 to 2050, and have the impacts been addressed adequately?</a:t>
            </a:r>
            <a:r>
              <a:rPr lang="en-US" sz="2800" dirty="0"/>
              <a:t> </a:t>
            </a:r>
          </a:p>
          <a:p>
            <a:pPr marL="457200" lvl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Have measures to address the risks been considered? How will these risks be dealt with?</a:t>
            </a:r>
          </a:p>
          <a:p>
            <a:pPr marL="457200" lvl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technical and institutional capacity, and information is needed?</a:t>
            </a:r>
          </a:p>
          <a:p>
            <a:pPr>
              <a:lnSpc>
                <a:spcPct val="90000"/>
              </a:lnSpc>
            </a:pPr>
            <a:endParaRPr lang="en-US" sz="1100" dirty="0"/>
          </a:p>
        </p:txBody>
      </p:sp>
      <p:pic>
        <p:nvPicPr>
          <p:cNvPr id="2050" name="Picture 2" descr="Image result for flood climate change">
            <a:extLst>
              <a:ext uri="{FF2B5EF4-FFF2-40B4-BE49-F238E27FC236}">
                <a16:creationId xmlns:a16="http://schemas.microsoft.com/office/drawing/2014/main" id="{B7B7B0C9-87F3-4405-A09E-6A0126ED9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2" r="9837"/>
          <a:stretch/>
        </p:blipFill>
        <p:spPr bwMode="auto">
          <a:xfrm>
            <a:off x="-24555" y="0"/>
            <a:ext cx="578390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C7E47-9879-4D79-A80B-E954DC66C3E8}"/>
              </a:ext>
            </a:extLst>
          </p:cNvPr>
          <p:cNvSpPr txBox="1"/>
          <p:nvPr/>
        </p:nvSpPr>
        <p:spPr>
          <a:xfrm>
            <a:off x="2152073" y="6640047"/>
            <a:ext cx="3588805" cy="217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https://www.climatecentral.org/news/europe-floods-climate-change-21704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49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A1C-9142-4625-B44A-218A7E6E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8985" y="360361"/>
            <a:ext cx="8641282" cy="5584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3600" b="1" dirty="0">
                <a:solidFill>
                  <a:srgbClr val="002060"/>
                </a:solidFill>
              </a:rPr>
              <a:t>June 2020 work program: observations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CBE0E3-744F-461E-9E22-465E9B6E0A96}"/>
              </a:ext>
            </a:extLst>
          </p:cNvPr>
          <p:cNvSpPr txBox="1">
            <a:spLocks/>
          </p:cNvSpPr>
          <p:nvPr/>
        </p:nvSpPr>
        <p:spPr>
          <a:xfrm>
            <a:off x="3289823" y="1163781"/>
            <a:ext cx="8761556" cy="442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Only about 20% of June work program projects had a reasonably good climate risk assessment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About half had considered climate risk to some extent but needed to be strengthened, e.g. by developing mitigation measures. 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The remainder did not consider climate risk, or were unclear about what those risks might be and how they were determined.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</a:pPr>
            <a:r>
              <a:rPr lang="en-US" sz="2200" dirty="0"/>
              <a:t>Risk was not identified for some of the most vulnerable projects.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lang="en-US" sz="2400" dirty="0"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BE7E43-3D64-4642-9F98-EC4B286C0CFC}"/>
              </a:ext>
            </a:extLst>
          </p:cNvPr>
          <p:cNvGrpSpPr/>
          <p:nvPr/>
        </p:nvGrpSpPr>
        <p:grpSpPr>
          <a:xfrm>
            <a:off x="-9237" y="0"/>
            <a:ext cx="3158837" cy="6857998"/>
            <a:chOff x="-1" y="0"/>
            <a:chExt cx="3028617" cy="685799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39FE5E0-F2F0-478A-B69F-929D36E95056}"/>
                </a:ext>
              </a:extLst>
            </p:cNvPr>
            <p:cNvGrpSpPr/>
            <p:nvPr/>
          </p:nvGrpSpPr>
          <p:grpSpPr>
            <a:xfrm>
              <a:off x="-1" y="1535655"/>
              <a:ext cx="3019381" cy="2145207"/>
              <a:chOff x="2215898" y="1348988"/>
              <a:chExt cx="3427520" cy="2141890"/>
            </a:xfrm>
          </p:grpSpPr>
          <p:pic>
            <p:nvPicPr>
              <p:cNvPr id="9222" name="Picture 6" descr="Image result for locust in kenya">
                <a:extLst>
                  <a:ext uri="{FF2B5EF4-FFF2-40B4-BE49-F238E27FC236}">
                    <a16:creationId xmlns:a16="http://schemas.microsoft.com/office/drawing/2014/main" id="{E6303A7E-437B-4229-9D09-263DA450E64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5898" y="1348988"/>
                <a:ext cx="3427520" cy="21418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CC87330-2ED5-46F8-A8A7-D9853ADA4523}"/>
                  </a:ext>
                </a:extLst>
              </p:cNvPr>
              <p:cNvSpPr/>
              <p:nvPr/>
            </p:nvSpPr>
            <p:spPr>
              <a:xfrm>
                <a:off x="2379000" y="3105833"/>
                <a:ext cx="3264418" cy="3380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800" dirty="0">
                    <a:solidFill>
                      <a:schemeClr val="bg1">
                        <a:lumMod val="65000"/>
                      </a:schemeClr>
                    </a:solidFill>
                    <a:hlinkClick r:id="rId4">
                      <a:extLst>
                        <a:ext uri="{A12FA001-AC4F-418D-AE19-62706E023703}">
                          <ahyp:hlinkClr xmlns="" xmlns:ahyp="http://schemas.microsoft.com/office/drawing/2018/hyperlinkcolor" val="tx"/>
                        </a:ext>
                      </a:extLst>
                    </a:hlinkClick>
                  </a:rPr>
                  <a:t>https://www.telegraph.co.uk/news/2020/01/25/inside-locust-mega-swarms-devouring-crops-africa/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812F7AE-2D26-4509-88E2-B0F8CE5A52CF}"/>
                </a:ext>
              </a:extLst>
            </p:cNvPr>
            <p:cNvGrpSpPr/>
            <p:nvPr/>
          </p:nvGrpSpPr>
          <p:grpSpPr>
            <a:xfrm>
              <a:off x="0" y="0"/>
              <a:ext cx="3019381" cy="1837557"/>
              <a:chOff x="6904792" y="452654"/>
              <a:chExt cx="4853685" cy="29366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7A1FA36-442B-4647-A6B4-ECEF208EDE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5062" r="5274" b="-1"/>
              <a:stretch/>
            </p:blipFill>
            <p:spPr>
              <a:xfrm>
                <a:off x="6904792" y="452654"/>
                <a:ext cx="4853685" cy="2936699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3B1CECB-AB54-4197-ABEA-7FCC2EA4EDF9}"/>
                  </a:ext>
                </a:extLst>
              </p:cNvPr>
              <p:cNvSpPr txBox="1"/>
              <p:nvPr/>
            </p:nvSpPr>
            <p:spPr>
              <a:xfrm>
                <a:off x="8389859" y="3054474"/>
                <a:ext cx="3321288" cy="2838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/>
                  <a:t>www.nationalgeographic.com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D398565-792E-45F5-AEB1-D0B75337E6C9}"/>
                </a:ext>
              </a:extLst>
            </p:cNvPr>
            <p:cNvGrpSpPr/>
            <p:nvPr/>
          </p:nvGrpSpPr>
          <p:grpSpPr>
            <a:xfrm>
              <a:off x="9237" y="3616206"/>
              <a:ext cx="3019379" cy="1837557"/>
              <a:chOff x="6919641" y="3732808"/>
              <a:chExt cx="4853683" cy="2933998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19FFA746-43D6-4D51-BDE5-4C3DFFFD93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-2" b="8061"/>
              <a:stretch/>
            </p:blipFill>
            <p:spPr>
              <a:xfrm>
                <a:off x="6919641" y="3732808"/>
                <a:ext cx="4853683" cy="2933998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A092F98-2510-4EC0-BFA8-47EB4DBFFF4D}"/>
                  </a:ext>
                </a:extLst>
              </p:cNvPr>
              <p:cNvSpPr txBox="1"/>
              <p:nvPr/>
            </p:nvSpPr>
            <p:spPr>
              <a:xfrm>
                <a:off x="9166572" y="6363404"/>
                <a:ext cx="2486611" cy="216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spcAft>
                    <a:spcPts val="600"/>
                  </a:spcAft>
                </a:pPr>
                <a:r>
                  <a:rPr lang="en-US" sz="800" dirty="0"/>
                  <a:t>www.nationalgeographic.com</a:t>
                </a: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250B8F2-C936-4C84-B009-37BFFCBCDC1B}"/>
                </a:ext>
              </a:extLst>
            </p:cNvPr>
            <p:cNvGrpSpPr/>
            <p:nvPr/>
          </p:nvGrpSpPr>
          <p:grpSpPr>
            <a:xfrm>
              <a:off x="1" y="5229983"/>
              <a:ext cx="3019380" cy="1628015"/>
              <a:chOff x="663330" y="3885534"/>
              <a:chExt cx="3631911" cy="2026507"/>
            </a:xfrm>
          </p:grpSpPr>
          <p:pic>
            <p:nvPicPr>
              <p:cNvPr id="9224" name="Picture 8" descr="Image result for forest fires climate change">
                <a:extLst>
                  <a:ext uri="{FF2B5EF4-FFF2-40B4-BE49-F238E27FC236}">
                    <a16:creationId xmlns:a16="http://schemas.microsoft.com/office/drawing/2014/main" id="{34C1B30B-FB06-4BDC-8C55-8222EB6995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265"/>
              <a:stretch/>
            </p:blipFill>
            <p:spPr bwMode="auto">
              <a:xfrm>
                <a:off x="663330" y="3885534"/>
                <a:ext cx="3631910" cy="20265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E2FD9E6-B9AC-4AF4-8D77-764CE4932AA2}"/>
                  </a:ext>
                </a:extLst>
              </p:cNvPr>
              <p:cNvSpPr/>
              <p:nvPr/>
            </p:nvSpPr>
            <p:spPr>
              <a:xfrm>
                <a:off x="914732" y="5542048"/>
                <a:ext cx="3380509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800" dirty="0">
                    <a:solidFill>
                      <a:schemeClr val="bg1">
                        <a:lumMod val="65000"/>
                      </a:schemeClr>
                    </a:solidFill>
                    <a:hlinkClick r:id="rId8">
                      <a:extLst>
                        <a:ext uri="{A12FA001-AC4F-418D-AE19-62706E023703}">
                          <ahyp:hlinkClr xmlns="" xmlns:ahyp="http://schemas.microsoft.com/office/drawing/2018/hyperlinkcolor" val="tx"/>
                        </a:ext>
                      </a:extLst>
                    </a:hlinkClick>
                  </a:rPr>
                  <a:t>https://www.nationalgeographic.com/science/2019/10/climate-change-california-power-outage/</a:t>
                </a:r>
                <a:endParaRPr lang="en-US" sz="8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4CF7CBF-DE88-4FBA-B611-29CDF8878DA1}"/>
                </a:ext>
              </a:extLst>
            </p:cNvPr>
            <p:cNvSpPr txBox="1"/>
            <p:nvPr/>
          </p:nvSpPr>
          <p:spPr>
            <a:xfrm>
              <a:off x="859152" y="5013929"/>
              <a:ext cx="2066107" cy="17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600"/>
                </a:spcAft>
              </a:pPr>
              <a:r>
                <a:rPr lang="en-US" sz="800" dirty="0"/>
                <a:t>www.nationalgeographic.com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421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A1C-9142-4625-B44A-218A7E6E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710" y="269111"/>
            <a:ext cx="6378508" cy="7292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STAP’s Question 1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CBE0E3-744F-461E-9E22-465E9B6E0A96}"/>
              </a:ext>
            </a:extLst>
          </p:cNvPr>
          <p:cNvSpPr txBox="1">
            <a:spLocks/>
          </p:cNvSpPr>
          <p:nvPr/>
        </p:nvSpPr>
        <p:spPr>
          <a:xfrm>
            <a:off x="5787630" y="1547413"/>
            <a:ext cx="6581109" cy="513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+mj-lt"/>
              </a:rPr>
              <a:t>Has the sensitivity to climate change, and its impacts, been assessed?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Historical and projected climatic conditions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Information on vulnerability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Is climate change a driver of the targeted problem?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Interactions between climate and non-climate stressors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91A5B0-BBB0-428D-B47A-AFEEBD871420}"/>
              </a:ext>
            </a:extLst>
          </p:cNvPr>
          <p:cNvGrpSpPr/>
          <p:nvPr/>
        </p:nvGrpSpPr>
        <p:grpSpPr>
          <a:xfrm>
            <a:off x="0" y="254628"/>
            <a:ext cx="4863623" cy="6107576"/>
            <a:chOff x="0" y="254628"/>
            <a:chExt cx="4863623" cy="6107576"/>
          </a:xfrm>
        </p:grpSpPr>
        <p:pic>
          <p:nvPicPr>
            <p:cNvPr id="4098" name="Picture 2" descr="Image result for climate sensitivity">
              <a:extLst>
                <a:ext uri="{FF2B5EF4-FFF2-40B4-BE49-F238E27FC236}">
                  <a16:creationId xmlns:a16="http://schemas.microsoft.com/office/drawing/2014/main" id="{6A07FC1A-6FBF-449D-9310-7D3B5E8D7C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38" r="18391"/>
            <a:stretch/>
          </p:blipFill>
          <p:spPr bwMode="auto">
            <a:xfrm>
              <a:off x="0" y="254628"/>
              <a:ext cx="4863623" cy="609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D197B69-9938-43FE-85FC-CEEBBE56AE63}"/>
                </a:ext>
              </a:extLst>
            </p:cNvPr>
            <p:cNvSpPr/>
            <p:nvPr/>
          </p:nvSpPr>
          <p:spPr>
            <a:xfrm>
              <a:off x="1958661" y="6131372"/>
              <a:ext cx="2904962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dirty="0">
                  <a:solidFill>
                    <a:schemeClr val="bg1">
                      <a:lumMod val="65000"/>
                    </a:schemeClr>
                  </a:solidFill>
                  <a:hlinkClick r:id="rId4">
                    <a:extLst>
                      <a:ext uri="{A12FA001-AC4F-418D-AE19-62706E023703}">
                        <ahyp:hlinkClr xmlns="" xmlns:ahyp="http://schemas.microsoft.com/office/drawing/2018/hyperlinkcolor" val="tx"/>
                      </a:ext>
                    </a:extLst>
                  </a:hlinkClick>
                </a:rPr>
                <a:t>http://news.mit.edu/2010/explained-climate-sensitivity</a:t>
              </a:r>
              <a:endParaRPr lang="en-US" sz="900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2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A1C-9142-4625-B44A-218A7E6E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98" y="420258"/>
            <a:ext cx="6378508" cy="5584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STAP’s Question 2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CBE0E3-744F-461E-9E22-465E9B6E0A96}"/>
              </a:ext>
            </a:extLst>
          </p:cNvPr>
          <p:cNvSpPr txBox="1">
            <a:spLocks/>
          </p:cNvSpPr>
          <p:nvPr/>
        </p:nvSpPr>
        <p:spPr>
          <a:xfrm>
            <a:off x="236697" y="978675"/>
            <a:ext cx="6581109" cy="513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US" sz="2400" dirty="0">
                <a:latin typeface="+mj-lt"/>
              </a:rPr>
              <a:t>How will the project be affected by climate risks over the period 2020 to 2050, and have the impacts been addressed adequately?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2200" dirty="0"/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/>
              <a:t>Expected climate impacts and level of severity on targeted components at project location.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/>
              <a:t>Impacts on the efficacy of proposed interventions.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/>
              <a:t>Will proposed intervention reduce or decrease climate vulnerability? 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/>
              <a:t>Potential for maladaptation.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A94FC2-BD3C-4BF4-94B2-25513B0C7042}"/>
              </a:ext>
            </a:extLst>
          </p:cNvPr>
          <p:cNvGrpSpPr/>
          <p:nvPr/>
        </p:nvGrpSpPr>
        <p:grpSpPr>
          <a:xfrm>
            <a:off x="6919110" y="0"/>
            <a:ext cx="5272890" cy="6888842"/>
            <a:chOff x="-1" y="55416"/>
            <a:chExt cx="5272890" cy="6888842"/>
          </a:xfrm>
        </p:grpSpPr>
        <p:pic>
          <p:nvPicPr>
            <p:cNvPr id="6148" name="Picture 4" descr="Image result for drought climate change">
              <a:extLst>
                <a:ext uri="{FF2B5EF4-FFF2-40B4-BE49-F238E27FC236}">
                  <a16:creationId xmlns:a16="http://schemas.microsoft.com/office/drawing/2014/main" id="{3305C693-AACE-4C54-95F0-F997B55F9C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55416"/>
              <a:ext cx="5272888" cy="35190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6" name="Picture 2" descr="Image result for drought climate change">
              <a:extLst>
                <a:ext uri="{FF2B5EF4-FFF2-40B4-BE49-F238E27FC236}">
                  <a16:creationId xmlns:a16="http://schemas.microsoft.com/office/drawing/2014/main" id="{492AFA76-D74C-4FBF-A716-637BFF17E5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3429000"/>
              <a:ext cx="5272887" cy="3515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4975C807-F0DC-40BA-AFFB-5861673DEAE1}"/>
              </a:ext>
            </a:extLst>
          </p:cNvPr>
          <p:cNvSpPr/>
          <p:nvPr/>
        </p:nvSpPr>
        <p:spPr>
          <a:xfrm>
            <a:off x="8766083" y="3013488"/>
            <a:ext cx="33335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https://theconversation.com/global-drought-has-not-increased-but-climate-change-is-still-a-threat-10751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101C67-B2F3-4B24-BFFF-417B384E1BC2}"/>
              </a:ext>
            </a:extLst>
          </p:cNvPr>
          <p:cNvSpPr/>
          <p:nvPr/>
        </p:nvSpPr>
        <p:spPr>
          <a:xfrm>
            <a:off x="8219585" y="6481894"/>
            <a:ext cx="3972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https://www.worldpoliticsreview.com/insights/28056/the-crippling-african-drought-shows-the-importance-of-climate-change-adaptation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5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A1C-9142-4625-B44A-218A7E6E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9996" y="284646"/>
            <a:ext cx="6378508" cy="72928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STAP’s Question 3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CBE0E3-744F-461E-9E22-465E9B6E0A96}"/>
              </a:ext>
            </a:extLst>
          </p:cNvPr>
          <p:cNvSpPr txBox="1">
            <a:spLocks/>
          </p:cNvSpPr>
          <p:nvPr/>
        </p:nvSpPr>
        <p:spPr>
          <a:xfrm>
            <a:off x="5628166" y="1118474"/>
            <a:ext cx="6249798" cy="513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en-US" sz="2400" dirty="0">
                <a:latin typeface="+mj-lt"/>
              </a:rPr>
              <a:t>Have measures to address the risks been considered? How will these risks be dealt with?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lang="en-US" sz="240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What are the climate risk measures?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How will they address the identified vulnerabilities?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Implementation and adaptive management. 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200" dirty="0"/>
              <a:t>Feasibility, effectiveness, economic cost, tradeoffs, and co-benefits.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</a:pPr>
            <a:endParaRPr lang="en-US" sz="2200" dirty="0"/>
          </a:p>
        </p:txBody>
      </p:sp>
      <p:pic>
        <p:nvPicPr>
          <p:cNvPr id="7170" name="Picture 2" descr="Image result for nature based solutions to climate change">
            <a:extLst>
              <a:ext uri="{FF2B5EF4-FFF2-40B4-BE49-F238E27FC236}">
                <a16:creationId xmlns:a16="http://schemas.microsoft.com/office/drawing/2014/main" id="{F8A389CD-3CBF-4D84-9514-5BF2F53DF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7556" r="2788"/>
          <a:stretch/>
        </p:blipFill>
        <p:spPr bwMode="auto">
          <a:xfrm>
            <a:off x="18773" y="629916"/>
            <a:ext cx="5683585" cy="555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1EF833-372C-4B8D-B9F9-A843BEB20994}"/>
              </a:ext>
            </a:extLst>
          </p:cNvPr>
          <p:cNvSpPr/>
          <p:nvPr/>
        </p:nvSpPr>
        <p:spPr>
          <a:xfrm>
            <a:off x="1025236" y="5930797"/>
            <a:ext cx="48800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https://www.wur.nl/en/show-longread/Nature-as-the-inspiration-for-climate-solutions.htm</a:t>
            </a:r>
            <a:endParaRPr lang="en-US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8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0A1C-9142-4625-B44A-218A7E6E3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98" y="420258"/>
            <a:ext cx="6378508" cy="55841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4000" b="1" dirty="0">
                <a:solidFill>
                  <a:srgbClr val="002060"/>
                </a:solidFill>
              </a:rPr>
              <a:t>STAP’s Question 4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5CBE0E3-744F-461E-9E22-465E9B6E0A96}"/>
              </a:ext>
            </a:extLst>
          </p:cNvPr>
          <p:cNvSpPr txBox="1">
            <a:spLocks/>
          </p:cNvSpPr>
          <p:nvPr/>
        </p:nvSpPr>
        <p:spPr>
          <a:xfrm>
            <a:off x="236697" y="978675"/>
            <a:ext cx="6581109" cy="51345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sz="1100" dirty="0"/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None/>
            </a:pPr>
            <a:r>
              <a:rPr lang="en-US" sz="2400" dirty="0">
                <a:latin typeface="+mj-lt"/>
              </a:rPr>
              <a:t>What technical and institutional capacity, and information is needed?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None/>
            </a:pPr>
            <a:endParaRPr lang="en-US" sz="2400" dirty="0">
              <a:latin typeface="+mj-lt"/>
            </a:endParaRP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/>
              <a:t>What are the needed technical and institutional capacities?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/>
              <a:t>Financial implications of climate vulnerability management options.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</a:pPr>
            <a:r>
              <a:rPr lang="en-US" sz="2200" dirty="0"/>
              <a:t>Mechanisms for monitoring, evaluation and learning.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368FC6F-41C2-42F1-A47B-732DC5B8AFB2}"/>
              </a:ext>
            </a:extLst>
          </p:cNvPr>
          <p:cNvGrpSpPr/>
          <p:nvPr/>
        </p:nvGrpSpPr>
        <p:grpSpPr>
          <a:xfrm>
            <a:off x="6789739" y="0"/>
            <a:ext cx="5402262" cy="6858736"/>
            <a:chOff x="6789739" y="0"/>
            <a:chExt cx="5402262" cy="6858736"/>
          </a:xfrm>
        </p:grpSpPr>
        <p:pic>
          <p:nvPicPr>
            <p:cNvPr id="8194" name="Picture 2" descr="Image result for technical and institutional capacity">
              <a:extLst>
                <a:ext uri="{FF2B5EF4-FFF2-40B4-BE49-F238E27FC236}">
                  <a16:creationId xmlns:a16="http://schemas.microsoft.com/office/drawing/2014/main" id="{2F596B91-37F5-4D78-A2E6-189D6E0C16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739" y="2807040"/>
              <a:ext cx="5402262" cy="4051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6" name="Picture 4" descr="Image result for technical and institutional capacity">
              <a:extLst>
                <a:ext uri="{FF2B5EF4-FFF2-40B4-BE49-F238E27FC236}">
                  <a16:creationId xmlns:a16="http://schemas.microsoft.com/office/drawing/2014/main" id="{8F7D6C87-1116-407C-9275-7804D6FE38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9739" y="0"/>
              <a:ext cx="5402262" cy="3429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3ADDCE1-C611-4CDD-A58F-D74751E18DA0}"/>
              </a:ext>
            </a:extLst>
          </p:cNvPr>
          <p:cNvSpPr/>
          <p:nvPr/>
        </p:nvSpPr>
        <p:spPr>
          <a:xfrm>
            <a:off x="8228944" y="3142778"/>
            <a:ext cx="4036290" cy="219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https://www.oneplanetnetwork.org/strengthening-institutional-and-technical-capacity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D8B6FE-6032-4CA7-AB07-DF2C4A95AE6D}"/>
              </a:ext>
            </a:extLst>
          </p:cNvPr>
          <p:cNvSpPr/>
          <p:nvPr/>
        </p:nvSpPr>
        <p:spPr>
          <a:xfrm>
            <a:off x="7924799" y="6627194"/>
            <a:ext cx="424872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http://crsps.net/2012/09/building-the-technical-and-institutional-capacity-to-feed-the-world/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64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9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44546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ustom 5">
      <a:dk1>
        <a:srgbClr val="44546A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0FA4F095C4904DBDA36630536BEF14" ma:contentTypeVersion="10" ma:contentTypeDescription="Create a new document." ma:contentTypeScope="" ma:versionID="dd0a21593f1946f8862a0b59c85181e9">
  <xsd:schema xmlns:xsd="http://www.w3.org/2001/XMLSchema" xmlns:xs="http://www.w3.org/2001/XMLSchema" xmlns:p="http://schemas.microsoft.com/office/2006/metadata/properties" xmlns:ns3="d11d474f-78e8-4fe7-9834-5da235aca905" targetNamespace="http://schemas.microsoft.com/office/2006/metadata/properties" ma:root="true" ma:fieldsID="98aea3c96a4c83eeff3794edf85044c2" ns3:_="">
    <xsd:import namespace="d11d474f-78e8-4fe7-9834-5da235aca90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d474f-78e8-4fe7-9834-5da235aca9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8E6FC2-6951-45BC-8BEB-92E062C3562A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11d474f-78e8-4fe7-9834-5da235aca905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B25DACA-11A2-4D4A-AD44-EB9C0EFC2E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233A9A-1A14-4FD9-B572-2F130EDCC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1d474f-78e8-4fe7-9834-5da235aca9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1775</TotalTime>
  <Words>577</Words>
  <Application>Microsoft Office PowerPoint</Application>
  <PresentationFormat>Widescreen</PresentationFormat>
  <Paragraphs>112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Franklin Gothic Book</vt:lpstr>
      <vt:lpstr>Franklin Gothic Medium</vt:lpstr>
      <vt:lpstr>1_Office Theme</vt:lpstr>
      <vt:lpstr>2_Office Theme</vt:lpstr>
      <vt:lpstr>PowerPoint Presentation</vt:lpstr>
      <vt:lpstr>PowerPoint Presentation</vt:lpstr>
      <vt:lpstr>Climate Risk Assessment</vt:lpstr>
      <vt:lpstr>STAP’s Climate Risk Questions</vt:lpstr>
      <vt:lpstr>June 2020 work program: observations </vt:lpstr>
      <vt:lpstr>STAP’s Question 1</vt:lpstr>
      <vt:lpstr>STAP’s Question 2</vt:lpstr>
      <vt:lpstr>STAP’s Question 3</vt:lpstr>
      <vt:lpstr>STAP’s Question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Sunday Leonard</dc:creator>
  <cp:lastModifiedBy>Bierbaum, Rosina</cp:lastModifiedBy>
  <cp:revision>15</cp:revision>
  <dcterms:created xsi:type="dcterms:W3CDTF">2020-03-25T22:06:09Z</dcterms:created>
  <dcterms:modified xsi:type="dcterms:W3CDTF">2020-09-17T02:00:46Z</dcterms:modified>
</cp:coreProperties>
</file>