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0" r:id="rId3"/>
    <p:sldId id="261" r:id="rId4"/>
    <p:sldId id="270" r:id="rId5"/>
    <p:sldId id="280" r:id="rId6"/>
    <p:sldId id="271" r:id="rId7"/>
    <p:sldId id="272" r:id="rId8"/>
    <p:sldId id="273" r:id="rId9"/>
    <p:sldId id="274" r:id="rId10"/>
    <p:sldId id="275" r:id="rId11"/>
    <p:sldId id="277" r:id="rId12"/>
    <p:sldId id="278" r:id="rId13"/>
    <p:sldId id="276" r:id="rId14"/>
    <p:sldId id="279" r:id="rId15"/>
  </p:sldIdLst>
  <p:sldSz cx="12192000" cy="6858000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25" autoAdjust="0"/>
    <p:restoredTop sz="94660" autoAdjust="0"/>
  </p:normalViewPr>
  <p:slideViewPr>
    <p:cSldViewPr snapToGrid="0" showGuides="1">
      <p:cViewPr varScale="1">
        <p:scale>
          <a:sx n="108" d="100"/>
          <a:sy n="108" d="100"/>
        </p:scale>
        <p:origin x="426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1"/>
            <a:ext cx="104648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505200"/>
            <a:ext cx="85344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  <p:cxnSp>
        <p:nvCxnSpPr>
          <p:cNvPr id="8" name="Straight Connector 7"/>
          <p:cNvCxnSpPr/>
          <p:nvPr/>
        </p:nvCxnSpPr>
        <p:spPr>
          <a:xfrm>
            <a:off x="914400" y="3398520"/>
            <a:ext cx="104648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699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73352"/>
            <a:ext cx="5384800" cy="4666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73352"/>
            <a:ext cx="5384800" cy="464616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438400"/>
            <a:ext cx="5242560" cy="38912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39840" y="1676400"/>
            <a:ext cx="524256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9840" y="2438400"/>
            <a:ext cx="5242560" cy="38912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3741949" y="4045691"/>
            <a:ext cx="4709160" cy="1059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792080"/>
            <a:ext cx="2852928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792080"/>
            <a:ext cx="7620000" cy="527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2130553"/>
            <a:ext cx="2852928" cy="394512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912152" y="3579942"/>
            <a:ext cx="5577840" cy="2117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60400"/>
            <a:ext cx="2856907" cy="1397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45160" y="655321"/>
            <a:ext cx="787252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133600"/>
            <a:ext cx="2852928" cy="41148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46532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12192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109728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18288"/>
            <a:ext cx="3860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E561B1D6-EE83-4396-91B9-147B37BBCC8A}" type="datetimeFigureOut">
              <a:rPr lang="pt-PT" smtClean="0"/>
              <a:t>24/09/2018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0" y="18288"/>
            <a:ext cx="5486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60000" y="18288"/>
            <a:ext cx="14224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58B42709-89B6-41D4-AAD6-7247E4DF9F26}" type="slidenum">
              <a:rPr lang="pt-PT" smtClean="0"/>
              <a:t>‹#›</a:t>
            </a:fld>
            <a:endParaRPr lang="pt-PT"/>
          </a:p>
        </p:txBody>
      </p:sp>
      <p:pic>
        <p:nvPicPr>
          <p:cNvPr id="11" name="Picture 10" descr="power-point-backdrop-small-assembly.png"/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62" y="-103293"/>
            <a:ext cx="12210062" cy="7205133"/>
          </a:xfrm>
          <a:prstGeom prst="rect">
            <a:avLst/>
          </a:prstGeom>
        </p:spPr>
      </p:pic>
      <p:sp>
        <p:nvSpPr>
          <p:cNvPr id="13" name="Date Placeholder 3"/>
          <p:cNvSpPr txBox="1">
            <a:spLocks/>
          </p:cNvSpPr>
          <p:nvPr userDrawn="1"/>
        </p:nvSpPr>
        <p:spPr>
          <a:xfrm>
            <a:off x="609600" y="646084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PT"/>
            </a:defPPr>
            <a:lvl1pPr marL="0" algn="l" defTabSz="914400" rtl="0" eaLnBrk="1" latinLnBrk="0" hangingPunct="1"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6EFBF00-5D14-1F42-9173-1346C5442279}" type="datetimeFigureOut">
              <a:rPr lang="en-US" smtClean="0"/>
              <a:pPr/>
              <a:t>9/24/2018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 userDrawn="1"/>
        </p:nvSpPr>
        <p:spPr>
          <a:xfrm>
            <a:off x="4165600" y="646084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PT"/>
            </a:defPPr>
            <a:lvl1pPr marL="0" algn="ctr" defTabSz="914400" rtl="0" eaLnBrk="1" latinLnBrk="0" hangingPunct="1"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Follow #</a:t>
            </a:r>
            <a:r>
              <a:rPr lang="en-US" dirty="0" err="1"/>
              <a:t>GEFAssembly</a:t>
            </a:r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11060618" y="6460844"/>
            <a:ext cx="827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PT"/>
            </a:defPPr>
            <a:lvl1pPr marL="0" algn="l" defTabSz="914400" rtl="0" eaLnBrk="1" latinLnBrk="0" hangingPunct="1">
              <a:defRPr sz="1400" b="1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F61CAA1-076F-EB4D-B582-F82CEA1DBF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A494D-855A-45CD-B29D-227E64CE3A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14400" y="740512"/>
            <a:ext cx="10464800" cy="1576560"/>
          </a:xfrm>
        </p:spPr>
        <p:txBody>
          <a:bodyPr/>
          <a:lstStyle/>
          <a:p>
            <a:r>
              <a:rPr lang="pt-PT" sz="3200" dirty="0"/>
              <a:t>Draft Guidelines on Stakeholder Engagement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458477E-C5F0-4FB6-B5AE-CE587412A9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14400" y="3544388"/>
            <a:ext cx="8534400" cy="1752600"/>
          </a:xfrm>
        </p:spPr>
        <p:txBody>
          <a:bodyPr>
            <a:normAutofit/>
          </a:bodyPr>
          <a:lstStyle/>
          <a:p>
            <a:r>
              <a:rPr lang="pt-PT" dirty="0"/>
              <a:t>Status Report</a:t>
            </a:r>
          </a:p>
          <a:p>
            <a:r>
              <a:rPr lang="pt-PT" dirty="0"/>
              <a:t>Agency Retreat, Washington, D.C.</a:t>
            </a:r>
          </a:p>
          <a:p>
            <a:r>
              <a:rPr lang="pt-PT" dirty="0"/>
              <a:t>September 26, 2018</a:t>
            </a:r>
          </a:p>
        </p:txBody>
      </p:sp>
    </p:spTree>
    <p:extLst>
      <p:ext uri="{BB962C8B-B14F-4D97-AF65-F5344CB8AC3E}">
        <p14:creationId xmlns:p14="http://schemas.microsoft.com/office/powerpoint/2010/main" val="497457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Monitoring, Evaluation and Reporting	 </a:t>
            </a:r>
            <a:r>
              <a:rPr lang="en-US" sz="2800" dirty="0"/>
              <a:t>(paras. 44-50)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Stakeholder engagement key to good implementation - - identify concerns, adjust . . .</a:t>
            </a:r>
          </a:p>
          <a:p>
            <a:endParaRPr lang="en-US" dirty="0"/>
          </a:p>
          <a:p>
            <a:r>
              <a:rPr lang="en-US" dirty="0"/>
              <a:t>Some practical steps to achieve:</a:t>
            </a:r>
          </a:p>
          <a:p>
            <a:endParaRPr lang="en-US" dirty="0"/>
          </a:p>
          <a:p>
            <a:pPr lvl="1"/>
            <a:r>
              <a:rPr lang="en-US" dirty="0"/>
              <a:t>PIRs and information accessible to stakeholders</a:t>
            </a:r>
          </a:p>
          <a:p>
            <a:pPr lvl="1"/>
            <a:r>
              <a:rPr lang="en-US" dirty="0"/>
              <a:t>Tool of participatory monitoring – active role for stakeholders  </a:t>
            </a:r>
          </a:p>
          <a:p>
            <a:endParaRPr lang="en-US" dirty="0"/>
          </a:p>
          <a:p>
            <a:r>
              <a:rPr lang="en-US" dirty="0"/>
              <a:t>Evaluation a shared responsibility; draw on knowledge of local stakeholders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326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Knowledge Sharing </a:t>
            </a:r>
            <a:r>
              <a:rPr lang="en-US" sz="2800" dirty="0"/>
              <a:t>(paras. 50-51, p. 16</a:t>
            </a:r>
            <a:r>
              <a:rPr lang="en-US" dirty="0"/>
              <a:t>)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Stakeholder engagement generates lessons and expertise </a:t>
            </a:r>
          </a:p>
          <a:p>
            <a:endParaRPr lang="en-US" dirty="0"/>
          </a:p>
          <a:p>
            <a:r>
              <a:rPr lang="en-US" dirty="0"/>
              <a:t>Important to GEF-7 priority on knowledge sharing – for better projects &amp; results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0D9759-61B2-471C-85A3-B1FC777C29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5030" y="4589755"/>
            <a:ext cx="2696969" cy="179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1756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Grievance Management and Redress </a:t>
            </a:r>
            <a:r>
              <a:rPr lang="en-US" sz="3100" dirty="0"/>
              <a:t>(paras. 47-48, p. 16)</a:t>
            </a:r>
            <a:r>
              <a:rPr lang="en-US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Important element of stakeholder engagement – citizen complaints</a:t>
            </a:r>
          </a:p>
          <a:p>
            <a:endParaRPr lang="en-US" dirty="0"/>
          </a:p>
          <a:p>
            <a:r>
              <a:rPr lang="en-US" dirty="0"/>
              <a:t>Trimmed down from earlier draft – focus on agencies and facilitation of CRC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7014041-49A1-44CD-9454-D7FA0944A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968" y="4635376"/>
            <a:ext cx="2320031" cy="174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847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Secretariat-led activities, Definitions </a:t>
            </a:r>
            <a:r>
              <a:rPr lang="en-US" sz="2800" dirty="0"/>
              <a:t>(paras 55-58)</a:t>
            </a:r>
            <a:r>
              <a:rPr lang="en-US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Country Support Program, National Dialogues</a:t>
            </a:r>
          </a:p>
          <a:p>
            <a:endParaRPr lang="en-US" dirty="0"/>
          </a:p>
          <a:p>
            <a:r>
              <a:rPr lang="en-US" dirty="0"/>
              <a:t>Development of Polices and Guidelines - steps to engage stakeholders</a:t>
            </a:r>
          </a:p>
          <a:p>
            <a:endParaRPr lang="en-US" dirty="0"/>
          </a:p>
          <a:p>
            <a:r>
              <a:rPr lang="en-US" dirty="0"/>
              <a:t>Definitions </a:t>
            </a:r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B7103A5-ACF4-46A8-972F-A0B0A205FA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801" y="4625266"/>
            <a:ext cx="2625198" cy="1750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0643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Timeline and Next Steps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New draft by end-September for additional consultations</a:t>
            </a:r>
          </a:p>
          <a:p>
            <a:endParaRPr lang="en-US" dirty="0"/>
          </a:p>
          <a:p>
            <a:r>
              <a:rPr lang="en-US" dirty="0"/>
              <a:t>Final by December 2018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3679F50-FB8F-443F-B5CF-D6970C662F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2471" y="3861786"/>
            <a:ext cx="3780475" cy="2513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29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Stakeholder engagement - a cornerstone of the partnership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sz="1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GEF Instrument, 1996 Policy, long experience led by Agencies</a:t>
            </a:r>
          </a:p>
          <a:p>
            <a:endParaRPr lang="en-US" sz="2800" dirty="0"/>
          </a:p>
          <a:p>
            <a:r>
              <a:rPr lang="en-US" sz="2800" dirty="0"/>
              <a:t>Extensive consultations to develop an updated Policy</a:t>
            </a:r>
          </a:p>
          <a:p>
            <a:endParaRPr lang="en-US" sz="28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To reflect evolution of policies within GEF and at other institutions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To clarify language, &amp; stay up-to-date with the expanded partnership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Updated GEF Policy on Stakeholder Engagement adopted Nov. 2017</a:t>
            </a:r>
          </a:p>
          <a:p>
            <a:pPr lvl="1">
              <a:buFont typeface="Wingdings" panose="05000000000000000000" pitchFamily="2" charset="2"/>
              <a:buChar char="Ø"/>
            </a:pPr>
            <a:endParaRPr lang="en-US" dirty="0">
              <a:solidFill>
                <a:schemeClr val="accent1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9539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New Policy – main elements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lvl="1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Objectives, purpose and core principles</a:t>
            </a:r>
          </a:p>
          <a:p>
            <a:endParaRPr lang="en-US" dirty="0"/>
          </a:p>
          <a:p>
            <a:r>
              <a:rPr lang="en-US" dirty="0"/>
              <a:t>Requirements for stakeholder engagement throughout project cycle</a:t>
            </a:r>
          </a:p>
          <a:p>
            <a:endParaRPr lang="en-US" dirty="0"/>
          </a:p>
          <a:p>
            <a:r>
              <a:rPr lang="en-US" dirty="0"/>
              <a:t>Compliance, Monitoring and Reporting</a:t>
            </a:r>
          </a:p>
          <a:p>
            <a:endParaRPr lang="en-US" dirty="0"/>
          </a:p>
          <a:p>
            <a:r>
              <a:rPr lang="en-US" dirty="0"/>
              <a:t>Call for Guidelines by November 2018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E927664-B115-4F86-AE92-B5064778DE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8493" y="4598632"/>
            <a:ext cx="2553506" cy="170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603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Steps to Develop Guidelines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Working Group on Stakeholder Engagement – early drafting</a:t>
            </a:r>
          </a:p>
          <a:p>
            <a:pPr lvl="1"/>
            <a:endParaRPr lang="en-US" sz="2200" dirty="0"/>
          </a:p>
          <a:p>
            <a:pPr lvl="1"/>
            <a:r>
              <a:rPr lang="en-US" sz="2200" dirty="0"/>
              <a:t>Secretariat, Council Members, Agencies, Civil Society Representatives</a:t>
            </a:r>
          </a:p>
          <a:p>
            <a:pPr lvl="1"/>
            <a:r>
              <a:rPr lang="en-US" sz="2200" dirty="0"/>
              <a:t>Discussions and consultations, draft outline (March 2018)</a:t>
            </a:r>
          </a:p>
          <a:p>
            <a:pPr lvl="1"/>
            <a:r>
              <a:rPr lang="en-US" sz="2200" dirty="0"/>
              <a:t>Draws on extensive inputs and ideas from earlier consultations leading to Policy</a:t>
            </a:r>
          </a:p>
          <a:p>
            <a:endParaRPr lang="en-US" dirty="0"/>
          </a:p>
          <a:p>
            <a:r>
              <a:rPr lang="en-US" dirty="0"/>
              <a:t>Draft Guidelines on GEF and Assembly Websites for comment by July 16; </a:t>
            </a:r>
          </a:p>
          <a:p>
            <a:endParaRPr lang="en-US" dirty="0"/>
          </a:p>
          <a:p>
            <a:r>
              <a:rPr lang="en-US" dirty="0"/>
              <a:t>Consultation at Assembly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64686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Comments to date - highlights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General support for approach – reflecting good practice</a:t>
            </a:r>
          </a:p>
          <a:p>
            <a:endParaRPr lang="en-US" dirty="0"/>
          </a:p>
          <a:p>
            <a:r>
              <a:rPr lang="en-US" dirty="0"/>
              <a:t>Emphasize practical elements – sample Stakeholder Engagement Plan, best practices</a:t>
            </a:r>
          </a:p>
          <a:p>
            <a:endParaRPr lang="en-US" dirty="0"/>
          </a:p>
          <a:p>
            <a:r>
              <a:rPr lang="en-US" dirty="0"/>
              <a:t>More clarity on roles of various actors</a:t>
            </a:r>
          </a:p>
          <a:p>
            <a:endParaRPr lang="en-US" dirty="0"/>
          </a:p>
          <a:p>
            <a:r>
              <a:rPr lang="en-US" dirty="0"/>
              <a:t>More specificity on budgeting for SE</a:t>
            </a:r>
          </a:p>
          <a:p>
            <a:endParaRPr lang="en-US" dirty="0"/>
          </a:p>
          <a:p>
            <a:r>
              <a:rPr lang="en-US" dirty="0"/>
              <a:t>Reduce or eliminate section on CRC vs. support for inclusion</a:t>
            </a:r>
          </a:p>
          <a:p>
            <a:endParaRPr lang="en-US" dirty="0"/>
          </a:p>
          <a:p>
            <a:r>
              <a:rPr lang="en-US" dirty="0"/>
              <a:t>CSO Network : more clarity on FPIC, best practices, other elements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79689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Short overview - approach </a:t>
            </a:r>
            <a:r>
              <a:rPr lang="en-US" sz="2800" dirty="0"/>
              <a:t>(paras. 1-7)</a:t>
            </a:r>
            <a:r>
              <a:rPr lang="en-US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Guidance to implement Policy; not new requirements</a:t>
            </a:r>
          </a:p>
          <a:p>
            <a:endParaRPr lang="en-US" dirty="0"/>
          </a:p>
          <a:p>
            <a:r>
              <a:rPr lang="en-US" sz="2800" dirty="0"/>
              <a:t>Support coherence with other relevant GEF Policies</a:t>
            </a:r>
          </a:p>
          <a:p>
            <a:pPr lvl="1"/>
            <a:endParaRPr lang="en-US" dirty="0"/>
          </a:p>
          <a:p>
            <a:r>
              <a:rPr lang="en-US" sz="2800" dirty="0"/>
              <a:t>Help give life to the Policy, build capacity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3264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Content – Opening Sections	</a:t>
            </a:r>
            <a:r>
              <a:rPr lang="en-US" sz="2800" dirty="0"/>
              <a:t>(paras 8-25)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Follow structure of the Policy</a:t>
            </a:r>
          </a:p>
          <a:p>
            <a:endParaRPr lang="en-US" dirty="0"/>
          </a:p>
          <a:p>
            <a:r>
              <a:rPr lang="en-US" dirty="0"/>
              <a:t>Elaborate on Objectives, Purpose and Core Principles of Policy (paras. 8-14):</a:t>
            </a:r>
          </a:p>
          <a:p>
            <a:pPr lvl="1"/>
            <a:endParaRPr lang="en-US" dirty="0"/>
          </a:p>
          <a:p>
            <a:r>
              <a:rPr lang="en-US" dirty="0"/>
              <a:t>Transparency &amp; access to information (paras. 14 -25) </a:t>
            </a:r>
          </a:p>
          <a:p>
            <a:pPr marL="274320" lvl="1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7E4345-5199-4DB9-B42A-162CFD737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1250" y="4633902"/>
            <a:ext cx="2630749" cy="1753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49537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Actions at Each Stage of Project Cycle </a:t>
            </a:r>
            <a:r>
              <a:rPr lang="en-US" sz="2800" dirty="0"/>
              <a:t>(paras. 26-30)</a:t>
            </a:r>
            <a:r>
              <a:rPr lang="en-US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391480"/>
            <a:ext cx="10972800" cy="48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endParaRPr lang="en-US" sz="2800" dirty="0"/>
          </a:p>
          <a:p>
            <a:pPr marL="1051560" lvl="4" indent="0">
              <a:buNone/>
            </a:pPr>
            <a:endParaRPr lang="en-US" sz="1800" dirty="0"/>
          </a:p>
          <a:p>
            <a:pPr marL="1051560" lvl="4" indent="0">
              <a:buNone/>
            </a:pPr>
            <a:r>
              <a:rPr lang="en-US" sz="1800" dirty="0"/>
              <a:t>		      				     Including monitoring and reporting</a:t>
            </a:r>
          </a:p>
          <a:p>
            <a:endParaRPr lang="en-US" sz="2800" dirty="0"/>
          </a:p>
          <a:p>
            <a:r>
              <a:rPr lang="en-US" sz="2800" dirty="0"/>
              <a:t>Actions tailored to each stage (see draft), per Policy and best practice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48C51A-E004-4EFA-87EA-087B3C862F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460" y="2096153"/>
            <a:ext cx="10336697" cy="266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820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/>
              <a:t>Engagement throughout Project Cycle </a:t>
            </a:r>
            <a:r>
              <a:rPr lang="en-US" sz="3100" dirty="0"/>
              <a:t>(paras. 31-50)</a:t>
            </a:r>
            <a:r>
              <a:rPr lang="en-US" dirty="0"/>
              <a:t> 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Reach out to potential stakeholders early-on</a:t>
            </a:r>
          </a:p>
          <a:p>
            <a:endParaRPr lang="en-US" dirty="0"/>
          </a:p>
          <a:p>
            <a:r>
              <a:rPr lang="en-US" dirty="0"/>
              <a:t>Build awareness of proposed projects, make information readily accessible</a:t>
            </a:r>
          </a:p>
          <a:p>
            <a:endParaRPr lang="en-US" dirty="0"/>
          </a:p>
          <a:p>
            <a:r>
              <a:rPr lang="en-US" dirty="0"/>
              <a:t>Meaningful and inclusive consultations at each stage; two-way dialogue</a:t>
            </a:r>
          </a:p>
          <a:p>
            <a:endParaRPr lang="en-US" dirty="0"/>
          </a:p>
          <a:p>
            <a:r>
              <a:rPr lang="en-US" dirty="0"/>
              <a:t>Stakeholder Engagement Plan or equivalent (paras. 38-43)</a:t>
            </a:r>
          </a:p>
          <a:p>
            <a:pPr lvl="1"/>
            <a:endParaRPr lang="en-US" dirty="0"/>
          </a:p>
          <a:p>
            <a:pPr lvl="1"/>
            <a:r>
              <a:rPr lang="en-US" i="1" dirty="0">
                <a:solidFill>
                  <a:srgbClr val="FF0000"/>
                </a:solidFill>
              </a:rPr>
              <a:t>Request for a sample in the Annex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91CB92-15A8-4BEF-9787-141935A5EA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4690" y="4749552"/>
            <a:ext cx="2167797" cy="1625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3411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572</TotalTime>
  <Words>519</Words>
  <Application>Microsoft Office PowerPoint</Application>
  <PresentationFormat>Widescreen</PresentationFormat>
  <Paragraphs>125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Calibri</vt:lpstr>
      <vt:lpstr>Wingdings</vt:lpstr>
      <vt:lpstr>Clarity</vt:lpstr>
      <vt:lpstr>Draft Guidelines on Stakeholder Engagement </vt:lpstr>
      <vt:lpstr>Background</vt:lpstr>
      <vt:lpstr>The New Policy – main elements </vt:lpstr>
      <vt:lpstr>Steps to Develop Guidelines </vt:lpstr>
      <vt:lpstr>Comments to date - highlights </vt:lpstr>
      <vt:lpstr>Short overview - approach (paras. 1-7) </vt:lpstr>
      <vt:lpstr>Content – Opening Sections (paras 8-25)</vt:lpstr>
      <vt:lpstr>Actions at Each Stage of Project Cycle (paras. 26-30) </vt:lpstr>
      <vt:lpstr>Engagement throughout Project Cycle (paras. 31-50)  </vt:lpstr>
      <vt:lpstr>Monitoring, Evaluation and Reporting  (paras. 44-50)</vt:lpstr>
      <vt:lpstr>Knowledge Sharing (paras. 50-51, p. 16) </vt:lpstr>
      <vt:lpstr>Grievance Management and Redress (paras. 47-48, p. 16) </vt:lpstr>
      <vt:lpstr>Secretariat-led activities, Definitions (paras 55-58) </vt:lpstr>
      <vt:lpstr>Timeline and Next Steps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Barbara Gomes Simoes</dc:creator>
  <cp:lastModifiedBy>Peter Louis Lallas</cp:lastModifiedBy>
  <cp:revision>60</cp:revision>
  <dcterms:created xsi:type="dcterms:W3CDTF">2018-06-06T17:47:57Z</dcterms:created>
  <dcterms:modified xsi:type="dcterms:W3CDTF">2018-09-24T21:08:32Z</dcterms:modified>
</cp:coreProperties>
</file>