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8" r:id="rId2"/>
    <p:sldId id="259" r:id="rId3"/>
    <p:sldId id="270" r:id="rId4"/>
    <p:sldId id="265" r:id="rId5"/>
    <p:sldId id="263" r:id="rId6"/>
    <p:sldId id="269" r:id="rId7"/>
    <p:sldId id="266" r:id="rId8"/>
    <p:sldId id="262" r:id="rId9"/>
    <p:sldId id="26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24">
          <p15:clr>
            <a:srgbClr val="A4A3A4"/>
          </p15:clr>
        </p15:guide>
        <p15:guide id="2" orient="horz" pos="959">
          <p15:clr>
            <a:srgbClr val="A4A3A4"/>
          </p15:clr>
        </p15:guide>
        <p15:guide id="3" orient="horz" pos="3352">
          <p15:clr>
            <a:srgbClr val="A4A3A4"/>
          </p15:clr>
        </p15:guide>
        <p15:guide id="4" orient="horz" pos="3439">
          <p15:clr>
            <a:srgbClr val="A4A3A4"/>
          </p15:clr>
        </p15:guide>
        <p15:guide id="5" pos="28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2scottpaul@gmail.com" initials="2"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12"/>
    <p:restoredTop sz="86320"/>
  </p:normalViewPr>
  <p:slideViewPr>
    <p:cSldViewPr snapToGrid="0" snapToObjects="1">
      <p:cViewPr varScale="1">
        <p:scale>
          <a:sx n="64" d="100"/>
          <a:sy n="64" d="100"/>
        </p:scale>
        <p:origin x="1598" y="45"/>
      </p:cViewPr>
      <p:guideLst>
        <p:guide orient="horz" pos="4124"/>
        <p:guide orient="horz" pos="959"/>
        <p:guide orient="horz" pos="3352"/>
        <p:guide orient="horz" pos="3439"/>
        <p:guide pos="288"/>
      </p:guideLst>
    </p:cSldViewPr>
  </p:slideViewPr>
  <p:outlineViewPr>
    <p:cViewPr>
      <p:scale>
        <a:sx n="33" d="100"/>
        <a:sy n="33" d="100"/>
      </p:scale>
      <p:origin x="0" y="0"/>
    </p:cViewPr>
    <p:sldLst>
      <p:sld r:id="rId1" collapse="1"/>
    </p:sldLst>
  </p:outlineViewPr>
  <p:notesTextViewPr>
    <p:cViewPr>
      <p:scale>
        <a:sx n="25" d="100"/>
        <a:sy n="25"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35266-DEF3-0D41-8E3F-390A017DF4C1}" type="datetimeFigureOut">
              <a:rPr lang="en-US" smtClean="0"/>
              <a:t>1/14/2019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A1BB5E-4487-914A-BE36-4F9363EDF1E8}" type="slidenum">
              <a:rPr lang="en-US" smtClean="0"/>
              <a:t>‹#›</a:t>
            </a:fld>
            <a:endParaRPr lang="en-US" dirty="0"/>
          </a:p>
        </p:txBody>
      </p:sp>
    </p:spTree>
    <p:extLst>
      <p:ext uri="{BB962C8B-B14F-4D97-AF65-F5344CB8AC3E}">
        <p14:creationId xmlns:p14="http://schemas.microsoft.com/office/powerpoint/2010/main" val="3667231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project begun in 2016 and it is still 100% financed by Bob Taylor of Taylor Guitars.  The original objective was to find a way to plant 15,000 ebony trees at a community level in Cameroon but the project has grown to become a possible model for community based restoration more generally.</a:t>
            </a:r>
          </a:p>
          <a:p>
            <a:endParaRPr lang="en-US" dirty="0"/>
          </a:p>
        </p:txBody>
      </p:sp>
      <p:sp>
        <p:nvSpPr>
          <p:cNvPr id="4" name="Slide Number Placeholder 3"/>
          <p:cNvSpPr>
            <a:spLocks noGrp="1"/>
          </p:cNvSpPr>
          <p:nvPr>
            <p:ph type="sldNum" sz="quarter" idx="5"/>
          </p:nvPr>
        </p:nvSpPr>
        <p:spPr/>
        <p:txBody>
          <a:bodyPr/>
          <a:lstStyle/>
          <a:p>
            <a:fld id="{68A1BB5E-4487-914A-BE36-4F9363EDF1E8}" type="slidenum">
              <a:rPr lang="en-US" smtClean="0"/>
              <a:t>1</a:t>
            </a:fld>
            <a:endParaRPr lang="en-US" dirty="0"/>
          </a:p>
        </p:txBody>
      </p:sp>
    </p:spTree>
    <p:extLst>
      <p:ext uri="{BB962C8B-B14F-4D97-AF65-F5344CB8AC3E}">
        <p14:creationId xmlns:p14="http://schemas.microsoft.com/office/powerpoint/2010/main" val="2095696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A1BB5E-4487-914A-BE36-4F9363EDF1E8}" type="slidenum">
              <a:rPr lang="en-US" smtClean="0"/>
              <a:t>2</a:t>
            </a:fld>
            <a:endParaRPr lang="en-US" dirty="0"/>
          </a:p>
        </p:txBody>
      </p:sp>
    </p:spTree>
    <p:extLst>
      <p:ext uri="{BB962C8B-B14F-4D97-AF65-F5344CB8AC3E}">
        <p14:creationId xmlns:p14="http://schemas.microsoft.com/office/powerpoint/2010/main" val="1061396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project has run on slightly more than $200,000 per year, a gift from Bob Taylor of Taylor Guitars, and takes advantage of CBI staff with decades of field experience in agroforestry and forest ecology, and the active in-kind involvement of Taylor Guitars, </a:t>
            </a:r>
            <a:r>
              <a:rPr lang="en-US" sz="1200" kern="1200" dirty="0" err="1">
                <a:solidFill>
                  <a:schemeClr val="tx1"/>
                </a:solidFill>
                <a:effectLst/>
                <a:latin typeface="+mn-lt"/>
                <a:ea typeface="+mn-ea"/>
                <a:cs typeface="+mn-cs"/>
              </a:rPr>
              <a:t>Madinter</a:t>
            </a:r>
            <a:r>
              <a:rPr lang="en-US" sz="1200" kern="1200" dirty="0">
                <a:solidFill>
                  <a:schemeClr val="tx1"/>
                </a:solidFill>
                <a:effectLst/>
                <a:latin typeface="+mn-lt"/>
                <a:ea typeface="+mn-ea"/>
                <a:cs typeface="+mn-cs"/>
              </a:rPr>
              <a:t> and Crelicam staff who bring both business acumen and deep knowledge of the ebony trade to the project.</a:t>
            </a:r>
          </a:p>
          <a:p>
            <a:endParaRPr lang="en-US" dirty="0"/>
          </a:p>
        </p:txBody>
      </p:sp>
      <p:sp>
        <p:nvSpPr>
          <p:cNvPr id="4" name="Slide Number Placeholder 3"/>
          <p:cNvSpPr>
            <a:spLocks noGrp="1"/>
          </p:cNvSpPr>
          <p:nvPr>
            <p:ph type="sldNum" sz="quarter" idx="10"/>
          </p:nvPr>
        </p:nvSpPr>
        <p:spPr/>
        <p:txBody>
          <a:bodyPr/>
          <a:lstStyle/>
          <a:p>
            <a:fld id="{68A1BB5E-4487-914A-BE36-4F9363EDF1E8}" type="slidenum">
              <a:rPr lang="en-US" smtClean="0"/>
              <a:t>3</a:t>
            </a:fld>
            <a:endParaRPr lang="en-US" dirty="0"/>
          </a:p>
        </p:txBody>
      </p:sp>
    </p:spTree>
    <p:extLst>
      <p:ext uri="{BB962C8B-B14F-4D97-AF65-F5344CB8AC3E}">
        <p14:creationId xmlns:p14="http://schemas.microsoft.com/office/powerpoint/2010/main" val="299454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Many of the challenges listed are historic issues that have stymied tropical forest restoration efforts in the past but the Ebony Project's bottom-up approach holds the promise to overcome them.</a:t>
            </a:r>
          </a:p>
        </p:txBody>
      </p:sp>
      <p:sp>
        <p:nvSpPr>
          <p:cNvPr id="4" name="Slide Number Placeholder 3"/>
          <p:cNvSpPr>
            <a:spLocks noGrp="1"/>
          </p:cNvSpPr>
          <p:nvPr>
            <p:ph type="sldNum" sz="quarter" idx="5"/>
          </p:nvPr>
        </p:nvSpPr>
        <p:spPr/>
        <p:txBody>
          <a:bodyPr/>
          <a:lstStyle/>
          <a:p>
            <a:fld id="{68A1BB5E-4487-914A-BE36-4F9363EDF1E8}" type="slidenum">
              <a:rPr lang="en-US" smtClean="0"/>
              <a:t>4</a:t>
            </a:fld>
            <a:endParaRPr lang="en-US" dirty="0"/>
          </a:p>
        </p:txBody>
      </p:sp>
    </p:spTree>
    <p:extLst>
      <p:ext uri="{BB962C8B-B14F-4D97-AF65-F5344CB8AC3E}">
        <p14:creationId xmlns:p14="http://schemas.microsoft.com/office/powerpoint/2010/main" val="3202398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A1BB5E-4487-914A-BE36-4F9363EDF1E8}" type="slidenum">
              <a:rPr lang="en-US" smtClean="0"/>
              <a:t>5</a:t>
            </a:fld>
            <a:endParaRPr lang="en-US" dirty="0"/>
          </a:p>
        </p:txBody>
      </p:sp>
    </p:spTree>
    <p:extLst>
      <p:ext uri="{BB962C8B-B14F-4D97-AF65-F5344CB8AC3E}">
        <p14:creationId xmlns:p14="http://schemas.microsoft.com/office/powerpoint/2010/main" val="3854441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Surprisingly, there is little scientific information available on the ecology of West African Ebony.  The most comprehensive information that now exists was produced by this project.</a:t>
            </a:r>
          </a:p>
        </p:txBody>
      </p:sp>
      <p:sp>
        <p:nvSpPr>
          <p:cNvPr id="4" name="Slide Number Placeholder 3"/>
          <p:cNvSpPr>
            <a:spLocks noGrp="1"/>
          </p:cNvSpPr>
          <p:nvPr>
            <p:ph type="sldNum" sz="quarter" idx="10"/>
          </p:nvPr>
        </p:nvSpPr>
        <p:spPr/>
        <p:txBody>
          <a:bodyPr/>
          <a:lstStyle/>
          <a:p>
            <a:fld id="{68A1BB5E-4487-914A-BE36-4F9363EDF1E8}" type="slidenum">
              <a:rPr lang="en-US" smtClean="0"/>
              <a:t>6</a:t>
            </a:fld>
            <a:endParaRPr lang="en-US" dirty="0"/>
          </a:p>
        </p:txBody>
      </p:sp>
    </p:spTree>
    <p:extLst>
      <p:ext uri="{BB962C8B-B14F-4D97-AF65-F5344CB8AC3E}">
        <p14:creationId xmlns:p14="http://schemas.microsoft.com/office/powerpoint/2010/main" val="220826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A1BB5E-4487-914A-BE36-4F9363EDF1E8}" type="slidenum">
              <a:rPr lang="en-US" smtClean="0"/>
              <a:t>7</a:t>
            </a:fld>
            <a:endParaRPr lang="en-US" dirty="0"/>
          </a:p>
        </p:txBody>
      </p:sp>
    </p:spTree>
    <p:extLst>
      <p:ext uri="{BB962C8B-B14F-4D97-AF65-F5344CB8AC3E}">
        <p14:creationId xmlns:p14="http://schemas.microsoft.com/office/powerpoint/2010/main" val="2290371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year Bob Taylor will have put in approximately 1 million dollars to finance the startup costs over the first 4 years of the program.  This money supports 100% of the project including staff time at UCLA and the Congo Basin Institute.  There are seemingly no barriers to expanding the model exponentially across Cameroon and even into neighboring countries.  Ebony can be substituted for, or simply augmented with, other valuable hardwood species.</a:t>
            </a:r>
          </a:p>
          <a:p>
            <a:endParaRPr lang="en-US" dirty="0"/>
          </a:p>
        </p:txBody>
      </p:sp>
      <p:sp>
        <p:nvSpPr>
          <p:cNvPr id="4" name="Slide Number Placeholder 3"/>
          <p:cNvSpPr>
            <a:spLocks noGrp="1"/>
          </p:cNvSpPr>
          <p:nvPr>
            <p:ph type="sldNum" sz="quarter" idx="5"/>
          </p:nvPr>
        </p:nvSpPr>
        <p:spPr/>
        <p:txBody>
          <a:bodyPr/>
          <a:lstStyle/>
          <a:p>
            <a:fld id="{68A1BB5E-4487-914A-BE36-4F9363EDF1E8}" type="slidenum">
              <a:rPr lang="en-US" smtClean="0"/>
              <a:t>8</a:t>
            </a:fld>
            <a:endParaRPr lang="en-US" dirty="0"/>
          </a:p>
        </p:txBody>
      </p:sp>
    </p:spTree>
    <p:extLst>
      <p:ext uri="{BB962C8B-B14F-4D97-AF65-F5344CB8AC3E}">
        <p14:creationId xmlns:p14="http://schemas.microsoft.com/office/powerpoint/2010/main" val="3256255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currently four pathways under discussion to expand the project.  The first is the result of a public-private-partnership signed between Taylor Guitars and the Cameroonian Ministry of Environment – a deal brokered by The World Bank after visiting the project.  This PPP has three basic objects, the second of which is a feasibility study that will examine scaling-up utilizing different species, geographies and land uses.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Completely separately, the government of Benin is in discussion with CBI to develop a similar project; thirdly, the World Bank in Washington, DC has expressed interest in this model elsewhere in the Congo Basin; and finally Taylor Guitars has been approached by a large Cacao producer who is interested in possible partnership opportunities. </a:t>
            </a:r>
          </a:p>
          <a:p>
            <a:endParaRPr lang="en-US" dirty="0"/>
          </a:p>
        </p:txBody>
      </p:sp>
      <p:sp>
        <p:nvSpPr>
          <p:cNvPr id="4" name="Slide Number Placeholder 3"/>
          <p:cNvSpPr>
            <a:spLocks noGrp="1"/>
          </p:cNvSpPr>
          <p:nvPr>
            <p:ph type="sldNum" sz="quarter" idx="5"/>
          </p:nvPr>
        </p:nvSpPr>
        <p:spPr/>
        <p:txBody>
          <a:bodyPr/>
          <a:lstStyle/>
          <a:p>
            <a:fld id="{68A1BB5E-4487-914A-BE36-4F9363EDF1E8}" type="slidenum">
              <a:rPr lang="en-US" smtClean="0"/>
              <a:t>9</a:t>
            </a:fld>
            <a:endParaRPr lang="en-US" dirty="0"/>
          </a:p>
        </p:txBody>
      </p:sp>
    </p:spTree>
    <p:extLst>
      <p:ext uri="{BB962C8B-B14F-4D97-AF65-F5344CB8AC3E}">
        <p14:creationId xmlns:p14="http://schemas.microsoft.com/office/powerpoint/2010/main" val="1578515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89AFF-A397-BF4D-8322-55EBCB799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339C6B-02FB-8742-A14A-32793B1616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98B777-2D60-264A-9483-7224F367C38B}"/>
              </a:ext>
            </a:extLst>
          </p:cNvPr>
          <p:cNvSpPr>
            <a:spLocks noGrp="1"/>
          </p:cNvSpPr>
          <p:nvPr>
            <p:ph type="dt" sz="half" idx="10"/>
          </p:nvPr>
        </p:nvSpPr>
        <p:spPr/>
        <p:txBody>
          <a:bodyPr/>
          <a:lstStyle/>
          <a:p>
            <a:fld id="{86FCD632-00FA-4640-AF4E-5B0108D3F79F}" type="datetimeFigureOut">
              <a:rPr lang="en-US" smtClean="0"/>
              <a:t>1/14/2019</a:t>
            </a:fld>
            <a:endParaRPr lang="en-US" dirty="0"/>
          </a:p>
        </p:txBody>
      </p:sp>
      <p:sp>
        <p:nvSpPr>
          <p:cNvPr id="5" name="Footer Placeholder 4">
            <a:extLst>
              <a:ext uri="{FF2B5EF4-FFF2-40B4-BE49-F238E27FC236}">
                <a16:creationId xmlns:a16="http://schemas.microsoft.com/office/drawing/2014/main" id="{52F05975-9F01-7F4A-8BC4-64C97C440A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9CDE62-AB90-9342-B780-A05E4238A778}"/>
              </a:ext>
            </a:extLst>
          </p:cNvPr>
          <p:cNvSpPr>
            <a:spLocks noGrp="1"/>
          </p:cNvSpPr>
          <p:nvPr>
            <p:ph type="sldNum" sz="quarter" idx="12"/>
          </p:nvPr>
        </p:nvSpPr>
        <p:spPr/>
        <p:txBody>
          <a:bodyPr/>
          <a:lstStyle/>
          <a:p>
            <a:fld id="{730D80F5-613E-104C-B159-3F23C548B34B}" type="slidenum">
              <a:rPr lang="en-US" smtClean="0"/>
              <a:t>‹#›</a:t>
            </a:fld>
            <a:endParaRPr lang="en-US" dirty="0"/>
          </a:p>
        </p:txBody>
      </p:sp>
    </p:spTree>
    <p:extLst>
      <p:ext uri="{BB962C8B-B14F-4D97-AF65-F5344CB8AC3E}">
        <p14:creationId xmlns:p14="http://schemas.microsoft.com/office/powerpoint/2010/main" val="1825048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46300-3D24-4743-A6F0-CF8D2284E8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361DA1-7CDB-9142-B360-72DCDC89A1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06E0D-0523-A74E-8047-2609EC5FD9E8}"/>
              </a:ext>
            </a:extLst>
          </p:cNvPr>
          <p:cNvSpPr>
            <a:spLocks noGrp="1"/>
          </p:cNvSpPr>
          <p:nvPr>
            <p:ph type="dt" sz="half" idx="10"/>
          </p:nvPr>
        </p:nvSpPr>
        <p:spPr/>
        <p:txBody>
          <a:bodyPr/>
          <a:lstStyle/>
          <a:p>
            <a:fld id="{86FCD632-00FA-4640-AF4E-5B0108D3F79F}" type="datetimeFigureOut">
              <a:rPr lang="en-US" smtClean="0"/>
              <a:t>1/14/2019</a:t>
            </a:fld>
            <a:endParaRPr lang="en-US" dirty="0"/>
          </a:p>
        </p:txBody>
      </p:sp>
      <p:sp>
        <p:nvSpPr>
          <p:cNvPr id="5" name="Footer Placeholder 4">
            <a:extLst>
              <a:ext uri="{FF2B5EF4-FFF2-40B4-BE49-F238E27FC236}">
                <a16:creationId xmlns:a16="http://schemas.microsoft.com/office/drawing/2014/main" id="{225AE48C-2A68-CF40-ADCB-02C5942F38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FB8389-68A9-6241-8871-9312B26A50CE}"/>
              </a:ext>
            </a:extLst>
          </p:cNvPr>
          <p:cNvSpPr>
            <a:spLocks noGrp="1"/>
          </p:cNvSpPr>
          <p:nvPr>
            <p:ph type="sldNum" sz="quarter" idx="12"/>
          </p:nvPr>
        </p:nvSpPr>
        <p:spPr/>
        <p:txBody>
          <a:bodyPr/>
          <a:lstStyle/>
          <a:p>
            <a:fld id="{730D80F5-613E-104C-B159-3F23C548B34B}" type="slidenum">
              <a:rPr lang="en-US" smtClean="0"/>
              <a:t>‹#›</a:t>
            </a:fld>
            <a:endParaRPr lang="en-US" dirty="0"/>
          </a:p>
        </p:txBody>
      </p:sp>
    </p:spTree>
    <p:extLst>
      <p:ext uri="{BB962C8B-B14F-4D97-AF65-F5344CB8AC3E}">
        <p14:creationId xmlns:p14="http://schemas.microsoft.com/office/powerpoint/2010/main" val="1086182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439204-8365-DB4B-9E38-01C3C5DA84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A5B1AD-4C99-924F-A7B4-ED8C8C5E26B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457ABD-0D8D-0C41-94F6-C6A853022FB0}"/>
              </a:ext>
            </a:extLst>
          </p:cNvPr>
          <p:cNvSpPr>
            <a:spLocks noGrp="1"/>
          </p:cNvSpPr>
          <p:nvPr>
            <p:ph type="dt" sz="half" idx="10"/>
          </p:nvPr>
        </p:nvSpPr>
        <p:spPr/>
        <p:txBody>
          <a:bodyPr/>
          <a:lstStyle/>
          <a:p>
            <a:fld id="{86FCD632-00FA-4640-AF4E-5B0108D3F79F}" type="datetimeFigureOut">
              <a:rPr lang="en-US" smtClean="0"/>
              <a:t>1/14/2019</a:t>
            </a:fld>
            <a:endParaRPr lang="en-US" dirty="0"/>
          </a:p>
        </p:txBody>
      </p:sp>
      <p:sp>
        <p:nvSpPr>
          <p:cNvPr id="5" name="Footer Placeholder 4">
            <a:extLst>
              <a:ext uri="{FF2B5EF4-FFF2-40B4-BE49-F238E27FC236}">
                <a16:creationId xmlns:a16="http://schemas.microsoft.com/office/drawing/2014/main" id="{91A346A2-FC84-C94A-947D-0933A4E239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80970F-71FA-F245-B079-0BE6E3524B14}"/>
              </a:ext>
            </a:extLst>
          </p:cNvPr>
          <p:cNvSpPr>
            <a:spLocks noGrp="1"/>
          </p:cNvSpPr>
          <p:nvPr>
            <p:ph type="sldNum" sz="quarter" idx="12"/>
          </p:nvPr>
        </p:nvSpPr>
        <p:spPr/>
        <p:txBody>
          <a:bodyPr/>
          <a:lstStyle/>
          <a:p>
            <a:fld id="{730D80F5-613E-104C-B159-3F23C548B34B}" type="slidenum">
              <a:rPr lang="en-US" smtClean="0"/>
              <a:t>‹#›</a:t>
            </a:fld>
            <a:endParaRPr lang="en-US" dirty="0"/>
          </a:p>
        </p:txBody>
      </p:sp>
    </p:spTree>
    <p:extLst>
      <p:ext uri="{BB962C8B-B14F-4D97-AF65-F5344CB8AC3E}">
        <p14:creationId xmlns:p14="http://schemas.microsoft.com/office/powerpoint/2010/main" val="3790528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4F16-942F-F241-BF49-D4EF41F190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2110C-0695-DE48-B2E3-AFE65747D3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3B481-E230-8146-9D95-A6B178BB4FBA}"/>
              </a:ext>
            </a:extLst>
          </p:cNvPr>
          <p:cNvSpPr>
            <a:spLocks noGrp="1"/>
          </p:cNvSpPr>
          <p:nvPr>
            <p:ph type="dt" sz="half" idx="10"/>
          </p:nvPr>
        </p:nvSpPr>
        <p:spPr/>
        <p:txBody>
          <a:bodyPr/>
          <a:lstStyle/>
          <a:p>
            <a:fld id="{86FCD632-00FA-4640-AF4E-5B0108D3F79F}" type="datetimeFigureOut">
              <a:rPr lang="en-US" smtClean="0"/>
              <a:t>1/14/2019</a:t>
            </a:fld>
            <a:endParaRPr lang="en-US" dirty="0"/>
          </a:p>
        </p:txBody>
      </p:sp>
      <p:sp>
        <p:nvSpPr>
          <p:cNvPr id="5" name="Footer Placeholder 4">
            <a:extLst>
              <a:ext uri="{FF2B5EF4-FFF2-40B4-BE49-F238E27FC236}">
                <a16:creationId xmlns:a16="http://schemas.microsoft.com/office/drawing/2014/main" id="{EA4EC7E3-7F4F-C745-9794-D5FE5B7670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08EB99-CEF5-9543-B826-1D8ABF1F0F9F}"/>
              </a:ext>
            </a:extLst>
          </p:cNvPr>
          <p:cNvSpPr>
            <a:spLocks noGrp="1"/>
          </p:cNvSpPr>
          <p:nvPr>
            <p:ph type="sldNum" sz="quarter" idx="12"/>
          </p:nvPr>
        </p:nvSpPr>
        <p:spPr/>
        <p:txBody>
          <a:bodyPr/>
          <a:lstStyle/>
          <a:p>
            <a:fld id="{730D80F5-613E-104C-B159-3F23C548B34B}" type="slidenum">
              <a:rPr lang="en-US" smtClean="0"/>
              <a:t>‹#›</a:t>
            </a:fld>
            <a:endParaRPr lang="en-US" dirty="0"/>
          </a:p>
        </p:txBody>
      </p:sp>
    </p:spTree>
    <p:extLst>
      <p:ext uri="{BB962C8B-B14F-4D97-AF65-F5344CB8AC3E}">
        <p14:creationId xmlns:p14="http://schemas.microsoft.com/office/powerpoint/2010/main" val="1683989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C0BD9-7D76-1F4E-A489-E2CB98B82C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4126A5-EC5C-5248-99F4-7A534BDE42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9F5C92-338B-844E-B2D3-F3038849B55F}"/>
              </a:ext>
            </a:extLst>
          </p:cNvPr>
          <p:cNvSpPr>
            <a:spLocks noGrp="1"/>
          </p:cNvSpPr>
          <p:nvPr>
            <p:ph type="dt" sz="half" idx="10"/>
          </p:nvPr>
        </p:nvSpPr>
        <p:spPr/>
        <p:txBody>
          <a:bodyPr/>
          <a:lstStyle/>
          <a:p>
            <a:fld id="{86FCD632-00FA-4640-AF4E-5B0108D3F79F}" type="datetimeFigureOut">
              <a:rPr lang="en-US" smtClean="0"/>
              <a:t>1/14/2019</a:t>
            </a:fld>
            <a:endParaRPr lang="en-US" dirty="0"/>
          </a:p>
        </p:txBody>
      </p:sp>
      <p:sp>
        <p:nvSpPr>
          <p:cNvPr id="5" name="Footer Placeholder 4">
            <a:extLst>
              <a:ext uri="{FF2B5EF4-FFF2-40B4-BE49-F238E27FC236}">
                <a16:creationId xmlns:a16="http://schemas.microsoft.com/office/drawing/2014/main" id="{CA3099E6-E60F-7944-B685-233B9C2DC7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5C18E8-B0D8-594D-A381-7D803D712BF5}"/>
              </a:ext>
            </a:extLst>
          </p:cNvPr>
          <p:cNvSpPr>
            <a:spLocks noGrp="1"/>
          </p:cNvSpPr>
          <p:nvPr>
            <p:ph type="sldNum" sz="quarter" idx="12"/>
          </p:nvPr>
        </p:nvSpPr>
        <p:spPr/>
        <p:txBody>
          <a:bodyPr/>
          <a:lstStyle/>
          <a:p>
            <a:fld id="{730D80F5-613E-104C-B159-3F23C548B34B}" type="slidenum">
              <a:rPr lang="en-US" smtClean="0"/>
              <a:t>‹#›</a:t>
            </a:fld>
            <a:endParaRPr lang="en-US" dirty="0"/>
          </a:p>
        </p:txBody>
      </p:sp>
    </p:spTree>
    <p:extLst>
      <p:ext uri="{BB962C8B-B14F-4D97-AF65-F5344CB8AC3E}">
        <p14:creationId xmlns:p14="http://schemas.microsoft.com/office/powerpoint/2010/main" val="1641527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5C54A-50DA-744B-B511-8E9D145734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6A9CFB-EBCA-AE40-B4CD-E6167889A62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14B181-0594-704E-B021-04FDADBA953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7E44A7-70EB-7E40-BFA8-2F8D17D0805B}"/>
              </a:ext>
            </a:extLst>
          </p:cNvPr>
          <p:cNvSpPr>
            <a:spLocks noGrp="1"/>
          </p:cNvSpPr>
          <p:nvPr>
            <p:ph type="dt" sz="half" idx="10"/>
          </p:nvPr>
        </p:nvSpPr>
        <p:spPr/>
        <p:txBody>
          <a:bodyPr/>
          <a:lstStyle/>
          <a:p>
            <a:fld id="{86FCD632-00FA-4640-AF4E-5B0108D3F79F}" type="datetimeFigureOut">
              <a:rPr lang="en-US" smtClean="0"/>
              <a:t>1/14/2019</a:t>
            </a:fld>
            <a:endParaRPr lang="en-US" dirty="0"/>
          </a:p>
        </p:txBody>
      </p:sp>
      <p:sp>
        <p:nvSpPr>
          <p:cNvPr id="6" name="Footer Placeholder 5">
            <a:extLst>
              <a:ext uri="{FF2B5EF4-FFF2-40B4-BE49-F238E27FC236}">
                <a16:creationId xmlns:a16="http://schemas.microsoft.com/office/drawing/2014/main" id="{42C64796-9C2D-5C4C-BC8D-52ABA0BA242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8396F1-E5AD-484F-823F-04625490147A}"/>
              </a:ext>
            </a:extLst>
          </p:cNvPr>
          <p:cNvSpPr>
            <a:spLocks noGrp="1"/>
          </p:cNvSpPr>
          <p:nvPr>
            <p:ph type="sldNum" sz="quarter" idx="12"/>
          </p:nvPr>
        </p:nvSpPr>
        <p:spPr/>
        <p:txBody>
          <a:bodyPr/>
          <a:lstStyle/>
          <a:p>
            <a:fld id="{730D80F5-613E-104C-B159-3F23C548B34B}" type="slidenum">
              <a:rPr lang="en-US" smtClean="0"/>
              <a:t>‹#›</a:t>
            </a:fld>
            <a:endParaRPr lang="en-US" dirty="0"/>
          </a:p>
        </p:txBody>
      </p:sp>
    </p:spTree>
    <p:extLst>
      <p:ext uri="{BB962C8B-B14F-4D97-AF65-F5344CB8AC3E}">
        <p14:creationId xmlns:p14="http://schemas.microsoft.com/office/powerpoint/2010/main" val="3033875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E4C3-F464-8C46-8736-F995FDAC1E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9A12DF-6692-1D48-BBDB-62328E7C15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65C1CB7-4D0A-D54F-8C88-F46BC5B1A2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DF3A12-BDF6-AB4B-AE4C-1E3B2962A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2FDC545-8867-1B4C-9684-CF81E96170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A6ABD9-9651-1F4B-AF19-05C75F514F0F}"/>
              </a:ext>
            </a:extLst>
          </p:cNvPr>
          <p:cNvSpPr>
            <a:spLocks noGrp="1"/>
          </p:cNvSpPr>
          <p:nvPr>
            <p:ph type="dt" sz="half" idx="10"/>
          </p:nvPr>
        </p:nvSpPr>
        <p:spPr/>
        <p:txBody>
          <a:bodyPr/>
          <a:lstStyle/>
          <a:p>
            <a:fld id="{86FCD632-00FA-4640-AF4E-5B0108D3F79F}" type="datetimeFigureOut">
              <a:rPr lang="en-US" smtClean="0"/>
              <a:t>1/14/2019</a:t>
            </a:fld>
            <a:endParaRPr lang="en-US" dirty="0"/>
          </a:p>
        </p:txBody>
      </p:sp>
      <p:sp>
        <p:nvSpPr>
          <p:cNvPr id="8" name="Footer Placeholder 7">
            <a:extLst>
              <a:ext uri="{FF2B5EF4-FFF2-40B4-BE49-F238E27FC236}">
                <a16:creationId xmlns:a16="http://schemas.microsoft.com/office/drawing/2014/main" id="{C54EBA4A-B061-3C4A-8F7B-A13F0A9C454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665FCCF-C1D2-0B47-8662-AEFE3EF49B36}"/>
              </a:ext>
            </a:extLst>
          </p:cNvPr>
          <p:cNvSpPr>
            <a:spLocks noGrp="1"/>
          </p:cNvSpPr>
          <p:nvPr>
            <p:ph type="sldNum" sz="quarter" idx="12"/>
          </p:nvPr>
        </p:nvSpPr>
        <p:spPr/>
        <p:txBody>
          <a:bodyPr/>
          <a:lstStyle/>
          <a:p>
            <a:fld id="{730D80F5-613E-104C-B159-3F23C548B34B}" type="slidenum">
              <a:rPr lang="en-US" smtClean="0"/>
              <a:t>‹#›</a:t>
            </a:fld>
            <a:endParaRPr lang="en-US" dirty="0"/>
          </a:p>
        </p:txBody>
      </p:sp>
    </p:spTree>
    <p:extLst>
      <p:ext uri="{BB962C8B-B14F-4D97-AF65-F5344CB8AC3E}">
        <p14:creationId xmlns:p14="http://schemas.microsoft.com/office/powerpoint/2010/main" val="799095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68B12-936A-AF4A-9FDA-4CA9CDB8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B0FA9C-D39B-D64F-9C60-D4F6B768507F}"/>
              </a:ext>
            </a:extLst>
          </p:cNvPr>
          <p:cNvSpPr>
            <a:spLocks noGrp="1"/>
          </p:cNvSpPr>
          <p:nvPr>
            <p:ph type="dt" sz="half" idx="10"/>
          </p:nvPr>
        </p:nvSpPr>
        <p:spPr/>
        <p:txBody>
          <a:bodyPr/>
          <a:lstStyle/>
          <a:p>
            <a:fld id="{86FCD632-00FA-4640-AF4E-5B0108D3F79F}" type="datetimeFigureOut">
              <a:rPr lang="en-US" smtClean="0"/>
              <a:t>1/14/2019</a:t>
            </a:fld>
            <a:endParaRPr lang="en-US" dirty="0"/>
          </a:p>
        </p:txBody>
      </p:sp>
      <p:sp>
        <p:nvSpPr>
          <p:cNvPr id="4" name="Footer Placeholder 3">
            <a:extLst>
              <a:ext uri="{FF2B5EF4-FFF2-40B4-BE49-F238E27FC236}">
                <a16:creationId xmlns:a16="http://schemas.microsoft.com/office/drawing/2014/main" id="{CE72D92D-F7DD-6D41-9367-77ABD0E22A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9D504B8-ACBD-9C46-8103-8CA738055350}"/>
              </a:ext>
            </a:extLst>
          </p:cNvPr>
          <p:cNvSpPr>
            <a:spLocks noGrp="1"/>
          </p:cNvSpPr>
          <p:nvPr>
            <p:ph type="sldNum" sz="quarter" idx="12"/>
          </p:nvPr>
        </p:nvSpPr>
        <p:spPr/>
        <p:txBody>
          <a:bodyPr/>
          <a:lstStyle/>
          <a:p>
            <a:fld id="{730D80F5-613E-104C-B159-3F23C548B34B}" type="slidenum">
              <a:rPr lang="en-US" smtClean="0"/>
              <a:t>‹#›</a:t>
            </a:fld>
            <a:endParaRPr lang="en-US" dirty="0"/>
          </a:p>
        </p:txBody>
      </p:sp>
    </p:spTree>
    <p:extLst>
      <p:ext uri="{BB962C8B-B14F-4D97-AF65-F5344CB8AC3E}">
        <p14:creationId xmlns:p14="http://schemas.microsoft.com/office/powerpoint/2010/main" val="1060636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E06051-AF51-F14A-8C72-B98C00AF12C8}"/>
              </a:ext>
            </a:extLst>
          </p:cNvPr>
          <p:cNvSpPr>
            <a:spLocks noGrp="1"/>
          </p:cNvSpPr>
          <p:nvPr>
            <p:ph type="dt" sz="half" idx="10"/>
          </p:nvPr>
        </p:nvSpPr>
        <p:spPr/>
        <p:txBody>
          <a:bodyPr/>
          <a:lstStyle/>
          <a:p>
            <a:fld id="{86FCD632-00FA-4640-AF4E-5B0108D3F79F}" type="datetimeFigureOut">
              <a:rPr lang="en-US" smtClean="0"/>
              <a:t>1/14/2019</a:t>
            </a:fld>
            <a:endParaRPr lang="en-US" dirty="0"/>
          </a:p>
        </p:txBody>
      </p:sp>
      <p:sp>
        <p:nvSpPr>
          <p:cNvPr id="3" name="Footer Placeholder 2">
            <a:extLst>
              <a:ext uri="{FF2B5EF4-FFF2-40B4-BE49-F238E27FC236}">
                <a16:creationId xmlns:a16="http://schemas.microsoft.com/office/drawing/2014/main" id="{32BB22BF-B01F-0B4D-8C54-5BBB09E1E62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766BFE3-D655-2142-9E0B-DEB5B25348D7}"/>
              </a:ext>
            </a:extLst>
          </p:cNvPr>
          <p:cNvSpPr>
            <a:spLocks noGrp="1"/>
          </p:cNvSpPr>
          <p:nvPr>
            <p:ph type="sldNum" sz="quarter" idx="12"/>
          </p:nvPr>
        </p:nvSpPr>
        <p:spPr/>
        <p:txBody>
          <a:bodyPr/>
          <a:lstStyle/>
          <a:p>
            <a:fld id="{730D80F5-613E-104C-B159-3F23C548B34B}" type="slidenum">
              <a:rPr lang="en-US" smtClean="0"/>
              <a:t>‹#›</a:t>
            </a:fld>
            <a:endParaRPr lang="en-US" dirty="0"/>
          </a:p>
        </p:txBody>
      </p:sp>
    </p:spTree>
    <p:extLst>
      <p:ext uri="{BB962C8B-B14F-4D97-AF65-F5344CB8AC3E}">
        <p14:creationId xmlns:p14="http://schemas.microsoft.com/office/powerpoint/2010/main" val="2869048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3A988-8D72-7F4C-AEE2-20A606A6BD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6F0CE7-963C-AE4F-8C77-0E10A73B9B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51E741-AB0B-4846-9D72-8D15B4304E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18DB7E-CAF4-344C-9E08-1D02E5A208BC}"/>
              </a:ext>
            </a:extLst>
          </p:cNvPr>
          <p:cNvSpPr>
            <a:spLocks noGrp="1"/>
          </p:cNvSpPr>
          <p:nvPr>
            <p:ph type="dt" sz="half" idx="10"/>
          </p:nvPr>
        </p:nvSpPr>
        <p:spPr/>
        <p:txBody>
          <a:bodyPr/>
          <a:lstStyle/>
          <a:p>
            <a:fld id="{86FCD632-00FA-4640-AF4E-5B0108D3F79F}" type="datetimeFigureOut">
              <a:rPr lang="en-US" smtClean="0"/>
              <a:t>1/14/2019</a:t>
            </a:fld>
            <a:endParaRPr lang="en-US" dirty="0"/>
          </a:p>
        </p:txBody>
      </p:sp>
      <p:sp>
        <p:nvSpPr>
          <p:cNvPr id="6" name="Footer Placeholder 5">
            <a:extLst>
              <a:ext uri="{FF2B5EF4-FFF2-40B4-BE49-F238E27FC236}">
                <a16:creationId xmlns:a16="http://schemas.microsoft.com/office/drawing/2014/main" id="{07097E29-4216-5143-B113-C4CFADEB35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DCFCE8-C706-8641-81FF-B273ABAD8563}"/>
              </a:ext>
            </a:extLst>
          </p:cNvPr>
          <p:cNvSpPr>
            <a:spLocks noGrp="1"/>
          </p:cNvSpPr>
          <p:nvPr>
            <p:ph type="sldNum" sz="quarter" idx="12"/>
          </p:nvPr>
        </p:nvSpPr>
        <p:spPr/>
        <p:txBody>
          <a:bodyPr/>
          <a:lstStyle/>
          <a:p>
            <a:fld id="{730D80F5-613E-104C-B159-3F23C548B34B}" type="slidenum">
              <a:rPr lang="en-US" smtClean="0"/>
              <a:t>‹#›</a:t>
            </a:fld>
            <a:endParaRPr lang="en-US" dirty="0"/>
          </a:p>
        </p:txBody>
      </p:sp>
    </p:spTree>
    <p:extLst>
      <p:ext uri="{BB962C8B-B14F-4D97-AF65-F5344CB8AC3E}">
        <p14:creationId xmlns:p14="http://schemas.microsoft.com/office/powerpoint/2010/main" val="1309736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21939-F913-5C42-A72A-C9F1C2269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67F8C8-C3BB-5943-BC47-B4111A77AE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0485E82-45CA-6A4B-933F-517400D081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5AC386-DB42-6C49-BFC4-D05999E3A350}"/>
              </a:ext>
            </a:extLst>
          </p:cNvPr>
          <p:cNvSpPr>
            <a:spLocks noGrp="1"/>
          </p:cNvSpPr>
          <p:nvPr>
            <p:ph type="dt" sz="half" idx="10"/>
          </p:nvPr>
        </p:nvSpPr>
        <p:spPr/>
        <p:txBody>
          <a:bodyPr/>
          <a:lstStyle/>
          <a:p>
            <a:fld id="{86FCD632-00FA-4640-AF4E-5B0108D3F79F}" type="datetimeFigureOut">
              <a:rPr lang="en-US" smtClean="0"/>
              <a:t>1/14/2019</a:t>
            </a:fld>
            <a:endParaRPr lang="en-US" dirty="0"/>
          </a:p>
        </p:txBody>
      </p:sp>
      <p:sp>
        <p:nvSpPr>
          <p:cNvPr id="6" name="Footer Placeholder 5">
            <a:extLst>
              <a:ext uri="{FF2B5EF4-FFF2-40B4-BE49-F238E27FC236}">
                <a16:creationId xmlns:a16="http://schemas.microsoft.com/office/drawing/2014/main" id="{322D0ADE-CF27-234C-9F8B-C37F03DC66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910A0DC-307E-F143-A098-3196FBAD30E5}"/>
              </a:ext>
            </a:extLst>
          </p:cNvPr>
          <p:cNvSpPr>
            <a:spLocks noGrp="1"/>
          </p:cNvSpPr>
          <p:nvPr>
            <p:ph type="sldNum" sz="quarter" idx="12"/>
          </p:nvPr>
        </p:nvSpPr>
        <p:spPr/>
        <p:txBody>
          <a:bodyPr/>
          <a:lstStyle/>
          <a:p>
            <a:fld id="{730D80F5-613E-104C-B159-3F23C548B34B}" type="slidenum">
              <a:rPr lang="en-US" smtClean="0"/>
              <a:t>‹#›</a:t>
            </a:fld>
            <a:endParaRPr lang="en-US" dirty="0"/>
          </a:p>
        </p:txBody>
      </p:sp>
    </p:spTree>
    <p:extLst>
      <p:ext uri="{BB962C8B-B14F-4D97-AF65-F5344CB8AC3E}">
        <p14:creationId xmlns:p14="http://schemas.microsoft.com/office/powerpoint/2010/main" val="3567998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917978-380B-1E41-BFB2-2D686C3FB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EC4E14-DEA9-2045-823C-5C64AF62D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3C989-C7F9-524B-8EE9-074B948C6E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FCD632-00FA-4640-AF4E-5B0108D3F79F}" type="datetimeFigureOut">
              <a:rPr lang="en-US" smtClean="0"/>
              <a:t>1/14/2019</a:t>
            </a:fld>
            <a:endParaRPr lang="en-US" dirty="0"/>
          </a:p>
        </p:txBody>
      </p:sp>
      <p:sp>
        <p:nvSpPr>
          <p:cNvPr id="5" name="Footer Placeholder 4">
            <a:extLst>
              <a:ext uri="{FF2B5EF4-FFF2-40B4-BE49-F238E27FC236}">
                <a16:creationId xmlns:a16="http://schemas.microsoft.com/office/drawing/2014/main" id="{95DFB04D-72E2-C648-90A7-AAEC8E5213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B3C6DF-5F0C-D445-8A51-08D0295EFA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D80F5-613E-104C-B159-3F23C548B34B}" type="slidenum">
              <a:rPr lang="en-US" smtClean="0"/>
              <a:t>‹#›</a:t>
            </a:fld>
            <a:endParaRPr lang="en-US" dirty="0"/>
          </a:p>
        </p:txBody>
      </p:sp>
    </p:spTree>
    <p:extLst>
      <p:ext uri="{BB962C8B-B14F-4D97-AF65-F5344CB8AC3E}">
        <p14:creationId xmlns:p14="http://schemas.microsoft.com/office/powerpoint/2010/main" val="18695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DC_0593.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31818" y="-57728"/>
            <a:ext cx="10460182" cy="6973456"/>
          </a:xfrm>
          <a:prstGeom prst="rect">
            <a:avLst/>
          </a:prstGeom>
        </p:spPr>
      </p:pic>
      <p:sp>
        <p:nvSpPr>
          <p:cNvPr id="11" name="Rectangle 10"/>
          <p:cNvSpPr/>
          <p:nvPr/>
        </p:nvSpPr>
        <p:spPr>
          <a:xfrm>
            <a:off x="0" y="-57728"/>
            <a:ext cx="4468092" cy="6973456"/>
          </a:xfrm>
          <a:prstGeom prst="rect">
            <a:avLst/>
          </a:prstGeom>
          <a:solidFill>
            <a:srgbClr val="5252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Graphic 10">
            <a:extLst>
              <a:ext uri="{FF2B5EF4-FFF2-40B4-BE49-F238E27FC236}">
                <a16:creationId xmlns:a16="http://schemas.microsoft.com/office/drawing/2014/main" id="{6FF91BC3-445E-4835-9413-BDA24AE72313}"/>
              </a:ext>
            </a:extLst>
          </p:cNvPr>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7885" y="5819801"/>
            <a:ext cx="1328036" cy="73414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B2D58BD0-6E78-4EA7-AB90-C1F26499FD8B}"/>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2915056" y="5954247"/>
            <a:ext cx="1292074" cy="684152"/>
          </a:xfrm>
          <a:prstGeom prst="rect">
            <a:avLst/>
          </a:prstGeom>
          <a:ln>
            <a:noFill/>
          </a:ln>
          <a:effectLst>
            <a:outerShdw blurRad="50800" dist="38100" dir="2700000" algn="tl" rotWithShape="0">
              <a:prstClr val="black">
                <a:alpha val="40000"/>
              </a:prstClr>
            </a:outerShdw>
          </a:effectLst>
          <a:extLst>
            <a:ext uri="{53640926-AAD7-44d8-BBD7-CCE9431645EC}">
              <a14:shadowObscured xmlns="" xmlns:a14="http://schemas.microsoft.com/office/drawing/2010/main"/>
            </a:ext>
          </a:extLst>
        </p:spPr>
      </p:pic>
      <p:pic>
        <p:nvPicPr>
          <p:cNvPr id="2" name="Picture 1" descr="Taylor Guitars_Circular_rev.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75498" y="5554756"/>
            <a:ext cx="1190094" cy="1190094"/>
          </a:xfrm>
          <a:prstGeom prst="rect">
            <a:avLst/>
          </a:prstGeom>
        </p:spPr>
      </p:pic>
      <p:pic>
        <p:nvPicPr>
          <p:cNvPr id="3" name="Picture 2" descr="The-Ebony-Project-lockup-white-1.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9600" y="874713"/>
            <a:ext cx="3051312" cy="2959996"/>
          </a:xfrm>
          <a:prstGeom prst="rect">
            <a:avLst/>
          </a:prstGeom>
        </p:spPr>
      </p:pic>
      <p:sp>
        <p:nvSpPr>
          <p:cNvPr id="6" name="TextBox 5">
            <a:extLst>
              <a:ext uri="{FF2B5EF4-FFF2-40B4-BE49-F238E27FC236}">
                <a16:creationId xmlns:a16="http://schemas.microsoft.com/office/drawing/2014/main" id="{5E7E4A0C-14DD-C944-9CCA-6DCDCB027763}"/>
              </a:ext>
            </a:extLst>
          </p:cNvPr>
          <p:cNvSpPr txBox="1"/>
          <p:nvPr/>
        </p:nvSpPr>
        <p:spPr>
          <a:xfrm>
            <a:off x="387930" y="4233900"/>
            <a:ext cx="3606800" cy="1200328"/>
          </a:xfrm>
          <a:prstGeom prst="rect">
            <a:avLst/>
          </a:prstGeom>
          <a:noFill/>
        </p:spPr>
        <p:txBody>
          <a:bodyPr wrap="square" rtlCol="0">
            <a:spAutoFit/>
          </a:bodyPr>
          <a:lstStyle/>
          <a:p>
            <a:r>
              <a:rPr lang="en-US" sz="2400" dirty="0">
                <a:solidFill>
                  <a:schemeClr val="bg1"/>
                </a:solidFill>
                <a:latin typeface="Arial Narrow"/>
                <a:cs typeface="Arial Narrow"/>
              </a:rPr>
              <a:t>A Business Driven Initiative </a:t>
            </a:r>
          </a:p>
          <a:p>
            <a:r>
              <a:rPr lang="en-US" sz="2400" dirty="0">
                <a:solidFill>
                  <a:schemeClr val="bg1"/>
                </a:solidFill>
                <a:latin typeface="Arial Narrow"/>
                <a:cs typeface="Arial Narrow"/>
              </a:rPr>
              <a:t>for Use, Restoration and </a:t>
            </a:r>
          </a:p>
          <a:p>
            <a:r>
              <a:rPr lang="en-US" sz="2400" dirty="0">
                <a:solidFill>
                  <a:schemeClr val="bg1"/>
                </a:solidFill>
                <a:latin typeface="Arial Narrow"/>
                <a:cs typeface="Arial Narrow"/>
              </a:rPr>
              <a:t>Livelihoods</a:t>
            </a:r>
          </a:p>
        </p:txBody>
      </p:sp>
    </p:spTree>
    <p:extLst>
      <p:ext uri="{BB962C8B-B14F-4D97-AF65-F5344CB8AC3E}">
        <p14:creationId xmlns:p14="http://schemas.microsoft.com/office/powerpoint/2010/main" val="3215288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2321-814ce details_023.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29362" y="-2986817"/>
            <a:ext cx="8543638" cy="12815458"/>
          </a:xfrm>
          <a:prstGeom prst="rect">
            <a:avLst/>
          </a:prstGeom>
        </p:spPr>
      </p:pic>
      <p:sp>
        <p:nvSpPr>
          <p:cNvPr id="13" name="Rectangle 12"/>
          <p:cNvSpPr/>
          <p:nvPr/>
        </p:nvSpPr>
        <p:spPr>
          <a:xfrm>
            <a:off x="0" y="-8088"/>
            <a:ext cx="4468092" cy="6923816"/>
          </a:xfrm>
          <a:prstGeom prst="rect">
            <a:avLst/>
          </a:prstGeom>
          <a:solidFill>
            <a:srgbClr val="5252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2B5F294-2000-9343-A6A3-E0E8ED7C1057}"/>
              </a:ext>
            </a:extLst>
          </p:cNvPr>
          <p:cNvSpPr txBox="1"/>
          <p:nvPr/>
        </p:nvSpPr>
        <p:spPr>
          <a:xfrm>
            <a:off x="373100" y="2978177"/>
            <a:ext cx="2715540" cy="3785652"/>
          </a:xfrm>
          <a:prstGeom prst="rect">
            <a:avLst/>
          </a:prstGeom>
          <a:noFill/>
        </p:spPr>
        <p:txBody>
          <a:bodyPr wrap="square" rtlCol="0">
            <a:spAutoFit/>
          </a:bodyPr>
          <a:lstStyle/>
          <a:p>
            <a:pPr lvl="0"/>
            <a:r>
              <a:rPr lang="en-US" sz="2000" b="1" dirty="0">
                <a:solidFill>
                  <a:srgbClr val="FFFFFF"/>
                </a:solidFill>
              </a:rPr>
              <a:t>Taylor Guitars </a:t>
            </a:r>
          </a:p>
          <a:p>
            <a:pPr lvl="0"/>
            <a:r>
              <a:rPr lang="en-US" sz="1400" dirty="0">
                <a:solidFill>
                  <a:srgbClr val="FFFFFF"/>
                </a:solidFill>
              </a:rPr>
              <a:t>is the best-selling brand of acoustic guitars in the world and co-owner of the Crelicam ebony mill in Yaoundé, Cameroon.</a:t>
            </a:r>
          </a:p>
          <a:p>
            <a:pPr lvl="0"/>
            <a:endParaRPr lang="en-US" sz="1400" dirty="0">
              <a:solidFill>
                <a:srgbClr val="FFFFFF"/>
              </a:solidFill>
            </a:endParaRPr>
          </a:p>
          <a:p>
            <a:pPr lvl="0"/>
            <a:r>
              <a:rPr lang="en-US" sz="2000" b="1" dirty="0">
                <a:solidFill>
                  <a:srgbClr val="FFFFFF"/>
                </a:solidFill>
              </a:rPr>
              <a:t>UCLA</a:t>
            </a:r>
            <a:r>
              <a:rPr lang="en-US" sz="1400" b="1" dirty="0">
                <a:solidFill>
                  <a:srgbClr val="FFFFFF"/>
                </a:solidFill>
              </a:rPr>
              <a:t> </a:t>
            </a:r>
            <a:r>
              <a:rPr lang="en-US" sz="1400" dirty="0">
                <a:solidFill>
                  <a:srgbClr val="FFFFFF"/>
                </a:solidFill>
              </a:rPr>
              <a:t>and</a:t>
            </a:r>
            <a:r>
              <a:rPr lang="en-US" sz="1400" b="1" dirty="0">
                <a:solidFill>
                  <a:srgbClr val="FFFFFF"/>
                </a:solidFill>
              </a:rPr>
              <a:t> </a:t>
            </a:r>
            <a:r>
              <a:rPr lang="en-US" sz="2000" b="1" dirty="0">
                <a:solidFill>
                  <a:srgbClr val="FFFFFF"/>
                </a:solidFill>
              </a:rPr>
              <a:t>IITA </a:t>
            </a:r>
          </a:p>
          <a:p>
            <a:r>
              <a:rPr lang="en-US" sz="1400" dirty="0">
                <a:solidFill>
                  <a:srgbClr val="FFFFFF"/>
                </a:solidFill>
              </a:rPr>
              <a:t>co-founded The Congo Basin Institute in Yaoundé, </a:t>
            </a:r>
            <a:r>
              <a:rPr lang="en-US" sz="1400" dirty="0">
                <a:solidFill>
                  <a:schemeClr val="bg1"/>
                </a:solidFill>
              </a:rPr>
              <a:t>a collaborative initiative dedicated to developing durable solutions to Central Africa’s greatest environmental and development challenges.</a:t>
            </a:r>
          </a:p>
          <a:p>
            <a:pPr lvl="0"/>
            <a:endParaRPr lang="en-US" sz="1400" dirty="0">
              <a:solidFill>
                <a:schemeClr val="bg1"/>
              </a:solidFill>
            </a:endParaRPr>
          </a:p>
          <a:p>
            <a:pPr lvl="0"/>
            <a:endParaRPr lang="en-US" dirty="0">
              <a:solidFill>
                <a:srgbClr val="FFFFFF"/>
              </a:solidFill>
            </a:endParaRPr>
          </a:p>
        </p:txBody>
      </p:sp>
      <p:sp>
        <p:nvSpPr>
          <p:cNvPr id="9" name="TextBox 8">
            <a:extLst>
              <a:ext uri="{FF2B5EF4-FFF2-40B4-BE49-F238E27FC236}">
                <a16:creationId xmlns:a16="http://schemas.microsoft.com/office/drawing/2014/main" id="{EEE7BFDB-32A6-BB47-B5D7-424FFE04D7E6}"/>
              </a:ext>
            </a:extLst>
          </p:cNvPr>
          <p:cNvSpPr txBox="1"/>
          <p:nvPr/>
        </p:nvSpPr>
        <p:spPr>
          <a:xfrm>
            <a:off x="-8089" y="-8088"/>
            <a:ext cx="1100516" cy="369332"/>
          </a:xfrm>
          <a:prstGeom prst="rect">
            <a:avLst/>
          </a:prstGeom>
          <a:solidFill>
            <a:schemeClr val="tx1"/>
          </a:solidFill>
        </p:spPr>
        <p:txBody>
          <a:bodyPr wrap="square" rtlCol="0">
            <a:spAutoFit/>
          </a:bodyPr>
          <a:lstStyle/>
          <a:p>
            <a:r>
              <a:rPr lang="en-US" b="1" dirty="0">
                <a:solidFill>
                  <a:srgbClr val="FFFFFF"/>
                </a:solidFill>
              </a:rPr>
              <a:t>CONTEXT</a:t>
            </a:r>
          </a:p>
        </p:txBody>
      </p:sp>
      <p:sp>
        <p:nvSpPr>
          <p:cNvPr id="5" name="TextBox 4">
            <a:extLst>
              <a:ext uri="{FF2B5EF4-FFF2-40B4-BE49-F238E27FC236}">
                <a16:creationId xmlns:a16="http://schemas.microsoft.com/office/drawing/2014/main" id="{3F749D2E-F454-9244-A7FB-46C13432AB74}"/>
              </a:ext>
            </a:extLst>
          </p:cNvPr>
          <p:cNvSpPr txBox="1"/>
          <p:nvPr/>
        </p:nvSpPr>
        <p:spPr>
          <a:xfrm>
            <a:off x="373100" y="800397"/>
            <a:ext cx="3690900" cy="1323439"/>
          </a:xfrm>
          <a:prstGeom prst="rect">
            <a:avLst/>
          </a:prstGeom>
          <a:noFill/>
        </p:spPr>
        <p:txBody>
          <a:bodyPr wrap="square" rtlCol="0">
            <a:spAutoFit/>
          </a:bodyPr>
          <a:lstStyle/>
          <a:p>
            <a:r>
              <a:rPr lang="en-US" sz="2000" b="1" dirty="0">
                <a:solidFill>
                  <a:schemeClr val="bg1"/>
                </a:solidFill>
              </a:rPr>
              <a:t>Ebony is a tonewood uniquely suited for fingerboards on guitar </a:t>
            </a:r>
          </a:p>
          <a:p>
            <a:r>
              <a:rPr lang="en-US" sz="2000" b="1" dirty="0">
                <a:solidFill>
                  <a:schemeClr val="bg1"/>
                </a:solidFill>
              </a:rPr>
              <a:t>and violin-family instruments. </a:t>
            </a:r>
          </a:p>
          <a:p>
            <a:r>
              <a:rPr lang="en-US" sz="2000" b="1" dirty="0">
                <a:solidFill>
                  <a:schemeClr val="bg1"/>
                </a:solidFill>
              </a:rPr>
              <a:t>It is also used for piano keys. </a:t>
            </a:r>
          </a:p>
        </p:txBody>
      </p:sp>
    </p:spTree>
    <p:extLst>
      <p:ext uri="{BB962C8B-B14F-4D97-AF65-F5344CB8AC3E}">
        <p14:creationId xmlns:p14="http://schemas.microsoft.com/office/powerpoint/2010/main" val="2228315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95"/>
            <a:ext cx="12192000" cy="690419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Ebony Project Org Chart-whit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138" y="-1449520"/>
            <a:ext cx="12233586" cy="9453224"/>
          </a:xfrm>
          <a:prstGeom prst="rect">
            <a:avLst/>
          </a:prstGeom>
        </p:spPr>
      </p:pic>
    </p:spTree>
    <p:extLst>
      <p:ext uri="{BB962C8B-B14F-4D97-AF65-F5344CB8AC3E}">
        <p14:creationId xmlns:p14="http://schemas.microsoft.com/office/powerpoint/2010/main" val="2633468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69717B-EF15-234C-B36F-A7A0AF83A1CA}"/>
              </a:ext>
            </a:extLst>
          </p:cNvPr>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2792915" y="-392546"/>
            <a:ext cx="12000170" cy="8000114"/>
          </a:xfrm>
          <a:prstGeom prst="rect">
            <a:avLst/>
          </a:prstGeom>
        </p:spPr>
      </p:pic>
      <p:sp>
        <p:nvSpPr>
          <p:cNvPr id="8" name="Rectangle 7"/>
          <p:cNvSpPr/>
          <p:nvPr/>
        </p:nvSpPr>
        <p:spPr>
          <a:xfrm>
            <a:off x="0" y="-8088"/>
            <a:ext cx="4468092" cy="6923816"/>
          </a:xfrm>
          <a:prstGeom prst="rect">
            <a:avLst/>
          </a:prstGeom>
          <a:solidFill>
            <a:srgbClr val="5252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C7E46FA-19F4-D340-8BD6-576BF59AAA24}"/>
              </a:ext>
            </a:extLst>
          </p:cNvPr>
          <p:cNvSpPr txBox="1"/>
          <p:nvPr/>
        </p:nvSpPr>
        <p:spPr>
          <a:xfrm>
            <a:off x="387787" y="480672"/>
            <a:ext cx="3814757" cy="6155530"/>
          </a:xfrm>
          <a:prstGeom prst="rect">
            <a:avLst/>
          </a:prstGeom>
          <a:noFill/>
        </p:spPr>
        <p:txBody>
          <a:bodyPr wrap="square" rtlCol="0">
            <a:spAutoFit/>
          </a:bodyPr>
          <a:lstStyle/>
          <a:p>
            <a:r>
              <a:rPr lang="en-US" sz="2000" i="1" dirty="0">
                <a:solidFill>
                  <a:srgbClr val="FFFFFF"/>
                </a:solidFill>
              </a:rPr>
              <a:t>“Everyone knows how to cut an ebony tree, few know how to grow one” </a:t>
            </a:r>
            <a:r>
              <a:rPr lang="en-US" sz="1400" i="1" dirty="0">
                <a:solidFill>
                  <a:srgbClr val="FFFFFF"/>
                </a:solidFill>
              </a:rPr>
              <a:t>– Bob Taylor</a:t>
            </a:r>
          </a:p>
          <a:p>
            <a:pPr lvl="0"/>
            <a:endParaRPr lang="en-US" sz="1400" b="1" dirty="0">
              <a:solidFill>
                <a:srgbClr val="FFFFFF"/>
              </a:solidFill>
            </a:endParaRPr>
          </a:p>
          <a:p>
            <a:pPr lvl="0"/>
            <a:endParaRPr lang="en-US" sz="1400" b="1" dirty="0">
              <a:solidFill>
                <a:srgbClr val="FFFFFF"/>
              </a:solidFill>
            </a:endParaRPr>
          </a:p>
          <a:p>
            <a:pPr lvl="0"/>
            <a:r>
              <a:rPr lang="en-US" sz="2000" b="1" dirty="0">
                <a:solidFill>
                  <a:srgbClr val="FFFFFF"/>
                </a:solidFill>
              </a:rPr>
              <a:t>Objectives</a:t>
            </a:r>
          </a:p>
          <a:p>
            <a:pPr marL="285750" lvl="0" indent="-285750">
              <a:buFont typeface="Arial" panose="020B0604020202020204" pitchFamily="34" charset="0"/>
              <a:buChar char="•"/>
            </a:pPr>
            <a:r>
              <a:rPr lang="en-US" sz="1400" dirty="0">
                <a:solidFill>
                  <a:srgbClr val="FFFFFF"/>
                </a:solidFill>
              </a:rPr>
              <a:t>Create a scalable program for sustainable production and stewardship of </a:t>
            </a:r>
            <a:r>
              <a:rPr lang="en-US" sz="1400" b="1" dirty="0">
                <a:solidFill>
                  <a:srgbClr val="FFFFFF"/>
                </a:solidFill>
              </a:rPr>
              <a:t>ebony seedlings</a:t>
            </a:r>
            <a:r>
              <a:rPr lang="en-US" sz="1400" dirty="0">
                <a:solidFill>
                  <a:srgbClr val="FFFFFF"/>
                </a:solidFill>
              </a:rPr>
              <a:t> in rural areas</a:t>
            </a:r>
          </a:p>
          <a:p>
            <a:pPr marL="285750" lvl="0" indent="-285750">
              <a:buFont typeface="Arial" panose="020B0604020202020204" pitchFamily="34" charset="0"/>
              <a:buChar char="•"/>
            </a:pPr>
            <a:r>
              <a:rPr lang="en-US" sz="1400" dirty="0">
                <a:solidFill>
                  <a:srgbClr val="FFFFFF"/>
                </a:solidFill>
              </a:rPr>
              <a:t>Model ebony </a:t>
            </a:r>
            <a:r>
              <a:rPr lang="en-US" sz="1400" b="1" dirty="0">
                <a:solidFill>
                  <a:srgbClr val="FFFFFF"/>
                </a:solidFill>
              </a:rPr>
              <a:t>range and distribution </a:t>
            </a:r>
            <a:r>
              <a:rPr lang="en-US" sz="1400" dirty="0">
                <a:solidFill>
                  <a:srgbClr val="FFFFFF"/>
                </a:solidFill>
              </a:rPr>
              <a:t>to identify appropriate planting areas and responsible harvesting rate</a:t>
            </a:r>
          </a:p>
          <a:p>
            <a:pPr marL="285750" lvl="0" indent="-285750">
              <a:buFont typeface="Arial" panose="020B0604020202020204" pitchFamily="34" charset="0"/>
              <a:buChar char="•"/>
            </a:pPr>
            <a:r>
              <a:rPr lang="en-US" sz="1400" dirty="0">
                <a:solidFill>
                  <a:srgbClr val="FFFFFF"/>
                </a:solidFill>
              </a:rPr>
              <a:t>Understand the </a:t>
            </a:r>
            <a:r>
              <a:rPr lang="en-US" sz="1400" b="1" dirty="0">
                <a:solidFill>
                  <a:srgbClr val="FFFFFF"/>
                </a:solidFill>
              </a:rPr>
              <a:t>basic ecology </a:t>
            </a:r>
            <a:r>
              <a:rPr lang="en-US" sz="1400" dirty="0">
                <a:solidFill>
                  <a:srgbClr val="FFFFFF"/>
                </a:solidFill>
              </a:rPr>
              <a:t>to enhance natural reproduction and assess restoration approaches</a:t>
            </a:r>
          </a:p>
          <a:p>
            <a:pPr marL="285750" lvl="0" indent="-285750">
              <a:buFont typeface="Arial" panose="020B0604020202020204" pitchFamily="34" charset="0"/>
              <a:buChar char="•"/>
            </a:pPr>
            <a:r>
              <a:rPr lang="en-US" sz="1400" dirty="0">
                <a:solidFill>
                  <a:srgbClr val="FFFFFF"/>
                </a:solidFill>
              </a:rPr>
              <a:t>Test alternative plant </a:t>
            </a:r>
            <a:r>
              <a:rPr lang="en-US" sz="1400" b="1" dirty="0">
                <a:solidFill>
                  <a:srgbClr val="FFFFFF"/>
                </a:solidFill>
              </a:rPr>
              <a:t>propagation approaches</a:t>
            </a:r>
            <a:endParaRPr lang="en-US" sz="1400" dirty="0">
              <a:solidFill>
                <a:srgbClr val="FFFFFF"/>
              </a:solidFill>
            </a:endParaRPr>
          </a:p>
          <a:p>
            <a:pPr lvl="0"/>
            <a:endParaRPr lang="en-US" sz="1400" dirty="0">
              <a:solidFill>
                <a:srgbClr val="FFFFFF"/>
              </a:solidFill>
            </a:endParaRPr>
          </a:p>
          <a:p>
            <a:pPr lvl="0"/>
            <a:r>
              <a:rPr lang="en-US" sz="2000" b="1" dirty="0">
                <a:solidFill>
                  <a:srgbClr val="FFFFFF"/>
                </a:solidFill>
              </a:rPr>
              <a:t>Challenges</a:t>
            </a:r>
          </a:p>
          <a:p>
            <a:pPr marL="285750" lvl="0" indent="-285750">
              <a:buFont typeface="Arial" panose="020B0604020202020204" pitchFamily="34" charset="0"/>
              <a:buChar char="•"/>
            </a:pPr>
            <a:r>
              <a:rPr lang="en-US" sz="1400" dirty="0">
                <a:solidFill>
                  <a:srgbClr val="FFFFFF"/>
                </a:solidFill>
              </a:rPr>
              <a:t>Lack of scientific data (e.g. lifecycle, pollinators, dispersal agents)</a:t>
            </a:r>
          </a:p>
          <a:p>
            <a:pPr marL="285750" lvl="0" indent="-285750">
              <a:buFont typeface="Arial" panose="020B0604020202020204" pitchFamily="34" charset="0"/>
              <a:buChar char="•"/>
            </a:pPr>
            <a:r>
              <a:rPr lang="en-US" sz="1400" dirty="0">
                <a:solidFill>
                  <a:srgbClr val="FFFFFF"/>
                </a:solidFill>
              </a:rPr>
              <a:t>Long return on investment for tropical hardwood species</a:t>
            </a:r>
          </a:p>
          <a:p>
            <a:pPr marL="285750" lvl="0" indent="-285750">
              <a:buFont typeface="Arial" panose="020B0604020202020204" pitchFamily="34" charset="0"/>
              <a:buChar char="•"/>
            </a:pPr>
            <a:r>
              <a:rPr lang="en-US" sz="1400" dirty="0">
                <a:solidFill>
                  <a:srgbClr val="FFFFFF"/>
                </a:solidFill>
              </a:rPr>
              <a:t>Plant stewardship in crucial first few years of restoration</a:t>
            </a:r>
          </a:p>
          <a:p>
            <a:pPr marL="285750" lvl="0" indent="-285750">
              <a:buFont typeface="Arial" panose="020B0604020202020204" pitchFamily="34" charset="0"/>
              <a:buChar char="•"/>
            </a:pPr>
            <a:r>
              <a:rPr lang="en-US" sz="1400" dirty="0">
                <a:solidFill>
                  <a:srgbClr val="FFFFFF"/>
                </a:solidFill>
              </a:rPr>
              <a:t>Sustained community involvement</a:t>
            </a:r>
          </a:p>
        </p:txBody>
      </p:sp>
      <p:sp>
        <p:nvSpPr>
          <p:cNvPr id="6" name="TextBox 5">
            <a:extLst>
              <a:ext uri="{FF2B5EF4-FFF2-40B4-BE49-F238E27FC236}">
                <a16:creationId xmlns:a16="http://schemas.microsoft.com/office/drawing/2014/main" id="{4C6D06D5-C487-4E47-94BB-AEA2D9A46E31}"/>
              </a:ext>
            </a:extLst>
          </p:cNvPr>
          <p:cNvSpPr txBox="1"/>
          <p:nvPr/>
        </p:nvSpPr>
        <p:spPr>
          <a:xfrm>
            <a:off x="-8089" y="-8088"/>
            <a:ext cx="1100516" cy="369332"/>
          </a:xfrm>
          <a:prstGeom prst="rect">
            <a:avLst/>
          </a:prstGeom>
          <a:solidFill>
            <a:schemeClr val="tx1"/>
          </a:solidFill>
        </p:spPr>
        <p:txBody>
          <a:bodyPr wrap="square" rtlCol="0">
            <a:spAutoFit/>
          </a:bodyPr>
          <a:lstStyle/>
          <a:p>
            <a:r>
              <a:rPr lang="en-US" b="1" dirty="0">
                <a:solidFill>
                  <a:srgbClr val="FFFFFF"/>
                </a:solidFill>
              </a:rPr>
              <a:t>CONTEXT</a:t>
            </a:r>
          </a:p>
        </p:txBody>
      </p:sp>
    </p:spTree>
    <p:extLst>
      <p:ext uri="{BB962C8B-B14F-4D97-AF65-F5344CB8AC3E}">
        <p14:creationId xmlns:p14="http://schemas.microsoft.com/office/powerpoint/2010/main" val="766173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D3129-8EC3-6142-A6DC-F5B41B2BF59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08762" y="-383954"/>
            <a:ext cx="7883238" cy="5255490"/>
          </a:xfrm>
          <a:prstGeom prst="rect">
            <a:avLst/>
          </a:prstGeom>
        </p:spPr>
      </p:pic>
      <p:pic>
        <p:nvPicPr>
          <p:cNvPr id="4" name="Picture 3">
            <a:extLst>
              <a:ext uri="{FF2B5EF4-FFF2-40B4-BE49-F238E27FC236}">
                <a16:creationId xmlns:a16="http://schemas.microsoft.com/office/drawing/2014/main" id="{ECB136D5-EA1A-B748-AA84-F859E9F528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63906" y="3913908"/>
            <a:ext cx="4502732" cy="3001820"/>
          </a:xfrm>
          <a:prstGeom prst="rect">
            <a:avLst/>
          </a:prstGeom>
        </p:spPr>
      </p:pic>
      <p:sp>
        <p:nvSpPr>
          <p:cNvPr id="9" name="Rectangle 8"/>
          <p:cNvSpPr/>
          <p:nvPr/>
        </p:nvSpPr>
        <p:spPr>
          <a:xfrm>
            <a:off x="0" y="-8088"/>
            <a:ext cx="4468092" cy="6923816"/>
          </a:xfrm>
          <a:prstGeom prst="rect">
            <a:avLst/>
          </a:prstGeom>
          <a:solidFill>
            <a:srgbClr val="5252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EBA1A42-57B9-0B43-A14D-FFA5FFAA5134}"/>
              </a:ext>
            </a:extLst>
          </p:cNvPr>
          <p:cNvSpPr txBox="1"/>
          <p:nvPr/>
        </p:nvSpPr>
        <p:spPr>
          <a:xfrm>
            <a:off x="373107" y="615006"/>
            <a:ext cx="3713990" cy="3139321"/>
          </a:xfrm>
          <a:prstGeom prst="rect">
            <a:avLst/>
          </a:prstGeom>
          <a:noFill/>
        </p:spPr>
        <p:txBody>
          <a:bodyPr wrap="square" rtlCol="0">
            <a:spAutoFit/>
          </a:bodyPr>
          <a:lstStyle/>
          <a:p>
            <a:r>
              <a:rPr lang="en-US" sz="2000" b="1" dirty="0">
                <a:solidFill>
                  <a:srgbClr val="FFFFFF"/>
                </a:solidFill>
              </a:rPr>
              <a:t>Crowdsourcing Restoration</a:t>
            </a:r>
          </a:p>
          <a:p>
            <a:endParaRPr lang="en-US" b="1" dirty="0">
              <a:solidFill>
                <a:srgbClr val="FFFFFF"/>
              </a:solidFill>
            </a:endParaRPr>
          </a:p>
          <a:p>
            <a:r>
              <a:rPr lang="en-US" sz="2000" b="1" dirty="0">
                <a:solidFill>
                  <a:srgbClr val="FFFFFF"/>
                </a:solidFill>
              </a:rPr>
              <a:t>At the community level:</a:t>
            </a:r>
          </a:p>
          <a:p>
            <a:pPr marL="285750" lvl="0" indent="-285750">
              <a:buFont typeface="Arial" panose="020B0604020202020204" pitchFamily="34" charset="0"/>
              <a:buChar char="•"/>
            </a:pPr>
            <a:r>
              <a:rPr lang="en-US" sz="1400" dirty="0">
                <a:solidFill>
                  <a:srgbClr val="FFFFFF"/>
                </a:solidFill>
              </a:rPr>
              <a:t>Assist in the creation of rural nurseries, teach plant replication techniques, and pay for stewardship of plantlets over first five years</a:t>
            </a:r>
          </a:p>
          <a:p>
            <a:pPr marL="285750" lvl="0" indent="-285750">
              <a:buFont typeface="Arial" panose="020B0604020202020204" pitchFamily="34" charset="0"/>
              <a:buChar char="•"/>
            </a:pPr>
            <a:r>
              <a:rPr lang="en-US" sz="1400" dirty="0">
                <a:solidFill>
                  <a:srgbClr val="FFFFFF"/>
                </a:solidFill>
              </a:rPr>
              <a:t>Provide no cost fruit and medicinal plants to participating communities that produce sustaining value within 3 to 5 years</a:t>
            </a:r>
          </a:p>
          <a:p>
            <a:pPr marL="285750" lvl="0" indent="-285750">
              <a:buFont typeface="Arial" panose="020B0604020202020204" pitchFamily="34" charset="0"/>
              <a:buChar char="•"/>
            </a:pPr>
            <a:r>
              <a:rPr lang="en-US" sz="1400" dirty="0">
                <a:solidFill>
                  <a:srgbClr val="FFFFFF"/>
                </a:solidFill>
              </a:rPr>
              <a:t>Once planted, trees are recorded in a silvicultural logbook to help establish ownership</a:t>
            </a:r>
          </a:p>
        </p:txBody>
      </p:sp>
      <p:pic>
        <p:nvPicPr>
          <p:cNvPr id="5" name="Picture 4">
            <a:extLst>
              <a:ext uri="{FF2B5EF4-FFF2-40B4-BE49-F238E27FC236}">
                <a16:creationId xmlns:a16="http://schemas.microsoft.com/office/drawing/2014/main" id="{B8D5D19B-105B-464C-AE00-2D06FA3AF0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77200" y="3908725"/>
            <a:ext cx="4280438" cy="3100220"/>
          </a:xfrm>
          <a:prstGeom prst="rect">
            <a:avLst/>
          </a:prstGeom>
        </p:spPr>
      </p:pic>
      <p:pic>
        <p:nvPicPr>
          <p:cNvPr id="6" name="Picture 5">
            <a:extLst>
              <a:ext uri="{FF2B5EF4-FFF2-40B4-BE49-F238E27FC236}">
                <a16:creationId xmlns:a16="http://schemas.microsoft.com/office/drawing/2014/main" id="{99183E94-DE1C-FF4C-9371-9B5C16A6228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3829" y="3838260"/>
            <a:ext cx="2072026" cy="1554020"/>
          </a:xfrm>
          <a:prstGeom prst="rect">
            <a:avLst/>
          </a:prstGeom>
        </p:spPr>
      </p:pic>
      <p:pic>
        <p:nvPicPr>
          <p:cNvPr id="8" name="Picture 7">
            <a:extLst>
              <a:ext uri="{FF2B5EF4-FFF2-40B4-BE49-F238E27FC236}">
                <a16:creationId xmlns:a16="http://schemas.microsoft.com/office/drawing/2014/main" id="{187E4ECA-1F6C-3745-BD9B-FA33F7F2A71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79469" y="5053860"/>
            <a:ext cx="2207628" cy="1592644"/>
          </a:xfrm>
          <a:prstGeom prst="rect">
            <a:avLst/>
          </a:prstGeom>
        </p:spPr>
      </p:pic>
      <p:sp>
        <p:nvSpPr>
          <p:cNvPr id="13" name="TextBox 12">
            <a:extLst>
              <a:ext uri="{FF2B5EF4-FFF2-40B4-BE49-F238E27FC236}">
                <a16:creationId xmlns:a16="http://schemas.microsoft.com/office/drawing/2014/main" id="{47B4B584-F6A5-3648-9599-42ADA708C08E}"/>
              </a:ext>
            </a:extLst>
          </p:cNvPr>
          <p:cNvSpPr txBox="1"/>
          <p:nvPr/>
        </p:nvSpPr>
        <p:spPr>
          <a:xfrm>
            <a:off x="-8089" y="-8088"/>
            <a:ext cx="1246170" cy="369332"/>
          </a:xfrm>
          <a:prstGeom prst="rect">
            <a:avLst/>
          </a:prstGeom>
          <a:solidFill>
            <a:schemeClr val="tx1"/>
          </a:solidFill>
        </p:spPr>
        <p:txBody>
          <a:bodyPr wrap="square" rtlCol="0">
            <a:spAutoFit/>
          </a:bodyPr>
          <a:lstStyle/>
          <a:p>
            <a:r>
              <a:rPr lang="en-US" b="1" dirty="0">
                <a:solidFill>
                  <a:srgbClr val="FFFFFF"/>
                </a:solidFill>
              </a:rPr>
              <a:t>ACTIVITY 1</a:t>
            </a:r>
          </a:p>
        </p:txBody>
      </p:sp>
    </p:spTree>
    <p:extLst>
      <p:ext uri="{BB962C8B-B14F-4D97-AF65-F5344CB8AC3E}">
        <p14:creationId xmlns:p14="http://schemas.microsoft.com/office/powerpoint/2010/main" val="643253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E6F88A-A72C-8B4E-905E-066C5E6182FB}"/>
              </a:ext>
            </a:extLst>
          </p:cNvPr>
          <p:cNvPicPr>
            <a:picLocks noChangeAspect="1"/>
          </p:cNvPicPr>
          <p:nvPr/>
        </p:nvPicPr>
        <p:blipFill>
          <a:blip r:embed="rId3"/>
          <a:stretch>
            <a:fillRect/>
          </a:stretch>
        </p:blipFill>
        <p:spPr>
          <a:xfrm>
            <a:off x="3666069" y="-271396"/>
            <a:ext cx="9006570" cy="5765048"/>
          </a:xfrm>
          <a:prstGeom prst="rect">
            <a:avLst/>
          </a:prstGeom>
        </p:spPr>
      </p:pic>
      <p:sp>
        <p:nvSpPr>
          <p:cNvPr id="11" name="Rectangle 10"/>
          <p:cNvSpPr/>
          <p:nvPr/>
        </p:nvSpPr>
        <p:spPr>
          <a:xfrm>
            <a:off x="4040909" y="4994240"/>
            <a:ext cx="9097817" cy="53478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8088"/>
            <a:ext cx="4468092" cy="6923816"/>
          </a:xfrm>
          <a:prstGeom prst="rect">
            <a:avLst/>
          </a:prstGeom>
          <a:solidFill>
            <a:srgbClr val="5252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7B4B584-F6A5-3648-9599-42ADA708C08E}"/>
              </a:ext>
            </a:extLst>
          </p:cNvPr>
          <p:cNvSpPr txBox="1"/>
          <p:nvPr/>
        </p:nvSpPr>
        <p:spPr>
          <a:xfrm>
            <a:off x="-8089" y="-8088"/>
            <a:ext cx="1371668" cy="369332"/>
          </a:xfrm>
          <a:prstGeom prst="rect">
            <a:avLst/>
          </a:prstGeom>
          <a:solidFill>
            <a:schemeClr val="tx1"/>
          </a:solidFill>
        </p:spPr>
        <p:txBody>
          <a:bodyPr wrap="square" rtlCol="0">
            <a:spAutoFit/>
          </a:bodyPr>
          <a:lstStyle/>
          <a:p>
            <a:r>
              <a:rPr lang="en-US" b="1" dirty="0">
                <a:solidFill>
                  <a:srgbClr val="FFFFFF"/>
                </a:solidFill>
              </a:rPr>
              <a:t>ACTIVITY 2</a:t>
            </a:r>
          </a:p>
        </p:txBody>
      </p:sp>
      <p:sp>
        <p:nvSpPr>
          <p:cNvPr id="9" name="Rectangle 8"/>
          <p:cNvSpPr/>
          <p:nvPr/>
        </p:nvSpPr>
        <p:spPr>
          <a:xfrm>
            <a:off x="374616" y="917925"/>
            <a:ext cx="2607329" cy="707886"/>
          </a:xfrm>
          <a:prstGeom prst="rect">
            <a:avLst/>
          </a:prstGeom>
        </p:spPr>
        <p:txBody>
          <a:bodyPr wrap="none">
            <a:spAutoFit/>
          </a:bodyPr>
          <a:lstStyle/>
          <a:p>
            <a:r>
              <a:rPr lang="en-US" sz="2000" b="1" dirty="0">
                <a:solidFill>
                  <a:srgbClr val="FFFFFF"/>
                </a:solidFill>
              </a:rPr>
              <a:t>Understanding Natural </a:t>
            </a:r>
          </a:p>
          <a:p>
            <a:r>
              <a:rPr lang="en-US" sz="2000" b="1" dirty="0">
                <a:solidFill>
                  <a:srgbClr val="FFFFFF"/>
                </a:solidFill>
              </a:rPr>
              <a:t>Ebony Reproduction</a:t>
            </a:r>
          </a:p>
        </p:txBody>
      </p:sp>
      <p:sp>
        <p:nvSpPr>
          <p:cNvPr id="10" name="Rectangle 9"/>
          <p:cNvSpPr/>
          <p:nvPr/>
        </p:nvSpPr>
        <p:spPr>
          <a:xfrm>
            <a:off x="374616" y="2149253"/>
            <a:ext cx="3666293" cy="1477328"/>
          </a:xfrm>
          <a:prstGeom prst="rect">
            <a:avLst/>
          </a:prstGeom>
        </p:spPr>
        <p:txBody>
          <a:bodyPr wrap="square">
            <a:spAutoFit/>
          </a:bodyPr>
          <a:lstStyle/>
          <a:p>
            <a:pPr lvl="0"/>
            <a:r>
              <a:rPr lang="en-US" sz="2000" b="1" dirty="0">
                <a:solidFill>
                  <a:srgbClr val="FFFFFF"/>
                </a:solidFill>
              </a:rPr>
              <a:t>Original Science</a:t>
            </a:r>
          </a:p>
          <a:p>
            <a:pPr marL="285750" lvl="0" indent="-285750">
              <a:buFont typeface="Arial" panose="020B0604020202020204" pitchFamily="34" charset="0"/>
              <a:buChar char="•"/>
            </a:pPr>
            <a:r>
              <a:rPr lang="en-US" sz="1400" dirty="0">
                <a:solidFill>
                  <a:srgbClr val="FFFFFF"/>
                </a:solidFill>
              </a:rPr>
              <a:t>Most comprehensive estimate of the range and size of West African ebony (</a:t>
            </a:r>
            <a:r>
              <a:rPr lang="en-US" sz="1400" i="1" dirty="0">
                <a:solidFill>
                  <a:srgbClr val="FFFFFF"/>
                </a:solidFill>
              </a:rPr>
              <a:t>D. crassiflora</a:t>
            </a:r>
            <a:r>
              <a:rPr lang="en-US" sz="1400" dirty="0">
                <a:solidFill>
                  <a:srgbClr val="FFFFFF"/>
                </a:solidFill>
              </a:rPr>
              <a:t>)</a:t>
            </a:r>
          </a:p>
          <a:p>
            <a:pPr marL="285750" lvl="0" indent="-285750">
              <a:buFont typeface="Arial" panose="020B0604020202020204" pitchFamily="34" charset="0"/>
              <a:buChar char="•"/>
            </a:pPr>
            <a:r>
              <a:rPr lang="en-US" sz="1400" dirty="0">
                <a:solidFill>
                  <a:srgbClr val="FFFFFF"/>
                </a:solidFill>
              </a:rPr>
              <a:t>First known identification of ebony pollinators and seed dispersers</a:t>
            </a:r>
          </a:p>
        </p:txBody>
      </p:sp>
      <p:pic>
        <p:nvPicPr>
          <p:cNvPr id="7" name="Picture 6">
            <a:extLst>
              <a:ext uri="{FF2B5EF4-FFF2-40B4-BE49-F238E27FC236}">
                <a16:creationId xmlns:a16="http://schemas.microsoft.com/office/drawing/2014/main" id="{621483D0-73B4-8244-B1CB-9726E879DC17}"/>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9411" y="3855241"/>
            <a:ext cx="3440202" cy="2703224"/>
          </a:xfrm>
          <a:prstGeom prst="rect">
            <a:avLst/>
          </a:prstGeom>
          <a:noFill/>
          <a:ln>
            <a:noFill/>
          </a:ln>
        </p:spPr>
      </p:pic>
      <p:pic>
        <p:nvPicPr>
          <p:cNvPr id="2" name="Picture 1" descr="squirrel.tif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74273" y="4895275"/>
            <a:ext cx="2312364" cy="1659082"/>
          </a:xfrm>
          <a:prstGeom prst="rect">
            <a:avLst/>
          </a:prstGeom>
        </p:spPr>
      </p:pic>
      <p:pic>
        <p:nvPicPr>
          <p:cNvPr id="3" name="Picture 2" descr="moth.tif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10435" y="4899631"/>
            <a:ext cx="2305818" cy="1654726"/>
          </a:xfrm>
          <a:prstGeom prst="rect">
            <a:avLst/>
          </a:prstGeom>
        </p:spPr>
      </p:pic>
      <p:pic>
        <p:nvPicPr>
          <p:cNvPr id="8" name="Picture 7" descr="bee.tiff"/>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25000" y="4891045"/>
            <a:ext cx="2508666" cy="1667420"/>
          </a:xfrm>
          <a:prstGeom prst="rect">
            <a:avLst/>
          </a:prstGeom>
        </p:spPr>
      </p:pic>
      <p:sp>
        <p:nvSpPr>
          <p:cNvPr id="13" name="TextBox 12"/>
          <p:cNvSpPr txBox="1"/>
          <p:nvPr/>
        </p:nvSpPr>
        <p:spPr>
          <a:xfrm>
            <a:off x="495424" y="6082634"/>
            <a:ext cx="2326105" cy="276999"/>
          </a:xfrm>
          <a:prstGeom prst="rect">
            <a:avLst/>
          </a:prstGeom>
          <a:noFill/>
        </p:spPr>
        <p:txBody>
          <a:bodyPr wrap="square" rtlCol="0">
            <a:spAutoFit/>
          </a:bodyPr>
          <a:lstStyle/>
          <a:p>
            <a:r>
              <a:rPr lang="en-US" sz="1200" dirty="0">
                <a:solidFill>
                  <a:srgbClr val="FFFFFF"/>
                </a:solidFill>
              </a:rPr>
              <a:t>Night vision camera</a:t>
            </a:r>
          </a:p>
        </p:txBody>
      </p:sp>
      <p:sp>
        <p:nvSpPr>
          <p:cNvPr id="14" name="TextBox 13"/>
          <p:cNvSpPr txBox="1"/>
          <p:nvPr/>
        </p:nvSpPr>
        <p:spPr>
          <a:xfrm>
            <a:off x="6818346" y="1547608"/>
            <a:ext cx="1163053" cy="276999"/>
          </a:xfrm>
          <a:prstGeom prst="rect">
            <a:avLst/>
          </a:prstGeom>
          <a:noFill/>
        </p:spPr>
        <p:txBody>
          <a:bodyPr wrap="square" rtlCol="0">
            <a:spAutoFit/>
          </a:bodyPr>
          <a:lstStyle/>
          <a:p>
            <a:r>
              <a:rPr lang="en-US" sz="1200" dirty="0">
                <a:solidFill>
                  <a:srgbClr val="FFFFFF"/>
                </a:solidFill>
              </a:rPr>
              <a:t>Cameroon</a:t>
            </a:r>
          </a:p>
        </p:txBody>
      </p:sp>
      <p:sp>
        <p:nvSpPr>
          <p:cNvPr id="16" name="TextBox 15"/>
          <p:cNvSpPr txBox="1"/>
          <p:nvPr/>
        </p:nvSpPr>
        <p:spPr>
          <a:xfrm>
            <a:off x="6030946" y="1031312"/>
            <a:ext cx="1163053" cy="276999"/>
          </a:xfrm>
          <a:prstGeom prst="rect">
            <a:avLst/>
          </a:prstGeom>
          <a:noFill/>
        </p:spPr>
        <p:txBody>
          <a:bodyPr wrap="square" rtlCol="0">
            <a:spAutoFit/>
          </a:bodyPr>
          <a:lstStyle/>
          <a:p>
            <a:r>
              <a:rPr lang="en-US" sz="1200" dirty="0">
                <a:solidFill>
                  <a:srgbClr val="FFFFFF"/>
                </a:solidFill>
              </a:rPr>
              <a:t>Nigeria</a:t>
            </a:r>
          </a:p>
        </p:txBody>
      </p:sp>
      <p:sp>
        <p:nvSpPr>
          <p:cNvPr id="17" name="TextBox 16"/>
          <p:cNvSpPr txBox="1"/>
          <p:nvPr/>
        </p:nvSpPr>
        <p:spPr>
          <a:xfrm>
            <a:off x="7751795" y="1307713"/>
            <a:ext cx="1680845" cy="276999"/>
          </a:xfrm>
          <a:prstGeom prst="rect">
            <a:avLst/>
          </a:prstGeom>
          <a:noFill/>
        </p:spPr>
        <p:txBody>
          <a:bodyPr wrap="square" rtlCol="0">
            <a:spAutoFit/>
          </a:bodyPr>
          <a:lstStyle/>
          <a:p>
            <a:r>
              <a:rPr lang="en-US" sz="1200" dirty="0">
                <a:solidFill>
                  <a:srgbClr val="FFFFFF"/>
                </a:solidFill>
              </a:rPr>
              <a:t>Central African Republic</a:t>
            </a:r>
          </a:p>
        </p:txBody>
      </p:sp>
      <p:sp>
        <p:nvSpPr>
          <p:cNvPr id="18" name="TextBox 17"/>
          <p:cNvSpPr txBox="1"/>
          <p:nvPr/>
        </p:nvSpPr>
        <p:spPr>
          <a:xfrm>
            <a:off x="8247095" y="2495163"/>
            <a:ext cx="1680845" cy="461665"/>
          </a:xfrm>
          <a:prstGeom prst="rect">
            <a:avLst/>
          </a:prstGeom>
          <a:noFill/>
        </p:spPr>
        <p:txBody>
          <a:bodyPr wrap="square" rtlCol="0">
            <a:spAutoFit/>
          </a:bodyPr>
          <a:lstStyle/>
          <a:p>
            <a:r>
              <a:rPr lang="en-US" sz="1200" dirty="0">
                <a:solidFill>
                  <a:srgbClr val="FFFFFF"/>
                </a:solidFill>
              </a:rPr>
              <a:t>Democratic Republic </a:t>
            </a:r>
          </a:p>
          <a:p>
            <a:r>
              <a:rPr lang="en-US" sz="1200" dirty="0">
                <a:solidFill>
                  <a:srgbClr val="FFFFFF"/>
                </a:solidFill>
              </a:rPr>
              <a:t>of the Congo</a:t>
            </a:r>
          </a:p>
        </p:txBody>
      </p:sp>
      <p:sp>
        <p:nvSpPr>
          <p:cNvPr id="19" name="TextBox 18"/>
          <p:cNvSpPr txBox="1"/>
          <p:nvPr/>
        </p:nvSpPr>
        <p:spPr>
          <a:xfrm>
            <a:off x="6824696" y="2315958"/>
            <a:ext cx="1163053" cy="276999"/>
          </a:xfrm>
          <a:prstGeom prst="rect">
            <a:avLst/>
          </a:prstGeom>
          <a:noFill/>
        </p:spPr>
        <p:txBody>
          <a:bodyPr wrap="square" rtlCol="0">
            <a:spAutoFit/>
          </a:bodyPr>
          <a:lstStyle/>
          <a:p>
            <a:r>
              <a:rPr lang="en-US" sz="1200" dirty="0"/>
              <a:t>Gabon</a:t>
            </a:r>
          </a:p>
        </p:txBody>
      </p:sp>
      <p:sp>
        <p:nvSpPr>
          <p:cNvPr id="20" name="TextBox 19"/>
          <p:cNvSpPr txBox="1"/>
          <p:nvPr/>
        </p:nvSpPr>
        <p:spPr>
          <a:xfrm>
            <a:off x="5546223" y="2065559"/>
            <a:ext cx="1163053" cy="461665"/>
          </a:xfrm>
          <a:prstGeom prst="rect">
            <a:avLst/>
          </a:prstGeom>
          <a:noFill/>
        </p:spPr>
        <p:txBody>
          <a:bodyPr wrap="square" rtlCol="0">
            <a:spAutoFit/>
          </a:bodyPr>
          <a:lstStyle/>
          <a:p>
            <a:r>
              <a:rPr lang="en-US" sz="1200" dirty="0"/>
              <a:t>Equatorial Guinea</a:t>
            </a:r>
          </a:p>
        </p:txBody>
      </p:sp>
      <p:cxnSp>
        <p:nvCxnSpPr>
          <p:cNvPr id="22" name="Straight Connector 21"/>
          <p:cNvCxnSpPr/>
          <p:nvPr/>
        </p:nvCxnSpPr>
        <p:spPr>
          <a:xfrm>
            <a:off x="6330950" y="2241550"/>
            <a:ext cx="53184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263043" y="2924562"/>
            <a:ext cx="1680845" cy="276999"/>
          </a:xfrm>
          <a:prstGeom prst="rect">
            <a:avLst/>
          </a:prstGeom>
          <a:noFill/>
        </p:spPr>
        <p:txBody>
          <a:bodyPr wrap="square" rtlCol="0">
            <a:spAutoFit/>
          </a:bodyPr>
          <a:lstStyle/>
          <a:p>
            <a:r>
              <a:rPr lang="en-US" sz="1200" dirty="0">
                <a:solidFill>
                  <a:srgbClr val="000000"/>
                </a:solidFill>
              </a:rPr>
              <a:t>Republic of the Congo</a:t>
            </a:r>
          </a:p>
        </p:txBody>
      </p:sp>
      <p:cxnSp>
        <p:nvCxnSpPr>
          <p:cNvPr id="27" name="Straight Connector 26"/>
          <p:cNvCxnSpPr/>
          <p:nvPr/>
        </p:nvCxnSpPr>
        <p:spPr>
          <a:xfrm>
            <a:off x="6760515" y="3083312"/>
            <a:ext cx="5318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202843" y="3442774"/>
            <a:ext cx="615503" cy="276999"/>
          </a:xfrm>
          <a:prstGeom prst="rect">
            <a:avLst/>
          </a:prstGeom>
          <a:noFill/>
        </p:spPr>
        <p:txBody>
          <a:bodyPr wrap="square" rtlCol="0">
            <a:spAutoFit/>
          </a:bodyPr>
          <a:lstStyle/>
          <a:p>
            <a:r>
              <a:rPr lang="en-US" sz="1200" dirty="0">
                <a:solidFill>
                  <a:srgbClr val="000000"/>
                </a:solidFill>
              </a:rPr>
              <a:t>Angola</a:t>
            </a:r>
          </a:p>
        </p:txBody>
      </p:sp>
      <p:cxnSp>
        <p:nvCxnSpPr>
          <p:cNvPr id="30" name="Straight Connector 29"/>
          <p:cNvCxnSpPr>
            <a:stCxn id="29" idx="3"/>
          </p:cNvCxnSpPr>
          <p:nvPr/>
        </p:nvCxnSpPr>
        <p:spPr>
          <a:xfrm>
            <a:off x="6818346" y="3581274"/>
            <a:ext cx="5606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5508123" y="1563909"/>
            <a:ext cx="575177" cy="276999"/>
          </a:xfrm>
          <a:prstGeom prst="rect">
            <a:avLst/>
          </a:prstGeom>
          <a:noFill/>
        </p:spPr>
        <p:txBody>
          <a:bodyPr wrap="square" rtlCol="0">
            <a:spAutoFit/>
          </a:bodyPr>
          <a:lstStyle/>
          <a:p>
            <a:r>
              <a:rPr lang="en-US" sz="1200" dirty="0"/>
              <a:t>Benin</a:t>
            </a:r>
          </a:p>
        </p:txBody>
      </p:sp>
      <p:cxnSp>
        <p:nvCxnSpPr>
          <p:cNvPr id="40" name="Straight Connector 39"/>
          <p:cNvCxnSpPr/>
          <p:nvPr/>
        </p:nvCxnSpPr>
        <p:spPr>
          <a:xfrm flipV="1">
            <a:off x="5619750" y="1307713"/>
            <a:ext cx="0" cy="33058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5486400" y="1233323"/>
            <a:ext cx="0" cy="62383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5260473" y="1767109"/>
            <a:ext cx="575177" cy="276999"/>
          </a:xfrm>
          <a:prstGeom prst="rect">
            <a:avLst/>
          </a:prstGeom>
          <a:noFill/>
        </p:spPr>
        <p:txBody>
          <a:bodyPr wrap="square" rtlCol="0">
            <a:spAutoFit/>
          </a:bodyPr>
          <a:lstStyle/>
          <a:p>
            <a:r>
              <a:rPr lang="en-US" sz="1200" dirty="0"/>
              <a:t>Togo</a:t>
            </a:r>
          </a:p>
        </p:txBody>
      </p:sp>
      <p:sp>
        <p:nvSpPr>
          <p:cNvPr id="45" name="TextBox 44"/>
          <p:cNvSpPr txBox="1"/>
          <p:nvPr/>
        </p:nvSpPr>
        <p:spPr>
          <a:xfrm>
            <a:off x="7665568" y="892812"/>
            <a:ext cx="1163053" cy="276999"/>
          </a:xfrm>
          <a:prstGeom prst="rect">
            <a:avLst/>
          </a:prstGeom>
          <a:noFill/>
        </p:spPr>
        <p:txBody>
          <a:bodyPr wrap="square" rtlCol="0">
            <a:spAutoFit/>
          </a:bodyPr>
          <a:lstStyle/>
          <a:p>
            <a:r>
              <a:rPr lang="en-US" sz="1200" dirty="0">
                <a:solidFill>
                  <a:srgbClr val="FFFFFF"/>
                </a:solidFill>
              </a:rPr>
              <a:t>Chad</a:t>
            </a:r>
          </a:p>
        </p:txBody>
      </p:sp>
      <p:sp>
        <p:nvSpPr>
          <p:cNvPr id="46" name="TextBox 45"/>
          <p:cNvSpPr txBox="1"/>
          <p:nvPr/>
        </p:nvSpPr>
        <p:spPr>
          <a:xfrm>
            <a:off x="9669496" y="1282108"/>
            <a:ext cx="1163053" cy="461665"/>
          </a:xfrm>
          <a:prstGeom prst="rect">
            <a:avLst/>
          </a:prstGeom>
          <a:noFill/>
        </p:spPr>
        <p:txBody>
          <a:bodyPr wrap="square" rtlCol="0">
            <a:spAutoFit/>
          </a:bodyPr>
          <a:lstStyle/>
          <a:p>
            <a:r>
              <a:rPr lang="en-US" sz="1200" dirty="0">
                <a:solidFill>
                  <a:srgbClr val="FFFFFF"/>
                </a:solidFill>
              </a:rPr>
              <a:t>South </a:t>
            </a:r>
          </a:p>
          <a:p>
            <a:r>
              <a:rPr lang="en-US" sz="1200" dirty="0">
                <a:solidFill>
                  <a:srgbClr val="FFFFFF"/>
                </a:solidFill>
              </a:rPr>
              <a:t>Sudan</a:t>
            </a:r>
          </a:p>
        </p:txBody>
      </p:sp>
      <p:sp>
        <p:nvSpPr>
          <p:cNvPr id="47" name="TextBox 46"/>
          <p:cNvSpPr txBox="1"/>
          <p:nvPr/>
        </p:nvSpPr>
        <p:spPr>
          <a:xfrm>
            <a:off x="10069546" y="2202858"/>
            <a:ext cx="1163053" cy="276999"/>
          </a:xfrm>
          <a:prstGeom prst="rect">
            <a:avLst/>
          </a:prstGeom>
          <a:noFill/>
        </p:spPr>
        <p:txBody>
          <a:bodyPr wrap="square" rtlCol="0">
            <a:spAutoFit/>
          </a:bodyPr>
          <a:lstStyle/>
          <a:p>
            <a:r>
              <a:rPr lang="en-US" sz="1200" dirty="0">
                <a:solidFill>
                  <a:srgbClr val="FFFFFF"/>
                </a:solidFill>
              </a:rPr>
              <a:t>Uganda</a:t>
            </a:r>
          </a:p>
        </p:txBody>
      </p:sp>
      <p:sp>
        <p:nvSpPr>
          <p:cNvPr id="48" name="TextBox 47"/>
          <p:cNvSpPr txBox="1"/>
          <p:nvPr/>
        </p:nvSpPr>
        <p:spPr>
          <a:xfrm>
            <a:off x="9948896" y="3239100"/>
            <a:ext cx="1163053" cy="276999"/>
          </a:xfrm>
          <a:prstGeom prst="rect">
            <a:avLst/>
          </a:prstGeom>
          <a:noFill/>
        </p:spPr>
        <p:txBody>
          <a:bodyPr wrap="square" rtlCol="0">
            <a:spAutoFit/>
          </a:bodyPr>
          <a:lstStyle/>
          <a:p>
            <a:r>
              <a:rPr lang="en-US" sz="1200" dirty="0">
                <a:solidFill>
                  <a:srgbClr val="000000"/>
                </a:solidFill>
              </a:rPr>
              <a:t>Rwanda</a:t>
            </a:r>
          </a:p>
        </p:txBody>
      </p:sp>
      <p:sp>
        <p:nvSpPr>
          <p:cNvPr id="49" name="TextBox 48"/>
          <p:cNvSpPr txBox="1"/>
          <p:nvPr/>
        </p:nvSpPr>
        <p:spPr>
          <a:xfrm>
            <a:off x="9320246" y="3391500"/>
            <a:ext cx="731803" cy="276999"/>
          </a:xfrm>
          <a:prstGeom prst="rect">
            <a:avLst/>
          </a:prstGeom>
          <a:noFill/>
        </p:spPr>
        <p:txBody>
          <a:bodyPr wrap="square" rtlCol="0">
            <a:spAutoFit/>
          </a:bodyPr>
          <a:lstStyle/>
          <a:p>
            <a:r>
              <a:rPr lang="en-US" sz="1200" dirty="0">
                <a:solidFill>
                  <a:srgbClr val="000000"/>
                </a:solidFill>
              </a:rPr>
              <a:t>Burundi</a:t>
            </a:r>
          </a:p>
        </p:txBody>
      </p:sp>
      <p:sp>
        <p:nvSpPr>
          <p:cNvPr id="50" name="TextBox 49"/>
          <p:cNvSpPr txBox="1"/>
          <p:nvPr/>
        </p:nvSpPr>
        <p:spPr>
          <a:xfrm>
            <a:off x="10031446" y="2559650"/>
            <a:ext cx="1163053" cy="276999"/>
          </a:xfrm>
          <a:prstGeom prst="rect">
            <a:avLst/>
          </a:prstGeom>
          <a:noFill/>
        </p:spPr>
        <p:txBody>
          <a:bodyPr wrap="square" rtlCol="0">
            <a:spAutoFit/>
          </a:bodyPr>
          <a:lstStyle/>
          <a:p>
            <a:r>
              <a:rPr lang="en-US" sz="1200" dirty="0">
                <a:solidFill>
                  <a:srgbClr val="FFFFFF"/>
                </a:solidFill>
              </a:rPr>
              <a:t>Tanzania</a:t>
            </a:r>
          </a:p>
        </p:txBody>
      </p:sp>
      <p:cxnSp>
        <p:nvCxnSpPr>
          <p:cNvPr id="51" name="Straight Connector 50"/>
          <p:cNvCxnSpPr/>
          <p:nvPr/>
        </p:nvCxnSpPr>
        <p:spPr>
          <a:xfrm flipV="1">
            <a:off x="9975850" y="3022600"/>
            <a:ext cx="0" cy="55394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10069546" y="2745627"/>
            <a:ext cx="0" cy="55394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216897" y="4902287"/>
            <a:ext cx="747642" cy="276999"/>
          </a:xfrm>
          <a:prstGeom prst="rect">
            <a:avLst/>
          </a:prstGeom>
          <a:noFill/>
        </p:spPr>
        <p:txBody>
          <a:bodyPr wrap="square" rtlCol="0">
            <a:spAutoFit/>
          </a:bodyPr>
          <a:lstStyle/>
          <a:p>
            <a:r>
              <a:rPr lang="en-US" sz="1200" dirty="0">
                <a:solidFill>
                  <a:srgbClr val="FFFFFF"/>
                </a:solidFill>
              </a:rPr>
              <a:t>Squirrel</a:t>
            </a:r>
          </a:p>
        </p:txBody>
      </p:sp>
      <p:sp>
        <p:nvSpPr>
          <p:cNvPr id="57" name="TextBox 56"/>
          <p:cNvSpPr txBox="1"/>
          <p:nvPr/>
        </p:nvSpPr>
        <p:spPr>
          <a:xfrm>
            <a:off x="11232599" y="4902287"/>
            <a:ext cx="747642" cy="276999"/>
          </a:xfrm>
          <a:prstGeom prst="rect">
            <a:avLst/>
          </a:prstGeom>
          <a:noFill/>
        </p:spPr>
        <p:txBody>
          <a:bodyPr wrap="square" rtlCol="0">
            <a:spAutoFit/>
          </a:bodyPr>
          <a:lstStyle/>
          <a:p>
            <a:r>
              <a:rPr lang="en-US" sz="1200" dirty="0">
                <a:solidFill>
                  <a:srgbClr val="FFFFFF"/>
                </a:solidFill>
              </a:rPr>
              <a:t>Bee</a:t>
            </a:r>
          </a:p>
        </p:txBody>
      </p:sp>
      <p:sp>
        <p:nvSpPr>
          <p:cNvPr id="59" name="TextBox 58"/>
          <p:cNvSpPr txBox="1"/>
          <p:nvPr/>
        </p:nvSpPr>
        <p:spPr>
          <a:xfrm>
            <a:off x="8668611" y="4902287"/>
            <a:ext cx="747642" cy="276999"/>
          </a:xfrm>
          <a:prstGeom prst="rect">
            <a:avLst/>
          </a:prstGeom>
          <a:noFill/>
        </p:spPr>
        <p:txBody>
          <a:bodyPr wrap="square" rtlCol="0">
            <a:spAutoFit/>
          </a:bodyPr>
          <a:lstStyle/>
          <a:p>
            <a:r>
              <a:rPr lang="en-US" sz="1200" dirty="0">
                <a:solidFill>
                  <a:srgbClr val="FFFFFF"/>
                </a:solidFill>
              </a:rPr>
              <a:t>Moth</a:t>
            </a:r>
          </a:p>
        </p:txBody>
      </p:sp>
    </p:spTree>
    <p:extLst>
      <p:ext uri="{BB962C8B-B14F-4D97-AF65-F5344CB8AC3E}">
        <p14:creationId xmlns:p14="http://schemas.microsoft.com/office/powerpoint/2010/main" val="18684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60B342-3E50-444F-B3B0-48AA40DDAFEE}"/>
              </a:ext>
            </a:extLst>
          </p:cNvPr>
          <p:cNvPicPr>
            <a:picLocks noChangeAspect="1"/>
          </p:cNvPicPr>
          <p:nvPr/>
        </p:nvPicPr>
        <p:blipFill>
          <a:blip r:embed="rId3"/>
          <a:stretch>
            <a:fillRect/>
          </a:stretch>
        </p:blipFill>
        <p:spPr>
          <a:xfrm>
            <a:off x="3863462" y="-58872"/>
            <a:ext cx="9324104" cy="6993072"/>
          </a:xfrm>
          <a:prstGeom prst="rect">
            <a:avLst/>
          </a:prstGeom>
        </p:spPr>
      </p:pic>
      <p:sp>
        <p:nvSpPr>
          <p:cNvPr id="12" name="Rectangle 11"/>
          <p:cNvSpPr/>
          <p:nvPr/>
        </p:nvSpPr>
        <p:spPr>
          <a:xfrm>
            <a:off x="0" y="-8088"/>
            <a:ext cx="4468092" cy="6923816"/>
          </a:xfrm>
          <a:prstGeom prst="rect">
            <a:avLst/>
          </a:prstGeom>
          <a:solidFill>
            <a:srgbClr val="5252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71B79A4-ED43-C340-9980-ACC1C224822B}"/>
              </a:ext>
            </a:extLst>
          </p:cNvPr>
          <p:cNvSpPr txBox="1"/>
          <p:nvPr/>
        </p:nvSpPr>
        <p:spPr>
          <a:xfrm>
            <a:off x="371826" y="1945824"/>
            <a:ext cx="3445565" cy="800219"/>
          </a:xfrm>
          <a:prstGeom prst="rect">
            <a:avLst/>
          </a:prstGeom>
          <a:noFill/>
        </p:spPr>
        <p:txBody>
          <a:bodyPr wrap="square" rtlCol="0">
            <a:spAutoFit/>
          </a:bodyPr>
          <a:lstStyle/>
          <a:p>
            <a:pPr lvl="0"/>
            <a:r>
              <a:rPr lang="en-US" sz="1400" dirty="0">
                <a:solidFill>
                  <a:srgbClr val="FFFFFF"/>
                </a:solidFill>
              </a:rPr>
              <a:t>On-going research propagating ebony </a:t>
            </a:r>
          </a:p>
          <a:p>
            <a:pPr lvl="0"/>
            <a:r>
              <a:rPr lang="en-US" sz="1400" dirty="0">
                <a:solidFill>
                  <a:srgbClr val="FFFFFF"/>
                </a:solidFill>
              </a:rPr>
              <a:t>from seed, cuttings and tissue culture.</a:t>
            </a:r>
          </a:p>
          <a:p>
            <a:endParaRPr lang="en-US" dirty="0"/>
          </a:p>
        </p:txBody>
      </p:sp>
      <p:pic>
        <p:nvPicPr>
          <p:cNvPr id="8" name="Picture 7">
            <a:extLst>
              <a:ext uri="{FF2B5EF4-FFF2-40B4-BE49-F238E27FC236}">
                <a16:creationId xmlns:a16="http://schemas.microsoft.com/office/drawing/2014/main" id="{5EFA6CF1-85BF-CA4A-B42D-D5161EF280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 y="2968114"/>
            <a:ext cx="3484758" cy="2614758"/>
          </a:xfrm>
          <a:prstGeom prst="rect">
            <a:avLst/>
          </a:prstGeom>
        </p:spPr>
      </p:pic>
      <p:pic>
        <p:nvPicPr>
          <p:cNvPr id="10" name="Picture 9">
            <a:extLst>
              <a:ext uri="{FF2B5EF4-FFF2-40B4-BE49-F238E27FC236}">
                <a16:creationId xmlns:a16="http://schemas.microsoft.com/office/drawing/2014/main" id="{73BD87D8-85FB-374B-A760-6BB5FB07857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26580" y="2968114"/>
            <a:ext cx="3565420" cy="2617018"/>
          </a:xfrm>
          <a:prstGeom prst="rect">
            <a:avLst/>
          </a:prstGeom>
        </p:spPr>
      </p:pic>
      <p:sp>
        <p:nvSpPr>
          <p:cNvPr id="11" name="TextBox 10">
            <a:extLst>
              <a:ext uri="{FF2B5EF4-FFF2-40B4-BE49-F238E27FC236}">
                <a16:creationId xmlns:a16="http://schemas.microsoft.com/office/drawing/2014/main" id="{37A3D1E0-63B8-5349-9BCD-565B0A036212}"/>
              </a:ext>
            </a:extLst>
          </p:cNvPr>
          <p:cNvSpPr txBox="1"/>
          <p:nvPr/>
        </p:nvSpPr>
        <p:spPr>
          <a:xfrm>
            <a:off x="-8089" y="-8088"/>
            <a:ext cx="1246170" cy="369332"/>
          </a:xfrm>
          <a:prstGeom prst="rect">
            <a:avLst/>
          </a:prstGeom>
          <a:solidFill>
            <a:schemeClr val="tx1"/>
          </a:solidFill>
        </p:spPr>
        <p:txBody>
          <a:bodyPr wrap="square" rtlCol="0">
            <a:spAutoFit/>
          </a:bodyPr>
          <a:lstStyle/>
          <a:p>
            <a:r>
              <a:rPr lang="en-US" b="1" dirty="0">
                <a:solidFill>
                  <a:srgbClr val="FFFFFF"/>
                </a:solidFill>
              </a:rPr>
              <a:t>ACTIVITY 3</a:t>
            </a:r>
          </a:p>
        </p:txBody>
      </p:sp>
      <p:sp>
        <p:nvSpPr>
          <p:cNvPr id="14" name="Rectangle 13"/>
          <p:cNvSpPr/>
          <p:nvPr/>
        </p:nvSpPr>
        <p:spPr>
          <a:xfrm>
            <a:off x="374616" y="1214975"/>
            <a:ext cx="2195057" cy="400110"/>
          </a:xfrm>
          <a:prstGeom prst="rect">
            <a:avLst/>
          </a:prstGeom>
        </p:spPr>
        <p:txBody>
          <a:bodyPr wrap="none">
            <a:spAutoFit/>
          </a:bodyPr>
          <a:lstStyle/>
          <a:p>
            <a:r>
              <a:rPr lang="en-US" sz="2000" b="1" dirty="0">
                <a:solidFill>
                  <a:srgbClr val="FFFFFF"/>
                </a:solidFill>
              </a:rPr>
              <a:t>Ebony Propagation</a:t>
            </a:r>
          </a:p>
        </p:txBody>
      </p:sp>
    </p:spTree>
    <p:extLst>
      <p:ext uri="{BB962C8B-B14F-4D97-AF65-F5344CB8AC3E}">
        <p14:creationId xmlns:p14="http://schemas.microsoft.com/office/powerpoint/2010/main" val="3052015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DC_9713.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6" name="Rectangle 5"/>
          <p:cNvSpPr/>
          <p:nvPr/>
        </p:nvSpPr>
        <p:spPr>
          <a:xfrm>
            <a:off x="0" y="-8088"/>
            <a:ext cx="4468092" cy="6923816"/>
          </a:xfrm>
          <a:prstGeom prst="rect">
            <a:avLst/>
          </a:prstGeom>
          <a:solidFill>
            <a:srgbClr val="5252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0DEB102-744D-E347-BD03-F63AC93DC101}"/>
              </a:ext>
            </a:extLst>
          </p:cNvPr>
          <p:cNvSpPr txBox="1"/>
          <p:nvPr/>
        </p:nvSpPr>
        <p:spPr>
          <a:xfrm>
            <a:off x="-8089" y="-8088"/>
            <a:ext cx="1051962" cy="369332"/>
          </a:xfrm>
          <a:prstGeom prst="rect">
            <a:avLst/>
          </a:prstGeom>
          <a:solidFill>
            <a:schemeClr val="tx1"/>
          </a:solidFill>
        </p:spPr>
        <p:txBody>
          <a:bodyPr wrap="square" rtlCol="0">
            <a:spAutoFit/>
          </a:bodyPr>
          <a:lstStyle/>
          <a:p>
            <a:r>
              <a:rPr lang="en-US" b="1" dirty="0">
                <a:solidFill>
                  <a:srgbClr val="FFFFFF"/>
                </a:solidFill>
              </a:rPr>
              <a:t>RESULTS</a:t>
            </a:r>
          </a:p>
        </p:txBody>
      </p:sp>
      <p:sp>
        <p:nvSpPr>
          <p:cNvPr id="2" name="TextBox 1">
            <a:extLst>
              <a:ext uri="{FF2B5EF4-FFF2-40B4-BE49-F238E27FC236}">
                <a16:creationId xmlns:a16="http://schemas.microsoft.com/office/drawing/2014/main" id="{E7A2F7B2-8E5F-6A44-914E-2A8B15CEBD81}"/>
              </a:ext>
            </a:extLst>
          </p:cNvPr>
          <p:cNvSpPr txBox="1"/>
          <p:nvPr/>
        </p:nvSpPr>
        <p:spPr>
          <a:xfrm>
            <a:off x="387931" y="358645"/>
            <a:ext cx="3733800" cy="6586418"/>
          </a:xfrm>
          <a:prstGeom prst="rect">
            <a:avLst/>
          </a:prstGeom>
          <a:noFill/>
        </p:spPr>
        <p:txBody>
          <a:bodyPr wrap="square" rtlCol="0">
            <a:spAutoFit/>
          </a:bodyPr>
          <a:lstStyle/>
          <a:p>
            <a:pPr lvl="0"/>
            <a:endParaRPr lang="en-US" dirty="0">
              <a:solidFill>
                <a:schemeClr val="bg1"/>
              </a:solidFill>
            </a:endParaRPr>
          </a:p>
          <a:p>
            <a:pPr lvl="0"/>
            <a:r>
              <a:rPr lang="en-US" sz="2000" b="1" dirty="0">
                <a:solidFill>
                  <a:schemeClr val="bg1"/>
                </a:solidFill>
              </a:rPr>
              <a:t>Today</a:t>
            </a:r>
            <a:endParaRPr lang="en-US" sz="2000" dirty="0">
              <a:solidFill>
                <a:schemeClr val="bg1"/>
              </a:solidFill>
            </a:endParaRPr>
          </a:p>
          <a:p>
            <a:pPr marL="285750" lvl="0" indent="-285750">
              <a:buFont typeface="Arial" panose="020B0604020202020204" pitchFamily="34" charset="0"/>
              <a:buChar char="•"/>
            </a:pPr>
            <a:r>
              <a:rPr lang="en-US" sz="1400" dirty="0">
                <a:solidFill>
                  <a:schemeClr val="bg1"/>
                </a:solidFill>
              </a:rPr>
              <a:t>2 villages participating</a:t>
            </a:r>
          </a:p>
          <a:p>
            <a:pPr marL="285750" indent="-285750">
              <a:buFont typeface="Arial" panose="020B0604020202020204" pitchFamily="34" charset="0"/>
              <a:buChar char="•"/>
            </a:pPr>
            <a:r>
              <a:rPr lang="en-US" sz="1400" dirty="0">
                <a:solidFill>
                  <a:schemeClr val="bg1"/>
                </a:solidFill>
              </a:rPr>
              <a:t>2,170 ebony saplings planted</a:t>
            </a:r>
          </a:p>
          <a:p>
            <a:pPr marL="285750" lvl="0" indent="-285750">
              <a:buFont typeface="Arial" panose="020B0604020202020204" pitchFamily="34" charset="0"/>
              <a:buChar char="•"/>
            </a:pPr>
            <a:r>
              <a:rPr lang="en-US" sz="1400" dirty="0">
                <a:solidFill>
                  <a:schemeClr val="bg1"/>
                </a:solidFill>
              </a:rPr>
              <a:t>4,500 ebony saplings produced and currently in community nurseries</a:t>
            </a:r>
          </a:p>
          <a:p>
            <a:pPr marL="285750" lvl="0" indent="-285750">
              <a:buFont typeface="Arial" panose="020B0604020202020204" pitchFamily="34" charset="0"/>
              <a:buChar char="•"/>
            </a:pPr>
            <a:r>
              <a:rPr lang="en-US" sz="1400" dirty="0">
                <a:solidFill>
                  <a:schemeClr val="bg1"/>
                </a:solidFill>
              </a:rPr>
              <a:t>250 fruit and medicinal trees planted</a:t>
            </a:r>
          </a:p>
          <a:p>
            <a:pPr lvl="0"/>
            <a:endParaRPr lang="en-US" dirty="0">
              <a:solidFill>
                <a:schemeClr val="bg1"/>
              </a:solidFill>
            </a:endParaRPr>
          </a:p>
          <a:p>
            <a:pPr lvl="0"/>
            <a:r>
              <a:rPr lang="en-US" sz="2000" b="1" dirty="0">
                <a:solidFill>
                  <a:schemeClr val="bg1"/>
                </a:solidFill>
              </a:rPr>
              <a:t>2019 </a:t>
            </a:r>
            <a:r>
              <a:rPr lang="en-US" sz="2000" dirty="0">
                <a:solidFill>
                  <a:schemeClr val="bg1"/>
                </a:solidFill>
              </a:rPr>
              <a:t>(projection)</a:t>
            </a:r>
          </a:p>
          <a:p>
            <a:pPr marL="285750" lvl="0" indent="-285750">
              <a:buFont typeface="Arial" panose="020B0604020202020204" pitchFamily="34" charset="0"/>
              <a:buChar char="•"/>
            </a:pPr>
            <a:r>
              <a:rPr lang="en-US" sz="1400" dirty="0">
                <a:solidFill>
                  <a:schemeClr val="bg1"/>
                </a:solidFill>
              </a:rPr>
              <a:t>5 additional villages participating</a:t>
            </a:r>
          </a:p>
          <a:p>
            <a:pPr marL="285750" indent="-285750">
              <a:buFont typeface="Arial" panose="020B0604020202020204" pitchFamily="34" charset="0"/>
              <a:buChar char="•"/>
            </a:pPr>
            <a:r>
              <a:rPr lang="en-US" sz="1400" dirty="0">
                <a:solidFill>
                  <a:schemeClr val="bg1"/>
                </a:solidFill>
              </a:rPr>
              <a:t>3,500 ebony sapling to be planted</a:t>
            </a:r>
          </a:p>
          <a:p>
            <a:pPr marL="285750" lvl="0" indent="-285750">
              <a:buFont typeface="Arial" panose="020B0604020202020204" pitchFamily="34" charset="0"/>
              <a:buChar char="•"/>
            </a:pPr>
            <a:r>
              <a:rPr lang="en-US" sz="1400" dirty="0">
                <a:solidFill>
                  <a:schemeClr val="bg1"/>
                </a:solidFill>
              </a:rPr>
              <a:t>15,000 ebony saplings produced and growing in community nurseries</a:t>
            </a:r>
          </a:p>
          <a:p>
            <a:pPr marL="285750" lvl="0" indent="-285750">
              <a:buFont typeface="Arial" panose="020B0604020202020204" pitchFamily="34" charset="0"/>
              <a:buChar char="•"/>
            </a:pPr>
            <a:r>
              <a:rPr lang="en-US" sz="1400" dirty="0">
                <a:solidFill>
                  <a:schemeClr val="bg1"/>
                </a:solidFill>
              </a:rPr>
              <a:t>1,150 fruit and medicinal trees growing in community nurseries</a:t>
            </a:r>
          </a:p>
          <a:p>
            <a:endParaRPr lang="en-US" dirty="0">
              <a:solidFill>
                <a:schemeClr val="bg1"/>
              </a:solidFill>
            </a:endParaRPr>
          </a:p>
          <a:p>
            <a:r>
              <a:rPr lang="en-US" sz="2000" b="1" dirty="0">
                <a:solidFill>
                  <a:schemeClr val="bg1"/>
                </a:solidFill>
              </a:rPr>
              <a:t>Beyond</a:t>
            </a:r>
          </a:p>
          <a:p>
            <a:pPr marL="285750" indent="-285750">
              <a:buFont typeface="Arial" panose="020B0604020202020204" pitchFamily="34" charset="0"/>
              <a:buChar char="•"/>
            </a:pPr>
            <a:r>
              <a:rPr lang="en-US" sz="1400" dirty="0">
                <a:solidFill>
                  <a:schemeClr val="bg1"/>
                </a:solidFill>
              </a:rPr>
              <a:t>Communities receive annual payments for their work for the first five years of stewardship, at which point plants should be largely self-sustaining.  </a:t>
            </a:r>
          </a:p>
          <a:p>
            <a:pPr marL="285750" indent="-285750">
              <a:buFont typeface="Arial" panose="020B0604020202020204" pitchFamily="34" charset="0"/>
              <a:buChar char="•"/>
            </a:pPr>
            <a:r>
              <a:rPr lang="en-US" sz="1400" dirty="0">
                <a:solidFill>
                  <a:schemeClr val="bg1"/>
                </a:solidFill>
              </a:rPr>
              <a:t>As villages transition out, new villages will transition in</a:t>
            </a:r>
          </a:p>
          <a:p>
            <a:pPr marL="285750" indent="-285750">
              <a:buFont typeface="Arial" panose="020B0604020202020204" pitchFamily="34" charset="0"/>
              <a:buChar char="•"/>
            </a:pPr>
            <a:r>
              <a:rPr lang="en-US" sz="1400" dirty="0">
                <a:solidFill>
                  <a:schemeClr val="bg1"/>
                </a:solidFill>
              </a:rPr>
              <a:t>“Alumni” villages will be left capable of continued production of ebony as well </a:t>
            </a:r>
            <a:br>
              <a:rPr lang="en-US" sz="1400" dirty="0">
                <a:solidFill>
                  <a:schemeClr val="bg1"/>
                </a:solidFill>
              </a:rPr>
            </a:br>
            <a:r>
              <a:rPr lang="en-US" sz="1400" dirty="0">
                <a:solidFill>
                  <a:schemeClr val="bg1"/>
                </a:solidFill>
              </a:rPr>
              <a:t>as fruit and medicinal plants for as long </a:t>
            </a:r>
            <a:br>
              <a:rPr lang="en-US" sz="1400" dirty="0">
                <a:solidFill>
                  <a:schemeClr val="bg1"/>
                </a:solidFill>
              </a:rPr>
            </a:br>
            <a:r>
              <a:rPr lang="en-US" sz="1400" dirty="0">
                <a:solidFill>
                  <a:schemeClr val="bg1"/>
                </a:solidFill>
              </a:rPr>
              <a:t>as they wish</a:t>
            </a:r>
          </a:p>
        </p:txBody>
      </p:sp>
    </p:spTree>
    <p:extLst>
      <p:ext uri="{BB962C8B-B14F-4D97-AF65-F5344CB8AC3E}">
        <p14:creationId xmlns:p14="http://schemas.microsoft.com/office/powerpoint/2010/main" val="1665769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AYLOR - EBONY PROJ-1147.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8234" y="0"/>
            <a:ext cx="10284943" cy="6858000"/>
          </a:xfrm>
          <a:prstGeom prst="rect">
            <a:avLst/>
          </a:prstGeom>
        </p:spPr>
      </p:pic>
      <p:sp>
        <p:nvSpPr>
          <p:cNvPr id="14" name="Rectangle 13"/>
          <p:cNvSpPr/>
          <p:nvPr/>
        </p:nvSpPr>
        <p:spPr>
          <a:xfrm>
            <a:off x="0" y="-8088"/>
            <a:ext cx="6130636" cy="6923816"/>
          </a:xfrm>
          <a:prstGeom prst="rect">
            <a:avLst/>
          </a:prstGeom>
          <a:solidFill>
            <a:srgbClr val="5252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D7744B3-33B6-2142-8B9B-9BBB7BF24DCE}"/>
              </a:ext>
            </a:extLst>
          </p:cNvPr>
          <p:cNvSpPr txBox="1"/>
          <p:nvPr/>
        </p:nvSpPr>
        <p:spPr>
          <a:xfrm>
            <a:off x="369597" y="2000811"/>
            <a:ext cx="5599395" cy="1908215"/>
          </a:xfrm>
          <a:prstGeom prst="rect">
            <a:avLst/>
          </a:prstGeom>
          <a:noFill/>
        </p:spPr>
        <p:txBody>
          <a:bodyPr wrap="square" rtlCol="0">
            <a:spAutoFit/>
          </a:bodyPr>
          <a:lstStyle/>
          <a:p>
            <a:pPr marL="288925" indent="-288925">
              <a:buFont typeface="+mj-lt"/>
              <a:buAutoNum type="arabicPeriod"/>
            </a:pPr>
            <a:r>
              <a:rPr lang="en-US" sz="2000" b="1" dirty="0">
                <a:solidFill>
                  <a:srgbClr val="FFFFFF"/>
                </a:solidFill>
              </a:rPr>
              <a:t>Public-Private-Partnership (November 2017)</a:t>
            </a:r>
          </a:p>
          <a:p>
            <a:pPr marL="623888" lvl="2" indent="-219075">
              <a:buFont typeface="+mj-lt"/>
              <a:buAutoNum type="alphaLcParenR"/>
            </a:pPr>
            <a:r>
              <a:rPr lang="en-US" sz="1400" dirty="0">
                <a:solidFill>
                  <a:srgbClr val="FFFFFF"/>
                </a:solidFill>
              </a:rPr>
              <a:t>Taylor Guitars continues to fund existing project</a:t>
            </a:r>
          </a:p>
          <a:p>
            <a:pPr marL="623888" lvl="2" indent="-219075">
              <a:buFont typeface="+mj-lt"/>
              <a:buAutoNum type="alphaLcParenR"/>
            </a:pPr>
            <a:r>
              <a:rPr lang="en-US" sz="1400" dirty="0">
                <a:solidFill>
                  <a:srgbClr val="FFFFFF"/>
                </a:solidFill>
              </a:rPr>
              <a:t>Government of Cameroon commissions Scale-up Feasibility Study</a:t>
            </a:r>
          </a:p>
          <a:p>
            <a:pPr marL="796925" lvl="3" indent="-173038">
              <a:buFont typeface="Arial" panose="020B0604020202020204" pitchFamily="34" charset="0"/>
              <a:buChar char="•"/>
            </a:pPr>
            <a:r>
              <a:rPr lang="en-US" sz="1400" dirty="0">
                <a:solidFill>
                  <a:srgbClr val="FFFFFF"/>
                </a:solidFill>
              </a:rPr>
              <a:t>Many more communities (</a:t>
            </a:r>
            <a:r>
              <a:rPr lang="en-US" sz="1400" i="1" dirty="0">
                <a:solidFill>
                  <a:srgbClr val="FFFFFF"/>
                </a:solidFill>
              </a:rPr>
              <a:t>i.e. more of the same</a:t>
            </a:r>
            <a:r>
              <a:rPr lang="en-US" sz="1400" dirty="0">
                <a:solidFill>
                  <a:srgbClr val="FFFFFF"/>
                </a:solidFill>
              </a:rPr>
              <a:t>)</a:t>
            </a:r>
          </a:p>
          <a:p>
            <a:pPr marL="796925" lvl="3" indent="-173038">
              <a:buFont typeface="Arial" panose="020B0604020202020204" pitchFamily="34" charset="0"/>
              <a:buChar char="•"/>
            </a:pPr>
            <a:r>
              <a:rPr lang="en-US" sz="1400" dirty="0">
                <a:solidFill>
                  <a:srgbClr val="FFFFFF"/>
                </a:solidFill>
              </a:rPr>
              <a:t>Different species (</a:t>
            </a:r>
            <a:r>
              <a:rPr lang="en-US" sz="1400" i="1" dirty="0">
                <a:solidFill>
                  <a:srgbClr val="FFFFFF"/>
                </a:solidFill>
              </a:rPr>
              <a:t>i.e. co-cropping other hardwoods</a:t>
            </a:r>
            <a:r>
              <a:rPr lang="en-US" sz="1400" dirty="0">
                <a:solidFill>
                  <a:srgbClr val="FFFFFF"/>
                </a:solidFill>
              </a:rPr>
              <a:t>)</a:t>
            </a:r>
          </a:p>
          <a:p>
            <a:pPr marL="796925" lvl="3" indent="-173038">
              <a:buFont typeface="Arial" panose="020B0604020202020204" pitchFamily="34" charset="0"/>
              <a:buChar char="•"/>
            </a:pPr>
            <a:r>
              <a:rPr lang="en-US" sz="1400" dirty="0">
                <a:solidFill>
                  <a:srgbClr val="FFFFFF"/>
                </a:solidFill>
              </a:rPr>
              <a:t>New geographies and land uses (</a:t>
            </a:r>
            <a:r>
              <a:rPr lang="en-US" sz="1400" i="1" dirty="0">
                <a:solidFill>
                  <a:srgbClr val="FFFFFF"/>
                </a:solidFill>
              </a:rPr>
              <a:t>i.e. different ecological zones/value chains)</a:t>
            </a:r>
          </a:p>
          <a:p>
            <a:pPr marL="623888" lvl="2" indent="-219075">
              <a:buFont typeface="+mj-lt"/>
              <a:buAutoNum type="alphaLcParenR"/>
            </a:pPr>
            <a:r>
              <a:rPr lang="en-US" sz="1400" dirty="0">
                <a:solidFill>
                  <a:srgbClr val="FFFFFF"/>
                </a:solidFill>
              </a:rPr>
              <a:t>Project Scale-up (</a:t>
            </a:r>
            <a:r>
              <a:rPr lang="en-US" sz="1400" i="1" dirty="0">
                <a:solidFill>
                  <a:srgbClr val="FFFFFF"/>
                </a:solidFill>
              </a:rPr>
              <a:t>pending Scale-up Feasibility Study results</a:t>
            </a:r>
            <a:r>
              <a:rPr lang="en-US" sz="1400" dirty="0">
                <a:solidFill>
                  <a:srgbClr val="FFFFFF"/>
                </a:solidFill>
              </a:rPr>
              <a:t>)</a:t>
            </a:r>
          </a:p>
        </p:txBody>
      </p:sp>
      <p:sp>
        <p:nvSpPr>
          <p:cNvPr id="17" name="TextBox 16">
            <a:extLst>
              <a:ext uri="{FF2B5EF4-FFF2-40B4-BE49-F238E27FC236}">
                <a16:creationId xmlns:a16="http://schemas.microsoft.com/office/drawing/2014/main" id="{2099FA31-B797-9A47-8A15-4E7ECA66C002}"/>
              </a:ext>
            </a:extLst>
          </p:cNvPr>
          <p:cNvSpPr txBox="1"/>
          <p:nvPr/>
        </p:nvSpPr>
        <p:spPr>
          <a:xfrm>
            <a:off x="364841" y="805014"/>
            <a:ext cx="5604152" cy="830997"/>
          </a:xfrm>
          <a:prstGeom prst="rect">
            <a:avLst/>
          </a:prstGeom>
          <a:noFill/>
        </p:spPr>
        <p:txBody>
          <a:bodyPr wrap="square" rtlCol="0">
            <a:spAutoFit/>
          </a:bodyPr>
          <a:lstStyle/>
          <a:p>
            <a:r>
              <a:rPr lang="en-US" sz="2400" b="1" dirty="0">
                <a:solidFill>
                  <a:srgbClr val="FFFFFF"/>
                </a:solidFill>
              </a:rPr>
              <a:t>From inception the program </a:t>
            </a:r>
          </a:p>
          <a:p>
            <a:r>
              <a:rPr lang="en-US" sz="2400" b="1" dirty="0">
                <a:solidFill>
                  <a:srgbClr val="FFFFFF"/>
                </a:solidFill>
              </a:rPr>
              <a:t>was designed to scale</a:t>
            </a:r>
          </a:p>
        </p:txBody>
      </p:sp>
      <p:sp>
        <p:nvSpPr>
          <p:cNvPr id="18" name="Title 1">
            <a:extLst>
              <a:ext uri="{FF2B5EF4-FFF2-40B4-BE49-F238E27FC236}">
                <a16:creationId xmlns:a16="http://schemas.microsoft.com/office/drawing/2014/main" id="{AC572A21-30DF-A04F-84CB-2277A16C9C5C}"/>
              </a:ext>
            </a:extLst>
          </p:cNvPr>
          <p:cNvSpPr txBox="1">
            <a:spLocks/>
          </p:cNvSpPr>
          <p:nvPr/>
        </p:nvSpPr>
        <p:spPr>
          <a:xfrm>
            <a:off x="687009" y="2083937"/>
            <a:ext cx="394253" cy="7083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9" name="Title 2">
            <a:extLst>
              <a:ext uri="{FF2B5EF4-FFF2-40B4-BE49-F238E27FC236}">
                <a16:creationId xmlns:a16="http://schemas.microsoft.com/office/drawing/2014/main" id="{9074E26F-A9D6-0148-9908-2A998B33A27D}"/>
              </a:ext>
            </a:extLst>
          </p:cNvPr>
          <p:cNvSpPr txBox="1">
            <a:spLocks/>
          </p:cNvSpPr>
          <p:nvPr/>
        </p:nvSpPr>
        <p:spPr>
          <a:xfrm>
            <a:off x="590661" y="1264869"/>
            <a:ext cx="648694" cy="11058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20" name="Title 2">
            <a:extLst>
              <a:ext uri="{FF2B5EF4-FFF2-40B4-BE49-F238E27FC236}">
                <a16:creationId xmlns:a16="http://schemas.microsoft.com/office/drawing/2014/main" id="{1FE6C243-5C6B-3243-A821-E3E183B22AEA}"/>
              </a:ext>
            </a:extLst>
          </p:cNvPr>
          <p:cNvSpPr txBox="1">
            <a:spLocks/>
          </p:cNvSpPr>
          <p:nvPr/>
        </p:nvSpPr>
        <p:spPr>
          <a:xfrm>
            <a:off x="590267" y="1979238"/>
            <a:ext cx="648694" cy="11058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21" name="TextBox 20">
            <a:extLst>
              <a:ext uri="{FF2B5EF4-FFF2-40B4-BE49-F238E27FC236}">
                <a16:creationId xmlns:a16="http://schemas.microsoft.com/office/drawing/2014/main" id="{65F3BAE3-625F-5349-B95D-B2CBF3D7618B}"/>
              </a:ext>
            </a:extLst>
          </p:cNvPr>
          <p:cNvSpPr txBox="1"/>
          <p:nvPr/>
        </p:nvSpPr>
        <p:spPr>
          <a:xfrm>
            <a:off x="378471" y="4011368"/>
            <a:ext cx="5729061" cy="2954655"/>
          </a:xfrm>
          <a:prstGeom prst="rect">
            <a:avLst/>
          </a:prstGeom>
          <a:noFill/>
        </p:spPr>
        <p:txBody>
          <a:bodyPr wrap="square" rtlCol="0">
            <a:spAutoFit/>
          </a:bodyPr>
          <a:lstStyle/>
          <a:p>
            <a:pPr marL="230188" indent="-230188">
              <a:tabLst>
                <a:tab pos="230188" algn="l"/>
              </a:tabLst>
            </a:pPr>
            <a:r>
              <a:rPr lang="en-US" sz="2000" dirty="0">
                <a:solidFill>
                  <a:srgbClr val="FFFFFF"/>
                </a:solidFill>
              </a:rPr>
              <a:t>2. Benin in discussion with Congo Basin Institute</a:t>
            </a:r>
            <a:br>
              <a:rPr lang="en-US" sz="2000" dirty="0">
                <a:solidFill>
                  <a:srgbClr val="FFFFFF"/>
                </a:solidFill>
              </a:rPr>
            </a:br>
            <a:r>
              <a:rPr lang="en-US" sz="1400" dirty="0">
                <a:solidFill>
                  <a:srgbClr val="FFFFFF"/>
                </a:solidFill>
              </a:rPr>
              <a:t>to apply model substituting ebony for a alternate, regionally </a:t>
            </a:r>
            <a:br>
              <a:rPr lang="en-US" sz="1400" dirty="0">
                <a:solidFill>
                  <a:srgbClr val="FFFFFF"/>
                </a:solidFill>
              </a:rPr>
            </a:br>
            <a:r>
              <a:rPr lang="en-US" sz="1400" dirty="0">
                <a:solidFill>
                  <a:srgbClr val="FFFFFF"/>
                </a:solidFill>
              </a:rPr>
              <a:t>appropriate, hardwood species </a:t>
            </a:r>
          </a:p>
          <a:p>
            <a:pPr marL="230188" indent="-230188">
              <a:tabLst>
                <a:tab pos="230188" algn="l"/>
              </a:tabLst>
            </a:pPr>
            <a:endParaRPr lang="en-US" sz="1200" dirty="0">
              <a:solidFill>
                <a:srgbClr val="FFFFFF"/>
              </a:solidFill>
            </a:endParaRPr>
          </a:p>
          <a:p>
            <a:pPr marL="230188" indent="-230188">
              <a:tabLst>
                <a:tab pos="230188" algn="l"/>
              </a:tabLst>
            </a:pPr>
            <a:r>
              <a:rPr lang="en-US" sz="2000" dirty="0">
                <a:solidFill>
                  <a:srgbClr val="FFFFFF"/>
                </a:solidFill>
              </a:rPr>
              <a:t>3. World Bank in Washington, DC </a:t>
            </a:r>
            <a:br>
              <a:rPr lang="en-US" sz="2000" dirty="0">
                <a:solidFill>
                  <a:srgbClr val="FFFFFF"/>
                </a:solidFill>
              </a:rPr>
            </a:br>
            <a:r>
              <a:rPr lang="en-US" sz="1400" dirty="0">
                <a:solidFill>
                  <a:srgbClr val="FFFFFF"/>
                </a:solidFill>
              </a:rPr>
              <a:t>interested in exploring concept beyond Cameroon</a:t>
            </a:r>
          </a:p>
          <a:p>
            <a:pPr marL="230188" indent="-230188">
              <a:tabLst>
                <a:tab pos="230188" algn="l"/>
              </a:tabLst>
            </a:pPr>
            <a:endParaRPr lang="en-US" sz="1200" dirty="0">
              <a:solidFill>
                <a:srgbClr val="FFFFFF"/>
              </a:solidFill>
            </a:endParaRPr>
          </a:p>
          <a:p>
            <a:pPr marL="230188" indent="-230188">
              <a:tabLst>
                <a:tab pos="230188" algn="l"/>
              </a:tabLst>
            </a:pPr>
            <a:r>
              <a:rPr lang="en-US" sz="2000" dirty="0">
                <a:solidFill>
                  <a:srgbClr val="FFFFFF"/>
                </a:solidFill>
              </a:rPr>
              <a:t>4. Project exploration between Taylor Guitars</a:t>
            </a:r>
            <a:br>
              <a:rPr lang="en-US" sz="2000" dirty="0">
                <a:solidFill>
                  <a:srgbClr val="FFFFFF"/>
                </a:solidFill>
              </a:rPr>
            </a:br>
            <a:r>
              <a:rPr lang="en-US" sz="2000" dirty="0">
                <a:solidFill>
                  <a:srgbClr val="FFFFFF"/>
                </a:solidFill>
              </a:rPr>
              <a:t> and major cocoa producer</a:t>
            </a:r>
            <a:endParaRPr lang="en-US" sz="1400" dirty="0">
              <a:solidFill>
                <a:srgbClr val="FFFFFF"/>
              </a:solidFill>
            </a:endParaRPr>
          </a:p>
          <a:p>
            <a:pPr marL="230188" indent="-230188">
              <a:tabLst>
                <a:tab pos="230188" algn="l"/>
              </a:tabLst>
            </a:pPr>
            <a:endParaRPr lang="en-US" sz="2000" dirty="0">
              <a:solidFill>
                <a:srgbClr val="FFFFFF"/>
              </a:solidFill>
            </a:endParaRPr>
          </a:p>
          <a:p>
            <a:pPr marL="230188" indent="-230188">
              <a:tabLst>
                <a:tab pos="230188" algn="l"/>
              </a:tabLst>
            </a:pPr>
            <a:endParaRPr lang="en-US" sz="2000" dirty="0">
              <a:solidFill>
                <a:srgbClr val="FFFFFF"/>
              </a:solidFill>
            </a:endParaRPr>
          </a:p>
        </p:txBody>
      </p:sp>
      <p:sp>
        <p:nvSpPr>
          <p:cNvPr id="23" name="TextBox 22">
            <a:extLst>
              <a:ext uri="{FF2B5EF4-FFF2-40B4-BE49-F238E27FC236}">
                <a16:creationId xmlns:a16="http://schemas.microsoft.com/office/drawing/2014/main" id="{9FC27C04-CE85-AC4C-B247-5E3CF58453E6}"/>
              </a:ext>
            </a:extLst>
          </p:cNvPr>
          <p:cNvSpPr txBox="1"/>
          <p:nvPr/>
        </p:nvSpPr>
        <p:spPr>
          <a:xfrm>
            <a:off x="-8090" y="-8088"/>
            <a:ext cx="1456563" cy="369332"/>
          </a:xfrm>
          <a:prstGeom prst="rect">
            <a:avLst/>
          </a:prstGeom>
          <a:solidFill>
            <a:schemeClr val="tx1"/>
          </a:solidFill>
        </p:spPr>
        <p:txBody>
          <a:bodyPr wrap="square" rtlCol="0">
            <a:spAutoFit/>
          </a:bodyPr>
          <a:lstStyle/>
          <a:p>
            <a:r>
              <a:rPr lang="en-US" b="1" dirty="0">
                <a:solidFill>
                  <a:srgbClr val="FFFFFF"/>
                </a:solidFill>
              </a:rPr>
              <a:t>EXPANSION</a:t>
            </a:r>
          </a:p>
        </p:txBody>
      </p:sp>
    </p:spTree>
    <p:extLst>
      <p:ext uri="{BB962C8B-B14F-4D97-AF65-F5344CB8AC3E}">
        <p14:creationId xmlns:p14="http://schemas.microsoft.com/office/powerpoint/2010/main" val="1623374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1573</TotalTime>
  <Words>873</Words>
  <Application>Microsoft Office PowerPoint</Application>
  <PresentationFormat>Widescreen</PresentationFormat>
  <Paragraphs>116</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Arial Narrow</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2scottpaul@gmail.com</dc:creator>
  <cp:lastModifiedBy>matthew lebreton</cp:lastModifiedBy>
  <cp:revision>88</cp:revision>
  <cp:lastPrinted>2018-09-04T22:17:19Z</cp:lastPrinted>
  <dcterms:created xsi:type="dcterms:W3CDTF">2018-08-31T15:01:43Z</dcterms:created>
  <dcterms:modified xsi:type="dcterms:W3CDTF">2019-01-14T15:05:13Z</dcterms:modified>
</cp:coreProperties>
</file>