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notesMasterIdLst>
    <p:notesMasterId r:id="rId55"/>
  </p:notesMasterIdLst>
  <p:handoutMasterIdLst>
    <p:handoutMasterId r:id="rId56"/>
  </p:handoutMasterIdLst>
  <p:sldIdLst>
    <p:sldId id="430" r:id="rId3"/>
    <p:sldId id="396" r:id="rId4"/>
    <p:sldId id="419" r:id="rId5"/>
    <p:sldId id="390" r:id="rId6"/>
    <p:sldId id="438" r:id="rId7"/>
    <p:sldId id="439" r:id="rId8"/>
    <p:sldId id="440" r:id="rId9"/>
    <p:sldId id="441" r:id="rId10"/>
    <p:sldId id="442" r:id="rId11"/>
    <p:sldId id="443" r:id="rId12"/>
    <p:sldId id="444" r:id="rId13"/>
    <p:sldId id="445" r:id="rId14"/>
    <p:sldId id="446" r:id="rId15"/>
    <p:sldId id="447" r:id="rId16"/>
    <p:sldId id="448" r:id="rId17"/>
    <p:sldId id="449" r:id="rId18"/>
    <p:sldId id="450" r:id="rId19"/>
    <p:sldId id="451" r:id="rId20"/>
    <p:sldId id="452" r:id="rId21"/>
    <p:sldId id="453" r:id="rId22"/>
    <p:sldId id="454" r:id="rId23"/>
    <p:sldId id="455" r:id="rId24"/>
    <p:sldId id="456" r:id="rId25"/>
    <p:sldId id="457" r:id="rId26"/>
    <p:sldId id="458" r:id="rId27"/>
    <p:sldId id="459" r:id="rId28"/>
    <p:sldId id="460" r:id="rId29"/>
    <p:sldId id="461" r:id="rId30"/>
    <p:sldId id="462" r:id="rId31"/>
    <p:sldId id="463" r:id="rId32"/>
    <p:sldId id="464" r:id="rId33"/>
    <p:sldId id="465" r:id="rId34"/>
    <p:sldId id="466" r:id="rId35"/>
    <p:sldId id="467" r:id="rId36"/>
    <p:sldId id="468" r:id="rId37"/>
    <p:sldId id="469" r:id="rId38"/>
    <p:sldId id="470" r:id="rId39"/>
    <p:sldId id="471" r:id="rId40"/>
    <p:sldId id="472" r:id="rId41"/>
    <p:sldId id="473" r:id="rId42"/>
    <p:sldId id="474" r:id="rId43"/>
    <p:sldId id="475" r:id="rId44"/>
    <p:sldId id="476" r:id="rId45"/>
    <p:sldId id="477" r:id="rId46"/>
    <p:sldId id="478" r:id="rId47"/>
    <p:sldId id="479" r:id="rId48"/>
    <p:sldId id="480" r:id="rId49"/>
    <p:sldId id="481" r:id="rId50"/>
    <p:sldId id="482" r:id="rId51"/>
    <p:sldId id="483" r:id="rId52"/>
    <p:sldId id="484" r:id="rId53"/>
    <p:sldId id="387" r:id="rId54"/>
  </p:sldIdLst>
  <p:sldSz cx="9144000" cy="6858000" type="screen4x3"/>
  <p:notesSz cx="6881813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339966"/>
    <a:srgbClr val="00642D"/>
    <a:srgbClr val="4D4D4D"/>
    <a:srgbClr val="CCFF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2571" autoAdjust="0"/>
  </p:normalViewPr>
  <p:slideViewPr>
    <p:cSldViewPr>
      <p:cViewPr varScale="1">
        <p:scale>
          <a:sx n="69" d="100"/>
          <a:sy n="69" d="100"/>
        </p:scale>
        <p:origin x="144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3235" y="-72"/>
      </p:cViewPr>
      <p:guideLst>
        <p:guide orient="horz" pos="2928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82913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1"/>
            <a:ext cx="2982912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29676"/>
            <a:ext cx="2982913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8829676"/>
            <a:ext cx="2982912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6359646-84FF-4FF2-90B1-DCE606405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14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2913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16" tIns="43708" rIns="87416" bIns="4370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7" y="4416428"/>
            <a:ext cx="5503863" cy="4181475"/>
          </a:xfrm>
          <a:prstGeom prst="rect">
            <a:avLst/>
          </a:prstGeom>
        </p:spPr>
        <p:txBody>
          <a:bodyPr vert="horz" lIns="87416" tIns="43708" rIns="87416" bIns="4370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31263"/>
            <a:ext cx="2982913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8831263"/>
            <a:ext cx="2982912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r">
              <a:defRPr sz="1100" smtClean="0"/>
            </a:lvl1pPr>
          </a:lstStyle>
          <a:p>
            <a:pPr>
              <a:defRPr/>
            </a:pPr>
            <a:fld id="{8A57EA69-8F50-4190-A70F-0DA046C10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84076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910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700" b="1" i="1" dirty="0" smtClean="0">
                <a:solidFill>
                  <a:srgbClr val="00642D"/>
                </a:solidFill>
              </a:rPr>
              <a:t>Mission</a:t>
            </a:r>
            <a:r>
              <a:rPr lang="en-US" sz="700" b="1" i="1" dirty="0">
                <a:solidFill>
                  <a:srgbClr val="00642D"/>
                </a:solidFill>
              </a:rPr>
              <a:t>:</a:t>
            </a:r>
            <a:r>
              <a:rPr lang="en-US" sz="700" i="1" dirty="0">
                <a:solidFill>
                  <a:srgbClr val="00642D"/>
                </a:solidFill>
              </a:rPr>
              <a:t> To assist in the protection of the global environment and to promote environmental sustainable development.</a:t>
            </a:r>
            <a:r>
              <a:rPr lang="en-US" sz="700" dirty="0"/>
              <a:t> </a:t>
            </a:r>
          </a:p>
          <a:p>
            <a:r>
              <a:rPr lang="en-US" sz="700" dirty="0"/>
              <a:t>Established in Oct 1991 as a $1 billion pilot program in the WB</a:t>
            </a:r>
          </a:p>
          <a:p>
            <a:r>
              <a:rPr lang="en-US" sz="700" dirty="0"/>
              <a:t>The GEF is the world’s largest public funder of projects and programs to benefit the global environment.</a:t>
            </a:r>
          </a:p>
          <a:p>
            <a:r>
              <a:rPr lang="en-US" sz="700" dirty="0"/>
              <a:t>WB, UNDP, UNEP were the 3 initial implementing partners.</a:t>
            </a:r>
          </a:p>
          <a:p>
            <a:r>
              <a:rPr lang="en-US" sz="700" dirty="0"/>
              <a:t>At the Rio Earth Summit in 1992, the GEF was restructured and moved out of the WB. </a:t>
            </a:r>
          </a:p>
          <a:p>
            <a:r>
              <a:rPr lang="en-US" sz="700" dirty="0"/>
              <a:t>This enhanced the involvement of developing countries in the decision-making process and in implementation of the projects. </a:t>
            </a:r>
          </a:p>
          <a:p>
            <a:r>
              <a:rPr lang="en-US" sz="700" dirty="0"/>
              <a:t>Since 1994, the WB has served as the GEF Trustee and provided administrative services.</a:t>
            </a:r>
          </a:p>
          <a:p>
            <a:r>
              <a:rPr lang="en-US" sz="700" dirty="0"/>
              <a:t>The GEF also serves as financial mechanism for the following UN conventions:</a:t>
            </a:r>
          </a:p>
          <a:p>
            <a:r>
              <a:rPr lang="en-US" sz="700" dirty="0"/>
              <a:t>UN Convention on Biological Diversity (CBD)</a:t>
            </a:r>
          </a:p>
          <a:p>
            <a:r>
              <a:rPr lang="en-US" sz="700" dirty="0"/>
              <a:t>UN Framework Convention on Climate Change (UNFCCC) </a:t>
            </a:r>
          </a:p>
          <a:p>
            <a:r>
              <a:rPr lang="en-US" sz="700" dirty="0"/>
              <a:t>UN Stockholm Convention on Persistent Organic Pollutants (POPs) </a:t>
            </a:r>
          </a:p>
          <a:p>
            <a:r>
              <a:rPr lang="en-US" sz="700" dirty="0"/>
              <a:t>UN Convention to Combat Desertification (UNCCD)</a:t>
            </a:r>
          </a:p>
          <a:p>
            <a:r>
              <a:rPr lang="en-US" sz="700" dirty="0"/>
              <a:t>The GEF, although not linked formally to the Montreal Protocol on Substances That Deplete the Ozone Layer (MP), supports implementation of the MP in transition economies.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164374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60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5327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050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112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213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52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05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642D"/>
                </a:solidFill>
                <a:latin typeface="+mn-lt"/>
              </a:rPr>
              <a:t>THE GEF QUIZ!</a:t>
            </a:r>
            <a:br>
              <a:rPr lang="en-US" dirty="0" smtClean="0">
                <a:solidFill>
                  <a:srgbClr val="00642D"/>
                </a:solidFill>
                <a:latin typeface="+mn-lt"/>
              </a:rPr>
            </a:br>
            <a:r>
              <a:rPr lang="en-US" sz="2800" dirty="0" smtClean="0">
                <a:solidFill>
                  <a:srgbClr val="00642D"/>
                </a:solidFill>
                <a:latin typeface="+mn-lt"/>
              </a:rPr>
              <a:t>History-Structure-Policies</a:t>
            </a:r>
            <a:endParaRPr lang="en-US" sz="28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505200"/>
            <a:ext cx="6400800" cy="28194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b="1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GEF Expanded Constituency Workshop</a:t>
            </a:r>
            <a:endParaRPr lang="en-US" b="1" dirty="0" smtClean="0">
              <a:solidFill>
                <a:srgbClr val="00642D"/>
              </a:solidFill>
              <a:latin typeface="Andes" panose="02000000000000000000" pitchFamily="50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3200" b="1" dirty="0" smtClean="0">
              <a:solidFill>
                <a:schemeClr val="tx1"/>
              </a:solidFill>
              <a:latin typeface="Andes" panose="02000000000000000000" pitchFamily="50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anose="02020603050405020304" pitchFamily="18" charset="0"/>
              </a:rPr>
              <a:t>Gaborone, Botswana</a:t>
            </a:r>
            <a:endParaRPr lang="en-US" sz="24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smtClean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Feb 16-19, </a:t>
            </a:r>
            <a:r>
              <a:rPr lang="en-US" sz="2400" dirty="0" smtClean="0">
                <a:solidFill>
                  <a:schemeClr val="tx1"/>
                </a:solidFill>
                <a:latin typeface="Andes" panose="02000000000000000000" pitchFamily="50" charset="0"/>
                <a:cs typeface="Times New Roman" pitchFamily="18" charset="0"/>
              </a:rPr>
              <a:t>2016</a:t>
            </a:r>
            <a:endParaRPr lang="en-US" sz="24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2400" dirty="0">
              <a:solidFill>
                <a:schemeClr val="tx1"/>
              </a:solidFill>
              <a:latin typeface="Andes" panose="02000000000000000000" pitchFamily="50" charset="0"/>
              <a:cs typeface="Times New Roman" pitchFamily="18" charset="0"/>
            </a:endParaRPr>
          </a:p>
          <a:p>
            <a:endParaRPr lang="en-US" sz="2400" dirty="0">
              <a:latin typeface="Andes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98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124744"/>
            <a:ext cx="8229600" cy="4104456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	What is the cumulative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total 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grants provided by GEF since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1991?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5280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464496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	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Who 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decides how GEF funds will be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allocated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4055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680520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	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GEF funds projects in which of the following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areas?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743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392488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	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Which 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trust funds does the GEF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administer?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5289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680520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13) Which of the following are GEF corporate programs?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3308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608512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	Which conventions are funded by GEF through the Chemicals and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Waste 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focal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area?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0119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248472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	What does STAR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mean?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753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680520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	Which of the following focal areas is NOT currently under the STAR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system?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1649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896544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17)	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STAR 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allocations are based on country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scores. 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Country scores result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from: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129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5544616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18)	Based on total STAR allocation some countries may use all of their STAR funds within any of the STAR focal areas. These are defined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as: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570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sz="3200" dirty="0"/>
              <a:t>T</a:t>
            </a:r>
            <a:r>
              <a:rPr lang="en-US" sz="3200" dirty="0" smtClean="0"/>
              <a:t>he GEF Quiz</a:t>
            </a:r>
            <a:endParaRPr lang="en-US" sz="3200" dirty="0"/>
          </a:p>
        </p:txBody>
      </p:sp>
      <p:sp>
        <p:nvSpPr>
          <p:cNvPr id="2" name="Rectangle 1"/>
          <p:cNvSpPr/>
          <p:nvPr/>
        </p:nvSpPr>
        <p:spPr>
          <a:xfrm>
            <a:off x="611560" y="2060848"/>
            <a:ext cx="8136904" cy="942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arenR"/>
            </a:pPr>
            <a:r>
              <a:rPr lang="en-US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was GEF created?</a:t>
            </a:r>
            <a:endParaRPr lang="en-US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6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896544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19)	A certain percentage of resources from each STAR focal area is not used for country allocations. These funds are known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as: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428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824536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20)	This is defined as the minimum indicative allocation for any country in the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STAR: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374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752528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21)	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Which 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following was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key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innovation 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 STAR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(compared to 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RAF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231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608512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22)	This is defined as the maximum indicative allocation for any country in the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STAR: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4551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896544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23)	Where do you find out GEF project cycle policy and procedures in the GEF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website?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006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752528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24)	Which of the following is the correct classification of GEF project types by grant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size: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101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608512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25)	For an FSP, approval is required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from: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8713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680520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26)	Which of the following is NOT a requirement for a GEF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project: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727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680520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27)	Which Government official must endorse a PIF for submission to the GEF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Secretariat?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017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752528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28)	What is included in the GEF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grant?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55405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/>
          <p:cNvSpPr txBox="1">
            <a:spLocks/>
          </p:cNvSpPr>
          <p:nvPr/>
        </p:nvSpPr>
        <p:spPr bwMode="auto">
          <a:xfrm>
            <a:off x="-20515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sz="3200" dirty="0" smtClean="0"/>
              <a:t>The GEF Quiz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1211282"/>
            <a:ext cx="8077200" cy="1831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The </a:t>
            </a:r>
            <a:r>
              <a:rPr lang="en-US" sz="5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GEF is governed by which document?</a:t>
            </a:r>
            <a:endParaRPr lang="en-US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37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824536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29)	What is the maximum timeframe between PIF approval and CEO endorsement for an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FSP?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9711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752528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30)	What elements below should be included in the endorsement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letter?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3753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824536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31)	What should country officials do to ensure the PIF is submitted to GEF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Secretariat?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1532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896544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32)	What is the maximum timeframe between PIF approval and CEO approval for an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MSP?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6512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536504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33)	Which cost items below are ineligible for PPG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funding?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6447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5184576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34)	At PIF stage, the maximum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 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cost for project grants of $2 million and above should not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exceed: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696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752528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35)	Under what circumstances can a project be cancelled during project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implementation?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6506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680520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36)	All child projects under a programmatic approach (PA) must be submitted for CEO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endorsement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7399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248472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37)	An MSP requires Council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approval.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1664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896544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38)	All child projects under a programmatic approach (PA) must be submitted for Council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review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5498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608512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The 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main purpose of the GEF is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to: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3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824536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39)	Enabling activities can be developed through: 1) Direct Access; 2) Regular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procedures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7852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680520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40)	Child projects can apply for project preparation grant through submission of a PPG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request.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5225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536504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41)	For an MSP, a PPG of up to 50,000 can be requested at submission of CEO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Endorsement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848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392488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42)	In order to enter a work program, PIFs do not need to be endorsed by the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OFP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5261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392488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43)	Projects cannot be cancelled without consulting the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OFP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958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464496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44)	The agency fee for all projects over 10M is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9.0%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15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752528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45)	A cancelled project may be resubmitted within 5 years for FSP and 2 years for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MSP.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9162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752528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46)	Co-financing is required for FSP, MSP, PA and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556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608512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47)	Projects will never be cancelled automatically by the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Secretariat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7941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680520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48)	Consultations with project stakeholders are at the discretion of the GEF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OFP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5102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2204864"/>
            <a:ext cx="8229600" cy="3168352"/>
          </a:xfrm>
        </p:spPr>
        <p:txBody>
          <a:bodyPr/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4) How 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many countries are members of the GEF?</a:t>
            </a:r>
            <a:b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1528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680520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49)	GEF projects require co-financing of 6 to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228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680520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50)	The GEF has no mechanism to address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complaints.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268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 bwMode="auto">
          <a:xfrm>
            <a:off x="0" y="12954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800" b="1">
                <a:solidFill>
                  <a:srgbClr val="00642D"/>
                </a:solidFill>
                <a:latin typeface="Calibri" pitchFamily="34" charset="0"/>
              </a:rPr>
              <a:t>Thank you for your attention!</a:t>
            </a:r>
          </a:p>
        </p:txBody>
      </p:sp>
      <p:sp>
        <p:nvSpPr>
          <p:cNvPr id="2" name="Title 3"/>
          <p:cNvSpPr txBox="1">
            <a:spLocks/>
          </p:cNvSpPr>
          <p:nvPr/>
        </p:nvSpPr>
        <p:spPr bwMode="auto">
          <a:xfrm>
            <a:off x="0" y="22860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800" b="1">
                <a:solidFill>
                  <a:srgbClr val="4D4D4D"/>
                </a:solidFill>
                <a:latin typeface="Calibri" pitchFamily="34" charset="0"/>
              </a:rPr>
              <a:t>Questions?</a:t>
            </a:r>
          </a:p>
        </p:txBody>
      </p:sp>
      <p:sp>
        <p:nvSpPr>
          <p:cNvPr id="3" name="Title 3"/>
          <p:cNvSpPr txBox="1">
            <a:spLocks/>
          </p:cNvSpPr>
          <p:nvPr/>
        </p:nvSpPr>
        <p:spPr bwMode="auto">
          <a:xfrm>
            <a:off x="1447800" y="4572000"/>
            <a:ext cx="6629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600" b="1" dirty="0">
                <a:solidFill>
                  <a:srgbClr val="00642D"/>
                </a:solidFill>
                <a:latin typeface="Calibri" pitchFamily="34" charset="0"/>
              </a:rPr>
              <a:t>The Global Environment Facility</a:t>
            </a:r>
          </a:p>
          <a:p>
            <a:pPr algn="ctr"/>
            <a:r>
              <a:rPr lang="pt-BR" sz="1400" dirty="0">
                <a:solidFill>
                  <a:srgbClr val="4D4D4D"/>
                </a:solidFill>
                <a:latin typeface="Calibri" pitchFamily="34" charset="0"/>
              </a:rPr>
              <a:t>1818 H Street, NW, Mail Stop P4-400 - Washington, DC 20433 USA</a:t>
            </a:r>
            <a:br>
              <a:rPr lang="pt-BR" sz="1400" dirty="0">
                <a:solidFill>
                  <a:srgbClr val="4D4D4D"/>
                </a:solidFill>
                <a:latin typeface="Calibri" pitchFamily="34" charset="0"/>
              </a:rPr>
            </a:br>
            <a:r>
              <a:rPr lang="pt-BR" sz="1400" dirty="0">
                <a:solidFill>
                  <a:srgbClr val="4D4D4D"/>
                </a:solidFill>
                <a:latin typeface="Calibri" pitchFamily="34" charset="0"/>
              </a:rPr>
              <a:t>Tel: (202) 473-0508  Fax: (202) 522-3240/3245</a:t>
            </a:r>
          </a:p>
          <a:p>
            <a:pPr algn="ctr"/>
            <a:r>
              <a:rPr lang="pt-BR" sz="1600" dirty="0">
                <a:solidFill>
                  <a:srgbClr val="00642D"/>
                </a:solidFill>
                <a:latin typeface="Calibri" pitchFamily="34" charset="0"/>
              </a:rPr>
              <a:t>www.thegef.org  / secretariat@thegef.org</a:t>
            </a:r>
            <a:endParaRPr lang="en-US" sz="1600" dirty="0">
              <a:solidFill>
                <a:srgbClr val="00642D"/>
              </a:solidFill>
              <a:latin typeface="Calibri" pitchFamily="34" charset="0"/>
            </a:endParaRPr>
          </a:p>
          <a:p>
            <a:pPr algn="ctr"/>
            <a:endParaRPr lang="pt-BR" sz="1600" dirty="0">
              <a:solidFill>
                <a:srgbClr val="4D4D4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608512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	How many Constituencies make up the GEF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Council?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8709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320480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	The Council is advised by which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body/</a:t>
            </a:r>
            <a:r>
              <a:rPr lang="en-US" sz="5400" dirty="0" err="1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ies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5259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248472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	H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ow 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many GEF Agencies are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currently?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525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611560" y="908720"/>
            <a:ext cx="8229600" cy="4320480"/>
          </a:xfrm>
        </p:spPr>
        <p:txBody>
          <a:bodyPr/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en-US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	How is the GEF </a:t>
            </a:r>
            <a:r>
              <a:rPr lang="en-US" sz="54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funded?</a:t>
            </a:r>
            <a: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600" i="1" dirty="0" smtClean="0">
              <a:solidFill>
                <a:schemeClr val="tx1"/>
              </a:solidFill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The GEF Quiz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6865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13972</TotalTime>
  <Words>524</Words>
  <Application>Microsoft Office PowerPoint</Application>
  <PresentationFormat>On-screen Show (4:3)</PresentationFormat>
  <Paragraphs>124</Paragraphs>
  <Slides>52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58" baseType="lpstr">
      <vt:lpstr>Andes</vt:lpstr>
      <vt:lpstr>Arial</vt:lpstr>
      <vt:lpstr>Calibri</vt:lpstr>
      <vt:lpstr>Times New Roman</vt:lpstr>
      <vt:lpstr>Office Theme</vt:lpstr>
      <vt:lpstr>2_Office Theme</vt:lpstr>
      <vt:lpstr>THE GEF QUIZ! History-Structure-Policies</vt:lpstr>
      <vt:lpstr>PowerPoint Presentation</vt:lpstr>
      <vt:lpstr>PowerPoint Presentation</vt:lpstr>
      <vt:lpstr>3) The main purpose of the GEF is to: </vt:lpstr>
      <vt:lpstr>4) How many countries are members of the GEF?  </vt:lpstr>
      <vt:lpstr>5) How many Constituencies make up the GEF Council? </vt:lpstr>
      <vt:lpstr>6) The Council is advised by which body/ies? </vt:lpstr>
      <vt:lpstr>7) How many GEF Agencies are there currently? </vt:lpstr>
      <vt:lpstr>8) How is the GEF funded? </vt:lpstr>
      <vt:lpstr>9) What is the cumulative total of grants provided by GEF since 1991? </vt:lpstr>
      <vt:lpstr>10)  Who decides how GEF funds will be allocated </vt:lpstr>
      <vt:lpstr>11)  The GEF funds projects in which of the following areas? </vt:lpstr>
      <vt:lpstr>12)  Which trust funds does the GEF administer? </vt:lpstr>
      <vt:lpstr>13) Which of the following are GEF corporate programs? </vt:lpstr>
      <vt:lpstr>14) Which conventions are funded by GEF through the Chemicals and Waste focal area? </vt:lpstr>
      <vt:lpstr>15) What does STAR mean? </vt:lpstr>
      <vt:lpstr>16) Which of the following focal areas is NOT currently under the STAR system? </vt:lpstr>
      <vt:lpstr>17)  STAR allocations are based on country scores. Country scores result from: </vt:lpstr>
      <vt:lpstr>18) Based on total STAR allocation some countries may use all of their STAR funds within any of the STAR focal areas. These are defined as: </vt:lpstr>
      <vt:lpstr>19) A certain percentage of resources from each STAR focal area is not used for country allocations. These funds are known as: </vt:lpstr>
      <vt:lpstr>20) This is defined as the minimum indicative allocation for any country in the STAR: </vt:lpstr>
      <vt:lpstr>21)  Which of the following was a key innovation of the STAR (compared to RAF)? </vt:lpstr>
      <vt:lpstr>22) This is defined as the maximum indicative allocation for any country in the STAR: </vt:lpstr>
      <vt:lpstr>23) Where do you find out GEF project cycle policy and procedures in the GEF website? </vt:lpstr>
      <vt:lpstr>24) Which of the following is the correct classification of GEF project types by grant size: </vt:lpstr>
      <vt:lpstr>25) For an FSP, approval is required from: </vt:lpstr>
      <vt:lpstr>26) Which of the following is NOT a requirement for a GEF project: </vt:lpstr>
      <vt:lpstr>27) Which Government official must endorse a PIF for submission to the GEF Secretariat? </vt:lpstr>
      <vt:lpstr>28) What is included in the GEF grant? </vt:lpstr>
      <vt:lpstr>29) What is the maximum timeframe between PIF approval and CEO endorsement for an FSP? </vt:lpstr>
      <vt:lpstr>30) What elements below should be included in the endorsement letter? </vt:lpstr>
      <vt:lpstr>31) What should country officials do to ensure the PIF is submitted to GEF Secretariat? </vt:lpstr>
      <vt:lpstr>32) What is the maximum timeframe between PIF approval and CEO approval for an MSP? </vt:lpstr>
      <vt:lpstr>33) Which cost items below are ineligible for PPG funding? </vt:lpstr>
      <vt:lpstr>34) At PIF stage, the maximum management cost for project grants of $2 million and above should not exceed: </vt:lpstr>
      <vt:lpstr>35) Under what circumstances can a project be cancelled during project implementation? </vt:lpstr>
      <vt:lpstr>36) All child projects under a programmatic approach (PA) must be submitted for CEO endorsement </vt:lpstr>
      <vt:lpstr>37) An MSP requires Council approval. </vt:lpstr>
      <vt:lpstr>38) All child projects under a programmatic approach (PA) must be submitted for Council review </vt:lpstr>
      <vt:lpstr>39) Enabling activities can be developed through: 1) Direct Access; 2) Regular procedures </vt:lpstr>
      <vt:lpstr>40) Child projects can apply for project preparation grant through submission of a PPG request. </vt:lpstr>
      <vt:lpstr>41) For an MSP, a PPG of up to 50,000 can be requested at submission of CEO Endorsement </vt:lpstr>
      <vt:lpstr>42) In order to enter a work program, PIFs do not need to be endorsed by the OFP </vt:lpstr>
      <vt:lpstr>43) Projects cannot be cancelled without consulting the OFP </vt:lpstr>
      <vt:lpstr>44) The agency fee for all projects over 10M is 9.0% </vt:lpstr>
      <vt:lpstr>45) A cancelled project may be resubmitted within 5 years for FSP and 2 years for MSP. </vt:lpstr>
      <vt:lpstr>46) Co-financing is required for FSP, MSP, PA and EA </vt:lpstr>
      <vt:lpstr>47) Projects will never be cancelled automatically by the Secretariat </vt:lpstr>
      <vt:lpstr>48) Consultations with project stakeholders are at the discretion of the GEF OFP </vt:lpstr>
      <vt:lpstr>49) GEF projects require co-financing of 6 to 1. </vt:lpstr>
      <vt:lpstr>50) The GEF has no mechanism to address complaints. 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William Ernest Ehlers</cp:lastModifiedBy>
  <cp:revision>740</cp:revision>
  <cp:lastPrinted>2015-02-04T22:06:49Z</cp:lastPrinted>
  <dcterms:created xsi:type="dcterms:W3CDTF">2015-01-16T22:08:15Z</dcterms:created>
  <dcterms:modified xsi:type="dcterms:W3CDTF">2016-02-08T02:00:08Z</dcterms:modified>
</cp:coreProperties>
</file>