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1.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 id="2147483661" r:id="rId3"/>
  </p:sldMasterIdLst>
  <p:notesMasterIdLst>
    <p:notesMasterId r:id="rId29"/>
  </p:notesMasterIdLst>
  <p:handoutMasterIdLst>
    <p:handoutMasterId r:id="rId30"/>
  </p:handoutMasterIdLst>
  <p:sldIdLst>
    <p:sldId id="430" r:id="rId4"/>
    <p:sldId id="396" r:id="rId5"/>
    <p:sldId id="419" r:id="rId6"/>
    <p:sldId id="390" r:id="rId7"/>
    <p:sldId id="428" r:id="rId8"/>
    <p:sldId id="431" r:id="rId9"/>
    <p:sldId id="450" r:id="rId10"/>
    <p:sldId id="452" r:id="rId11"/>
    <p:sldId id="434" r:id="rId12"/>
    <p:sldId id="378" r:id="rId13"/>
    <p:sldId id="420" r:id="rId14"/>
    <p:sldId id="435" r:id="rId15"/>
    <p:sldId id="424" r:id="rId16"/>
    <p:sldId id="436" r:id="rId17"/>
    <p:sldId id="437" r:id="rId18"/>
    <p:sldId id="451" r:id="rId19"/>
    <p:sldId id="444" r:id="rId20"/>
    <p:sldId id="439" r:id="rId21"/>
    <p:sldId id="440" r:id="rId22"/>
    <p:sldId id="448" r:id="rId23"/>
    <p:sldId id="441" r:id="rId24"/>
    <p:sldId id="442" r:id="rId25"/>
    <p:sldId id="443" r:id="rId26"/>
    <p:sldId id="446" r:id="rId27"/>
    <p:sldId id="447" r:id="rId28"/>
  </p:sldIdLst>
  <p:sldSz cx="9144000" cy="6858000" type="screen4x3"/>
  <p:notesSz cx="6934200" cy="92329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userDrawn="1">
          <p15:clr>
            <a:srgbClr val="A4A3A4"/>
          </p15:clr>
        </p15:guide>
        <p15:guide id="2" pos="218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2571" autoAdjust="0"/>
  </p:normalViewPr>
  <p:slideViewPr>
    <p:cSldViewPr>
      <p:cViewPr varScale="1">
        <p:scale>
          <a:sx n="108" d="100"/>
          <a:sy n="108" d="100"/>
        </p:scale>
        <p:origin x="1740" y="114"/>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235" y="-72"/>
      </p:cViewPr>
      <p:guideLst>
        <p:guide orient="horz" pos="2908"/>
        <p:guide pos="218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600" dirty="0" smtClean="0">
                <a:solidFill>
                  <a:schemeClr val="accent4"/>
                </a:solidFill>
              </a:rPr>
              <a:t>Reposiciones del FMAM</a:t>
            </a:r>
            <a:endParaRPr lang="es-ES" sz="3600" dirty="0">
              <a:solidFill>
                <a:schemeClr val="accent4"/>
              </a:solidFill>
            </a:endParaRPr>
          </a:p>
        </c:rich>
      </c:tx>
      <c:layout>
        <c:manualLayout>
          <c:xMode val="edge"/>
          <c:yMode val="edge"/>
          <c:x val="0.26659288218343302"/>
          <c:y val="0"/>
        </c:manualLayout>
      </c:layout>
      <c:overlay val="1"/>
    </c:title>
    <c:autoTitleDeleted val="0"/>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Nuevas contribuciones</c:v>
                </c:pt>
              </c:strCache>
            </c:strRef>
          </c:tx>
          <c:invertIfNegative val="0"/>
          <c:cat>
            <c:multiLvlStrRef>
              <c:f>Sheet1!$B$1:$H$2</c:f>
              <c:multiLvlStrCache>
                <c:ptCount val="7"/>
                <c:lvl>
                  <c:pt idx="0">
                    <c:v>Abril 1991-junio 1994</c:v>
                  </c:pt>
                  <c:pt idx="1">
                    <c:v>Julio 1994-junio 1998</c:v>
                  </c:pt>
                  <c:pt idx="2">
                    <c:v>Julio 1998-junio 2002</c:v>
                  </c:pt>
                  <c:pt idx="3">
                    <c:v>Julio 2002-junio 2006</c:v>
                  </c:pt>
                  <c:pt idx="4">
                    <c:v>Julio 2006-junio 2010</c:v>
                  </c:pt>
                  <c:pt idx="5">
                    <c:v>Julio 2010-junio 2014</c:v>
                  </c:pt>
                  <c:pt idx="6">
                    <c:v>Julio 2014-junio 2018</c:v>
                  </c:pt>
                </c:lvl>
                <c:lvl>
                  <c:pt idx="0">
                    <c:v>Etapa piloto</c:v>
                  </c:pt>
                  <c:pt idx="1">
                    <c:v>FMAM-1</c:v>
                  </c:pt>
                  <c:pt idx="2">
                    <c:v>FMAM-2</c:v>
                  </c:pt>
                  <c:pt idx="3">
                    <c:v>FMAM-3</c:v>
                  </c:pt>
                  <c:pt idx="4">
                    <c:v>FMAM-4</c:v>
                  </c:pt>
                  <c:pt idx="5">
                    <c:v>FMAM-5</c:v>
                  </c:pt>
                  <c:pt idx="6">
                    <c:v>FMAM-6</c:v>
                  </c:pt>
                </c:lvl>
              </c:multiLvlStrCache>
            </c:multiLvlStrRef>
          </c:cat>
          <c:val>
            <c:numRef>
              <c:f>Sheet1!$B$3:$H$3</c:f>
              <c:numCache>
                <c:formatCode>General</c:formatCode>
                <c:ptCount val="7"/>
                <c:pt idx="0">
                  <c:v>871.8299999999997</c:v>
                </c:pt>
                <c:pt idx="1">
                  <c:v>2010</c:v>
                </c:pt>
                <c:pt idx="2">
                  <c:v>1983.08</c:v>
                </c:pt>
                <c:pt idx="3">
                  <c:v>2224.3000000000002</c:v>
                </c:pt>
                <c:pt idx="4">
                  <c:v>2298.54</c:v>
                </c:pt>
                <c:pt idx="5">
                  <c:v>3541.15</c:v>
                </c:pt>
                <c:pt idx="6">
                  <c:v>3715.85</c:v>
                </c:pt>
              </c:numCache>
            </c:numRef>
          </c:val>
        </c:ser>
        <c:ser>
          <c:idx val="1"/>
          <c:order val="1"/>
          <c:tx>
            <c:strRef>
              <c:f>Sheet1!$A$4</c:f>
              <c:strCache>
                <c:ptCount val="1"/>
                <c:pt idx="0">
                  <c:v>Fondos traspasados del período de reposición anterior</c:v>
                </c:pt>
              </c:strCache>
            </c:strRef>
          </c:tx>
          <c:invertIfNegative val="0"/>
          <c:cat>
            <c:multiLvlStrRef>
              <c:f>Sheet1!$B$1:$H$2</c:f>
              <c:multiLvlStrCache>
                <c:ptCount val="7"/>
                <c:lvl>
                  <c:pt idx="0">
                    <c:v>Abril 1991-junio 1994</c:v>
                  </c:pt>
                  <c:pt idx="1">
                    <c:v>Julio 1994-junio 1998</c:v>
                  </c:pt>
                  <c:pt idx="2">
                    <c:v>Julio 1998-junio 2002</c:v>
                  </c:pt>
                  <c:pt idx="3">
                    <c:v>Julio 2002-junio 2006</c:v>
                  </c:pt>
                  <c:pt idx="4">
                    <c:v>Julio 2006-junio 2010</c:v>
                  </c:pt>
                  <c:pt idx="5">
                    <c:v>Julio 2010-junio 2014</c:v>
                  </c:pt>
                  <c:pt idx="6">
                    <c:v>Julio 2014-junio 2018</c:v>
                  </c:pt>
                </c:lvl>
                <c:lvl>
                  <c:pt idx="0">
                    <c:v>Etapa piloto</c:v>
                  </c:pt>
                  <c:pt idx="1">
                    <c:v>FMAM-1</c:v>
                  </c:pt>
                  <c:pt idx="2">
                    <c:v>FMAM-2</c:v>
                  </c:pt>
                  <c:pt idx="3">
                    <c:v>FMAM-3</c:v>
                  </c:pt>
                  <c:pt idx="4">
                    <c:v>FMAM-4</c:v>
                  </c:pt>
                  <c:pt idx="5">
                    <c:v>FMAM-5</c:v>
                  </c:pt>
                  <c:pt idx="6">
                    <c:v>FMAM-6</c:v>
                  </c:pt>
                </c:lvl>
              </c:multiLvlStrCache>
            </c:multiLvlStrRef>
          </c:cat>
          <c:val>
            <c:numRef>
              <c:f>Sheet1!$B$4:$H$4</c:f>
              <c:numCache>
                <c:formatCode>General</c:formatCode>
                <c:ptCount val="7"/>
                <c:pt idx="2">
                  <c:v>686.91</c:v>
                </c:pt>
                <c:pt idx="3">
                  <c:v>570.5599999999996</c:v>
                </c:pt>
                <c:pt idx="4">
                  <c:v>477.55</c:v>
                </c:pt>
                <c:pt idx="5">
                  <c:v>686.8</c:v>
                </c:pt>
                <c:pt idx="6">
                  <c:v>583.29</c:v>
                </c:pt>
              </c:numCache>
            </c:numRef>
          </c:val>
        </c:ser>
        <c:ser>
          <c:idx val="2"/>
          <c:order val="2"/>
          <c:tx>
            <c:strRef>
              <c:f>Sheet1!$A$5</c:f>
              <c:strCache>
                <c:ptCount val="1"/>
                <c:pt idx="0">
                  <c:v>Ingresos por inversiones  (Nota: FMAM-5 y 6, monto proyectado)</c:v>
                </c:pt>
              </c:strCache>
            </c:strRef>
          </c:tx>
          <c:invertIfNegative val="0"/>
          <c:cat>
            <c:multiLvlStrRef>
              <c:f>Sheet1!$B$1:$H$2</c:f>
              <c:multiLvlStrCache>
                <c:ptCount val="7"/>
                <c:lvl>
                  <c:pt idx="0">
                    <c:v>Abril 1991-junio 1994</c:v>
                  </c:pt>
                  <c:pt idx="1">
                    <c:v>Julio 1994-junio 1998</c:v>
                  </c:pt>
                  <c:pt idx="2">
                    <c:v>Julio 1998-junio 2002</c:v>
                  </c:pt>
                  <c:pt idx="3">
                    <c:v>Julio 2002-junio 2006</c:v>
                  </c:pt>
                  <c:pt idx="4">
                    <c:v>Julio 2006-junio 2010</c:v>
                  </c:pt>
                  <c:pt idx="5">
                    <c:v>Julio 2010-junio 2014</c:v>
                  </c:pt>
                  <c:pt idx="6">
                    <c:v>Julio 2014-junio 2018</c:v>
                  </c:pt>
                </c:lvl>
                <c:lvl>
                  <c:pt idx="0">
                    <c:v>Etapa piloto</c:v>
                  </c:pt>
                  <c:pt idx="1">
                    <c:v>FMAM-1</c:v>
                  </c:pt>
                  <c:pt idx="2">
                    <c:v>FMAM-2</c:v>
                  </c:pt>
                  <c:pt idx="3">
                    <c:v>FMAM-3</c:v>
                  </c:pt>
                  <c:pt idx="4">
                    <c:v>FMAM-4</c:v>
                  </c:pt>
                  <c:pt idx="5">
                    <c:v>FMAM-5</c:v>
                  </c:pt>
                  <c:pt idx="6">
                    <c:v>FMAM-6</c:v>
                  </c:pt>
                </c:lvl>
              </c:multiLvlStrCache>
            </c:multiLvlStrRef>
          </c:cat>
          <c:val>
            <c:numRef>
              <c:f>Sheet1!$B$5:$H$5</c:f>
              <c:numCache>
                <c:formatCode>General</c:formatCode>
                <c:ptCount val="7"/>
                <c:pt idx="3">
                  <c:v>132.46</c:v>
                </c:pt>
                <c:pt idx="4">
                  <c:v>569.3099999999996</c:v>
                </c:pt>
                <c:pt idx="5">
                  <c:v>112.04</c:v>
                </c:pt>
                <c:pt idx="6">
                  <c:v>134</c:v>
                </c:pt>
              </c:numCache>
            </c:numRef>
          </c:val>
        </c:ser>
        <c:dLbls>
          <c:showLegendKey val="0"/>
          <c:showVal val="0"/>
          <c:showCatName val="0"/>
          <c:showSerName val="0"/>
          <c:showPercent val="0"/>
          <c:showBubbleSize val="0"/>
        </c:dLbls>
        <c:gapWidth val="150"/>
        <c:overlap val="100"/>
        <c:axId val="409736424"/>
        <c:axId val="286678376"/>
      </c:barChart>
      <c:catAx>
        <c:axId val="409736424"/>
        <c:scaling>
          <c:orientation val="minMax"/>
        </c:scaling>
        <c:delete val="0"/>
        <c:axPos val="b"/>
        <c:title>
          <c:tx>
            <c:rich>
              <a:bodyPr/>
              <a:lstStyle/>
              <a:p>
                <a:pPr>
                  <a:defRPr/>
                </a:pPr>
                <a:r>
                  <a:rPr lang="es-ES" dirty="0"/>
                  <a:t>Ciclo de reposición de los recursos del FMAM</a:t>
                </a:r>
              </a:p>
            </c:rich>
          </c:tx>
          <c:layout>
            <c:manualLayout>
              <c:xMode val="edge"/>
              <c:yMode val="edge"/>
              <c:x val="0.35251020625714902"/>
              <c:y val="0.95590826863439404"/>
            </c:manualLayout>
          </c:layout>
          <c:overlay val="0"/>
        </c:title>
        <c:numFmt formatCode="General" sourceLinked="0"/>
        <c:majorTickMark val="out"/>
        <c:minorTickMark val="none"/>
        <c:tickLblPos val="nextTo"/>
        <c:crossAx val="286678376"/>
        <c:crosses val="autoZero"/>
        <c:auto val="1"/>
        <c:lblAlgn val="ctr"/>
        <c:lblOffset val="100"/>
        <c:noMultiLvlLbl val="0"/>
      </c:catAx>
      <c:valAx>
        <c:axId val="286678376"/>
        <c:scaling>
          <c:orientation val="minMax"/>
        </c:scaling>
        <c:delete val="0"/>
        <c:axPos val="l"/>
        <c:majorGridlines/>
        <c:title>
          <c:tx>
            <c:rich>
              <a:bodyPr rot="-5400000" vert="horz"/>
              <a:lstStyle/>
              <a:p>
                <a:pPr>
                  <a:defRPr/>
                </a:pPr>
                <a:r>
                  <a:rPr lang="es-ES" dirty="0"/>
                  <a:t>Miles de millones de US$</a:t>
                </a:r>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409736424"/>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diagrams/_rels/data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 Id="rId5" Type="http://schemas.openxmlformats.org/officeDocument/2006/relationships/image" Target="../media/image17.jpeg"/><Relationship Id="rId4" Type="http://schemas.openxmlformats.org/officeDocument/2006/relationships/image" Target="../media/image16.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 Id="rId5" Type="http://schemas.openxmlformats.org/officeDocument/2006/relationships/image" Target="../media/image17.jpeg"/><Relationship Id="rId4" Type="http://schemas.openxmlformats.org/officeDocument/2006/relationships/image" Target="../media/image1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A2FE8-6E80-43E4-8528-4AFDA627AD44}" type="doc">
      <dgm:prSet loTypeId="urn:microsoft.com/office/officeart/2005/8/layout/vList3#1" loCatId="list" qsTypeId="urn:microsoft.com/office/officeart/2005/8/quickstyle/simple1" qsCatId="simple" csTypeId="urn:microsoft.com/office/officeart/2005/8/colors/accent1_2" csCatId="accent1" phldr="1"/>
      <dgm:spPr/>
      <dgm:t>
        <a:bodyPr/>
        <a:lstStyle/>
        <a:p>
          <a:endParaRPr lang="en-US"/>
        </a:p>
      </dgm:t>
    </dgm:pt>
    <dgm:pt modelId="{66A6CF91-960A-4BD5-AE38-FB0D96B3DC00}">
      <dgm:prSet custT="1"/>
      <dgm:spPr/>
      <dgm:t>
        <a:bodyPr/>
        <a:lstStyle/>
        <a:p>
          <a:pPr rtl="0"/>
          <a:r>
            <a:rPr lang="es-CL" sz="1750" noProof="0" dirty="0" smtClean="0"/>
            <a:t>Trabajar en estrecha colaboración con las partes interesadas locales </a:t>
          </a:r>
          <a:br>
            <a:rPr lang="es-CL" sz="1750" noProof="0" dirty="0" smtClean="0"/>
          </a:br>
          <a:r>
            <a:rPr lang="es-CL" sz="1750" noProof="0" dirty="0" smtClean="0"/>
            <a:t>e internacionales (Gobiernos nacionales y locales, sector privado, sociedad civil). </a:t>
          </a:r>
          <a:endParaRPr lang="es-CL" sz="1750" noProof="0" dirty="0"/>
        </a:p>
      </dgm:t>
    </dgm:pt>
    <dgm:pt modelId="{9A49FD56-8071-48DD-8608-A5C55F42BC72}" type="parTrans" cxnId="{48D733D5-2B91-49BA-AD96-B0D7F867AD34}">
      <dgm:prSet/>
      <dgm:spPr/>
      <dgm:t>
        <a:bodyPr/>
        <a:lstStyle/>
        <a:p>
          <a:endParaRPr lang="en-US"/>
        </a:p>
      </dgm:t>
    </dgm:pt>
    <dgm:pt modelId="{980C45BF-A7B1-4C40-91F0-D29D0D167CA1}" type="sibTrans" cxnId="{48D733D5-2B91-49BA-AD96-B0D7F867AD34}">
      <dgm:prSet/>
      <dgm:spPr/>
      <dgm:t>
        <a:bodyPr/>
        <a:lstStyle/>
        <a:p>
          <a:endParaRPr lang="en-US"/>
        </a:p>
      </dgm:t>
    </dgm:pt>
    <dgm:pt modelId="{C88A24EE-2B03-416F-A5AE-83260CDBEF48}">
      <dgm:prSet/>
      <dgm:spPr/>
      <dgm:t>
        <a:bodyPr/>
        <a:lstStyle/>
        <a:p>
          <a:pPr rtl="0"/>
          <a:r>
            <a:rPr lang="es-ES_tradnl" noProof="0" dirty="0" smtClean="0"/>
            <a:t>Mejorar la eficiencia de las operaciones del FMAM.</a:t>
          </a:r>
          <a:endParaRPr lang="es-ES_tradnl" noProof="0" dirty="0"/>
        </a:p>
      </dgm:t>
    </dgm:pt>
    <dgm:pt modelId="{FF8A3BFF-D159-4933-B46A-9AEAA9B8839C}" type="parTrans" cxnId="{EC6484F9-329D-4F3A-8649-6715411FF3E6}">
      <dgm:prSet/>
      <dgm:spPr/>
      <dgm:t>
        <a:bodyPr/>
        <a:lstStyle/>
        <a:p>
          <a:endParaRPr lang="en-US"/>
        </a:p>
      </dgm:t>
    </dgm:pt>
    <dgm:pt modelId="{AA30A538-1346-407C-B337-0F86022118F8}" type="sibTrans" cxnId="{EC6484F9-329D-4F3A-8649-6715411FF3E6}">
      <dgm:prSet/>
      <dgm:spPr/>
      <dgm:t>
        <a:bodyPr/>
        <a:lstStyle/>
        <a:p>
          <a:endParaRPr lang="en-US"/>
        </a:p>
      </dgm:t>
    </dgm:pt>
    <dgm:pt modelId="{F609B007-E87C-4475-8672-32A21724F8D9}">
      <dgm:prSet/>
      <dgm:spPr/>
      <dgm:t>
        <a:bodyPr/>
        <a:lstStyle/>
        <a:p>
          <a:pPr rtl="0"/>
          <a:r>
            <a:rPr lang="es-CL" noProof="0" dirty="0" smtClean="0"/>
            <a:t>Fortalecer la gestión </a:t>
          </a:r>
          <a:br>
            <a:rPr lang="es-CL" noProof="0" dirty="0" smtClean="0"/>
          </a:br>
          <a:r>
            <a:rPr lang="es-CL" noProof="0" dirty="0" smtClean="0"/>
            <a:t>de los resultados. </a:t>
          </a:r>
          <a:endParaRPr lang="es-CL" noProof="0" dirty="0"/>
        </a:p>
      </dgm:t>
    </dgm:pt>
    <dgm:pt modelId="{A5B8A2D5-6D49-4767-8069-CA881EE55496}" type="parTrans" cxnId="{2315ED35-4FCA-41D5-B4DF-405BB0134210}">
      <dgm:prSet/>
      <dgm:spPr/>
      <dgm:t>
        <a:bodyPr/>
        <a:lstStyle/>
        <a:p>
          <a:endParaRPr lang="en-US"/>
        </a:p>
      </dgm:t>
    </dgm:pt>
    <dgm:pt modelId="{DE4D3715-C28A-45FB-B43C-494506950908}" type="sibTrans" cxnId="{2315ED35-4FCA-41D5-B4DF-405BB0134210}">
      <dgm:prSet/>
      <dgm:spPr/>
      <dgm:t>
        <a:bodyPr/>
        <a:lstStyle/>
        <a:p>
          <a:endParaRPr lang="en-US"/>
        </a:p>
      </dgm:t>
    </dgm:pt>
    <dgm:pt modelId="{11CAD879-9650-4D1F-992B-CB38FBD768BA}" type="pres">
      <dgm:prSet presAssocID="{B72A2FE8-6E80-43E4-8528-4AFDA627AD44}" presName="linearFlow" presStyleCnt="0">
        <dgm:presLayoutVars>
          <dgm:dir/>
          <dgm:resizeHandles val="exact"/>
        </dgm:presLayoutVars>
      </dgm:prSet>
      <dgm:spPr/>
      <dgm:t>
        <a:bodyPr/>
        <a:lstStyle/>
        <a:p>
          <a:endParaRPr lang="en-US"/>
        </a:p>
      </dgm:t>
    </dgm:pt>
    <dgm:pt modelId="{4E33A547-5225-4F59-B143-9091904DE096}" type="pres">
      <dgm:prSet presAssocID="{66A6CF91-960A-4BD5-AE38-FB0D96B3DC00}" presName="composite" presStyleCnt="0"/>
      <dgm:spPr/>
    </dgm:pt>
    <dgm:pt modelId="{43D4E4ED-3D06-4C63-B718-315C6F4B2743}" type="pres">
      <dgm:prSet presAssocID="{66A6CF91-960A-4BD5-AE38-FB0D96B3DC00}" presName="imgShp" presStyleLbl="fgImgPlace1" presStyleIdx="0" presStyleCnt="3"/>
      <dgm:spPr/>
    </dgm:pt>
    <dgm:pt modelId="{E13C4311-D198-4DF2-9096-044F0A25B9E5}" type="pres">
      <dgm:prSet presAssocID="{66A6CF91-960A-4BD5-AE38-FB0D96B3DC00}" presName="txShp" presStyleLbl="node1" presStyleIdx="0" presStyleCnt="3">
        <dgm:presLayoutVars>
          <dgm:bulletEnabled val="1"/>
        </dgm:presLayoutVars>
      </dgm:prSet>
      <dgm:spPr/>
      <dgm:t>
        <a:bodyPr/>
        <a:lstStyle/>
        <a:p>
          <a:endParaRPr lang="en-US"/>
        </a:p>
      </dgm:t>
    </dgm:pt>
    <dgm:pt modelId="{0318F59B-F55C-40C3-9028-3FD61C35CC08}" type="pres">
      <dgm:prSet presAssocID="{980C45BF-A7B1-4C40-91F0-D29D0D167CA1}" presName="spacing" presStyleCnt="0"/>
      <dgm:spPr/>
    </dgm:pt>
    <dgm:pt modelId="{484C861A-1B66-4FAB-8BF3-B99BCA72A77B}" type="pres">
      <dgm:prSet presAssocID="{C88A24EE-2B03-416F-A5AE-83260CDBEF48}" presName="composite" presStyleCnt="0"/>
      <dgm:spPr/>
    </dgm:pt>
    <dgm:pt modelId="{39ACE578-3913-49CD-9DEA-042F12B166A6}" type="pres">
      <dgm:prSet presAssocID="{C88A24EE-2B03-416F-A5AE-83260CDBEF48}" presName="imgShp" presStyleLbl="fgImgPlace1" presStyleIdx="1" presStyleCnt="3"/>
      <dgm:spPr/>
    </dgm:pt>
    <dgm:pt modelId="{6C908358-1386-440F-BF7D-855624C4AD45}" type="pres">
      <dgm:prSet presAssocID="{C88A24EE-2B03-416F-A5AE-83260CDBEF48}" presName="txShp" presStyleLbl="node1" presStyleIdx="1" presStyleCnt="3">
        <dgm:presLayoutVars>
          <dgm:bulletEnabled val="1"/>
        </dgm:presLayoutVars>
      </dgm:prSet>
      <dgm:spPr/>
      <dgm:t>
        <a:bodyPr/>
        <a:lstStyle/>
        <a:p>
          <a:endParaRPr lang="en-US"/>
        </a:p>
      </dgm:t>
    </dgm:pt>
    <dgm:pt modelId="{CC3D7FF7-C937-4EDD-8646-E51F20134DAB}" type="pres">
      <dgm:prSet presAssocID="{AA30A538-1346-407C-B337-0F86022118F8}" presName="spacing" presStyleCnt="0"/>
      <dgm:spPr/>
    </dgm:pt>
    <dgm:pt modelId="{783FD35E-3007-4AB5-92EE-BC386A3D9222}" type="pres">
      <dgm:prSet presAssocID="{F609B007-E87C-4475-8672-32A21724F8D9}" presName="composite" presStyleCnt="0"/>
      <dgm:spPr/>
    </dgm:pt>
    <dgm:pt modelId="{A4C43BFB-8AD7-4AFC-ACF9-FD9FD61D7F78}" type="pres">
      <dgm:prSet presAssocID="{F609B007-E87C-4475-8672-32A21724F8D9}" presName="imgShp" presStyleLbl="fgImgPlace1" presStyleIdx="2" presStyleCnt="3"/>
      <dgm:spPr/>
    </dgm:pt>
    <dgm:pt modelId="{7A71C6CE-DAA4-466A-8988-1BDE61174D61}" type="pres">
      <dgm:prSet presAssocID="{F609B007-E87C-4475-8672-32A21724F8D9}" presName="txShp" presStyleLbl="node1" presStyleIdx="2" presStyleCnt="3">
        <dgm:presLayoutVars>
          <dgm:bulletEnabled val="1"/>
        </dgm:presLayoutVars>
      </dgm:prSet>
      <dgm:spPr/>
      <dgm:t>
        <a:bodyPr/>
        <a:lstStyle/>
        <a:p>
          <a:endParaRPr lang="en-US"/>
        </a:p>
      </dgm:t>
    </dgm:pt>
  </dgm:ptLst>
  <dgm:cxnLst>
    <dgm:cxn modelId="{AF25AFDC-38BA-4E5C-8A82-FD66889593D5}" type="presOf" srcId="{66A6CF91-960A-4BD5-AE38-FB0D96B3DC00}" destId="{E13C4311-D198-4DF2-9096-044F0A25B9E5}" srcOrd="0" destOrd="0" presId="urn:microsoft.com/office/officeart/2005/8/layout/vList3#1"/>
    <dgm:cxn modelId="{3F1C01A2-85C2-467E-8D14-078FD114FB6C}" type="presOf" srcId="{F609B007-E87C-4475-8672-32A21724F8D9}" destId="{7A71C6CE-DAA4-466A-8988-1BDE61174D61}" srcOrd="0" destOrd="0" presId="urn:microsoft.com/office/officeart/2005/8/layout/vList3#1"/>
    <dgm:cxn modelId="{2315ED35-4FCA-41D5-B4DF-405BB0134210}" srcId="{B72A2FE8-6E80-43E4-8528-4AFDA627AD44}" destId="{F609B007-E87C-4475-8672-32A21724F8D9}" srcOrd="2" destOrd="0" parTransId="{A5B8A2D5-6D49-4767-8069-CA881EE55496}" sibTransId="{DE4D3715-C28A-45FB-B43C-494506950908}"/>
    <dgm:cxn modelId="{00019DC0-2954-49A1-BF74-94A1376BE05C}" type="presOf" srcId="{B72A2FE8-6E80-43E4-8528-4AFDA627AD44}" destId="{11CAD879-9650-4D1F-992B-CB38FBD768BA}" srcOrd="0" destOrd="0" presId="urn:microsoft.com/office/officeart/2005/8/layout/vList3#1"/>
    <dgm:cxn modelId="{48D733D5-2B91-49BA-AD96-B0D7F867AD34}" srcId="{B72A2FE8-6E80-43E4-8528-4AFDA627AD44}" destId="{66A6CF91-960A-4BD5-AE38-FB0D96B3DC00}" srcOrd="0" destOrd="0" parTransId="{9A49FD56-8071-48DD-8608-A5C55F42BC72}" sibTransId="{980C45BF-A7B1-4C40-91F0-D29D0D167CA1}"/>
    <dgm:cxn modelId="{59C3EFD6-4932-40CB-909F-A3E2C720B8FF}" type="presOf" srcId="{C88A24EE-2B03-416F-A5AE-83260CDBEF48}" destId="{6C908358-1386-440F-BF7D-855624C4AD45}" srcOrd="0" destOrd="0" presId="urn:microsoft.com/office/officeart/2005/8/layout/vList3#1"/>
    <dgm:cxn modelId="{EC6484F9-329D-4F3A-8649-6715411FF3E6}" srcId="{B72A2FE8-6E80-43E4-8528-4AFDA627AD44}" destId="{C88A24EE-2B03-416F-A5AE-83260CDBEF48}" srcOrd="1" destOrd="0" parTransId="{FF8A3BFF-D159-4933-B46A-9AEAA9B8839C}" sibTransId="{AA30A538-1346-407C-B337-0F86022118F8}"/>
    <dgm:cxn modelId="{90A200C7-AB2D-445A-A6A8-50855BDB8D00}" type="presParOf" srcId="{11CAD879-9650-4D1F-992B-CB38FBD768BA}" destId="{4E33A547-5225-4F59-B143-9091904DE096}" srcOrd="0" destOrd="0" presId="urn:microsoft.com/office/officeart/2005/8/layout/vList3#1"/>
    <dgm:cxn modelId="{F8C92769-D146-404F-8B8C-768EF5975D84}" type="presParOf" srcId="{4E33A547-5225-4F59-B143-9091904DE096}" destId="{43D4E4ED-3D06-4C63-B718-315C6F4B2743}" srcOrd="0" destOrd="0" presId="urn:microsoft.com/office/officeart/2005/8/layout/vList3#1"/>
    <dgm:cxn modelId="{052A8AE9-33D5-4245-B7C3-23AFF91EE308}" type="presParOf" srcId="{4E33A547-5225-4F59-B143-9091904DE096}" destId="{E13C4311-D198-4DF2-9096-044F0A25B9E5}" srcOrd="1" destOrd="0" presId="urn:microsoft.com/office/officeart/2005/8/layout/vList3#1"/>
    <dgm:cxn modelId="{C1111F63-EA53-476E-9E6E-5858AE2C1766}" type="presParOf" srcId="{11CAD879-9650-4D1F-992B-CB38FBD768BA}" destId="{0318F59B-F55C-40C3-9028-3FD61C35CC08}" srcOrd="1" destOrd="0" presId="urn:microsoft.com/office/officeart/2005/8/layout/vList3#1"/>
    <dgm:cxn modelId="{8584AE88-B089-4F9D-BF3F-BCAA8C9F8CFC}" type="presParOf" srcId="{11CAD879-9650-4D1F-992B-CB38FBD768BA}" destId="{484C861A-1B66-4FAB-8BF3-B99BCA72A77B}" srcOrd="2" destOrd="0" presId="urn:microsoft.com/office/officeart/2005/8/layout/vList3#1"/>
    <dgm:cxn modelId="{6C4A6842-08AA-4F5A-B250-FE726AD0C6C1}" type="presParOf" srcId="{484C861A-1B66-4FAB-8BF3-B99BCA72A77B}" destId="{39ACE578-3913-49CD-9DEA-042F12B166A6}" srcOrd="0" destOrd="0" presId="urn:microsoft.com/office/officeart/2005/8/layout/vList3#1"/>
    <dgm:cxn modelId="{1631CFC5-201F-44EA-A57A-2846F3623FDE}" type="presParOf" srcId="{484C861A-1B66-4FAB-8BF3-B99BCA72A77B}" destId="{6C908358-1386-440F-BF7D-855624C4AD45}" srcOrd="1" destOrd="0" presId="urn:microsoft.com/office/officeart/2005/8/layout/vList3#1"/>
    <dgm:cxn modelId="{D0BDD094-F942-4067-9AF1-381A4FDE7DAE}" type="presParOf" srcId="{11CAD879-9650-4D1F-992B-CB38FBD768BA}" destId="{CC3D7FF7-C937-4EDD-8646-E51F20134DAB}" srcOrd="3" destOrd="0" presId="urn:microsoft.com/office/officeart/2005/8/layout/vList3#1"/>
    <dgm:cxn modelId="{45FB6E22-B6CE-449B-9B0D-739323A9FC6D}" type="presParOf" srcId="{11CAD879-9650-4D1F-992B-CB38FBD768BA}" destId="{783FD35E-3007-4AB5-92EE-BC386A3D9222}" srcOrd="4" destOrd="0" presId="urn:microsoft.com/office/officeart/2005/8/layout/vList3#1"/>
    <dgm:cxn modelId="{2EC7AE31-2EDC-4DF1-84FB-C0E42DD6E66C}" type="presParOf" srcId="{783FD35E-3007-4AB5-92EE-BC386A3D9222}" destId="{A4C43BFB-8AD7-4AFC-ACF9-FD9FD61D7F78}" srcOrd="0" destOrd="0" presId="urn:microsoft.com/office/officeart/2005/8/layout/vList3#1"/>
    <dgm:cxn modelId="{A2667965-C357-4B9C-97E8-6BC29828FEC6}" type="presParOf" srcId="{783FD35E-3007-4AB5-92EE-BC386A3D9222}" destId="{7A71C6CE-DAA4-466A-8988-1BDE61174D61}"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EB4D7E-F96A-4C50-B16B-9F365A4C86EF}" type="doc">
      <dgm:prSet loTypeId="urn:microsoft.com/office/officeart/2005/8/layout/vList4#1" loCatId="list" qsTypeId="urn:microsoft.com/office/officeart/2005/8/quickstyle/3d4" qsCatId="3D" csTypeId="urn:microsoft.com/office/officeart/2005/8/colors/accent3_5" csCatId="accent3" phldr="1"/>
      <dgm:spPr/>
      <dgm:t>
        <a:bodyPr/>
        <a:lstStyle/>
        <a:p>
          <a:endParaRPr lang="en-US"/>
        </a:p>
      </dgm:t>
    </dgm:pt>
    <dgm:pt modelId="{EC30C000-1C20-405C-A1A6-EA09AC3A5C85}">
      <dgm:prSet phldrT="[Text]" custT="1"/>
      <dgm:spPr/>
      <dgm:t>
        <a:bodyPr/>
        <a:lstStyle/>
        <a:p>
          <a:pPr algn="ctr"/>
          <a:r>
            <a:rPr lang="en-US" sz="2000" dirty="0" smtClean="0">
              <a:solidFill>
                <a:schemeClr val="tx1"/>
              </a:solidFill>
            </a:rPr>
            <a:t>Transformar los entornos normativos y regulatorios.</a:t>
          </a:r>
          <a:endParaRPr lang="es-ES" sz="2000" dirty="0">
            <a:solidFill>
              <a:schemeClr val="tx1"/>
            </a:solidFill>
          </a:endParaRPr>
        </a:p>
      </dgm:t>
    </dgm:pt>
    <dgm:pt modelId="{C5B10D39-7EC2-4844-B064-2B4B4DC53C30}" type="parTrans" cxnId="{F7A5A587-9A3D-4268-993D-31AED34C5F1B}">
      <dgm:prSet/>
      <dgm:spPr/>
      <dgm:t>
        <a:bodyPr/>
        <a:lstStyle/>
        <a:p>
          <a:endParaRPr lang="en-US"/>
        </a:p>
      </dgm:t>
    </dgm:pt>
    <dgm:pt modelId="{02481C56-E20D-468A-A4EC-16A51679D73B}" type="sibTrans" cxnId="{F7A5A587-9A3D-4268-993D-31AED34C5F1B}">
      <dgm:prSet/>
      <dgm:spPr/>
      <dgm:t>
        <a:bodyPr/>
        <a:lstStyle/>
        <a:p>
          <a:endParaRPr lang="en-US"/>
        </a:p>
      </dgm:t>
    </dgm:pt>
    <dgm:pt modelId="{86F4DC06-25A6-4407-9622-329F4871C216}">
      <dgm:prSet phldrT="[Text]" custT="1"/>
      <dgm:spPr/>
      <dgm:t>
        <a:bodyPr/>
        <a:lstStyle/>
        <a:p>
          <a:pPr algn="ctr"/>
          <a:r>
            <a:rPr lang="x-none" sz="2000" noProof="0" dirty="0" smtClean="0">
              <a:solidFill>
                <a:schemeClr val="tx1"/>
              </a:solidFill>
            </a:rPr>
            <a:t>Fortalecer la capacidad institucional y los procesos </a:t>
          </a:r>
          <a:br>
            <a:rPr lang="x-none" sz="2000" noProof="0" dirty="0" smtClean="0">
              <a:solidFill>
                <a:schemeClr val="tx1"/>
              </a:solidFill>
            </a:rPr>
          </a:br>
          <a:r>
            <a:rPr lang="x-none" sz="2000" noProof="0" dirty="0" smtClean="0">
              <a:solidFill>
                <a:schemeClr val="tx1"/>
              </a:solidFill>
            </a:rPr>
            <a:t>de toma de decisiones.</a:t>
          </a:r>
          <a:endParaRPr lang="x-none" sz="2000" noProof="0" dirty="0">
            <a:solidFill>
              <a:schemeClr val="tx1"/>
            </a:solidFill>
          </a:endParaRPr>
        </a:p>
      </dgm:t>
    </dgm:pt>
    <dgm:pt modelId="{DF8A4ED1-821F-4FB1-B52A-54BCD8E5062E}" type="parTrans" cxnId="{84379829-00D0-4428-B2FC-EB448EDCA031}">
      <dgm:prSet/>
      <dgm:spPr/>
      <dgm:t>
        <a:bodyPr/>
        <a:lstStyle/>
        <a:p>
          <a:endParaRPr lang="en-US"/>
        </a:p>
      </dgm:t>
    </dgm:pt>
    <dgm:pt modelId="{67D5FF4A-21F6-467C-BC81-73FA6DC61785}" type="sibTrans" cxnId="{84379829-00D0-4428-B2FC-EB448EDCA031}">
      <dgm:prSet/>
      <dgm:spPr/>
      <dgm:t>
        <a:bodyPr/>
        <a:lstStyle/>
        <a:p>
          <a:endParaRPr lang="en-US"/>
        </a:p>
      </dgm:t>
    </dgm:pt>
    <dgm:pt modelId="{08269FDE-9919-4C6F-AD0A-2EB35E313DEB}">
      <dgm:prSet phldrT="[Text]" custT="1"/>
      <dgm:spPr/>
      <dgm:t>
        <a:bodyPr/>
        <a:lstStyle/>
        <a:p>
          <a:pPr algn="ctr"/>
          <a:r>
            <a:rPr lang="en-US" sz="2000" dirty="0" smtClean="0">
              <a:solidFill>
                <a:schemeClr val="tx1"/>
              </a:solidFill>
            </a:rPr>
            <a:t>Convocar </a:t>
          </a:r>
          <a:r>
            <a:rPr lang="en-US" sz="2000" dirty="0" err="1" smtClean="0">
              <a:solidFill>
                <a:schemeClr val="tx1"/>
              </a:solidFill>
            </a:rPr>
            <a:t>alianzas</a:t>
          </a:r>
          <a:r>
            <a:rPr lang="en-US" sz="2000" dirty="0" smtClean="0">
              <a:solidFill>
                <a:schemeClr val="tx1"/>
              </a:solidFill>
            </a:rPr>
            <a:t> con múltiples partes interesadas.</a:t>
          </a:r>
          <a:endParaRPr lang="es-ES" sz="2000" dirty="0">
            <a:solidFill>
              <a:schemeClr val="tx1"/>
            </a:solidFill>
          </a:endParaRPr>
        </a:p>
      </dgm:t>
    </dgm:pt>
    <dgm:pt modelId="{0D1D8E66-5140-4E30-8EE9-4E5276371228}" type="parTrans" cxnId="{0485CAA8-57BB-4830-8328-0DD5CC9E71FE}">
      <dgm:prSet/>
      <dgm:spPr/>
      <dgm:t>
        <a:bodyPr/>
        <a:lstStyle/>
        <a:p>
          <a:endParaRPr lang="en-US"/>
        </a:p>
      </dgm:t>
    </dgm:pt>
    <dgm:pt modelId="{8AB6B631-FE0B-462F-B011-E568BCDC9E96}" type="sibTrans" cxnId="{0485CAA8-57BB-4830-8328-0DD5CC9E71FE}">
      <dgm:prSet/>
      <dgm:spPr/>
      <dgm:t>
        <a:bodyPr/>
        <a:lstStyle/>
        <a:p>
          <a:endParaRPr lang="en-US"/>
        </a:p>
      </dgm:t>
    </dgm:pt>
    <dgm:pt modelId="{D264928A-0DF7-4BD6-B8DE-E95590C7C62C}">
      <dgm:prSet phldrT="[Text]" custT="1"/>
      <dgm:spPr/>
      <dgm:t>
        <a:bodyPr/>
        <a:lstStyle/>
        <a:p>
          <a:pPr algn="ctr"/>
          <a:r>
            <a:rPr lang="en-US" sz="2000" dirty="0" smtClean="0">
              <a:solidFill>
                <a:schemeClr val="tx1"/>
              </a:solidFill>
            </a:rPr>
            <a:t>Poner a prueba enfoques innovadores.</a:t>
          </a:r>
          <a:endParaRPr lang="es-ES" sz="2000" dirty="0">
            <a:solidFill>
              <a:schemeClr val="tx1"/>
            </a:solidFill>
          </a:endParaRPr>
        </a:p>
      </dgm:t>
    </dgm:pt>
    <dgm:pt modelId="{2CAD1CEA-DAE0-4C17-A959-C4FC8130593B}" type="parTrans" cxnId="{F607D431-3F8C-4F48-8473-24B81E2A5A15}">
      <dgm:prSet/>
      <dgm:spPr/>
      <dgm:t>
        <a:bodyPr/>
        <a:lstStyle/>
        <a:p>
          <a:endParaRPr lang="en-US"/>
        </a:p>
      </dgm:t>
    </dgm:pt>
    <dgm:pt modelId="{FA681CBC-08BF-4995-B6C1-4094DC2AE908}" type="sibTrans" cxnId="{F607D431-3F8C-4F48-8473-24B81E2A5A15}">
      <dgm:prSet/>
      <dgm:spPr/>
      <dgm:t>
        <a:bodyPr/>
        <a:lstStyle/>
        <a:p>
          <a:endParaRPr lang="en-US"/>
        </a:p>
      </dgm:t>
    </dgm:pt>
    <dgm:pt modelId="{022D3D55-8BE9-410A-8C45-737CD3A148F2}">
      <dgm:prSet custT="1"/>
      <dgm:spPr/>
      <dgm:t>
        <a:bodyPr/>
        <a:lstStyle/>
        <a:p>
          <a:pPr algn="ctr"/>
          <a:r>
            <a:rPr lang="en-US" sz="2000" dirty="0" smtClean="0">
              <a:solidFill>
                <a:schemeClr val="tx1"/>
              </a:solidFill>
            </a:rPr>
            <a:t>Aplicar instrumentos financieros innovadores.</a:t>
          </a:r>
          <a:endParaRPr lang="es-ES" sz="2000" dirty="0">
            <a:solidFill>
              <a:schemeClr val="tx1"/>
            </a:solidFill>
          </a:endParaRPr>
        </a:p>
      </dgm:t>
    </dgm:pt>
    <dgm:pt modelId="{A2502F16-ED7D-4362-8990-D55E8E6BF881}" type="parTrans" cxnId="{E5D22217-9140-456D-97DB-92B3D80078D5}">
      <dgm:prSet/>
      <dgm:spPr/>
      <dgm:t>
        <a:bodyPr/>
        <a:lstStyle/>
        <a:p>
          <a:endParaRPr lang="en-US"/>
        </a:p>
      </dgm:t>
    </dgm:pt>
    <dgm:pt modelId="{CD96BE3E-F582-44BE-B775-B8E00FFE507F}" type="sibTrans" cxnId="{E5D22217-9140-456D-97DB-92B3D80078D5}">
      <dgm:prSet/>
      <dgm:spPr/>
      <dgm:t>
        <a:bodyPr/>
        <a:lstStyle/>
        <a:p>
          <a:endParaRPr lang="en-US"/>
        </a:p>
      </dgm:t>
    </dgm:pt>
    <dgm:pt modelId="{3A5C0FD0-3734-48F0-939A-6B2678A9DA14}" type="pres">
      <dgm:prSet presAssocID="{07EB4D7E-F96A-4C50-B16B-9F365A4C86EF}" presName="linear" presStyleCnt="0">
        <dgm:presLayoutVars>
          <dgm:dir/>
          <dgm:resizeHandles val="exact"/>
        </dgm:presLayoutVars>
      </dgm:prSet>
      <dgm:spPr/>
      <dgm:t>
        <a:bodyPr/>
        <a:lstStyle/>
        <a:p>
          <a:endParaRPr lang="en-US"/>
        </a:p>
      </dgm:t>
    </dgm:pt>
    <dgm:pt modelId="{236DA40C-699C-44F5-BE61-8E161390E6E1}" type="pres">
      <dgm:prSet presAssocID="{EC30C000-1C20-405C-A1A6-EA09AC3A5C85}" presName="comp" presStyleCnt="0"/>
      <dgm:spPr/>
    </dgm:pt>
    <dgm:pt modelId="{7CF5BDBD-E1DE-47B4-9616-12B4370229D4}" type="pres">
      <dgm:prSet presAssocID="{EC30C000-1C20-405C-A1A6-EA09AC3A5C85}" presName="box" presStyleLbl="node1" presStyleIdx="0" presStyleCnt="5" custScaleY="122790" custLinFactNeighborX="-645"/>
      <dgm:spPr/>
      <dgm:t>
        <a:bodyPr/>
        <a:lstStyle/>
        <a:p>
          <a:endParaRPr lang="en-US"/>
        </a:p>
      </dgm:t>
    </dgm:pt>
    <dgm:pt modelId="{96E9CD97-695C-469D-984C-F8DBD21891A5}" type="pres">
      <dgm:prSet presAssocID="{EC30C000-1C20-405C-A1A6-EA09AC3A5C85}" presName="img" presStyleLbl="fgImgPlace1" presStyleIdx="0" presStyleCnt="5" custScaleX="121239" custScaleY="135803" custLinFactNeighborX="8092"/>
      <dgm:spPr>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dgm:spPr>
    </dgm:pt>
    <dgm:pt modelId="{EEEF8EB3-42B5-41C0-A12A-7A5CD0CA648D}" type="pres">
      <dgm:prSet presAssocID="{EC30C000-1C20-405C-A1A6-EA09AC3A5C85}" presName="text" presStyleLbl="node1" presStyleIdx="0" presStyleCnt="5">
        <dgm:presLayoutVars>
          <dgm:bulletEnabled val="1"/>
        </dgm:presLayoutVars>
      </dgm:prSet>
      <dgm:spPr/>
      <dgm:t>
        <a:bodyPr/>
        <a:lstStyle/>
        <a:p>
          <a:endParaRPr lang="en-US"/>
        </a:p>
      </dgm:t>
    </dgm:pt>
    <dgm:pt modelId="{BC8D4B48-81BC-4E80-AFB5-3DE7DD9EA6A6}" type="pres">
      <dgm:prSet presAssocID="{02481C56-E20D-468A-A4EC-16A51679D73B}" presName="spacer" presStyleCnt="0"/>
      <dgm:spPr/>
    </dgm:pt>
    <dgm:pt modelId="{8B635385-8BE9-40B9-A201-3D6775D41421}" type="pres">
      <dgm:prSet presAssocID="{86F4DC06-25A6-4407-9622-329F4871C216}" presName="comp" presStyleCnt="0"/>
      <dgm:spPr/>
    </dgm:pt>
    <dgm:pt modelId="{8807D132-697D-4964-809B-17056B3A7138}" type="pres">
      <dgm:prSet presAssocID="{86F4DC06-25A6-4407-9622-329F4871C216}" presName="box" presStyleLbl="node1" presStyleIdx="1" presStyleCnt="5" custScaleY="116260" custLinFactNeighborX="-443"/>
      <dgm:spPr/>
      <dgm:t>
        <a:bodyPr/>
        <a:lstStyle/>
        <a:p>
          <a:endParaRPr lang="en-US"/>
        </a:p>
      </dgm:t>
    </dgm:pt>
    <dgm:pt modelId="{4D02D8F3-D565-4ECC-8A5F-3B17811450CB}" type="pres">
      <dgm:prSet presAssocID="{86F4DC06-25A6-4407-9622-329F4871C216}" presName="img" presStyleLbl="fgImgPlace1" presStyleIdx="1" presStyleCnt="5" custScaleX="117191" custScaleY="141295" custLinFactNeighborX="6637" custLinFactNeighborY="0"/>
      <dgm:spPr>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dgm:spPr>
    </dgm:pt>
    <dgm:pt modelId="{D40A40F2-9618-4C6A-8DDC-1E8DB9C4A969}" type="pres">
      <dgm:prSet presAssocID="{86F4DC06-25A6-4407-9622-329F4871C216}" presName="text" presStyleLbl="node1" presStyleIdx="1" presStyleCnt="5">
        <dgm:presLayoutVars>
          <dgm:bulletEnabled val="1"/>
        </dgm:presLayoutVars>
      </dgm:prSet>
      <dgm:spPr/>
      <dgm:t>
        <a:bodyPr/>
        <a:lstStyle/>
        <a:p>
          <a:endParaRPr lang="en-US"/>
        </a:p>
      </dgm:t>
    </dgm:pt>
    <dgm:pt modelId="{246CE5AD-FF92-4A9E-A5E7-8BB22DE9F360}" type="pres">
      <dgm:prSet presAssocID="{67D5FF4A-21F6-467C-BC81-73FA6DC61785}" presName="spacer" presStyleCnt="0"/>
      <dgm:spPr/>
    </dgm:pt>
    <dgm:pt modelId="{52427AFB-ACDF-4B78-8E07-1853D34E3635}" type="pres">
      <dgm:prSet presAssocID="{08269FDE-9919-4C6F-AD0A-2EB35E313DEB}" presName="comp" presStyleCnt="0"/>
      <dgm:spPr/>
    </dgm:pt>
    <dgm:pt modelId="{618D0AA2-68D4-422E-92B6-5D573676998D}" type="pres">
      <dgm:prSet presAssocID="{08269FDE-9919-4C6F-AD0A-2EB35E313DEB}" presName="box" presStyleLbl="node1" presStyleIdx="2" presStyleCnt="5" custScaleY="135050" custLinFactNeighborX="-449"/>
      <dgm:spPr/>
      <dgm:t>
        <a:bodyPr/>
        <a:lstStyle/>
        <a:p>
          <a:endParaRPr lang="en-US"/>
        </a:p>
      </dgm:t>
    </dgm:pt>
    <dgm:pt modelId="{A834EF09-AA2A-4576-9B8D-4E916DB5EC00}" type="pres">
      <dgm:prSet presAssocID="{08269FDE-9919-4C6F-AD0A-2EB35E313DEB}" presName="img" presStyleLbl="fgImgPlace1" presStyleIdx="2" presStyleCnt="5" custScaleX="117324" custScaleY="156207" custLinFactNeighborX="6671"/>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 modelId="{F98B10ED-19A7-433D-A19F-14492A959F8F}" type="pres">
      <dgm:prSet presAssocID="{08269FDE-9919-4C6F-AD0A-2EB35E313DEB}" presName="text" presStyleLbl="node1" presStyleIdx="2" presStyleCnt="5">
        <dgm:presLayoutVars>
          <dgm:bulletEnabled val="1"/>
        </dgm:presLayoutVars>
      </dgm:prSet>
      <dgm:spPr/>
      <dgm:t>
        <a:bodyPr/>
        <a:lstStyle/>
        <a:p>
          <a:endParaRPr lang="en-US"/>
        </a:p>
      </dgm:t>
    </dgm:pt>
    <dgm:pt modelId="{DB46777A-B7DE-49AA-B990-6297027EF852}" type="pres">
      <dgm:prSet presAssocID="{8AB6B631-FE0B-462F-B011-E568BCDC9E96}" presName="spacer" presStyleCnt="0"/>
      <dgm:spPr/>
    </dgm:pt>
    <dgm:pt modelId="{2BDE9BFF-DB6D-48F8-9D4D-65FE05D70BF7}" type="pres">
      <dgm:prSet presAssocID="{D264928A-0DF7-4BD6-B8DE-E95590C7C62C}" presName="comp" presStyleCnt="0"/>
      <dgm:spPr/>
    </dgm:pt>
    <dgm:pt modelId="{C972C174-BCBB-4B6E-8369-194C46A2E6DE}" type="pres">
      <dgm:prSet presAssocID="{D264928A-0DF7-4BD6-B8DE-E95590C7C62C}" presName="box" presStyleLbl="node1" presStyleIdx="3" presStyleCnt="5" custScaleY="127010" custLinFactNeighborX="-1998"/>
      <dgm:spPr/>
      <dgm:t>
        <a:bodyPr/>
        <a:lstStyle/>
        <a:p>
          <a:endParaRPr lang="en-US"/>
        </a:p>
      </dgm:t>
    </dgm:pt>
    <dgm:pt modelId="{0EAEA015-567B-4731-BCF0-8820401E150D}" type="pres">
      <dgm:prSet presAssocID="{D264928A-0DF7-4BD6-B8DE-E95590C7C62C}" presName="img" presStyleLbl="fgImgPlace1" presStyleIdx="3" presStyleCnt="5" custScaleX="117190" custScaleY="135655" custLinFactNeighborX="6637"/>
      <dgm:spPr>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dgm:spPr>
    </dgm:pt>
    <dgm:pt modelId="{E43532C0-796E-4F58-B9FD-A525456A4A56}" type="pres">
      <dgm:prSet presAssocID="{D264928A-0DF7-4BD6-B8DE-E95590C7C62C}" presName="text" presStyleLbl="node1" presStyleIdx="3" presStyleCnt="5">
        <dgm:presLayoutVars>
          <dgm:bulletEnabled val="1"/>
        </dgm:presLayoutVars>
      </dgm:prSet>
      <dgm:spPr/>
      <dgm:t>
        <a:bodyPr/>
        <a:lstStyle/>
        <a:p>
          <a:endParaRPr lang="en-US"/>
        </a:p>
      </dgm:t>
    </dgm:pt>
    <dgm:pt modelId="{2A08157D-5BA2-402B-B67D-AAFF4A662D6B}" type="pres">
      <dgm:prSet presAssocID="{FA681CBC-08BF-4995-B6C1-4094DC2AE908}" presName="spacer" presStyleCnt="0"/>
      <dgm:spPr/>
    </dgm:pt>
    <dgm:pt modelId="{FCC1E32D-9CCD-4DF0-8A9B-307B315AF5AA}" type="pres">
      <dgm:prSet presAssocID="{022D3D55-8BE9-410A-8C45-737CD3A148F2}" presName="comp" presStyleCnt="0"/>
      <dgm:spPr/>
    </dgm:pt>
    <dgm:pt modelId="{2CD1D88A-3B85-467E-BFD4-C79B3EF67DD7}" type="pres">
      <dgm:prSet presAssocID="{022D3D55-8BE9-410A-8C45-737CD3A148F2}" presName="box" presStyleLbl="node1" presStyleIdx="4" presStyleCnt="5" custScaleY="123680" custLinFactNeighborX="-670"/>
      <dgm:spPr/>
      <dgm:t>
        <a:bodyPr/>
        <a:lstStyle/>
        <a:p>
          <a:endParaRPr lang="en-US"/>
        </a:p>
      </dgm:t>
    </dgm:pt>
    <dgm:pt modelId="{04A99E24-D4E1-4705-BB0F-28079A83BA2A}" type="pres">
      <dgm:prSet presAssocID="{022D3D55-8BE9-410A-8C45-737CD3A148F2}" presName="img" presStyleLbl="fgImgPlace1" presStyleIdx="4" presStyleCnt="5" custScaleX="121748" custScaleY="136831" custLinFactNeighborX="5498"/>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dgm:spPr>
      <dgm:t>
        <a:bodyPr/>
        <a:lstStyle/>
        <a:p>
          <a:endParaRPr lang="en-US"/>
        </a:p>
      </dgm:t>
    </dgm:pt>
    <dgm:pt modelId="{4620D75C-E05A-4530-8C29-970006FBE345}" type="pres">
      <dgm:prSet presAssocID="{022D3D55-8BE9-410A-8C45-737CD3A148F2}" presName="text" presStyleLbl="node1" presStyleIdx="4" presStyleCnt="5">
        <dgm:presLayoutVars>
          <dgm:bulletEnabled val="1"/>
        </dgm:presLayoutVars>
      </dgm:prSet>
      <dgm:spPr/>
      <dgm:t>
        <a:bodyPr/>
        <a:lstStyle/>
        <a:p>
          <a:endParaRPr lang="en-US"/>
        </a:p>
      </dgm:t>
    </dgm:pt>
  </dgm:ptLst>
  <dgm:cxnLst>
    <dgm:cxn modelId="{94A21798-61ED-4AD2-8C19-B3CD684998D4}" type="presOf" srcId="{022D3D55-8BE9-410A-8C45-737CD3A148F2}" destId="{4620D75C-E05A-4530-8C29-970006FBE345}" srcOrd="1" destOrd="0" presId="urn:microsoft.com/office/officeart/2005/8/layout/vList4#1"/>
    <dgm:cxn modelId="{10A8AAB8-A392-4108-A417-1861A04E8CEE}" type="presOf" srcId="{07EB4D7E-F96A-4C50-B16B-9F365A4C86EF}" destId="{3A5C0FD0-3734-48F0-939A-6B2678A9DA14}" srcOrd="0" destOrd="0" presId="urn:microsoft.com/office/officeart/2005/8/layout/vList4#1"/>
    <dgm:cxn modelId="{0485CAA8-57BB-4830-8328-0DD5CC9E71FE}" srcId="{07EB4D7E-F96A-4C50-B16B-9F365A4C86EF}" destId="{08269FDE-9919-4C6F-AD0A-2EB35E313DEB}" srcOrd="2" destOrd="0" parTransId="{0D1D8E66-5140-4E30-8EE9-4E5276371228}" sibTransId="{8AB6B631-FE0B-462F-B011-E568BCDC9E96}"/>
    <dgm:cxn modelId="{F607D431-3F8C-4F48-8473-24B81E2A5A15}" srcId="{07EB4D7E-F96A-4C50-B16B-9F365A4C86EF}" destId="{D264928A-0DF7-4BD6-B8DE-E95590C7C62C}" srcOrd="3" destOrd="0" parTransId="{2CAD1CEA-DAE0-4C17-A959-C4FC8130593B}" sibTransId="{FA681CBC-08BF-4995-B6C1-4094DC2AE908}"/>
    <dgm:cxn modelId="{D5A7749F-66E2-46C7-AFC9-5BE903E0CACE}" type="presOf" srcId="{08269FDE-9919-4C6F-AD0A-2EB35E313DEB}" destId="{618D0AA2-68D4-422E-92B6-5D573676998D}" srcOrd="0" destOrd="0" presId="urn:microsoft.com/office/officeart/2005/8/layout/vList4#1"/>
    <dgm:cxn modelId="{838BA9EF-8ABD-4BCA-B772-E18270BC4F95}" type="presOf" srcId="{86F4DC06-25A6-4407-9622-329F4871C216}" destId="{D40A40F2-9618-4C6A-8DDC-1E8DB9C4A969}" srcOrd="1" destOrd="0" presId="urn:microsoft.com/office/officeart/2005/8/layout/vList4#1"/>
    <dgm:cxn modelId="{2818324E-C3BD-4340-96A3-7EC3F180874E}" type="presOf" srcId="{08269FDE-9919-4C6F-AD0A-2EB35E313DEB}" destId="{F98B10ED-19A7-433D-A19F-14492A959F8F}" srcOrd="1" destOrd="0" presId="urn:microsoft.com/office/officeart/2005/8/layout/vList4#1"/>
    <dgm:cxn modelId="{0D978F65-CDC3-49D1-A8D6-27928616C6FD}" type="presOf" srcId="{D264928A-0DF7-4BD6-B8DE-E95590C7C62C}" destId="{C972C174-BCBB-4B6E-8369-194C46A2E6DE}" srcOrd="0" destOrd="0" presId="urn:microsoft.com/office/officeart/2005/8/layout/vList4#1"/>
    <dgm:cxn modelId="{BD72D653-2CD1-4B24-A6A8-F3AA2BAB8348}" type="presOf" srcId="{D264928A-0DF7-4BD6-B8DE-E95590C7C62C}" destId="{E43532C0-796E-4F58-B9FD-A525456A4A56}" srcOrd="1" destOrd="0" presId="urn:microsoft.com/office/officeart/2005/8/layout/vList4#1"/>
    <dgm:cxn modelId="{C32ACB36-545A-4E1B-BC60-8ADD105082D4}" type="presOf" srcId="{022D3D55-8BE9-410A-8C45-737CD3A148F2}" destId="{2CD1D88A-3B85-467E-BFD4-C79B3EF67DD7}" srcOrd="0" destOrd="0" presId="urn:microsoft.com/office/officeart/2005/8/layout/vList4#1"/>
    <dgm:cxn modelId="{84379829-00D0-4428-B2FC-EB448EDCA031}" srcId="{07EB4D7E-F96A-4C50-B16B-9F365A4C86EF}" destId="{86F4DC06-25A6-4407-9622-329F4871C216}" srcOrd="1" destOrd="0" parTransId="{DF8A4ED1-821F-4FB1-B52A-54BCD8E5062E}" sibTransId="{67D5FF4A-21F6-467C-BC81-73FA6DC61785}"/>
    <dgm:cxn modelId="{4432D28D-FEB4-4B3A-8E16-178BF5300677}" type="presOf" srcId="{EC30C000-1C20-405C-A1A6-EA09AC3A5C85}" destId="{7CF5BDBD-E1DE-47B4-9616-12B4370229D4}" srcOrd="0" destOrd="0" presId="urn:microsoft.com/office/officeart/2005/8/layout/vList4#1"/>
    <dgm:cxn modelId="{A71322A0-D54F-47F2-A2CF-FC2B44D60F7D}" type="presOf" srcId="{EC30C000-1C20-405C-A1A6-EA09AC3A5C85}" destId="{EEEF8EB3-42B5-41C0-A12A-7A5CD0CA648D}" srcOrd="1" destOrd="0" presId="urn:microsoft.com/office/officeart/2005/8/layout/vList4#1"/>
    <dgm:cxn modelId="{F7A5A587-9A3D-4268-993D-31AED34C5F1B}" srcId="{07EB4D7E-F96A-4C50-B16B-9F365A4C86EF}" destId="{EC30C000-1C20-405C-A1A6-EA09AC3A5C85}" srcOrd="0" destOrd="0" parTransId="{C5B10D39-7EC2-4844-B064-2B4B4DC53C30}" sibTransId="{02481C56-E20D-468A-A4EC-16A51679D73B}"/>
    <dgm:cxn modelId="{E5D22217-9140-456D-97DB-92B3D80078D5}" srcId="{07EB4D7E-F96A-4C50-B16B-9F365A4C86EF}" destId="{022D3D55-8BE9-410A-8C45-737CD3A148F2}" srcOrd="4" destOrd="0" parTransId="{A2502F16-ED7D-4362-8990-D55E8E6BF881}" sibTransId="{CD96BE3E-F582-44BE-B775-B8E00FFE507F}"/>
    <dgm:cxn modelId="{E628E7A3-AEA8-4EFD-8262-FCA43F9D249D}" type="presOf" srcId="{86F4DC06-25A6-4407-9622-329F4871C216}" destId="{8807D132-697D-4964-809B-17056B3A7138}" srcOrd="0" destOrd="0" presId="urn:microsoft.com/office/officeart/2005/8/layout/vList4#1"/>
    <dgm:cxn modelId="{5D0C5FCF-BFE1-4919-ADE2-6BFACC437BCF}" type="presParOf" srcId="{3A5C0FD0-3734-48F0-939A-6B2678A9DA14}" destId="{236DA40C-699C-44F5-BE61-8E161390E6E1}" srcOrd="0" destOrd="0" presId="urn:microsoft.com/office/officeart/2005/8/layout/vList4#1"/>
    <dgm:cxn modelId="{5182818C-0D73-41F9-885D-A1AF6B05E5F8}" type="presParOf" srcId="{236DA40C-699C-44F5-BE61-8E161390E6E1}" destId="{7CF5BDBD-E1DE-47B4-9616-12B4370229D4}" srcOrd="0" destOrd="0" presId="urn:microsoft.com/office/officeart/2005/8/layout/vList4#1"/>
    <dgm:cxn modelId="{4EF8136D-2D79-414E-B5B9-3E6FF8F8288E}" type="presParOf" srcId="{236DA40C-699C-44F5-BE61-8E161390E6E1}" destId="{96E9CD97-695C-469D-984C-F8DBD21891A5}" srcOrd="1" destOrd="0" presId="urn:microsoft.com/office/officeart/2005/8/layout/vList4#1"/>
    <dgm:cxn modelId="{AF9CAA6E-9534-4F90-990C-7DE70C9730D4}" type="presParOf" srcId="{236DA40C-699C-44F5-BE61-8E161390E6E1}" destId="{EEEF8EB3-42B5-41C0-A12A-7A5CD0CA648D}" srcOrd="2" destOrd="0" presId="urn:microsoft.com/office/officeart/2005/8/layout/vList4#1"/>
    <dgm:cxn modelId="{05315902-CD89-440A-A010-B270B83196F7}" type="presParOf" srcId="{3A5C0FD0-3734-48F0-939A-6B2678A9DA14}" destId="{BC8D4B48-81BC-4E80-AFB5-3DE7DD9EA6A6}" srcOrd="1" destOrd="0" presId="urn:microsoft.com/office/officeart/2005/8/layout/vList4#1"/>
    <dgm:cxn modelId="{E996C550-6436-4311-9CB5-49D05A805668}" type="presParOf" srcId="{3A5C0FD0-3734-48F0-939A-6B2678A9DA14}" destId="{8B635385-8BE9-40B9-A201-3D6775D41421}" srcOrd="2" destOrd="0" presId="urn:microsoft.com/office/officeart/2005/8/layout/vList4#1"/>
    <dgm:cxn modelId="{850093EF-E11E-4B78-896C-9FA59BE0350D}" type="presParOf" srcId="{8B635385-8BE9-40B9-A201-3D6775D41421}" destId="{8807D132-697D-4964-809B-17056B3A7138}" srcOrd="0" destOrd="0" presId="urn:microsoft.com/office/officeart/2005/8/layout/vList4#1"/>
    <dgm:cxn modelId="{AE67234D-DC18-40AB-8D22-98B17CDC03F2}" type="presParOf" srcId="{8B635385-8BE9-40B9-A201-3D6775D41421}" destId="{4D02D8F3-D565-4ECC-8A5F-3B17811450CB}" srcOrd="1" destOrd="0" presId="urn:microsoft.com/office/officeart/2005/8/layout/vList4#1"/>
    <dgm:cxn modelId="{C455709B-C976-44DD-9998-EF7E455ABECF}" type="presParOf" srcId="{8B635385-8BE9-40B9-A201-3D6775D41421}" destId="{D40A40F2-9618-4C6A-8DDC-1E8DB9C4A969}" srcOrd="2" destOrd="0" presId="urn:microsoft.com/office/officeart/2005/8/layout/vList4#1"/>
    <dgm:cxn modelId="{3B46443A-4EC7-4C26-B020-C541E7811453}" type="presParOf" srcId="{3A5C0FD0-3734-48F0-939A-6B2678A9DA14}" destId="{246CE5AD-FF92-4A9E-A5E7-8BB22DE9F360}" srcOrd="3" destOrd="0" presId="urn:microsoft.com/office/officeart/2005/8/layout/vList4#1"/>
    <dgm:cxn modelId="{36608DBC-F14B-46DE-ABF5-1222552141EC}" type="presParOf" srcId="{3A5C0FD0-3734-48F0-939A-6B2678A9DA14}" destId="{52427AFB-ACDF-4B78-8E07-1853D34E3635}" srcOrd="4" destOrd="0" presId="urn:microsoft.com/office/officeart/2005/8/layout/vList4#1"/>
    <dgm:cxn modelId="{2AFE91AE-9B5D-4FB8-A5DC-49E012BFD0D5}" type="presParOf" srcId="{52427AFB-ACDF-4B78-8E07-1853D34E3635}" destId="{618D0AA2-68D4-422E-92B6-5D573676998D}" srcOrd="0" destOrd="0" presId="urn:microsoft.com/office/officeart/2005/8/layout/vList4#1"/>
    <dgm:cxn modelId="{8678B950-EA31-4DB9-BF18-C2787A1DB8F3}" type="presParOf" srcId="{52427AFB-ACDF-4B78-8E07-1853D34E3635}" destId="{A834EF09-AA2A-4576-9B8D-4E916DB5EC00}" srcOrd="1" destOrd="0" presId="urn:microsoft.com/office/officeart/2005/8/layout/vList4#1"/>
    <dgm:cxn modelId="{BAE6466A-F4FE-431E-8286-92BD91EA1FC2}" type="presParOf" srcId="{52427AFB-ACDF-4B78-8E07-1853D34E3635}" destId="{F98B10ED-19A7-433D-A19F-14492A959F8F}" srcOrd="2" destOrd="0" presId="urn:microsoft.com/office/officeart/2005/8/layout/vList4#1"/>
    <dgm:cxn modelId="{A243E09B-ACF1-403A-8899-A76B1C91C6B9}" type="presParOf" srcId="{3A5C0FD0-3734-48F0-939A-6B2678A9DA14}" destId="{DB46777A-B7DE-49AA-B990-6297027EF852}" srcOrd="5" destOrd="0" presId="urn:microsoft.com/office/officeart/2005/8/layout/vList4#1"/>
    <dgm:cxn modelId="{F061B482-1E16-4933-BD0F-D3FA1F7CF65A}" type="presParOf" srcId="{3A5C0FD0-3734-48F0-939A-6B2678A9DA14}" destId="{2BDE9BFF-DB6D-48F8-9D4D-65FE05D70BF7}" srcOrd="6" destOrd="0" presId="urn:microsoft.com/office/officeart/2005/8/layout/vList4#1"/>
    <dgm:cxn modelId="{FC8D0B1C-0B08-4B15-9DF9-9A3999F44B8C}" type="presParOf" srcId="{2BDE9BFF-DB6D-48F8-9D4D-65FE05D70BF7}" destId="{C972C174-BCBB-4B6E-8369-194C46A2E6DE}" srcOrd="0" destOrd="0" presId="urn:microsoft.com/office/officeart/2005/8/layout/vList4#1"/>
    <dgm:cxn modelId="{3E6D2850-CF77-43BD-9867-7D25F91DD0AB}" type="presParOf" srcId="{2BDE9BFF-DB6D-48F8-9D4D-65FE05D70BF7}" destId="{0EAEA015-567B-4731-BCF0-8820401E150D}" srcOrd="1" destOrd="0" presId="urn:microsoft.com/office/officeart/2005/8/layout/vList4#1"/>
    <dgm:cxn modelId="{3D872C56-9B14-4428-B9F4-123C49612D47}" type="presParOf" srcId="{2BDE9BFF-DB6D-48F8-9D4D-65FE05D70BF7}" destId="{E43532C0-796E-4F58-B9FD-A525456A4A56}" srcOrd="2" destOrd="0" presId="urn:microsoft.com/office/officeart/2005/8/layout/vList4#1"/>
    <dgm:cxn modelId="{9F742CBC-52C0-4490-8649-65E0B619B71D}" type="presParOf" srcId="{3A5C0FD0-3734-48F0-939A-6B2678A9DA14}" destId="{2A08157D-5BA2-402B-B67D-AAFF4A662D6B}" srcOrd="7" destOrd="0" presId="urn:microsoft.com/office/officeart/2005/8/layout/vList4#1"/>
    <dgm:cxn modelId="{E40E93D3-1B56-456D-88AA-1A992A1280EE}" type="presParOf" srcId="{3A5C0FD0-3734-48F0-939A-6B2678A9DA14}" destId="{FCC1E32D-9CCD-4DF0-8A9B-307B315AF5AA}" srcOrd="8" destOrd="0" presId="urn:microsoft.com/office/officeart/2005/8/layout/vList4#1"/>
    <dgm:cxn modelId="{1841E939-0EE8-4D83-98F3-33AE05CCBF65}" type="presParOf" srcId="{FCC1E32D-9CCD-4DF0-8A9B-307B315AF5AA}" destId="{2CD1D88A-3B85-467E-BFD4-C79B3EF67DD7}" srcOrd="0" destOrd="0" presId="urn:microsoft.com/office/officeart/2005/8/layout/vList4#1"/>
    <dgm:cxn modelId="{E54756F3-0F22-4E00-9CA3-4A012A52BC8B}" type="presParOf" srcId="{FCC1E32D-9CCD-4DF0-8A9B-307B315AF5AA}" destId="{04A99E24-D4E1-4705-BB0F-28079A83BA2A}" srcOrd="1" destOrd="0" presId="urn:microsoft.com/office/officeart/2005/8/layout/vList4#1"/>
    <dgm:cxn modelId="{DC07356B-FDB1-4FC0-B34C-E80A7AB91C6A}" type="presParOf" srcId="{FCC1E32D-9CCD-4DF0-8A9B-307B315AF5AA}" destId="{4620D75C-E05A-4530-8C29-970006FBE345}" srcOrd="2" destOrd="0" presId="urn:microsoft.com/office/officeart/2005/8/layout/vList4#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C4311-D198-4DF2-9096-044F0A25B9E5}">
      <dsp:nvSpPr>
        <dsp:cNvPr id="0" name=""/>
        <dsp:cNvSpPr/>
      </dsp:nvSpPr>
      <dsp:spPr>
        <a:xfrm rot="10800000">
          <a:off x="1348119" y="2608"/>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68580" rIns="128016" bIns="68580" numCol="1" spcCol="1270" anchor="ctr" anchorCtr="0">
          <a:noAutofit/>
        </a:bodyPr>
        <a:lstStyle/>
        <a:p>
          <a:pPr lvl="0" algn="ctr" defTabSz="777875" rtl="0">
            <a:lnSpc>
              <a:spcPct val="90000"/>
            </a:lnSpc>
            <a:spcBef>
              <a:spcPct val="0"/>
            </a:spcBef>
            <a:spcAft>
              <a:spcPct val="35000"/>
            </a:spcAft>
          </a:pPr>
          <a:r>
            <a:rPr lang="es-CL" sz="1750" kern="1200" noProof="0" dirty="0" smtClean="0"/>
            <a:t>Trabajar en estrecha colaboración con las partes interesadas locales </a:t>
          </a:r>
          <a:br>
            <a:rPr lang="es-CL" sz="1750" kern="1200" noProof="0" dirty="0" smtClean="0"/>
          </a:br>
          <a:r>
            <a:rPr lang="es-CL" sz="1750" kern="1200" noProof="0" dirty="0" smtClean="0"/>
            <a:t>e internacionales (Gobiernos nacionales y locales, sector privado, sociedad civil). </a:t>
          </a:r>
          <a:endParaRPr lang="es-CL" sz="1750" kern="1200" noProof="0" dirty="0"/>
        </a:p>
      </dsp:txBody>
      <dsp:txXfrm rot="10800000">
        <a:off x="1649632" y="2608"/>
        <a:ext cx="3853673" cy="1206051"/>
      </dsp:txXfrm>
    </dsp:sp>
    <dsp:sp modelId="{43D4E4ED-3D06-4C63-B718-315C6F4B2743}">
      <dsp:nvSpPr>
        <dsp:cNvPr id="0" name=""/>
        <dsp:cNvSpPr/>
      </dsp:nvSpPr>
      <dsp:spPr>
        <a:xfrm>
          <a:off x="745094" y="2608"/>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C908358-1386-440F-BF7D-855624C4AD45}">
      <dsp:nvSpPr>
        <dsp:cNvPr id="0" name=""/>
        <dsp:cNvSpPr/>
      </dsp:nvSpPr>
      <dsp:spPr>
        <a:xfrm rot="10800000">
          <a:off x="1348119" y="1568674"/>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91440" rIns="170688" bIns="91440" numCol="1" spcCol="1270" anchor="ctr" anchorCtr="0">
          <a:noAutofit/>
        </a:bodyPr>
        <a:lstStyle/>
        <a:p>
          <a:pPr lvl="0" algn="ctr" defTabSz="1066800" rtl="0">
            <a:lnSpc>
              <a:spcPct val="90000"/>
            </a:lnSpc>
            <a:spcBef>
              <a:spcPct val="0"/>
            </a:spcBef>
            <a:spcAft>
              <a:spcPct val="35000"/>
            </a:spcAft>
          </a:pPr>
          <a:r>
            <a:rPr lang="es-ES_tradnl" sz="2400" kern="1200" noProof="0" dirty="0" smtClean="0"/>
            <a:t>Mejorar la eficiencia de las operaciones del FMAM.</a:t>
          </a:r>
          <a:endParaRPr lang="es-ES_tradnl" sz="2400" kern="1200" noProof="0" dirty="0"/>
        </a:p>
      </dsp:txBody>
      <dsp:txXfrm rot="10800000">
        <a:off x="1649632" y="1568674"/>
        <a:ext cx="3853673" cy="1206051"/>
      </dsp:txXfrm>
    </dsp:sp>
    <dsp:sp modelId="{39ACE578-3913-49CD-9DEA-042F12B166A6}">
      <dsp:nvSpPr>
        <dsp:cNvPr id="0" name=""/>
        <dsp:cNvSpPr/>
      </dsp:nvSpPr>
      <dsp:spPr>
        <a:xfrm>
          <a:off x="745094" y="1568674"/>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71C6CE-DAA4-466A-8988-1BDE61174D61}">
      <dsp:nvSpPr>
        <dsp:cNvPr id="0" name=""/>
        <dsp:cNvSpPr/>
      </dsp:nvSpPr>
      <dsp:spPr>
        <a:xfrm rot="10800000">
          <a:off x="1348119" y="3134740"/>
          <a:ext cx="4155186" cy="1206051"/>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1835" tIns="91440" rIns="170688" bIns="91440" numCol="1" spcCol="1270" anchor="ctr" anchorCtr="0">
          <a:noAutofit/>
        </a:bodyPr>
        <a:lstStyle/>
        <a:p>
          <a:pPr lvl="0" algn="ctr" defTabSz="1066800" rtl="0">
            <a:lnSpc>
              <a:spcPct val="90000"/>
            </a:lnSpc>
            <a:spcBef>
              <a:spcPct val="0"/>
            </a:spcBef>
            <a:spcAft>
              <a:spcPct val="35000"/>
            </a:spcAft>
          </a:pPr>
          <a:r>
            <a:rPr lang="es-CL" sz="2400" kern="1200" noProof="0" dirty="0" smtClean="0"/>
            <a:t>Fortalecer la gestión </a:t>
          </a:r>
          <a:br>
            <a:rPr lang="es-CL" sz="2400" kern="1200" noProof="0" dirty="0" smtClean="0"/>
          </a:br>
          <a:r>
            <a:rPr lang="es-CL" sz="2400" kern="1200" noProof="0" dirty="0" smtClean="0"/>
            <a:t>de los resultados. </a:t>
          </a:r>
          <a:endParaRPr lang="es-CL" sz="2400" kern="1200" noProof="0" dirty="0"/>
        </a:p>
      </dsp:txBody>
      <dsp:txXfrm rot="10800000">
        <a:off x="1649632" y="3134740"/>
        <a:ext cx="3853673" cy="1206051"/>
      </dsp:txXfrm>
    </dsp:sp>
    <dsp:sp modelId="{A4C43BFB-8AD7-4AFC-ACF9-FD9FD61D7F78}">
      <dsp:nvSpPr>
        <dsp:cNvPr id="0" name=""/>
        <dsp:cNvSpPr/>
      </dsp:nvSpPr>
      <dsp:spPr>
        <a:xfrm>
          <a:off x="745094" y="3134740"/>
          <a:ext cx="1206051" cy="1206051"/>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F5BDBD-E1DE-47B4-9616-12B4370229D4}">
      <dsp:nvSpPr>
        <dsp:cNvPr id="0" name=""/>
        <dsp:cNvSpPr/>
      </dsp:nvSpPr>
      <dsp:spPr>
        <a:xfrm>
          <a:off x="0" y="0"/>
          <a:ext cx="8610600" cy="881810"/>
        </a:xfrm>
        <a:prstGeom prst="roundRect">
          <a:avLst>
            <a:gd name="adj" fmla="val 10000"/>
          </a:avLst>
        </a:prstGeom>
        <a:solidFill>
          <a:schemeClr val="accent3">
            <a:alpha val="9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Transformar los entornos normativos y regulatorios.</a:t>
          </a:r>
          <a:endParaRPr lang="es-ES" sz="2000" kern="1200" dirty="0">
            <a:solidFill>
              <a:schemeClr val="tx1"/>
            </a:solidFill>
          </a:endParaRPr>
        </a:p>
      </dsp:txBody>
      <dsp:txXfrm>
        <a:off x="1793934" y="0"/>
        <a:ext cx="6816665" cy="881810"/>
      </dsp:txXfrm>
    </dsp:sp>
    <dsp:sp modelId="{96E9CD97-695C-469D-984C-F8DBD21891A5}">
      <dsp:nvSpPr>
        <dsp:cNvPr id="0" name=""/>
        <dsp:cNvSpPr/>
      </dsp:nvSpPr>
      <dsp:spPr>
        <a:xfrm>
          <a:off x="83820" y="50800"/>
          <a:ext cx="2087881" cy="780210"/>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34000" b="-34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8807D132-697D-4964-809B-17056B3A7138}">
      <dsp:nvSpPr>
        <dsp:cNvPr id="0" name=""/>
        <dsp:cNvSpPr/>
      </dsp:nvSpPr>
      <dsp:spPr>
        <a:xfrm>
          <a:off x="0" y="953625"/>
          <a:ext cx="8610600" cy="834915"/>
        </a:xfrm>
        <a:prstGeom prst="roundRect">
          <a:avLst>
            <a:gd name="adj" fmla="val 10000"/>
          </a:avLst>
        </a:prstGeom>
        <a:solidFill>
          <a:schemeClr val="accent3">
            <a:alpha val="90000"/>
            <a:hueOff val="0"/>
            <a:satOff val="0"/>
            <a:lumOff val="0"/>
            <a:alphaOff val="-1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x-none" sz="2000" kern="1200" noProof="0" dirty="0" smtClean="0">
              <a:solidFill>
                <a:schemeClr val="tx1"/>
              </a:solidFill>
            </a:rPr>
            <a:t>Fortalecer la capacidad institucional y los procesos </a:t>
          </a:r>
          <a:br>
            <a:rPr lang="x-none" sz="2000" kern="1200" noProof="0" dirty="0" smtClean="0">
              <a:solidFill>
                <a:schemeClr val="tx1"/>
              </a:solidFill>
            </a:rPr>
          </a:br>
          <a:r>
            <a:rPr lang="x-none" sz="2000" kern="1200" noProof="0" dirty="0" smtClean="0">
              <a:solidFill>
                <a:schemeClr val="tx1"/>
              </a:solidFill>
            </a:rPr>
            <a:t>de toma de decisiones.</a:t>
          </a:r>
          <a:endParaRPr lang="x-none" sz="2000" kern="1200" noProof="0" dirty="0">
            <a:solidFill>
              <a:schemeClr val="tx1"/>
            </a:solidFill>
          </a:endParaRPr>
        </a:p>
      </dsp:txBody>
      <dsp:txXfrm>
        <a:off x="1793934" y="953625"/>
        <a:ext cx="6816665" cy="834915"/>
      </dsp:txXfrm>
    </dsp:sp>
    <dsp:sp modelId="{4D02D8F3-D565-4ECC-8A5F-3B17811450CB}">
      <dsp:nvSpPr>
        <dsp:cNvPr id="0" name=""/>
        <dsp:cNvSpPr/>
      </dsp:nvSpPr>
      <dsp:spPr>
        <a:xfrm>
          <a:off x="76191" y="965201"/>
          <a:ext cx="2018169" cy="811762"/>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62000" b="-62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618D0AA2-68D4-422E-92B6-5D573676998D}">
      <dsp:nvSpPr>
        <dsp:cNvPr id="0" name=""/>
        <dsp:cNvSpPr/>
      </dsp:nvSpPr>
      <dsp:spPr>
        <a:xfrm>
          <a:off x="16" y="1860355"/>
          <a:ext cx="8610600" cy="969855"/>
        </a:xfrm>
        <a:prstGeom prst="roundRect">
          <a:avLst>
            <a:gd name="adj" fmla="val 10000"/>
          </a:avLst>
        </a:prstGeom>
        <a:solidFill>
          <a:schemeClr val="accent3">
            <a:alpha val="90000"/>
            <a:hueOff val="0"/>
            <a:satOff val="0"/>
            <a:lumOff val="0"/>
            <a:alphaOff val="-2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Convocar </a:t>
          </a:r>
          <a:r>
            <a:rPr lang="en-US" sz="2000" kern="1200" dirty="0" err="1" smtClean="0">
              <a:solidFill>
                <a:schemeClr val="tx1"/>
              </a:solidFill>
            </a:rPr>
            <a:t>alianzas</a:t>
          </a:r>
          <a:r>
            <a:rPr lang="en-US" sz="2000" kern="1200" dirty="0" smtClean="0">
              <a:solidFill>
                <a:schemeClr val="tx1"/>
              </a:solidFill>
            </a:rPr>
            <a:t> con múltiples partes interesadas.</a:t>
          </a:r>
          <a:endParaRPr lang="es-ES" sz="2000" kern="1200" dirty="0">
            <a:solidFill>
              <a:schemeClr val="tx1"/>
            </a:solidFill>
          </a:endParaRPr>
        </a:p>
      </dsp:txBody>
      <dsp:txXfrm>
        <a:off x="1793950" y="1860355"/>
        <a:ext cx="6816665" cy="969855"/>
      </dsp:txXfrm>
    </dsp:sp>
    <dsp:sp modelId="{A834EF09-AA2A-4576-9B8D-4E916DB5EC00}">
      <dsp:nvSpPr>
        <dsp:cNvPr id="0" name=""/>
        <dsp:cNvSpPr/>
      </dsp:nvSpPr>
      <dsp:spPr>
        <a:xfrm>
          <a:off x="76204" y="1896565"/>
          <a:ext cx="2020460" cy="897434"/>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C972C174-BCBB-4B6E-8369-194C46A2E6DE}">
      <dsp:nvSpPr>
        <dsp:cNvPr id="0" name=""/>
        <dsp:cNvSpPr/>
      </dsp:nvSpPr>
      <dsp:spPr>
        <a:xfrm>
          <a:off x="0" y="2902025"/>
          <a:ext cx="8610600" cy="912116"/>
        </a:xfrm>
        <a:prstGeom prst="roundRect">
          <a:avLst>
            <a:gd name="adj" fmla="val 10000"/>
          </a:avLst>
        </a:prstGeom>
        <a:solidFill>
          <a:schemeClr val="accent3">
            <a:alpha val="90000"/>
            <a:hueOff val="0"/>
            <a:satOff val="0"/>
            <a:lumOff val="0"/>
            <a:alphaOff val="-3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Poner a prueba enfoques innovadores.</a:t>
          </a:r>
          <a:endParaRPr lang="es-ES" sz="2000" kern="1200" dirty="0">
            <a:solidFill>
              <a:schemeClr val="tx1"/>
            </a:solidFill>
          </a:endParaRPr>
        </a:p>
      </dsp:txBody>
      <dsp:txXfrm>
        <a:off x="1793934" y="2902025"/>
        <a:ext cx="6816665" cy="912116"/>
      </dsp:txXfrm>
    </dsp:sp>
    <dsp:sp modelId="{0EAEA015-567B-4731-BCF0-8820401E150D}">
      <dsp:nvSpPr>
        <dsp:cNvPr id="0" name=""/>
        <dsp:cNvSpPr/>
      </dsp:nvSpPr>
      <dsp:spPr>
        <a:xfrm>
          <a:off x="76196" y="2968403"/>
          <a:ext cx="2018152" cy="779360"/>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47000" b="-47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CD1D88A-3B85-467E-BFD4-C79B3EF67DD7}">
      <dsp:nvSpPr>
        <dsp:cNvPr id="0" name=""/>
        <dsp:cNvSpPr/>
      </dsp:nvSpPr>
      <dsp:spPr>
        <a:xfrm>
          <a:off x="33" y="3885956"/>
          <a:ext cx="8610600" cy="888202"/>
        </a:xfrm>
        <a:prstGeom prst="roundRect">
          <a:avLst>
            <a:gd name="adj" fmla="val 10000"/>
          </a:avLst>
        </a:prstGeom>
        <a:solidFill>
          <a:schemeClr val="accent3">
            <a:alpha val="90000"/>
            <a:hueOff val="0"/>
            <a:satOff val="0"/>
            <a:lumOff val="0"/>
            <a:alphaOff val="-4000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Aplicar instrumentos financieros innovadores.</a:t>
          </a:r>
          <a:endParaRPr lang="es-ES" sz="2000" kern="1200" dirty="0">
            <a:solidFill>
              <a:schemeClr val="tx1"/>
            </a:solidFill>
          </a:endParaRPr>
        </a:p>
      </dsp:txBody>
      <dsp:txXfrm>
        <a:off x="1793967" y="3885956"/>
        <a:ext cx="6816665" cy="888202"/>
      </dsp:txXfrm>
    </dsp:sp>
    <dsp:sp modelId="{04A99E24-D4E1-4705-BB0F-28079A83BA2A}">
      <dsp:nvSpPr>
        <dsp:cNvPr id="0" name=""/>
        <dsp:cNvSpPr/>
      </dsp:nvSpPr>
      <dsp:spPr>
        <a:xfrm>
          <a:off x="36957" y="3936998"/>
          <a:ext cx="2096646" cy="786116"/>
        </a:xfrm>
        <a:prstGeom prst="roundRect">
          <a:avLst>
            <a:gd name="adj" fmla="val 1000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t="-50000" b="-50000"/>
          </a:stretch>
        </a:blipFill>
        <a:ln>
          <a:noFill/>
        </a:ln>
        <a:effectLst/>
        <a:scene3d>
          <a:camera prst="orthographicFront"/>
          <a:lightRig rig="chilly" dir="t"/>
        </a:scene3d>
        <a:sp3d z="12700" extrusionH="12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3005620" cy="461961"/>
          </a:xfrm>
          <a:prstGeom prst="rect">
            <a:avLst/>
          </a:prstGeom>
        </p:spPr>
        <p:txBody>
          <a:bodyPr vert="horz" lIns="91612" tIns="45807" rIns="91612" bIns="45807" rtlCol="0"/>
          <a:lstStyle>
            <a:lvl1pPr algn="l">
              <a:defRPr sz="1200"/>
            </a:lvl1pPr>
          </a:lstStyle>
          <a:p>
            <a:pPr>
              <a:defRPr/>
            </a:pPr>
            <a:endParaRPr lang="en-US" dirty="0"/>
          </a:p>
        </p:txBody>
      </p:sp>
      <p:sp>
        <p:nvSpPr>
          <p:cNvPr id="3" name="Date Placeholder 2"/>
          <p:cNvSpPr>
            <a:spLocks noGrp="1"/>
          </p:cNvSpPr>
          <p:nvPr>
            <p:ph type="dt" sz="quarter" idx="1"/>
          </p:nvPr>
        </p:nvSpPr>
        <p:spPr>
          <a:xfrm>
            <a:off x="3926980" y="1"/>
            <a:ext cx="3005619" cy="461961"/>
          </a:xfrm>
          <a:prstGeom prst="rect">
            <a:avLst/>
          </a:prstGeom>
        </p:spPr>
        <p:txBody>
          <a:bodyPr vert="horz" lIns="91612" tIns="45807" rIns="91612" bIns="45807" rtlCol="0"/>
          <a:lstStyle>
            <a:lvl1pPr algn="r">
              <a:defRPr sz="1200"/>
            </a:lvl1pPr>
          </a:lstStyle>
          <a:p>
            <a:pPr>
              <a:defRPr/>
            </a:pPr>
            <a:endParaRPr lang="en-US" dirty="0"/>
          </a:p>
        </p:txBody>
      </p:sp>
      <p:sp>
        <p:nvSpPr>
          <p:cNvPr id="4" name="Footer Placeholder 3"/>
          <p:cNvSpPr>
            <a:spLocks noGrp="1"/>
          </p:cNvSpPr>
          <p:nvPr>
            <p:ph type="ftr" sz="quarter" idx="2"/>
          </p:nvPr>
        </p:nvSpPr>
        <p:spPr>
          <a:xfrm>
            <a:off x="3" y="8769364"/>
            <a:ext cx="3005620" cy="461961"/>
          </a:xfrm>
          <a:prstGeom prst="rect">
            <a:avLst/>
          </a:prstGeom>
        </p:spPr>
        <p:txBody>
          <a:bodyPr vert="horz" lIns="91612" tIns="45807" rIns="91612" bIns="45807"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26980" y="8769364"/>
            <a:ext cx="3005619" cy="461961"/>
          </a:xfrm>
          <a:prstGeom prst="rect">
            <a:avLst/>
          </a:prstGeom>
        </p:spPr>
        <p:txBody>
          <a:bodyPr vert="horz" lIns="91612" tIns="45807" rIns="91612" bIns="45807" rtlCol="0" anchor="b"/>
          <a:lstStyle>
            <a:lvl1pPr algn="r">
              <a:defRPr sz="1200" smtClean="0"/>
            </a:lvl1pPr>
          </a:lstStyle>
          <a:p>
            <a:pPr>
              <a:defRPr/>
            </a:pPr>
            <a:fld id="{76359646-84FF-4FF2-90B1-DCE606405D97}" type="slidenum">
              <a:rPr lang="en-US"/>
              <a:pPr>
                <a:defRPr/>
              </a:pPr>
              <a:t>‹#›</a:t>
            </a:fld>
            <a:endParaRPr lang="es-ES" dirty="0"/>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05620" cy="460384"/>
          </a:xfrm>
          <a:prstGeom prst="rect">
            <a:avLst/>
          </a:prstGeom>
        </p:spPr>
        <p:txBody>
          <a:bodyPr vert="horz" lIns="86664" tIns="43332" rIns="86664" bIns="43332" rtlCol="0"/>
          <a:lstStyle>
            <a:lvl1pPr algn="l">
              <a:defRPr sz="1100"/>
            </a:lvl1pPr>
          </a:lstStyle>
          <a:p>
            <a:pPr>
              <a:defRPr/>
            </a:pPr>
            <a:endParaRPr lang="en-US" dirty="0"/>
          </a:p>
        </p:txBody>
      </p:sp>
      <p:sp>
        <p:nvSpPr>
          <p:cNvPr id="3" name="Date Placeholder 2"/>
          <p:cNvSpPr>
            <a:spLocks noGrp="1"/>
          </p:cNvSpPr>
          <p:nvPr>
            <p:ph type="dt" idx="1"/>
          </p:nvPr>
        </p:nvSpPr>
        <p:spPr>
          <a:xfrm>
            <a:off x="3926980" y="0"/>
            <a:ext cx="3005619" cy="460384"/>
          </a:xfrm>
          <a:prstGeom prst="rect">
            <a:avLst/>
          </a:prstGeom>
        </p:spPr>
        <p:txBody>
          <a:bodyPr vert="horz" lIns="86664" tIns="43332" rIns="86664" bIns="43332" rtlCol="0"/>
          <a:lstStyle>
            <a:lvl1pPr algn="r">
              <a:defRPr sz="1100"/>
            </a:lvl1pPr>
          </a:lstStyle>
          <a:p>
            <a:pPr>
              <a:defRPr/>
            </a:pPr>
            <a:endParaRPr lang="en-US" dirty="0"/>
          </a:p>
        </p:txBody>
      </p:sp>
      <p:sp>
        <p:nvSpPr>
          <p:cNvPr id="4" name="Slide Image Placeholder 3"/>
          <p:cNvSpPr>
            <a:spLocks noGrp="1" noRot="1" noChangeAspect="1"/>
          </p:cNvSpPr>
          <p:nvPr>
            <p:ph type="sldImg" idx="2"/>
          </p:nvPr>
        </p:nvSpPr>
        <p:spPr>
          <a:xfrm>
            <a:off x="1160463" y="693738"/>
            <a:ext cx="4614862" cy="3462337"/>
          </a:xfrm>
          <a:prstGeom prst="rect">
            <a:avLst/>
          </a:prstGeom>
          <a:noFill/>
          <a:ln w="12700">
            <a:solidFill>
              <a:prstClr val="black"/>
            </a:solidFill>
          </a:ln>
        </p:spPr>
        <p:txBody>
          <a:bodyPr vert="horz" lIns="86664" tIns="43332" rIns="86664" bIns="43332" rtlCol="0" anchor="ctr"/>
          <a:lstStyle/>
          <a:p>
            <a:pPr lvl="0"/>
            <a:endParaRPr lang="en-US" noProof="0" dirty="0"/>
          </a:p>
        </p:txBody>
      </p:sp>
      <p:sp>
        <p:nvSpPr>
          <p:cNvPr id="5" name="Notes Placeholder 4"/>
          <p:cNvSpPr>
            <a:spLocks noGrp="1"/>
          </p:cNvSpPr>
          <p:nvPr>
            <p:ph type="body" sz="quarter" idx="3"/>
          </p:nvPr>
        </p:nvSpPr>
        <p:spPr>
          <a:xfrm>
            <a:off x="694222" y="4386263"/>
            <a:ext cx="5545761" cy="4152913"/>
          </a:xfrm>
          <a:prstGeom prst="rect">
            <a:avLst/>
          </a:prstGeom>
        </p:spPr>
        <p:txBody>
          <a:bodyPr vert="horz" lIns="86664" tIns="43332" rIns="86664" bIns="43332"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3" y="8770940"/>
            <a:ext cx="3005620" cy="460384"/>
          </a:xfrm>
          <a:prstGeom prst="rect">
            <a:avLst/>
          </a:prstGeom>
        </p:spPr>
        <p:txBody>
          <a:bodyPr vert="horz" lIns="86664" tIns="43332" rIns="86664" bIns="43332" rtlCol="0" anchor="b"/>
          <a:lstStyle>
            <a:lvl1pPr algn="l">
              <a:defRPr sz="1100"/>
            </a:lvl1pPr>
          </a:lstStyle>
          <a:p>
            <a:pPr>
              <a:defRPr/>
            </a:pPr>
            <a:endParaRPr lang="en-US" dirty="0"/>
          </a:p>
        </p:txBody>
      </p:sp>
      <p:sp>
        <p:nvSpPr>
          <p:cNvPr id="7" name="Slide Number Placeholder 6"/>
          <p:cNvSpPr>
            <a:spLocks noGrp="1"/>
          </p:cNvSpPr>
          <p:nvPr>
            <p:ph type="sldNum" sz="quarter" idx="5"/>
          </p:nvPr>
        </p:nvSpPr>
        <p:spPr>
          <a:xfrm>
            <a:off x="3926980" y="8770940"/>
            <a:ext cx="3005619" cy="460384"/>
          </a:xfrm>
          <a:prstGeom prst="rect">
            <a:avLst/>
          </a:prstGeom>
        </p:spPr>
        <p:txBody>
          <a:bodyPr vert="horz" lIns="86664" tIns="43332" rIns="86664" bIns="43332" rtlCol="0" anchor="b"/>
          <a:lstStyle>
            <a:lvl1pPr algn="r">
              <a:defRPr sz="1100" smtClean="0"/>
            </a:lvl1pPr>
          </a:lstStyle>
          <a:p>
            <a:pPr>
              <a:defRPr/>
            </a:pPr>
            <a:fld id="{8A57EA69-8F50-4190-A70F-0DA046C10CE6}" type="slidenum">
              <a:rPr lang="en-US"/>
              <a:pPr>
                <a:defRPr/>
              </a:pPr>
              <a:t>‹#›</a:t>
            </a:fld>
            <a:endParaRPr lang="es-ES" dirty="0"/>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s-E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dirty="0"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dirty="0"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10</a:t>
            </a:fld>
            <a:endParaRPr lang="es-ES" dirty="0"/>
          </a:p>
        </p:txBody>
      </p:sp>
    </p:spTree>
    <p:extLst>
      <p:ext uri="{BB962C8B-B14F-4D97-AF65-F5344CB8AC3E}">
        <p14:creationId xmlns:p14="http://schemas.microsoft.com/office/powerpoint/2010/main" val="529928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dirty="0" smtClean="0"/>
              <a:t>On the first point this forms the basis of a Secretariat report to the COP on the operations of the MOU between the GEF and the COP.</a:t>
            </a:r>
            <a:endParaRPr lang="es-E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dirty="0"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dirty="0"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dirty="0"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11</a:t>
            </a:fld>
            <a:endParaRPr lang="es-ES" dirty="0"/>
          </a:p>
        </p:txBody>
      </p:sp>
    </p:spTree>
    <p:extLst>
      <p:ext uri="{BB962C8B-B14F-4D97-AF65-F5344CB8AC3E}">
        <p14:creationId xmlns:p14="http://schemas.microsoft.com/office/powerpoint/2010/main" val="1814668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fr-FR" altLang="en-US" sz="1500">
              <a:latin typeface="Arial" panose="020B0604020202020204" pitchFamily="34" charset="0"/>
              <a:cs typeface="Arial" panose="020B0604020202020204" pitchFamily="34" charset="0"/>
            </a:endParaRP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178">
              <a:spcBef>
                <a:spcPct val="30000"/>
              </a:spcBef>
              <a:defRPr sz="1200">
                <a:solidFill>
                  <a:schemeClr val="tx1"/>
                </a:solidFill>
                <a:latin typeface="Arial" panose="020B0604020202020204" pitchFamily="34" charset="0"/>
                <a:cs typeface="Arial" panose="020B0604020202020204" pitchFamily="34" charset="0"/>
              </a:defRPr>
            </a:lvl1pPr>
            <a:lvl2pPr marL="736561" indent="-283293" defTabSz="952178">
              <a:spcBef>
                <a:spcPct val="30000"/>
              </a:spcBef>
              <a:defRPr sz="1200">
                <a:solidFill>
                  <a:schemeClr val="tx1"/>
                </a:solidFill>
                <a:latin typeface="Arial" panose="020B0604020202020204" pitchFamily="34" charset="0"/>
                <a:cs typeface="Arial" panose="020B0604020202020204" pitchFamily="34" charset="0"/>
              </a:defRPr>
            </a:lvl2pPr>
            <a:lvl3pPr marL="1133170" indent="-226634" defTabSz="952178">
              <a:spcBef>
                <a:spcPct val="30000"/>
              </a:spcBef>
              <a:defRPr sz="1200">
                <a:solidFill>
                  <a:schemeClr val="tx1"/>
                </a:solidFill>
                <a:latin typeface="Arial" panose="020B0604020202020204" pitchFamily="34" charset="0"/>
                <a:cs typeface="Arial" panose="020B0604020202020204" pitchFamily="34" charset="0"/>
              </a:defRPr>
            </a:lvl3pPr>
            <a:lvl4pPr marL="1586438" indent="-226634" defTabSz="952178">
              <a:spcBef>
                <a:spcPct val="30000"/>
              </a:spcBef>
              <a:defRPr sz="1200">
                <a:solidFill>
                  <a:schemeClr val="tx1"/>
                </a:solidFill>
                <a:latin typeface="Arial" panose="020B0604020202020204" pitchFamily="34" charset="0"/>
                <a:cs typeface="Arial" panose="020B0604020202020204" pitchFamily="34" charset="0"/>
              </a:defRPr>
            </a:lvl4pPr>
            <a:lvl5pPr marL="2039706" indent="-226634" defTabSz="952178">
              <a:spcBef>
                <a:spcPct val="30000"/>
              </a:spcBef>
              <a:defRPr sz="1200">
                <a:solidFill>
                  <a:schemeClr val="tx1"/>
                </a:solidFill>
                <a:latin typeface="Arial" panose="020B0604020202020204" pitchFamily="34" charset="0"/>
                <a:cs typeface="Arial" panose="020B0604020202020204" pitchFamily="34" charset="0"/>
              </a:defRPr>
            </a:lvl5pPr>
            <a:lvl6pPr marL="2492974"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46243"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399511"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52779"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645A6512-1757-497D-B59E-27CBF4025D15}" type="slidenum">
              <a:rPr lang="en-US" altLang="en-US" sz="1300">
                <a:solidFill>
                  <a:srgbClr val="000000"/>
                </a:solidFill>
              </a:rPr>
              <a:pPr>
                <a:spcBef>
                  <a:spcPct val="0"/>
                </a:spcBef>
              </a:pPr>
              <a:t>12</a:t>
            </a:fld>
            <a:endParaRPr lang="en-US" altLang="en-US" sz="1300">
              <a:solidFill>
                <a:srgbClr val="000000"/>
              </a:solidFill>
            </a:endParaRPr>
          </a:p>
        </p:txBody>
      </p:sp>
      <p:sp>
        <p:nvSpPr>
          <p:cNvPr id="8197" name="Header Placeholder 6"/>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2178">
              <a:spcBef>
                <a:spcPct val="30000"/>
              </a:spcBef>
              <a:defRPr sz="1200">
                <a:solidFill>
                  <a:schemeClr val="tx1"/>
                </a:solidFill>
                <a:latin typeface="Arial" panose="020B0604020202020204" pitchFamily="34" charset="0"/>
                <a:cs typeface="Arial" panose="020B0604020202020204" pitchFamily="34" charset="0"/>
              </a:defRPr>
            </a:lvl1pPr>
            <a:lvl2pPr marL="736561" indent="-283293" defTabSz="952178">
              <a:spcBef>
                <a:spcPct val="30000"/>
              </a:spcBef>
              <a:defRPr sz="1200">
                <a:solidFill>
                  <a:schemeClr val="tx1"/>
                </a:solidFill>
                <a:latin typeface="Arial" panose="020B0604020202020204" pitchFamily="34" charset="0"/>
                <a:cs typeface="Arial" panose="020B0604020202020204" pitchFamily="34" charset="0"/>
              </a:defRPr>
            </a:lvl2pPr>
            <a:lvl3pPr marL="1133170" indent="-226634" defTabSz="952178">
              <a:spcBef>
                <a:spcPct val="30000"/>
              </a:spcBef>
              <a:defRPr sz="1200">
                <a:solidFill>
                  <a:schemeClr val="tx1"/>
                </a:solidFill>
                <a:latin typeface="Arial" panose="020B0604020202020204" pitchFamily="34" charset="0"/>
                <a:cs typeface="Arial" panose="020B0604020202020204" pitchFamily="34" charset="0"/>
              </a:defRPr>
            </a:lvl3pPr>
            <a:lvl4pPr marL="1586438" indent="-226634" defTabSz="952178">
              <a:spcBef>
                <a:spcPct val="30000"/>
              </a:spcBef>
              <a:defRPr sz="1200">
                <a:solidFill>
                  <a:schemeClr val="tx1"/>
                </a:solidFill>
                <a:latin typeface="Arial" panose="020B0604020202020204" pitchFamily="34" charset="0"/>
                <a:cs typeface="Arial" panose="020B0604020202020204" pitchFamily="34" charset="0"/>
              </a:defRPr>
            </a:lvl4pPr>
            <a:lvl5pPr marL="2039706" indent="-226634" defTabSz="952178">
              <a:spcBef>
                <a:spcPct val="30000"/>
              </a:spcBef>
              <a:defRPr sz="1200">
                <a:solidFill>
                  <a:schemeClr val="tx1"/>
                </a:solidFill>
                <a:latin typeface="Arial" panose="020B0604020202020204" pitchFamily="34" charset="0"/>
                <a:cs typeface="Arial" panose="020B0604020202020204" pitchFamily="34" charset="0"/>
              </a:defRPr>
            </a:lvl5pPr>
            <a:lvl6pPr marL="2492974"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46243"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399511"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52779" indent="-226634" defTabSz="95217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r>
              <a:rPr lang="en-US" altLang="en-US" sz="1300">
                <a:solidFill>
                  <a:srgbClr val="000000"/>
                </a:solidFill>
              </a:rPr>
              <a:t>GEF Expanded Constituency Workshop</a:t>
            </a:r>
          </a:p>
        </p:txBody>
      </p:sp>
    </p:spTree>
    <p:extLst>
      <p:ext uri="{BB962C8B-B14F-4D97-AF65-F5344CB8AC3E}">
        <p14:creationId xmlns:p14="http://schemas.microsoft.com/office/powerpoint/2010/main" val="1945066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13</a:t>
            </a:fld>
            <a:endParaRPr lang="es-ES" dirty="0"/>
          </a:p>
        </p:txBody>
      </p:sp>
    </p:spTree>
    <p:extLst>
      <p:ext uri="{BB962C8B-B14F-4D97-AF65-F5344CB8AC3E}">
        <p14:creationId xmlns:p14="http://schemas.microsoft.com/office/powerpoint/2010/main" val="2844399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14</a:t>
            </a:fld>
            <a:endParaRPr lang="es-ES" dirty="0">
              <a:solidFill>
                <a:prstClr val="black"/>
              </a:solidFill>
            </a:endParaRPr>
          </a:p>
        </p:txBody>
      </p:sp>
      <p:sp>
        <p:nvSpPr>
          <p:cNvPr id="5" name="Date Placeholder 4"/>
          <p:cNvSpPr>
            <a:spLocks noGrp="1"/>
          </p:cNvSpPr>
          <p:nvPr>
            <p:ph type="dt" idx="11"/>
          </p:nvPr>
        </p:nvSpPr>
        <p:spPr/>
        <p:txBody>
          <a:bodyPr/>
          <a:lstStyle/>
          <a:p>
            <a:endParaRPr lang="en-US" dirty="0">
              <a:solidFill>
                <a:prstClr val="black"/>
              </a:solidFill>
            </a:endParaRPr>
          </a:p>
        </p:txBody>
      </p:sp>
      <p:sp>
        <p:nvSpPr>
          <p:cNvPr id="6" name="Footer Placeholder 5"/>
          <p:cNvSpPr>
            <a:spLocks noGrp="1"/>
          </p:cNvSpPr>
          <p:nvPr>
            <p:ph type="ftr" sz="quarter" idx="12"/>
          </p:nvPr>
        </p:nvSpPr>
        <p:spPr/>
        <p:txBody>
          <a:bodyPr/>
          <a:lstStyle/>
          <a:p>
            <a:endParaRPr lang="en-US" dirty="0">
              <a:solidFill>
                <a:prstClr val="black"/>
              </a:solidFill>
            </a:endParaRPr>
          </a:p>
        </p:txBody>
      </p:sp>
      <p:sp>
        <p:nvSpPr>
          <p:cNvPr id="7" name="Header Placeholder 6"/>
          <p:cNvSpPr>
            <a:spLocks noGrp="1"/>
          </p:cNvSpPr>
          <p:nvPr>
            <p:ph type="hdr" sz="quarter" idx="13"/>
          </p:nvPr>
        </p:nvSpPr>
        <p:spPr/>
        <p:txBody>
          <a:bodyPr/>
          <a:lstStyle/>
          <a:p>
            <a:endParaRPr lang="en-US" dirty="0">
              <a:solidFill>
                <a:prstClr val="black"/>
              </a:solidFill>
            </a:endParaRPr>
          </a:p>
        </p:txBody>
      </p:sp>
    </p:spTree>
    <p:extLst>
      <p:ext uri="{BB962C8B-B14F-4D97-AF65-F5344CB8AC3E}">
        <p14:creationId xmlns:p14="http://schemas.microsoft.com/office/powerpoint/2010/main" val="137625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2713" y="4961206"/>
            <a:ext cx="5868001" cy="3912631"/>
          </a:xfrm>
        </p:spPr>
        <p:txBody>
          <a:bodyPr/>
          <a:lstStyle/>
          <a:p>
            <a:pPr defTabSz="911828">
              <a:defRPr/>
            </a:pPr>
            <a:endParaRPr lang="es-ES" dirty="0"/>
          </a:p>
          <a:p>
            <a:pPr defTabSz="911828">
              <a:defRPr/>
            </a:pPr>
            <a:endParaRPr lang="es-ES" dirty="0"/>
          </a:p>
          <a:p>
            <a:pPr defTabSz="911828">
              <a:defRPr/>
            </a:pPr>
            <a:r>
              <a:rPr dirty="0" smtClean="0"/>
              <a:t>I want to emphasize three points here. First, some of key earth ecosystems are near or beyond tipping points.</a:t>
            </a:r>
          </a:p>
          <a:p>
            <a:pPr defTabSz="911828">
              <a:defRPr/>
            </a:pPr>
            <a:endParaRPr lang="es-ES" dirty="0"/>
          </a:p>
          <a:p>
            <a:pPr defTabSz="911828">
              <a:defRPr/>
            </a:pPr>
            <a:r>
              <a:rPr dirty="0" smtClean="0"/>
              <a:t>Second, the GEF is operating in almost all of identified ecosystems and have mandate from MEAs. </a:t>
            </a:r>
            <a:endParaRPr lang="es-ES" dirty="0"/>
          </a:p>
          <a:p>
            <a:pPr defTabSz="911828">
              <a:defRPr/>
            </a:pPr>
            <a:endParaRPr lang="es-ES" dirty="0"/>
          </a:p>
          <a:p>
            <a:pPr defTabSz="911828">
              <a:defRPr/>
            </a:pPr>
            <a:r>
              <a:rPr dirty="0" smtClean="0"/>
              <a:t>Third, the GEF is in a prime position to tackle those tipping points most effectively by adopting an integrated approach.</a:t>
            </a:r>
            <a:r>
              <a:rPr lang="en-US" dirty="0" smtClean="0"/>
              <a:t> </a:t>
            </a:r>
            <a:endParaRPr dirty="0" smtClean="0"/>
          </a:p>
          <a:p>
            <a:pPr defTabSz="911828">
              <a:defRPr/>
            </a:pPr>
            <a:endParaRPr lang="es-ES" dirty="0" smtClean="0"/>
          </a:p>
          <a:p>
            <a:pPr defTabSz="911828">
              <a:defRPr/>
            </a:pPr>
            <a:r>
              <a:rPr dirty="0" smtClean="0"/>
              <a:t>WE ARE THE ONLY INSTITUTION TO BE ABLE TO ADDRESS THESE CHALLENGES IN AN INTEGRATED AND HOLISTIC APPROACH</a:t>
            </a:r>
            <a:endParaRPr lang="es-ES" dirty="0"/>
          </a:p>
        </p:txBody>
      </p:sp>
      <p:sp>
        <p:nvSpPr>
          <p:cNvPr id="4" name="Slide Number Placeholder 3"/>
          <p:cNvSpPr>
            <a:spLocks noGrp="1"/>
          </p:cNvSpPr>
          <p:nvPr>
            <p:ph type="sldNum" sz="quarter" idx="10"/>
          </p:nvPr>
        </p:nvSpPr>
        <p:spPr>
          <a:xfrm>
            <a:off x="6256387" y="8867502"/>
            <a:ext cx="84328" cy="183405"/>
          </a:xfrm>
        </p:spPr>
        <p:txBody>
          <a:bodyPr/>
          <a:lstStyle/>
          <a:p>
            <a:pPr>
              <a:defRPr/>
            </a:pPr>
            <a:fld id="{3C3A632B-FBDE-46D4-BF6F-6D14421E6342}" type="slidenum">
              <a:rPr lang="en-US" smtClean="0"/>
              <a:pPr>
                <a:defRPr/>
              </a:pPr>
              <a:t>15</a:t>
            </a:fld>
            <a:endParaRPr lang="es-ES" dirty="0"/>
          </a:p>
        </p:txBody>
      </p:sp>
    </p:spTree>
    <p:extLst>
      <p:ext uri="{BB962C8B-B14F-4D97-AF65-F5344CB8AC3E}">
        <p14:creationId xmlns:p14="http://schemas.microsoft.com/office/powerpoint/2010/main" val="37339699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16</a:t>
            </a:fld>
            <a:endParaRPr lang="es-ES" dirty="0"/>
          </a:p>
        </p:txBody>
      </p:sp>
    </p:spTree>
    <p:extLst>
      <p:ext uri="{BB962C8B-B14F-4D97-AF65-F5344CB8AC3E}">
        <p14:creationId xmlns:p14="http://schemas.microsoft.com/office/powerpoint/2010/main" val="2996417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17</a:t>
            </a:fld>
            <a:endParaRPr lang="es-ES" dirty="0"/>
          </a:p>
        </p:txBody>
      </p:sp>
    </p:spTree>
    <p:extLst>
      <p:ext uri="{BB962C8B-B14F-4D97-AF65-F5344CB8AC3E}">
        <p14:creationId xmlns:p14="http://schemas.microsoft.com/office/powerpoint/2010/main" val="687443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5575" y="279400"/>
            <a:ext cx="3957638" cy="2970213"/>
          </a:xfrm>
        </p:spPr>
      </p:sp>
      <p:sp>
        <p:nvSpPr>
          <p:cNvPr id="3" name="Notes Placeholder 2"/>
          <p:cNvSpPr>
            <a:spLocks noGrp="1"/>
          </p:cNvSpPr>
          <p:nvPr>
            <p:ph type="body" idx="1"/>
          </p:nvPr>
        </p:nvSpPr>
        <p:spPr>
          <a:xfrm>
            <a:off x="92590" y="2967084"/>
            <a:ext cx="6577277" cy="5502137"/>
          </a:xfrm>
        </p:spPr>
        <p:txBody>
          <a:bodyPr>
            <a:normAutofit fontScale="92500" lnSpcReduction="10000"/>
          </a:bodyPr>
          <a:lstStyle/>
          <a:p>
            <a:r>
              <a:rPr lang="es-ES" sz="800" b="1" i="1" dirty="0"/>
              <a:t>**Esta diapositiva tiene animación.**</a:t>
            </a:r>
          </a:p>
          <a:p>
            <a:endParaRPr lang="es-ES" sz="800" i="1" dirty="0"/>
          </a:p>
          <a:p>
            <a:r>
              <a:rPr lang="es-ES" sz="800" b="1" i="1" u="sng" dirty="0"/>
              <a:t>Animación 1  </a:t>
            </a:r>
          </a:p>
          <a:p>
            <a:r>
              <a:rPr lang="es-ES" sz="800" dirty="0"/>
              <a:t>¿Cómo podemos abordar la degradación del medio ambiente mundial del modo más efectivo?  Comencemos con nuestras preocupaciones más inmediatas: degradación del medio ambiente mundial.  </a:t>
            </a:r>
          </a:p>
          <a:p>
            <a:endParaRPr lang="es-ES" sz="800" dirty="0"/>
          </a:p>
          <a:p>
            <a:r>
              <a:rPr lang="es-ES" sz="800" b="1" i="1" u="sng" dirty="0"/>
              <a:t>Animación 2</a:t>
            </a:r>
          </a:p>
          <a:p>
            <a:r>
              <a:rPr lang="es-ES" sz="800" dirty="0"/>
              <a:t>Para analizar la forma más efectiva de abordar esta degradación, veamos las tendencias que subyacen a esos puntos críticos.  </a:t>
            </a:r>
          </a:p>
          <a:p>
            <a:endParaRPr lang="es-ES" sz="800" dirty="0"/>
          </a:p>
          <a:p>
            <a:r>
              <a:rPr lang="es-ES" sz="800" dirty="0"/>
              <a:t>Se observan tres tendencias muy marcadas: crecimiento demográfico, crecimiento de la clase media y urbanización.  Estas tendencias tendrán consecuencias notables sobre el consumo y los patrones de producción mundiales, que conducirán inexorablemente al choque con la naturaleza si no se introducen cambios.  </a:t>
            </a:r>
          </a:p>
          <a:p>
            <a:endParaRPr lang="es-ES" sz="800" dirty="0"/>
          </a:p>
          <a:p>
            <a:r>
              <a:rPr lang="es-ES" sz="800" dirty="0"/>
              <a:t>Sabemos que, al final de esta cadena causal,  estas tendencias subyacentes dan como resultado la degradación del medio ambiente mundial.  La pregunta es: ¿qué ocurre mientras tanto?</a:t>
            </a:r>
          </a:p>
          <a:p>
            <a:pPr marL="0" lvl="1" defTabSz="912721">
              <a:defRPr/>
            </a:pPr>
            <a:endParaRPr lang="es-ES" sz="800" dirty="0"/>
          </a:p>
          <a:p>
            <a:pPr marL="0" lvl="1" defTabSz="912721">
              <a:defRPr/>
            </a:pPr>
            <a:r>
              <a:rPr lang="es-ES" sz="800" b="1" i="1" u="sng" dirty="0"/>
              <a:t>Animación 3</a:t>
            </a:r>
          </a:p>
          <a:p>
            <a:pPr marL="0" lvl="1" defTabSz="912721">
              <a:defRPr/>
            </a:pPr>
            <a:r>
              <a:rPr lang="es-ES" sz="800" dirty="0"/>
              <a:t>En primer lugar, tenemos los factores que provocan la degradación ambiental, derivados de las tres tendencias más marcadas.  ¿Cómo se hace frente a la duplicación de la demanda de alimentos, de transporte y de energía?  Específicamente, la agricultura, las construcciones, la energía eléctrica, el transporte y otros sectores como el del petróleo y el gas contribuyen a una producción y un consumo insostenibles.  </a:t>
            </a:r>
          </a:p>
          <a:p>
            <a:pPr marL="0" lvl="1" defTabSz="912721">
              <a:defRPr/>
            </a:pPr>
            <a:endParaRPr lang="es-ES" sz="800" dirty="0"/>
          </a:p>
          <a:p>
            <a:pPr marL="0" lvl="1" defTabSz="912721">
              <a:defRPr/>
            </a:pPr>
            <a:r>
              <a:rPr lang="es-ES" sz="800" b="1" i="1" u="sng" dirty="0"/>
              <a:t>Animación 4</a:t>
            </a:r>
          </a:p>
          <a:p>
            <a:pPr marL="0" lvl="1" defTabSz="912721">
              <a:defRPr/>
            </a:pPr>
            <a:r>
              <a:rPr lang="es-ES" sz="800" dirty="0"/>
              <a:t>Estos factores generan presiones directas sobre el medio ambiente, bien conocidas por todos nosotros: las emisiones de gases de efecto invernadero que dan lugar al cambio climático; la deforestación que provoca pérdida de biodiversidad, etc. </a:t>
            </a:r>
          </a:p>
          <a:p>
            <a:pPr marL="0" lvl="1" defTabSz="912721">
              <a:defRPr/>
            </a:pPr>
            <a:endParaRPr lang="es-ES" sz="800" dirty="0"/>
          </a:p>
          <a:p>
            <a:pPr marL="0" lvl="1" defTabSz="912721">
              <a:defRPr/>
            </a:pPr>
            <a:r>
              <a:rPr lang="es-ES" sz="800" dirty="0"/>
              <a:t>Al observar la cadena completa, se puede ver cómo se desarrolla la historia.   </a:t>
            </a:r>
          </a:p>
          <a:p>
            <a:pPr marL="0" lvl="1" defTabSz="912721">
              <a:defRPr/>
            </a:pPr>
            <a:endParaRPr lang="es-ES" sz="800" dirty="0"/>
          </a:p>
          <a:p>
            <a:pPr marL="0" lvl="1" defTabSz="912721">
              <a:defRPr/>
            </a:pPr>
            <a:r>
              <a:rPr lang="es-ES" sz="800" dirty="0"/>
              <a:t>Por ejemplo, el crecimiento de una clase media urbana está generando mayor demanda y mayor producción de carne y aceite de palma.  Esto ha provocado la pérdida de bosques naturales y el drenaje de turberas, y el uso más extendido de fertilizantes químicos y de agua, lo que afecta diversos aspectos del medio ambiente mundial. </a:t>
            </a:r>
          </a:p>
          <a:p>
            <a:pPr marL="0" lvl="1" defTabSz="912721">
              <a:defRPr/>
            </a:pPr>
            <a:endParaRPr lang="es-ES" sz="800" b="1" dirty="0"/>
          </a:p>
          <a:p>
            <a:pPr marL="0" lvl="1" defTabSz="912721">
              <a:defRPr/>
            </a:pPr>
            <a:r>
              <a:rPr lang="es-ES" sz="800" b="1" i="1" u="sng" dirty="0"/>
              <a:t>Animación 5</a:t>
            </a:r>
          </a:p>
          <a:p>
            <a:r>
              <a:rPr lang="es-ES" sz="800" dirty="0"/>
              <a:t>La ciencia nos ayuda a enfocarnos en lo más importante.  Creo que el FMAM debe concentrarse en abordar estos factores, no solo las presiones ambientales directas de la degradación. Los motivos son tres.  </a:t>
            </a:r>
          </a:p>
          <a:p>
            <a:endParaRPr lang="es-ES" sz="800" dirty="0"/>
          </a:p>
          <a:p>
            <a:pPr defTabSz="912721">
              <a:defRPr/>
            </a:pPr>
            <a:r>
              <a:rPr lang="es-ES" sz="800" b="1" dirty="0"/>
              <a:t>En primer lugar, al abordar estos factores se logrará un impacto más sistémico que si se trataran solo las presiones ambientales directas. </a:t>
            </a:r>
            <a:r>
              <a:rPr lang="es-ES" dirty="0" smtClean="0"/>
              <a:t> </a:t>
            </a:r>
            <a:r>
              <a:rPr lang="es-ES" sz="800" dirty="0"/>
              <a:t>"Más vale prevenir que curar".   Lo mismo puede decirse del tratamiento de las cuestiones ambientales de alcance mundial.  </a:t>
            </a:r>
          </a:p>
          <a:p>
            <a:pPr defTabSz="912721">
              <a:defRPr/>
            </a:pPr>
            <a:endParaRPr lang="es-ES" sz="800" dirty="0"/>
          </a:p>
          <a:p>
            <a:pPr lvl="0"/>
            <a:r>
              <a:rPr lang="es-ES" sz="800" b="1" dirty="0"/>
              <a:t>En segundo lugar, estos factores generan múltiples beneficios para el medio ambiente mundial en gran escala. </a:t>
            </a:r>
            <a:r>
              <a:rPr lang="es-ES" sz="800" dirty="0"/>
              <a:t> La producción de alimentos, por ejemplo, contribuye de manera significativa a la emisión de gases de efecto invernadero, utiliza grandes volúmenes de agua dulce, es una de las principales fuentes de contaminación del agua e introduce numerosos productos químicos tóxicos en el medio ambiente a través del uso de pesticidas y herbicidas.  </a:t>
            </a:r>
          </a:p>
          <a:p>
            <a:pPr lvl="0"/>
            <a:endParaRPr lang="es-ES" sz="800" b="1" dirty="0"/>
          </a:p>
          <a:p>
            <a:pPr lvl="0"/>
            <a:r>
              <a:rPr lang="es-ES" sz="800" b="1" dirty="0"/>
              <a:t>Por último, estos factores permiten al FMAM colocarse en una posición más conveniente para señalar de qué manera, al trabajar en pos de los objetivos referidos al medio ambiente mundial, se contribuye a lograr metas más amplias de desarrollo socioeconómico. </a:t>
            </a:r>
            <a:r>
              <a:rPr lang="es-ES" sz="800" dirty="0"/>
              <a:t> Este enfoque respalda los esfuerzos de la comunidad mundial por erradicar la pobreza y transformar las economías a través del desarrollo sostenible como parte del programa de desarrollo posterior a 2015. </a:t>
            </a:r>
          </a:p>
          <a:p>
            <a:pPr lvl="0"/>
            <a:endParaRPr lang="es-ES" sz="800" b="1" dirty="0"/>
          </a:p>
          <a:p>
            <a:pPr lvl="0"/>
            <a:r>
              <a:rPr lang="es-ES" sz="800" dirty="0"/>
              <a:t>SE VE ASÍ LO IMPORTANTE QUE ES PARA NOSOTROS ENFOCARNOS EN ESTOS FACTORES SI PRETENDEMOS LOGRAR EL IMPACTO QUE NECESITAMOS. </a:t>
            </a:r>
          </a:p>
        </p:txBody>
      </p:sp>
      <p:sp>
        <p:nvSpPr>
          <p:cNvPr id="4" name="Slide Number Placeholder 3"/>
          <p:cNvSpPr>
            <a:spLocks noGrp="1"/>
          </p:cNvSpPr>
          <p:nvPr>
            <p:ph type="sldNum" sz="quarter" idx="10"/>
          </p:nvPr>
        </p:nvSpPr>
        <p:spPr>
          <a:xfrm>
            <a:off x="6256388" y="8867504"/>
            <a:ext cx="84328" cy="183406"/>
          </a:xfrm>
        </p:spPr>
        <p:txBody>
          <a:bodyPr/>
          <a:lstStyle/>
          <a:p>
            <a:pPr>
              <a:defRPr/>
            </a:pPr>
            <a:fld id="{3C3A632B-FBDE-46D4-BF6F-6D14421E6342}" type="slidenum">
              <a:rPr lang="en-US" smtClean="0">
                <a:solidFill>
                  <a:prstClr val="black"/>
                </a:solidFill>
              </a:rPr>
              <a:pPr>
                <a:defRPr/>
              </a:pPr>
              <a:t>18</a:t>
            </a:fld>
            <a:endParaRPr lang="es-ES" dirty="0">
              <a:solidFill>
                <a:prstClr val="black"/>
              </a:solidFill>
            </a:endParaRPr>
          </a:p>
        </p:txBody>
      </p:sp>
    </p:spTree>
    <p:extLst>
      <p:ext uri="{BB962C8B-B14F-4D97-AF65-F5344CB8AC3E}">
        <p14:creationId xmlns:p14="http://schemas.microsoft.com/office/powerpoint/2010/main" val="1397058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Slide Number Placeholder 4"/>
          <p:cNvSpPr>
            <a:spLocks noGrp="1"/>
          </p:cNvSpPr>
          <p:nvPr>
            <p:ph type="sldNum" sz="quarter" idx="11"/>
          </p:nvPr>
        </p:nvSpPr>
        <p:spPr/>
        <p:txBody>
          <a:bodyPr/>
          <a:lstStyle/>
          <a:p>
            <a:pPr>
              <a:defRPr/>
            </a:pPr>
            <a:fld id="{F77E4B2C-ADAE-430C-A9E6-5A9E00BFE248}" type="slidenum">
              <a:rPr lang="en-US" smtClean="0"/>
              <a:pPr>
                <a:defRPr/>
              </a:pPr>
              <a:t>19</a:t>
            </a:fld>
            <a:endParaRPr lang="es-ES" dirty="0"/>
          </a:p>
        </p:txBody>
      </p:sp>
    </p:spTree>
    <p:extLst>
      <p:ext uri="{BB962C8B-B14F-4D97-AF65-F5344CB8AC3E}">
        <p14:creationId xmlns:p14="http://schemas.microsoft.com/office/powerpoint/2010/main" val="1399668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a:solidFill>
                  <a:srgbClr val="00642D"/>
                </a:solidFill>
              </a:rPr>
              <a:t>Mission:</a:t>
            </a:r>
            <a:r>
              <a:rPr lang="en-US" sz="700" i="1" dirty="0">
                <a:solidFill>
                  <a:srgbClr val="00642D"/>
                </a:solidFill>
              </a:rPr>
              <a:t> To assist in the protection of the global environment and to promote environmental sustainable development.</a:t>
            </a:r>
            <a:r>
              <a:rPr dirty="0" smtClean="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es-ES" dirty="0" smtClean="0"/>
          </a:p>
        </p:txBody>
      </p:sp>
    </p:spTree>
    <p:extLst>
      <p:ext uri="{BB962C8B-B14F-4D97-AF65-F5344CB8AC3E}">
        <p14:creationId xmlns:p14="http://schemas.microsoft.com/office/powerpoint/2010/main" val="11643741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smtClean="0"/>
              <a:t>Taking Deforestation out of the Commodities Supply Chain </a:t>
            </a:r>
          </a:p>
          <a:p>
            <a:pPr lvl="1"/>
            <a:r>
              <a:rPr lang="en-US" dirty="0" smtClean="0"/>
              <a:t>Avoiding deforestation in supply chains of critical commodities by supporting action with financial institutions, and producers</a:t>
            </a:r>
          </a:p>
          <a:p>
            <a:r>
              <a:rPr lang="en-US" i="1" dirty="0" smtClean="0"/>
              <a:t>A New Development Path for the Amazon Basin </a:t>
            </a:r>
          </a:p>
          <a:p>
            <a:pPr lvl="1"/>
            <a:r>
              <a:rPr lang="en-US" dirty="0" smtClean="0"/>
              <a:t>Enhance the development options available for the region, that are more reliant on a strong forest-related sector ,can reduce poverty and stabilize the agriculture frontier </a:t>
            </a:r>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20</a:t>
            </a:fld>
            <a:endParaRPr lang="en-US"/>
          </a:p>
        </p:txBody>
      </p:sp>
    </p:spTree>
    <p:extLst>
      <p:ext uri="{BB962C8B-B14F-4D97-AF65-F5344CB8AC3E}">
        <p14:creationId xmlns:p14="http://schemas.microsoft.com/office/powerpoint/2010/main" val="1492897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21</a:t>
            </a:fld>
            <a:endParaRPr lang="es-ES" dirty="0"/>
          </a:p>
        </p:txBody>
      </p:sp>
    </p:spTree>
    <p:extLst>
      <p:ext uri="{BB962C8B-B14F-4D97-AF65-F5344CB8AC3E}">
        <p14:creationId xmlns:p14="http://schemas.microsoft.com/office/powerpoint/2010/main" val="875704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22</a:t>
            </a:fld>
            <a:endParaRPr lang="es-ES" dirty="0"/>
          </a:p>
        </p:txBody>
      </p:sp>
    </p:spTree>
    <p:extLst>
      <p:ext uri="{BB962C8B-B14F-4D97-AF65-F5344CB8AC3E}">
        <p14:creationId xmlns:p14="http://schemas.microsoft.com/office/powerpoint/2010/main" val="2817150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23</a:t>
            </a:fld>
            <a:endParaRPr lang="es-ES" dirty="0"/>
          </a:p>
        </p:txBody>
      </p:sp>
    </p:spTree>
    <p:extLst>
      <p:ext uri="{BB962C8B-B14F-4D97-AF65-F5344CB8AC3E}">
        <p14:creationId xmlns:p14="http://schemas.microsoft.com/office/powerpoint/2010/main" val="8464709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24</a:t>
            </a:fld>
            <a:endParaRPr lang="es-ES" dirty="0"/>
          </a:p>
        </p:txBody>
      </p:sp>
    </p:spTree>
    <p:extLst>
      <p:ext uri="{BB962C8B-B14F-4D97-AF65-F5344CB8AC3E}">
        <p14:creationId xmlns:p14="http://schemas.microsoft.com/office/powerpoint/2010/main" val="34314326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encabezado"/>
          <p:cNvSpPr>
            <a:spLocks noGrp="1"/>
          </p:cNvSpPr>
          <p:nvPr>
            <p:ph type="hdr" sz="quarter" idx="10"/>
          </p:nvPr>
        </p:nvSpPr>
        <p:spPr/>
        <p:txBody>
          <a:bodyPr/>
          <a:lstStyle/>
          <a:p>
            <a:endParaRPr lang="en-US" dirty="0"/>
          </a:p>
        </p:txBody>
      </p:sp>
      <p:sp>
        <p:nvSpPr>
          <p:cNvPr id="5" name="4 Marcador de fecha"/>
          <p:cNvSpPr>
            <a:spLocks noGrp="1"/>
          </p:cNvSpPr>
          <p:nvPr>
            <p:ph type="dt" idx="11"/>
          </p:nvPr>
        </p:nvSpPr>
        <p:spPr/>
        <p:txBody>
          <a:bodyPr/>
          <a:lstStyle/>
          <a:p>
            <a:endParaRPr lang="en-US" dirty="0"/>
          </a:p>
        </p:txBody>
      </p:sp>
      <p:sp>
        <p:nvSpPr>
          <p:cNvPr id="6" name="5 Marcador de pie de página"/>
          <p:cNvSpPr>
            <a:spLocks noGrp="1"/>
          </p:cNvSpPr>
          <p:nvPr>
            <p:ph type="ftr" sz="quarter" idx="12"/>
          </p:nvPr>
        </p:nvSpPr>
        <p:spPr/>
        <p:txBody>
          <a:bodyPr/>
          <a:lstStyle/>
          <a:p>
            <a:endParaRPr lang="en-US" dirty="0"/>
          </a:p>
        </p:txBody>
      </p:sp>
      <p:sp>
        <p:nvSpPr>
          <p:cNvPr id="7" name="6 Marcador de número de diapositiva"/>
          <p:cNvSpPr>
            <a:spLocks noGrp="1"/>
          </p:cNvSpPr>
          <p:nvPr>
            <p:ph type="sldNum" sz="quarter" idx="13"/>
          </p:nvPr>
        </p:nvSpPr>
        <p:spPr/>
        <p:txBody>
          <a:bodyPr/>
          <a:lstStyle/>
          <a:p>
            <a:fld id="{AC37F9C5-DADA-40EF-BCE0-F0AA5007CB72}" type="slidenum">
              <a:rPr lang="en-US" smtClean="0"/>
              <a:pPr/>
              <a:t>25</a:t>
            </a:fld>
            <a:endParaRPr lang="en-US" dirty="0"/>
          </a:p>
        </p:txBody>
      </p:sp>
    </p:spTree>
    <p:extLst>
      <p:ext uri="{BB962C8B-B14F-4D97-AF65-F5344CB8AC3E}">
        <p14:creationId xmlns:p14="http://schemas.microsoft.com/office/powerpoint/2010/main" val="3826578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3</a:t>
            </a:fld>
            <a:endParaRPr lang="es-ES" dirty="0"/>
          </a:p>
        </p:txBody>
      </p:sp>
    </p:spTree>
    <p:extLst>
      <p:ext uri="{BB962C8B-B14F-4D97-AF65-F5344CB8AC3E}">
        <p14:creationId xmlns:p14="http://schemas.microsoft.com/office/powerpoint/2010/main" val="40941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4</a:t>
            </a:fld>
            <a:endParaRPr lang="es-ES" dirty="0"/>
          </a:p>
        </p:txBody>
      </p:sp>
    </p:spTree>
    <p:extLst>
      <p:ext uri="{BB962C8B-B14F-4D97-AF65-F5344CB8AC3E}">
        <p14:creationId xmlns:p14="http://schemas.microsoft.com/office/powerpoint/2010/main" val="1361637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5</a:t>
            </a:fld>
            <a:endParaRPr lang="es-ES" dirty="0"/>
          </a:p>
        </p:txBody>
      </p:sp>
    </p:spTree>
    <p:extLst>
      <p:ext uri="{BB962C8B-B14F-4D97-AF65-F5344CB8AC3E}">
        <p14:creationId xmlns:p14="http://schemas.microsoft.com/office/powerpoint/2010/main" val="2965453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6</a:t>
            </a:fld>
            <a:endParaRPr lang="es-ES" dirty="0"/>
          </a:p>
        </p:txBody>
      </p:sp>
    </p:spTree>
    <p:extLst>
      <p:ext uri="{BB962C8B-B14F-4D97-AF65-F5344CB8AC3E}">
        <p14:creationId xmlns:p14="http://schemas.microsoft.com/office/powerpoint/2010/main" val="24628862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7</a:t>
            </a:fld>
            <a:endParaRPr lang="es-ES" dirty="0"/>
          </a:p>
        </p:txBody>
      </p:sp>
    </p:spTree>
    <p:extLst>
      <p:ext uri="{BB962C8B-B14F-4D97-AF65-F5344CB8AC3E}">
        <p14:creationId xmlns:p14="http://schemas.microsoft.com/office/powerpoint/2010/main" val="8134451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8</a:t>
            </a:fld>
            <a:endParaRPr lang="es-ES" dirty="0"/>
          </a:p>
        </p:txBody>
      </p:sp>
    </p:spTree>
    <p:extLst>
      <p:ext uri="{BB962C8B-B14F-4D97-AF65-F5344CB8AC3E}">
        <p14:creationId xmlns:p14="http://schemas.microsoft.com/office/powerpoint/2010/main" val="3754607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Footer Placeholder 5"/>
          <p:cNvSpPr>
            <a:spLocks noGrp="1"/>
          </p:cNvSpPr>
          <p:nvPr>
            <p:ph type="ftr" sz="quarter" idx="12"/>
          </p:nvPr>
        </p:nvSpPr>
        <p:spPr/>
        <p:txBody>
          <a:bodyPr/>
          <a:lstStyle/>
          <a:p>
            <a:pPr>
              <a:defRPr/>
            </a:pPr>
            <a:endParaRPr lang="en-US" dirty="0"/>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9</a:t>
            </a:fld>
            <a:endParaRPr lang="es-ES" dirty="0"/>
          </a:p>
        </p:txBody>
      </p:sp>
    </p:spTree>
    <p:extLst>
      <p:ext uri="{BB962C8B-B14F-4D97-AF65-F5344CB8AC3E}">
        <p14:creationId xmlns:p14="http://schemas.microsoft.com/office/powerpoint/2010/main" val="1924015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¿Preguntas?</a:t>
            </a:r>
            <a:endParaRPr lang="es-E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Muchas gracias por su atención.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dirty="0" smtClean="0"/>
              <a:t>¿Preguntas?</a:t>
            </a:r>
            <a:endParaRPr lang="es-E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Muchas gracias por su atención.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Only Without Number">
    <p:spTree>
      <p:nvGrpSpPr>
        <p:cNvPr id="1" name=""/>
        <p:cNvGrpSpPr/>
        <p:nvPr/>
      </p:nvGrpSpPr>
      <p:grpSpPr>
        <a:xfrm>
          <a:off x="0" y="0"/>
          <a:ext cx="0" cy="0"/>
          <a:chOff x="0" y="0"/>
          <a:chExt cx="0" cy="0"/>
        </a:xfrm>
      </p:grpSpPr>
      <p:graphicFrame>
        <p:nvGraphicFramePr>
          <p:cNvPr id="4" name="Object 3" hidden="1"/>
          <p:cNvGraphicFramePr>
            <a:graphicFrameLocks/>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54" name="think-cell Slide" r:id="rId4" imgW="6350000" imgH="6350000" progId="">
                  <p:embed/>
                </p:oleObj>
              </mc:Choice>
              <mc:Fallback>
                <p:oleObj name="think-cell Slide" r:id="rId4" imgW="6350000" imgH="6350000" progId="">
                  <p:embed/>
                  <p:pic>
                    <p:nvPicPr>
                      <p:cNvPr id="0" name="Picture 1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McK 2. Slide Title"/>
          <p:cNvSpPr>
            <a:spLocks noGrp="1"/>
          </p:cNvSpPr>
          <p:nvPr>
            <p:ph type="title"/>
          </p:nvPr>
        </p:nvSpPr>
        <p:spPr>
          <a:xfrm>
            <a:off x="121489" y="234863"/>
            <a:ext cx="8794113" cy="298327"/>
          </a:xfrm>
        </p:spPr>
        <p:txBody>
          <a:bodyPr/>
          <a:lstStyle/>
          <a:p>
            <a:r>
              <a:rPr lang="en-US" smtClean="0"/>
              <a:t>Click to edit Master title style</a:t>
            </a:r>
            <a:endParaRPr lang="en-US"/>
          </a:p>
        </p:txBody>
      </p:sp>
    </p:spTree>
    <p:extLst>
      <p:ext uri="{BB962C8B-B14F-4D97-AF65-F5344CB8AC3E}">
        <p14:creationId xmlns:p14="http://schemas.microsoft.com/office/powerpoint/2010/main" val="1920241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9" Type="http://schemas.openxmlformats.org/officeDocument/2006/relationships/tags" Target="../tags/tag39.xml"/><Relationship Id="rId21" Type="http://schemas.openxmlformats.org/officeDocument/2006/relationships/tags" Target="../tags/tag21.xml"/><Relationship Id="rId34" Type="http://schemas.openxmlformats.org/officeDocument/2006/relationships/tags" Target="../tags/tag34.xml"/><Relationship Id="rId42" Type="http://schemas.openxmlformats.org/officeDocument/2006/relationships/tags" Target="../tags/tag42.xml"/><Relationship Id="rId47" Type="http://schemas.openxmlformats.org/officeDocument/2006/relationships/tags" Target="../tags/tag47.xml"/><Relationship Id="rId50" Type="http://schemas.openxmlformats.org/officeDocument/2006/relationships/tags" Target="../tags/tag50.xml"/><Relationship Id="rId55" Type="http://schemas.openxmlformats.org/officeDocument/2006/relationships/tags" Target="../tags/tag55.xml"/><Relationship Id="rId7" Type="http://schemas.openxmlformats.org/officeDocument/2006/relationships/tags" Target="../tags/tag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41" Type="http://schemas.openxmlformats.org/officeDocument/2006/relationships/tags" Target="../tags/tag41.xml"/><Relationship Id="rId54" Type="http://schemas.openxmlformats.org/officeDocument/2006/relationships/tags" Target="../tags/tag54.xml"/><Relationship Id="rId1" Type="http://schemas.openxmlformats.org/officeDocument/2006/relationships/vmlDrawing" Target="../drawings/vmlDrawing2.v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32" Type="http://schemas.openxmlformats.org/officeDocument/2006/relationships/tags" Target="../tags/tag32.xml"/><Relationship Id="rId37" Type="http://schemas.openxmlformats.org/officeDocument/2006/relationships/tags" Target="../tags/tag37.xml"/><Relationship Id="rId40" Type="http://schemas.openxmlformats.org/officeDocument/2006/relationships/tags" Target="../tags/tag40.xml"/><Relationship Id="rId45" Type="http://schemas.openxmlformats.org/officeDocument/2006/relationships/tags" Target="../tags/tag45.xml"/><Relationship Id="rId53" Type="http://schemas.openxmlformats.org/officeDocument/2006/relationships/tags" Target="../tags/tag53.xml"/><Relationship Id="rId58" Type="http://schemas.openxmlformats.org/officeDocument/2006/relationships/notesSlide" Target="../notesSlides/notesSlide15.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slideLayout" Target="../slideLayouts/slideLayout6.xml"/><Relationship Id="rId61" Type="http://schemas.openxmlformats.org/officeDocument/2006/relationships/image" Target="../media/image5.png"/><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image" Target="../media/image3.emf"/><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 Id="rId35" Type="http://schemas.openxmlformats.org/officeDocument/2006/relationships/tags" Target="../tags/tag35.xml"/><Relationship Id="rId43" Type="http://schemas.openxmlformats.org/officeDocument/2006/relationships/tags" Target="../tags/tag43.xml"/><Relationship Id="rId48" Type="http://schemas.openxmlformats.org/officeDocument/2006/relationships/tags" Target="../tags/tag48.xml"/><Relationship Id="rId56" Type="http://schemas.openxmlformats.org/officeDocument/2006/relationships/tags" Target="../tags/tag56.xml"/><Relationship Id="rId8" Type="http://schemas.openxmlformats.org/officeDocument/2006/relationships/tags" Target="../tags/tag8.xml"/><Relationship Id="rId51" Type="http://schemas.openxmlformats.org/officeDocument/2006/relationships/tags" Target="../tags/tag51.xml"/><Relationship Id="rId3" Type="http://schemas.openxmlformats.org/officeDocument/2006/relationships/tags" Target="../tags/tag3.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33" Type="http://schemas.openxmlformats.org/officeDocument/2006/relationships/tags" Target="../tags/tag33.xml"/><Relationship Id="rId38" Type="http://schemas.openxmlformats.org/officeDocument/2006/relationships/tags" Target="../tags/tag38.xml"/><Relationship Id="rId46" Type="http://schemas.openxmlformats.org/officeDocument/2006/relationships/tags" Target="../tags/tag46.xml"/><Relationship Id="rId59"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13" Type="http://schemas.openxmlformats.org/officeDocument/2006/relationships/tags" Target="../tags/tag68.xml"/><Relationship Id="rId18" Type="http://schemas.openxmlformats.org/officeDocument/2006/relationships/tags" Target="../tags/tag73.xml"/><Relationship Id="rId26" Type="http://schemas.openxmlformats.org/officeDocument/2006/relationships/tags" Target="../tags/tag81.xml"/><Relationship Id="rId39" Type="http://schemas.openxmlformats.org/officeDocument/2006/relationships/tags" Target="../tags/tag94.xml"/><Relationship Id="rId21" Type="http://schemas.openxmlformats.org/officeDocument/2006/relationships/tags" Target="../tags/tag76.xml"/><Relationship Id="rId34" Type="http://schemas.openxmlformats.org/officeDocument/2006/relationships/tags" Target="../tags/tag89.xml"/><Relationship Id="rId42" Type="http://schemas.openxmlformats.org/officeDocument/2006/relationships/tags" Target="../tags/tag97.xml"/><Relationship Id="rId47" Type="http://schemas.openxmlformats.org/officeDocument/2006/relationships/tags" Target="../tags/tag102.xml"/><Relationship Id="rId50" Type="http://schemas.openxmlformats.org/officeDocument/2006/relationships/tags" Target="../tags/tag105.xml"/><Relationship Id="rId55" Type="http://schemas.openxmlformats.org/officeDocument/2006/relationships/tags" Target="../tags/tag110.xml"/><Relationship Id="rId63" Type="http://schemas.openxmlformats.org/officeDocument/2006/relationships/tags" Target="../tags/tag118.xml"/><Relationship Id="rId68" Type="http://schemas.openxmlformats.org/officeDocument/2006/relationships/tags" Target="../tags/tag123.xml"/><Relationship Id="rId76" Type="http://schemas.openxmlformats.org/officeDocument/2006/relationships/tags" Target="../tags/tag131.xml"/><Relationship Id="rId7" Type="http://schemas.openxmlformats.org/officeDocument/2006/relationships/tags" Target="../tags/tag62.xml"/><Relationship Id="rId71" Type="http://schemas.openxmlformats.org/officeDocument/2006/relationships/tags" Target="../tags/tag126.xml"/><Relationship Id="rId2" Type="http://schemas.openxmlformats.org/officeDocument/2006/relationships/tags" Target="../tags/tag57.xml"/><Relationship Id="rId16" Type="http://schemas.openxmlformats.org/officeDocument/2006/relationships/tags" Target="../tags/tag71.xml"/><Relationship Id="rId29" Type="http://schemas.openxmlformats.org/officeDocument/2006/relationships/tags" Target="../tags/tag84.xml"/><Relationship Id="rId11" Type="http://schemas.openxmlformats.org/officeDocument/2006/relationships/tags" Target="../tags/tag66.xml"/><Relationship Id="rId24" Type="http://schemas.openxmlformats.org/officeDocument/2006/relationships/tags" Target="../tags/tag79.xml"/><Relationship Id="rId32" Type="http://schemas.openxmlformats.org/officeDocument/2006/relationships/tags" Target="../tags/tag87.xml"/><Relationship Id="rId37" Type="http://schemas.openxmlformats.org/officeDocument/2006/relationships/tags" Target="../tags/tag92.xml"/><Relationship Id="rId40" Type="http://schemas.openxmlformats.org/officeDocument/2006/relationships/tags" Target="../tags/tag95.xml"/><Relationship Id="rId45" Type="http://schemas.openxmlformats.org/officeDocument/2006/relationships/tags" Target="../tags/tag100.xml"/><Relationship Id="rId53" Type="http://schemas.openxmlformats.org/officeDocument/2006/relationships/tags" Target="../tags/tag108.xml"/><Relationship Id="rId58" Type="http://schemas.openxmlformats.org/officeDocument/2006/relationships/tags" Target="../tags/tag113.xml"/><Relationship Id="rId66" Type="http://schemas.openxmlformats.org/officeDocument/2006/relationships/tags" Target="../tags/tag121.xml"/><Relationship Id="rId74" Type="http://schemas.openxmlformats.org/officeDocument/2006/relationships/tags" Target="../tags/tag129.xml"/><Relationship Id="rId79" Type="http://schemas.openxmlformats.org/officeDocument/2006/relationships/oleObject" Target="../embeddings/oleObject3.bin"/><Relationship Id="rId5" Type="http://schemas.openxmlformats.org/officeDocument/2006/relationships/tags" Target="../tags/tag60.xml"/><Relationship Id="rId61" Type="http://schemas.openxmlformats.org/officeDocument/2006/relationships/tags" Target="../tags/tag116.xml"/><Relationship Id="rId10" Type="http://schemas.openxmlformats.org/officeDocument/2006/relationships/tags" Target="../tags/tag65.xml"/><Relationship Id="rId19" Type="http://schemas.openxmlformats.org/officeDocument/2006/relationships/tags" Target="../tags/tag74.xml"/><Relationship Id="rId31" Type="http://schemas.openxmlformats.org/officeDocument/2006/relationships/tags" Target="../tags/tag86.xml"/><Relationship Id="rId44" Type="http://schemas.openxmlformats.org/officeDocument/2006/relationships/tags" Target="../tags/tag99.xml"/><Relationship Id="rId52" Type="http://schemas.openxmlformats.org/officeDocument/2006/relationships/tags" Target="../tags/tag107.xml"/><Relationship Id="rId60" Type="http://schemas.openxmlformats.org/officeDocument/2006/relationships/tags" Target="../tags/tag115.xml"/><Relationship Id="rId65" Type="http://schemas.openxmlformats.org/officeDocument/2006/relationships/tags" Target="../tags/tag120.xml"/><Relationship Id="rId73" Type="http://schemas.openxmlformats.org/officeDocument/2006/relationships/tags" Target="../tags/tag128.xml"/><Relationship Id="rId78" Type="http://schemas.openxmlformats.org/officeDocument/2006/relationships/notesSlide" Target="../notesSlides/notesSlide18.xml"/><Relationship Id="rId81" Type="http://schemas.openxmlformats.org/officeDocument/2006/relationships/image" Target="../media/image7.png"/><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 Id="rId22" Type="http://schemas.openxmlformats.org/officeDocument/2006/relationships/tags" Target="../tags/tag77.xml"/><Relationship Id="rId27" Type="http://schemas.openxmlformats.org/officeDocument/2006/relationships/tags" Target="../tags/tag82.xml"/><Relationship Id="rId30" Type="http://schemas.openxmlformats.org/officeDocument/2006/relationships/tags" Target="../tags/tag85.xml"/><Relationship Id="rId35" Type="http://schemas.openxmlformats.org/officeDocument/2006/relationships/tags" Target="../tags/tag90.xml"/><Relationship Id="rId43" Type="http://schemas.openxmlformats.org/officeDocument/2006/relationships/tags" Target="../tags/tag98.xml"/><Relationship Id="rId48" Type="http://schemas.openxmlformats.org/officeDocument/2006/relationships/tags" Target="../tags/tag103.xml"/><Relationship Id="rId56" Type="http://schemas.openxmlformats.org/officeDocument/2006/relationships/tags" Target="../tags/tag111.xml"/><Relationship Id="rId64" Type="http://schemas.openxmlformats.org/officeDocument/2006/relationships/tags" Target="../tags/tag119.xml"/><Relationship Id="rId69" Type="http://schemas.openxmlformats.org/officeDocument/2006/relationships/tags" Target="../tags/tag124.xml"/><Relationship Id="rId77" Type="http://schemas.openxmlformats.org/officeDocument/2006/relationships/slideLayout" Target="../slideLayouts/slideLayout4.xml"/><Relationship Id="rId8" Type="http://schemas.openxmlformats.org/officeDocument/2006/relationships/tags" Target="../tags/tag63.xml"/><Relationship Id="rId51" Type="http://schemas.openxmlformats.org/officeDocument/2006/relationships/tags" Target="../tags/tag106.xml"/><Relationship Id="rId72" Type="http://schemas.openxmlformats.org/officeDocument/2006/relationships/tags" Target="../tags/tag127.xml"/><Relationship Id="rId80" Type="http://schemas.openxmlformats.org/officeDocument/2006/relationships/image" Target="../media/image6.emf"/><Relationship Id="rId3" Type="http://schemas.openxmlformats.org/officeDocument/2006/relationships/tags" Target="../tags/tag58.xml"/><Relationship Id="rId12" Type="http://schemas.openxmlformats.org/officeDocument/2006/relationships/tags" Target="../tags/tag67.xml"/><Relationship Id="rId17" Type="http://schemas.openxmlformats.org/officeDocument/2006/relationships/tags" Target="../tags/tag72.xml"/><Relationship Id="rId25" Type="http://schemas.openxmlformats.org/officeDocument/2006/relationships/tags" Target="../tags/tag80.xml"/><Relationship Id="rId33" Type="http://schemas.openxmlformats.org/officeDocument/2006/relationships/tags" Target="../tags/tag88.xml"/><Relationship Id="rId38" Type="http://schemas.openxmlformats.org/officeDocument/2006/relationships/tags" Target="../tags/tag93.xml"/><Relationship Id="rId46" Type="http://schemas.openxmlformats.org/officeDocument/2006/relationships/tags" Target="../tags/tag101.xml"/><Relationship Id="rId59" Type="http://schemas.openxmlformats.org/officeDocument/2006/relationships/tags" Target="../tags/tag114.xml"/><Relationship Id="rId67" Type="http://schemas.openxmlformats.org/officeDocument/2006/relationships/tags" Target="../tags/tag122.xml"/><Relationship Id="rId20" Type="http://schemas.openxmlformats.org/officeDocument/2006/relationships/tags" Target="../tags/tag75.xml"/><Relationship Id="rId41" Type="http://schemas.openxmlformats.org/officeDocument/2006/relationships/tags" Target="../tags/tag96.xml"/><Relationship Id="rId54" Type="http://schemas.openxmlformats.org/officeDocument/2006/relationships/tags" Target="../tags/tag109.xml"/><Relationship Id="rId62" Type="http://schemas.openxmlformats.org/officeDocument/2006/relationships/tags" Target="../tags/tag117.xml"/><Relationship Id="rId70" Type="http://schemas.openxmlformats.org/officeDocument/2006/relationships/tags" Target="../tags/tag125.xml"/><Relationship Id="rId75" Type="http://schemas.openxmlformats.org/officeDocument/2006/relationships/tags" Target="../tags/tag130.xml"/><Relationship Id="rId1" Type="http://schemas.openxmlformats.org/officeDocument/2006/relationships/vmlDrawing" Target="../drawings/vmlDrawing3.vml"/><Relationship Id="rId6" Type="http://schemas.openxmlformats.org/officeDocument/2006/relationships/tags" Target="../tags/tag61.xml"/><Relationship Id="rId15" Type="http://schemas.openxmlformats.org/officeDocument/2006/relationships/tags" Target="../tags/tag70.xml"/><Relationship Id="rId23" Type="http://schemas.openxmlformats.org/officeDocument/2006/relationships/tags" Target="../tags/tag78.xml"/><Relationship Id="rId28" Type="http://schemas.openxmlformats.org/officeDocument/2006/relationships/tags" Target="../tags/tag83.xml"/><Relationship Id="rId36" Type="http://schemas.openxmlformats.org/officeDocument/2006/relationships/tags" Target="../tags/tag91.xml"/><Relationship Id="rId49" Type="http://schemas.openxmlformats.org/officeDocument/2006/relationships/tags" Target="../tags/tag104.xml"/><Relationship Id="rId57" Type="http://schemas.openxmlformats.org/officeDocument/2006/relationships/tags" Target="../tags/tag11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1143000"/>
          </a:xfrm>
        </p:spPr>
        <p:txBody>
          <a:bodyPr/>
          <a:lstStyle/>
          <a:p>
            <a:r>
              <a:rPr lang="en-US" dirty="0" smtClean="0">
                <a:solidFill>
                  <a:srgbClr val="00642D"/>
                </a:solidFill>
                <a:latin typeface="+mn-lt"/>
              </a:rPr>
              <a:t>¿QUÉ ES EL FMAM?</a:t>
            </a:r>
            <a:r>
              <a:rPr dirty="0"/>
              <a:t/>
            </a:r>
            <a:br>
              <a:rPr dirty="0"/>
            </a:br>
            <a:r>
              <a:rPr lang="en-US" sz="2800" dirty="0" smtClean="0">
                <a:solidFill>
                  <a:srgbClr val="00642D"/>
                </a:solidFill>
                <a:latin typeface="+mn-lt"/>
              </a:rPr>
              <a:t>Historia y estructura</a:t>
            </a:r>
            <a:endParaRPr lang="es-ES" sz="2800" dirty="0">
              <a:latin typeface="+mn-lt"/>
            </a:endParaRPr>
          </a:p>
        </p:txBody>
      </p:sp>
      <p:sp>
        <p:nvSpPr>
          <p:cNvPr id="3" name="Subtitle 2"/>
          <p:cNvSpPr>
            <a:spLocks noGrp="1"/>
          </p:cNvSpPr>
          <p:nvPr>
            <p:ph type="subTitle" idx="1"/>
          </p:nvPr>
        </p:nvSpPr>
        <p:spPr>
          <a:xfrm>
            <a:off x="1295400" y="3505200"/>
            <a:ext cx="6400800" cy="2819400"/>
          </a:xfrm>
        </p:spPr>
        <p:txBody>
          <a:bodyPr/>
          <a:lstStyle/>
          <a:p>
            <a:pPr>
              <a:lnSpc>
                <a:spcPct val="80000"/>
              </a:lnSpc>
              <a:defRPr/>
            </a:pPr>
            <a:r>
              <a:rPr lang="x-none" b="1" dirty="0" smtClean="0">
                <a:solidFill>
                  <a:schemeClr val="tx1"/>
                </a:solidFill>
                <a:latin typeface="+mj-lt"/>
              </a:rPr>
              <a:t>Taller de Circunscripción Ampliado </a:t>
            </a:r>
            <a:br>
              <a:rPr lang="x-none" b="1" dirty="0" smtClean="0">
                <a:solidFill>
                  <a:schemeClr val="tx1"/>
                </a:solidFill>
                <a:latin typeface="+mj-lt"/>
              </a:rPr>
            </a:br>
            <a:r>
              <a:rPr lang="x-none" b="1" dirty="0" smtClean="0">
                <a:solidFill>
                  <a:schemeClr val="tx1"/>
                </a:solidFill>
                <a:latin typeface="+mj-lt"/>
              </a:rPr>
              <a:t>del FMAM</a:t>
            </a:r>
            <a:endParaRPr lang="x-none" b="1" dirty="0" smtClean="0">
              <a:solidFill>
                <a:srgbClr val="00642D"/>
              </a:solidFill>
              <a:latin typeface="+mj-lt"/>
              <a:cs typeface="Times New Roman" panose="02020603050405020304" pitchFamily="18" charset="0"/>
            </a:endParaRPr>
          </a:p>
          <a:p>
            <a:pPr>
              <a:lnSpc>
                <a:spcPct val="80000"/>
              </a:lnSpc>
              <a:defRPr/>
            </a:pPr>
            <a:endParaRPr lang="x-none" sz="3200" b="1" dirty="0" smtClean="0">
              <a:solidFill>
                <a:schemeClr val="tx1"/>
              </a:solidFill>
              <a:latin typeface="Andes" panose="02000000000000000000" pitchFamily="50" charset="0"/>
            </a:endParaRPr>
          </a:p>
          <a:p>
            <a:pPr>
              <a:lnSpc>
                <a:spcPct val="80000"/>
              </a:lnSpc>
              <a:defRPr/>
            </a:pPr>
            <a:r>
              <a:rPr lang="x-none" sz="2400" b="1" dirty="0" smtClean="0">
                <a:solidFill>
                  <a:schemeClr val="tx1"/>
                </a:solidFill>
                <a:latin typeface="+mj-lt"/>
              </a:rPr>
              <a:t>Asunción, Paraguay</a:t>
            </a:r>
            <a:endParaRPr lang="x-none" sz="2400" dirty="0" smtClean="0">
              <a:solidFill>
                <a:schemeClr val="tx1"/>
              </a:solidFill>
              <a:latin typeface="+mj-lt"/>
              <a:cs typeface="Times New Roman" pitchFamily="18" charset="0"/>
            </a:endParaRPr>
          </a:p>
          <a:p>
            <a:pPr>
              <a:lnSpc>
                <a:spcPct val="80000"/>
              </a:lnSpc>
              <a:defRPr/>
            </a:pPr>
            <a:r>
              <a:rPr lang="x-none" sz="2400" dirty="0" smtClean="0">
                <a:solidFill>
                  <a:schemeClr val="tx1"/>
                </a:solidFill>
                <a:latin typeface="+mj-lt"/>
              </a:rPr>
              <a:t>14 y 15 de Abril </a:t>
            </a:r>
            <a:r>
              <a:rPr lang="en-US" sz="2400" dirty="0" smtClean="0">
                <a:solidFill>
                  <a:schemeClr val="tx1"/>
                </a:solidFill>
                <a:latin typeface="+mj-lt"/>
              </a:rPr>
              <a:t>d</a:t>
            </a:r>
            <a:r>
              <a:rPr lang="x-none" sz="2400" dirty="0" smtClean="0">
                <a:solidFill>
                  <a:schemeClr val="tx1"/>
                </a:solidFill>
                <a:latin typeface="+mj-lt"/>
              </a:rPr>
              <a:t>e 2015</a:t>
            </a:r>
          </a:p>
          <a:p>
            <a:pPr>
              <a:lnSpc>
                <a:spcPct val="80000"/>
              </a:lnSpc>
              <a:defRPr/>
            </a:pPr>
            <a:endParaRPr lang="x-none" sz="2400" dirty="0" smtClean="0">
              <a:solidFill>
                <a:schemeClr val="tx1"/>
              </a:solidFill>
              <a:latin typeface="Andes" panose="02000000000000000000" pitchFamily="50" charset="0"/>
              <a:cs typeface="Times New Roman" pitchFamily="18" charset="0"/>
            </a:endParaRPr>
          </a:p>
          <a:p>
            <a:endParaRPr lang="x-none"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836712"/>
          </a:xfrm>
          <a:prstGeom prst="rect">
            <a:avLst/>
          </a:prstGeom>
          <a:solidFill>
            <a:schemeClr val="bg1">
              <a:lumMod val="85000"/>
            </a:schemeClr>
          </a:solidFill>
          <a:ln w="9525">
            <a:noFill/>
            <a:miter lim="800000"/>
            <a:headEnd/>
            <a:tailEnd/>
          </a:ln>
        </p:spPr>
        <p:txBody>
          <a:bodyPr anchor="ctr"/>
          <a:lstStyle/>
          <a:p>
            <a:pPr algn="ctr"/>
            <a:r>
              <a:rPr lang="es-DO" sz="3000" b="1" dirty="0" smtClean="0">
                <a:solidFill>
                  <a:srgbClr val="00642D"/>
                </a:solidFill>
                <a:latin typeface="Calibri" pitchFamily="34" charset="0"/>
              </a:rPr>
              <a:t>Relaciones con las </a:t>
            </a:r>
            <a:r>
              <a:rPr lang="es-DO" sz="3000" b="1" dirty="0" smtClean="0">
                <a:solidFill>
                  <a:srgbClr val="00642D"/>
                </a:solidFill>
                <a:latin typeface="Calibri" pitchFamily="34" charset="0"/>
              </a:rPr>
              <a:t>Secretarías </a:t>
            </a:r>
            <a:br>
              <a:rPr lang="es-DO" sz="3000" b="1" dirty="0" smtClean="0">
                <a:solidFill>
                  <a:srgbClr val="00642D"/>
                </a:solidFill>
                <a:latin typeface="Calibri" pitchFamily="34" charset="0"/>
              </a:rPr>
            </a:br>
            <a:r>
              <a:rPr lang="es-DO" sz="3000" b="1" dirty="0" smtClean="0">
                <a:solidFill>
                  <a:srgbClr val="00642D"/>
                </a:solidFill>
                <a:latin typeface="Calibri" pitchFamily="34" charset="0"/>
              </a:rPr>
              <a:t>de los convenios y </a:t>
            </a:r>
            <a:r>
              <a:rPr lang="es-DO" sz="3000" b="1" dirty="0" smtClean="0">
                <a:solidFill>
                  <a:srgbClr val="00642D"/>
                </a:solidFill>
                <a:latin typeface="Calibri" pitchFamily="34" charset="0"/>
              </a:rPr>
              <a:t>de las </a:t>
            </a:r>
            <a:r>
              <a:rPr lang="es-DO" sz="3000" b="1" dirty="0" smtClean="0">
                <a:solidFill>
                  <a:srgbClr val="00642D"/>
                </a:solidFill>
                <a:latin typeface="Calibri" pitchFamily="34" charset="0"/>
              </a:rPr>
              <a:t>convenciones (1 de 2)</a:t>
            </a:r>
            <a:endParaRPr lang="es-DO" sz="3000" b="1" dirty="0">
              <a:solidFill>
                <a:srgbClr val="00642D"/>
              </a:solidFill>
              <a:latin typeface="Calibri" pitchFamily="34" charset="0"/>
            </a:endParaRPr>
          </a:p>
        </p:txBody>
      </p:sp>
      <p:sp>
        <p:nvSpPr>
          <p:cNvPr id="2" name="TextBox 1"/>
          <p:cNvSpPr txBox="1"/>
          <p:nvPr/>
        </p:nvSpPr>
        <p:spPr>
          <a:xfrm>
            <a:off x="228600" y="1124744"/>
            <a:ext cx="8686800" cy="4493538"/>
          </a:xfrm>
          <a:prstGeom prst="rect">
            <a:avLst/>
          </a:prstGeom>
          <a:noFill/>
        </p:spPr>
        <p:txBody>
          <a:bodyPr wrap="square" rtlCol="0">
            <a:spAutoFit/>
          </a:bodyPr>
          <a:lstStyle/>
          <a:p>
            <a:pPr marL="285750" indent="-285750">
              <a:buFont typeface="Arial" panose="020B0604020202020204" pitchFamily="34" charset="0"/>
              <a:buChar char="•"/>
            </a:pPr>
            <a:r>
              <a:rPr lang="es-DO" sz="2200" dirty="0" smtClean="0">
                <a:latin typeface="+mn-lt"/>
              </a:rPr>
              <a:t>El FMAM actúa como mecanismo financiero de cinco convenios y convenciones. </a:t>
            </a:r>
          </a:p>
          <a:p>
            <a:pPr marL="285750" indent="-285750">
              <a:buFont typeface="Arial" panose="020B0604020202020204" pitchFamily="34" charset="0"/>
              <a:buChar char="•"/>
            </a:pPr>
            <a:endParaRPr lang="es-DO" sz="2200" dirty="0" smtClean="0">
              <a:latin typeface="+mn-lt"/>
            </a:endParaRPr>
          </a:p>
          <a:p>
            <a:pPr marL="285750" indent="-285750">
              <a:buFont typeface="Arial" panose="020B0604020202020204" pitchFamily="34" charset="0"/>
              <a:buChar char="•"/>
            </a:pPr>
            <a:r>
              <a:rPr lang="es-DO" sz="2200" dirty="0" smtClean="0">
                <a:latin typeface="+mn-lt"/>
              </a:rPr>
              <a:t>El Memorando de Entendimiento es el medio a través del cual el FMAM y los convenios y las convenciones cooperan. </a:t>
            </a:r>
          </a:p>
          <a:p>
            <a:pPr marL="285750" indent="-285750">
              <a:buFont typeface="Arial" panose="020B0604020202020204" pitchFamily="34" charset="0"/>
              <a:buChar char="•"/>
            </a:pPr>
            <a:endParaRPr lang="es-DO" sz="2200" dirty="0" smtClean="0">
              <a:latin typeface="+mn-lt"/>
            </a:endParaRPr>
          </a:p>
          <a:p>
            <a:pPr marL="285750" indent="-285750">
              <a:buFont typeface="Arial" panose="020B0604020202020204" pitchFamily="34" charset="0"/>
              <a:buChar char="•"/>
            </a:pPr>
            <a:r>
              <a:rPr lang="es-DO" sz="2200" dirty="0" smtClean="0">
                <a:latin typeface="+mn-lt"/>
              </a:rPr>
              <a:t>Los convenios y las convenciones para los cuales el FMAM actúa como mecanismo financiero le proporcionan a este orientaciones estratégicas generales. </a:t>
            </a:r>
          </a:p>
          <a:p>
            <a:pPr marL="285750" indent="-285750">
              <a:buFont typeface="Arial" panose="020B0604020202020204" pitchFamily="34" charset="0"/>
              <a:buChar char="•"/>
            </a:pPr>
            <a:endParaRPr lang="es-DO" sz="2200" dirty="0" smtClean="0">
              <a:latin typeface="+mn-lt"/>
            </a:endParaRPr>
          </a:p>
          <a:p>
            <a:pPr marL="285750" indent="-285750">
              <a:buFont typeface="Arial" panose="020B0604020202020204" pitchFamily="34" charset="0"/>
              <a:buChar char="•"/>
            </a:pPr>
            <a:r>
              <a:rPr lang="es-DO" sz="2200" dirty="0" smtClean="0">
                <a:latin typeface="+mn-lt"/>
              </a:rPr>
              <a:t>El Consejo del FMAM responde a estas orientaciones elaborando criterios operacionales para sus proyectos. </a:t>
            </a:r>
          </a:p>
          <a:p>
            <a:pPr marL="285750" indent="-285750">
              <a:buFont typeface="Arial" panose="020B0604020202020204" pitchFamily="34" charset="0"/>
              <a:buChar char="•"/>
            </a:pPr>
            <a:endParaRPr lang="es-DO" sz="2200" dirty="0">
              <a:latin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908720"/>
          </a:xfrm>
          <a:prstGeom prst="rect">
            <a:avLst/>
          </a:prstGeom>
          <a:solidFill>
            <a:schemeClr val="bg1">
              <a:lumMod val="85000"/>
            </a:schemeClr>
          </a:solidFill>
          <a:ln w="9525">
            <a:noFill/>
            <a:miter lim="800000"/>
            <a:headEnd/>
            <a:tailEnd/>
          </a:ln>
        </p:spPr>
        <p:txBody>
          <a:bodyPr anchor="ctr"/>
          <a:lstStyle/>
          <a:p>
            <a:pPr algn="ctr"/>
            <a:r>
              <a:rPr lang="es-EC" sz="3000" b="1" dirty="0" smtClean="0">
                <a:solidFill>
                  <a:srgbClr val="00642D"/>
                </a:solidFill>
                <a:latin typeface="Calibri" pitchFamily="34" charset="0"/>
              </a:rPr>
              <a:t>Relaciones con las </a:t>
            </a:r>
            <a:r>
              <a:rPr lang="es-EC" sz="3000" b="1" dirty="0" smtClean="0">
                <a:solidFill>
                  <a:srgbClr val="00642D"/>
                </a:solidFill>
                <a:latin typeface="Calibri" pitchFamily="34" charset="0"/>
              </a:rPr>
              <a:t>Secretarías </a:t>
            </a:r>
            <a:br>
              <a:rPr lang="es-EC" sz="3000" b="1" dirty="0" smtClean="0">
                <a:solidFill>
                  <a:srgbClr val="00642D"/>
                </a:solidFill>
                <a:latin typeface="Calibri" pitchFamily="34" charset="0"/>
              </a:rPr>
            </a:br>
            <a:r>
              <a:rPr lang="es-EC" sz="3000" b="1" dirty="0" smtClean="0">
                <a:solidFill>
                  <a:srgbClr val="00642D"/>
                </a:solidFill>
                <a:latin typeface="Calibri" pitchFamily="34" charset="0"/>
              </a:rPr>
              <a:t>de los convenios y </a:t>
            </a:r>
            <a:r>
              <a:rPr lang="es-EC" sz="3000" b="1" dirty="0" smtClean="0">
                <a:solidFill>
                  <a:srgbClr val="00642D"/>
                </a:solidFill>
                <a:latin typeface="Calibri" pitchFamily="34" charset="0"/>
              </a:rPr>
              <a:t>de las </a:t>
            </a:r>
            <a:r>
              <a:rPr lang="es-EC" sz="3000" b="1" dirty="0" smtClean="0">
                <a:solidFill>
                  <a:srgbClr val="00642D"/>
                </a:solidFill>
                <a:latin typeface="Calibri" pitchFamily="34" charset="0"/>
              </a:rPr>
              <a:t>convenciones (2 de 2)</a:t>
            </a:r>
            <a:endParaRPr lang="es-EC" sz="3000" b="1" dirty="0">
              <a:solidFill>
                <a:srgbClr val="00642D"/>
              </a:solidFill>
              <a:latin typeface="Calibri" pitchFamily="34" charset="0"/>
            </a:endParaRPr>
          </a:p>
        </p:txBody>
      </p:sp>
      <p:sp>
        <p:nvSpPr>
          <p:cNvPr id="2" name="TextBox 1"/>
          <p:cNvSpPr txBox="1"/>
          <p:nvPr/>
        </p:nvSpPr>
        <p:spPr>
          <a:xfrm>
            <a:off x="228600" y="1255216"/>
            <a:ext cx="8610600" cy="4832092"/>
          </a:xfrm>
          <a:prstGeom prst="rect">
            <a:avLst/>
          </a:prstGeom>
          <a:noFill/>
        </p:spPr>
        <p:txBody>
          <a:bodyPr wrap="square" rtlCol="0">
            <a:spAutoFit/>
          </a:bodyPr>
          <a:lstStyle/>
          <a:p>
            <a:pPr marL="285750" indent="-285750">
              <a:buFont typeface="Arial" panose="020B0604020202020204" pitchFamily="34" charset="0"/>
              <a:buChar char="•"/>
            </a:pPr>
            <a:r>
              <a:rPr lang="es-EC" sz="2200" dirty="0" smtClean="0">
                <a:latin typeface="+mj-lt"/>
              </a:rPr>
              <a:t>Las secretarías de los convenios y las convenciones y la Secretaría del FMAM se consultan según consideran necesario acerca de las orientaciones que brindan las Conferencias de las Partes. </a:t>
            </a:r>
          </a:p>
          <a:p>
            <a:pPr marL="285750" indent="-285750">
              <a:buFont typeface="Arial" panose="020B0604020202020204" pitchFamily="34" charset="0"/>
              <a:buChar char="•"/>
            </a:pPr>
            <a:endParaRPr lang="es-EC" sz="2200" dirty="0" smtClean="0">
              <a:latin typeface="+mn-lt"/>
            </a:endParaRPr>
          </a:p>
          <a:p>
            <a:pPr marL="285750" indent="-285750">
              <a:buFont typeface="Arial" panose="020B0604020202020204" pitchFamily="34" charset="0"/>
              <a:buChar char="•"/>
            </a:pPr>
            <a:r>
              <a:rPr lang="es-EC" sz="2200" dirty="0" smtClean="0">
                <a:latin typeface="+mn-lt"/>
              </a:rPr>
              <a:t>En particular, de conformidad con el ciclo de los proyectos del FMAM, se invita a las Secretarías de los convenios y las convenciones a formular comentarios sobre las propuestas de proyectos que se analizan con miras a su eventual inclusión en un programa de trabajo. </a:t>
            </a:r>
          </a:p>
          <a:p>
            <a:r>
              <a:rPr lang="es-EC" dirty="0" smtClean="0"/>
              <a:t> </a:t>
            </a:r>
            <a:endParaRPr lang="es-EC" sz="2200" dirty="0" smtClean="0">
              <a:latin typeface="+mn-lt"/>
            </a:endParaRPr>
          </a:p>
          <a:p>
            <a:pPr marL="285750" indent="-285750">
              <a:buFont typeface="Arial" panose="020B0604020202020204" pitchFamily="34" charset="0"/>
              <a:buChar char="•"/>
            </a:pPr>
            <a:r>
              <a:rPr lang="es-EC" sz="2200" dirty="0" smtClean="0">
                <a:latin typeface="+mn-lt"/>
              </a:rPr>
              <a:t>La Secretaría del FMAM elabora un informe sobre las actividades de dicho organismo que, tras ser examinado y aprobado por el Consejo, se presenta regularmente ante cada Conferencia de las Partes. </a:t>
            </a:r>
          </a:p>
          <a:p>
            <a:r>
              <a:rPr lang="es-EC" sz="2200" dirty="0" smtClean="0">
                <a:latin typeface="+mn-lt"/>
              </a:rPr>
              <a:t> </a:t>
            </a:r>
          </a:p>
          <a:p>
            <a:pPr marL="285750" indent="-285750">
              <a:buFont typeface="Arial" panose="020B0604020202020204" pitchFamily="34" charset="0"/>
              <a:buChar char="•"/>
            </a:pPr>
            <a:endParaRPr lang="es-EC"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6"/>
          <p:cNvSpPr>
            <a:spLocks noGrp="1"/>
          </p:cNvSpPr>
          <p:nvPr>
            <p:ph idx="1"/>
          </p:nvPr>
        </p:nvSpPr>
        <p:spPr>
          <a:xfrm>
            <a:off x="342900" y="685800"/>
            <a:ext cx="8458200" cy="5105400"/>
          </a:xfrm>
        </p:spPr>
        <p:txBody>
          <a:bodyPr/>
          <a:lstStyle/>
          <a:p>
            <a:pPr marL="457200" lvl="1" indent="-220663" eaLnBrk="1" hangingPunct="1">
              <a:lnSpc>
                <a:spcPct val="110000"/>
              </a:lnSpc>
              <a:buFont typeface="Arial" panose="020B0604020202020204" pitchFamily="34" charset="0"/>
              <a:buChar char="•"/>
            </a:pPr>
            <a:r>
              <a:rPr lang="es-ES_tradnl" altLang="en-US" dirty="0" smtClean="0">
                <a:cs typeface="Arial" panose="020B0604020202020204" pitchFamily="34" charset="0"/>
              </a:rPr>
              <a:t>Fondo para los Países Menos Adelantados </a:t>
            </a:r>
            <a:r>
              <a:rPr lang="es-ES_tradnl" altLang="en-US" dirty="0" smtClean="0">
                <a:cs typeface="Arial" panose="020B0604020202020204" pitchFamily="34" charset="0"/>
              </a:rPr>
              <a:t>(LDCF , siglas en ingles) </a:t>
            </a:r>
            <a:r>
              <a:rPr lang="es-ES_tradnl" altLang="en-US" dirty="0" smtClean="0">
                <a:cs typeface="Arial" panose="020B0604020202020204" pitchFamily="34" charset="0"/>
              </a:rPr>
              <a:t>y Fondo Especial para el Cambio Climático (</a:t>
            </a:r>
            <a:r>
              <a:rPr lang="es-ES_tradnl" altLang="en-US" dirty="0" smtClean="0">
                <a:cs typeface="Arial" panose="020B0604020202020204" pitchFamily="34" charset="0"/>
              </a:rPr>
              <a:t>SCCF, siglas en ingles</a:t>
            </a:r>
            <a:r>
              <a:rPr lang="es-ES_tradnl" altLang="en-US" dirty="0" smtClean="0">
                <a:cs typeface="Arial" panose="020B0604020202020204" pitchFamily="34" charset="0"/>
              </a:rPr>
              <a:t>) </a:t>
            </a:r>
            <a:r>
              <a:rPr lang="es-ES_tradnl" altLang="en-US" dirty="0" smtClean="0">
                <a:cs typeface="Arial" panose="020B0604020202020204" pitchFamily="34" charset="0"/>
                <a:sym typeface="Wingdings" panose="05000000000000000000" pitchFamily="2" charset="2"/>
              </a:rPr>
              <a:t></a:t>
            </a:r>
            <a:r>
              <a:rPr lang="es-ES_tradnl" altLang="en-US" dirty="0" smtClean="0">
                <a:cs typeface="Arial" panose="020B0604020202020204" pitchFamily="34" charset="0"/>
              </a:rPr>
              <a:t> establecido en 2001, orientación impartida por la Conferencia de las Partes de la Convención Marco de las Naciones Unidas para el Cambio Climático (CMNUCC).</a:t>
            </a:r>
          </a:p>
          <a:p>
            <a:pPr marL="457200" lvl="1" indent="-220663" eaLnBrk="1" hangingPunct="1">
              <a:lnSpc>
                <a:spcPct val="110000"/>
              </a:lnSpc>
              <a:buFont typeface="Arial" panose="020B0604020202020204" pitchFamily="34" charset="0"/>
              <a:buChar char="•"/>
            </a:pPr>
            <a:r>
              <a:rPr lang="es-ES_tradnl" altLang="en-US" dirty="0" smtClean="0">
                <a:cs typeface="Arial" panose="020B0604020202020204" pitchFamily="34" charset="0"/>
              </a:rPr>
              <a:t>Primeros fondos multilateral para implementar concretas acciones de adaptación en los países en vías de desarrollo. </a:t>
            </a:r>
          </a:p>
          <a:p>
            <a:pPr marL="457200" lvl="1" indent="-220663" eaLnBrk="1" hangingPunct="1">
              <a:lnSpc>
                <a:spcPct val="110000"/>
              </a:lnSpc>
              <a:buFont typeface="Arial" panose="020B0604020202020204" pitchFamily="34" charset="0"/>
              <a:buChar char="•"/>
            </a:pPr>
            <a:r>
              <a:rPr lang="es-ES_tradnl" altLang="en-US" dirty="0" smtClean="0">
                <a:cs typeface="Arial" panose="020B0604020202020204" pitchFamily="34" charset="0"/>
              </a:rPr>
              <a:t>LDCF y SCCF proveen a países y comunidades, al igual que la Agencias Implementadoras del GEF, recursos para financiar una cartera pionera de adaptación.</a:t>
            </a:r>
          </a:p>
          <a:p>
            <a:pPr marL="457200" lvl="1" indent="-220663" eaLnBrk="1" hangingPunct="1">
              <a:buFont typeface="Arial" panose="020B0604020202020204" pitchFamily="34" charset="0"/>
              <a:buChar char="•"/>
            </a:pPr>
            <a:r>
              <a:rPr lang="es-ES_tradnl" altLang="en-US" dirty="0" smtClean="0">
                <a:cs typeface="Arial" panose="020B0604020202020204" pitchFamily="34" charset="0"/>
              </a:rPr>
              <a:t>Gestionado y administrado independientemente del Fondo Fiduciario del GEF.</a:t>
            </a:r>
            <a:endParaRPr lang="es-ES_tradnl" altLang="en-US" dirty="0" smtClean="0">
              <a:cs typeface="Arial" panose="020B0604020202020204" pitchFamily="34" charset="0"/>
            </a:endParaRPr>
          </a:p>
        </p:txBody>
      </p:sp>
      <p:sp>
        <p:nvSpPr>
          <p:cNvPr id="7172" name="Slide Number Placeholder 5"/>
          <p:cNvSpPr>
            <a:spLocks noGrp="1"/>
          </p:cNvSpPr>
          <p:nvPr>
            <p:ph type="sldNum" sz="quarter" idx="4294967295"/>
          </p:nvPr>
        </p:nvSpPr>
        <p:spPr bwMode="auto">
          <a:xfrm>
            <a:off x="6553200" y="63563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05FB15F7-EEBA-4004-8E09-5EDE1BF66390}" type="slidenum">
              <a:rPr lang="en-US" altLang="en-US" sz="1200">
                <a:solidFill>
                  <a:srgbClr val="898989"/>
                </a:solidFill>
              </a:rPr>
              <a:pPr>
                <a:spcBef>
                  <a:spcPct val="0"/>
                </a:spcBef>
                <a:buFontTx/>
                <a:buNone/>
              </a:pPr>
              <a:t>12</a:t>
            </a:fld>
            <a:endParaRPr lang="en-US" altLang="en-US" sz="1200">
              <a:solidFill>
                <a:srgbClr val="898989"/>
              </a:solidFill>
            </a:endParaRPr>
          </a:p>
        </p:txBody>
      </p:sp>
      <p:sp>
        <p:nvSpPr>
          <p:cNvPr id="5" name="Title 3"/>
          <p:cNvSpPr txBox="1">
            <a:spLocks/>
          </p:cNvSpPr>
          <p:nvPr/>
        </p:nvSpPr>
        <p:spPr bwMode="auto">
          <a:xfrm>
            <a:off x="0" y="0"/>
            <a:ext cx="9144000" cy="764704"/>
          </a:xfrm>
          <a:prstGeom prst="rect">
            <a:avLst/>
          </a:prstGeom>
          <a:solidFill>
            <a:schemeClr val="bg1">
              <a:lumMod val="85000"/>
            </a:schemeClr>
          </a:solidFill>
          <a:ln w="9525">
            <a:noFill/>
            <a:miter lim="800000"/>
            <a:headEnd/>
            <a:tailEnd/>
          </a:ln>
        </p:spPr>
        <p:txBody>
          <a:bodyPr anchor="ctr"/>
          <a:lstStyle/>
          <a:p>
            <a:pPr algn="ctr"/>
            <a:r>
              <a:rPr lang="es-ES_tradnl" sz="3200" b="1" dirty="0" smtClean="0">
                <a:solidFill>
                  <a:srgbClr val="00642D"/>
                </a:solidFill>
                <a:latin typeface="Calibri" pitchFamily="34" charset="0"/>
              </a:rPr>
              <a:t>LDCF </a:t>
            </a:r>
            <a:r>
              <a:rPr lang="es-ES_tradnl" sz="3200" b="1" dirty="0" smtClean="0">
                <a:solidFill>
                  <a:srgbClr val="00642D"/>
                </a:solidFill>
                <a:latin typeface="Calibri" pitchFamily="34" charset="0"/>
              </a:rPr>
              <a:t>y SCCF</a:t>
            </a:r>
            <a:r>
              <a:rPr lang="es-ES_tradnl" sz="3200" b="1" dirty="0" smtClean="0">
                <a:solidFill>
                  <a:srgbClr val="00642D"/>
                </a:solidFill>
                <a:latin typeface="Calibri" pitchFamily="34" charset="0"/>
              </a:rPr>
              <a:t> – Adaptación al </a:t>
            </a:r>
            <a:r>
              <a:rPr lang="es-ES_tradnl" sz="3200" b="1" smtClean="0">
                <a:solidFill>
                  <a:srgbClr val="00642D"/>
                </a:solidFill>
                <a:latin typeface="Calibri" pitchFamily="34" charset="0"/>
              </a:rPr>
              <a:t>Cambio Climático </a:t>
            </a:r>
            <a:endParaRPr lang="es-ES_tradnl" sz="3200" b="1" dirty="0">
              <a:solidFill>
                <a:srgbClr val="00642D"/>
              </a:solidFill>
              <a:latin typeface="Calibri" pitchFamily="34" charset="0"/>
            </a:endParaRPr>
          </a:p>
        </p:txBody>
      </p:sp>
    </p:spTree>
    <p:extLst>
      <p:ext uri="{BB962C8B-B14F-4D97-AF65-F5344CB8AC3E}">
        <p14:creationId xmlns:p14="http://schemas.microsoft.com/office/powerpoint/2010/main" val="377891251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914400"/>
            <a:ext cx="8291264" cy="4530824"/>
          </a:xfrm>
        </p:spPr>
        <p:txBody>
          <a:bodyPr/>
          <a:lstStyle/>
          <a:p>
            <a:pPr>
              <a:lnSpc>
                <a:spcPct val="80000"/>
              </a:lnSpc>
            </a:pPr>
            <a:r>
              <a:rPr lang="es-ES_tradnl" sz="1800" dirty="0" smtClean="0">
                <a:solidFill>
                  <a:srgbClr val="595959"/>
                </a:solidFill>
              </a:rPr>
              <a:t>El FMAM promueve activamente la participación de las OSC en sus programas, proyectos y políticas. </a:t>
            </a:r>
          </a:p>
          <a:p>
            <a:pPr marL="0" indent="0">
              <a:lnSpc>
                <a:spcPct val="80000"/>
              </a:lnSpc>
              <a:buNone/>
            </a:pPr>
            <a:endParaRPr lang="es-ES_tradnl" sz="1800" dirty="0" smtClean="0">
              <a:solidFill>
                <a:srgbClr val="595959"/>
              </a:solidFill>
            </a:endParaRPr>
          </a:p>
          <a:p>
            <a:pPr>
              <a:lnSpc>
                <a:spcPct val="80000"/>
              </a:lnSpc>
            </a:pPr>
            <a:r>
              <a:rPr lang="es-ES_tradnl" sz="1800" dirty="0" smtClean="0">
                <a:solidFill>
                  <a:srgbClr val="595959"/>
                </a:solidFill>
              </a:rPr>
              <a:t>El FMAM cuenta con varias políticas referidas a la participación de la sociedad civil. </a:t>
            </a:r>
          </a:p>
          <a:p>
            <a:pPr>
              <a:lnSpc>
                <a:spcPct val="80000"/>
              </a:lnSpc>
              <a:buFont typeface="Arial" charset="0"/>
              <a:buNone/>
            </a:pPr>
            <a:endParaRPr lang="es-ES_tradnl" sz="1800" dirty="0" smtClean="0">
              <a:solidFill>
                <a:srgbClr val="595959"/>
              </a:solidFill>
            </a:endParaRPr>
          </a:p>
          <a:p>
            <a:pPr>
              <a:lnSpc>
                <a:spcPct val="80000"/>
              </a:lnSpc>
            </a:pPr>
            <a:r>
              <a:rPr lang="es-ES_tradnl" sz="1800" dirty="0" smtClean="0">
                <a:solidFill>
                  <a:srgbClr val="595959"/>
                </a:solidFill>
              </a:rPr>
              <a:t>El FMAM brinda a la sociedad civil la oportunidad de participar de numerosas formas: </a:t>
            </a:r>
          </a:p>
          <a:p>
            <a:pPr lvl="1">
              <a:lnSpc>
                <a:spcPct val="80000"/>
              </a:lnSpc>
            </a:pPr>
            <a:r>
              <a:rPr lang="es-ES_tradnl" sz="1800" dirty="0" smtClean="0">
                <a:solidFill>
                  <a:srgbClr val="595959"/>
                </a:solidFill>
              </a:rPr>
              <a:t>En el nivel de las operaciones: las OSC han intervenido en muchos proyectos. </a:t>
            </a:r>
          </a:p>
          <a:p>
            <a:pPr lvl="1">
              <a:lnSpc>
                <a:spcPct val="80000"/>
              </a:lnSpc>
            </a:pPr>
            <a:r>
              <a:rPr lang="es-ES_tradnl" sz="1800" dirty="0" smtClean="0">
                <a:solidFill>
                  <a:srgbClr val="595959"/>
                </a:solidFill>
              </a:rPr>
              <a:t>En el nivel político: las OSC envían representantes a las reuniones del Consejo y la Asamblea que tienen derecho a pronunciarse sobre todos los temas significativos. </a:t>
            </a:r>
          </a:p>
          <a:p>
            <a:pPr lvl="1">
              <a:lnSpc>
                <a:spcPct val="80000"/>
              </a:lnSpc>
            </a:pPr>
            <a:r>
              <a:rPr lang="es-ES_tradnl" sz="1800" dirty="0" smtClean="0">
                <a:solidFill>
                  <a:srgbClr val="595959"/>
                </a:solidFill>
              </a:rPr>
              <a:t>Las OSC han estado presentes en todos los talleres de circunscripción ampliado. </a:t>
            </a:r>
          </a:p>
          <a:p>
            <a:pPr lvl="1">
              <a:lnSpc>
                <a:spcPct val="80000"/>
              </a:lnSpc>
            </a:pPr>
            <a:r>
              <a:rPr lang="es-ES_tradnl" sz="1800" dirty="0" smtClean="0">
                <a:solidFill>
                  <a:srgbClr val="595959"/>
                </a:solidFill>
              </a:rPr>
              <a:t>Los ejercicios nacionales de formulación de la cartera fueron diseñados para incluir consultas con las OSC. </a:t>
            </a:r>
          </a:p>
          <a:p>
            <a:pPr lvl="1">
              <a:lnSpc>
                <a:spcPct val="80000"/>
              </a:lnSpc>
            </a:pPr>
            <a:endParaRPr lang="es-ES_tradnl" sz="1800" dirty="0" smtClean="0">
              <a:solidFill>
                <a:srgbClr val="595959"/>
              </a:solidFill>
            </a:endParaRPr>
          </a:p>
          <a:p>
            <a:pPr>
              <a:lnSpc>
                <a:spcPct val="80000"/>
              </a:lnSpc>
            </a:pPr>
            <a:r>
              <a:rPr lang="es-ES_tradnl" sz="1800" dirty="0" smtClean="0">
                <a:solidFill>
                  <a:srgbClr val="595959"/>
                </a:solidFill>
              </a:rPr>
              <a:t>Asimismo, los organismos del FMAM tienen políticas referidas a la participación de la sociedad civil, y el FMAM trabaja para incluirlas a través de esas políticas. </a:t>
            </a:r>
          </a:p>
        </p:txBody>
      </p:sp>
      <p:sp>
        <p:nvSpPr>
          <p:cNvPr id="1945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El FMAM y la sociedad civil</a:t>
            </a:r>
          </a:p>
        </p:txBody>
      </p:sp>
    </p:spTree>
    <p:extLst>
      <p:ext uri="{BB962C8B-B14F-4D97-AF65-F5344CB8AC3E}">
        <p14:creationId xmlns:p14="http://schemas.microsoft.com/office/powerpoint/2010/main" val="872019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924944"/>
            <a:ext cx="8229600" cy="1143000"/>
          </a:xfrm>
        </p:spPr>
        <p:txBody>
          <a:bodyPr/>
          <a:lstStyle/>
          <a:p>
            <a:r>
              <a:rPr lang="es-CL" sz="4800" b="1" dirty="0">
                <a:solidFill>
                  <a:srgbClr val="00642D"/>
                </a:solidFill>
                <a:latin typeface="+mn-lt"/>
              </a:rPr>
              <a:t>La Estrategia FMAM 2020 </a:t>
            </a:r>
            <a:br>
              <a:rPr lang="es-CL" sz="4800" b="1" dirty="0">
                <a:solidFill>
                  <a:srgbClr val="00642D"/>
                </a:solidFill>
                <a:latin typeface="+mn-lt"/>
              </a:rPr>
            </a:br>
            <a:r>
              <a:rPr lang="es-CL" sz="4800" b="1" dirty="0">
                <a:solidFill>
                  <a:srgbClr val="00642D"/>
                </a:solidFill>
                <a:latin typeface="+mn-lt"/>
              </a:rPr>
              <a:t>y las prioridades estratégicas </a:t>
            </a:r>
            <a:br>
              <a:rPr lang="es-CL" sz="4800" b="1" dirty="0">
                <a:solidFill>
                  <a:srgbClr val="00642D"/>
                </a:solidFill>
                <a:latin typeface="+mn-lt"/>
              </a:rPr>
            </a:br>
            <a:r>
              <a:rPr lang="es-CL" sz="4800" b="1" dirty="0">
                <a:solidFill>
                  <a:srgbClr val="00642D"/>
                </a:solidFill>
                <a:latin typeface="+mn-lt"/>
              </a:rPr>
              <a:t>del FMAM-6</a:t>
            </a:r>
          </a:p>
        </p:txBody>
      </p:sp>
    </p:spTree>
    <p:extLst>
      <p:ext uri="{BB962C8B-B14F-4D97-AF65-F5344CB8AC3E}">
        <p14:creationId xmlns:p14="http://schemas.microsoft.com/office/powerpoint/2010/main" val="1403689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Object 28"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078" name="think-cell Slide" r:id="rId59" imgW="6350000" imgH="6350000" progId="">
                  <p:embed/>
                </p:oleObj>
              </mc:Choice>
              <mc:Fallback>
                <p:oleObj name="think-cell Slide" r:id="rId59" imgW="6350000" imgH="6350000" progId="">
                  <p:embed/>
                  <p:pic>
                    <p:nvPicPr>
                      <p:cNvPr id="0" name="Picture 17"/>
                      <p:cNvPicPr>
                        <a:picLocks noChangeAspect="1" noChangeArrowheads="1"/>
                      </p:cNvPicPr>
                      <p:nvPr/>
                    </p:nvPicPr>
                    <p:blipFill>
                      <a:blip r:embed="rId60">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Rectangle 3" hidden="1"/>
          <p:cNvSpPr/>
          <p:nvPr>
            <p:custDataLst>
              <p:tags r:id="rId3"/>
            </p:custDataLst>
          </p:nvPr>
        </p:nvSpPr>
        <p:spPr bwMode="auto">
          <a:xfrm>
            <a:off x="0" y="0"/>
            <a:ext cx="158750" cy="158750"/>
          </a:xfrm>
          <a:prstGeom prst="rect">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effectLst/>
          <a:extLst>
            <a:ext uri="{AF507438-7753-43E0-B8FC-AC1667EBCBE1}">
              <a14:hiddenEffects xmlns:a14="http://schemas.microsoft.com/office/drawing/2010/main">
                <a:effectLst>
                  <a:outerShdw blurRad="40000" dist="23000" dir="5400000" rotWithShape="0">
                    <a:srgbClr val="000000">
                      <a:alpha val="35000"/>
                    </a:srgbClr>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none" lIns="0" tIns="0" rIns="0" bIns="0" rtlCol="0" anchor="ctr" anchorCtr="0">
            <a:noAutofit/>
          </a:bodyPr>
          <a:lstStyle/>
          <a:p>
            <a:pPr algn="ctr">
              <a:lnSpc>
                <a:spcPct val="90000"/>
              </a:lnSpc>
            </a:pPr>
            <a:endParaRPr lang="en-US" sz="800" dirty="0">
              <a:latin typeface="Arial"/>
              <a:ea typeface="ＭＳ Ｐゴシック"/>
              <a:sym typeface="Arial"/>
            </a:endParaRPr>
          </a:p>
        </p:txBody>
      </p:sp>
      <p:sp>
        <p:nvSpPr>
          <p:cNvPr id="59" name="Freeform 58"/>
          <p:cNvSpPr/>
          <p:nvPr>
            <p:custDataLst>
              <p:tags r:id="rId4"/>
            </p:custDataLst>
          </p:nvPr>
        </p:nvSpPr>
        <p:spPr bwMode="gray">
          <a:xfrm rot="4837197">
            <a:off x="1576194" y="1434689"/>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es-ES_tradnl" dirty="0"/>
          </a:p>
        </p:txBody>
      </p:sp>
      <p:sp>
        <p:nvSpPr>
          <p:cNvPr id="58" name="Freeform 57"/>
          <p:cNvSpPr/>
          <p:nvPr>
            <p:custDataLst>
              <p:tags r:id="rId5"/>
            </p:custDataLst>
          </p:nvPr>
        </p:nvSpPr>
        <p:spPr bwMode="gray">
          <a:xfrm rot="2444555">
            <a:off x="1068864" y="2579615"/>
            <a:ext cx="2911887" cy="2281332"/>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5000">
                <a:schemeClr val="bg1">
                  <a:lumMod val="75000"/>
                </a:schemeClr>
              </a:gs>
              <a:gs pos="15000">
                <a:schemeClr val="bg1">
                  <a:lumMod val="85000"/>
                </a:schemeClr>
              </a:gs>
            </a:gsLst>
            <a:lin ang="8100000" scaled="1"/>
            <a:tileRect/>
          </a:gradFill>
          <a:ln w="9525" algn="ctr">
            <a:solidFill>
              <a:schemeClr val="accent6"/>
            </a:solidFill>
            <a:miter lim="800000"/>
            <a:headEnd/>
            <a:tailEnd/>
          </a:ln>
          <a:effectLst/>
        </p:spPr>
        <p:txBody>
          <a:bodyPr rtlCol="0" anchor="ctr"/>
          <a:lstStyle/>
          <a:p>
            <a:pPr algn="ctr"/>
            <a:endParaRPr lang="es-ES_tradnl" dirty="0"/>
          </a:p>
        </p:txBody>
      </p:sp>
      <p:sp>
        <p:nvSpPr>
          <p:cNvPr id="2" name="Oval 1"/>
          <p:cNvSpPr/>
          <p:nvPr>
            <p:custDataLst>
              <p:tags r:id="rId6"/>
            </p:custDataLst>
          </p:nvPr>
        </p:nvSpPr>
        <p:spPr bwMode="gray">
          <a:xfrm>
            <a:off x="2282658" y="1678989"/>
            <a:ext cx="4180974" cy="4180974"/>
          </a:xfrm>
          <a:prstGeom prst="ellipse">
            <a:avLst/>
          </a:prstGeom>
          <a:solidFill>
            <a:schemeClr val="accent1">
              <a:lumMod val="50000"/>
              <a:alpha val="88000"/>
            </a:scheme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312" name="Oval 311"/>
          <p:cNvSpPr/>
          <p:nvPr>
            <p:custDataLst>
              <p:tags r:id="rId7"/>
            </p:custDataLst>
          </p:nvPr>
        </p:nvSpPr>
        <p:spPr bwMode="gray">
          <a:xfrm>
            <a:off x="2282658" y="1678989"/>
            <a:ext cx="4180974" cy="4180974"/>
          </a:xfrm>
          <a:prstGeom prst="ellipse">
            <a:avLst/>
          </a:prstGeom>
          <a:blipFill>
            <a:blip r:embed="rId61"/>
            <a:stretch>
              <a:fillRect/>
            </a:stretch>
          </a:blip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3" name="Title 2"/>
          <p:cNvSpPr>
            <a:spLocks noGrp="1"/>
          </p:cNvSpPr>
          <p:nvPr>
            <p:ph type="title"/>
            <p:custDataLst>
              <p:tags r:id="rId8"/>
            </p:custDataLst>
          </p:nvPr>
        </p:nvSpPr>
        <p:spPr>
          <a:xfrm>
            <a:off x="180324" y="76200"/>
            <a:ext cx="8748156" cy="80021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r>
              <a:rPr lang="es-ES_tradnl" sz="2600" dirty="0" smtClean="0">
                <a:effectLst>
                  <a:outerShdw blurRad="38100" dist="38100" dir="2700000" algn="tl">
                    <a:srgbClr val="000000">
                      <a:alpha val="43137"/>
                    </a:srgbClr>
                  </a:outerShdw>
                </a:effectLst>
              </a:rPr>
              <a:t>Los sistemas clave de la Tierra ya han pasado </a:t>
            </a:r>
            <a:br>
              <a:rPr lang="es-ES_tradnl" sz="2600" dirty="0" smtClean="0">
                <a:effectLst>
                  <a:outerShdw blurRad="38100" dist="38100" dir="2700000" algn="tl">
                    <a:srgbClr val="000000">
                      <a:alpha val="43137"/>
                    </a:srgbClr>
                  </a:outerShdw>
                </a:effectLst>
              </a:rPr>
            </a:br>
            <a:r>
              <a:rPr lang="es-ES_tradnl" sz="2600" dirty="0" smtClean="0">
                <a:effectLst>
                  <a:outerShdw blurRad="38100" dist="38100" dir="2700000" algn="tl">
                    <a:srgbClr val="000000">
                      <a:alpha val="43137"/>
                    </a:srgbClr>
                  </a:outerShdw>
                </a:effectLst>
              </a:rPr>
              <a:t>los "puntos críticos" o se acercan a ellos </a:t>
            </a:r>
          </a:p>
        </p:txBody>
      </p:sp>
      <p:sp>
        <p:nvSpPr>
          <p:cNvPr id="437" name="McK 5. Source"/>
          <p:cNvSpPr>
            <a:spLocks noChangeArrowheads="1"/>
          </p:cNvSpPr>
          <p:nvPr>
            <p:custDataLst>
              <p:tags r:id="rId9"/>
            </p:custDataLst>
          </p:nvPr>
        </p:nvSpPr>
        <p:spPr bwMode="auto">
          <a:xfrm>
            <a:off x="121489" y="6583263"/>
            <a:ext cx="8135937"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pPr marL="457200" indent="-457200" defTabSz="913526">
              <a:tabLst>
                <a:tab pos="625214" algn="l"/>
              </a:tabLst>
            </a:pPr>
            <a:r>
              <a:rPr lang="es-ES_tradnl" sz="1000" i="1" dirty="0" smtClean="0">
                <a:latin typeface="+mn-lt"/>
              </a:rPr>
              <a:t>Fuente:</a:t>
            </a:r>
            <a:r>
              <a:rPr lang="es-ES_tradnl" sz="1000" dirty="0" smtClean="0">
                <a:latin typeface="+mn-lt"/>
              </a:rPr>
              <a:t> Rockstrom y otros, “A Safe Operating Space for Humanity” (Espacio operativo seguro para la humanidad), Nature (2009).</a:t>
            </a:r>
            <a:endParaRPr lang="es-ES_tradnl" sz="1000" dirty="0">
              <a:latin typeface="+mn-lt"/>
            </a:endParaRPr>
          </a:p>
        </p:txBody>
      </p:sp>
      <p:sp>
        <p:nvSpPr>
          <p:cNvPr id="10" name="Oval 9"/>
          <p:cNvSpPr/>
          <p:nvPr>
            <p:custDataLst>
              <p:tags r:id="rId10"/>
            </p:custDataLst>
          </p:nvPr>
        </p:nvSpPr>
        <p:spPr bwMode="gray">
          <a:xfrm>
            <a:off x="2701257" y="2097588"/>
            <a:ext cx="3343776" cy="334377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1" name="Oval 10"/>
          <p:cNvSpPr/>
          <p:nvPr>
            <p:custDataLst>
              <p:tags r:id="rId11"/>
            </p:custDataLst>
          </p:nvPr>
        </p:nvSpPr>
        <p:spPr bwMode="gray">
          <a:xfrm>
            <a:off x="3112128" y="2508459"/>
            <a:ext cx="2522034" cy="2522034"/>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2" name="Oval 11"/>
          <p:cNvSpPr/>
          <p:nvPr>
            <p:custDataLst>
              <p:tags r:id="rId12"/>
            </p:custDataLst>
          </p:nvPr>
        </p:nvSpPr>
        <p:spPr bwMode="gray">
          <a:xfrm>
            <a:off x="3539457" y="2935788"/>
            <a:ext cx="1667376" cy="1667376"/>
          </a:xfrm>
          <a:prstGeom prst="ellipse">
            <a:avLst/>
          </a:prstGeom>
          <a:solidFill>
            <a:srgbClr val="92D050">
              <a:alpha val="76000"/>
            </a:srgbClr>
          </a:solid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3" name="Oval 12"/>
          <p:cNvSpPr/>
          <p:nvPr>
            <p:custDataLst>
              <p:tags r:id="rId13"/>
            </p:custDataLst>
          </p:nvPr>
        </p:nvSpPr>
        <p:spPr bwMode="gray">
          <a:xfrm>
            <a:off x="3949032" y="3345363"/>
            <a:ext cx="848226" cy="848226"/>
          </a:xfrm>
          <a:prstGeom prst="ellipse">
            <a:avLst/>
          </a:prstGeom>
          <a:noFill/>
          <a:ln w="19050" algn="ctr">
            <a:solidFill>
              <a:schemeClr val="accent5"/>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cxnSp>
        <p:nvCxnSpPr>
          <p:cNvPr id="7" name="Straight Connector 6"/>
          <p:cNvCxnSpPr/>
          <p:nvPr>
            <p:custDataLst>
              <p:tags r:id="rId14"/>
            </p:custDataLst>
          </p:nvPr>
        </p:nvCxnSpPr>
        <p:spPr>
          <a:xfrm flipV="1">
            <a:off x="4373145" y="1789614"/>
            <a:ext cx="717754" cy="197986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custDataLst>
              <p:tags r:id="rId15"/>
            </p:custDataLst>
          </p:nvPr>
        </p:nvCxnSpPr>
        <p:spPr>
          <a:xfrm flipV="1">
            <a:off x="4373145" y="2693551"/>
            <a:ext cx="1803342" cy="1075926"/>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endCxn id="2" idx="4"/>
          </p:cNvCxnSpPr>
          <p:nvPr>
            <p:custDataLst>
              <p:tags r:id="rId16"/>
            </p:custDataLst>
          </p:nvPr>
        </p:nvCxnSpPr>
        <p:spPr>
          <a:xfrm>
            <a:off x="4373145" y="3769476"/>
            <a:ext cx="0" cy="20904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custDataLst>
              <p:tags r:id="rId17"/>
            </p:custDataLst>
          </p:nvPr>
        </p:nvCxnSpPr>
        <p:spPr>
          <a:xfrm flipH="1">
            <a:off x="3025545" y="3769476"/>
            <a:ext cx="1347600" cy="160685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custDataLst>
              <p:tags r:id="rId18"/>
            </p:custDataLst>
          </p:nvPr>
        </p:nvCxnSpPr>
        <p:spPr>
          <a:xfrm flipH="1">
            <a:off x="2282659" y="3775826"/>
            <a:ext cx="2090487" cy="34039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custDataLst>
              <p:tags r:id="rId19"/>
            </p:custDataLst>
          </p:nvPr>
        </p:nvCxnSpPr>
        <p:spPr>
          <a:xfrm flipH="1" flipV="1">
            <a:off x="2555891" y="2735412"/>
            <a:ext cx="1817254" cy="1034065"/>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53" name="Rectangle 453"/>
          <p:cNvSpPr txBox="1"/>
          <p:nvPr>
            <p:custDataLst>
              <p:tags r:id="rId20"/>
            </p:custDataLst>
          </p:nvPr>
        </p:nvSpPr>
        <p:spPr>
          <a:xfrm rot="16718628">
            <a:off x="1705240" y="311916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Carga de aerosoles </a:t>
            </a:r>
            <a:br>
              <a:rPr lang="es-ES_tradnl" sz="1200" dirty="0" smtClean="0"/>
            </a:br>
            <a:r>
              <a:rPr lang="es-ES_tradnl" sz="1200" dirty="0" smtClean="0"/>
              <a:t>en la atmósfera </a:t>
            </a:r>
            <a:endParaRPr lang="es-ES_tradnl" sz="1200" dirty="0"/>
          </a:p>
        </p:txBody>
      </p:sp>
      <p:sp>
        <p:nvSpPr>
          <p:cNvPr id="42" name="Rectangle 453"/>
          <p:cNvSpPr txBox="1"/>
          <p:nvPr>
            <p:custDataLst>
              <p:tags r:id="rId21"/>
            </p:custDataLst>
          </p:nvPr>
        </p:nvSpPr>
        <p:spPr>
          <a:xfrm rot="19092948">
            <a:off x="2323955" y="1945559"/>
            <a:ext cx="1403180" cy="369332"/>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Contaminación química </a:t>
            </a:r>
            <a:endParaRPr lang="es-ES_tradnl" sz="1200" dirty="0"/>
          </a:p>
        </p:txBody>
      </p:sp>
      <p:cxnSp>
        <p:nvCxnSpPr>
          <p:cNvPr id="43" name="Straight Connector 42"/>
          <p:cNvCxnSpPr/>
          <p:nvPr>
            <p:custDataLst>
              <p:tags r:id="rId22"/>
            </p:custDataLst>
          </p:nvPr>
        </p:nvCxnSpPr>
        <p:spPr>
          <a:xfrm flipH="1" flipV="1">
            <a:off x="3662646" y="1789614"/>
            <a:ext cx="720295" cy="2013868"/>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7" name="Rectangle 453"/>
          <p:cNvSpPr txBox="1"/>
          <p:nvPr>
            <p:custDataLst>
              <p:tags r:id="rId23"/>
            </p:custDataLst>
          </p:nvPr>
        </p:nvSpPr>
        <p:spPr>
          <a:xfrm rot="14095121">
            <a:off x="1951603" y="4486570"/>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Pérdida </a:t>
            </a:r>
            <a:br>
              <a:rPr lang="es-ES_tradnl" sz="1200" dirty="0" smtClean="0"/>
            </a:br>
            <a:r>
              <a:rPr lang="es-ES_tradnl" sz="1200" dirty="0" smtClean="0"/>
              <a:t>de biodiversidad</a:t>
            </a:r>
            <a:endParaRPr lang="es-ES_tradnl" sz="1200" dirty="0"/>
          </a:p>
        </p:txBody>
      </p:sp>
      <p:sp>
        <p:nvSpPr>
          <p:cNvPr id="48" name="Rectangle 453"/>
          <p:cNvSpPr txBox="1"/>
          <p:nvPr>
            <p:custDataLst>
              <p:tags r:id="rId24"/>
            </p:custDataLst>
          </p:nvPr>
        </p:nvSpPr>
        <p:spPr>
          <a:xfrm rot="11848146">
            <a:off x="2994386" y="5424572"/>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Cambio en el uso</a:t>
            </a:r>
            <a:br>
              <a:rPr lang="es-ES_tradnl" sz="1200" dirty="0" smtClean="0"/>
            </a:br>
            <a:r>
              <a:rPr lang="es-ES_tradnl" sz="1200" dirty="0" smtClean="0"/>
              <a:t> de la tierra</a:t>
            </a:r>
            <a:endParaRPr lang="es-ES_tradnl" sz="1200" dirty="0"/>
          </a:p>
        </p:txBody>
      </p:sp>
      <p:sp>
        <p:nvSpPr>
          <p:cNvPr id="49" name="Rectangle 453"/>
          <p:cNvSpPr txBox="1"/>
          <p:nvPr>
            <p:custDataLst>
              <p:tags r:id="rId25"/>
            </p:custDataLst>
          </p:nvPr>
        </p:nvSpPr>
        <p:spPr>
          <a:xfrm rot="9541710">
            <a:off x="4434352" y="538068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Uso de agua </a:t>
            </a:r>
            <a:br>
              <a:rPr lang="es-ES_tradnl" sz="1200" dirty="0" smtClean="0"/>
            </a:br>
            <a:r>
              <a:rPr lang="es-ES_tradnl" sz="1200" dirty="0" smtClean="0"/>
              <a:t>dulce en el mundo</a:t>
            </a:r>
            <a:endParaRPr lang="es-ES_tradnl" sz="1200" dirty="0"/>
          </a:p>
        </p:txBody>
      </p:sp>
      <p:sp>
        <p:nvSpPr>
          <p:cNvPr id="50" name="Rectangle 453"/>
          <p:cNvSpPr txBox="1"/>
          <p:nvPr>
            <p:custDataLst>
              <p:tags r:id="rId26"/>
            </p:custDataLst>
          </p:nvPr>
        </p:nvSpPr>
        <p:spPr>
          <a:xfrm rot="8265201">
            <a:off x="5582126" y="504233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Ciclo del fósforo</a:t>
            </a:r>
            <a:endParaRPr lang="es-ES_tradnl" sz="1200" dirty="0"/>
          </a:p>
        </p:txBody>
      </p:sp>
      <p:sp>
        <p:nvSpPr>
          <p:cNvPr id="53" name="Rectangle 453"/>
          <p:cNvSpPr txBox="1"/>
          <p:nvPr>
            <p:custDataLst>
              <p:tags r:id="rId27"/>
            </p:custDataLst>
          </p:nvPr>
        </p:nvSpPr>
        <p:spPr>
          <a:xfrm rot="6802359">
            <a:off x="5517132" y="4234237"/>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Ciclo del nitrógeno </a:t>
            </a:r>
            <a:r>
              <a:rPr lang="es-ES_tradnl" dirty="0" smtClean="0"/>
              <a:t/>
            </a:r>
            <a:br>
              <a:rPr lang="es-ES_tradnl" dirty="0" smtClean="0"/>
            </a:br>
            <a:r>
              <a:rPr lang="es-ES_tradnl" sz="1200" dirty="0" smtClean="0"/>
              <a:t>(límite del flujo</a:t>
            </a:r>
            <a:br>
              <a:rPr lang="es-ES_tradnl" sz="1200" dirty="0" smtClean="0"/>
            </a:br>
            <a:r>
              <a:rPr lang="es-ES_tradnl" sz="1200" dirty="0" smtClean="0"/>
              <a:t> biogeoquímico)</a:t>
            </a:r>
            <a:endParaRPr lang="es-ES_tradnl" sz="1200" dirty="0"/>
          </a:p>
        </p:txBody>
      </p:sp>
      <p:sp>
        <p:nvSpPr>
          <p:cNvPr id="54" name="Rectangle 453"/>
          <p:cNvSpPr txBox="1"/>
          <p:nvPr>
            <p:custDataLst>
              <p:tags r:id="rId28"/>
            </p:custDataLst>
          </p:nvPr>
        </p:nvSpPr>
        <p:spPr>
          <a:xfrm rot="4876931">
            <a:off x="5855024" y="3034103"/>
            <a:ext cx="1326452" cy="788363"/>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Agotamiento de la capa </a:t>
            </a:r>
            <a:br>
              <a:rPr lang="es-ES_tradnl" sz="1200" dirty="0" smtClean="0"/>
            </a:br>
            <a:r>
              <a:rPr lang="es-ES_tradnl" sz="1200" dirty="0" smtClean="0"/>
              <a:t>de ozono estratosférico</a:t>
            </a:r>
            <a:endParaRPr lang="es-ES_tradnl" sz="1200" dirty="0"/>
          </a:p>
        </p:txBody>
      </p:sp>
      <p:sp>
        <p:nvSpPr>
          <p:cNvPr id="55" name="Rectangle 453"/>
          <p:cNvSpPr txBox="1"/>
          <p:nvPr>
            <p:custDataLst>
              <p:tags r:id="rId29"/>
            </p:custDataLst>
          </p:nvPr>
        </p:nvSpPr>
        <p:spPr>
          <a:xfrm rot="2429269">
            <a:off x="5023342" y="1910023"/>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Acidificación </a:t>
            </a:r>
            <a:br>
              <a:rPr lang="es-ES_tradnl" sz="1200" dirty="0" smtClean="0"/>
            </a:br>
            <a:r>
              <a:rPr lang="es-ES_tradnl" sz="1200" dirty="0" smtClean="0"/>
              <a:t>de los océanos</a:t>
            </a:r>
            <a:endParaRPr lang="es-ES_tradnl" sz="1200" dirty="0"/>
          </a:p>
        </p:txBody>
      </p:sp>
      <p:sp>
        <p:nvSpPr>
          <p:cNvPr id="56" name="Rectangle 453"/>
          <p:cNvSpPr txBox="1"/>
          <p:nvPr>
            <p:custDataLst>
              <p:tags r:id="rId30"/>
            </p:custDataLst>
          </p:nvPr>
        </p:nvSpPr>
        <p:spPr>
          <a:xfrm>
            <a:off x="3676405" y="1469726"/>
            <a:ext cx="1313094" cy="553998"/>
          </a:xfrm>
          <a:prstGeom prst="rect">
            <a:avLst/>
          </a:prstGeom>
          <a:noFill/>
          <a:ln w="9525">
            <a:noFill/>
            <a:miter lim="800000"/>
            <a:headEnd/>
            <a:tailEnd/>
          </a:ln>
          <a:effectLst/>
          <a:scene3d>
            <a:camera prst="obliqueTopLeft"/>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ArchUp">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algn="ctr"/>
            <a:r>
              <a:rPr lang="es-ES_tradnl" sz="1200" dirty="0" smtClean="0"/>
              <a:t>Cambio climático</a:t>
            </a:r>
            <a:endParaRPr lang="es-ES_tradnl" sz="1200" dirty="0"/>
          </a:p>
        </p:txBody>
      </p:sp>
      <p:grpSp>
        <p:nvGrpSpPr>
          <p:cNvPr id="467" name="Group 466"/>
          <p:cNvGrpSpPr/>
          <p:nvPr>
            <p:custDataLst>
              <p:tags r:id="rId31"/>
            </p:custDataLst>
          </p:nvPr>
        </p:nvGrpSpPr>
        <p:grpSpPr>
          <a:xfrm>
            <a:off x="3949407" y="4028739"/>
            <a:ext cx="2160741" cy="1892343"/>
            <a:chOff x="4373145" y="3769476"/>
            <a:chExt cx="2160741" cy="1892343"/>
          </a:xfrm>
        </p:grpSpPr>
        <p:cxnSp>
          <p:nvCxnSpPr>
            <p:cNvPr id="26" name="Straight Connector 25"/>
            <p:cNvCxnSpPr>
              <a:endCxn id="49" idx="1"/>
            </p:cNvCxnSpPr>
            <p:nvPr/>
          </p:nvCxnSpPr>
          <p:spPr>
            <a:xfrm>
              <a:off x="4373145" y="3769476"/>
              <a:ext cx="1330810" cy="165323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136482" y="5179720"/>
              <a:ext cx="397404" cy="482099"/>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custDataLst>
              <p:tags r:id="rId32"/>
            </p:custDataLst>
          </p:nvPr>
        </p:nvCxnSpPr>
        <p:spPr>
          <a:xfrm>
            <a:off x="4384056" y="3769476"/>
            <a:ext cx="1854617" cy="1061787"/>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custDataLst>
              <p:tags r:id="rId33"/>
            </p:custDataLst>
          </p:nvPr>
        </p:nvCxnSpPr>
        <p:spPr>
          <a:xfrm>
            <a:off x="6238673" y="4831263"/>
            <a:ext cx="709939" cy="4286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custDataLst>
              <p:tags r:id="rId34"/>
            </p:custDataLst>
          </p:nvPr>
        </p:nvCxnSpPr>
        <p:spPr>
          <a:xfrm>
            <a:off x="4384056" y="3775826"/>
            <a:ext cx="2079576" cy="339741"/>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custDataLst>
              <p:tags r:id="rId35"/>
            </p:custDataLst>
          </p:nvPr>
        </p:nvCxnSpPr>
        <p:spPr>
          <a:xfrm>
            <a:off x="6463632" y="4116217"/>
            <a:ext cx="598233"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custDataLst>
              <p:tags r:id="rId36"/>
            </p:custDataLst>
          </p:nvPr>
        </p:nvCxnSpPr>
        <p:spPr>
          <a:xfrm flipV="1">
            <a:off x="6176487" y="2430963"/>
            <a:ext cx="429225" cy="262588"/>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custDataLst>
              <p:tags r:id="rId37"/>
            </p:custDataLst>
          </p:nvPr>
        </p:nvCxnSpPr>
        <p:spPr>
          <a:xfrm flipV="1">
            <a:off x="5090899" y="1226934"/>
            <a:ext cx="196646"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38"/>
            </p:custDataLst>
          </p:nvPr>
        </p:nvCxnSpPr>
        <p:spPr>
          <a:xfrm flipH="1" flipV="1">
            <a:off x="3471717" y="1243698"/>
            <a:ext cx="194104" cy="562680"/>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custDataLst>
              <p:tags r:id="rId39"/>
            </p:custDataLst>
          </p:nvPr>
        </p:nvCxnSpPr>
        <p:spPr>
          <a:xfrm flipH="1" flipV="1">
            <a:off x="2109912" y="2472238"/>
            <a:ext cx="445979" cy="26317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custDataLst>
              <p:tags r:id="rId40"/>
            </p:custDataLst>
          </p:nvPr>
        </p:nvCxnSpPr>
        <p:spPr>
          <a:xfrm flipH="1">
            <a:off x="1836862" y="4116217"/>
            <a:ext cx="445797" cy="8372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custDataLst>
              <p:tags r:id="rId41"/>
            </p:custDataLst>
          </p:nvPr>
        </p:nvCxnSpPr>
        <p:spPr>
          <a:xfrm flipH="1">
            <a:off x="2701258" y="5376326"/>
            <a:ext cx="324287" cy="378862"/>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custDataLst>
              <p:tags r:id="rId42"/>
            </p:custDataLst>
          </p:nvPr>
        </p:nvCxnSpPr>
        <p:spPr>
          <a:xfrm flipH="1">
            <a:off x="4369767" y="5859963"/>
            <a:ext cx="1" cy="466725"/>
          </a:xfrm>
          <a:prstGeom prst="line">
            <a:avLst/>
          </a:prstGeom>
          <a:ln w="12700">
            <a:solidFill>
              <a:schemeClr val="accent6"/>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60"/>
          <p:cNvSpPr/>
          <p:nvPr>
            <p:custDataLst>
              <p:tags r:id="rId43"/>
            </p:custDataLst>
          </p:nvPr>
        </p:nvSpPr>
        <p:spPr bwMode="gray">
          <a:xfrm>
            <a:off x="1452728" y="3739274"/>
            <a:ext cx="2933701" cy="231933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Lst>
            <a:ahLst/>
            <a:cxnLst>
              <a:cxn ang="0">
                <a:pos x="connsiteX0" y="connsiteY0"/>
              </a:cxn>
              <a:cxn ang="0">
                <a:pos x="connsiteX1" y="connsiteY1"/>
              </a:cxn>
              <a:cxn ang="0">
                <a:pos x="connsiteX2" y="connsiteY2"/>
              </a:cxn>
            </a:cxnLst>
            <a:rect l="l" t="t" r="r" b="b"/>
            <a:pathLst>
              <a:path w="2524125" h="1985962">
                <a:moveTo>
                  <a:pt x="842963" y="1985962"/>
                </a:moveTo>
                <a:lnTo>
                  <a:pt x="2524125" y="0"/>
                </a:lnTo>
                <a:lnTo>
                  <a:pt x="0" y="428625"/>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es-ES_tradnl" dirty="0"/>
          </a:p>
        </p:txBody>
      </p:sp>
      <p:sp>
        <p:nvSpPr>
          <p:cNvPr id="114" name="Freeform 113"/>
          <p:cNvSpPr/>
          <p:nvPr>
            <p:custDataLst>
              <p:tags r:id="rId44"/>
            </p:custDataLst>
          </p:nvPr>
        </p:nvSpPr>
        <p:spPr bwMode="gray">
          <a:xfrm rot="14030482">
            <a:off x="4590746" y="3312203"/>
            <a:ext cx="2708214" cy="1945898"/>
          </a:xfrm>
          <a:custGeom>
            <a:avLst/>
            <a:gdLst>
              <a:gd name="connsiteX0" fmla="*/ 857250 w 2486025"/>
              <a:gd name="connsiteY0" fmla="*/ 1962150 h 1962150"/>
              <a:gd name="connsiteX1" fmla="*/ 2486025 w 2486025"/>
              <a:gd name="connsiteY1" fmla="*/ 0 h 1962150"/>
              <a:gd name="connsiteX2" fmla="*/ 0 w 2486025"/>
              <a:gd name="connsiteY2" fmla="*/ 428625 h 1962150"/>
              <a:gd name="connsiteX3" fmla="*/ 66675 w 2486025"/>
              <a:gd name="connsiteY3" fmla="*/ 438150 h 1962150"/>
              <a:gd name="connsiteX0" fmla="*/ 857250 w 2486025"/>
              <a:gd name="connsiteY0" fmla="*/ 1962150 h 1962150"/>
              <a:gd name="connsiteX1" fmla="*/ 2486025 w 2486025"/>
              <a:gd name="connsiteY1" fmla="*/ 0 h 1962150"/>
              <a:gd name="connsiteX2" fmla="*/ 0 w 2486025"/>
              <a:gd name="connsiteY2" fmla="*/ 428625 h 1962150"/>
              <a:gd name="connsiteX0" fmla="*/ 895350 w 2524125"/>
              <a:gd name="connsiteY0" fmla="*/ 1962150 h 1962150"/>
              <a:gd name="connsiteX1" fmla="*/ 2524125 w 2524125"/>
              <a:gd name="connsiteY1" fmla="*/ 0 h 1962150"/>
              <a:gd name="connsiteX2" fmla="*/ 0 w 2524125"/>
              <a:gd name="connsiteY2" fmla="*/ 428625 h 1962150"/>
              <a:gd name="connsiteX0" fmla="*/ 842963 w 2524125"/>
              <a:gd name="connsiteY0" fmla="*/ 1985962 h 1985962"/>
              <a:gd name="connsiteX1" fmla="*/ 2524125 w 2524125"/>
              <a:gd name="connsiteY1" fmla="*/ 0 h 1985962"/>
              <a:gd name="connsiteX2" fmla="*/ 0 w 2524125"/>
              <a:gd name="connsiteY2" fmla="*/ 428625 h 1985962"/>
              <a:gd name="connsiteX0" fmla="*/ 4764319 w 6445481"/>
              <a:gd name="connsiteY0" fmla="*/ 1985962 h 2273457"/>
              <a:gd name="connsiteX1" fmla="*/ 6445481 w 6445481"/>
              <a:gd name="connsiteY1" fmla="*/ 0 h 2273457"/>
              <a:gd name="connsiteX2" fmla="*/ 0 w 6445481"/>
              <a:gd name="connsiteY2" fmla="*/ 2273457 h 2273457"/>
              <a:gd name="connsiteX0" fmla="*/ 1747414 w 6445481"/>
              <a:gd name="connsiteY0" fmla="*/ 3677843 h 3677843"/>
              <a:gd name="connsiteX1" fmla="*/ 6445481 w 6445481"/>
              <a:gd name="connsiteY1" fmla="*/ 0 h 3677843"/>
              <a:gd name="connsiteX2" fmla="*/ 0 w 6445481"/>
              <a:gd name="connsiteY2" fmla="*/ 2273457 h 3677843"/>
            </a:gdLst>
            <a:ahLst/>
            <a:cxnLst>
              <a:cxn ang="0">
                <a:pos x="connsiteX0" y="connsiteY0"/>
              </a:cxn>
              <a:cxn ang="0">
                <a:pos x="connsiteX1" y="connsiteY1"/>
              </a:cxn>
              <a:cxn ang="0">
                <a:pos x="connsiteX2" y="connsiteY2"/>
              </a:cxn>
            </a:cxnLst>
            <a:rect l="l" t="t" r="r" b="b"/>
            <a:pathLst>
              <a:path w="6445481" h="3677843">
                <a:moveTo>
                  <a:pt x="1747414" y="3677843"/>
                </a:moveTo>
                <a:lnTo>
                  <a:pt x="6445481" y="0"/>
                </a:lnTo>
                <a:lnTo>
                  <a:pt x="0" y="2273457"/>
                </a:lnTo>
              </a:path>
            </a:pathLst>
          </a:custGeom>
          <a:gradFill flip="none" rotWithShape="1">
            <a:gsLst>
              <a:gs pos="68000">
                <a:srgbClr val="FF0000">
                  <a:shade val="67500"/>
                  <a:satMod val="115000"/>
                  <a:alpha val="22000"/>
                </a:srgbClr>
              </a:gs>
              <a:gs pos="0">
                <a:srgbClr val="FF0000">
                  <a:shade val="100000"/>
                  <a:satMod val="115000"/>
                </a:srgbClr>
              </a:gs>
            </a:gsLst>
            <a:lin ang="8100000" scaled="1"/>
            <a:tileRect/>
          </a:gradFill>
          <a:ln w="9525" algn="ctr">
            <a:solidFill>
              <a:schemeClr val="accent6"/>
            </a:solidFill>
            <a:miter lim="800000"/>
            <a:headEnd/>
            <a:tailEnd/>
          </a:ln>
          <a:effectLst/>
        </p:spPr>
        <p:txBody>
          <a:bodyPr rtlCol="0" anchor="ctr"/>
          <a:lstStyle/>
          <a:p>
            <a:pPr algn="ctr"/>
            <a:endParaRPr lang="es-ES_tradnl" dirty="0"/>
          </a:p>
        </p:txBody>
      </p:sp>
      <p:sp>
        <p:nvSpPr>
          <p:cNvPr id="62" name="Freeform 61"/>
          <p:cNvSpPr/>
          <p:nvPr>
            <p:custDataLst>
              <p:tags r:id="rId45"/>
            </p:custDataLst>
          </p:nvPr>
        </p:nvSpPr>
        <p:spPr bwMode="gray">
          <a:xfrm>
            <a:off x="3945856" y="2509544"/>
            <a:ext cx="857250" cy="126444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7250" h="1264444">
                <a:moveTo>
                  <a:pt x="857250" y="73819"/>
                </a:moveTo>
                <a:lnTo>
                  <a:pt x="428625" y="1264444"/>
                </a:lnTo>
                <a:lnTo>
                  <a:pt x="0" y="71438"/>
                </a:lnTo>
                <a:lnTo>
                  <a:pt x="219075" y="14288"/>
                </a:lnTo>
                <a:lnTo>
                  <a:pt x="485775" y="0"/>
                </a:lnTo>
                <a:lnTo>
                  <a:pt x="721519" y="35719"/>
                </a:lnTo>
                <a:lnTo>
                  <a:pt x="857250" y="7381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17" name="Freeform 116"/>
          <p:cNvSpPr/>
          <p:nvPr>
            <p:custDataLst>
              <p:tags r:id="rId46"/>
            </p:custDataLst>
          </p:nvPr>
        </p:nvSpPr>
        <p:spPr bwMode="gray">
          <a:xfrm>
            <a:off x="4374481" y="3139781"/>
            <a:ext cx="564092" cy="651139"/>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Lst>
            <a:ahLst/>
            <a:cxnLst>
              <a:cxn ang="0">
                <a:pos x="connsiteX0" y="connsiteY0"/>
              </a:cxn>
              <a:cxn ang="0">
                <a:pos x="connsiteX1" y="connsiteY1"/>
              </a:cxn>
              <a:cxn ang="0">
                <a:pos x="connsiteX2" y="connsiteY2"/>
              </a:cxn>
              <a:cxn ang="0">
                <a:pos x="connsiteX3" y="connsiteY3"/>
              </a:cxn>
            </a:cxnLst>
            <a:rect l="l" t="t" r="r" b="b"/>
            <a:pathLst>
              <a:path w="564092" h="651139">
                <a:moveTo>
                  <a:pt x="564092" y="290248"/>
                </a:moveTo>
                <a:lnTo>
                  <a:pt x="0" y="651139"/>
                </a:lnTo>
                <a:lnTo>
                  <a:pt x="240242" y="0"/>
                </a:lnTo>
                <a:lnTo>
                  <a:pt x="564092" y="290248"/>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18" name="Freeform 117"/>
          <p:cNvSpPr/>
          <p:nvPr>
            <p:custDataLst>
              <p:tags r:id="rId47"/>
            </p:custDataLst>
          </p:nvPr>
        </p:nvSpPr>
        <p:spPr bwMode="gray">
          <a:xfrm rot="6151678">
            <a:off x="4369137" y="3779530"/>
            <a:ext cx="559271" cy="67352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559271 w 559271"/>
              <a:gd name="connsiteY0" fmla="*/ 290937 h 673524"/>
              <a:gd name="connsiteX1" fmla="*/ 0 w 559271"/>
              <a:gd name="connsiteY1" fmla="*/ 673524 h 673524"/>
              <a:gd name="connsiteX2" fmla="*/ 209249 w 559271"/>
              <a:gd name="connsiteY2" fmla="*/ 0 h 673524"/>
              <a:gd name="connsiteX3" fmla="*/ 559271 w 559271"/>
              <a:gd name="connsiteY3" fmla="*/ 290937 h 673524"/>
            </a:gdLst>
            <a:ahLst/>
            <a:cxnLst>
              <a:cxn ang="0">
                <a:pos x="connsiteX0" y="connsiteY0"/>
              </a:cxn>
              <a:cxn ang="0">
                <a:pos x="connsiteX1" y="connsiteY1"/>
              </a:cxn>
              <a:cxn ang="0">
                <a:pos x="connsiteX2" y="connsiteY2"/>
              </a:cxn>
              <a:cxn ang="0">
                <a:pos x="connsiteX3" y="connsiteY3"/>
              </a:cxn>
            </a:cxnLst>
            <a:rect l="l" t="t" r="r" b="b"/>
            <a:pathLst>
              <a:path w="559271" h="673524">
                <a:moveTo>
                  <a:pt x="559271" y="290937"/>
                </a:moveTo>
                <a:lnTo>
                  <a:pt x="0" y="673524"/>
                </a:lnTo>
                <a:lnTo>
                  <a:pt x="209249" y="0"/>
                </a:lnTo>
                <a:lnTo>
                  <a:pt x="559271" y="29093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20" name="Freeform 119"/>
          <p:cNvSpPr/>
          <p:nvPr>
            <p:custDataLst>
              <p:tags r:id="rId48"/>
            </p:custDataLst>
          </p:nvPr>
        </p:nvSpPr>
        <p:spPr bwMode="gray">
          <a:xfrm rot="10123734">
            <a:off x="4315960" y="3743502"/>
            <a:ext cx="214166" cy="537164"/>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Lst>
            <a:ahLst/>
            <a:cxnLst>
              <a:cxn ang="0">
                <a:pos x="connsiteX0" y="connsiteY0"/>
              </a:cxn>
              <a:cxn ang="0">
                <a:pos x="connsiteX1" y="connsiteY1"/>
              </a:cxn>
              <a:cxn ang="0">
                <a:pos x="connsiteX2" y="connsiteY2"/>
              </a:cxn>
              <a:cxn ang="0">
                <a:pos x="connsiteX3" y="connsiteY3"/>
              </a:cxn>
            </a:cxnLst>
            <a:rect l="l" t="t" r="r" b="b"/>
            <a:pathLst>
              <a:path w="214166" h="578079">
                <a:moveTo>
                  <a:pt x="214166" y="20969"/>
                </a:moveTo>
                <a:lnTo>
                  <a:pt x="101283" y="578079"/>
                </a:lnTo>
                <a:lnTo>
                  <a:pt x="0" y="0"/>
                </a:lnTo>
                <a:lnTo>
                  <a:pt x="214166" y="20969"/>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21" name="Freeform 120"/>
          <p:cNvSpPr/>
          <p:nvPr>
            <p:custDataLst>
              <p:tags r:id="rId49"/>
            </p:custDataLst>
          </p:nvPr>
        </p:nvSpPr>
        <p:spPr bwMode="gray">
          <a:xfrm rot="10123734">
            <a:off x="4086341" y="3794713"/>
            <a:ext cx="340946" cy="421495"/>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857250 w 857250"/>
              <a:gd name="connsiteY0" fmla="*/ 73819 h 1128977"/>
              <a:gd name="connsiteX1" fmla="*/ 276225 w 857250"/>
              <a:gd name="connsiteY1" fmla="*/ 1128977 h 1128977"/>
              <a:gd name="connsiteX2" fmla="*/ 0 w 857250"/>
              <a:gd name="connsiteY2" fmla="*/ 71438 h 1128977"/>
              <a:gd name="connsiteX3" fmla="*/ 219075 w 857250"/>
              <a:gd name="connsiteY3" fmla="*/ 14288 h 1128977"/>
              <a:gd name="connsiteX4" fmla="*/ 485775 w 857250"/>
              <a:gd name="connsiteY4" fmla="*/ 0 h 1128977"/>
              <a:gd name="connsiteX5" fmla="*/ 721519 w 857250"/>
              <a:gd name="connsiteY5" fmla="*/ 35719 h 1128977"/>
              <a:gd name="connsiteX6" fmla="*/ 857250 w 857250"/>
              <a:gd name="connsiteY6" fmla="*/ 73819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721519 w 840317"/>
              <a:gd name="connsiteY5" fmla="*/ 35719 h 1128977"/>
              <a:gd name="connsiteX6" fmla="*/ 840317 w 840317"/>
              <a:gd name="connsiteY6" fmla="*/ 768086 h 1128977"/>
              <a:gd name="connsiteX0" fmla="*/ 840317 w 840317"/>
              <a:gd name="connsiteY0" fmla="*/ 768086 h 1128977"/>
              <a:gd name="connsiteX1" fmla="*/ 276225 w 840317"/>
              <a:gd name="connsiteY1" fmla="*/ 1128977 h 1128977"/>
              <a:gd name="connsiteX2" fmla="*/ 0 w 840317"/>
              <a:gd name="connsiteY2" fmla="*/ 71438 h 1128977"/>
              <a:gd name="connsiteX3" fmla="*/ 219075 w 840317"/>
              <a:gd name="connsiteY3" fmla="*/ 14288 h 1128977"/>
              <a:gd name="connsiteX4" fmla="*/ 485775 w 840317"/>
              <a:gd name="connsiteY4" fmla="*/ 0 h 1128977"/>
              <a:gd name="connsiteX5" fmla="*/ 840317 w 840317"/>
              <a:gd name="connsiteY5" fmla="*/ 768086 h 1128977"/>
              <a:gd name="connsiteX0" fmla="*/ 840317 w 840317"/>
              <a:gd name="connsiteY0" fmla="*/ 753798 h 1114689"/>
              <a:gd name="connsiteX1" fmla="*/ 276225 w 840317"/>
              <a:gd name="connsiteY1" fmla="*/ 1114689 h 1114689"/>
              <a:gd name="connsiteX2" fmla="*/ 0 w 840317"/>
              <a:gd name="connsiteY2" fmla="*/ 57150 h 1114689"/>
              <a:gd name="connsiteX3" fmla="*/ 219075 w 840317"/>
              <a:gd name="connsiteY3" fmla="*/ 0 h 1114689"/>
              <a:gd name="connsiteX4" fmla="*/ 840317 w 840317"/>
              <a:gd name="connsiteY4" fmla="*/ 753798 h 1114689"/>
              <a:gd name="connsiteX0" fmla="*/ 840317 w 840317"/>
              <a:gd name="connsiteY0" fmla="*/ 696648 h 1057539"/>
              <a:gd name="connsiteX1" fmla="*/ 276225 w 840317"/>
              <a:gd name="connsiteY1" fmla="*/ 1057539 h 1057539"/>
              <a:gd name="connsiteX2" fmla="*/ 0 w 840317"/>
              <a:gd name="connsiteY2" fmla="*/ 0 h 1057539"/>
              <a:gd name="connsiteX3" fmla="*/ 840317 w 840317"/>
              <a:gd name="connsiteY3" fmla="*/ 696648 h 1057539"/>
              <a:gd name="connsiteX0" fmla="*/ 564092 w 564092"/>
              <a:gd name="connsiteY0" fmla="*/ 290248 h 651139"/>
              <a:gd name="connsiteX1" fmla="*/ 0 w 564092"/>
              <a:gd name="connsiteY1" fmla="*/ 651139 h 651139"/>
              <a:gd name="connsiteX2" fmla="*/ 240242 w 564092"/>
              <a:gd name="connsiteY2" fmla="*/ 0 h 651139"/>
              <a:gd name="connsiteX3" fmla="*/ 564092 w 564092"/>
              <a:gd name="connsiteY3" fmla="*/ 290248 h 651139"/>
              <a:gd name="connsiteX0" fmla="*/ 564092 w 564092"/>
              <a:gd name="connsiteY0" fmla="*/ 290937 h 651828"/>
              <a:gd name="connsiteX1" fmla="*/ 0 w 564092"/>
              <a:gd name="connsiteY1" fmla="*/ 651828 h 651828"/>
              <a:gd name="connsiteX2" fmla="*/ 214070 w 564092"/>
              <a:gd name="connsiteY2" fmla="*/ 0 h 651828"/>
              <a:gd name="connsiteX3" fmla="*/ 564092 w 564092"/>
              <a:gd name="connsiteY3" fmla="*/ 290937 h 651828"/>
              <a:gd name="connsiteX0" fmla="*/ 863837 w 863837"/>
              <a:gd name="connsiteY0" fmla="*/ 0 h 360891"/>
              <a:gd name="connsiteX1" fmla="*/ 299745 w 863837"/>
              <a:gd name="connsiteY1" fmla="*/ 360891 h 360891"/>
              <a:gd name="connsiteX2" fmla="*/ 0 w 863837"/>
              <a:gd name="connsiteY2" fmla="*/ 31392 h 360891"/>
              <a:gd name="connsiteX3" fmla="*/ 863837 w 863837"/>
              <a:gd name="connsiteY3" fmla="*/ 0 h 360891"/>
              <a:gd name="connsiteX0" fmla="*/ 276331 w 299745"/>
              <a:gd name="connsiteY0" fmla="*/ 0 h 458014"/>
              <a:gd name="connsiteX1" fmla="*/ 299745 w 299745"/>
              <a:gd name="connsiteY1" fmla="*/ 458014 h 458014"/>
              <a:gd name="connsiteX2" fmla="*/ 0 w 299745"/>
              <a:gd name="connsiteY2" fmla="*/ 128515 h 458014"/>
              <a:gd name="connsiteX3" fmla="*/ 276331 w 299745"/>
              <a:gd name="connsiteY3" fmla="*/ 0 h 458014"/>
              <a:gd name="connsiteX0" fmla="*/ 379695 w 379695"/>
              <a:gd name="connsiteY0" fmla="*/ 0 h 456838"/>
              <a:gd name="connsiteX1" fmla="*/ 299745 w 379695"/>
              <a:gd name="connsiteY1" fmla="*/ 456838 h 456838"/>
              <a:gd name="connsiteX2" fmla="*/ 0 w 379695"/>
              <a:gd name="connsiteY2" fmla="*/ 127339 h 456838"/>
              <a:gd name="connsiteX3" fmla="*/ 379695 w 379695"/>
              <a:gd name="connsiteY3" fmla="*/ 0 h 456838"/>
              <a:gd name="connsiteX0" fmla="*/ 159359 w 159359"/>
              <a:gd name="connsiteY0" fmla="*/ 3571 h 460409"/>
              <a:gd name="connsiteX1" fmla="*/ 79409 w 159359"/>
              <a:gd name="connsiteY1" fmla="*/ 460409 h 460409"/>
              <a:gd name="connsiteX2" fmla="*/ 0 w 159359"/>
              <a:gd name="connsiteY2" fmla="*/ 0 h 460409"/>
              <a:gd name="connsiteX3" fmla="*/ 159359 w 159359"/>
              <a:gd name="connsiteY3" fmla="*/ 3571 h 460409"/>
              <a:gd name="connsiteX0" fmla="*/ 159359 w 159359"/>
              <a:gd name="connsiteY0" fmla="*/ 3571 h 433016"/>
              <a:gd name="connsiteX1" fmla="*/ 71919 w 159359"/>
              <a:gd name="connsiteY1" fmla="*/ 433016 h 433016"/>
              <a:gd name="connsiteX2" fmla="*/ 0 w 159359"/>
              <a:gd name="connsiteY2" fmla="*/ 0 h 433016"/>
              <a:gd name="connsiteX3" fmla="*/ 159359 w 159359"/>
              <a:gd name="connsiteY3" fmla="*/ 3571 h 433016"/>
              <a:gd name="connsiteX0" fmla="*/ 178042 w 178042"/>
              <a:gd name="connsiteY0" fmla="*/ 7295 h 436740"/>
              <a:gd name="connsiteX1" fmla="*/ 90602 w 178042"/>
              <a:gd name="connsiteY1" fmla="*/ 436740 h 436740"/>
              <a:gd name="connsiteX2" fmla="*/ 0 w 178042"/>
              <a:gd name="connsiteY2" fmla="*/ 0 h 436740"/>
              <a:gd name="connsiteX3" fmla="*/ 178042 w 178042"/>
              <a:gd name="connsiteY3" fmla="*/ 7295 h 436740"/>
              <a:gd name="connsiteX0" fmla="*/ 188037 w 188037"/>
              <a:gd name="connsiteY0" fmla="*/ 54611 h 484056"/>
              <a:gd name="connsiteX1" fmla="*/ 100597 w 188037"/>
              <a:gd name="connsiteY1" fmla="*/ 484056 h 484056"/>
              <a:gd name="connsiteX2" fmla="*/ 0 w 188037"/>
              <a:gd name="connsiteY2" fmla="*/ 0 h 484056"/>
              <a:gd name="connsiteX3" fmla="*/ 188037 w 188037"/>
              <a:gd name="connsiteY3" fmla="*/ 54611 h 484056"/>
              <a:gd name="connsiteX0" fmla="*/ 199185 w 199185"/>
              <a:gd name="connsiteY0" fmla="*/ 0 h 517872"/>
              <a:gd name="connsiteX1" fmla="*/ 100597 w 199185"/>
              <a:gd name="connsiteY1" fmla="*/ 517872 h 517872"/>
              <a:gd name="connsiteX2" fmla="*/ 0 w 199185"/>
              <a:gd name="connsiteY2" fmla="*/ 33816 h 517872"/>
              <a:gd name="connsiteX3" fmla="*/ 199185 w 199185"/>
              <a:gd name="connsiteY3" fmla="*/ 0 h 517872"/>
              <a:gd name="connsiteX0" fmla="*/ 188015 w 188015"/>
              <a:gd name="connsiteY0" fmla="*/ 22231 h 540103"/>
              <a:gd name="connsiteX1" fmla="*/ 89427 w 188015"/>
              <a:gd name="connsiteY1" fmla="*/ 540103 h 540103"/>
              <a:gd name="connsiteX2" fmla="*/ 0 w 188015"/>
              <a:gd name="connsiteY2" fmla="*/ 0 h 540103"/>
              <a:gd name="connsiteX3" fmla="*/ 188015 w 188015"/>
              <a:gd name="connsiteY3" fmla="*/ 22231 h 540103"/>
              <a:gd name="connsiteX0" fmla="*/ 211684 w 211684"/>
              <a:gd name="connsiteY0" fmla="*/ 33423 h 551295"/>
              <a:gd name="connsiteX1" fmla="*/ 113096 w 211684"/>
              <a:gd name="connsiteY1" fmla="*/ 551295 h 551295"/>
              <a:gd name="connsiteX2" fmla="*/ 0 w 211684"/>
              <a:gd name="connsiteY2" fmla="*/ 0 h 551295"/>
              <a:gd name="connsiteX3" fmla="*/ 211684 w 211684"/>
              <a:gd name="connsiteY3" fmla="*/ 33423 h 551295"/>
              <a:gd name="connsiteX0" fmla="*/ 245304 w 245304"/>
              <a:gd name="connsiteY0" fmla="*/ 27174 h 551295"/>
              <a:gd name="connsiteX1" fmla="*/ 113096 w 245304"/>
              <a:gd name="connsiteY1" fmla="*/ 551295 h 551295"/>
              <a:gd name="connsiteX2" fmla="*/ 0 w 245304"/>
              <a:gd name="connsiteY2" fmla="*/ 0 h 551295"/>
              <a:gd name="connsiteX3" fmla="*/ 245304 w 245304"/>
              <a:gd name="connsiteY3" fmla="*/ 27174 h 551295"/>
              <a:gd name="connsiteX0" fmla="*/ 232849 w 232849"/>
              <a:gd name="connsiteY0" fmla="*/ 24692 h 551295"/>
              <a:gd name="connsiteX1" fmla="*/ 113096 w 232849"/>
              <a:gd name="connsiteY1" fmla="*/ 551295 h 551295"/>
              <a:gd name="connsiteX2" fmla="*/ 0 w 232849"/>
              <a:gd name="connsiteY2" fmla="*/ 0 h 551295"/>
              <a:gd name="connsiteX3" fmla="*/ 232849 w 232849"/>
              <a:gd name="connsiteY3" fmla="*/ 24692 h 551295"/>
              <a:gd name="connsiteX0" fmla="*/ 232849 w 232849"/>
              <a:gd name="connsiteY0" fmla="*/ 24692 h 581802"/>
              <a:gd name="connsiteX1" fmla="*/ 119966 w 232849"/>
              <a:gd name="connsiteY1" fmla="*/ 581802 h 581802"/>
              <a:gd name="connsiteX2" fmla="*/ 0 w 232849"/>
              <a:gd name="connsiteY2" fmla="*/ 0 h 581802"/>
              <a:gd name="connsiteX3" fmla="*/ 232849 w 232849"/>
              <a:gd name="connsiteY3" fmla="*/ 24692 h 581802"/>
              <a:gd name="connsiteX0" fmla="*/ 214166 w 214166"/>
              <a:gd name="connsiteY0" fmla="*/ 20969 h 578079"/>
              <a:gd name="connsiteX1" fmla="*/ 101283 w 214166"/>
              <a:gd name="connsiteY1" fmla="*/ 578079 h 578079"/>
              <a:gd name="connsiteX2" fmla="*/ 0 w 214166"/>
              <a:gd name="connsiteY2" fmla="*/ 0 h 578079"/>
              <a:gd name="connsiteX3" fmla="*/ 214166 w 214166"/>
              <a:gd name="connsiteY3" fmla="*/ 20969 h 578079"/>
              <a:gd name="connsiteX0" fmla="*/ 442245 w 442245"/>
              <a:gd name="connsiteY0" fmla="*/ 310284 h 578079"/>
              <a:gd name="connsiteX1" fmla="*/ 101283 w 442245"/>
              <a:gd name="connsiteY1" fmla="*/ 578079 h 578079"/>
              <a:gd name="connsiteX2" fmla="*/ 0 w 442245"/>
              <a:gd name="connsiteY2" fmla="*/ 0 h 578079"/>
              <a:gd name="connsiteX3" fmla="*/ 442245 w 442245"/>
              <a:gd name="connsiteY3" fmla="*/ 310284 h 578079"/>
              <a:gd name="connsiteX0" fmla="*/ 340962 w 340962"/>
              <a:gd name="connsiteY0" fmla="*/ 159670 h 427465"/>
              <a:gd name="connsiteX1" fmla="*/ 0 w 340962"/>
              <a:gd name="connsiteY1" fmla="*/ 427465 h 427465"/>
              <a:gd name="connsiteX2" fmla="*/ 113633 w 340962"/>
              <a:gd name="connsiteY2" fmla="*/ 0 h 427465"/>
              <a:gd name="connsiteX3" fmla="*/ 340962 w 340962"/>
              <a:gd name="connsiteY3" fmla="*/ 159670 h 427465"/>
              <a:gd name="connsiteX0" fmla="*/ 340946 w 340946"/>
              <a:gd name="connsiteY0" fmla="*/ 159670 h 453600"/>
              <a:gd name="connsiteX1" fmla="*/ 0 w 340946"/>
              <a:gd name="connsiteY1" fmla="*/ 453600 h 453600"/>
              <a:gd name="connsiteX2" fmla="*/ 113617 w 340946"/>
              <a:gd name="connsiteY2" fmla="*/ 0 h 453600"/>
              <a:gd name="connsiteX3" fmla="*/ 340946 w 340946"/>
              <a:gd name="connsiteY3" fmla="*/ 159670 h 453600"/>
            </a:gdLst>
            <a:ahLst/>
            <a:cxnLst>
              <a:cxn ang="0">
                <a:pos x="connsiteX0" y="connsiteY0"/>
              </a:cxn>
              <a:cxn ang="0">
                <a:pos x="connsiteX1" y="connsiteY1"/>
              </a:cxn>
              <a:cxn ang="0">
                <a:pos x="connsiteX2" y="connsiteY2"/>
              </a:cxn>
              <a:cxn ang="0">
                <a:pos x="connsiteX3" y="connsiteY3"/>
              </a:cxn>
            </a:cxnLst>
            <a:rect l="l" t="t" r="r" b="b"/>
            <a:pathLst>
              <a:path w="340946" h="453600">
                <a:moveTo>
                  <a:pt x="340946" y="159670"/>
                </a:moveTo>
                <a:lnTo>
                  <a:pt x="0" y="453600"/>
                </a:lnTo>
                <a:lnTo>
                  <a:pt x="113617" y="0"/>
                </a:lnTo>
                <a:lnTo>
                  <a:pt x="340946" y="159670"/>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sp>
        <p:nvSpPr>
          <p:cNvPr id="122" name="Freeform 121"/>
          <p:cNvSpPr>
            <a:spLocks/>
          </p:cNvSpPr>
          <p:nvPr>
            <p:custDataLst>
              <p:tags r:id="rId50"/>
            </p:custDataLst>
          </p:nvPr>
        </p:nvSpPr>
        <p:spPr bwMode="gray">
          <a:xfrm rot="4767810">
            <a:off x="4431907" y="3549217"/>
            <a:ext cx="244991" cy="375781"/>
          </a:xfrm>
          <a:custGeom>
            <a:avLst/>
            <a:gdLst>
              <a:gd name="connsiteX0" fmla="*/ 857250 w 857250"/>
              <a:gd name="connsiteY0" fmla="*/ 73819 h 1264444"/>
              <a:gd name="connsiteX1" fmla="*/ 428625 w 857250"/>
              <a:gd name="connsiteY1" fmla="*/ 1264444 h 1264444"/>
              <a:gd name="connsiteX2" fmla="*/ 0 w 857250"/>
              <a:gd name="connsiteY2" fmla="*/ 71438 h 1264444"/>
              <a:gd name="connsiteX3" fmla="*/ 219075 w 857250"/>
              <a:gd name="connsiteY3" fmla="*/ 14288 h 1264444"/>
              <a:gd name="connsiteX4" fmla="*/ 485775 w 857250"/>
              <a:gd name="connsiteY4" fmla="*/ 0 h 1264444"/>
              <a:gd name="connsiteX5" fmla="*/ 721519 w 857250"/>
              <a:gd name="connsiteY5" fmla="*/ 35719 h 1264444"/>
              <a:gd name="connsiteX6" fmla="*/ 857250 w 857250"/>
              <a:gd name="connsiteY6" fmla="*/ 73819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1519 w 933598"/>
              <a:gd name="connsiteY5" fmla="*/ 35719 h 1264444"/>
              <a:gd name="connsiteX6" fmla="*/ 933597 w 933598"/>
              <a:gd name="connsiteY6" fmla="*/ 61907 h 1264444"/>
              <a:gd name="connsiteX0" fmla="*/ 933597 w 933598"/>
              <a:gd name="connsiteY0" fmla="*/ 61907 h 1264444"/>
              <a:gd name="connsiteX1" fmla="*/ 428625 w 933598"/>
              <a:gd name="connsiteY1" fmla="*/ 1264444 h 1264444"/>
              <a:gd name="connsiteX2" fmla="*/ 0 w 933598"/>
              <a:gd name="connsiteY2" fmla="*/ 71438 h 1264444"/>
              <a:gd name="connsiteX3" fmla="*/ 219075 w 933598"/>
              <a:gd name="connsiteY3" fmla="*/ 14288 h 1264444"/>
              <a:gd name="connsiteX4" fmla="*/ 485775 w 933598"/>
              <a:gd name="connsiteY4" fmla="*/ 0 h 1264444"/>
              <a:gd name="connsiteX5" fmla="*/ 726500 w 933598"/>
              <a:gd name="connsiteY5" fmla="*/ 12088 h 1264444"/>
              <a:gd name="connsiteX6" fmla="*/ 933597 w 933598"/>
              <a:gd name="connsiteY6" fmla="*/ 61907 h 126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3598" h="1264444">
                <a:moveTo>
                  <a:pt x="933597" y="61907"/>
                </a:moveTo>
                <a:lnTo>
                  <a:pt x="428625" y="1264444"/>
                </a:lnTo>
                <a:lnTo>
                  <a:pt x="0" y="71438"/>
                </a:lnTo>
                <a:lnTo>
                  <a:pt x="219075" y="14288"/>
                </a:lnTo>
                <a:lnTo>
                  <a:pt x="485775" y="0"/>
                </a:lnTo>
                <a:lnTo>
                  <a:pt x="726500" y="12088"/>
                </a:lnTo>
                <a:lnTo>
                  <a:pt x="933597" y="61907"/>
                </a:lnTo>
                <a:close/>
              </a:path>
            </a:pathLst>
          </a:custGeom>
          <a:solidFill>
            <a:srgbClr val="FF0000">
              <a:alpha val="61000"/>
            </a:srgbClr>
          </a:solidFill>
          <a:ln w="9525" algn="ctr">
            <a:solidFill>
              <a:schemeClr val="accent6"/>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200" dirty="0"/>
          </a:p>
        </p:txBody>
      </p:sp>
      <p:grpSp>
        <p:nvGrpSpPr>
          <p:cNvPr id="6" name="Group 5"/>
          <p:cNvGrpSpPr/>
          <p:nvPr/>
        </p:nvGrpSpPr>
        <p:grpSpPr>
          <a:xfrm>
            <a:off x="6775613" y="5447505"/>
            <a:ext cx="2089429" cy="1202249"/>
            <a:chOff x="6826173" y="234863"/>
            <a:chExt cx="2089429" cy="1023717"/>
          </a:xfrm>
        </p:grpSpPr>
        <p:sp>
          <p:nvSpPr>
            <p:cNvPr id="67" name="Rectangle 286"/>
            <p:cNvSpPr txBox="1">
              <a:spLocks noChangeArrowheads="1"/>
            </p:cNvSpPr>
            <p:nvPr>
              <p:custDataLst>
                <p:tags r:id="rId51"/>
              </p:custDataLst>
            </p:nvPr>
          </p:nvSpPr>
          <p:spPr bwMode="auto">
            <a:xfrm>
              <a:off x="7125986" y="428144"/>
              <a:ext cx="1789616" cy="432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s-ES_tradnl" sz="1100" dirty="0" smtClean="0"/>
                <a:t>Ya se han traspasado los límites planetarios o se está cerca de cruzarlos. </a:t>
              </a:r>
              <a:endParaRPr lang="es-ES_tradnl" sz="1100" dirty="0"/>
            </a:p>
          </p:txBody>
        </p:sp>
        <p:sp>
          <p:nvSpPr>
            <p:cNvPr id="68" name="Oval 67"/>
            <p:cNvSpPr/>
            <p:nvPr>
              <p:custDataLst>
                <p:tags r:id="rId52"/>
              </p:custDataLst>
            </p:nvPr>
          </p:nvSpPr>
          <p:spPr bwMode="gray">
            <a:xfrm>
              <a:off x="6826173" y="439295"/>
              <a:ext cx="202219" cy="131586"/>
            </a:xfrm>
            <a:prstGeom prst="ellipse">
              <a:avLst/>
            </a:prstGeom>
            <a:solidFill>
              <a:srgbClr val="C00000"/>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100" dirty="0"/>
            </a:p>
          </p:txBody>
        </p:sp>
        <p:sp>
          <p:nvSpPr>
            <p:cNvPr id="69" name="Oval 68"/>
            <p:cNvSpPr/>
            <p:nvPr>
              <p:custDataLst>
                <p:tags r:id="rId53"/>
              </p:custDataLst>
            </p:nvPr>
          </p:nvSpPr>
          <p:spPr bwMode="gray">
            <a:xfrm>
              <a:off x="6826173" y="236656"/>
              <a:ext cx="202219" cy="131586"/>
            </a:xfrm>
            <a:prstGeom prst="ellipse">
              <a:avLst/>
            </a:prstGeom>
            <a:solidFill>
              <a:schemeClr val="bg1">
                <a:lumMod val="85000"/>
              </a:schemeClr>
            </a:solidFill>
            <a:ln w="9525" algn="ctr">
              <a:no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100" dirty="0"/>
            </a:p>
          </p:txBody>
        </p:sp>
        <p:sp>
          <p:nvSpPr>
            <p:cNvPr id="72" name="Rectangle 286"/>
            <p:cNvSpPr txBox="1">
              <a:spLocks noChangeArrowheads="1"/>
            </p:cNvSpPr>
            <p:nvPr>
              <p:custDataLst>
                <p:tags r:id="rId54"/>
              </p:custDataLst>
            </p:nvPr>
          </p:nvSpPr>
          <p:spPr bwMode="auto">
            <a:xfrm>
              <a:off x="7125986" y="234863"/>
              <a:ext cx="1789616" cy="144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s-ES_tradnl" sz="1100" dirty="0" smtClean="0"/>
                <a:t>Aún no cuantificado </a:t>
              </a:r>
              <a:endParaRPr lang="es-ES_tradnl" sz="1100" dirty="0"/>
            </a:p>
          </p:txBody>
        </p:sp>
        <p:sp>
          <p:nvSpPr>
            <p:cNvPr id="60" name="Rectangle 286"/>
            <p:cNvSpPr txBox="1">
              <a:spLocks noChangeArrowheads="1"/>
            </p:cNvSpPr>
            <p:nvPr>
              <p:custDataLst>
                <p:tags r:id="rId55"/>
              </p:custDataLst>
            </p:nvPr>
          </p:nvSpPr>
          <p:spPr bwMode="auto">
            <a:xfrm>
              <a:off x="7125986" y="826161"/>
              <a:ext cx="1789616" cy="432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r>
                <a:rPr lang="es-ES_tradnl" sz="1100" dirty="0" smtClean="0"/>
                <a:t>Propuesta de espacio operativo seguro para la humanidad en los sistemas del planeta. </a:t>
              </a:r>
              <a:endParaRPr lang="es-ES_tradnl" sz="1100" dirty="0"/>
            </a:p>
          </p:txBody>
        </p:sp>
        <p:sp>
          <p:nvSpPr>
            <p:cNvPr id="63" name="Oval 62"/>
            <p:cNvSpPr/>
            <p:nvPr>
              <p:custDataLst>
                <p:tags r:id="rId56"/>
              </p:custDataLst>
            </p:nvPr>
          </p:nvSpPr>
          <p:spPr bwMode="gray">
            <a:xfrm>
              <a:off x="6830777" y="805367"/>
              <a:ext cx="202219" cy="131586"/>
            </a:xfrm>
            <a:prstGeom prst="ellipse">
              <a:avLst/>
            </a:prstGeom>
            <a:solidFill>
              <a:srgbClr val="92D050">
                <a:alpha val="76000"/>
              </a:srgbClr>
            </a:solidFill>
            <a:ln w="19050" algn="ctr">
              <a:solidFill>
                <a:schemeClr val="accent3">
                  <a:lumMod val="60000"/>
                  <a:lumOff val="40000"/>
                </a:schemeClr>
              </a:solidFill>
              <a:miter lim="800000"/>
              <a:headEnd/>
              <a:tailEnd/>
            </a:ln>
            <a:effectLst/>
          </p:spPr>
          <p:txBody>
            <a:bodyPr vert="horz" wrap="square" lIns="73471" tIns="73471" rIns="73471" bIns="73471" numCol="1" rtlCol="0" anchor="ctr" anchorCtr="0" compatLnSpc="1">
              <a:prstTxWarp prst="textNoShape">
                <a:avLst/>
              </a:prstTxWarp>
            </a:bodyPr>
            <a:lstStyle/>
            <a:p>
              <a:pPr algn="ctr"/>
              <a:endParaRPr lang="es-ES_tradnl" sz="1600" dirty="0"/>
            </a:p>
          </p:txBody>
        </p:sp>
      </p:grpSp>
    </p:spTree>
    <p:extLst>
      <p:ext uri="{BB962C8B-B14F-4D97-AF65-F5344CB8AC3E}">
        <p14:creationId xmlns:p14="http://schemas.microsoft.com/office/powerpoint/2010/main" val="7668809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99120"/>
            <a:ext cx="8229600" cy="609600"/>
          </a:xfrm>
        </p:spPr>
        <p:txBody>
          <a:bodyPr>
            <a:noAutofit/>
          </a:bodyPr>
          <a:lstStyle/>
          <a:p>
            <a:r>
              <a:rPr lang="es-PY" sz="4000" dirty="0" smtClean="0"/>
              <a:t>La Estrategia FMAM 2020</a:t>
            </a:r>
            <a:endParaRPr lang="es-PY" sz="4000" dirty="0">
              <a:solidFill>
                <a:schemeClr val="tx2"/>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Content Placeholder 2"/>
          <p:cNvSpPr txBox="1">
            <a:spLocks/>
          </p:cNvSpPr>
          <p:nvPr/>
        </p:nvSpPr>
        <p:spPr>
          <a:xfrm>
            <a:off x="323528" y="1180728"/>
            <a:ext cx="8686800" cy="1600200"/>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600"/>
              </a:spcBef>
              <a:spcAft>
                <a:spcPts val="1200"/>
              </a:spcAft>
              <a:buFont typeface="Arial" charset="0"/>
              <a:buNone/>
            </a:pPr>
            <a:r>
              <a:rPr lang="es-PY" altLang="ja-JP" sz="2600" dirty="0" smtClean="0">
                <a:latin typeface="+mj-lt"/>
              </a:rPr>
              <a:t>Nueva estrategia busca que el FMAM sea un actor de aún mayor peso en la esfera internacional del medio ambiente y en generar impactos en gran escala. </a:t>
            </a:r>
          </a:p>
        </p:txBody>
      </p:sp>
      <p:sp>
        <p:nvSpPr>
          <p:cNvPr id="5" name="Content Placeholder 2"/>
          <p:cNvSpPr txBox="1">
            <a:spLocks/>
          </p:cNvSpPr>
          <p:nvPr/>
        </p:nvSpPr>
        <p:spPr bwMode="auto">
          <a:xfrm>
            <a:off x="323528" y="3385049"/>
            <a:ext cx="8397834" cy="3068287"/>
          </a:xfrm>
          <a:prstGeom prst="rect">
            <a:avLst/>
          </a:prstGeom>
          <a:solidFill>
            <a:srgbClr val="CCFFFF"/>
          </a:solidFill>
          <a:ln>
            <a:solidFill>
              <a:srgbClr val="006600"/>
            </a:solidFill>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spcAft>
                <a:spcPts val="0"/>
              </a:spcAft>
            </a:pPr>
            <a:r>
              <a:rPr lang="es-PY" altLang="ja-JP" sz="2200" dirty="0" smtClean="0">
                <a:latin typeface="+mj-lt"/>
              </a:rPr>
              <a:t>Centrarse en los factores que causan la degradación ambiental.</a:t>
            </a:r>
          </a:p>
          <a:p>
            <a:pPr>
              <a:spcBef>
                <a:spcPts val="600"/>
              </a:spcBef>
              <a:spcAft>
                <a:spcPts val="0"/>
              </a:spcAft>
            </a:pPr>
            <a:r>
              <a:rPr lang="es-PY" altLang="ja-JP" sz="2200" dirty="0" smtClean="0">
                <a:latin typeface="+mj-lt"/>
              </a:rPr>
              <a:t>Ofrecer soluciones integradas, considerando que muchos de los desafíos para el medio ambiente mundial son interrelacionados. </a:t>
            </a:r>
          </a:p>
          <a:p>
            <a:pPr>
              <a:spcBef>
                <a:spcPts val="600"/>
              </a:spcBef>
              <a:spcAft>
                <a:spcPts val="0"/>
              </a:spcAft>
            </a:pPr>
            <a:r>
              <a:rPr lang="es-PY" altLang="ja-JP" sz="2200" dirty="0" smtClean="0"/>
              <a:t>Mejorar a </a:t>
            </a:r>
            <a:r>
              <a:rPr lang="es-PY" altLang="ja-JP" sz="2200" dirty="0"/>
              <a:t>la resiliencia y la adaptación.</a:t>
            </a:r>
          </a:p>
          <a:p>
            <a:pPr>
              <a:spcBef>
                <a:spcPts val="600"/>
              </a:spcBef>
              <a:spcAft>
                <a:spcPts val="0"/>
              </a:spcAft>
            </a:pPr>
            <a:r>
              <a:rPr lang="es-PY" altLang="ja-JP" sz="2200" dirty="0" smtClean="0">
                <a:latin typeface="+mj-lt"/>
              </a:rPr>
              <a:t>Garantizar la complementariedad y las sinergias en el financiamiento relacionado con el clima. </a:t>
            </a:r>
          </a:p>
          <a:p>
            <a:pPr>
              <a:spcBef>
                <a:spcPts val="600"/>
              </a:spcBef>
              <a:spcAft>
                <a:spcPts val="0"/>
              </a:spcAft>
            </a:pPr>
            <a:r>
              <a:rPr lang="es-PY" altLang="ja-JP" sz="2200" dirty="0"/>
              <a:t>Elegir los "modelos influyentes" adecuados.</a:t>
            </a:r>
          </a:p>
          <a:p>
            <a:pPr>
              <a:spcBef>
                <a:spcPts val="600"/>
              </a:spcBef>
              <a:spcAft>
                <a:spcPts val="0"/>
              </a:spcAft>
            </a:pPr>
            <a:endParaRPr lang="es-PY" altLang="ja-JP" sz="2200" dirty="0" smtClean="0">
              <a:latin typeface="+mj-lt"/>
            </a:endParaRPr>
          </a:p>
        </p:txBody>
      </p:sp>
      <p:sp>
        <p:nvSpPr>
          <p:cNvPr id="6" name="Bevel 5"/>
          <p:cNvSpPr/>
          <p:nvPr/>
        </p:nvSpPr>
        <p:spPr>
          <a:xfrm>
            <a:off x="339362" y="2871936"/>
            <a:ext cx="7162800" cy="495300"/>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PY" altLang="ja-JP" sz="2400" b="1" dirty="0" smtClean="0">
                <a:latin typeface="+mj-lt"/>
              </a:rPr>
              <a:t>Puntos principales de la Estrategia FMAM 2020</a:t>
            </a:r>
            <a:endParaRPr lang="es-PY" sz="2400" b="1" dirty="0">
              <a:latin typeface="+mj-lt"/>
              <a:cs typeface="Arial" panose="020B0604020202020204" pitchFamily="34" charset="0"/>
            </a:endParaRPr>
          </a:p>
        </p:txBody>
      </p:sp>
    </p:spTree>
    <p:extLst>
      <p:ext uri="{BB962C8B-B14F-4D97-AF65-F5344CB8AC3E}">
        <p14:creationId xmlns:p14="http://schemas.microsoft.com/office/powerpoint/2010/main" val="536732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lstStyle/>
          <a:p>
            <a:r>
              <a:rPr lang="en-US" sz="3200" dirty="0">
                <a:solidFill>
                  <a:schemeClr val="tx2"/>
                </a:solidFill>
                <a:effectLst>
                  <a:outerShdw blurRad="38100" dist="38100" dir="2700000" algn="tl">
                    <a:srgbClr val="000000">
                      <a:alpha val="43137"/>
                    </a:srgbClr>
                  </a:outerShdw>
                </a:effectLst>
              </a:rPr>
              <a:t>Tres prioridades operacionales clave</a:t>
            </a:r>
          </a:p>
        </p:txBody>
      </p:sp>
      <p:graphicFrame>
        <p:nvGraphicFramePr>
          <p:cNvPr id="4" name="Content Placeholder 3"/>
          <p:cNvGraphicFramePr>
            <a:graphicFrameLocks noGrp="1"/>
          </p:cNvGraphicFramePr>
          <p:nvPr>
            <p:ph idx="1"/>
            <p:extLst/>
          </p:nvPr>
        </p:nvGraphicFramePr>
        <p:xfrm>
          <a:off x="0" y="1295400"/>
          <a:ext cx="62484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Explosion 2 2"/>
          <p:cNvSpPr/>
          <p:nvPr/>
        </p:nvSpPr>
        <p:spPr>
          <a:xfrm>
            <a:off x="5715000" y="1524000"/>
            <a:ext cx="3200400" cy="4114800"/>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5" name="Rectangle 4"/>
          <p:cNvSpPr/>
          <p:nvPr/>
        </p:nvSpPr>
        <p:spPr>
          <a:xfrm>
            <a:off x="6270174" y="2895600"/>
            <a:ext cx="2133600" cy="1785104"/>
          </a:xfrm>
          <a:prstGeom prst="rect">
            <a:avLst/>
          </a:prstGeom>
          <a:noFill/>
        </p:spPr>
        <p:txBody>
          <a:bodyPr wrap="square" lIns="91440" tIns="45720" rIns="91440" bIns="45720">
            <a:spAutoFit/>
          </a:bodyPr>
          <a:lstStyle/>
          <a:p>
            <a:pPr algn="ctr"/>
            <a:r>
              <a:rPr lang="x-none" sz="2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Sustentadas por las estrategias </a:t>
            </a:r>
            <a:br>
              <a:rPr lang="x-none" sz="2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x-none" sz="2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 las áreas focales </a:t>
            </a:r>
            <a:endParaRPr lang="x-none" sz="2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370225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p:custDataLst>
              <p:tags r:id="rId2"/>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102" name="think-cell Slide" r:id="rId79" imgW="6350000" imgH="6350000" progId="">
                  <p:embed/>
                </p:oleObj>
              </mc:Choice>
              <mc:Fallback>
                <p:oleObj name="think-cell Slide" r:id="rId79" imgW="6350000" imgH="6350000" progId="">
                  <p:embed/>
                  <p:pic>
                    <p:nvPicPr>
                      <p:cNvPr id="0" name="Picture 17"/>
                      <p:cNvPicPr>
                        <a:picLocks noChangeAspect="1" noChangeArrowheads="1"/>
                      </p:cNvPicPr>
                      <p:nvPr/>
                    </p:nvPicPr>
                    <p:blipFill>
                      <a:blip r:embed="rId80">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 name="Title 3"/>
          <p:cNvSpPr txBox="1">
            <a:spLocks/>
          </p:cNvSpPr>
          <p:nvPr>
            <p:custDataLst>
              <p:tags r:id="rId3"/>
            </p:custDataLst>
          </p:nvPr>
        </p:nvSpPr>
        <p:spPr bwMode="gray">
          <a:xfrm>
            <a:off x="-252536" y="-27384"/>
            <a:ext cx="9505055"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defTabSz="913526" rtl="0" eaLnBrk="1" fontAlgn="base" hangingPunct="1">
              <a:spcBef>
                <a:spcPct val="0"/>
              </a:spcBef>
              <a:spcAft>
                <a:spcPct val="0"/>
              </a:spcAft>
              <a:tabLst>
                <a:tab pos="275353" algn="l"/>
              </a:tabLst>
              <a:defRPr sz="1900" b="1" baseline="0">
                <a:solidFill>
                  <a:schemeClr val="tx2"/>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a:lstStyle>
          <a:p>
            <a:pPr algn="ctr" eaLnBrk="0" hangingPunct="0"/>
            <a:r>
              <a:rPr lang="x-none" sz="2800" dirty="0">
                <a:solidFill>
                  <a:srgbClr val="1F497D"/>
                </a:solidFill>
              </a:rPr>
              <a:t>1. Hacer frente a los factores que causan la degradación ambiental</a:t>
            </a:r>
          </a:p>
        </p:txBody>
      </p:sp>
      <p:cxnSp>
        <p:nvCxnSpPr>
          <p:cNvPr id="87" name="Straight Connector 86"/>
          <p:cNvCxnSpPr>
            <a:cxnSpLocks/>
          </p:cNvCxnSpPr>
          <p:nvPr>
            <p:custDataLst>
              <p:tags r:id="rId4"/>
            </p:custDataLst>
          </p:nvPr>
        </p:nvCxnSpPr>
        <p:spPr>
          <a:xfrm>
            <a:off x="1" y="5715000"/>
            <a:ext cx="913476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0" name="Rectangle 89"/>
          <p:cNvSpPr>
            <a:spLocks/>
          </p:cNvSpPr>
          <p:nvPr>
            <p:custDataLst>
              <p:tags r:id="rId5"/>
            </p:custDataLst>
          </p:nvPr>
        </p:nvSpPr>
        <p:spPr>
          <a:xfrm>
            <a:off x="8184302" y="1342342"/>
            <a:ext cx="748315" cy="4334417"/>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fontAlgn="base">
              <a:spcBef>
                <a:spcPct val="0"/>
              </a:spcBef>
              <a:spcAft>
                <a:spcPct val="0"/>
              </a:spcAft>
            </a:pPr>
            <a:endParaRPr lang="x-none" sz="1400" dirty="0">
              <a:solidFill>
                <a:srgbClr val="000000"/>
              </a:solidFill>
            </a:endParaRPr>
          </a:p>
        </p:txBody>
      </p:sp>
      <p:pic>
        <p:nvPicPr>
          <p:cNvPr id="121" name="Picture 5"/>
          <p:cNvPicPr>
            <a:picLocks noChangeAspect="1" noChangeArrowheads="1"/>
          </p:cNvPicPr>
          <p:nvPr>
            <p:custDataLst>
              <p:tags r:id="rId6"/>
            </p:custDataLst>
          </p:nvPr>
        </p:nvPicPr>
        <p:blipFill>
          <a:blip r:embed="rId81">
            <a:extLst>
              <a:ext uri="{28A0092B-C50C-407E-A947-70E740481C1C}">
                <a14:useLocalDpi xmlns:a14="http://schemas.microsoft.com/office/drawing/2010/main" val="0"/>
              </a:ext>
            </a:extLst>
          </a:blip>
          <a:srcRect/>
          <a:stretch>
            <a:fillRect/>
          </a:stretch>
        </p:blipFill>
        <p:spPr bwMode="auto">
          <a:xfrm>
            <a:off x="7620000" y="1447800"/>
            <a:ext cx="1170612" cy="6193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Rectangle 6"/>
          <p:cNvSpPr txBox="1">
            <a:spLocks/>
          </p:cNvSpPr>
          <p:nvPr>
            <p:custDataLst>
              <p:tags r:id="rId7"/>
            </p:custDataLst>
          </p:nvPr>
        </p:nvSpPr>
        <p:spPr>
          <a:xfrm>
            <a:off x="7701823" y="1521500"/>
            <a:ext cx="1193885"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Atmósfera (clima)</a:t>
            </a:r>
            <a:endParaRPr lang="x-none" sz="1400" b="1" dirty="0">
              <a:solidFill>
                <a:srgbClr val="000000"/>
              </a:solidFill>
            </a:endParaRPr>
          </a:p>
        </p:txBody>
      </p:sp>
      <p:grpSp>
        <p:nvGrpSpPr>
          <p:cNvPr id="25" name="Group 24"/>
          <p:cNvGrpSpPr/>
          <p:nvPr/>
        </p:nvGrpSpPr>
        <p:grpSpPr>
          <a:xfrm>
            <a:off x="7620000" y="2302600"/>
            <a:ext cx="1280653" cy="619399"/>
            <a:chOff x="7549552" y="2558688"/>
            <a:chExt cx="1327784" cy="744188"/>
          </a:xfrm>
        </p:grpSpPr>
        <p:pic>
          <p:nvPicPr>
            <p:cNvPr id="123" name="Picture 5"/>
            <p:cNvPicPr>
              <a:picLocks noChangeAspect="1" noChangeArrowheads="1"/>
            </p:cNvPicPr>
            <p:nvPr>
              <p:custDataLst>
                <p:tags r:id="rId75"/>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255868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6"/>
            <p:cNvSpPr txBox="1">
              <a:spLocks/>
            </p:cNvSpPr>
            <p:nvPr>
              <p:custDataLst>
                <p:tags r:id="rId76"/>
              </p:custDataLst>
            </p:nvPr>
          </p:nvSpPr>
          <p:spPr>
            <a:xfrm>
              <a:off x="7639513" y="280767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Biodiversidad</a:t>
              </a:r>
              <a:endParaRPr lang="x-none" sz="1400" b="1" dirty="0">
                <a:solidFill>
                  <a:srgbClr val="000000"/>
                </a:solidFill>
              </a:endParaRPr>
            </a:p>
          </p:txBody>
        </p:sp>
      </p:grpSp>
      <p:grpSp>
        <p:nvGrpSpPr>
          <p:cNvPr id="26" name="Group 25"/>
          <p:cNvGrpSpPr/>
          <p:nvPr/>
        </p:nvGrpSpPr>
        <p:grpSpPr>
          <a:xfrm>
            <a:off x="7620000" y="3157400"/>
            <a:ext cx="1280653" cy="619399"/>
            <a:chOff x="7549552" y="3464128"/>
            <a:chExt cx="1327784" cy="744188"/>
          </a:xfrm>
        </p:grpSpPr>
        <p:pic>
          <p:nvPicPr>
            <p:cNvPr id="124" name="Picture 5"/>
            <p:cNvPicPr>
              <a:picLocks noChangeAspect="1" noChangeArrowheads="1"/>
            </p:cNvPicPr>
            <p:nvPr>
              <p:custDataLst>
                <p:tags r:id="rId73"/>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346412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5" name="Rectangle 6"/>
            <p:cNvSpPr txBox="1">
              <a:spLocks/>
            </p:cNvSpPr>
            <p:nvPr>
              <p:custDataLst>
                <p:tags r:id="rId74"/>
              </p:custDataLst>
            </p:nvPr>
          </p:nvSpPr>
          <p:spPr>
            <a:xfrm>
              <a:off x="7639513" y="371311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Tierra</a:t>
              </a:r>
              <a:endParaRPr lang="x-none" sz="1400" b="1" dirty="0">
                <a:solidFill>
                  <a:srgbClr val="000000"/>
                </a:solidFill>
              </a:endParaRPr>
            </a:p>
          </p:txBody>
        </p:sp>
      </p:grpSp>
      <p:grpSp>
        <p:nvGrpSpPr>
          <p:cNvPr id="27" name="Group 26"/>
          <p:cNvGrpSpPr/>
          <p:nvPr/>
        </p:nvGrpSpPr>
        <p:grpSpPr>
          <a:xfrm>
            <a:off x="7620000" y="4012200"/>
            <a:ext cx="1280653" cy="619399"/>
            <a:chOff x="7549552" y="4369568"/>
            <a:chExt cx="1327784" cy="744188"/>
          </a:xfrm>
        </p:grpSpPr>
        <p:pic>
          <p:nvPicPr>
            <p:cNvPr id="125" name="Picture 5"/>
            <p:cNvPicPr>
              <a:picLocks noChangeAspect="1" noChangeArrowheads="1"/>
            </p:cNvPicPr>
            <p:nvPr>
              <p:custDataLst>
                <p:tags r:id="rId71"/>
              </p:custDataLst>
            </p:nvPr>
          </p:nvPicPr>
          <p:blipFill>
            <a:blip r:embed="rId81">
              <a:extLst>
                <a:ext uri="{28A0092B-C50C-407E-A947-70E740481C1C}">
                  <a14:useLocalDpi xmlns:a14="http://schemas.microsoft.com/office/drawing/2010/main" val="0"/>
                </a:ext>
              </a:extLst>
            </a:blip>
            <a:srcRect/>
            <a:stretch>
              <a:fillRect/>
            </a:stretch>
          </p:blipFill>
          <p:spPr bwMode="auto">
            <a:xfrm>
              <a:off x="7549552" y="4369568"/>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Rectangle 6"/>
            <p:cNvSpPr txBox="1">
              <a:spLocks/>
            </p:cNvSpPr>
            <p:nvPr>
              <p:custDataLst>
                <p:tags r:id="rId72"/>
              </p:custDataLst>
            </p:nvPr>
          </p:nvSpPr>
          <p:spPr>
            <a:xfrm>
              <a:off x="7639513" y="4618552"/>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Océanos</a:t>
              </a:r>
              <a:endParaRPr lang="x-none" sz="1400" b="1" dirty="0">
                <a:solidFill>
                  <a:srgbClr val="000000"/>
                </a:solidFill>
              </a:endParaRPr>
            </a:p>
          </p:txBody>
        </p:sp>
      </p:grpSp>
      <p:grpSp>
        <p:nvGrpSpPr>
          <p:cNvPr id="28" name="Group 27"/>
          <p:cNvGrpSpPr/>
          <p:nvPr/>
        </p:nvGrpSpPr>
        <p:grpSpPr>
          <a:xfrm>
            <a:off x="7620000" y="4867001"/>
            <a:ext cx="1280653" cy="619399"/>
            <a:chOff x="7616317" y="5275007"/>
            <a:chExt cx="1327784" cy="744188"/>
          </a:xfrm>
        </p:grpSpPr>
        <p:pic>
          <p:nvPicPr>
            <p:cNvPr id="126" name="Picture 5"/>
            <p:cNvPicPr>
              <a:picLocks noChangeAspect="1" noChangeArrowheads="1"/>
            </p:cNvPicPr>
            <p:nvPr>
              <p:custDataLst>
                <p:tags r:id="rId69"/>
              </p:custDataLst>
            </p:nvPr>
          </p:nvPicPr>
          <p:blipFill>
            <a:blip r:embed="rId81">
              <a:extLst>
                <a:ext uri="{28A0092B-C50C-407E-A947-70E740481C1C}">
                  <a14:useLocalDpi xmlns:a14="http://schemas.microsoft.com/office/drawing/2010/main" val="0"/>
                </a:ext>
              </a:extLst>
            </a:blip>
            <a:srcRect/>
            <a:stretch>
              <a:fillRect/>
            </a:stretch>
          </p:blipFill>
          <p:spPr bwMode="auto">
            <a:xfrm>
              <a:off x="7616317" y="5275007"/>
              <a:ext cx="1213693" cy="74418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Rectangle 6"/>
            <p:cNvSpPr txBox="1">
              <a:spLocks/>
            </p:cNvSpPr>
            <p:nvPr>
              <p:custDataLst>
                <p:tags r:id="rId70"/>
              </p:custDataLst>
            </p:nvPr>
          </p:nvSpPr>
          <p:spPr>
            <a:xfrm>
              <a:off x="7706278" y="5523991"/>
              <a:ext cx="1237823" cy="25884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Agua dulce</a:t>
              </a:r>
              <a:endParaRPr lang="x-none" sz="1400" b="1" dirty="0">
                <a:solidFill>
                  <a:srgbClr val="000000"/>
                </a:solidFill>
              </a:endParaRPr>
            </a:p>
          </p:txBody>
        </p:sp>
      </p:grpSp>
      <p:cxnSp>
        <p:nvCxnSpPr>
          <p:cNvPr id="83" name="Straight Connector 82"/>
          <p:cNvCxnSpPr>
            <a:cxnSpLocks/>
          </p:cNvCxnSpPr>
          <p:nvPr>
            <p:custDataLst>
              <p:tags r:id="rId8"/>
            </p:custDataLst>
          </p:nvPr>
        </p:nvCxnSpPr>
        <p:spPr>
          <a:xfrm>
            <a:off x="7463482" y="1342343"/>
            <a:ext cx="1469135"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6" name="Rectangle 85"/>
          <p:cNvSpPr>
            <a:spLocks noChangeArrowheads="1"/>
          </p:cNvSpPr>
          <p:nvPr>
            <p:custDataLst>
              <p:tags r:id="rId9"/>
            </p:custDataLst>
          </p:nvPr>
        </p:nvSpPr>
        <p:spPr bwMode="auto">
          <a:xfrm>
            <a:off x="7463482" y="685150"/>
            <a:ext cx="1469135"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x-none" sz="1200" b="1" dirty="0" smtClean="0">
                <a:solidFill>
                  <a:srgbClr val="046435"/>
                </a:solidFill>
              </a:rPr>
              <a:t>Cambios</a:t>
            </a:r>
            <a:r>
              <a:rPr lang="x-none" sz="1400" b="1" dirty="0" smtClean="0">
                <a:solidFill>
                  <a:srgbClr val="046435"/>
                </a:solidFill>
              </a:rPr>
              <a:t> </a:t>
            </a:r>
            <a:r>
              <a:rPr lang="x-none" sz="1200" b="1" dirty="0" smtClean="0">
                <a:solidFill>
                  <a:srgbClr val="046435"/>
                </a:solidFill>
              </a:rPr>
              <a:t>en</a:t>
            </a:r>
            <a:r>
              <a:rPr lang="x-none" sz="1400" b="1" dirty="0" smtClean="0">
                <a:solidFill>
                  <a:srgbClr val="046435"/>
                </a:solidFill>
              </a:rPr>
              <a:t> </a:t>
            </a:r>
            <a:r>
              <a:rPr lang="x-none" sz="1200" b="1" dirty="0" smtClean="0">
                <a:solidFill>
                  <a:srgbClr val="046435"/>
                </a:solidFill>
              </a:rPr>
              <a:t>el</a:t>
            </a:r>
            <a:r>
              <a:rPr lang="x-none" sz="1400" b="1" dirty="0" smtClean="0">
                <a:solidFill>
                  <a:srgbClr val="046435"/>
                </a:solidFill>
              </a:rPr>
              <a:t> </a:t>
            </a:r>
            <a:r>
              <a:rPr lang="x-none" sz="1200" b="1" dirty="0" smtClean="0">
                <a:solidFill>
                  <a:srgbClr val="046435"/>
                </a:solidFill>
              </a:rPr>
              <a:t>estado del medio ambiente</a:t>
            </a:r>
            <a:endParaRPr lang="x-none" sz="1200" b="1" dirty="0">
              <a:solidFill>
                <a:srgbClr val="046435"/>
              </a:solidFill>
            </a:endParaRPr>
          </a:p>
        </p:txBody>
      </p:sp>
      <p:cxnSp>
        <p:nvCxnSpPr>
          <p:cNvPr id="93" name="Straight Connector 92"/>
          <p:cNvCxnSpPr/>
          <p:nvPr>
            <p:custDataLst>
              <p:tags r:id="rId10"/>
            </p:custDataLst>
          </p:nvPr>
        </p:nvCxnSpPr>
        <p:spPr>
          <a:xfrm>
            <a:off x="9144000" y="1251282"/>
            <a:ext cx="0" cy="484676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8" name="Rectangle 87"/>
          <p:cNvSpPr>
            <a:spLocks/>
          </p:cNvSpPr>
          <p:nvPr>
            <p:custDataLst>
              <p:tags r:id="rId11"/>
            </p:custDataLst>
          </p:nvPr>
        </p:nvSpPr>
        <p:spPr>
          <a:xfrm>
            <a:off x="2996534" y="1342342"/>
            <a:ext cx="633249" cy="4334418"/>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x-none" sz="1400" dirty="0">
              <a:solidFill>
                <a:srgbClr val="000000"/>
              </a:solidFill>
            </a:endParaRPr>
          </a:p>
        </p:txBody>
      </p:sp>
      <p:sp>
        <p:nvSpPr>
          <p:cNvPr id="81" name="Rectangle 80"/>
          <p:cNvSpPr>
            <a:spLocks noChangeArrowheads="1"/>
          </p:cNvSpPr>
          <p:nvPr>
            <p:custDataLst>
              <p:tags r:id="rId12"/>
            </p:custDataLst>
          </p:nvPr>
        </p:nvSpPr>
        <p:spPr bwMode="auto">
          <a:xfrm>
            <a:off x="1905000" y="900593"/>
            <a:ext cx="17368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x-none" sz="1200" b="1" dirty="0" smtClean="0">
                <a:solidFill>
                  <a:srgbClr val="046435"/>
                </a:solidFill>
              </a:rPr>
              <a:t>Factores ambientales indirectos</a:t>
            </a:r>
            <a:endParaRPr lang="x-none" sz="1200" b="1" dirty="0">
              <a:solidFill>
                <a:srgbClr val="046435"/>
              </a:solidFill>
            </a:endParaRPr>
          </a:p>
        </p:txBody>
      </p:sp>
      <p:cxnSp>
        <p:nvCxnSpPr>
          <p:cNvPr id="82" name="Straight Connector 81"/>
          <p:cNvCxnSpPr>
            <a:cxnSpLocks/>
          </p:cNvCxnSpPr>
          <p:nvPr>
            <p:custDataLst>
              <p:tags r:id="rId13"/>
            </p:custDataLst>
          </p:nvPr>
        </p:nvCxnSpPr>
        <p:spPr>
          <a:xfrm>
            <a:off x="1925956" y="1325999"/>
            <a:ext cx="1703827"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custDataLst>
              <p:tags r:id="rId14"/>
            </p:custDataLst>
          </p:nvPr>
        </p:nvCxnSpPr>
        <p:spPr>
          <a:xfrm>
            <a:off x="3629783" y="1234938"/>
            <a:ext cx="12065"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14" name="Rounded Rectangle 113"/>
          <p:cNvSpPr>
            <a:spLocks/>
          </p:cNvSpPr>
          <p:nvPr>
            <p:custDataLst>
              <p:tags r:id="rId15"/>
            </p:custDataLst>
          </p:nvPr>
        </p:nvSpPr>
        <p:spPr>
          <a:xfrm>
            <a:off x="2044012" y="1452023"/>
            <a:ext cx="1352691" cy="772794"/>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16" name="Rounded Rectangle 115"/>
          <p:cNvSpPr>
            <a:spLocks/>
          </p:cNvSpPr>
          <p:nvPr>
            <p:custDataLst>
              <p:tags r:id="rId16"/>
            </p:custDataLst>
          </p:nvPr>
        </p:nvSpPr>
        <p:spPr>
          <a:xfrm>
            <a:off x="2044012" y="2440010"/>
            <a:ext cx="1352691" cy="5699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x-none" sz="1400" b="1" dirty="0" smtClean="0">
                <a:solidFill>
                  <a:srgbClr val="FFFFFF"/>
                </a:solidFill>
              </a:rPr>
              <a:t>Demanda de edificios</a:t>
            </a:r>
            <a:endParaRPr lang="x-none" sz="1400" b="1" dirty="0">
              <a:solidFill>
                <a:srgbClr val="FFFFFF"/>
              </a:solidFill>
            </a:endParaRPr>
          </a:p>
        </p:txBody>
      </p:sp>
      <p:sp>
        <p:nvSpPr>
          <p:cNvPr id="117" name="Rounded Rectangle 116"/>
          <p:cNvSpPr>
            <a:spLocks/>
          </p:cNvSpPr>
          <p:nvPr>
            <p:custDataLst>
              <p:tags r:id="rId17"/>
            </p:custDataLst>
          </p:nvPr>
        </p:nvSpPr>
        <p:spPr>
          <a:xfrm>
            <a:off x="2044012" y="3225132"/>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18" name="Rounded Rectangle 117"/>
          <p:cNvSpPr>
            <a:spLocks/>
          </p:cNvSpPr>
          <p:nvPr>
            <p:custDataLst>
              <p:tags r:id="rId18"/>
            </p:custDataLst>
          </p:nvPr>
        </p:nvSpPr>
        <p:spPr>
          <a:xfrm>
            <a:off x="2044012" y="3991754"/>
            <a:ext cx="1352691" cy="605243"/>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19" name="Rounded Rectangle 118"/>
          <p:cNvSpPr>
            <a:spLocks/>
          </p:cNvSpPr>
          <p:nvPr>
            <p:custDataLst>
              <p:tags r:id="rId19"/>
            </p:custDataLst>
          </p:nvPr>
        </p:nvSpPr>
        <p:spPr>
          <a:xfrm>
            <a:off x="2044012" y="4812189"/>
            <a:ext cx="1352691" cy="551429"/>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61" name="Rectangle 6"/>
          <p:cNvSpPr txBox="1">
            <a:spLocks/>
          </p:cNvSpPr>
          <p:nvPr>
            <p:custDataLst>
              <p:tags r:id="rId20"/>
            </p:custDataLst>
          </p:nvPr>
        </p:nvSpPr>
        <p:spPr>
          <a:xfrm>
            <a:off x="2148574" y="1486964"/>
            <a:ext cx="98612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FFFFFF"/>
                </a:solidFill>
              </a:rPr>
              <a:t>Demanda de producción de alimentos</a:t>
            </a:r>
            <a:endParaRPr lang="x-none" sz="1400" b="1" dirty="0">
              <a:solidFill>
                <a:srgbClr val="FFFFFF"/>
              </a:solidFill>
            </a:endParaRPr>
          </a:p>
        </p:txBody>
      </p:sp>
      <p:sp>
        <p:nvSpPr>
          <p:cNvPr id="66" name="Rectangle 6"/>
          <p:cNvSpPr txBox="1">
            <a:spLocks/>
          </p:cNvSpPr>
          <p:nvPr>
            <p:custDataLst>
              <p:tags r:id="rId21"/>
            </p:custDataLst>
          </p:nvPr>
        </p:nvSpPr>
        <p:spPr>
          <a:xfrm>
            <a:off x="2139057" y="4083030"/>
            <a:ext cx="101175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FFFFFF"/>
                </a:solidFill>
              </a:rPr>
              <a:t>Demanda </a:t>
            </a:r>
          </a:p>
          <a:p>
            <a:pPr fontAlgn="base">
              <a:spcBef>
                <a:spcPct val="0"/>
              </a:spcBef>
              <a:spcAft>
                <a:spcPct val="0"/>
              </a:spcAft>
              <a:buClr>
                <a:srgbClr val="046435"/>
              </a:buClr>
            </a:pPr>
            <a:r>
              <a:rPr lang="x-none" sz="1400" b="1" dirty="0" smtClean="0">
                <a:solidFill>
                  <a:srgbClr val="FFFFFF"/>
                </a:solidFill>
              </a:rPr>
              <a:t>de transporte</a:t>
            </a:r>
            <a:endParaRPr lang="x-none" sz="1400" b="1" dirty="0">
              <a:solidFill>
                <a:srgbClr val="FFFFFF"/>
              </a:solidFill>
            </a:endParaRPr>
          </a:p>
        </p:txBody>
      </p:sp>
      <p:sp>
        <p:nvSpPr>
          <p:cNvPr id="69" name="Rectangle 6"/>
          <p:cNvSpPr txBox="1">
            <a:spLocks/>
          </p:cNvSpPr>
          <p:nvPr>
            <p:custDataLst>
              <p:tags r:id="rId22"/>
            </p:custDataLst>
          </p:nvPr>
        </p:nvSpPr>
        <p:spPr>
          <a:xfrm>
            <a:off x="2126133" y="3236792"/>
            <a:ext cx="1146182" cy="43088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FFFFFF"/>
                </a:solidFill>
              </a:rPr>
              <a:t>Demanda de energía </a:t>
            </a:r>
            <a:endParaRPr lang="x-none" sz="1400" b="1" dirty="0">
              <a:solidFill>
                <a:srgbClr val="FFFFFF"/>
              </a:solidFill>
            </a:endParaRPr>
          </a:p>
        </p:txBody>
      </p:sp>
      <p:sp>
        <p:nvSpPr>
          <p:cNvPr id="74" name="Rectangle 6"/>
          <p:cNvSpPr txBox="1">
            <a:spLocks/>
          </p:cNvSpPr>
          <p:nvPr>
            <p:custDataLst>
              <p:tags r:id="rId23"/>
            </p:custDataLst>
          </p:nvPr>
        </p:nvSpPr>
        <p:spPr>
          <a:xfrm>
            <a:off x="2210769" y="4937015"/>
            <a:ext cx="986127" cy="21544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marL="0" lvl="0" indent="0" defTabSz="913526" eaLnBrk="1" hangingPunct="1">
              <a:buClr>
                <a:schemeClr val="tx2"/>
              </a:buClr>
              <a:defRPr baseline="0">
                <a:latin typeface="+mn-lt"/>
              </a:defRPr>
            </a:lvl1pPr>
            <a:lvl2pPr marL="197607" lvl="1" indent="-195987" defTabSz="913526" eaLnBrk="1" hangingPunct="1">
              <a:buClr>
                <a:schemeClr val="tx2"/>
              </a:buClr>
              <a:buSzPct val="125000"/>
              <a:buFont typeface="Arial" charset="0"/>
              <a:buChar char="▪"/>
              <a:defRPr baseline="0">
                <a:latin typeface="+mn-lt"/>
              </a:defRPr>
            </a:lvl2pPr>
            <a:lvl3pPr marL="466481" lvl="2" indent="-267255" defTabSz="913526" eaLnBrk="1" hangingPunct="1">
              <a:buClr>
                <a:schemeClr val="tx2"/>
              </a:buClr>
              <a:buSzPct val="120000"/>
              <a:buFont typeface="Arial" charset="0"/>
              <a:buChar char="–"/>
              <a:defRPr baseline="0">
                <a:latin typeface="+mn-lt"/>
              </a:defRPr>
            </a:lvl3pPr>
            <a:lvl4pPr marL="626835" lvl="3" indent="-158733" defTabSz="913526" eaLnBrk="1" hangingPunct="1">
              <a:buClr>
                <a:schemeClr val="tx2"/>
              </a:buClr>
              <a:buSzPct val="120000"/>
              <a:buFont typeface="Arial" charset="0"/>
              <a:buChar char="▫"/>
              <a:defRPr baseline="0">
                <a:latin typeface="+mn-lt"/>
              </a:defRPr>
            </a:lvl4pPr>
            <a:lvl5pPr marL="765029" lvl="4" indent="-132818" defTabSz="913526" eaLnBrk="1" hangingPunct="1">
              <a:buClr>
                <a:schemeClr val="tx2"/>
              </a:buClr>
              <a:buSzPct val="89000"/>
              <a:buFont typeface="Arial" charset="0"/>
              <a:buChar char="-"/>
              <a:defRPr baseline="0">
                <a:latin typeface="+mn-lt"/>
              </a:defRPr>
            </a:lvl5pPr>
            <a:lvl6pPr marL="765029" indent="-132818" defTabSz="913526" fontAlgn="base">
              <a:spcBef>
                <a:spcPct val="0"/>
              </a:spcBef>
              <a:spcAft>
                <a:spcPct val="0"/>
              </a:spcAft>
              <a:buClr>
                <a:schemeClr val="tx2"/>
              </a:buClr>
              <a:buSzPct val="89000"/>
              <a:buFont typeface="Arial" charset="0"/>
              <a:buChar char="-"/>
              <a:defRPr baseline="0">
                <a:latin typeface="+mn-lt"/>
              </a:defRPr>
            </a:lvl6pPr>
            <a:lvl7pPr marL="765029" indent="-132818" defTabSz="913526" fontAlgn="base">
              <a:spcBef>
                <a:spcPct val="0"/>
              </a:spcBef>
              <a:spcAft>
                <a:spcPct val="0"/>
              </a:spcAft>
              <a:buClr>
                <a:schemeClr val="tx2"/>
              </a:buClr>
              <a:buSzPct val="89000"/>
              <a:buFont typeface="Arial" charset="0"/>
              <a:buChar char="-"/>
              <a:defRPr baseline="0">
                <a:latin typeface="+mn-lt"/>
              </a:defRPr>
            </a:lvl7pPr>
            <a:lvl8pPr marL="765029" indent="-132818" defTabSz="913526" fontAlgn="base">
              <a:spcBef>
                <a:spcPct val="0"/>
              </a:spcBef>
              <a:spcAft>
                <a:spcPct val="0"/>
              </a:spcAft>
              <a:buClr>
                <a:schemeClr val="tx2"/>
              </a:buClr>
              <a:buSzPct val="89000"/>
              <a:buFont typeface="Arial" charset="0"/>
              <a:buChar char="-"/>
              <a:defRPr baseline="0">
                <a:latin typeface="+mn-lt"/>
              </a:defRPr>
            </a:lvl8pPr>
            <a:lvl9pPr marL="765029" indent="-132818" defTabSz="913526"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FFFFFF"/>
                </a:solidFill>
              </a:rPr>
              <a:t>Otros</a:t>
            </a:r>
            <a:endParaRPr lang="x-none" sz="1400" b="1" dirty="0">
              <a:solidFill>
                <a:srgbClr val="FFFFFF"/>
              </a:solidFill>
            </a:endParaRPr>
          </a:p>
        </p:txBody>
      </p:sp>
      <p:sp>
        <p:nvSpPr>
          <p:cNvPr id="89" name="Rectangle 88"/>
          <p:cNvSpPr>
            <a:spLocks/>
          </p:cNvSpPr>
          <p:nvPr>
            <p:custDataLst>
              <p:tags r:id="rId24"/>
            </p:custDataLst>
          </p:nvPr>
        </p:nvSpPr>
        <p:spPr>
          <a:xfrm>
            <a:off x="4898147" y="1332106"/>
            <a:ext cx="614336"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x-none" sz="1400" dirty="0">
              <a:solidFill>
                <a:srgbClr val="000000"/>
              </a:solidFill>
            </a:endParaRPr>
          </a:p>
        </p:txBody>
      </p:sp>
      <p:sp>
        <p:nvSpPr>
          <p:cNvPr id="77" name="Rectangle 76"/>
          <p:cNvSpPr>
            <a:spLocks noChangeArrowheads="1"/>
          </p:cNvSpPr>
          <p:nvPr>
            <p:custDataLst>
              <p:tags r:id="rId25"/>
            </p:custDataLst>
          </p:nvPr>
        </p:nvSpPr>
        <p:spPr bwMode="auto">
          <a:xfrm>
            <a:off x="3863878" y="869815"/>
            <a:ext cx="164860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r>
              <a:rPr lang="x-none" sz="1200" b="1" dirty="0" smtClean="0">
                <a:solidFill>
                  <a:srgbClr val="046435"/>
                </a:solidFill>
              </a:rPr>
              <a:t>Factores</a:t>
            </a:r>
            <a:r>
              <a:rPr lang="x-none" sz="1400" b="1" dirty="0" smtClean="0">
                <a:solidFill>
                  <a:srgbClr val="046435"/>
                </a:solidFill>
              </a:rPr>
              <a:t> </a:t>
            </a:r>
            <a:r>
              <a:rPr lang="x-none" sz="1200" b="1" dirty="0" smtClean="0">
                <a:solidFill>
                  <a:srgbClr val="046435"/>
                </a:solidFill>
              </a:rPr>
              <a:t>ambientales</a:t>
            </a:r>
            <a:r>
              <a:rPr lang="x-none" sz="1400" b="1" dirty="0" smtClean="0">
                <a:solidFill>
                  <a:srgbClr val="046435"/>
                </a:solidFill>
              </a:rPr>
              <a:t> </a:t>
            </a:r>
            <a:r>
              <a:rPr lang="x-none" sz="1200" b="1" dirty="0" smtClean="0">
                <a:solidFill>
                  <a:srgbClr val="046435"/>
                </a:solidFill>
              </a:rPr>
              <a:t>directos</a:t>
            </a:r>
            <a:endParaRPr lang="x-none" sz="1200" dirty="0">
              <a:solidFill>
                <a:srgbClr val="046435"/>
              </a:solidFill>
              <a:cs typeface="Arial" pitchFamily="34" charset="0"/>
            </a:endParaRPr>
          </a:p>
        </p:txBody>
      </p:sp>
      <p:cxnSp>
        <p:nvCxnSpPr>
          <p:cNvPr id="84" name="Straight Connector 83"/>
          <p:cNvCxnSpPr>
            <a:cxnSpLocks/>
          </p:cNvCxnSpPr>
          <p:nvPr>
            <p:custDataLst>
              <p:tags r:id="rId26"/>
            </p:custDataLst>
          </p:nvPr>
        </p:nvCxnSpPr>
        <p:spPr>
          <a:xfrm>
            <a:off x="3859544" y="1332106"/>
            <a:ext cx="1652939"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custDataLst>
              <p:tags r:id="rId27"/>
            </p:custDataLst>
          </p:nvPr>
        </p:nvCxnSpPr>
        <p:spPr>
          <a:xfrm>
            <a:off x="5512483" y="1241045"/>
            <a:ext cx="7038"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3802789" y="1382331"/>
            <a:ext cx="1613602" cy="1050348"/>
            <a:chOff x="4348129" y="1799532"/>
            <a:chExt cx="1613602" cy="1050348"/>
          </a:xfrm>
        </p:grpSpPr>
        <p:sp>
          <p:nvSpPr>
            <p:cNvPr id="16" name="Rounded Rectangle 15"/>
            <p:cNvSpPr>
              <a:spLocks/>
            </p:cNvSpPr>
            <p:nvPr>
              <p:custDataLst>
                <p:tags r:id="rId67"/>
              </p:custDataLst>
            </p:nvPr>
          </p:nvSpPr>
          <p:spPr>
            <a:xfrm>
              <a:off x="4348129" y="1799532"/>
              <a:ext cx="1613602" cy="105034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40" name="Rectangle 26"/>
            <p:cNvSpPr txBox="1"/>
            <p:nvPr>
              <p:custDataLst>
                <p:tags r:id="rId68"/>
              </p:custDataLst>
            </p:nvPr>
          </p:nvSpPr>
          <p:spPr bwMode="gray">
            <a:xfrm>
              <a:off x="4439124" y="1893819"/>
              <a:ext cx="1431613" cy="86177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Procesos de producción agrícola que generan alimentos</a:t>
              </a:r>
              <a:endParaRPr lang="x-none" sz="1400" b="1" dirty="0">
                <a:solidFill>
                  <a:srgbClr val="000000"/>
                </a:solidFill>
              </a:endParaRPr>
            </a:p>
          </p:txBody>
        </p:sp>
      </p:grpSp>
      <p:grpSp>
        <p:nvGrpSpPr>
          <p:cNvPr id="14" name="Group 13"/>
          <p:cNvGrpSpPr/>
          <p:nvPr/>
        </p:nvGrpSpPr>
        <p:grpSpPr>
          <a:xfrm>
            <a:off x="3802789" y="2483867"/>
            <a:ext cx="1613602" cy="692335"/>
            <a:chOff x="4348129" y="2693479"/>
            <a:chExt cx="1613602" cy="692335"/>
          </a:xfrm>
        </p:grpSpPr>
        <p:sp>
          <p:nvSpPr>
            <p:cNvPr id="110" name="Rounded Rectangle 109"/>
            <p:cNvSpPr>
              <a:spLocks/>
            </p:cNvSpPr>
            <p:nvPr>
              <p:custDataLst>
                <p:tags r:id="rId65"/>
              </p:custDataLst>
            </p:nvPr>
          </p:nvSpPr>
          <p:spPr>
            <a:xfrm>
              <a:off x="4348129" y="2693479"/>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50" name="Rectangle 26"/>
            <p:cNvSpPr txBox="1"/>
            <p:nvPr>
              <p:custDataLst>
                <p:tags r:id="rId66"/>
              </p:custDataLst>
            </p:nvPr>
          </p:nvSpPr>
          <p:spPr bwMode="gray">
            <a:xfrm>
              <a:off x="4439124" y="2824203"/>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Prestación/uso de transporte</a:t>
              </a:r>
              <a:endParaRPr lang="x-none" sz="1400" b="1" dirty="0">
                <a:solidFill>
                  <a:srgbClr val="000000"/>
                </a:solidFill>
              </a:endParaRPr>
            </a:p>
          </p:txBody>
        </p:sp>
      </p:grpSp>
      <p:grpSp>
        <p:nvGrpSpPr>
          <p:cNvPr id="10" name="Group 9"/>
          <p:cNvGrpSpPr/>
          <p:nvPr/>
        </p:nvGrpSpPr>
        <p:grpSpPr>
          <a:xfrm>
            <a:off x="3802789" y="3278907"/>
            <a:ext cx="1613602" cy="778366"/>
            <a:chOff x="4348129" y="3489629"/>
            <a:chExt cx="1613602" cy="778366"/>
          </a:xfrm>
        </p:grpSpPr>
        <p:sp>
          <p:nvSpPr>
            <p:cNvPr id="111" name="Rounded Rectangle 110"/>
            <p:cNvSpPr>
              <a:spLocks/>
            </p:cNvSpPr>
            <p:nvPr>
              <p:custDataLst>
                <p:tags r:id="rId63"/>
              </p:custDataLst>
            </p:nvPr>
          </p:nvSpPr>
          <p:spPr>
            <a:xfrm>
              <a:off x="4348129" y="3489629"/>
              <a:ext cx="1613602" cy="77836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54" name="Rectangle 26"/>
            <p:cNvSpPr txBox="1"/>
            <p:nvPr>
              <p:custDataLst>
                <p:tags r:id="rId64"/>
              </p:custDataLst>
            </p:nvPr>
          </p:nvSpPr>
          <p:spPr bwMode="gray">
            <a:xfrm>
              <a:off x="4439124" y="3577881"/>
              <a:ext cx="1522607" cy="646331"/>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Construcción y uso de edificios y otra infraestructura</a:t>
              </a:r>
              <a:endParaRPr lang="x-none" sz="1400" b="1" dirty="0">
                <a:solidFill>
                  <a:srgbClr val="000000"/>
                </a:solidFill>
              </a:endParaRPr>
            </a:p>
          </p:txBody>
        </p:sp>
      </p:grpSp>
      <p:grpSp>
        <p:nvGrpSpPr>
          <p:cNvPr id="4" name="Group 3"/>
          <p:cNvGrpSpPr/>
          <p:nvPr/>
        </p:nvGrpSpPr>
        <p:grpSpPr>
          <a:xfrm>
            <a:off x="3802789" y="4874156"/>
            <a:ext cx="1613602" cy="692335"/>
            <a:chOff x="4348129" y="4388808"/>
            <a:chExt cx="1613602" cy="692335"/>
          </a:xfrm>
        </p:grpSpPr>
        <p:sp>
          <p:nvSpPr>
            <p:cNvPr id="112" name="Rounded Rectangle 111"/>
            <p:cNvSpPr>
              <a:spLocks/>
            </p:cNvSpPr>
            <p:nvPr>
              <p:custDataLst>
                <p:tags r:id="rId61"/>
              </p:custDataLst>
            </p:nvPr>
          </p:nvSpPr>
          <p:spPr>
            <a:xfrm>
              <a:off x="4348129" y="4388808"/>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58" name="Rectangle 26"/>
            <p:cNvSpPr txBox="1"/>
            <p:nvPr>
              <p:custDataLst>
                <p:tags r:id="rId62"/>
              </p:custDataLst>
            </p:nvPr>
          </p:nvSpPr>
          <p:spPr bwMode="gray">
            <a:xfrm>
              <a:off x="4431157" y="45757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Otros</a:t>
              </a:r>
              <a:endParaRPr lang="x-none" sz="1400" b="1" dirty="0">
                <a:solidFill>
                  <a:srgbClr val="000000"/>
                </a:solidFill>
              </a:endParaRPr>
            </a:p>
          </p:txBody>
        </p:sp>
      </p:grpSp>
      <p:sp>
        <p:nvSpPr>
          <p:cNvPr id="98" name="TextBox 97"/>
          <p:cNvSpPr txBox="1">
            <a:spLocks/>
          </p:cNvSpPr>
          <p:nvPr/>
        </p:nvSpPr>
        <p:spPr>
          <a:xfrm>
            <a:off x="1827080" y="6043691"/>
            <a:ext cx="3538503" cy="215444"/>
          </a:xfrm>
          <a:prstGeom prst="rect">
            <a:avLst/>
          </a:prstGeom>
          <a:noFill/>
        </p:spPr>
        <p:txBody>
          <a:bodyPr wrap="square" lIns="0" tIns="0" rIns="0" bIns="0" rtlCol="0">
            <a:spAutoFit/>
          </a:bodyPr>
          <a:lstStyle/>
          <a:p>
            <a:pPr algn="ctr" fontAlgn="base">
              <a:spcBef>
                <a:spcPct val="0"/>
              </a:spcBef>
              <a:spcAft>
                <a:spcPct val="0"/>
              </a:spcAft>
            </a:pPr>
            <a:r>
              <a:rPr lang="x-none" sz="1400" b="1" dirty="0" smtClean="0">
                <a:solidFill>
                  <a:srgbClr val="000000"/>
                </a:solidFill>
              </a:rPr>
              <a:t>Intervenciones relativas a los factores</a:t>
            </a:r>
            <a:endParaRPr lang="x-none" sz="1400" b="1" dirty="0">
              <a:solidFill>
                <a:srgbClr val="000000"/>
              </a:solidFill>
            </a:endParaRPr>
          </a:p>
        </p:txBody>
      </p:sp>
      <p:sp>
        <p:nvSpPr>
          <p:cNvPr id="100" name="TextBox 99"/>
          <p:cNvSpPr txBox="1">
            <a:spLocks/>
          </p:cNvSpPr>
          <p:nvPr/>
        </p:nvSpPr>
        <p:spPr>
          <a:xfrm>
            <a:off x="5361732" y="6041458"/>
            <a:ext cx="2096904" cy="430887"/>
          </a:xfrm>
          <a:prstGeom prst="rect">
            <a:avLst/>
          </a:prstGeom>
          <a:noFill/>
        </p:spPr>
        <p:txBody>
          <a:bodyPr wrap="square" lIns="0" tIns="0" rIns="0" bIns="0" rtlCol="0">
            <a:spAutoFit/>
          </a:bodyPr>
          <a:lstStyle/>
          <a:p>
            <a:pPr algn="ctr" fontAlgn="base">
              <a:spcBef>
                <a:spcPct val="0"/>
              </a:spcBef>
              <a:spcAft>
                <a:spcPct val="0"/>
              </a:spcAft>
            </a:pPr>
            <a:r>
              <a:rPr lang="x-none" sz="1400" b="1" dirty="0" smtClean="0">
                <a:solidFill>
                  <a:srgbClr val="000000"/>
                </a:solidFill>
              </a:rPr>
              <a:t>Intervenciones relativas a las presiones</a:t>
            </a:r>
            <a:endParaRPr lang="x-none" sz="1400" b="1" dirty="0">
              <a:solidFill>
                <a:srgbClr val="000000"/>
              </a:solidFill>
            </a:endParaRPr>
          </a:p>
        </p:txBody>
      </p:sp>
      <p:grpSp>
        <p:nvGrpSpPr>
          <p:cNvPr id="186379" name="Group 186378"/>
          <p:cNvGrpSpPr/>
          <p:nvPr/>
        </p:nvGrpSpPr>
        <p:grpSpPr>
          <a:xfrm>
            <a:off x="846786" y="5712721"/>
            <a:ext cx="7451979" cy="759624"/>
            <a:chOff x="739035" y="5712721"/>
            <a:chExt cx="7451979" cy="759624"/>
          </a:xfrm>
        </p:grpSpPr>
        <p:cxnSp>
          <p:nvCxnSpPr>
            <p:cNvPr id="7" name="Straight Connector 6"/>
            <p:cNvCxnSpPr/>
            <p:nvPr/>
          </p:nvCxnSpPr>
          <p:spPr>
            <a:xfrm flipH="1">
              <a:off x="8159948" y="5712721"/>
              <a:ext cx="6548" cy="759624"/>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39035" y="6472345"/>
              <a:ext cx="7451979" cy="0"/>
            </a:xfrm>
            <a:prstGeom prst="line">
              <a:avLst/>
            </a:prstGeom>
            <a:ln w="69850">
              <a:solidFill>
                <a:srgbClr val="046435"/>
              </a:solidFill>
            </a:ln>
          </p:spPr>
          <p:style>
            <a:lnRef idx="1">
              <a:schemeClr val="accent1"/>
            </a:lnRef>
            <a:fillRef idx="0">
              <a:schemeClr val="accent1"/>
            </a:fillRef>
            <a:effectRef idx="0">
              <a:schemeClr val="accent1"/>
            </a:effectRef>
            <a:fontRef idx="minor">
              <a:schemeClr val="tx1"/>
            </a:fontRef>
          </p:style>
        </p:cxnSp>
        <p:cxnSp>
          <p:nvCxnSpPr>
            <p:cNvPr id="186371" name="Straight Arrow Connector 186370"/>
            <p:cNvCxnSpPr/>
            <p:nvPr/>
          </p:nvCxnSpPr>
          <p:spPr>
            <a:xfrm flipV="1">
              <a:off x="739035" y="5715002"/>
              <a:ext cx="22965" cy="757343"/>
            </a:xfrm>
            <a:prstGeom prst="straightConnector1">
              <a:avLst/>
            </a:prstGeom>
            <a:ln w="76200">
              <a:solidFill>
                <a:srgbClr val="046435"/>
              </a:solidFill>
              <a:tailEnd type="arrow"/>
            </a:ln>
          </p:spPr>
          <p:style>
            <a:lnRef idx="1">
              <a:schemeClr val="accent1"/>
            </a:lnRef>
            <a:fillRef idx="0">
              <a:schemeClr val="accent1"/>
            </a:fillRef>
            <a:effectRef idx="0">
              <a:schemeClr val="accent1"/>
            </a:effectRef>
            <a:fontRef idx="minor">
              <a:schemeClr val="tx1"/>
            </a:fontRef>
          </p:style>
        </p:cxnSp>
      </p:grpSp>
      <p:sp>
        <p:nvSpPr>
          <p:cNvPr id="5" name="Rectangle 4"/>
          <p:cNvSpPr>
            <a:spLocks/>
          </p:cNvSpPr>
          <p:nvPr>
            <p:custDataLst>
              <p:tags r:id="rId28"/>
            </p:custDataLst>
          </p:nvPr>
        </p:nvSpPr>
        <p:spPr>
          <a:xfrm>
            <a:off x="1198416" y="1332106"/>
            <a:ext cx="554184"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x-none" sz="1400" dirty="0">
              <a:solidFill>
                <a:srgbClr val="000000"/>
              </a:solidFill>
            </a:endParaRPr>
          </a:p>
        </p:txBody>
      </p:sp>
      <p:grpSp>
        <p:nvGrpSpPr>
          <p:cNvPr id="11" name="Group 10"/>
          <p:cNvGrpSpPr/>
          <p:nvPr>
            <p:custDataLst>
              <p:tags r:id="rId29"/>
            </p:custDataLst>
          </p:nvPr>
        </p:nvGrpSpPr>
        <p:grpSpPr>
          <a:xfrm>
            <a:off x="159272" y="3050128"/>
            <a:ext cx="1316235" cy="890901"/>
            <a:chOff x="158750" y="2484910"/>
            <a:chExt cx="1560513" cy="995931"/>
          </a:xfrm>
        </p:grpSpPr>
        <p:pic>
          <p:nvPicPr>
            <p:cNvPr id="186373" name="Picture 5"/>
            <p:cNvPicPr>
              <a:picLocks noChangeAspect="1" noChangeArrowheads="1"/>
            </p:cNvPicPr>
            <p:nvPr>
              <p:custDataLst>
                <p:tags r:id="rId59"/>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Rectangle 286"/>
            <p:cNvSpPr txBox="1">
              <a:spLocks noChangeArrowheads="1"/>
            </p:cNvSpPr>
            <p:nvPr>
              <p:custDataLst>
                <p:tags r:id="rId60"/>
              </p:custDataLst>
            </p:nvPr>
          </p:nvSpPr>
          <p:spPr bwMode="auto">
            <a:xfrm>
              <a:off x="272426"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x-none" sz="1400" b="1" dirty="0" smtClean="0">
                  <a:solidFill>
                    <a:srgbClr val="000000"/>
                  </a:solidFill>
                </a:rPr>
                <a:t>Crecimiento de la clase media</a:t>
              </a:r>
              <a:endParaRPr lang="x-none" sz="1400" b="1" dirty="0">
                <a:solidFill>
                  <a:srgbClr val="000000"/>
                </a:solidFill>
              </a:endParaRPr>
            </a:p>
          </p:txBody>
        </p:sp>
      </p:grpSp>
      <p:grpSp>
        <p:nvGrpSpPr>
          <p:cNvPr id="13" name="Group 12"/>
          <p:cNvGrpSpPr/>
          <p:nvPr>
            <p:custDataLst>
              <p:tags r:id="rId30"/>
            </p:custDataLst>
          </p:nvPr>
        </p:nvGrpSpPr>
        <p:grpSpPr>
          <a:xfrm>
            <a:off x="159272" y="4299275"/>
            <a:ext cx="1316235" cy="890901"/>
            <a:chOff x="158750" y="4178873"/>
            <a:chExt cx="1560513" cy="995931"/>
          </a:xfrm>
        </p:grpSpPr>
        <p:pic>
          <p:nvPicPr>
            <p:cNvPr id="94" name="Picture 5"/>
            <p:cNvPicPr>
              <a:picLocks noChangeAspect="1" noChangeArrowheads="1"/>
            </p:cNvPicPr>
            <p:nvPr>
              <p:custDataLst>
                <p:tags r:id="rId57"/>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4178873"/>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 name="Rectangle 286"/>
            <p:cNvSpPr txBox="1">
              <a:spLocks noChangeArrowheads="1"/>
            </p:cNvSpPr>
            <p:nvPr>
              <p:custDataLst>
                <p:tags r:id="rId58"/>
              </p:custDataLst>
            </p:nvPr>
          </p:nvSpPr>
          <p:spPr bwMode="auto">
            <a:xfrm>
              <a:off x="272426" y="4584037"/>
              <a:ext cx="1324874" cy="240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defPPr>
                <a:defRPr lang="en-US"/>
              </a:defPPr>
              <a:lvl1pPr marL="0" indent="0" defTabSz="895350" eaLnBrk="1" hangingPunct="1">
                <a:buClr>
                  <a:schemeClr val="tx2"/>
                </a:buClr>
                <a:defRPr>
                  <a:latin typeface="+mn-lt"/>
                </a:defRPr>
              </a:lvl1pPr>
              <a:lvl2pPr marL="193675" indent="-192088" defTabSz="895350" eaLnBrk="1" hangingPunct="1">
                <a:buClr>
                  <a:schemeClr val="tx2"/>
                </a:buClr>
                <a:buSzPct val="125000"/>
                <a:buFont typeface="Arial" charset="0"/>
                <a:buChar char="▪"/>
                <a:defRPr>
                  <a:latin typeface="+mn-lt"/>
                </a:defRPr>
              </a:lvl2pPr>
              <a:lvl3pPr marL="457200" indent="-261938" defTabSz="895350" eaLnBrk="1" hangingPunct="1">
                <a:buClr>
                  <a:schemeClr val="tx2"/>
                </a:buClr>
                <a:buSzPct val="120000"/>
                <a:buFont typeface="Arial" charset="0"/>
                <a:buChar char="–"/>
                <a:defRPr>
                  <a:latin typeface="+mn-lt"/>
                </a:defRPr>
              </a:lvl3pPr>
              <a:lvl4pPr marL="614363" indent="-155575" defTabSz="895350" eaLnBrk="1" hangingPunct="1">
                <a:buClr>
                  <a:schemeClr val="tx2"/>
                </a:buClr>
                <a:buSzPct val="120000"/>
                <a:buFont typeface="Arial" charset="0"/>
                <a:buChar char="▫"/>
                <a:defRPr>
                  <a:latin typeface="+mn-lt"/>
                </a:defRPr>
              </a:lvl4pPr>
              <a:lvl5pPr marL="746125" indent="-130175" defTabSz="895350" eaLnBrk="1" hangingPunct="1">
                <a:buClr>
                  <a:schemeClr val="tx2"/>
                </a:buClr>
                <a:buSzPct val="89000"/>
                <a:buFont typeface="Arial" charset="0"/>
                <a:buChar char="-"/>
                <a:defRPr>
                  <a:latin typeface="+mn-lt"/>
                </a:defRPr>
              </a:lvl5pPr>
              <a:lvl6pPr marL="749808" indent="-130175" defTabSz="895350" fontAlgn="base">
                <a:spcBef>
                  <a:spcPct val="0"/>
                </a:spcBef>
                <a:spcAft>
                  <a:spcPct val="0"/>
                </a:spcAft>
                <a:buClr>
                  <a:schemeClr val="tx2"/>
                </a:buClr>
                <a:buSzPct val="89000"/>
                <a:buFont typeface="Arial" charset="0"/>
                <a:buChar char="-"/>
                <a:defRPr>
                  <a:latin typeface="+mn-lt"/>
                </a:defRPr>
              </a:lvl6pPr>
              <a:lvl7pPr marL="749808" indent="-130175" defTabSz="895350" fontAlgn="base">
                <a:spcBef>
                  <a:spcPct val="0"/>
                </a:spcBef>
                <a:spcAft>
                  <a:spcPct val="0"/>
                </a:spcAft>
                <a:buClr>
                  <a:schemeClr val="tx2"/>
                </a:buClr>
                <a:buSzPct val="89000"/>
                <a:buFont typeface="Arial" charset="0"/>
                <a:buChar char="-"/>
                <a:defRPr>
                  <a:latin typeface="+mn-lt"/>
                </a:defRPr>
              </a:lvl7pPr>
              <a:lvl8pPr marL="749808" indent="-130175" defTabSz="895350" fontAlgn="base">
                <a:spcBef>
                  <a:spcPct val="0"/>
                </a:spcBef>
                <a:spcAft>
                  <a:spcPct val="0"/>
                </a:spcAft>
                <a:buClr>
                  <a:schemeClr val="tx2"/>
                </a:buClr>
                <a:buSzPct val="89000"/>
                <a:buFont typeface="Arial" charset="0"/>
                <a:buChar char="-"/>
                <a:defRPr>
                  <a:latin typeface="+mn-lt"/>
                </a:defRPr>
              </a:lvl8pPr>
              <a:lvl9pPr marL="749808" indent="-130175" defTabSz="895350" fontAlgn="base">
                <a:spcBef>
                  <a:spcPct val="0"/>
                </a:spcBef>
                <a:spcAft>
                  <a:spcPct val="0"/>
                </a:spcAft>
                <a:buClr>
                  <a:schemeClr val="tx2"/>
                </a:buClr>
                <a:buSzPct val="89000"/>
                <a:buFont typeface="Arial" charset="0"/>
                <a:buChar char="-"/>
                <a:defRPr>
                  <a:latin typeface="+mn-lt"/>
                </a:defRPr>
              </a:lvl9pPr>
            </a:lstStyle>
            <a:p>
              <a:pPr fontAlgn="base">
                <a:spcBef>
                  <a:spcPct val="0"/>
                </a:spcBef>
                <a:spcAft>
                  <a:spcPct val="0"/>
                </a:spcAft>
                <a:buClr>
                  <a:srgbClr val="046435"/>
                </a:buClr>
              </a:pPr>
              <a:r>
                <a:rPr lang="x-none" sz="1400" b="1" dirty="0" smtClean="0">
                  <a:solidFill>
                    <a:srgbClr val="000000"/>
                  </a:solidFill>
                </a:rPr>
                <a:t>Urbanización</a:t>
              </a:r>
              <a:endParaRPr lang="x-none" sz="1400" b="1" dirty="0">
                <a:solidFill>
                  <a:srgbClr val="000000"/>
                </a:solidFill>
              </a:endParaRPr>
            </a:p>
          </p:txBody>
        </p:sp>
      </p:grpSp>
      <p:sp>
        <p:nvSpPr>
          <p:cNvPr id="76" name="Rectangle 75"/>
          <p:cNvSpPr>
            <a:spLocks noChangeArrowheads="1"/>
          </p:cNvSpPr>
          <p:nvPr>
            <p:custDataLst>
              <p:tags r:id="rId31"/>
            </p:custDataLst>
          </p:nvPr>
        </p:nvSpPr>
        <p:spPr bwMode="auto">
          <a:xfrm>
            <a:off x="134491" y="715927"/>
            <a:ext cx="142459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r>
              <a:rPr lang="x-none" sz="1200" b="1" dirty="0" smtClean="0">
                <a:solidFill>
                  <a:srgbClr val="046435"/>
                </a:solidFill>
              </a:rPr>
              <a:t>Tendencias socioeconómicas </a:t>
            </a:r>
            <a:br>
              <a:rPr lang="x-none" sz="1200" b="1" dirty="0" smtClean="0">
                <a:solidFill>
                  <a:srgbClr val="046435"/>
                </a:solidFill>
              </a:rPr>
            </a:br>
            <a:r>
              <a:rPr lang="x-none" sz="1200" b="1" dirty="0" smtClean="0">
                <a:solidFill>
                  <a:srgbClr val="046435"/>
                </a:solidFill>
              </a:rPr>
              <a:t>subyacentes</a:t>
            </a:r>
            <a:endParaRPr lang="x-none" sz="1200" b="1" dirty="0">
              <a:solidFill>
                <a:srgbClr val="046435"/>
              </a:solidFill>
            </a:endParaRPr>
          </a:p>
        </p:txBody>
      </p:sp>
      <p:cxnSp>
        <p:nvCxnSpPr>
          <p:cNvPr id="80" name="Straight Connector 79"/>
          <p:cNvCxnSpPr>
            <a:cxnSpLocks/>
          </p:cNvCxnSpPr>
          <p:nvPr>
            <p:custDataLst>
              <p:tags r:id="rId32"/>
            </p:custDataLst>
          </p:nvPr>
        </p:nvCxnSpPr>
        <p:spPr>
          <a:xfrm>
            <a:off x="134491" y="1325999"/>
            <a:ext cx="14245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p:custDataLst>
              <p:tags r:id="rId33"/>
            </p:custDataLst>
          </p:nvPr>
        </p:nvCxnSpPr>
        <p:spPr>
          <a:xfrm>
            <a:off x="1752600" y="1234938"/>
            <a:ext cx="0" cy="448006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75" name="Group 74"/>
          <p:cNvGrpSpPr/>
          <p:nvPr>
            <p:custDataLst>
              <p:tags r:id="rId34"/>
            </p:custDataLst>
          </p:nvPr>
        </p:nvGrpSpPr>
        <p:grpSpPr>
          <a:xfrm>
            <a:off x="159272" y="1800980"/>
            <a:ext cx="1316235" cy="890901"/>
            <a:chOff x="158750" y="2484910"/>
            <a:chExt cx="1560513" cy="995931"/>
          </a:xfrm>
        </p:grpSpPr>
        <p:pic>
          <p:nvPicPr>
            <p:cNvPr id="95" name="Picture 5"/>
            <p:cNvPicPr>
              <a:picLocks noChangeAspect="1" noChangeArrowheads="1"/>
            </p:cNvPicPr>
            <p:nvPr>
              <p:custDataLst>
                <p:tags r:id="rId55"/>
              </p:custDataLst>
            </p:nvPr>
          </p:nvPicPr>
          <p:blipFill>
            <a:blip r:embed="rId81">
              <a:extLst>
                <a:ext uri="{28A0092B-C50C-407E-A947-70E740481C1C}">
                  <a14:useLocalDpi xmlns:a14="http://schemas.microsoft.com/office/drawing/2010/main" val="0"/>
                </a:ext>
              </a:extLst>
            </a:blip>
            <a:srcRect/>
            <a:stretch>
              <a:fillRect/>
            </a:stretch>
          </p:blipFill>
          <p:spPr bwMode="auto">
            <a:xfrm>
              <a:off x="158750" y="2484910"/>
              <a:ext cx="1560513" cy="99593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6" name="Rectangle 286"/>
            <p:cNvSpPr txBox="1">
              <a:spLocks noChangeArrowheads="1"/>
            </p:cNvSpPr>
            <p:nvPr>
              <p:custDataLst>
                <p:tags r:id="rId56"/>
              </p:custDataLst>
            </p:nvPr>
          </p:nvSpPr>
          <p:spPr bwMode="auto">
            <a:xfrm>
              <a:off x="272427" y="2742032"/>
              <a:ext cx="1324874" cy="481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marL="0" indent="0" algn="l" defTabSz="895350" rtl="0" eaLnBrk="1" fontAlgn="base" hangingPunct="1">
                <a:spcBef>
                  <a:spcPct val="0"/>
                </a:spcBef>
                <a:spcAft>
                  <a:spcPct val="0"/>
                </a:spcAft>
                <a:buClr>
                  <a:schemeClr val="tx2"/>
                </a:buClr>
                <a:defRPr sz="1600">
                  <a:solidFill>
                    <a:schemeClr val="tx1"/>
                  </a:solidFill>
                  <a:latin typeface="+mn-lt"/>
                  <a:ea typeface="+mn-ea"/>
                  <a:cs typeface="+mn-cs"/>
                </a:defRPr>
              </a:lvl1pPr>
              <a:lvl2pPr marL="193675" indent="-192088" algn="l" defTabSz="895350" rtl="0" eaLnBrk="1" fontAlgn="base" hangingPunct="1">
                <a:spcBef>
                  <a:spcPct val="0"/>
                </a:spcBef>
                <a:spcAft>
                  <a:spcPct val="0"/>
                </a:spcAft>
                <a:buClr>
                  <a:schemeClr val="tx2"/>
                </a:buClr>
                <a:buSzPct val="125000"/>
                <a:buFont typeface="Arial" charset="0"/>
                <a:buChar char="▪"/>
                <a:defRPr sz="1600">
                  <a:solidFill>
                    <a:schemeClr val="tx1"/>
                  </a:solidFill>
                  <a:latin typeface="+mn-lt"/>
                </a:defRPr>
              </a:lvl2pPr>
              <a:lvl3pPr marL="457200" indent="-261938"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3pPr>
              <a:lvl4pPr marL="614363" indent="-155575" algn="l" defTabSz="895350" rtl="0" eaLnBrk="1" fontAlgn="base" hangingPunct="1">
                <a:spcBef>
                  <a:spcPct val="0"/>
                </a:spcBef>
                <a:spcAft>
                  <a:spcPct val="0"/>
                </a:spcAft>
                <a:buClr>
                  <a:schemeClr val="tx2"/>
                </a:buClr>
                <a:buSzPct val="120000"/>
                <a:buFont typeface="Arial" charset="0"/>
                <a:buChar char="▫"/>
                <a:defRPr sz="1600">
                  <a:solidFill>
                    <a:schemeClr val="tx1"/>
                  </a:solidFill>
                  <a:latin typeface="+mn-lt"/>
                </a:defRPr>
              </a:lvl4pPr>
              <a:lvl5pPr marL="746125"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5pPr>
              <a:lvl6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6pPr>
              <a:lvl7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7pPr>
              <a:lvl8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8pPr>
              <a:lvl9pPr marL="749808" indent="-130175" algn="l" defTabSz="895350" rtl="0" eaLnBrk="1" fontAlgn="base" hangingPunct="1">
                <a:spcBef>
                  <a:spcPct val="0"/>
                </a:spcBef>
                <a:spcAft>
                  <a:spcPct val="0"/>
                </a:spcAft>
                <a:buClr>
                  <a:schemeClr val="tx2"/>
                </a:buClr>
                <a:buSzPct val="89000"/>
                <a:buFont typeface="Arial" charset="0"/>
                <a:buChar char="-"/>
                <a:defRPr sz="1600">
                  <a:solidFill>
                    <a:schemeClr val="tx1"/>
                  </a:solidFill>
                  <a:latin typeface="+mn-lt"/>
                </a:defRPr>
              </a:lvl9pPr>
            </a:lstStyle>
            <a:p>
              <a:pPr>
                <a:buClr>
                  <a:srgbClr val="046435"/>
                </a:buClr>
              </a:pPr>
              <a:r>
                <a:rPr lang="x-none" sz="1400" b="1" dirty="0" smtClean="0">
                  <a:solidFill>
                    <a:srgbClr val="000000"/>
                  </a:solidFill>
                </a:rPr>
                <a:t>Crecimiento demográfico</a:t>
              </a:r>
              <a:endParaRPr lang="x-none" sz="1400" b="1" dirty="0">
                <a:solidFill>
                  <a:srgbClr val="000000"/>
                </a:solidFill>
              </a:endParaRPr>
            </a:p>
          </p:txBody>
        </p:sp>
      </p:grpSp>
      <p:sp>
        <p:nvSpPr>
          <p:cNvPr id="104" name="Chevron 103"/>
          <p:cNvSpPr/>
          <p:nvPr>
            <p:custDataLst>
              <p:tags r:id="rId35"/>
            </p:custDataLst>
          </p:nvPr>
        </p:nvSpPr>
        <p:spPr>
          <a:xfrm>
            <a:off x="1777056"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cxnSp>
        <p:nvCxnSpPr>
          <p:cNvPr id="113" name="Straight Connector 112"/>
          <p:cNvCxnSpPr/>
          <p:nvPr>
            <p:custDataLst>
              <p:tags r:id="rId36"/>
            </p:custDataLst>
          </p:nvPr>
        </p:nvCxnSpPr>
        <p:spPr>
          <a:xfrm>
            <a:off x="7232221" y="1241045"/>
            <a:ext cx="34880" cy="447395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06" name="Rectangle 105"/>
          <p:cNvSpPr>
            <a:spLocks/>
          </p:cNvSpPr>
          <p:nvPr>
            <p:custDataLst>
              <p:tags r:id="rId37"/>
            </p:custDataLst>
          </p:nvPr>
        </p:nvSpPr>
        <p:spPr>
          <a:xfrm>
            <a:off x="6714900" y="1332106"/>
            <a:ext cx="517321" cy="4344654"/>
          </a:xfrm>
          <a:prstGeom prst="rect">
            <a:avLst/>
          </a:prstGeom>
          <a:gradFill flip="none" rotWithShape="1">
            <a:gsLst>
              <a:gs pos="0">
                <a:schemeClr val="bg1"/>
              </a:gs>
              <a:gs pos="100000">
                <a:schemeClr val="accent6">
                  <a:lumMod val="20000"/>
                  <a:lumOff val="80000"/>
                </a:schemeClr>
              </a:gs>
            </a:gsLst>
            <a:lin ang="0" scaled="1"/>
            <a:tileRect/>
          </a:gra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fontAlgn="base">
              <a:spcBef>
                <a:spcPct val="0"/>
              </a:spcBef>
              <a:spcAft>
                <a:spcPct val="0"/>
              </a:spcAft>
            </a:pPr>
            <a:endParaRPr lang="x-none" sz="1400" dirty="0">
              <a:solidFill>
                <a:srgbClr val="000000"/>
              </a:solidFill>
            </a:endParaRPr>
          </a:p>
        </p:txBody>
      </p:sp>
      <p:sp>
        <p:nvSpPr>
          <p:cNvPr id="107" name="Rectangle 106"/>
          <p:cNvSpPr>
            <a:spLocks noChangeArrowheads="1"/>
          </p:cNvSpPr>
          <p:nvPr>
            <p:custDataLst>
              <p:tags r:id="rId38"/>
            </p:custDataLst>
          </p:nvPr>
        </p:nvSpPr>
        <p:spPr bwMode="auto">
          <a:xfrm>
            <a:off x="5786585" y="869815"/>
            <a:ext cx="16048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spAutoFit/>
          </a:bodyPr>
          <a:lstStyle/>
          <a:p>
            <a:pPr fontAlgn="base">
              <a:spcBef>
                <a:spcPct val="0"/>
              </a:spcBef>
              <a:spcAft>
                <a:spcPct val="0"/>
              </a:spcAft>
            </a:pPr>
            <a:r>
              <a:rPr lang="x-none" sz="1200" b="1" dirty="0" smtClean="0">
                <a:solidFill>
                  <a:srgbClr val="046435"/>
                </a:solidFill>
              </a:rPr>
              <a:t>Presiones</a:t>
            </a:r>
            <a:r>
              <a:rPr lang="x-none" sz="1400" b="1" i="0" dirty="0" smtClean="0">
                <a:solidFill>
                  <a:srgbClr val="046435"/>
                </a:solidFill>
              </a:rPr>
              <a:t> </a:t>
            </a:r>
            <a:r>
              <a:rPr lang="x-none" sz="1200" b="1" dirty="0" smtClean="0">
                <a:solidFill>
                  <a:srgbClr val="046435"/>
                </a:solidFill>
              </a:rPr>
              <a:t>ambientales</a:t>
            </a:r>
            <a:endParaRPr lang="x-none" sz="1200" b="1" dirty="0">
              <a:solidFill>
                <a:srgbClr val="046435"/>
              </a:solidFill>
            </a:endParaRPr>
          </a:p>
        </p:txBody>
      </p:sp>
      <p:cxnSp>
        <p:nvCxnSpPr>
          <p:cNvPr id="109" name="Straight Connector 108"/>
          <p:cNvCxnSpPr>
            <a:cxnSpLocks/>
          </p:cNvCxnSpPr>
          <p:nvPr>
            <p:custDataLst>
              <p:tags r:id="rId39"/>
            </p:custDataLst>
          </p:nvPr>
        </p:nvCxnSpPr>
        <p:spPr>
          <a:xfrm>
            <a:off x="5840313" y="1332106"/>
            <a:ext cx="1391908"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115" name="Group 114"/>
          <p:cNvGrpSpPr/>
          <p:nvPr/>
        </p:nvGrpSpPr>
        <p:grpSpPr>
          <a:xfrm>
            <a:off x="5680711" y="1387628"/>
            <a:ext cx="1478374" cy="1076094"/>
            <a:chOff x="4348129" y="1740817"/>
            <a:chExt cx="1613602" cy="981211"/>
          </a:xfrm>
        </p:grpSpPr>
        <p:sp>
          <p:nvSpPr>
            <p:cNvPr id="134" name="Rounded Rectangle 133"/>
            <p:cNvSpPr>
              <a:spLocks/>
            </p:cNvSpPr>
            <p:nvPr>
              <p:custDataLst>
                <p:tags r:id="rId53"/>
              </p:custDataLst>
            </p:nvPr>
          </p:nvSpPr>
          <p:spPr>
            <a:xfrm>
              <a:off x="4348129" y="1740817"/>
              <a:ext cx="1613602" cy="959590"/>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35" name="Rectangle 26"/>
            <p:cNvSpPr txBox="1"/>
            <p:nvPr>
              <p:custDataLst>
                <p:tags r:id="rId54"/>
              </p:custDataLst>
            </p:nvPr>
          </p:nvSpPr>
          <p:spPr bwMode="gray">
            <a:xfrm>
              <a:off x="4439124" y="1809951"/>
              <a:ext cx="1431613" cy="91207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300" b="1" dirty="0" smtClean="0">
                  <a:solidFill>
                    <a:srgbClr val="000000"/>
                  </a:solidFill>
                </a:rPr>
                <a:t>Contaminación, por ej., GEI y sustancias que agotan la capa de ozono</a:t>
              </a:r>
              <a:endParaRPr lang="x-none" sz="1300" b="1" dirty="0">
                <a:solidFill>
                  <a:srgbClr val="000000"/>
                </a:solidFill>
              </a:endParaRPr>
            </a:p>
          </p:txBody>
        </p:sp>
      </p:grpSp>
      <p:grpSp>
        <p:nvGrpSpPr>
          <p:cNvPr id="120" name="Group 119"/>
          <p:cNvGrpSpPr/>
          <p:nvPr/>
        </p:nvGrpSpPr>
        <p:grpSpPr>
          <a:xfrm>
            <a:off x="5680711" y="2497324"/>
            <a:ext cx="1478374" cy="648548"/>
            <a:chOff x="4348129" y="2439125"/>
            <a:chExt cx="1613602" cy="718421"/>
          </a:xfrm>
        </p:grpSpPr>
        <p:sp>
          <p:nvSpPr>
            <p:cNvPr id="132" name="Rounded Rectangle 131"/>
            <p:cNvSpPr>
              <a:spLocks/>
            </p:cNvSpPr>
            <p:nvPr>
              <p:custDataLst>
                <p:tags r:id="rId51"/>
              </p:custDataLst>
            </p:nvPr>
          </p:nvSpPr>
          <p:spPr>
            <a:xfrm>
              <a:off x="4348129" y="2465210"/>
              <a:ext cx="1613602" cy="69233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33" name="Rectangle 26"/>
            <p:cNvSpPr txBox="1"/>
            <p:nvPr>
              <p:custDataLst>
                <p:tags r:id="rId52"/>
              </p:custDataLst>
            </p:nvPr>
          </p:nvSpPr>
          <p:spPr bwMode="gray">
            <a:xfrm>
              <a:off x="4439124" y="2439125"/>
              <a:ext cx="1431613" cy="715965"/>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Cambio en el hábitat y pérdida de especies</a:t>
              </a:r>
              <a:endParaRPr lang="x-none" sz="1400" b="1" dirty="0">
                <a:solidFill>
                  <a:srgbClr val="000000"/>
                </a:solidFill>
              </a:endParaRPr>
            </a:p>
          </p:txBody>
        </p:sp>
      </p:grpSp>
      <p:grpSp>
        <p:nvGrpSpPr>
          <p:cNvPr id="122" name="Group 121"/>
          <p:cNvGrpSpPr/>
          <p:nvPr/>
        </p:nvGrpSpPr>
        <p:grpSpPr>
          <a:xfrm>
            <a:off x="5680711" y="3347425"/>
            <a:ext cx="1478374" cy="646331"/>
            <a:chOff x="4348129" y="3517699"/>
            <a:chExt cx="1613602" cy="715965"/>
          </a:xfrm>
        </p:grpSpPr>
        <p:sp>
          <p:nvSpPr>
            <p:cNvPr id="130" name="Rounded Rectangle 129"/>
            <p:cNvSpPr>
              <a:spLocks/>
            </p:cNvSpPr>
            <p:nvPr>
              <p:custDataLst>
                <p:tags r:id="rId49"/>
              </p:custDataLst>
            </p:nvPr>
          </p:nvSpPr>
          <p:spPr>
            <a:xfrm>
              <a:off x="4348129" y="3559086"/>
              <a:ext cx="1613602" cy="661718"/>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31" name="Rectangle 26"/>
            <p:cNvSpPr txBox="1"/>
            <p:nvPr>
              <p:custDataLst>
                <p:tags r:id="rId50"/>
              </p:custDataLst>
            </p:nvPr>
          </p:nvSpPr>
          <p:spPr bwMode="gray">
            <a:xfrm>
              <a:off x="4439124" y="3517699"/>
              <a:ext cx="1431613" cy="715965"/>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Introducción de especies invasoras</a:t>
              </a:r>
              <a:endParaRPr lang="x-none" sz="1400" b="1" dirty="0">
                <a:solidFill>
                  <a:srgbClr val="000000"/>
                </a:solidFill>
              </a:endParaRPr>
            </a:p>
          </p:txBody>
        </p:sp>
      </p:grpSp>
      <p:grpSp>
        <p:nvGrpSpPr>
          <p:cNvPr id="127" name="Group 126"/>
          <p:cNvGrpSpPr/>
          <p:nvPr/>
        </p:nvGrpSpPr>
        <p:grpSpPr>
          <a:xfrm>
            <a:off x="5684427" y="4169555"/>
            <a:ext cx="1478374" cy="595326"/>
            <a:chOff x="4348129" y="4156719"/>
            <a:chExt cx="1613602" cy="362906"/>
          </a:xfrm>
        </p:grpSpPr>
        <p:sp>
          <p:nvSpPr>
            <p:cNvPr id="128" name="Rounded Rectangle 127"/>
            <p:cNvSpPr>
              <a:spLocks/>
            </p:cNvSpPr>
            <p:nvPr>
              <p:custDataLst>
                <p:tags r:id="rId47"/>
              </p:custDataLst>
            </p:nvPr>
          </p:nvSpPr>
          <p:spPr>
            <a:xfrm>
              <a:off x="4348129" y="4156719"/>
              <a:ext cx="1613602" cy="362906"/>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b="1" dirty="0">
                <a:solidFill>
                  <a:srgbClr val="000000"/>
                </a:solidFill>
              </a:endParaRPr>
            </a:p>
          </p:txBody>
        </p:sp>
        <p:sp>
          <p:nvSpPr>
            <p:cNvPr id="129" name="Rectangle 26"/>
            <p:cNvSpPr txBox="1"/>
            <p:nvPr>
              <p:custDataLst>
                <p:tags r:id="rId48"/>
              </p:custDataLst>
            </p:nvPr>
          </p:nvSpPr>
          <p:spPr bwMode="gray">
            <a:xfrm>
              <a:off x="4404335" y="4222388"/>
              <a:ext cx="1501191" cy="262666"/>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Sobreexplotación y cosecha </a:t>
              </a:r>
              <a:endParaRPr lang="x-none" sz="1400" b="1" dirty="0">
                <a:solidFill>
                  <a:srgbClr val="000000"/>
                </a:solidFill>
              </a:endParaRPr>
            </a:p>
          </p:txBody>
        </p:sp>
      </p:grpSp>
      <p:sp>
        <p:nvSpPr>
          <p:cNvPr id="99" name="Pentagon 98"/>
          <p:cNvSpPr/>
          <p:nvPr/>
        </p:nvSpPr>
        <p:spPr>
          <a:xfrm rot="16200000">
            <a:off x="3495755" y="4004102"/>
            <a:ext cx="292532" cy="3778841"/>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01" name="Pentagon 100"/>
          <p:cNvSpPr/>
          <p:nvPr/>
        </p:nvSpPr>
        <p:spPr>
          <a:xfrm rot="16200000">
            <a:off x="6261167" y="5061955"/>
            <a:ext cx="279267" cy="1676400"/>
          </a:xfrm>
          <a:prstGeom prst="homePlate">
            <a:avLst/>
          </a:prstGeom>
          <a:solidFill>
            <a:schemeClr val="tx2">
              <a:lumMod val="40000"/>
              <a:lumOff val="60000"/>
              <a:alpha val="14000"/>
            </a:schemeClr>
          </a:solidFill>
          <a:ln w="95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36" name="Chevron 135"/>
          <p:cNvSpPr/>
          <p:nvPr>
            <p:custDataLst>
              <p:tags r:id="rId40"/>
            </p:custDataLst>
          </p:nvPr>
        </p:nvSpPr>
        <p:spPr>
          <a:xfrm>
            <a:off x="3657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37" name="Chevron 136"/>
          <p:cNvSpPr/>
          <p:nvPr>
            <p:custDataLst>
              <p:tags r:id="rId41"/>
            </p:custDataLst>
          </p:nvPr>
        </p:nvSpPr>
        <p:spPr>
          <a:xfrm>
            <a:off x="5562600"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38" name="Chevron 137"/>
          <p:cNvSpPr/>
          <p:nvPr>
            <p:custDataLst>
              <p:tags r:id="rId42"/>
            </p:custDataLst>
          </p:nvPr>
        </p:nvSpPr>
        <p:spPr>
          <a:xfrm>
            <a:off x="7267101" y="1204010"/>
            <a:ext cx="161501" cy="243790"/>
          </a:xfrm>
          <a:prstGeom prst="chevron">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97" name="TextBox 96"/>
          <p:cNvSpPr txBox="1">
            <a:spLocks/>
          </p:cNvSpPr>
          <p:nvPr/>
        </p:nvSpPr>
        <p:spPr>
          <a:xfrm>
            <a:off x="2819400" y="6566356"/>
            <a:ext cx="3538503" cy="215444"/>
          </a:xfrm>
          <a:prstGeom prst="rect">
            <a:avLst/>
          </a:prstGeom>
          <a:noFill/>
        </p:spPr>
        <p:txBody>
          <a:bodyPr wrap="square" lIns="0" tIns="0" rIns="0" bIns="0" rtlCol="0">
            <a:spAutoFit/>
          </a:bodyPr>
          <a:lstStyle/>
          <a:p>
            <a:pPr algn="ctr" fontAlgn="base">
              <a:spcBef>
                <a:spcPct val="0"/>
              </a:spcBef>
              <a:spcAft>
                <a:spcPct val="0"/>
              </a:spcAft>
            </a:pPr>
            <a:r>
              <a:rPr lang="x-none" sz="1400" b="1" dirty="0" smtClean="0">
                <a:solidFill>
                  <a:srgbClr val="046435"/>
                </a:solidFill>
              </a:rPr>
              <a:t>Cambios en el bienestar humano</a:t>
            </a:r>
            <a:endParaRPr lang="x-none" sz="1400" b="1" dirty="0">
              <a:solidFill>
                <a:srgbClr val="046435"/>
              </a:solidFill>
            </a:endParaRPr>
          </a:p>
        </p:txBody>
      </p:sp>
      <p:sp>
        <p:nvSpPr>
          <p:cNvPr id="103" name="Rounded Rectangle 102"/>
          <p:cNvSpPr>
            <a:spLocks/>
          </p:cNvSpPr>
          <p:nvPr>
            <p:custDataLst>
              <p:tags r:id="rId43"/>
            </p:custDataLst>
          </p:nvPr>
        </p:nvSpPr>
        <p:spPr>
          <a:xfrm>
            <a:off x="3800641" y="4104473"/>
            <a:ext cx="1613602"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05" name="Rectangle 26"/>
          <p:cNvSpPr txBox="1"/>
          <p:nvPr>
            <p:custDataLst>
              <p:tags r:id="rId44"/>
            </p:custDataLst>
          </p:nvPr>
        </p:nvSpPr>
        <p:spPr bwMode="gray">
          <a:xfrm>
            <a:off x="3891636" y="4235197"/>
            <a:ext cx="1431613" cy="430887"/>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Producción de electricidad </a:t>
            </a:r>
            <a:endParaRPr lang="x-none" sz="1400" b="1" dirty="0">
              <a:solidFill>
                <a:srgbClr val="000000"/>
              </a:solidFill>
            </a:endParaRPr>
          </a:p>
        </p:txBody>
      </p:sp>
      <p:sp>
        <p:nvSpPr>
          <p:cNvPr id="108" name="Rounded Rectangle 107"/>
          <p:cNvSpPr>
            <a:spLocks/>
          </p:cNvSpPr>
          <p:nvPr>
            <p:custDataLst>
              <p:tags r:id="rId45"/>
            </p:custDataLst>
          </p:nvPr>
        </p:nvSpPr>
        <p:spPr>
          <a:xfrm>
            <a:off x="5724100" y="4872008"/>
            <a:ext cx="1434985" cy="692335"/>
          </a:xfrm>
          <a:prstGeom prst="roundRect">
            <a:avLst/>
          </a:prstGeom>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x-none" sz="1400" dirty="0">
              <a:solidFill>
                <a:srgbClr val="000000"/>
              </a:solidFill>
            </a:endParaRPr>
          </a:p>
        </p:txBody>
      </p:sp>
      <p:sp>
        <p:nvSpPr>
          <p:cNvPr id="139" name="Rectangle 26"/>
          <p:cNvSpPr txBox="1"/>
          <p:nvPr>
            <p:custDataLst>
              <p:tags r:id="rId46"/>
            </p:custDataLst>
          </p:nvPr>
        </p:nvSpPr>
        <p:spPr bwMode="gray">
          <a:xfrm>
            <a:off x="5802640" y="5058937"/>
            <a:ext cx="1431613" cy="215444"/>
          </a:xfrm>
          <a:prstGeom prst="rect">
            <a:avLst/>
          </a:prstGeom>
          <a:noFill/>
          <a:ln w="9525">
            <a:noFill/>
            <a:miter lim="800000"/>
            <a:headEnd/>
            <a:tailEnd/>
          </a:ln>
          <a:effectLst/>
          <a:extLst/>
        </p:spPr>
        <p:txBody>
          <a:bodyPr vert="horz" wrap="square" lIns="0" tIns="0" rIns="0" bIns="0" numCol="1" anchor="ctr" anchorCtr="0" compatLnSpc="1">
            <a:prstTxWarp prst="textNoShape">
              <a:avLst/>
            </a:prstTxWarp>
            <a:spAutoFit/>
          </a:bodyPr>
          <a:lstStyle>
            <a:lvl1pPr marL="0" lvl="0" indent="0" defTabSz="895350" eaLnBrk="1" hangingPunct="1">
              <a:buClr>
                <a:schemeClr val="tx2"/>
              </a:buClr>
              <a:defRPr baseline="0">
                <a:latin typeface="+mn-lt"/>
              </a:defRPr>
            </a:lvl1pPr>
            <a:lvl2pPr marL="193675" lvl="1" indent="-192088" defTabSz="895350" eaLnBrk="1" hangingPunct="1">
              <a:buClr>
                <a:schemeClr val="tx2"/>
              </a:buClr>
              <a:buSzPct val="125000"/>
              <a:buFont typeface="Arial" charset="0"/>
              <a:buChar char="▪"/>
              <a:defRPr baseline="0">
                <a:latin typeface="+mn-lt"/>
              </a:defRPr>
            </a:lvl2pPr>
            <a:lvl3pPr marL="457200" lvl="2" indent="-261938" defTabSz="895350" eaLnBrk="1" hangingPunct="1">
              <a:buClr>
                <a:schemeClr val="tx2"/>
              </a:buClr>
              <a:buSzPct val="120000"/>
              <a:buFont typeface="Arial" charset="0"/>
              <a:buChar char="–"/>
              <a:defRPr baseline="0">
                <a:latin typeface="+mn-lt"/>
              </a:defRPr>
            </a:lvl3pPr>
            <a:lvl4pPr marL="614363" lvl="3" indent="-155575" defTabSz="895350" eaLnBrk="1" hangingPunct="1">
              <a:buClr>
                <a:schemeClr val="tx2"/>
              </a:buClr>
              <a:buSzPct val="120000"/>
              <a:buFont typeface="Arial" charset="0"/>
              <a:buChar char="▫"/>
              <a:defRPr baseline="0">
                <a:latin typeface="+mn-lt"/>
              </a:defRPr>
            </a:lvl4pPr>
            <a:lvl5pPr marL="749808" lvl="4" indent="-130175" defTabSz="895350" eaLnBrk="1" hangingPunct="1">
              <a:buClr>
                <a:schemeClr val="tx2"/>
              </a:buClr>
              <a:buSzPct val="89000"/>
              <a:buFont typeface="Arial" charset="0"/>
              <a:buChar char="-"/>
              <a:defRPr baseline="0">
                <a:latin typeface="+mn-lt"/>
              </a:defRPr>
            </a:lvl5pPr>
            <a:lvl6pPr marL="749808" indent="-130175" defTabSz="895350" fontAlgn="base">
              <a:spcBef>
                <a:spcPct val="0"/>
              </a:spcBef>
              <a:spcAft>
                <a:spcPct val="0"/>
              </a:spcAft>
              <a:buClr>
                <a:schemeClr val="tx2"/>
              </a:buClr>
              <a:buSzPct val="89000"/>
              <a:buFont typeface="Arial" charset="0"/>
              <a:buChar char="-"/>
              <a:defRPr baseline="0">
                <a:latin typeface="+mn-lt"/>
              </a:defRPr>
            </a:lvl6pPr>
            <a:lvl7pPr marL="749808" indent="-130175" defTabSz="895350" fontAlgn="base">
              <a:spcBef>
                <a:spcPct val="0"/>
              </a:spcBef>
              <a:spcAft>
                <a:spcPct val="0"/>
              </a:spcAft>
              <a:buClr>
                <a:schemeClr val="tx2"/>
              </a:buClr>
              <a:buSzPct val="89000"/>
              <a:buFont typeface="Arial" charset="0"/>
              <a:buChar char="-"/>
              <a:defRPr baseline="0">
                <a:latin typeface="+mn-lt"/>
              </a:defRPr>
            </a:lvl7pPr>
            <a:lvl8pPr marL="749808" indent="-130175" defTabSz="895350" fontAlgn="base">
              <a:spcBef>
                <a:spcPct val="0"/>
              </a:spcBef>
              <a:spcAft>
                <a:spcPct val="0"/>
              </a:spcAft>
              <a:buClr>
                <a:schemeClr val="tx2"/>
              </a:buClr>
              <a:buSzPct val="89000"/>
              <a:buFont typeface="Arial" charset="0"/>
              <a:buChar char="-"/>
              <a:defRPr baseline="0">
                <a:latin typeface="+mn-lt"/>
              </a:defRPr>
            </a:lvl8pPr>
            <a:lvl9pPr marL="749808" indent="-130175" defTabSz="895350" fontAlgn="base">
              <a:spcBef>
                <a:spcPct val="0"/>
              </a:spcBef>
              <a:spcAft>
                <a:spcPct val="0"/>
              </a:spcAft>
              <a:buClr>
                <a:schemeClr val="tx2"/>
              </a:buClr>
              <a:buSzPct val="89000"/>
              <a:buFont typeface="Arial" charset="0"/>
              <a:buChar char="-"/>
              <a:defRPr baseline="0">
                <a:latin typeface="+mn-lt"/>
              </a:defRPr>
            </a:lvl9pPr>
          </a:lstStyle>
          <a:p>
            <a:pPr fontAlgn="base">
              <a:spcBef>
                <a:spcPct val="0"/>
              </a:spcBef>
              <a:spcAft>
                <a:spcPct val="0"/>
              </a:spcAft>
              <a:buClr>
                <a:srgbClr val="046435"/>
              </a:buClr>
            </a:pPr>
            <a:r>
              <a:rPr lang="x-none" sz="1400" b="1" dirty="0" smtClean="0">
                <a:solidFill>
                  <a:srgbClr val="000000"/>
                </a:solidFill>
              </a:rPr>
              <a:t>Otros</a:t>
            </a:r>
            <a:endParaRPr lang="x-none" sz="1400" b="1" dirty="0">
              <a:solidFill>
                <a:srgbClr val="000000"/>
              </a:solidFill>
            </a:endParaRPr>
          </a:p>
        </p:txBody>
      </p:sp>
    </p:spTree>
    <p:extLst>
      <p:ext uri="{BB962C8B-B14F-4D97-AF65-F5344CB8AC3E}">
        <p14:creationId xmlns:p14="http://schemas.microsoft.com/office/powerpoint/2010/main" val="26236485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xmlns:mv="urn:schemas-microsoft-com:mac:vml">
      <mp:transition xmlns:mp="http://schemas.microsoft.com/office/mac/powerpoint/2008/mai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392"/>
            <a:ext cx="8229600" cy="762000"/>
          </a:xfrm>
        </p:spPr>
        <p:txBody>
          <a:bodyPr>
            <a:noAutofit/>
          </a:bodyPr>
          <a:lstStyle/>
          <a:p>
            <a:r>
              <a:rPr lang="en-US" sz="2800" dirty="0"/>
              <a:t>2. Lograr soluciones integradas</a:t>
            </a:r>
          </a:p>
        </p:txBody>
      </p:sp>
      <p:sp>
        <p:nvSpPr>
          <p:cNvPr id="3" name="Content Placeholder 2"/>
          <p:cNvSpPr>
            <a:spLocks noGrp="1"/>
          </p:cNvSpPr>
          <p:nvPr>
            <p:ph idx="1"/>
          </p:nvPr>
        </p:nvSpPr>
        <p:spPr>
          <a:xfrm>
            <a:off x="152400" y="727816"/>
            <a:ext cx="8839200" cy="4525963"/>
          </a:xfrm>
        </p:spPr>
        <p:txBody>
          <a:bodyPr/>
          <a:lstStyle/>
          <a:p>
            <a:r>
              <a:rPr lang="es-CL" sz="2300" dirty="0" smtClean="0"/>
              <a:t>Ej.: Programas de enfoque integrado del FMAM-6: </a:t>
            </a:r>
          </a:p>
          <a:p>
            <a:pPr lvl="1"/>
            <a:r>
              <a:rPr lang="es-CL" sz="2100" i="1" dirty="0" smtClean="0"/>
              <a:t>Ciudades sostenibles</a:t>
            </a:r>
          </a:p>
          <a:p>
            <a:pPr lvl="1"/>
            <a:r>
              <a:rPr lang="es-CL" sz="2100" i="1" dirty="0" smtClean="0"/>
              <a:t>Eliminar la Deforestación de las Cadenas de Suministro de Productos Básicos </a:t>
            </a:r>
          </a:p>
          <a:p>
            <a:pPr lvl="1"/>
            <a:r>
              <a:rPr lang="es-CL" sz="2100" i="1" dirty="0" smtClean="0"/>
              <a:t>Fomentar la Sostenibilidad y la Resiliencia para la Seguridad Alimentaria en África al sur del Sahara</a:t>
            </a:r>
          </a:p>
          <a:p>
            <a:r>
              <a:rPr lang="es-CL" sz="2300" dirty="0" smtClean="0"/>
              <a:t>Cartera creciente de proyectos y programas que abarcan múltiples áreas focales.</a:t>
            </a:r>
          </a:p>
        </p:txBody>
      </p:sp>
      <p:pic>
        <p:nvPicPr>
          <p:cNvPr id="2050" name="Picture 2" descr="https://farm9.staticflickr.com/8086/8589279535_2400c1584f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3886200"/>
            <a:ext cx="396240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farm9.staticflickr.com/8370/8589425137_9eb22ac1e6_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886200"/>
            <a:ext cx="426720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5335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Historia del FMAM</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dirty="0"/>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2013</a:t>
            </a:r>
            <a:endParaRPr lang="es-ES" dirty="0">
              <a:solidFill>
                <a:srgbClr val="00642D"/>
              </a:solidFill>
              <a:latin typeface="Calibri" charset="0"/>
            </a:endParaRPr>
          </a:p>
        </p:txBody>
      </p:sp>
      <p:sp>
        <p:nvSpPr>
          <p:cNvPr id="7176" name="Text Box 18"/>
          <p:cNvSpPr txBox="1">
            <a:spLocks noChangeArrowheads="1"/>
          </p:cNvSpPr>
          <p:nvPr/>
        </p:nvSpPr>
        <p:spPr bwMode="auto">
          <a:xfrm>
            <a:off x="7239000" y="1420410"/>
            <a:ext cx="1676400" cy="24468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s-ES_tradnl" sz="1700" b="1" dirty="0" smtClean="0">
                <a:solidFill>
                  <a:srgbClr val="00642D"/>
                </a:solidFill>
                <a:latin typeface="+mn-lt"/>
              </a:rPr>
              <a:t>Es la principal fuente de financiamiento público</a:t>
            </a:r>
            <a:r>
              <a:rPr lang="es-ES_tradnl" sz="1700" dirty="0" smtClean="0">
                <a:latin typeface="+mn-lt"/>
              </a:rPr>
              <a:t> </a:t>
            </a:r>
            <a:r>
              <a:rPr lang="es-ES_tradnl" sz="1700" dirty="0" smtClean="0">
                <a:solidFill>
                  <a:srgbClr val="4D4D4D"/>
                </a:solidFill>
                <a:latin typeface="+mn-lt"/>
              </a:rPr>
              <a:t>de proyectos y programas en favor del medio ambiente mundial.</a:t>
            </a:r>
            <a:endParaRPr lang="es-ES_tradnl" sz="1700" dirty="0">
              <a:latin typeface="+mn-lt"/>
            </a:endParaRPr>
          </a:p>
        </p:txBody>
      </p:sp>
      <p:sp>
        <p:nvSpPr>
          <p:cNvPr id="7177" name="Text Box 22"/>
          <p:cNvSpPr txBox="1">
            <a:spLocks noChangeArrowheads="1"/>
          </p:cNvSpPr>
          <p:nvPr/>
        </p:nvSpPr>
        <p:spPr bwMode="auto">
          <a:xfrm>
            <a:off x="280987" y="1392734"/>
            <a:ext cx="1025256"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s-ES_tradnl" sz="1600" b="1" dirty="0" smtClean="0">
                <a:solidFill>
                  <a:srgbClr val="00642D"/>
                </a:solidFill>
                <a:latin typeface="Calibri" charset="0"/>
              </a:rPr>
              <a:t>US$1000 millones</a:t>
            </a:r>
            <a:r>
              <a:rPr lang="es-ES_tradnl" dirty="0" smtClean="0"/>
              <a:t> </a:t>
            </a:r>
          </a:p>
          <a:p>
            <a:pPr algn="ctr" eaLnBrk="1" hangingPunct="1">
              <a:buFont typeface="Arial" charset="0"/>
              <a:buNone/>
            </a:pPr>
            <a:r>
              <a:rPr lang="es-ES_tradnl" sz="1600" dirty="0" smtClean="0">
                <a:solidFill>
                  <a:srgbClr val="4D4D4D"/>
                </a:solidFill>
                <a:latin typeface="Calibri" charset="0"/>
              </a:rPr>
              <a:t>programa piloto del Banco Mundial</a:t>
            </a:r>
            <a:endParaRPr lang="es-ES_tradnl" sz="1600" dirty="0">
              <a:solidFill>
                <a:srgbClr val="4D4D4D"/>
              </a:solidFill>
              <a:latin typeface="Calibri" charset="0"/>
            </a:endParaRP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7183" name="Text Box 37"/>
          <p:cNvSpPr txBox="1">
            <a:spLocks noChangeArrowheads="1"/>
          </p:cNvSpPr>
          <p:nvPr/>
        </p:nvSpPr>
        <p:spPr bwMode="auto">
          <a:xfrm>
            <a:off x="2971089" y="3352800"/>
            <a:ext cx="1390650" cy="1660376"/>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Asociados iniciales: </a:t>
            </a:r>
          </a:p>
          <a:p>
            <a:pPr algn="ctr" eaLnBrk="1" hangingPunct="1">
              <a:spcBef>
                <a:spcPct val="20000"/>
              </a:spcBef>
              <a:buFont typeface="Arial" charset="0"/>
              <a:buNone/>
            </a:pPr>
            <a:r>
              <a:rPr lang="en-US" sz="1600" b="1" dirty="0">
                <a:solidFill>
                  <a:srgbClr val="00642D"/>
                </a:solidFill>
                <a:latin typeface="Calibri" charset="0"/>
              </a:rPr>
              <a:t>Banco Mundial, PNUD, PNUMA</a:t>
            </a:r>
          </a:p>
        </p:txBody>
      </p:sp>
      <p:sp>
        <p:nvSpPr>
          <p:cNvPr id="7185" name="Text Box 39"/>
          <p:cNvSpPr txBox="1">
            <a:spLocks noChangeArrowheads="1"/>
          </p:cNvSpPr>
          <p:nvPr/>
        </p:nvSpPr>
        <p:spPr bwMode="auto">
          <a:xfrm>
            <a:off x="1403649" y="1401576"/>
            <a:ext cx="1473696" cy="283154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En la Cumbre para la Tierra de Rio,</a:t>
            </a:r>
            <a:r>
              <a:rPr dirty="0" smtClean="0"/>
              <a:t> </a:t>
            </a:r>
            <a:r>
              <a:rPr lang="en-US" sz="1600" b="1" dirty="0">
                <a:solidFill>
                  <a:srgbClr val="00642D"/>
                </a:solidFill>
                <a:latin typeface="Calibri" charset="0"/>
              </a:rPr>
              <a:t>se iniciaron las negociaciones para restructurar el FMAM por fuera del Banco </a:t>
            </a:r>
            <a:r>
              <a:rPr lang="en-US" sz="1600" b="1" dirty="0" smtClean="0">
                <a:solidFill>
                  <a:srgbClr val="00642D"/>
                </a:solidFill>
                <a:latin typeface="Calibri" charset="0"/>
              </a:rPr>
              <a:t>Mundial.</a:t>
            </a:r>
            <a:endParaRPr lang="es-ES" sz="1600" b="1" dirty="0">
              <a:solidFill>
                <a:srgbClr val="00642D"/>
              </a:solidFill>
              <a:latin typeface="Calibri" charset="0"/>
            </a:endParaRPr>
          </a:p>
        </p:txBody>
      </p:sp>
      <p:sp>
        <p:nvSpPr>
          <p:cNvPr id="7187" name="Text Box 41"/>
          <p:cNvSpPr txBox="1">
            <a:spLocks noChangeArrowheads="1"/>
          </p:cNvSpPr>
          <p:nvPr/>
        </p:nvSpPr>
        <p:spPr bwMode="auto">
          <a:xfrm>
            <a:off x="4467076" y="1400599"/>
            <a:ext cx="2673384" cy="309315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s-EC" sz="1500" b="1" dirty="0" smtClean="0">
                <a:solidFill>
                  <a:srgbClr val="00642D"/>
                </a:solidFill>
                <a:latin typeface="Calibri" charset="0"/>
              </a:rPr>
              <a:t>El FMAM actúa como mecanismo financiero de:</a:t>
            </a:r>
            <a:endParaRPr lang="es-EC" sz="1500" dirty="0" smtClean="0">
              <a:solidFill>
                <a:srgbClr val="4D4D4D"/>
              </a:solidFill>
              <a:latin typeface="Calibri" charset="0"/>
            </a:endParaRPr>
          </a:p>
          <a:p>
            <a:pPr eaLnBrk="1" hangingPunct="1"/>
            <a:r>
              <a:rPr lang="es-EC" sz="1500" b="1" u="sng" dirty="0" smtClean="0">
                <a:solidFill>
                  <a:srgbClr val="4D4D4D"/>
                </a:solidFill>
                <a:latin typeface="Calibri" charset="0"/>
              </a:rPr>
              <a:t>CDB</a:t>
            </a:r>
            <a:endParaRPr lang="es-EC" sz="1500" dirty="0" smtClean="0">
              <a:solidFill>
                <a:srgbClr val="4D4D4D"/>
              </a:solidFill>
              <a:latin typeface="Calibri" charset="0"/>
            </a:endParaRPr>
          </a:p>
          <a:p>
            <a:pPr eaLnBrk="1" hangingPunct="1"/>
            <a:r>
              <a:rPr lang="es-EC" sz="1500" b="1" u="sng" dirty="0" smtClean="0">
                <a:solidFill>
                  <a:srgbClr val="4D4D4D"/>
                </a:solidFill>
                <a:latin typeface="Calibri" charset="0"/>
              </a:rPr>
              <a:t>CMNUCC</a:t>
            </a:r>
            <a:endParaRPr lang="es-EC" sz="1500" dirty="0" smtClean="0">
              <a:solidFill>
                <a:srgbClr val="4D4D4D"/>
              </a:solidFill>
              <a:latin typeface="Calibri" charset="0"/>
            </a:endParaRPr>
          </a:p>
          <a:p>
            <a:pPr eaLnBrk="1" hangingPunct="1"/>
            <a:r>
              <a:rPr lang="es-EC" sz="1500" b="1" u="sng" dirty="0" smtClean="0">
                <a:solidFill>
                  <a:srgbClr val="4D4D4D"/>
                </a:solidFill>
                <a:latin typeface="Calibri" charset="0"/>
              </a:rPr>
              <a:t>Conv. de Estocolmo sobre COP</a:t>
            </a:r>
          </a:p>
          <a:p>
            <a:pPr eaLnBrk="1" hangingPunct="1"/>
            <a:r>
              <a:rPr lang="es-EC" sz="1500" b="1" u="sng" dirty="0" smtClean="0">
                <a:solidFill>
                  <a:srgbClr val="4D4D4D"/>
                </a:solidFill>
                <a:latin typeface="Calibri" charset="0"/>
              </a:rPr>
              <a:t>CNULD</a:t>
            </a:r>
          </a:p>
          <a:p>
            <a:pPr eaLnBrk="1" hangingPunct="1"/>
            <a:r>
              <a:rPr lang="es-EC" sz="1500" b="1" u="sng" dirty="0" smtClean="0">
                <a:solidFill>
                  <a:srgbClr val="4D4D4D"/>
                </a:solidFill>
                <a:latin typeface="Calibri" charset="0"/>
              </a:rPr>
              <a:t>Minamata (Mercurio)</a:t>
            </a:r>
          </a:p>
          <a:p>
            <a:pPr eaLnBrk="1" hangingPunct="1"/>
            <a:endParaRPr lang="es-EC" sz="1500" dirty="0" smtClean="0">
              <a:solidFill>
                <a:srgbClr val="4D4D4D"/>
              </a:solidFill>
              <a:latin typeface="Calibri" charset="0"/>
            </a:endParaRPr>
          </a:p>
          <a:p>
            <a:pPr eaLnBrk="1" hangingPunct="1"/>
            <a:r>
              <a:rPr lang="es-EC" sz="1500" dirty="0" smtClean="0">
                <a:solidFill>
                  <a:srgbClr val="4D4D4D"/>
                </a:solidFill>
                <a:latin typeface="Calibri" charset="0"/>
              </a:rPr>
              <a:t>Además, si bien no está ligado formalmente al </a:t>
            </a:r>
            <a:r>
              <a:rPr lang="es-EC" sz="1500" b="1" u="sng" dirty="0" smtClean="0">
                <a:solidFill>
                  <a:srgbClr val="4D4D4D"/>
                </a:solidFill>
                <a:latin typeface="Calibri" charset="0"/>
              </a:rPr>
              <a:t>Protocolo de Montreal</a:t>
            </a:r>
            <a:r>
              <a:rPr lang="es-EC" sz="1500" dirty="0" smtClean="0">
                <a:solidFill>
                  <a:srgbClr val="4D4D4D"/>
                </a:solidFill>
                <a:latin typeface="Calibri" charset="0"/>
              </a:rPr>
              <a:t>, el FMAM respalda su implementación en las economías en transición. </a:t>
            </a:r>
            <a:endParaRPr lang="es-EC" sz="1500" dirty="0">
              <a:solidFill>
                <a:srgbClr val="4D4D4D"/>
              </a:solidFill>
              <a:latin typeface="Calibri" charset="0"/>
            </a:endParaRPr>
          </a:p>
        </p:txBody>
      </p:sp>
      <p:sp>
        <p:nvSpPr>
          <p:cNvPr id="7189" name="Text Box 39"/>
          <p:cNvSpPr txBox="1">
            <a:spLocks noChangeArrowheads="1"/>
          </p:cNvSpPr>
          <p:nvPr/>
        </p:nvSpPr>
        <p:spPr bwMode="auto">
          <a:xfrm>
            <a:off x="2971089" y="1425575"/>
            <a:ext cx="1402242" cy="1708160"/>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500" dirty="0">
                <a:solidFill>
                  <a:srgbClr val="4D4D4D"/>
                </a:solidFill>
                <a:latin typeface="Calibri" charset="0"/>
              </a:rPr>
              <a:t>Instrumento </a:t>
            </a:r>
            <a:r>
              <a:rPr lang="en-US" sz="1500" b="1" dirty="0">
                <a:solidFill>
                  <a:srgbClr val="00642D"/>
                </a:solidFill>
                <a:latin typeface="Calibri" charset="0"/>
              </a:rPr>
              <a:t>Constitutivo del Fondo para el Medio Ambiente Mundial Reestructurado</a:t>
            </a:r>
          </a:p>
        </p:txBody>
      </p:sp>
      <p:sp>
        <p:nvSpPr>
          <p:cNvPr id="23" name="Line 38"/>
          <p:cNvSpPr>
            <a:spLocks noChangeShapeType="1"/>
          </p:cNvSpPr>
          <p:nvPr/>
        </p:nvSpPr>
        <p:spPr bwMode="auto">
          <a:xfrm>
            <a:off x="3663835" y="3101659"/>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dirty="0"/>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Left Brace 29"/>
          <p:cNvSpPr/>
          <p:nvPr/>
        </p:nvSpPr>
        <p:spPr>
          <a:xfrm>
            <a:off x="1250357" y="2438400"/>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1" name="TextBox 30"/>
          <p:cNvSpPr txBox="1"/>
          <p:nvPr/>
        </p:nvSpPr>
        <p:spPr>
          <a:xfrm>
            <a:off x="152400" y="2557657"/>
            <a:ext cx="1124026" cy="584775"/>
          </a:xfrm>
          <a:prstGeom prst="rect">
            <a:avLst/>
          </a:prstGeom>
          <a:noFill/>
        </p:spPr>
        <p:txBody>
          <a:bodyPr wrap="none" rtlCol="0">
            <a:spAutoFit/>
          </a:bodyPr>
          <a:lstStyle/>
          <a:p>
            <a:r>
              <a:rPr lang="en-US" sz="1600" b="1" dirty="0" smtClean="0">
                <a:solidFill>
                  <a:prstClr val="white"/>
                </a:solidFill>
              </a:rPr>
              <a:t>Selected </a:t>
            </a:r>
            <a:br>
              <a:rPr lang="en-US" sz="1600" b="1" dirty="0" smtClean="0">
                <a:solidFill>
                  <a:prstClr val="white"/>
                </a:solidFill>
              </a:rPr>
            </a:br>
            <a:r>
              <a:rPr lang="en-US" sz="1600" b="1" dirty="0" smtClean="0">
                <a:solidFill>
                  <a:prstClr val="white"/>
                </a:solidFill>
              </a:rPr>
              <a:t>SD </a:t>
            </a:r>
            <a:r>
              <a:rPr lang="en-US" sz="1600" b="1" dirty="0">
                <a:solidFill>
                  <a:prstClr val="white"/>
                </a:solidFill>
              </a:rPr>
              <a:t>Themes</a:t>
            </a:r>
          </a:p>
        </p:txBody>
      </p:sp>
      <p:sp>
        <p:nvSpPr>
          <p:cNvPr id="3" name="TextBox 2"/>
          <p:cNvSpPr txBox="1"/>
          <p:nvPr/>
        </p:nvSpPr>
        <p:spPr>
          <a:xfrm>
            <a:off x="-49931" y="3124200"/>
            <a:ext cx="1528687" cy="584775"/>
          </a:xfrm>
          <a:prstGeom prst="rect">
            <a:avLst/>
          </a:prstGeom>
          <a:noFill/>
        </p:spPr>
        <p:txBody>
          <a:bodyPr wrap="none" rtlCol="0">
            <a:spAutoFit/>
          </a:bodyPr>
          <a:lstStyle/>
          <a:p>
            <a:pPr algn="ctr"/>
            <a:r>
              <a:rPr lang="en-US" sz="1600" b="1" dirty="0" smtClean="0">
                <a:solidFill>
                  <a:prstClr val="white"/>
                </a:solidFill>
              </a:rPr>
              <a:t>Integrated </a:t>
            </a:r>
            <a:br>
              <a:rPr lang="en-US" sz="1600" b="1" dirty="0" smtClean="0">
                <a:solidFill>
                  <a:prstClr val="white"/>
                </a:solidFill>
              </a:rPr>
            </a:br>
            <a:r>
              <a:rPr lang="en-US" sz="1600" b="1" dirty="0" smtClean="0">
                <a:solidFill>
                  <a:prstClr val="white"/>
                </a:solidFill>
              </a:rPr>
              <a:t>Approach Pilots</a:t>
            </a:r>
            <a:endParaRPr lang="en-US" sz="1600" b="1" dirty="0">
              <a:solidFill>
                <a:prstClr val="white"/>
              </a:solidFill>
            </a:endParaRPr>
          </a:p>
        </p:txBody>
      </p:sp>
      <p:sp>
        <p:nvSpPr>
          <p:cNvPr id="32" name="Left Brace 31"/>
          <p:cNvSpPr/>
          <p:nvPr/>
        </p:nvSpPr>
        <p:spPr>
          <a:xfrm>
            <a:off x="1219200" y="312420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33" name="Title 3"/>
          <p:cNvSpPr txBox="1">
            <a:spLocks/>
          </p:cNvSpPr>
          <p:nvPr/>
        </p:nvSpPr>
        <p:spPr bwMode="auto">
          <a:xfrm>
            <a:off x="-11829"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err="1" smtClean="0">
                <a:solidFill>
                  <a:srgbClr val="00642D"/>
                </a:solidFill>
                <a:latin typeface="Calibri" pitchFamily="34" charset="0"/>
              </a:rPr>
              <a:t>Programación</a:t>
            </a:r>
            <a:r>
              <a:rPr lang="en-US" sz="2800" b="1" dirty="0" smtClean="0">
                <a:solidFill>
                  <a:srgbClr val="00642D"/>
                </a:solidFill>
                <a:latin typeface="Calibri" pitchFamily="34" charset="0"/>
              </a:rPr>
              <a:t> del FMAM-6</a:t>
            </a:r>
            <a:endParaRPr lang="en-US" sz="2800" b="1" dirty="0">
              <a:solidFill>
                <a:srgbClr val="00642D"/>
              </a:solidFill>
              <a:latin typeface="Calibri" pitchFamily="34" charset="0"/>
            </a:endParaRPr>
          </a:p>
        </p:txBody>
      </p:sp>
      <p:sp>
        <p:nvSpPr>
          <p:cNvPr id="27" name="Rectangle 26"/>
          <p:cNvSpPr/>
          <p:nvPr/>
        </p:nvSpPr>
        <p:spPr>
          <a:xfrm>
            <a:off x="6336666" y="2824048"/>
            <a:ext cx="914400" cy="2541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8" name="Rectangle 27"/>
          <p:cNvSpPr/>
          <p:nvPr/>
        </p:nvSpPr>
        <p:spPr>
          <a:xfrm>
            <a:off x="5426787" y="2824047"/>
            <a:ext cx="914400" cy="25413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4" name="Rectangle 33"/>
          <p:cNvSpPr/>
          <p:nvPr/>
        </p:nvSpPr>
        <p:spPr>
          <a:xfrm>
            <a:off x="4502159" y="2824048"/>
            <a:ext cx="914400" cy="2554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Rectangle 34"/>
          <p:cNvSpPr/>
          <p:nvPr/>
        </p:nvSpPr>
        <p:spPr>
          <a:xfrm>
            <a:off x="3610734" y="2811375"/>
            <a:ext cx="914400" cy="25540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Trapezoid 35"/>
          <p:cNvSpPr/>
          <p:nvPr/>
        </p:nvSpPr>
        <p:spPr>
          <a:xfrm>
            <a:off x="1769187" y="1619812"/>
            <a:ext cx="5501897" cy="118723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7" name="Rectangle 36"/>
          <p:cNvSpPr/>
          <p:nvPr/>
        </p:nvSpPr>
        <p:spPr>
          <a:xfrm>
            <a:off x="2683587" y="2824048"/>
            <a:ext cx="914400" cy="25540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8" name="Rectangle 37"/>
          <p:cNvSpPr/>
          <p:nvPr/>
        </p:nvSpPr>
        <p:spPr>
          <a:xfrm>
            <a:off x="1749169" y="2796978"/>
            <a:ext cx="914400" cy="2581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9" name="TextBox 38"/>
          <p:cNvSpPr txBox="1"/>
          <p:nvPr/>
        </p:nvSpPr>
        <p:spPr>
          <a:xfrm>
            <a:off x="1971823" y="3540070"/>
            <a:ext cx="461665" cy="1390637"/>
          </a:xfrm>
          <a:prstGeom prst="rect">
            <a:avLst/>
          </a:prstGeom>
          <a:noFill/>
        </p:spPr>
        <p:txBody>
          <a:bodyPr vert="vert270" wrap="none" rtlCol="0">
            <a:spAutoFit/>
          </a:bodyPr>
          <a:lstStyle/>
          <a:p>
            <a:r>
              <a:rPr lang="es-ES_tradnl" b="1" dirty="0" smtClean="0">
                <a:solidFill>
                  <a:prstClr val="white"/>
                </a:solidFill>
              </a:rPr>
              <a:t>Biodiversidad</a:t>
            </a:r>
            <a:endParaRPr lang="es-ES_tradnl" b="1" dirty="0">
              <a:solidFill>
                <a:prstClr val="white"/>
              </a:solidFill>
            </a:endParaRPr>
          </a:p>
        </p:txBody>
      </p:sp>
      <p:sp>
        <p:nvSpPr>
          <p:cNvPr id="40" name="TextBox 39"/>
          <p:cNvSpPr txBox="1"/>
          <p:nvPr/>
        </p:nvSpPr>
        <p:spPr>
          <a:xfrm>
            <a:off x="2784202" y="3564180"/>
            <a:ext cx="738664" cy="1342419"/>
          </a:xfrm>
          <a:prstGeom prst="rect">
            <a:avLst/>
          </a:prstGeom>
          <a:noFill/>
        </p:spPr>
        <p:txBody>
          <a:bodyPr vert="vert270" wrap="none" rtlCol="0">
            <a:spAutoFit/>
          </a:bodyPr>
          <a:lstStyle/>
          <a:p>
            <a:pPr algn="ctr"/>
            <a:r>
              <a:rPr lang="es-ES_tradnl" b="1" dirty="0" smtClean="0">
                <a:solidFill>
                  <a:prstClr val="white"/>
                </a:solidFill>
              </a:rPr>
              <a:t>Degradación </a:t>
            </a:r>
            <a:br>
              <a:rPr lang="es-ES_tradnl" b="1" dirty="0" smtClean="0">
                <a:solidFill>
                  <a:prstClr val="white"/>
                </a:solidFill>
              </a:rPr>
            </a:br>
            <a:r>
              <a:rPr lang="es-ES_tradnl" b="1" dirty="0" smtClean="0">
                <a:solidFill>
                  <a:prstClr val="white"/>
                </a:solidFill>
              </a:rPr>
              <a:t>de la Tierra</a:t>
            </a:r>
            <a:endParaRPr lang="es-ES_tradnl" b="1" dirty="0">
              <a:solidFill>
                <a:prstClr val="white"/>
              </a:solidFill>
            </a:endParaRPr>
          </a:p>
        </p:txBody>
      </p:sp>
      <p:sp>
        <p:nvSpPr>
          <p:cNvPr id="41" name="TextBox 40"/>
          <p:cNvSpPr txBox="1"/>
          <p:nvPr/>
        </p:nvSpPr>
        <p:spPr>
          <a:xfrm>
            <a:off x="5703418" y="3201189"/>
            <a:ext cx="461665" cy="1759392"/>
          </a:xfrm>
          <a:prstGeom prst="rect">
            <a:avLst/>
          </a:prstGeom>
          <a:noFill/>
        </p:spPr>
        <p:txBody>
          <a:bodyPr vert="vert270" wrap="none" rtlCol="0">
            <a:spAutoFit/>
          </a:bodyPr>
          <a:lstStyle/>
          <a:p>
            <a:r>
              <a:rPr lang="es-ES_tradnl" b="1" dirty="0" smtClean="0">
                <a:solidFill>
                  <a:prstClr val="white"/>
                </a:solidFill>
              </a:rPr>
              <a:t>Cambio Climático</a:t>
            </a:r>
            <a:endParaRPr lang="es-ES_tradnl" b="1" dirty="0">
              <a:solidFill>
                <a:prstClr val="white"/>
              </a:solidFill>
            </a:endParaRPr>
          </a:p>
        </p:txBody>
      </p:sp>
      <p:sp>
        <p:nvSpPr>
          <p:cNvPr id="42" name="TextBox 41"/>
          <p:cNvSpPr txBox="1"/>
          <p:nvPr/>
        </p:nvSpPr>
        <p:spPr>
          <a:xfrm>
            <a:off x="6424534" y="3066543"/>
            <a:ext cx="738664" cy="2101344"/>
          </a:xfrm>
          <a:prstGeom prst="rect">
            <a:avLst/>
          </a:prstGeom>
          <a:noFill/>
        </p:spPr>
        <p:txBody>
          <a:bodyPr vert="vert270" wrap="none" rtlCol="0">
            <a:spAutoFit/>
          </a:bodyPr>
          <a:lstStyle/>
          <a:p>
            <a:pPr algn="ctr"/>
            <a:r>
              <a:rPr lang="es-ES_tradnl" b="1" dirty="0" smtClean="0">
                <a:solidFill>
                  <a:prstClr val="white"/>
                </a:solidFill>
              </a:rPr>
              <a:t>Productos  </a:t>
            </a:r>
            <a:br>
              <a:rPr lang="es-ES_tradnl" b="1" dirty="0" smtClean="0">
                <a:solidFill>
                  <a:prstClr val="white"/>
                </a:solidFill>
              </a:rPr>
            </a:br>
            <a:r>
              <a:rPr lang="es-ES_tradnl" b="1" dirty="0" smtClean="0">
                <a:solidFill>
                  <a:prstClr val="white"/>
                </a:solidFill>
              </a:rPr>
              <a:t>Químicos y Desechos</a:t>
            </a:r>
            <a:endParaRPr lang="es-ES_tradnl" b="1" dirty="0">
              <a:solidFill>
                <a:prstClr val="white"/>
              </a:solidFill>
            </a:endParaRPr>
          </a:p>
        </p:txBody>
      </p:sp>
      <p:sp>
        <p:nvSpPr>
          <p:cNvPr id="43" name="TextBox 42"/>
          <p:cNvSpPr txBox="1"/>
          <p:nvPr/>
        </p:nvSpPr>
        <p:spPr>
          <a:xfrm>
            <a:off x="3681805" y="3454309"/>
            <a:ext cx="738664" cy="1562158"/>
          </a:xfrm>
          <a:prstGeom prst="rect">
            <a:avLst/>
          </a:prstGeom>
          <a:noFill/>
        </p:spPr>
        <p:txBody>
          <a:bodyPr vert="vert270" wrap="none" rtlCol="0">
            <a:spAutoFit/>
          </a:bodyPr>
          <a:lstStyle/>
          <a:p>
            <a:pPr algn="ctr"/>
            <a:r>
              <a:rPr lang="es-ES_tradnl" b="1" dirty="0" smtClean="0">
                <a:solidFill>
                  <a:prstClr val="white"/>
                </a:solidFill>
              </a:rPr>
              <a:t>Aguas </a:t>
            </a:r>
            <a:br>
              <a:rPr lang="es-ES_tradnl" b="1" dirty="0" smtClean="0">
                <a:solidFill>
                  <a:prstClr val="white"/>
                </a:solidFill>
              </a:rPr>
            </a:br>
            <a:r>
              <a:rPr lang="es-ES_tradnl" b="1" dirty="0">
                <a:solidFill>
                  <a:prstClr val="white"/>
                </a:solidFill>
              </a:rPr>
              <a:t>I</a:t>
            </a:r>
            <a:r>
              <a:rPr lang="es-ES_tradnl" b="1" dirty="0" smtClean="0">
                <a:solidFill>
                  <a:prstClr val="white"/>
                </a:solidFill>
              </a:rPr>
              <a:t>nternacionales</a:t>
            </a:r>
            <a:endParaRPr lang="es-ES_tradnl" b="1" dirty="0">
              <a:solidFill>
                <a:prstClr val="white"/>
              </a:solidFill>
            </a:endParaRPr>
          </a:p>
        </p:txBody>
      </p:sp>
      <p:sp>
        <p:nvSpPr>
          <p:cNvPr id="44" name="TextBox 43"/>
          <p:cNvSpPr txBox="1"/>
          <p:nvPr/>
        </p:nvSpPr>
        <p:spPr>
          <a:xfrm>
            <a:off x="4532062" y="3606979"/>
            <a:ext cx="1169551" cy="1020472"/>
          </a:xfrm>
          <a:prstGeom prst="rect">
            <a:avLst/>
          </a:prstGeom>
          <a:noFill/>
        </p:spPr>
        <p:txBody>
          <a:bodyPr vert="vert270" wrap="none" rtlCol="0">
            <a:spAutoFit/>
          </a:bodyPr>
          <a:lstStyle/>
          <a:p>
            <a:pPr algn="ctr"/>
            <a:r>
              <a:rPr lang="es-ES_tradnl" sz="1600" b="1" dirty="0" smtClean="0">
                <a:solidFill>
                  <a:prstClr val="white"/>
                </a:solidFill>
              </a:rPr>
              <a:t>Gestión</a:t>
            </a:r>
            <a:br>
              <a:rPr lang="es-ES_tradnl" sz="1600" b="1" dirty="0" smtClean="0">
                <a:solidFill>
                  <a:prstClr val="white"/>
                </a:solidFill>
              </a:rPr>
            </a:br>
            <a:r>
              <a:rPr lang="es-ES_tradnl" sz="1600" b="1" dirty="0" smtClean="0">
                <a:solidFill>
                  <a:prstClr val="white"/>
                </a:solidFill>
              </a:rPr>
              <a:t>Forestal </a:t>
            </a:r>
            <a:br>
              <a:rPr lang="es-ES_tradnl" sz="1600" b="1" dirty="0" smtClean="0">
                <a:solidFill>
                  <a:prstClr val="white"/>
                </a:solidFill>
              </a:rPr>
            </a:br>
            <a:r>
              <a:rPr lang="es-ES_tradnl" sz="1600" b="1" dirty="0" smtClean="0">
                <a:solidFill>
                  <a:prstClr val="white"/>
                </a:solidFill>
              </a:rPr>
              <a:t>Sostenible </a:t>
            </a:r>
            <a:br>
              <a:rPr lang="es-ES_tradnl" sz="1600" b="1" dirty="0" smtClean="0">
                <a:solidFill>
                  <a:prstClr val="white"/>
                </a:solidFill>
              </a:rPr>
            </a:br>
            <a:endParaRPr lang="es-ES_tradnl" sz="1600" b="1" dirty="0">
              <a:solidFill>
                <a:prstClr val="white"/>
              </a:solidFill>
            </a:endParaRPr>
          </a:p>
        </p:txBody>
      </p:sp>
      <p:sp>
        <p:nvSpPr>
          <p:cNvPr id="45" name="TextBox 44"/>
          <p:cNvSpPr txBox="1"/>
          <p:nvPr/>
        </p:nvSpPr>
        <p:spPr>
          <a:xfrm>
            <a:off x="5801663" y="1644316"/>
            <a:ext cx="1132041" cy="584775"/>
          </a:xfrm>
          <a:prstGeom prst="rect">
            <a:avLst/>
          </a:prstGeom>
          <a:noFill/>
        </p:spPr>
        <p:txBody>
          <a:bodyPr wrap="none" rtlCol="0">
            <a:spAutoFit/>
          </a:bodyPr>
          <a:lstStyle/>
          <a:p>
            <a:pPr algn="ctr"/>
            <a:r>
              <a:rPr lang="es-ES_tradnl" sz="1600" b="1" dirty="0" smtClean="0">
                <a:solidFill>
                  <a:srgbClr val="FFFFCC"/>
                </a:solidFill>
              </a:rPr>
              <a:t>Ciudades </a:t>
            </a:r>
          </a:p>
          <a:p>
            <a:pPr algn="ctr"/>
            <a:r>
              <a:rPr lang="es-ES_tradnl" sz="1600" b="1" dirty="0" smtClean="0">
                <a:solidFill>
                  <a:srgbClr val="FFFFCC"/>
                </a:solidFill>
              </a:rPr>
              <a:t>sostenibles</a:t>
            </a:r>
            <a:endParaRPr lang="es-ES_tradnl" sz="1600" b="1" dirty="0">
              <a:solidFill>
                <a:srgbClr val="FFFFCC"/>
              </a:solidFill>
            </a:endParaRPr>
          </a:p>
        </p:txBody>
      </p:sp>
      <p:sp>
        <p:nvSpPr>
          <p:cNvPr id="46" name="TextBox 45"/>
          <p:cNvSpPr txBox="1"/>
          <p:nvPr/>
        </p:nvSpPr>
        <p:spPr>
          <a:xfrm>
            <a:off x="3978263" y="1641216"/>
            <a:ext cx="1156983" cy="584775"/>
          </a:xfrm>
          <a:prstGeom prst="rect">
            <a:avLst/>
          </a:prstGeom>
          <a:noFill/>
        </p:spPr>
        <p:txBody>
          <a:bodyPr wrap="none" rtlCol="0">
            <a:spAutoFit/>
          </a:bodyPr>
          <a:lstStyle/>
          <a:p>
            <a:pPr algn="ctr"/>
            <a:r>
              <a:rPr lang="es-ES_tradnl" sz="1600" b="1" dirty="0" smtClean="0">
                <a:solidFill>
                  <a:srgbClr val="FFFFCC"/>
                </a:solidFill>
              </a:rPr>
              <a:t>Seguridad </a:t>
            </a:r>
          </a:p>
          <a:p>
            <a:pPr algn="ctr"/>
            <a:r>
              <a:rPr lang="es-ES_tradnl" sz="1600" b="1" dirty="0" smtClean="0">
                <a:solidFill>
                  <a:srgbClr val="FFFFCC"/>
                </a:solidFill>
              </a:rPr>
              <a:t>alimentaria</a:t>
            </a:r>
            <a:endParaRPr lang="es-ES_tradnl" sz="1600" b="1" dirty="0">
              <a:solidFill>
                <a:srgbClr val="FFFFCC"/>
              </a:solidFill>
            </a:endParaRPr>
          </a:p>
        </p:txBody>
      </p:sp>
      <p:sp>
        <p:nvSpPr>
          <p:cNvPr id="47" name="TextBox 46"/>
          <p:cNvSpPr txBox="1"/>
          <p:nvPr/>
        </p:nvSpPr>
        <p:spPr>
          <a:xfrm>
            <a:off x="2316115" y="1780450"/>
            <a:ext cx="898003" cy="338554"/>
          </a:xfrm>
          <a:prstGeom prst="rect">
            <a:avLst/>
          </a:prstGeom>
          <a:noFill/>
        </p:spPr>
        <p:txBody>
          <a:bodyPr wrap="none" rtlCol="0">
            <a:spAutoFit/>
          </a:bodyPr>
          <a:lstStyle/>
          <a:p>
            <a:r>
              <a:rPr lang="es-ES_tradnl" sz="1600" b="1" dirty="0" smtClean="0">
                <a:solidFill>
                  <a:srgbClr val="FFFFCC"/>
                </a:solidFill>
              </a:rPr>
              <a:t>Bosques</a:t>
            </a:r>
            <a:endParaRPr lang="es-ES_tradnl" sz="1600" b="1" dirty="0">
              <a:solidFill>
                <a:srgbClr val="FFFFCC"/>
              </a:solidFill>
            </a:endParaRPr>
          </a:p>
        </p:txBody>
      </p:sp>
      <p:sp>
        <p:nvSpPr>
          <p:cNvPr id="48" name="Right Brace 47"/>
          <p:cNvSpPr/>
          <p:nvPr/>
        </p:nvSpPr>
        <p:spPr>
          <a:xfrm>
            <a:off x="7255406" y="2973906"/>
            <a:ext cx="152401" cy="2261665"/>
          </a:xfrm>
          <a:prstGeom prst="rightBrace">
            <a:avLst/>
          </a:prstGeom>
          <a:ln w="952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49" name="Left Brace 48"/>
          <p:cNvSpPr/>
          <p:nvPr/>
        </p:nvSpPr>
        <p:spPr>
          <a:xfrm>
            <a:off x="1696383" y="1587516"/>
            <a:ext cx="190500" cy="582858"/>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50" name="Rectangle 49"/>
          <p:cNvSpPr/>
          <p:nvPr/>
        </p:nvSpPr>
        <p:spPr>
          <a:xfrm>
            <a:off x="1803214" y="2361637"/>
            <a:ext cx="1808508" cy="307777"/>
          </a:xfrm>
          <a:prstGeom prst="rect">
            <a:avLst/>
          </a:prstGeom>
        </p:spPr>
        <p:txBody>
          <a:bodyPr wrap="none">
            <a:spAutoFit/>
          </a:bodyPr>
          <a:lstStyle/>
          <a:p>
            <a:pPr marL="285750" indent="-285750" algn="ctr">
              <a:buFont typeface="Wingdings" pitchFamily="2" charset="2"/>
              <a:buChar char="v"/>
            </a:pPr>
            <a:r>
              <a:rPr lang="es-ES_tradnl" sz="1400" b="1" dirty="0" smtClean="0">
                <a:solidFill>
                  <a:prstClr val="white"/>
                </a:solidFill>
              </a:rPr>
              <a:t>Productos básicos</a:t>
            </a:r>
            <a:endParaRPr lang="es-ES_tradnl" sz="1400" b="1" dirty="0">
              <a:solidFill>
                <a:prstClr val="white"/>
              </a:solidFill>
            </a:endParaRPr>
          </a:p>
        </p:txBody>
      </p:sp>
      <p:sp>
        <p:nvSpPr>
          <p:cNvPr id="51" name="TextBox 50"/>
          <p:cNvSpPr txBox="1"/>
          <p:nvPr/>
        </p:nvSpPr>
        <p:spPr>
          <a:xfrm>
            <a:off x="3122016" y="2283829"/>
            <a:ext cx="2365456" cy="523220"/>
          </a:xfrm>
          <a:prstGeom prst="rect">
            <a:avLst/>
          </a:prstGeom>
          <a:noFill/>
        </p:spPr>
        <p:txBody>
          <a:bodyPr wrap="none" rtlCol="0">
            <a:spAutoFit/>
          </a:bodyPr>
          <a:lstStyle/>
          <a:p>
            <a:pPr marL="742950" lvl="1" indent="-285750" algn="ctr">
              <a:buFont typeface="Wingdings" pitchFamily="2" charset="2"/>
              <a:buChar char="v"/>
            </a:pPr>
            <a:r>
              <a:rPr lang="es-ES_tradnl" sz="1400" b="1" dirty="0" smtClean="0">
                <a:solidFill>
                  <a:prstClr val="white"/>
                </a:solidFill>
              </a:rPr>
              <a:t>Alianza para África </a:t>
            </a:r>
            <a:br>
              <a:rPr lang="es-ES_tradnl" sz="1400" b="1" dirty="0" smtClean="0">
                <a:solidFill>
                  <a:prstClr val="white"/>
                </a:solidFill>
              </a:rPr>
            </a:br>
            <a:r>
              <a:rPr lang="es-ES_tradnl" sz="1400" b="1" dirty="0" smtClean="0">
                <a:solidFill>
                  <a:prstClr val="white"/>
                </a:solidFill>
              </a:rPr>
              <a:t>al sur del Sahara</a:t>
            </a:r>
            <a:endParaRPr lang="es-ES_tradnl" sz="1400" dirty="0">
              <a:solidFill>
                <a:prstClr val="black"/>
              </a:solidFill>
            </a:endParaRPr>
          </a:p>
        </p:txBody>
      </p:sp>
      <p:sp>
        <p:nvSpPr>
          <p:cNvPr id="52" name="Rectangle 51"/>
          <p:cNvSpPr/>
          <p:nvPr/>
        </p:nvSpPr>
        <p:spPr>
          <a:xfrm>
            <a:off x="5807787" y="2327139"/>
            <a:ext cx="1151277" cy="307777"/>
          </a:xfrm>
          <a:prstGeom prst="rect">
            <a:avLst/>
          </a:prstGeom>
        </p:spPr>
        <p:txBody>
          <a:bodyPr wrap="none">
            <a:spAutoFit/>
          </a:bodyPr>
          <a:lstStyle/>
          <a:p>
            <a:pPr marL="285750" indent="-285750">
              <a:buFont typeface="Wingdings" pitchFamily="2" charset="2"/>
              <a:buChar char="v"/>
            </a:pPr>
            <a:r>
              <a:rPr lang="es-ES_tradnl" sz="1400" b="1" dirty="0" smtClean="0">
                <a:solidFill>
                  <a:prstClr val="white"/>
                </a:solidFill>
              </a:rPr>
              <a:t>Ciudades</a:t>
            </a:r>
            <a:endParaRPr lang="es-ES_tradnl" sz="1400" dirty="0">
              <a:solidFill>
                <a:prstClr val="black"/>
              </a:solidFill>
            </a:endParaRPr>
          </a:p>
        </p:txBody>
      </p:sp>
    </p:spTree>
    <p:extLst>
      <p:ext uri="{BB962C8B-B14F-4D97-AF65-F5344CB8AC3E}">
        <p14:creationId xmlns:p14="http://schemas.microsoft.com/office/powerpoint/2010/main" val="3732404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384"/>
            <a:ext cx="9144000" cy="770964"/>
          </a:xfrm>
        </p:spPr>
        <p:txBody>
          <a:bodyPr>
            <a:normAutofit fontScale="90000"/>
          </a:bodyPr>
          <a:lstStyle/>
          <a:p>
            <a:r>
              <a:rPr lang="es-US" sz="3100" dirty="0"/>
              <a:t>3. Mejorar la resiliencia y adaptación ante el cambio climático</a:t>
            </a:r>
          </a:p>
        </p:txBody>
      </p:sp>
      <p:sp>
        <p:nvSpPr>
          <p:cNvPr id="3" name="Content Placeholder 2"/>
          <p:cNvSpPr>
            <a:spLocks noGrp="1"/>
          </p:cNvSpPr>
          <p:nvPr>
            <p:ph idx="1"/>
          </p:nvPr>
        </p:nvSpPr>
        <p:spPr>
          <a:xfrm>
            <a:off x="304800" y="1066800"/>
            <a:ext cx="8229600" cy="4525963"/>
          </a:xfrm>
        </p:spPr>
        <p:txBody>
          <a:bodyPr/>
          <a:lstStyle/>
          <a:p>
            <a:pPr marL="0" indent="0">
              <a:buNone/>
            </a:pPr>
            <a:r>
              <a:rPr lang="es-CL" sz="3000" dirty="0" smtClean="0"/>
              <a:t>Programa del FMAM sobre Adaptación: </a:t>
            </a:r>
          </a:p>
          <a:p>
            <a:pPr marL="0" indent="0">
              <a:buNone/>
            </a:pPr>
            <a:endParaRPr lang="es-CL" sz="3000" dirty="0" smtClean="0"/>
          </a:p>
          <a:p>
            <a:r>
              <a:rPr lang="es-CL" sz="1900" dirty="0" smtClean="0"/>
              <a:t>Fondo para los Países Menos Adelantados,</a:t>
            </a:r>
            <a:br>
              <a:rPr lang="es-CL" sz="1900" dirty="0" smtClean="0"/>
            </a:br>
            <a:r>
              <a:rPr lang="es-CL" sz="1900" dirty="0" smtClean="0"/>
              <a:t>Fondo Especial sobre Cambio Climático</a:t>
            </a:r>
          </a:p>
          <a:p>
            <a:r>
              <a:rPr lang="es-CL" sz="1900" dirty="0" smtClean="0"/>
              <a:t>124 países, con un valor </a:t>
            </a:r>
            <a:br>
              <a:rPr lang="es-CL" sz="1900" dirty="0" smtClean="0"/>
            </a:br>
            <a:r>
              <a:rPr lang="es-CL" sz="1900" dirty="0" smtClean="0"/>
              <a:t>de US$1,200 millones</a:t>
            </a:r>
          </a:p>
        </p:txBody>
      </p:sp>
      <p:sp>
        <p:nvSpPr>
          <p:cNvPr id="4" name="Content Placeholder 3"/>
          <p:cNvSpPr>
            <a:spLocks noGrp="1"/>
          </p:cNvSpPr>
          <p:nvPr>
            <p:ph sz="half" idx="4294967295"/>
          </p:nvPr>
        </p:nvSpPr>
        <p:spPr>
          <a:xfrm>
            <a:off x="4612704" y="4349005"/>
            <a:ext cx="4495800" cy="2392363"/>
          </a:xfrm>
        </p:spPr>
        <p:txBody>
          <a:bodyPr/>
          <a:lstStyle/>
          <a:p>
            <a:pPr lvl="1"/>
            <a:r>
              <a:rPr sz="1900" dirty="0" smtClean="0"/>
              <a:t>Planes nacionales de acción para la adaptación</a:t>
            </a:r>
          </a:p>
          <a:p>
            <a:pPr lvl="1"/>
            <a:r>
              <a:rPr sz="1900" dirty="0" smtClean="0"/>
              <a:t>Adaptación basada en los ecosistemas</a:t>
            </a:r>
            <a:endParaRPr lang="es-ES" sz="1900" dirty="0"/>
          </a:p>
          <a:p>
            <a:endParaRPr lang="es-ES" sz="1900" dirty="0"/>
          </a:p>
        </p:txBody>
      </p:sp>
      <p:pic>
        <p:nvPicPr>
          <p:cNvPr id="1026" name="Picture 2" descr="https://farm7.staticflickr.com/6130/5955070503_e32fe26b20_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3429000"/>
            <a:ext cx="3352800" cy="23071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farm7.staticflickr.com/6150/5955070357_3e5cee838b_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683" y="1612363"/>
            <a:ext cx="3935813" cy="257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2019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6632" y="-99392"/>
            <a:ext cx="11089232" cy="1143000"/>
          </a:xfrm>
        </p:spPr>
        <p:txBody>
          <a:bodyPr>
            <a:normAutofit/>
          </a:bodyPr>
          <a:lstStyle/>
          <a:p>
            <a:r>
              <a:rPr lang="es-PY" sz="2800" dirty="0"/>
              <a:t>4. Garantizar la complementariedad y las sinergias </a:t>
            </a:r>
            <a:br>
              <a:rPr lang="es-PY" sz="2800" dirty="0"/>
            </a:br>
            <a:r>
              <a:rPr lang="es-PY" sz="2800" dirty="0"/>
              <a:t>en el financiamiento relacionado con el clima</a:t>
            </a:r>
          </a:p>
        </p:txBody>
      </p:sp>
      <p:sp>
        <p:nvSpPr>
          <p:cNvPr id="3" name="Content Placeholder 2"/>
          <p:cNvSpPr>
            <a:spLocks noGrp="1"/>
          </p:cNvSpPr>
          <p:nvPr>
            <p:ph idx="1"/>
          </p:nvPr>
        </p:nvSpPr>
        <p:spPr>
          <a:xfrm>
            <a:off x="27709" y="1219200"/>
            <a:ext cx="8229600" cy="4525963"/>
          </a:xfrm>
        </p:spPr>
        <p:txBody>
          <a:bodyPr>
            <a:normAutofit fontScale="92500"/>
          </a:bodyPr>
          <a:lstStyle/>
          <a:p>
            <a:r>
              <a:rPr lang="es-MX" sz="3000" dirty="0" smtClean="0"/>
              <a:t>Arquitectura cada vez más compleja en del financiamiento </a:t>
            </a:r>
            <a:r>
              <a:rPr lang="es-PY" sz="3000" dirty="0"/>
              <a:t>relacionado con el clima</a:t>
            </a:r>
            <a:r>
              <a:rPr lang="es-MX" sz="3000" dirty="0" smtClean="0"/>
              <a:t>.</a:t>
            </a:r>
          </a:p>
          <a:p>
            <a:r>
              <a:rPr lang="es-MX" sz="3000" dirty="0" smtClean="0"/>
              <a:t>"Nicho" del FMAM:</a:t>
            </a:r>
          </a:p>
          <a:p>
            <a:pPr lvl="1"/>
            <a:r>
              <a:rPr lang="es-MX" sz="2600" i="1" dirty="0" smtClean="0"/>
              <a:t>Transformar los entornos normativos y regulatorios; fortalecer la capacidad institucional. </a:t>
            </a:r>
          </a:p>
          <a:p>
            <a:pPr lvl="1"/>
            <a:r>
              <a:rPr lang="es-MX" sz="2600" i="1" dirty="0" smtClean="0"/>
              <a:t>Poner a prueba nuevas tecnologías y modelos de negocios. </a:t>
            </a:r>
          </a:p>
          <a:p>
            <a:pPr lvl="1"/>
            <a:r>
              <a:rPr lang="es-MX" sz="2600" i="1" dirty="0" smtClean="0"/>
              <a:t>Eliminar el riesgo en las inversiones</a:t>
            </a:r>
            <a:br>
              <a:rPr lang="es-MX" sz="2600" i="1" dirty="0" smtClean="0"/>
            </a:br>
            <a:r>
              <a:rPr lang="es-MX" sz="2600" i="1" dirty="0" smtClean="0"/>
              <a:t>con asociados.</a:t>
            </a:r>
          </a:p>
          <a:p>
            <a:pPr lvl="1"/>
            <a:r>
              <a:rPr lang="es-MX" sz="2600" i="1" dirty="0" smtClean="0"/>
              <a:t>Establecer alianzas con múltiples </a:t>
            </a:r>
            <a:br>
              <a:rPr lang="es-MX" sz="2600" i="1" dirty="0" smtClean="0"/>
            </a:br>
            <a:r>
              <a:rPr lang="es-MX" sz="2600" i="1" dirty="0" smtClean="0"/>
              <a:t>partes interesadas. </a:t>
            </a:r>
          </a:p>
          <a:p>
            <a:pPr lvl="1"/>
            <a:endParaRPr lang="es-MX" sz="3200" dirty="0" smtClean="0"/>
          </a:p>
          <a:p>
            <a:endParaRPr lang="es-MX" dirty="0" smtClean="0"/>
          </a:p>
        </p:txBody>
      </p:sp>
      <p:sp>
        <p:nvSpPr>
          <p:cNvPr id="4"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47610" bIns="19044" numCol="1" anchor="ctr" anchorCtr="0" compatLnSpc="1">
            <a:prstTxWarp prst="textNoShape">
              <a:avLst/>
            </a:prstTxWarp>
            <a:spAutoFit/>
          </a:bodyPr>
          <a:lstStyle/>
          <a:p>
            <a:endParaRPr lang="en-US" dirty="0"/>
          </a:p>
        </p:txBody>
      </p:sp>
      <p:pic>
        <p:nvPicPr>
          <p:cNvPr id="14" name="Picture 2" descr="http://upload.wikimedia.org/wikipedia/commons/e/e0/Wind_power_plants_in_Xinjiang%2C_Chin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75672" y="4343400"/>
            <a:ext cx="3392128" cy="2209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5318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 y="-152400"/>
            <a:ext cx="9144000" cy="1143000"/>
          </a:xfrm>
        </p:spPr>
        <p:txBody>
          <a:bodyPr/>
          <a:lstStyle/>
          <a:p>
            <a:r>
              <a:rPr lang="es-US" sz="2800" dirty="0" smtClean="0"/>
              <a:t>5. Elegir los modelos influyentes adecuados</a:t>
            </a:r>
            <a:endParaRPr lang="es-US" sz="2800" dirty="0"/>
          </a:p>
        </p:txBody>
      </p:sp>
      <p:graphicFrame>
        <p:nvGraphicFramePr>
          <p:cNvPr id="5" name="Diagram 4"/>
          <p:cNvGraphicFramePr/>
          <p:nvPr>
            <p:extLst/>
          </p:nvPr>
        </p:nvGraphicFramePr>
        <p:xfrm>
          <a:off x="304800" y="939800"/>
          <a:ext cx="8610600" cy="477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35740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685800"/>
            <a:ext cx="8686800" cy="5105400"/>
          </a:xfrm>
        </p:spPr>
        <p:txBody>
          <a:bodyPr/>
          <a:lstStyle/>
          <a:p>
            <a:r>
              <a:rPr lang="es-EC" sz="2200" dirty="0" smtClean="0"/>
              <a:t>A través de </a:t>
            </a:r>
            <a:r>
              <a:rPr lang="es-EC" sz="2200" b="1" i="1" dirty="0" smtClean="0"/>
              <a:t>alianzas estratégicas</a:t>
            </a:r>
            <a:r>
              <a:rPr lang="es-EC" sz="2200" dirty="0" smtClean="0"/>
              <a:t>.</a:t>
            </a:r>
          </a:p>
          <a:p>
            <a:endParaRPr lang="es-EC" sz="2200" dirty="0" smtClean="0"/>
          </a:p>
          <a:p>
            <a:r>
              <a:rPr lang="es-EC" sz="2200" dirty="0" smtClean="0"/>
              <a:t>Abordar </a:t>
            </a:r>
            <a:r>
              <a:rPr lang="es-EC" sz="2200" b="1" i="1" dirty="0" smtClean="0"/>
              <a:t>problemas ambientales de alcance mundial</a:t>
            </a:r>
            <a:r>
              <a:rPr lang="es-EC" sz="2200" dirty="0" smtClean="0"/>
              <a:t> en los que un país juegue un papel central. </a:t>
            </a:r>
          </a:p>
          <a:p>
            <a:endParaRPr lang="es-EC" sz="2200" dirty="0" smtClean="0"/>
          </a:p>
          <a:p>
            <a:r>
              <a:rPr lang="es-EC" sz="2200" dirty="0" smtClean="0"/>
              <a:t>Actividades que </a:t>
            </a:r>
            <a:r>
              <a:rPr lang="es-EC" sz="2200" b="1" i="1" dirty="0" smtClean="0"/>
              <a:t>abarcan múltiples áreas focales y sectores</a:t>
            </a:r>
            <a:r>
              <a:rPr lang="es-EC" sz="2200" dirty="0" smtClean="0"/>
              <a:t>, y promueven un enfoque integrado para alcanzar los objetivos de desarrollo del país. Identificar las áreas de los planes nacionales en las que el FMAM puede respaldar transformaciones en las políticas, los mercados o los comportamientos. </a:t>
            </a:r>
          </a:p>
          <a:p>
            <a:endParaRPr lang="es-EC" sz="2200" dirty="0" smtClean="0"/>
          </a:p>
          <a:p>
            <a:r>
              <a:rPr lang="es-EC" sz="2200" b="1" i="1" dirty="0"/>
              <a:t>Combinar los recursos del FMAM con los recursos existentes </a:t>
            </a:r>
            <a:r>
              <a:rPr lang="es-EC" sz="2200" dirty="0" smtClean="0"/>
              <a:t>de otros donantes y del Gobierno, de manera de potenciar el impacto en la concreción de las prioridades ambientales de los países. </a:t>
            </a:r>
            <a:br>
              <a:rPr lang="es-EC" sz="2200" dirty="0" smtClean="0"/>
            </a:br>
            <a:endParaRPr lang="es-EC" sz="2200" dirty="0"/>
          </a:p>
        </p:txBody>
      </p:sp>
      <p:sp>
        <p:nvSpPr>
          <p:cNvPr id="7" name="Title 1"/>
          <p:cNvSpPr>
            <a:spLocks noGrp="1"/>
          </p:cNvSpPr>
          <p:nvPr>
            <p:ph type="title"/>
          </p:nvPr>
        </p:nvSpPr>
        <p:spPr>
          <a:xfrm>
            <a:off x="381000" y="0"/>
            <a:ext cx="8229600" cy="609600"/>
          </a:xfrm>
        </p:spPr>
        <p:txBody>
          <a:bodyPr>
            <a:noAutofit/>
          </a:bodyPr>
          <a:lstStyle/>
          <a:p>
            <a:r>
              <a:rPr sz="3200" dirty="0"/>
              <a:t/>
            </a:r>
            <a:br>
              <a:rPr sz="3200" dirty="0"/>
            </a:br>
            <a:r>
              <a:rPr lang="en-US" altLang="ja-JP" sz="3200" b="1" dirty="0" smtClean="0">
                <a:solidFill>
                  <a:schemeClr val="tx2"/>
                </a:solidFill>
                <a:effectLst>
                  <a:outerShdw blurRad="38100" dist="38100" dir="2700000" algn="tl">
                    <a:srgbClr val="000000">
                      <a:alpha val="43137"/>
                    </a:srgbClr>
                  </a:outerShdw>
                </a:effectLst>
              </a:rPr>
              <a:t>Implementación del FMAM-6 </a:t>
            </a:r>
            <a:r>
              <a:rPr sz="3200" dirty="0"/>
              <a:t/>
            </a:r>
            <a:br>
              <a:rPr sz="3200" dirty="0"/>
            </a:br>
            <a:endParaRPr lang="es-ES" sz="3200" dirty="0">
              <a:solidFill>
                <a:schemeClr val="tx2"/>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27731348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228600" y="20574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dirty="0">
                <a:latin typeface="Arial" panose="020B0604020202020204" pitchFamily="34" charset="0"/>
              </a:rPr>
              <a:t> </a:t>
            </a:r>
            <a:endParaRPr lang="en-US" altLang="en-US" sz="4000" dirty="0">
              <a:latin typeface="Arial" panose="020B0604020202020204" pitchFamily="34" charset="0"/>
            </a:endParaRPr>
          </a:p>
          <a:p>
            <a:pPr algn="ctr" eaLnBrk="1" hangingPunct="1">
              <a:spcBef>
                <a:spcPct val="0"/>
              </a:spcBef>
              <a:buFontTx/>
              <a:buNone/>
            </a:pPr>
            <a:r>
              <a:rPr lang="es-ES_tradnl" altLang="en-US" sz="4800" b="1" dirty="0" smtClean="0">
                <a:solidFill>
                  <a:srgbClr val="00642D"/>
                </a:solidFill>
              </a:rPr>
              <a:t>Gracias por su atención.</a:t>
            </a:r>
            <a:endParaRPr lang="es-ES_tradnl" altLang="en-US" sz="4800" b="1" dirty="0">
              <a:solidFill>
                <a:srgbClr val="00642D"/>
              </a:solidFill>
            </a:endParaRPr>
          </a:p>
        </p:txBody>
      </p:sp>
      <p:sp>
        <p:nvSpPr>
          <p:cNvPr id="4" name="Title 3"/>
          <p:cNvSpPr txBox="1">
            <a:spLocks/>
          </p:cNvSpPr>
          <p:nvPr/>
        </p:nvSpPr>
        <p:spPr bwMode="auto">
          <a:xfrm>
            <a:off x="0" y="35814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endParaRPr lang="es-ES_tradnl" altLang="en-US" sz="4400" b="1" dirty="0" smtClean="0">
              <a:solidFill>
                <a:schemeClr val="accent1">
                  <a:lumMod val="50000"/>
                </a:schemeClr>
              </a:solidFill>
            </a:endParaRPr>
          </a:p>
          <a:p>
            <a:pPr algn="ctr" eaLnBrk="1" hangingPunct="1">
              <a:spcBef>
                <a:spcPct val="0"/>
              </a:spcBef>
              <a:buFontTx/>
              <a:buNone/>
            </a:pPr>
            <a:r>
              <a:rPr lang="es-ES_tradnl" altLang="en-US" sz="4400" b="1" dirty="0" smtClean="0">
                <a:solidFill>
                  <a:schemeClr val="accent1">
                    <a:lumMod val="50000"/>
                  </a:schemeClr>
                </a:solidFill>
              </a:rPr>
              <a:t>¿Preguntas?</a:t>
            </a:r>
            <a:endParaRPr lang="es-ES_tradnl" altLang="en-US" sz="4400" b="1" dirty="0">
              <a:solidFill>
                <a:schemeClr val="accent1">
                  <a:lumMod val="50000"/>
                </a:schemeClr>
              </a:solidFill>
            </a:endParaRPr>
          </a:p>
          <a:p>
            <a:pPr algn="ctr" eaLnBrk="1" hangingPunct="1">
              <a:spcBef>
                <a:spcPct val="0"/>
              </a:spcBef>
              <a:buFontTx/>
              <a:buNone/>
            </a:pPr>
            <a:endParaRPr lang="es-ES_tradnl" altLang="en-US" sz="4400" b="1" dirty="0" smtClean="0">
              <a:solidFill>
                <a:schemeClr val="accent1">
                  <a:lumMod val="50000"/>
                </a:schemeClr>
              </a:solidFill>
            </a:endParaRPr>
          </a:p>
          <a:p>
            <a:pPr algn="ctr" eaLnBrk="1" hangingPunct="1">
              <a:spcBef>
                <a:spcPct val="0"/>
              </a:spcBef>
              <a:buFontTx/>
              <a:buNone/>
            </a:pPr>
            <a:endParaRPr lang="es-ES_tradnl" altLang="en-US" sz="4400" b="1" dirty="0">
              <a:solidFill>
                <a:schemeClr val="accent1">
                  <a:lumMod val="50000"/>
                </a:schemeClr>
              </a:solidFill>
            </a:endParaRPr>
          </a:p>
        </p:txBody>
      </p:sp>
    </p:spTree>
    <p:extLst>
      <p:ext uri="{BB962C8B-B14F-4D97-AF65-F5344CB8AC3E}">
        <p14:creationId xmlns:p14="http://schemas.microsoft.com/office/powerpoint/2010/main" val="1399778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Objetivo y misión del FMAM</a:t>
            </a:r>
            <a:endParaRPr lang="es-ES" sz="3200" dirty="0"/>
          </a:p>
        </p:txBody>
      </p:sp>
      <p:sp>
        <p:nvSpPr>
          <p:cNvPr id="7" name="TextBox 6"/>
          <p:cNvSpPr txBox="1"/>
          <p:nvPr/>
        </p:nvSpPr>
        <p:spPr>
          <a:xfrm>
            <a:off x="762000" y="1211282"/>
            <a:ext cx="8077200" cy="4493538"/>
          </a:xfrm>
          <a:prstGeom prst="rect">
            <a:avLst/>
          </a:prstGeom>
          <a:noFill/>
        </p:spPr>
        <p:txBody>
          <a:bodyPr wrap="square" rtlCol="0">
            <a:spAutoFit/>
          </a:bodyPr>
          <a:lstStyle/>
          <a:p>
            <a:r>
              <a:rPr lang="es-CO" sz="2600" b="1" dirty="0" smtClean="0">
                <a:solidFill>
                  <a:srgbClr val="00642D"/>
                </a:solidFill>
                <a:latin typeface="+mj-lt"/>
              </a:rPr>
              <a:t>Objetivo: </a:t>
            </a:r>
            <a:r>
              <a:rPr lang="es-CO" sz="2600" dirty="0" smtClean="0">
                <a:latin typeface="+mj-lt"/>
              </a:rPr>
              <a:t>abordar</a:t>
            </a:r>
            <a:r>
              <a:rPr lang="es-CO" sz="2600" i="1" dirty="0" smtClean="0">
                <a:latin typeface="+mj-lt"/>
              </a:rPr>
              <a:t> </a:t>
            </a:r>
            <a:r>
              <a:rPr lang="es-CO" sz="2600" i="1" u="sng" dirty="0" smtClean="0">
                <a:latin typeface="+mj-lt"/>
              </a:rPr>
              <a:t>cuestiones ambientales de alcance mundial</a:t>
            </a:r>
            <a:r>
              <a:rPr lang="es-CO" sz="2600" i="1" dirty="0" smtClean="0">
                <a:latin typeface="+mj-lt"/>
              </a:rPr>
              <a:t> </a:t>
            </a:r>
            <a:r>
              <a:rPr lang="es-CO" sz="2600" dirty="0" smtClean="0">
                <a:latin typeface="+mj-lt"/>
              </a:rPr>
              <a:t>y respaldar, al mismo tiempo</a:t>
            </a:r>
            <a:r>
              <a:rPr lang="es-CO" sz="2600" i="1" dirty="0" smtClean="0">
                <a:latin typeface="+mj-lt"/>
              </a:rPr>
              <a:t>, </a:t>
            </a:r>
            <a:r>
              <a:rPr lang="es-CO" sz="2600" i="1" u="sng" dirty="0" smtClean="0">
                <a:latin typeface="+mj-lt"/>
              </a:rPr>
              <a:t>iniciativas nacionales de desarrollo sostenible</a:t>
            </a:r>
            <a:r>
              <a:rPr lang="es-CO" sz="2600" i="1" dirty="0" smtClean="0">
                <a:latin typeface="+mj-lt"/>
              </a:rPr>
              <a:t>.</a:t>
            </a:r>
          </a:p>
          <a:p>
            <a:endParaRPr lang="es-CO" sz="2600" b="1" dirty="0" smtClean="0">
              <a:solidFill>
                <a:srgbClr val="00642D"/>
              </a:solidFill>
              <a:latin typeface="+mj-lt"/>
            </a:endParaRPr>
          </a:p>
          <a:p>
            <a:r>
              <a:rPr lang="es-CO" sz="2600" b="1" dirty="0" smtClean="0">
                <a:solidFill>
                  <a:srgbClr val="00642D"/>
                </a:solidFill>
                <a:latin typeface="+mj-lt"/>
              </a:rPr>
              <a:t>Misión: </a:t>
            </a:r>
            <a:r>
              <a:rPr lang="es-CO" sz="2600" dirty="0" smtClean="0">
                <a:latin typeface="+mj-lt"/>
              </a:rPr>
              <a:t>El FMAM es un mecanismo de </a:t>
            </a:r>
            <a:r>
              <a:rPr lang="es-CO" sz="2600" i="1" u="sng" dirty="0" smtClean="0">
                <a:latin typeface="+mj-lt"/>
              </a:rPr>
              <a:t>cooperación internacional</a:t>
            </a:r>
            <a:r>
              <a:rPr lang="es-CO" sz="2600" dirty="0" smtClean="0">
                <a:latin typeface="+mj-lt"/>
              </a:rPr>
              <a:t> que tiene por objeto proporcionar financiamiento </a:t>
            </a:r>
            <a:r>
              <a:rPr lang="es-CO" sz="2600" i="1" u="sng" dirty="0" smtClean="0">
                <a:latin typeface="+mj-lt"/>
              </a:rPr>
              <a:t>nuevo y adicional, en forma de donaciones</a:t>
            </a:r>
            <a:r>
              <a:rPr lang="es-CO" sz="2600" dirty="0" smtClean="0">
                <a:latin typeface="+mj-lt"/>
              </a:rPr>
              <a:t> </a:t>
            </a:r>
            <a:r>
              <a:rPr lang="es-CO" sz="2600" u="sng" dirty="0" smtClean="0">
                <a:latin typeface="+mj-lt"/>
              </a:rPr>
              <a:t>y en condiciones concesionarias</a:t>
            </a:r>
            <a:r>
              <a:rPr lang="es-CO" sz="2600" dirty="0" smtClean="0">
                <a:latin typeface="+mj-lt"/>
              </a:rPr>
              <a:t>, a fin de cubrir </a:t>
            </a:r>
            <a:r>
              <a:rPr lang="es-CO" sz="2600" i="1" u="sng" dirty="0" smtClean="0">
                <a:latin typeface="+mj-lt"/>
              </a:rPr>
              <a:t>el costo adicional acordado</a:t>
            </a:r>
            <a:r>
              <a:rPr lang="es-CO" sz="2600" i="1" dirty="0" smtClean="0">
                <a:latin typeface="+mj-lt"/>
              </a:rPr>
              <a:t> </a:t>
            </a:r>
            <a:r>
              <a:rPr lang="es-CO" sz="2600" dirty="0" smtClean="0">
                <a:latin typeface="+mj-lt"/>
              </a:rPr>
              <a:t>de las medidas necesarias para lograr los beneficios convenidos para el medio ambiente mundial. </a:t>
            </a:r>
            <a:endParaRPr lang="es-CO" sz="26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Marco institucional</a:t>
            </a:r>
          </a:p>
        </p:txBody>
      </p:sp>
      <p:sp>
        <p:nvSpPr>
          <p:cNvPr id="6" name="Title 3"/>
          <p:cNvSpPr txBox="1">
            <a:spLocks/>
          </p:cNvSpPr>
          <p:nvPr/>
        </p:nvSpPr>
        <p:spPr bwMode="auto">
          <a:xfrm>
            <a:off x="-78913" y="68243"/>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Fondo Fiduciario del </a:t>
            </a:r>
            <a:r>
              <a:rPr lang="en-US" sz="3200" b="1" dirty="0" smtClean="0">
                <a:solidFill>
                  <a:srgbClr val="00642D"/>
                </a:solidFill>
                <a:latin typeface="Calibri" pitchFamily="34" charset="0"/>
              </a:rPr>
              <a:t>FMAM</a:t>
            </a:r>
            <a:endParaRPr lang="en-US" sz="3200" b="1" dirty="0">
              <a:solidFill>
                <a:srgbClr val="00642D"/>
              </a:solidFill>
              <a:latin typeface="Calibri" pitchFamily="34" charset="0"/>
            </a:endParaRPr>
          </a:p>
        </p:txBody>
      </p:sp>
      <p:sp>
        <p:nvSpPr>
          <p:cNvPr id="28" name="AutoShape 15"/>
          <p:cNvSpPr>
            <a:spLocks noChangeArrowheads="1"/>
          </p:cNvSpPr>
          <p:nvPr/>
        </p:nvSpPr>
        <p:spPr bwMode="auto">
          <a:xfrm>
            <a:off x="5773924" y="1776367"/>
            <a:ext cx="1352441" cy="3316279"/>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err="1" smtClean="0">
                <a:solidFill>
                  <a:srgbClr val="00642D"/>
                </a:solidFill>
                <a:latin typeface="Calibri" pitchFamily="34" charset="0"/>
              </a:rPr>
              <a:t>Agencias</a:t>
            </a:r>
            <a:endParaRPr lang="en-US" sz="1400" b="1" dirty="0">
              <a:solidFill>
                <a:srgbClr val="00642D"/>
              </a:solidFill>
              <a:latin typeface="Calibri" pitchFamily="34" charset="0"/>
            </a:endParaRPr>
          </a:p>
          <a:p>
            <a:pPr marL="285750" indent="-285750">
              <a:buFont typeface="Arial" charset="0"/>
              <a:buChar char="•"/>
            </a:pPr>
            <a:r>
              <a:rPr lang="en-US" sz="1400" b="1" dirty="0">
                <a:solidFill>
                  <a:srgbClr val="00642D"/>
                </a:solidFill>
                <a:latin typeface="Calibri" pitchFamily="34" charset="0"/>
              </a:rPr>
              <a:t>PNUD</a:t>
            </a:r>
          </a:p>
          <a:p>
            <a:pPr marL="285750" indent="-285750">
              <a:buFont typeface="Arial" charset="0"/>
              <a:buChar char="•"/>
            </a:pPr>
            <a:r>
              <a:rPr lang="en-US" sz="1400" b="1" dirty="0">
                <a:solidFill>
                  <a:srgbClr val="00642D"/>
                </a:solidFill>
                <a:latin typeface="Calibri" pitchFamily="34" charset="0"/>
              </a:rPr>
              <a:t>PNUMA</a:t>
            </a:r>
          </a:p>
          <a:p>
            <a:pPr marL="285750" indent="-285750">
              <a:buFont typeface="Arial" charset="0"/>
              <a:buChar char="•"/>
            </a:pPr>
            <a:r>
              <a:rPr lang="en-US" sz="1400" b="1" dirty="0" smtClean="0">
                <a:solidFill>
                  <a:srgbClr val="00642D"/>
                </a:solidFill>
                <a:latin typeface="Calibri" pitchFamily="34" charset="0"/>
              </a:rPr>
              <a:t>B. Mundial</a:t>
            </a:r>
            <a:endParaRPr lang="en-US" sz="1400" b="1" dirty="0">
              <a:solidFill>
                <a:srgbClr val="00642D"/>
              </a:solidFill>
              <a:latin typeface="Calibri" pitchFamily="34" charset="0"/>
            </a:endParaRPr>
          </a:p>
          <a:p>
            <a:pPr marL="285750" indent="-285750">
              <a:buFont typeface="Arial" charset="0"/>
              <a:buChar char="•"/>
            </a:pPr>
            <a:r>
              <a:rPr lang="en-US" sz="1400" b="1" dirty="0">
                <a:solidFill>
                  <a:srgbClr val="00642D"/>
                </a:solidFill>
                <a:latin typeface="Calibri" pitchFamily="34" charset="0"/>
              </a:rPr>
              <a:t>BAsD</a:t>
            </a:r>
          </a:p>
          <a:p>
            <a:pPr marL="285750" indent="-285750">
              <a:buFont typeface="Arial" charset="0"/>
              <a:buChar char="•"/>
            </a:pPr>
            <a:r>
              <a:rPr lang="en-US" sz="1400" b="1" dirty="0">
                <a:solidFill>
                  <a:srgbClr val="00642D"/>
                </a:solidFill>
                <a:latin typeface="Calibri" pitchFamily="34" charset="0"/>
              </a:rPr>
              <a:t>BAfD</a:t>
            </a:r>
          </a:p>
          <a:p>
            <a:pPr marL="285750" indent="-285750">
              <a:buFont typeface="Arial" charset="0"/>
              <a:buChar char="•"/>
            </a:pPr>
            <a:r>
              <a:rPr lang="en-US" sz="1400" b="1" dirty="0">
                <a:solidFill>
                  <a:srgbClr val="00642D"/>
                </a:solidFill>
                <a:latin typeface="Calibri" pitchFamily="34" charset="0"/>
              </a:rPr>
              <a:t>BERD</a:t>
            </a:r>
          </a:p>
          <a:p>
            <a:pPr marL="285750" indent="-285750">
              <a:buFont typeface="Arial" charset="0"/>
              <a:buChar char="•"/>
            </a:pPr>
            <a:r>
              <a:rPr lang="en-US" sz="1400" b="1" dirty="0">
                <a:solidFill>
                  <a:srgbClr val="00642D"/>
                </a:solidFill>
                <a:latin typeface="Calibri" pitchFamily="34" charset="0"/>
              </a:rPr>
              <a:t>FAO</a:t>
            </a:r>
          </a:p>
          <a:p>
            <a:pPr marL="285750" indent="-285750">
              <a:buFont typeface="Arial" charset="0"/>
              <a:buChar char="•"/>
            </a:pPr>
            <a:r>
              <a:rPr lang="en-US" sz="1400" b="1" dirty="0">
                <a:solidFill>
                  <a:srgbClr val="00642D"/>
                </a:solidFill>
                <a:latin typeface="Calibri" pitchFamily="34" charset="0"/>
              </a:rPr>
              <a:t>BID</a:t>
            </a:r>
          </a:p>
          <a:p>
            <a:pPr marL="285750" indent="-285750">
              <a:buFont typeface="Arial" charset="0"/>
              <a:buChar char="•"/>
            </a:pPr>
            <a:r>
              <a:rPr lang="en-US" sz="1400" b="1" dirty="0">
                <a:solidFill>
                  <a:srgbClr val="00642D"/>
                </a:solidFill>
                <a:latin typeface="Calibri" pitchFamily="34" charset="0"/>
              </a:rPr>
              <a:t>FIDA</a:t>
            </a:r>
          </a:p>
          <a:p>
            <a:pPr marL="285750" indent="-285750">
              <a:buFont typeface="Arial" charset="0"/>
              <a:buChar char="•"/>
            </a:pPr>
            <a:r>
              <a:rPr lang="en-US" sz="1400" b="1" dirty="0">
                <a:solidFill>
                  <a:srgbClr val="00642D"/>
                </a:solidFill>
                <a:latin typeface="Calibri" pitchFamily="34" charset="0"/>
              </a:rPr>
              <a:t>ONUDI</a:t>
            </a:r>
          </a:p>
          <a:p>
            <a:pPr marL="285750" indent="-285750">
              <a:buFont typeface="Arial" charset="0"/>
              <a:buChar char="•"/>
            </a:pPr>
            <a:r>
              <a:rPr lang="en-US" sz="1300" b="1" dirty="0">
                <a:solidFill>
                  <a:srgbClr val="00642D"/>
                </a:solidFill>
                <a:latin typeface="Calibri" pitchFamily="34" charset="0"/>
              </a:rPr>
              <a:t>WWF-EE. UU.</a:t>
            </a:r>
          </a:p>
          <a:p>
            <a:pPr marL="285750" indent="-285750">
              <a:buFont typeface="Arial" charset="0"/>
              <a:buChar char="•"/>
            </a:pPr>
            <a:r>
              <a:rPr lang="en-US" sz="1400" b="1" dirty="0">
                <a:solidFill>
                  <a:srgbClr val="00642D"/>
                </a:solidFill>
                <a:latin typeface="Calibri" pitchFamily="34" charset="0"/>
              </a:rPr>
              <a:t>CI</a:t>
            </a:r>
          </a:p>
          <a:p>
            <a:pPr marL="285750" indent="-285750">
              <a:buFont typeface="Arial" charset="0"/>
              <a:buChar char="•"/>
            </a:pPr>
            <a:r>
              <a:rPr lang="en-US" sz="1400" b="1" dirty="0">
                <a:solidFill>
                  <a:srgbClr val="00642D"/>
                </a:solidFill>
                <a:latin typeface="Calibri" pitchFamily="34" charset="0"/>
              </a:rPr>
              <a:t>UICN</a:t>
            </a:r>
          </a:p>
          <a:p>
            <a:pPr marL="285750" indent="-285750">
              <a:buFont typeface="Arial" charset="0"/>
              <a:buChar char="•"/>
            </a:pPr>
            <a:r>
              <a:rPr lang="en-US" sz="1400" b="1" dirty="0">
                <a:solidFill>
                  <a:srgbClr val="00642D"/>
                </a:solidFill>
                <a:latin typeface="Calibri" pitchFamily="34" charset="0"/>
              </a:rPr>
              <a:t>DBSA</a:t>
            </a: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s-PY" sz="1600" b="1" dirty="0" smtClean="0">
                <a:solidFill>
                  <a:srgbClr val="006600"/>
                </a:solidFill>
                <a:latin typeface="Calibri" pitchFamily="34" charset="0"/>
              </a:rPr>
              <a:t>Secretaría </a:t>
            </a:r>
            <a:br>
              <a:rPr lang="es-PY" sz="1600" b="1" dirty="0" smtClean="0">
                <a:solidFill>
                  <a:srgbClr val="006600"/>
                </a:solidFill>
                <a:latin typeface="Calibri" pitchFamily="34" charset="0"/>
              </a:rPr>
            </a:br>
            <a:r>
              <a:rPr lang="es-PY" sz="1600" b="1" dirty="0" smtClean="0">
                <a:solidFill>
                  <a:srgbClr val="006600"/>
                </a:solidFill>
                <a:latin typeface="Calibri" pitchFamily="34" charset="0"/>
              </a:rPr>
              <a:t>del </a:t>
            </a:r>
            <a:br>
              <a:rPr lang="es-PY" sz="1600" b="1" dirty="0" smtClean="0">
                <a:solidFill>
                  <a:srgbClr val="006600"/>
                </a:solidFill>
                <a:latin typeface="Calibri" pitchFamily="34" charset="0"/>
              </a:rPr>
            </a:br>
            <a:r>
              <a:rPr lang="es-PY" sz="1600" b="1" dirty="0" smtClean="0">
                <a:solidFill>
                  <a:srgbClr val="006600"/>
                </a:solidFill>
                <a:latin typeface="Calibri" pitchFamily="34" charset="0"/>
              </a:rPr>
              <a:t>FMAM </a:t>
            </a:r>
            <a:endParaRPr lang="es-PY" sz="1600" b="1" dirty="0">
              <a:solidFill>
                <a:srgbClr val="006600"/>
              </a:solidFill>
              <a:latin typeface="Calibri" pitchFamily="34" charset="0"/>
            </a:endParaRP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600"/>
                </a:solidFill>
                <a:latin typeface="Calibri" pitchFamily="34" charset="0"/>
              </a:rPr>
              <a:t>STAP</a:t>
            </a: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s-PY" sz="1400" b="1" dirty="0" smtClean="0">
                <a:solidFill>
                  <a:srgbClr val="006600"/>
                </a:solidFill>
                <a:latin typeface="Calibri" pitchFamily="34" charset="0"/>
              </a:rPr>
              <a:t>Oficina de Evaluación</a:t>
            </a:r>
            <a:br>
              <a:rPr lang="es-PY" sz="1400" b="1" dirty="0" smtClean="0">
                <a:solidFill>
                  <a:srgbClr val="006600"/>
                </a:solidFill>
                <a:latin typeface="Calibri" pitchFamily="34" charset="0"/>
              </a:rPr>
            </a:br>
            <a:r>
              <a:rPr lang="es-PY" sz="1400" b="1" dirty="0" smtClean="0">
                <a:solidFill>
                  <a:srgbClr val="006600"/>
                </a:solidFill>
                <a:latin typeface="Calibri" pitchFamily="34" charset="0"/>
              </a:rPr>
              <a:t>Independiente</a:t>
            </a:r>
          </a:p>
        </p:txBody>
      </p:sp>
      <p:sp>
        <p:nvSpPr>
          <p:cNvPr id="32" name="AutoShape 15"/>
          <p:cNvSpPr>
            <a:spLocks noChangeArrowheads="1"/>
          </p:cNvSpPr>
          <p:nvPr/>
        </p:nvSpPr>
        <p:spPr bwMode="auto">
          <a:xfrm>
            <a:off x="7279866" y="2478583"/>
            <a:ext cx="1864134" cy="2534593"/>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s-ES" b="1" dirty="0" smtClean="0">
                <a:solidFill>
                  <a:srgbClr val="00642D"/>
                </a:solidFill>
                <a:latin typeface="Calibri" pitchFamily="34" charset="0"/>
              </a:rPr>
              <a:t>Proyectos</a:t>
            </a:r>
          </a:p>
          <a:p>
            <a:r>
              <a:rPr lang="es-ES" sz="1200" b="1" dirty="0" smtClean="0">
                <a:solidFill>
                  <a:srgbClr val="00642D"/>
                </a:solidFill>
                <a:latin typeface="Calibri" pitchFamily="34" charset="0"/>
              </a:rPr>
              <a:t>Países:</a:t>
            </a:r>
          </a:p>
          <a:p>
            <a:pPr marL="285750" indent="-285750">
              <a:buFont typeface="Arial" charset="0"/>
              <a:buChar char="•"/>
            </a:pPr>
            <a:r>
              <a:rPr lang="es-ES" sz="1200" b="1" dirty="0" smtClean="0">
                <a:solidFill>
                  <a:srgbClr val="00642D"/>
                </a:solidFill>
                <a:latin typeface="Calibri" pitchFamily="34" charset="0"/>
              </a:rPr>
              <a:t>Puntos Focales </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políticos y</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operativos del </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FMAM</a:t>
            </a:r>
          </a:p>
          <a:p>
            <a:pPr marL="285750" indent="-285750">
              <a:buFont typeface="Arial" charset="0"/>
              <a:buChar char="•"/>
            </a:pPr>
            <a:r>
              <a:rPr lang="es-ES" sz="1200" b="1" dirty="0" smtClean="0">
                <a:solidFill>
                  <a:srgbClr val="00642D"/>
                </a:solidFill>
                <a:latin typeface="Calibri" pitchFamily="34" charset="0"/>
              </a:rPr>
              <a:t>Puntos Focales </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de los convenios </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y las convenciones</a:t>
            </a:r>
          </a:p>
          <a:p>
            <a:pPr marL="285750" indent="-285750">
              <a:buFont typeface="Arial" charset="0"/>
              <a:buChar char="•"/>
            </a:pPr>
            <a:r>
              <a:rPr lang="es-ES" sz="1200" b="1" dirty="0" smtClean="0">
                <a:solidFill>
                  <a:srgbClr val="00642D"/>
                </a:solidFill>
                <a:latin typeface="Calibri" pitchFamily="34" charset="0"/>
              </a:rPr>
              <a:t>Otros organismos </a:t>
            </a:r>
            <a:br>
              <a:rPr lang="es-ES" sz="1200" b="1" dirty="0" smtClean="0">
                <a:solidFill>
                  <a:srgbClr val="00642D"/>
                </a:solidFill>
                <a:latin typeface="Calibri" pitchFamily="34" charset="0"/>
              </a:rPr>
            </a:br>
            <a:r>
              <a:rPr lang="es-ES" sz="1200" b="1" dirty="0" smtClean="0">
                <a:solidFill>
                  <a:srgbClr val="00642D"/>
                </a:solidFill>
                <a:latin typeface="Calibri" pitchFamily="34" charset="0"/>
              </a:rPr>
              <a:t>gubernamentales</a:t>
            </a:r>
          </a:p>
          <a:p>
            <a:pPr marL="285750" indent="-285750">
              <a:buFont typeface="Arial" charset="0"/>
              <a:buChar char="•"/>
            </a:pPr>
            <a:r>
              <a:rPr lang="es-ES" sz="1200" b="1" dirty="0" smtClean="0">
                <a:solidFill>
                  <a:srgbClr val="00642D"/>
                </a:solidFill>
                <a:latin typeface="Calibri" pitchFamily="34" charset="0"/>
              </a:rPr>
              <a:t>ONG/OSC</a:t>
            </a:r>
          </a:p>
          <a:p>
            <a:pPr marL="285750" indent="-285750">
              <a:buFont typeface="Arial" charset="0"/>
              <a:buChar char="•"/>
            </a:pPr>
            <a:r>
              <a:rPr lang="es-ES" sz="1200" b="1" dirty="0" smtClean="0">
                <a:solidFill>
                  <a:srgbClr val="00642D"/>
                </a:solidFill>
                <a:latin typeface="Calibri" pitchFamily="34" charset="0"/>
              </a:rPr>
              <a:t>Sector privado</a:t>
            </a:r>
            <a:endParaRPr lang="es-ES" sz="1200" b="1" dirty="0">
              <a:solidFill>
                <a:srgbClr val="00642D"/>
              </a:solidFill>
              <a:latin typeface="Calibri" pitchFamily="34" charset="0"/>
            </a:endParaRPr>
          </a:p>
        </p:txBody>
      </p:sp>
      <p:sp>
        <p:nvSpPr>
          <p:cNvPr id="33" name="AutoShape 15"/>
          <p:cNvSpPr>
            <a:spLocks noChangeArrowheads="1"/>
          </p:cNvSpPr>
          <p:nvPr/>
        </p:nvSpPr>
        <p:spPr bwMode="auto">
          <a:xfrm>
            <a:off x="2060463" y="2872588"/>
            <a:ext cx="2272479"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Consejo del FMAM</a:t>
            </a:r>
          </a:p>
          <a:p>
            <a:pPr algn="ctr"/>
            <a:r>
              <a:rPr lang="en-US" sz="1200" b="1" dirty="0">
                <a:solidFill>
                  <a:srgbClr val="00642D"/>
                </a:solidFill>
                <a:latin typeface="Calibri" pitchFamily="34" charset="0"/>
              </a:rPr>
              <a:t>Países: Miembros del Consejo </a:t>
            </a:r>
          </a:p>
          <a:p>
            <a:pPr algn="ctr"/>
            <a:r>
              <a:rPr lang="en-US" sz="1200" b="1" dirty="0">
                <a:solidFill>
                  <a:srgbClr val="00642D"/>
                </a:solidFill>
                <a:latin typeface="Calibri" pitchFamily="34" charset="0"/>
              </a:rPr>
              <a:t>/ Grupos de países representados</a:t>
            </a: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Asamblea del FMAM</a:t>
            </a:r>
          </a:p>
        </p:txBody>
      </p:sp>
      <p:sp>
        <p:nvSpPr>
          <p:cNvPr id="35" name="AutoShape 15"/>
          <p:cNvSpPr>
            <a:spLocks noChangeArrowheads="1"/>
          </p:cNvSpPr>
          <p:nvPr/>
        </p:nvSpPr>
        <p:spPr bwMode="auto">
          <a:xfrm>
            <a:off x="128409" y="3718456"/>
            <a:ext cx="2043790"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Convenios y convenciones</a:t>
            </a:r>
          </a:p>
          <a:p>
            <a:pPr marL="285750" indent="-285750">
              <a:buFont typeface="Arial"/>
              <a:buChar char="•"/>
            </a:pPr>
            <a:r>
              <a:rPr lang="en-US" sz="1200" b="1" dirty="0">
                <a:solidFill>
                  <a:srgbClr val="00642D"/>
                </a:solidFill>
                <a:latin typeface="Calibri" pitchFamily="34" charset="0"/>
              </a:rPr>
              <a:t>CDB</a:t>
            </a:r>
          </a:p>
          <a:p>
            <a:pPr marL="285750" indent="-285750">
              <a:buFont typeface="Arial"/>
              <a:buChar char="•"/>
            </a:pPr>
            <a:r>
              <a:rPr lang="en-US" sz="1200" b="1" dirty="0">
                <a:solidFill>
                  <a:srgbClr val="00642D"/>
                </a:solidFill>
                <a:latin typeface="Calibri" pitchFamily="34" charset="0"/>
              </a:rPr>
              <a:t>CMNUCC</a:t>
            </a:r>
          </a:p>
          <a:p>
            <a:pPr marL="285750" indent="-285750">
              <a:buFont typeface="Arial"/>
              <a:buChar char="•"/>
            </a:pPr>
            <a:r>
              <a:rPr lang="en-US" sz="1200" b="1" dirty="0">
                <a:solidFill>
                  <a:srgbClr val="00642D"/>
                </a:solidFill>
                <a:latin typeface="Calibri" pitchFamily="34" charset="0"/>
              </a:rPr>
              <a:t>Estocolmo (COP)</a:t>
            </a:r>
          </a:p>
          <a:p>
            <a:pPr marL="285750" indent="-285750">
              <a:buFont typeface="Arial"/>
              <a:buChar char="•"/>
            </a:pPr>
            <a:r>
              <a:rPr lang="en-US" sz="1200" b="1" dirty="0">
                <a:solidFill>
                  <a:srgbClr val="00642D"/>
                </a:solidFill>
                <a:latin typeface="Calibri" pitchFamily="34" charset="0"/>
              </a:rPr>
              <a:t>CNULD</a:t>
            </a:r>
          </a:p>
          <a:p>
            <a:pPr marL="285750" indent="-285750">
              <a:buFont typeface="Arial"/>
              <a:buChar char="•"/>
            </a:pPr>
            <a:r>
              <a:rPr lang="en-US" sz="1200" b="1" dirty="0">
                <a:solidFill>
                  <a:srgbClr val="00642D"/>
                </a:solidFill>
                <a:latin typeface="Calibri" pitchFamily="34" charset="0"/>
              </a:rPr>
              <a:t>Protocolo de Montreal</a:t>
            </a:r>
          </a:p>
          <a:p>
            <a:pPr marL="285750" indent="-285750">
              <a:buFont typeface="Arial"/>
              <a:buChar char="•"/>
            </a:pPr>
            <a:r>
              <a:rPr lang="en-US" sz="1200" b="1" dirty="0">
                <a:solidFill>
                  <a:srgbClr val="00642D"/>
                </a:solidFill>
                <a:latin typeface="Calibri" pitchFamily="34" charset="0"/>
              </a:rPr>
              <a:t>Minamata</a:t>
            </a: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Orientación</a:t>
            </a: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Operaciones</a:t>
            </a:r>
          </a:p>
        </p:txBody>
      </p:sp>
      <p:sp>
        <p:nvSpPr>
          <p:cNvPr id="38" name="Text Box 14"/>
          <p:cNvSpPr txBox="1">
            <a:spLocks noChangeArrowheads="1"/>
          </p:cNvSpPr>
          <p:nvPr/>
        </p:nvSpPr>
        <p:spPr bwMode="auto">
          <a:xfrm>
            <a:off x="75057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Acción</a:t>
            </a: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7"/>
            <a:ext cx="1637674" cy="6102"/>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3" y="3752594"/>
            <a:ext cx="1040667" cy="793646"/>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es-DO" sz="1600" b="1" dirty="0" smtClean="0">
                <a:solidFill>
                  <a:schemeClr val="bg1"/>
                </a:solidFill>
                <a:latin typeface="Calibri" pitchFamily="34" charset="0"/>
              </a:rPr>
              <a:t>Depositario</a:t>
            </a:r>
            <a:br>
              <a:rPr lang="es-DO" sz="1600" b="1" dirty="0" smtClean="0">
                <a:solidFill>
                  <a:schemeClr val="bg1"/>
                </a:solidFill>
                <a:latin typeface="Calibri" pitchFamily="34" charset="0"/>
              </a:rPr>
            </a:br>
            <a:r>
              <a:rPr lang="es-DO" sz="1600" b="1" dirty="0" smtClean="0">
                <a:solidFill>
                  <a:schemeClr val="bg1"/>
                </a:solidFill>
                <a:latin typeface="Calibri" pitchFamily="34" charset="0"/>
              </a:rPr>
              <a:t>del</a:t>
            </a:r>
            <a:br>
              <a:rPr lang="es-DO" sz="1600" b="1" dirty="0" smtClean="0">
                <a:solidFill>
                  <a:schemeClr val="bg1"/>
                </a:solidFill>
                <a:latin typeface="Calibri" pitchFamily="34" charset="0"/>
              </a:rPr>
            </a:br>
            <a:r>
              <a:rPr lang="es-DO" sz="1600" b="1" dirty="0" smtClean="0">
                <a:solidFill>
                  <a:schemeClr val="bg1"/>
                </a:solidFill>
                <a:latin typeface="Calibri" pitchFamily="34" charset="0"/>
              </a:rPr>
              <a:t>FMAM</a:t>
            </a:r>
            <a:endParaRPr lang="es-DO" sz="1600" b="1" dirty="0">
              <a:solidFill>
                <a:schemeClr val="bg1"/>
              </a:solidFill>
              <a:latin typeface="Calibri" pitchFamily="34" charset="0"/>
            </a:endParaRPr>
          </a:p>
        </p:txBody>
      </p:sp>
      <p:cxnSp>
        <p:nvCxnSpPr>
          <p:cNvPr id="49" name="Straight Connector 48"/>
          <p:cNvCxnSpPr>
            <a:stCxn id="33" idx="3"/>
          </p:cNvCxnSpPr>
          <p:nvPr/>
        </p:nvCxnSpPr>
        <p:spPr>
          <a:xfrm>
            <a:off x="4332942" y="3407844"/>
            <a:ext cx="155494"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3542607012"/>
              </p:ext>
            </p:extLst>
          </p:nvPr>
        </p:nvGraphicFramePr>
        <p:xfrm>
          <a:off x="485775" y="304800"/>
          <a:ext cx="8172450" cy="5638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07404470"/>
              </p:ext>
            </p:extLst>
          </p:nvPr>
        </p:nvGraphicFramePr>
        <p:xfrm>
          <a:off x="179512" y="1628800"/>
          <a:ext cx="8852174" cy="5048288"/>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es-PY" sz="1400" noProof="0" dirty="0" smtClean="0"/>
                        <a:t>Áreas focales/temas</a:t>
                      </a:r>
                      <a:endParaRPr lang="es-PY" sz="1400" noProof="0" dirty="0"/>
                    </a:p>
                  </a:txBody>
                  <a:tcPr marL="67985" marR="67985" marT="33993" marB="33993"/>
                </a:tc>
                <a:tc>
                  <a:txBody>
                    <a:bodyPr/>
                    <a:lstStyle/>
                    <a:p>
                      <a:r>
                        <a:rPr lang="es-PY" sz="1400" noProof="0" dirty="0" smtClean="0"/>
                        <a:t>Metas de la programación del FMAM-6 (millones de US$) </a:t>
                      </a:r>
                      <a:endParaRPr lang="es-PY" sz="1400" noProof="0" dirty="0"/>
                    </a:p>
                  </a:txBody>
                  <a:tcPr marL="67985" marR="67985" marT="33993" marB="33993"/>
                </a:tc>
              </a:tr>
              <a:tr h="351254">
                <a:tc>
                  <a:txBody>
                    <a:bodyPr/>
                    <a:lstStyle/>
                    <a:p>
                      <a:r>
                        <a:rPr lang="es-PY" sz="1400" b="1" noProof="0" dirty="0" smtClean="0">
                          <a:solidFill>
                            <a:schemeClr val="tx1"/>
                          </a:solidFill>
                        </a:rPr>
                        <a:t>BIODIVERSIDAD</a:t>
                      </a:r>
                      <a:endParaRPr lang="es-PY" sz="1400" b="1" noProof="0" dirty="0">
                        <a:solidFill>
                          <a:schemeClr val="tx1"/>
                        </a:solidFill>
                      </a:endParaRPr>
                    </a:p>
                  </a:txBody>
                  <a:tcPr marL="67985" marR="67985" marT="33993" marB="33993"/>
                </a:tc>
                <a:tc>
                  <a:txBody>
                    <a:bodyPr/>
                    <a:lstStyle/>
                    <a:p>
                      <a:r>
                        <a:rPr lang="es-PY" sz="1400" b="1" noProof="0" dirty="0" smtClean="0"/>
                        <a:t>1296</a:t>
                      </a:r>
                      <a:endParaRPr lang="es-PY" sz="1400" b="1" noProof="0" dirty="0"/>
                    </a:p>
                  </a:txBody>
                  <a:tcPr marL="67985" marR="67985" marT="33993" marB="33993"/>
                </a:tc>
              </a:tr>
              <a:tr h="490057">
                <a:tc>
                  <a:txBody>
                    <a:bodyPr/>
                    <a:lstStyle/>
                    <a:p>
                      <a:pPr marL="0" indent="0">
                        <a:buFont typeface="Arial" panose="020B0604020202020204" pitchFamily="34" charset="0"/>
                        <a:buNone/>
                      </a:pPr>
                      <a:r>
                        <a:rPr lang="es-PY" sz="1400" b="1" i="1" noProof="0" dirty="0" smtClean="0"/>
                        <a:t>Asignaciones a los países en el marco del SATR</a:t>
                      </a:r>
                      <a:endParaRPr lang="es-PY" sz="1400" b="1" i="1" noProof="0" dirty="0"/>
                    </a:p>
                  </a:txBody>
                  <a:tcPr marL="67985" marR="67985" marT="33993" marB="33993"/>
                </a:tc>
                <a:tc>
                  <a:txBody>
                    <a:bodyPr/>
                    <a:lstStyle/>
                    <a:p>
                      <a:r>
                        <a:rPr lang="es-PY" sz="1400" b="1" noProof="0" dirty="0" smtClean="0"/>
                        <a:t>1051</a:t>
                      </a:r>
                      <a:endParaRPr lang="es-PY" sz="1400" b="1" noProof="0" dirty="0"/>
                    </a:p>
                  </a:txBody>
                  <a:tcPr marL="67985" marR="67985" marT="33993" marB="33993"/>
                </a:tc>
              </a:tr>
              <a:tr h="463167">
                <a:tc>
                  <a:txBody>
                    <a:bodyPr/>
                    <a:lstStyle/>
                    <a:p>
                      <a:pPr marL="0" indent="0">
                        <a:buFont typeface="Arial" panose="020B0604020202020204" pitchFamily="34" charset="0"/>
                        <a:buNone/>
                      </a:pPr>
                      <a:r>
                        <a:rPr lang="es-PY" sz="1400" b="1" i="1" noProof="0" dirty="0" smtClean="0"/>
                        <a:t>Exclusiones del SATR</a:t>
                      </a:r>
                      <a:endParaRPr lang="es-PY" sz="1400" b="1" i="1" noProof="0" dirty="0"/>
                    </a:p>
                  </a:txBody>
                  <a:tcPr marL="67985" marR="67985" marT="33993" marB="33993"/>
                </a:tc>
                <a:tc>
                  <a:txBody>
                    <a:bodyPr/>
                    <a:lstStyle/>
                    <a:p>
                      <a:r>
                        <a:rPr lang="es-PY" sz="1400" b="1" noProof="0" dirty="0" smtClean="0">
                          <a:solidFill>
                            <a:schemeClr val="tx1"/>
                          </a:solidFill>
                        </a:rPr>
                        <a:t>245</a:t>
                      </a:r>
                      <a:endParaRPr lang="es-PY" sz="1400" b="1" noProof="0" dirty="0">
                        <a:solidFill>
                          <a:schemeClr val="tx1"/>
                        </a:solidFill>
                      </a:endParaRPr>
                    </a:p>
                  </a:txBody>
                  <a:tcPr marL="67985" marR="67985" marT="33993" marB="33993"/>
                </a:tc>
              </a:tr>
              <a:tr h="441901">
                <a:tc>
                  <a:txBody>
                    <a:bodyPr/>
                    <a:lstStyle/>
                    <a:p>
                      <a:pPr marL="0" indent="0">
                        <a:buFont typeface="+mj-lt"/>
                        <a:buNone/>
                      </a:pPr>
                      <a:r>
                        <a:rPr lang="es-PY" sz="1400" noProof="0" dirty="0" smtClean="0"/>
                        <a:t> - Obligaciones derivadas de los convenios y las convenciones </a:t>
                      </a:r>
                      <a:endParaRPr lang="es-PY" sz="1400" noProof="0" dirty="0"/>
                    </a:p>
                  </a:txBody>
                  <a:tcPr marL="67985" marR="67985" marT="33993" marB="33993"/>
                </a:tc>
                <a:tc>
                  <a:txBody>
                    <a:bodyPr/>
                    <a:lstStyle/>
                    <a:p>
                      <a:r>
                        <a:rPr lang="es-PY" sz="1400" noProof="0" dirty="0" smtClean="0">
                          <a:solidFill>
                            <a:schemeClr val="tx1"/>
                          </a:solidFill>
                        </a:rPr>
                        <a:t>13</a:t>
                      </a:r>
                      <a:endParaRPr lang="es-PY" sz="1400" noProof="0" dirty="0">
                        <a:solidFill>
                          <a:schemeClr val="tx1"/>
                        </a:solidFill>
                      </a:endParaRPr>
                    </a:p>
                  </a:txBody>
                  <a:tcPr marL="67985" marR="67985" marT="33993" marB="33993"/>
                </a:tc>
              </a:tr>
              <a:tr h="467395">
                <a:tc>
                  <a:txBody>
                    <a:bodyPr/>
                    <a:lstStyle/>
                    <a:p>
                      <a:pPr marL="0" indent="0">
                        <a:buFont typeface="+mj-lt"/>
                        <a:buNone/>
                      </a:pPr>
                      <a:r>
                        <a:rPr lang="es-PY" sz="1400" noProof="0" dirty="0" smtClean="0"/>
                        <a:t> - Programas regionales y de alcance mundial</a:t>
                      </a:r>
                      <a:endParaRPr lang="es-PY" sz="1400" noProof="0" dirty="0"/>
                    </a:p>
                  </a:txBody>
                  <a:tcPr marL="67985" marR="67985" marT="33993" marB="33993"/>
                </a:tc>
                <a:tc>
                  <a:txBody>
                    <a:bodyPr/>
                    <a:lstStyle/>
                    <a:p>
                      <a:r>
                        <a:rPr lang="es-PY" sz="1400" noProof="0" dirty="0" smtClean="0">
                          <a:solidFill>
                            <a:schemeClr val="tx1"/>
                          </a:solidFill>
                        </a:rPr>
                        <a:t>82</a:t>
                      </a:r>
                      <a:endParaRPr lang="es-PY" sz="1400" noProof="0" dirty="0">
                        <a:solidFill>
                          <a:schemeClr val="tx1"/>
                        </a:solidFill>
                      </a:endParaRPr>
                    </a:p>
                  </a:txBody>
                  <a:tcPr marL="67985" marR="67985" marT="33993" marB="33993"/>
                </a:tc>
              </a:tr>
              <a:tr h="422072">
                <a:tc>
                  <a:txBody>
                    <a:bodyPr/>
                    <a:lstStyle/>
                    <a:p>
                      <a:pPr marL="0" indent="0">
                        <a:buFont typeface="+mj-lt"/>
                        <a:buNone/>
                      </a:pPr>
                      <a:r>
                        <a:rPr lang="es-PY" sz="1400" noProof="0" dirty="0" smtClean="0"/>
                        <a:t> *                 Programas de enfoque integrado</a:t>
                      </a:r>
                      <a:endParaRPr lang="es-PY" sz="1400" noProof="0" dirty="0"/>
                    </a:p>
                  </a:txBody>
                  <a:tcPr marL="67985" marR="67985" marT="33993" marB="33993"/>
                </a:tc>
                <a:tc>
                  <a:txBody>
                    <a:bodyPr/>
                    <a:lstStyle/>
                    <a:p>
                      <a:r>
                        <a:rPr lang="es-PY" sz="1400" noProof="0" dirty="0" smtClean="0">
                          <a:solidFill>
                            <a:schemeClr val="tx1"/>
                          </a:solidFill>
                        </a:rPr>
                        <a:t>        45</a:t>
                      </a:r>
                      <a:endParaRPr lang="es-PY" sz="1400" noProof="0" dirty="0">
                        <a:solidFill>
                          <a:schemeClr val="tx1"/>
                        </a:solidFill>
                      </a:endParaRPr>
                    </a:p>
                  </a:txBody>
                  <a:tcPr marL="67985" marR="67985" marT="33993" marB="33993"/>
                </a:tc>
              </a:tr>
              <a:tr h="490057">
                <a:tc>
                  <a:txBody>
                    <a:bodyPr/>
                    <a:lstStyle/>
                    <a:p>
                      <a:r>
                        <a:rPr lang="es-PY" sz="1400" noProof="0" dirty="0" smtClean="0"/>
                        <a:t>                               a) Eliminación</a:t>
                      </a:r>
                      <a:r>
                        <a:rPr lang="es-PY" sz="1400" baseline="0" noProof="0" dirty="0" smtClean="0"/>
                        <a:t> de</a:t>
                      </a:r>
                      <a:r>
                        <a:rPr lang="es-PY" sz="1400" noProof="0" dirty="0" smtClean="0"/>
                        <a:t> la Deforestación de las Cadenas de           Suministro de Productos Básicos</a:t>
                      </a:r>
                      <a:endParaRPr lang="es-PY" sz="1400" noProof="0" dirty="0"/>
                    </a:p>
                  </a:txBody>
                  <a:tcPr marL="67985" marR="67985" marT="33993" marB="33993"/>
                </a:tc>
                <a:tc>
                  <a:txBody>
                    <a:bodyPr/>
                    <a:lstStyle/>
                    <a:p>
                      <a:r>
                        <a:rPr lang="es-PY" sz="1400" noProof="0" dirty="0" smtClean="0">
                          <a:solidFill>
                            <a:schemeClr val="tx1"/>
                          </a:solidFill>
                        </a:rPr>
                        <a:t>                      35</a:t>
                      </a:r>
                      <a:endParaRPr lang="es-PY" sz="1400" noProof="0" dirty="0">
                        <a:solidFill>
                          <a:schemeClr val="tx1"/>
                        </a:solidFill>
                      </a:endParaRPr>
                    </a:p>
                  </a:txBody>
                  <a:tcPr marL="67985" marR="67985" marT="33993" marB="33993"/>
                </a:tc>
              </a:tr>
              <a:tr h="657185">
                <a:tc>
                  <a:txBody>
                    <a:bodyPr/>
                    <a:lstStyle/>
                    <a:p>
                      <a:r>
                        <a:rPr lang="es-PY" sz="1400" kern="1200" noProof="0" dirty="0" smtClean="0">
                          <a:solidFill>
                            <a:schemeClr val="dk1"/>
                          </a:solidFill>
                          <a:latin typeface="+mn-lt"/>
                          <a:ea typeface="+mn-ea"/>
                          <a:cs typeface="+mn-cs"/>
                        </a:rPr>
                        <a:t>                              b) Fomento de la Sostenibilidad y la Resiliencia de los Sistemas de Producción en África</a:t>
                      </a:r>
                      <a:endParaRPr lang="es-PY" sz="1400" kern="1200" noProof="0" dirty="0">
                        <a:solidFill>
                          <a:schemeClr val="dk1"/>
                        </a:solidFill>
                        <a:latin typeface="+mn-lt"/>
                        <a:ea typeface="+mn-ea"/>
                        <a:cs typeface="+mn-cs"/>
                      </a:endParaRPr>
                    </a:p>
                  </a:txBody>
                  <a:tcPr marL="67985" marR="67985" marT="33993" marB="33993"/>
                </a:tc>
                <a:tc>
                  <a:txBody>
                    <a:bodyPr/>
                    <a:lstStyle/>
                    <a:p>
                      <a:r>
                        <a:rPr lang="es-PY" sz="1400" noProof="0" dirty="0" smtClean="0">
                          <a:solidFill>
                            <a:schemeClr val="tx1"/>
                          </a:solidFill>
                        </a:rPr>
                        <a:t>                      10</a:t>
                      </a:r>
                      <a:endParaRPr lang="es-PY" sz="1400" noProof="0" dirty="0">
                        <a:solidFill>
                          <a:schemeClr val="tx1"/>
                        </a:solidFill>
                      </a:endParaRPr>
                    </a:p>
                  </a:txBody>
                  <a:tcPr marL="67985" marR="67985" marT="33993" marB="33993"/>
                </a:tc>
              </a:tr>
              <a:tr h="478726">
                <a:tc>
                  <a:txBody>
                    <a:bodyPr/>
                    <a:lstStyle/>
                    <a:p>
                      <a:r>
                        <a:rPr lang="es-PY" sz="1400" noProof="0" dirty="0" smtClean="0"/>
                        <a:t> *                 Otros programas regionales y de alcance mundial</a:t>
                      </a:r>
                      <a:endParaRPr lang="es-PY" sz="1400" noProof="0" dirty="0"/>
                    </a:p>
                  </a:txBody>
                  <a:tcPr marL="67985" marR="67985" marT="33993" marB="33993"/>
                </a:tc>
                <a:tc>
                  <a:txBody>
                    <a:bodyPr/>
                    <a:lstStyle/>
                    <a:p>
                      <a:r>
                        <a:rPr lang="es-PY" sz="1400" baseline="0" noProof="0" dirty="0" smtClean="0">
                          <a:solidFill>
                            <a:schemeClr val="tx1"/>
                          </a:solidFill>
                        </a:rPr>
                        <a:t>       </a:t>
                      </a:r>
                      <a:r>
                        <a:rPr lang="es-PY" sz="1400" noProof="0" dirty="0" smtClean="0">
                          <a:solidFill>
                            <a:schemeClr val="tx1"/>
                          </a:solidFill>
                        </a:rPr>
                        <a:t>37</a:t>
                      </a:r>
                      <a:endParaRPr lang="es-PY" sz="1400" noProof="0" dirty="0">
                        <a:solidFill>
                          <a:schemeClr val="tx1"/>
                        </a:solidFill>
                      </a:endParaRPr>
                    </a:p>
                  </a:txBody>
                  <a:tcPr marL="67985" marR="67985" marT="33993" marB="33993"/>
                </a:tc>
              </a:tr>
              <a:tr h="286103">
                <a:tc>
                  <a:txBody>
                    <a:bodyPr/>
                    <a:lstStyle/>
                    <a:p>
                      <a:r>
                        <a:rPr lang="es-PY" sz="1400" noProof="0" dirty="0" smtClean="0"/>
                        <a:t> - Gestión sostenible de los bosques</a:t>
                      </a:r>
                      <a:endParaRPr lang="es-PY" sz="1400" noProof="0" dirty="0"/>
                    </a:p>
                  </a:txBody>
                  <a:tcPr marL="67985" marR="67985" marT="33993" marB="33993"/>
                </a:tc>
                <a:tc>
                  <a:txBody>
                    <a:bodyPr/>
                    <a:lstStyle/>
                    <a:p>
                      <a:r>
                        <a:rPr lang="es-PY" sz="1400" noProof="0" dirty="0" smtClean="0">
                          <a:solidFill>
                            <a:schemeClr val="tx1"/>
                          </a:solidFill>
                        </a:rPr>
                        <a:t>150</a:t>
                      </a:r>
                      <a:endParaRPr lang="es-PY" sz="1400" noProof="0" dirty="0">
                        <a:solidFill>
                          <a:schemeClr val="tx1"/>
                        </a:solidFill>
                      </a:endParaRPr>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902386317"/>
              </p:ext>
            </p:extLst>
          </p:nvPr>
        </p:nvGraphicFramePr>
        <p:xfrm>
          <a:off x="179512" y="-27384"/>
          <a:ext cx="8640960" cy="3855446"/>
        </p:xfrm>
        <a:graphic>
          <a:graphicData uri="http://schemas.openxmlformats.org/drawingml/2006/table">
            <a:tbl>
              <a:tblPr firstRow="1" bandRow="1">
                <a:tableStyleId>{5C22544A-7EE6-4342-B048-85BDC9FD1C3A}</a:tableStyleId>
              </a:tblPr>
              <a:tblGrid>
                <a:gridCol w="5220586"/>
                <a:gridCol w="3420374"/>
              </a:tblGrid>
              <a:tr h="334618">
                <a:tc>
                  <a:txBody>
                    <a:bodyPr/>
                    <a:lstStyle/>
                    <a:p>
                      <a:r>
                        <a:rPr lang="es-EC" sz="1200" b="1" noProof="0" dirty="0" smtClean="0"/>
                        <a:t>CAMBIO CLIMÁTICO</a:t>
                      </a:r>
                      <a:endParaRPr lang="es-EC" sz="1200" b="1" noProof="0" dirty="0"/>
                    </a:p>
                  </a:txBody>
                  <a:tcPr marL="67023" marR="67023" marT="33511" marB="33511"/>
                </a:tc>
                <a:tc>
                  <a:txBody>
                    <a:bodyPr/>
                    <a:lstStyle/>
                    <a:p>
                      <a:r>
                        <a:rPr lang="es-EC" sz="1200" noProof="0" dirty="0" smtClean="0"/>
                        <a:t>1260</a:t>
                      </a:r>
                      <a:endParaRPr lang="es-EC" sz="1200"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i="1" noProof="0" dirty="0" smtClean="0"/>
                        <a:t>Asignaciones a los países en el marco del SATR</a:t>
                      </a:r>
                    </a:p>
                  </a:txBody>
                  <a:tcPr marL="67023" marR="67023" marT="33511" marB="33511"/>
                </a:tc>
                <a:tc>
                  <a:txBody>
                    <a:bodyPr/>
                    <a:lstStyle/>
                    <a:p>
                      <a:r>
                        <a:rPr lang="es-EC" sz="1200" b="1" noProof="0" dirty="0" smtClean="0"/>
                        <a:t>941</a:t>
                      </a:r>
                      <a:endParaRPr lang="es-EC" sz="1200" b="1"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i="1" noProof="0" dirty="0" smtClean="0"/>
                        <a:t>Exclusiones del SATR</a:t>
                      </a:r>
                    </a:p>
                  </a:txBody>
                  <a:tcPr marL="67023" marR="67023" marT="33511" marB="33511"/>
                </a:tc>
                <a:tc>
                  <a:txBody>
                    <a:bodyPr/>
                    <a:lstStyle/>
                    <a:p>
                      <a:r>
                        <a:rPr lang="es-EC" sz="1200" b="1" noProof="0" dirty="0" smtClean="0"/>
                        <a:t>319</a:t>
                      </a:r>
                      <a:endParaRPr lang="es-EC" sz="1200" b="1"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Obligaciones derivadas de los convenios y las convenciones</a:t>
                      </a:r>
                    </a:p>
                  </a:txBody>
                  <a:tcPr marL="67023" marR="67023" marT="33511" marB="33511"/>
                </a:tc>
                <a:tc>
                  <a:txBody>
                    <a:bodyPr/>
                    <a:lstStyle/>
                    <a:p>
                      <a:r>
                        <a:rPr lang="es-EC" sz="1200" noProof="0" dirty="0" smtClean="0"/>
                        <a:t>130</a:t>
                      </a:r>
                      <a:endParaRPr lang="es-EC" sz="1200"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Programas regionales y de alcance mundial</a:t>
                      </a:r>
                    </a:p>
                  </a:txBody>
                  <a:tcPr marL="67023" marR="67023" marT="33511" marB="33511"/>
                </a:tc>
                <a:tc>
                  <a:txBody>
                    <a:bodyPr/>
                    <a:lstStyle/>
                    <a:p>
                      <a:r>
                        <a:rPr lang="es-EC" sz="1200" noProof="0" dirty="0" smtClean="0"/>
                        <a:t>109</a:t>
                      </a:r>
                      <a:endParaRPr lang="es-EC" sz="1200"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Programas de enfoque integrado</a:t>
                      </a:r>
                    </a:p>
                  </a:txBody>
                  <a:tcPr marL="67023" marR="67023" marT="33511" marB="33511"/>
                </a:tc>
                <a:tc>
                  <a:txBody>
                    <a:bodyPr/>
                    <a:lstStyle/>
                    <a:p>
                      <a:r>
                        <a:rPr lang="es-EC" sz="1200" noProof="0" dirty="0" smtClean="0"/>
                        <a:t>         50</a:t>
                      </a:r>
                      <a:endParaRPr lang="es-EC" sz="1200" noProof="0" dirty="0"/>
                    </a:p>
                  </a:txBody>
                  <a:tcPr marL="67023" marR="67023" marT="33511" marB="33511"/>
                </a:tc>
              </a:tr>
              <a:tr h="589251">
                <a:tc>
                  <a:txBody>
                    <a:bodyPr/>
                    <a:lstStyle/>
                    <a:p>
                      <a:r>
                        <a:rPr lang="es-EC" sz="1200" kern="1200" noProof="0" dirty="0" smtClean="0">
                          <a:solidFill>
                            <a:schemeClr val="dk1"/>
                          </a:solidFill>
                          <a:latin typeface="+mn-lt"/>
                          <a:ea typeface="+mn-ea"/>
                          <a:cs typeface="+mn-cs"/>
                        </a:rPr>
                        <a:t> a) Ciudades sostenibles: Aprovechar la Acción Local para Generar Beneficios Comunes a Nivel Internacional</a:t>
                      </a:r>
                      <a:endParaRPr lang="es-EC" sz="1200" kern="1200" noProof="0" dirty="0">
                        <a:solidFill>
                          <a:schemeClr val="dk1"/>
                        </a:solidFill>
                        <a:latin typeface="+mn-lt"/>
                        <a:ea typeface="+mn-ea"/>
                        <a:cs typeface="+mn-cs"/>
                      </a:endParaRPr>
                    </a:p>
                  </a:txBody>
                  <a:tcPr marL="67023" marR="67023" marT="33511" marB="33511"/>
                </a:tc>
                <a:tc>
                  <a:txBody>
                    <a:bodyPr/>
                    <a:lstStyle/>
                    <a:p>
                      <a:r>
                        <a:rPr lang="es-EC" sz="1200" noProof="0" dirty="0" smtClean="0"/>
                        <a:t>                      40</a:t>
                      </a:r>
                      <a:endParaRPr lang="es-EC" sz="1200" noProof="0" dirty="0"/>
                    </a:p>
                  </a:txBody>
                  <a:tcPr marL="67023" marR="67023" marT="33511" marB="33511"/>
                </a:tc>
              </a:tr>
              <a:tr h="589251">
                <a:tc>
                  <a:txBody>
                    <a:bodyPr/>
                    <a:lstStyle/>
                    <a:p>
                      <a:r>
                        <a:rPr lang="es-EC" sz="1200" noProof="0" dirty="0" smtClean="0"/>
                        <a:t> b) Fomento de la Sostenibilidad y la Resiliencia </a:t>
                      </a:r>
                      <a:r>
                        <a:rPr lang="es-PY" sz="1200" kern="1200" noProof="0" dirty="0" smtClean="0">
                          <a:solidFill>
                            <a:schemeClr val="dk1"/>
                          </a:solidFill>
                          <a:latin typeface="+mn-lt"/>
                          <a:ea typeface="+mn-ea"/>
                          <a:cs typeface="+mn-cs"/>
                        </a:rPr>
                        <a:t>de los Sistemas de Producción</a:t>
                      </a:r>
                      <a:r>
                        <a:rPr lang="es-EC" sz="1200" noProof="0" dirty="0" smtClean="0"/>
                        <a:t> en África</a:t>
                      </a:r>
                    </a:p>
                  </a:txBody>
                  <a:tcPr marL="67023" marR="67023" marT="33511" marB="33511"/>
                </a:tc>
                <a:tc>
                  <a:txBody>
                    <a:bodyPr/>
                    <a:lstStyle/>
                    <a:p>
                      <a:r>
                        <a:rPr lang="es-EC" sz="1200" noProof="0" dirty="0" smtClean="0"/>
                        <a:t>                       10</a:t>
                      </a:r>
                      <a:endParaRPr lang="es-EC" sz="1200" noProof="0" dirty="0"/>
                    </a:p>
                  </a:txBody>
                  <a:tcPr marL="67023" marR="67023" marT="33511" marB="33511"/>
                </a:tc>
              </a:tr>
              <a:tr h="3346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Otros programas regionales y de alcance mundial</a:t>
                      </a:r>
                    </a:p>
                  </a:txBody>
                  <a:tcPr marL="67023" marR="67023" marT="33511" marB="33511"/>
                </a:tc>
                <a:tc>
                  <a:txBody>
                    <a:bodyPr/>
                    <a:lstStyle/>
                    <a:p>
                      <a:r>
                        <a:rPr lang="es-EC" sz="1200" noProof="0" dirty="0" smtClean="0"/>
                        <a:t>          59</a:t>
                      </a:r>
                      <a:endParaRPr lang="es-EC" sz="1200" noProof="0" dirty="0"/>
                    </a:p>
                  </a:txBody>
                  <a:tcPr marL="67023" marR="67023" marT="33511" marB="33511"/>
                </a:tc>
              </a:tr>
              <a:tr h="334618">
                <a:tc>
                  <a:txBody>
                    <a:bodyPr/>
                    <a:lstStyle/>
                    <a:p>
                      <a:r>
                        <a:rPr lang="es-EC" sz="1200" noProof="0" dirty="0" smtClean="0"/>
                        <a:t> - Gestión sostenible de los bosques</a:t>
                      </a:r>
                      <a:endParaRPr lang="es-EC" sz="1200" noProof="0" dirty="0"/>
                    </a:p>
                  </a:txBody>
                  <a:tcPr marL="67023" marR="67023" marT="33511" marB="33511"/>
                </a:tc>
                <a:tc>
                  <a:txBody>
                    <a:bodyPr/>
                    <a:lstStyle/>
                    <a:p>
                      <a:r>
                        <a:rPr lang="es-EC" sz="1200" noProof="0" dirty="0" smtClean="0"/>
                        <a:t>80</a:t>
                      </a:r>
                      <a:endParaRPr lang="es-EC" sz="1200" noProof="0" dirty="0"/>
                    </a:p>
                  </a:txBody>
                  <a:tcPr marL="67023" marR="67023" marT="33511" marB="33511"/>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2845395036"/>
              </p:ext>
            </p:extLst>
          </p:nvPr>
        </p:nvGraphicFramePr>
        <p:xfrm>
          <a:off x="179512" y="3789040"/>
          <a:ext cx="8640960" cy="3086747"/>
        </p:xfrm>
        <a:graphic>
          <a:graphicData uri="http://schemas.openxmlformats.org/drawingml/2006/table">
            <a:tbl>
              <a:tblPr firstRow="1" bandRow="1">
                <a:tableStyleId>{5C22544A-7EE6-4342-B048-85BDC9FD1C3A}</a:tableStyleId>
              </a:tblPr>
              <a:tblGrid>
                <a:gridCol w="5220586"/>
                <a:gridCol w="3420374"/>
              </a:tblGrid>
              <a:tr h="314974">
                <a:tc>
                  <a:txBody>
                    <a:bodyPr/>
                    <a:lstStyle/>
                    <a:p>
                      <a:r>
                        <a:rPr lang="es-EC" sz="1200" b="1" noProof="0" dirty="0" smtClean="0"/>
                        <a:t>DEGRADACIÓN DE LA TIERRA</a:t>
                      </a:r>
                      <a:endParaRPr lang="es-EC" sz="1200" b="1" noProof="0" dirty="0"/>
                    </a:p>
                  </a:txBody>
                  <a:tcPr marL="67023" marR="67023" marT="33511" marB="33511"/>
                </a:tc>
                <a:tc>
                  <a:txBody>
                    <a:bodyPr/>
                    <a:lstStyle/>
                    <a:p>
                      <a:r>
                        <a:rPr lang="es-EC" sz="1200" noProof="0" dirty="0" smtClean="0"/>
                        <a:t>431</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i="1" noProof="0" dirty="0" smtClean="0"/>
                        <a:t>Asignaciones a los países en el marco del SATR</a:t>
                      </a:r>
                    </a:p>
                  </a:txBody>
                  <a:tcPr marL="67023" marR="67023" marT="33511" marB="33511"/>
                </a:tc>
                <a:tc>
                  <a:txBody>
                    <a:bodyPr/>
                    <a:lstStyle/>
                    <a:p>
                      <a:r>
                        <a:rPr lang="es-EC" sz="1200" noProof="0" dirty="0" smtClean="0"/>
                        <a:t>346</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i="1" noProof="0" dirty="0" smtClean="0"/>
                        <a:t>Exclusiones del SATR</a:t>
                      </a:r>
                    </a:p>
                  </a:txBody>
                  <a:tcPr marL="67023" marR="67023" marT="33511" marB="33511"/>
                </a:tc>
                <a:tc>
                  <a:txBody>
                    <a:bodyPr/>
                    <a:lstStyle/>
                    <a:p>
                      <a:r>
                        <a:rPr lang="es-EC" sz="1200" noProof="0" dirty="0" smtClean="0"/>
                        <a:t>85</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Obligaciones derivadas de los convenios y las convenciones</a:t>
                      </a:r>
                    </a:p>
                  </a:txBody>
                  <a:tcPr marL="67023" marR="67023" marT="33511" marB="33511"/>
                </a:tc>
                <a:tc>
                  <a:txBody>
                    <a:bodyPr/>
                    <a:lstStyle/>
                    <a:p>
                      <a:r>
                        <a:rPr lang="es-EC" sz="1200" noProof="0" dirty="0" smtClean="0"/>
                        <a:t>15</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Programas regionales y de alcance mundial</a:t>
                      </a:r>
                    </a:p>
                  </a:txBody>
                  <a:tcPr marL="67023" marR="67023" marT="33511" marB="33511"/>
                </a:tc>
                <a:tc>
                  <a:txBody>
                    <a:bodyPr/>
                    <a:lstStyle/>
                    <a:p>
                      <a:r>
                        <a:rPr lang="es-EC" sz="1200" noProof="0" dirty="0" smtClean="0"/>
                        <a:t>50</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Programas de enfoque integrado</a:t>
                      </a:r>
                    </a:p>
                  </a:txBody>
                  <a:tcPr marL="67023" marR="67023" marT="33511" marB="33511"/>
                </a:tc>
                <a:tc>
                  <a:txBody>
                    <a:bodyPr/>
                    <a:lstStyle/>
                    <a:p>
                      <a:r>
                        <a:rPr lang="es-EC" sz="1200" noProof="0" dirty="0" smtClean="0"/>
                        <a:t>40</a:t>
                      </a:r>
                      <a:endParaRPr lang="es-EC" sz="1200" noProof="0" dirty="0"/>
                    </a:p>
                  </a:txBody>
                  <a:tcPr marL="67023" marR="67023" marT="33511" marB="33511"/>
                </a:tc>
              </a:tr>
              <a:tr h="566955">
                <a:tc>
                  <a:txBody>
                    <a:bodyPr/>
                    <a:lstStyle/>
                    <a:p>
                      <a:pPr marL="0" algn="l" defTabSz="914400" rtl="0" eaLnBrk="1" latinLnBrk="0" hangingPunct="1"/>
                      <a:r>
                        <a:rPr lang="es-EC" sz="1200" kern="1200" noProof="0" dirty="0" smtClean="0">
                          <a:solidFill>
                            <a:schemeClr val="dk1"/>
                          </a:solidFill>
                          <a:latin typeface="+mn-lt"/>
                          <a:ea typeface="+mn-ea"/>
                          <a:cs typeface="+mn-cs"/>
                        </a:rPr>
                        <a:t> a) Fomento de</a:t>
                      </a:r>
                      <a:r>
                        <a:rPr lang="es-EC" sz="1200" kern="1200" baseline="0" noProof="0" dirty="0" smtClean="0">
                          <a:solidFill>
                            <a:schemeClr val="dk1"/>
                          </a:solidFill>
                          <a:latin typeface="+mn-lt"/>
                          <a:ea typeface="+mn-ea"/>
                          <a:cs typeface="+mn-cs"/>
                        </a:rPr>
                        <a:t> </a:t>
                      </a:r>
                      <a:r>
                        <a:rPr lang="es-EC" sz="1200" kern="1200" noProof="0" dirty="0" smtClean="0">
                          <a:solidFill>
                            <a:schemeClr val="dk1"/>
                          </a:solidFill>
                          <a:latin typeface="+mn-lt"/>
                          <a:ea typeface="+mn-ea"/>
                          <a:cs typeface="+mn-cs"/>
                        </a:rPr>
                        <a:t>la Sostenibilidad y la Resiliencia </a:t>
                      </a:r>
                      <a:r>
                        <a:rPr lang="es-PY" sz="1200" kern="1200" noProof="0" dirty="0" smtClean="0">
                          <a:solidFill>
                            <a:schemeClr val="dk1"/>
                          </a:solidFill>
                          <a:latin typeface="+mn-lt"/>
                          <a:ea typeface="+mn-ea"/>
                          <a:cs typeface="+mn-cs"/>
                        </a:rPr>
                        <a:t>de los Sistemas de Producción</a:t>
                      </a:r>
                      <a:r>
                        <a:rPr lang="es-EC" sz="1200" kern="1200" noProof="0" dirty="0" smtClean="0">
                          <a:solidFill>
                            <a:schemeClr val="dk1"/>
                          </a:solidFill>
                          <a:latin typeface="+mn-lt"/>
                          <a:ea typeface="+mn-ea"/>
                          <a:cs typeface="+mn-cs"/>
                        </a:rPr>
                        <a:t> en África</a:t>
                      </a:r>
                      <a:endParaRPr lang="es-EC" sz="1200" kern="1200" noProof="0" dirty="0">
                        <a:solidFill>
                          <a:schemeClr val="dk1"/>
                        </a:solidFill>
                        <a:latin typeface="+mn-lt"/>
                        <a:ea typeface="+mn-ea"/>
                        <a:cs typeface="+mn-cs"/>
                      </a:endParaRPr>
                    </a:p>
                  </a:txBody>
                  <a:tcPr marL="67023" marR="67023" marT="33511" marB="33511"/>
                </a:tc>
                <a:tc>
                  <a:txBody>
                    <a:bodyPr/>
                    <a:lstStyle/>
                    <a:p>
                      <a:r>
                        <a:rPr lang="es-EC" sz="1200" noProof="0" dirty="0" smtClean="0"/>
                        <a:t>40</a:t>
                      </a:r>
                      <a:endParaRPr lang="es-EC" sz="1200" noProof="0" dirty="0"/>
                    </a:p>
                  </a:txBody>
                  <a:tcPr marL="67023" marR="67023" marT="33511" marB="33511"/>
                </a:tc>
              </a:tr>
              <a:tr h="314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noProof="0" dirty="0" smtClean="0"/>
                        <a:t> * Otros programas regionales y de alcance mundial</a:t>
                      </a:r>
                    </a:p>
                  </a:txBody>
                  <a:tcPr marL="67023" marR="67023" marT="33511" marB="33511"/>
                </a:tc>
                <a:tc>
                  <a:txBody>
                    <a:bodyPr/>
                    <a:lstStyle/>
                    <a:p>
                      <a:r>
                        <a:rPr lang="es-EC" sz="1200" noProof="0" dirty="0" smtClean="0"/>
                        <a:t>10</a:t>
                      </a:r>
                      <a:endParaRPr lang="es-EC" sz="1200" noProof="0" dirty="0"/>
                    </a:p>
                  </a:txBody>
                  <a:tcPr marL="67023" marR="67023" marT="33511" marB="33511"/>
                </a:tc>
              </a:tr>
              <a:tr h="314974">
                <a:tc>
                  <a:txBody>
                    <a:bodyPr/>
                    <a:lstStyle/>
                    <a:p>
                      <a:r>
                        <a:rPr lang="es-EC" sz="1200" noProof="0" dirty="0" smtClean="0"/>
                        <a:t> - Gestión sostenible de los bosques</a:t>
                      </a:r>
                      <a:endParaRPr lang="es-EC" sz="1200" noProof="0" dirty="0"/>
                    </a:p>
                  </a:txBody>
                  <a:tcPr marL="67023" marR="67023" marT="33511" marB="33511"/>
                </a:tc>
                <a:tc>
                  <a:txBody>
                    <a:bodyPr/>
                    <a:lstStyle/>
                    <a:p>
                      <a:r>
                        <a:rPr lang="es-EC" sz="1200" noProof="0" dirty="0" smtClean="0"/>
                        <a:t>20</a:t>
                      </a:r>
                      <a:endParaRPr lang="es-EC" sz="1200" noProof="0" dirty="0"/>
                    </a:p>
                  </a:txBody>
                  <a:tcPr marL="67023" marR="67023" marT="33511" marB="33511"/>
                </a:tc>
              </a:tr>
            </a:tbl>
          </a:graphicData>
        </a:graphic>
      </p:graphicFrame>
    </p:spTree>
    <p:extLst>
      <p:ext uri="{BB962C8B-B14F-4D97-AF65-F5344CB8AC3E}">
        <p14:creationId xmlns:p14="http://schemas.microsoft.com/office/powerpoint/2010/main" val="940396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102874447"/>
              </p:ext>
            </p:extLst>
          </p:nvPr>
        </p:nvGraphicFramePr>
        <p:xfrm>
          <a:off x="179512" y="2577088"/>
          <a:ext cx="8815388" cy="635888"/>
        </p:xfrm>
        <a:graphic>
          <a:graphicData uri="http://schemas.openxmlformats.org/drawingml/2006/table">
            <a:tbl>
              <a:tblPr firstRow="1" bandRow="1">
                <a:tableStyleId>{5C22544A-7EE6-4342-B048-85BDC9FD1C3A}</a:tableStyleId>
              </a:tblPr>
              <a:tblGrid>
                <a:gridCol w="5325969"/>
                <a:gridCol w="3489419"/>
              </a:tblGrid>
              <a:tr h="317944">
                <a:tc>
                  <a:txBody>
                    <a:bodyPr/>
                    <a:lstStyle/>
                    <a:p>
                      <a:r>
                        <a:rPr lang="en-US" sz="1200" b="1" dirty="0" smtClean="0"/>
                        <a:t>AGUAS INTERNACIONALES</a:t>
                      </a:r>
                      <a:endParaRPr lang="es-ES" sz="1200" b="1" dirty="0"/>
                    </a:p>
                  </a:txBody>
                  <a:tcPr marL="68580" marR="68580" marT="34290" marB="34290"/>
                </a:tc>
                <a:tc>
                  <a:txBody>
                    <a:bodyPr/>
                    <a:lstStyle/>
                    <a:p>
                      <a:r>
                        <a:rPr lang="en-US" sz="1400" dirty="0" smtClean="0"/>
                        <a:t>456</a:t>
                      </a:r>
                      <a:endParaRPr lang="es-ES" sz="1400" dirty="0"/>
                    </a:p>
                  </a:txBody>
                  <a:tcPr marL="68580" marR="68580" marT="34290" marB="34290"/>
                </a:tc>
              </a:tr>
              <a:tr h="317944">
                <a:tc>
                  <a:txBody>
                    <a:bodyPr/>
                    <a:lstStyle/>
                    <a:p>
                      <a:r>
                        <a:rPr lang="en-US" sz="1400" b="1" i="1" dirty="0" smtClean="0"/>
                        <a:t>Programación del área focal</a:t>
                      </a:r>
                      <a:endParaRPr lang="es-ES" sz="1400" b="1" i="1" dirty="0"/>
                    </a:p>
                  </a:txBody>
                  <a:tcPr marL="68580" marR="68580" marT="34290" marB="34290"/>
                </a:tc>
                <a:tc>
                  <a:txBody>
                    <a:bodyPr/>
                    <a:lstStyle/>
                    <a:p>
                      <a:r>
                        <a:rPr lang="en-US" sz="1400" dirty="0" smtClean="0"/>
                        <a:t>456</a:t>
                      </a:r>
                      <a:endParaRPr lang="es-ES" sz="1400" dirty="0"/>
                    </a:p>
                  </a:txBody>
                  <a:tcPr marL="68580" marR="68580" marT="34290" marB="34290"/>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272969912"/>
              </p:ext>
            </p:extLst>
          </p:nvPr>
        </p:nvGraphicFramePr>
        <p:xfrm>
          <a:off x="179512" y="321466"/>
          <a:ext cx="8843962" cy="2171430"/>
        </p:xfrm>
        <a:graphic>
          <a:graphicData uri="http://schemas.openxmlformats.org/drawingml/2006/table">
            <a:tbl>
              <a:tblPr firstRow="1" bandRow="1">
                <a:tableStyleId>{5C22544A-7EE6-4342-B048-85BDC9FD1C3A}</a:tableStyleId>
              </a:tblPr>
              <a:tblGrid>
                <a:gridCol w="5343233"/>
                <a:gridCol w="3500729"/>
              </a:tblGrid>
              <a:tr h="335226">
                <a:tc>
                  <a:txBody>
                    <a:bodyPr/>
                    <a:lstStyle/>
                    <a:p>
                      <a:r>
                        <a:rPr lang="es-EC" sz="1200" b="1" noProof="0" dirty="0" smtClean="0"/>
                        <a:t>PRODUCTOS QUÍMICOS Y DESECHOS</a:t>
                      </a:r>
                      <a:endParaRPr lang="es-EC" sz="1200" b="1" noProof="0" dirty="0"/>
                    </a:p>
                  </a:txBody>
                  <a:tcPr marL="68580" marR="68580" marT="34290" marB="34290"/>
                </a:tc>
                <a:tc>
                  <a:txBody>
                    <a:bodyPr/>
                    <a:lstStyle/>
                    <a:p>
                      <a:r>
                        <a:rPr lang="es-EC" sz="1400" noProof="0" dirty="0" smtClean="0"/>
                        <a:t>554</a:t>
                      </a:r>
                      <a:endParaRPr lang="es-EC" sz="1400" noProof="0" dirty="0"/>
                    </a:p>
                  </a:txBody>
                  <a:tcPr marL="68580" marR="68580" marT="34290" marB="34290"/>
                </a:tc>
              </a:tr>
              <a:tr h="3352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400" b="1" i="1" noProof="0" dirty="0" smtClean="0"/>
                        <a:t>Desglose por convenios y convenciones</a:t>
                      </a:r>
                    </a:p>
                  </a:txBody>
                  <a:tcPr marL="68580" marR="68580" marT="34290" marB="34290"/>
                </a:tc>
                <a:tc>
                  <a:txBody>
                    <a:bodyPr/>
                    <a:lstStyle/>
                    <a:p>
                      <a:r>
                        <a:rPr lang="es-EC" sz="1400" noProof="0" dirty="0" smtClean="0"/>
                        <a:t>554</a:t>
                      </a:r>
                      <a:endParaRPr lang="es-EC" sz="1400" noProof="0" dirty="0"/>
                    </a:p>
                  </a:txBody>
                  <a:tcPr marL="68580" marR="68580" marT="34290" marB="34290"/>
                </a:tc>
              </a:tr>
              <a:tr h="3352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400" baseline="0" noProof="0" dirty="0" smtClean="0"/>
                        <a:t> - COP</a:t>
                      </a:r>
                      <a:endParaRPr lang="es-EC" sz="1400" noProof="0" dirty="0" smtClean="0"/>
                    </a:p>
                  </a:txBody>
                  <a:tcPr marL="68580" marR="68580" marT="34290" marB="34290"/>
                </a:tc>
                <a:tc>
                  <a:txBody>
                    <a:bodyPr/>
                    <a:lstStyle/>
                    <a:p>
                      <a:r>
                        <a:rPr lang="es-EC" sz="1400" noProof="0" dirty="0" smtClean="0"/>
                        <a:t>375</a:t>
                      </a:r>
                      <a:endParaRPr lang="es-EC" sz="1400" noProof="0" dirty="0"/>
                    </a:p>
                  </a:txBody>
                  <a:tcPr marL="68580" marR="68580" marT="34290" marB="34290"/>
                </a:tc>
              </a:tr>
              <a:tr h="3352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400" baseline="0" noProof="0" dirty="0" smtClean="0"/>
                        <a:t> - Mercurio</a:t>
                      </a:r>
                      <a:endParaRPr lang="es-EC" sz="1400" noProof="0" dirty="0" smtClean="0"/>
                    </a:p>
                  </a:txBody>
                  <a:tcPr marL="68580" marR="68580" marT="34290" marB="34290"/>
                </a:tc>
                <a:tc>
                  <a:txBody>
                    <a:bodyPr/>
                    <a:lstStyle/>
                    <a:p>
                      <a:r>
                        <a:rPr lang="es-EC" sz="1400" noProof="0" dirty="0" smtClean="0"/>
                        <a:t>141</a:t>
                      </a:r>
                      <a:endParaRPr lang="es-EC" sz="1400" noProof="0" dirty="0"/>
                    </a:p>
                  </a:txBody>
                  <a:tcPr marL="68580" marR="68580" marT="34290" marB="34290"/>
                </a:tc>
              </a:tr>
              <a:tr h="4592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400" baseline="0" noProof="0" dirty="0" smtClean="0"/>
                        <a:t> - Enfoque Estratégico para la Gestión de Productos Químicos a Nivel 
Internacional (SAICM)</a:t>
                      </a:r>
                      <a:endParaRPr lang="es-EC" sz="1400" noProof="0" dirty="0" smtClean="0"/>
                    </a:p>
                  </a:txBody>
                  <a:tcPr marL="68580" marR="68580" marT="34290" marB="34290"/>
                </a:tc>
                <a:tc>
                  <a:txBody>
                    <a:bodyPr/>
                    <a:lstStyle/>
                    <a:p>
                      <a:r>
                        <a:rPr lang="es-EC" sz="1400" noProof="0" dirty="0" smtClean="0"/>
                        <a:t>13</a:t>
                      </a:r>
                      <a:endParaRPr lang="es-EC" sz="1400" noProof="0" dirty="0"/>
                    </a:p>
                  </a:txBody>
                  <a:tcPr marL="68580" marR="68580" marT="34290" marB="34290"/>
                </a:tc>
              </a:tr>
              <a:tr h="335226">
                <a:tc>
                  <a:txBody>
                    <a:bodyPr/>
                    <a:lstStyle/>
                    <a:p>
                      <a:r>
                        <a:rPr lang="es-EC" sz="1400" noProof="0" dirty="0" smtClean="0"/>
                        <a:t> - Sustancias que agotan la capa de ozono</a:t>
                      </a:r>
                      <a:endParaRPr lang="es-EC" sz="1400" noProof="0" dirty="0"/>
                    </a:p>
                  </a:txBody>
                  <a:tcPr marL="68580" marR="68580" marT="34290" marB="34290"/>
                </a:tc>
                <a:tc>
                  <a:txBody>
                    <a:bodyPr/>
                    <a:lstStyle/>
                    <a:p>
                      <a:r>
                        <a:rPr lang="es-EC" sz="1400" noProof="0" dirty="0" smtClean="0"/>
                        <a:t>25</a:t>
                      </a:r>
                      <a:endParaRPr lang="es-EC" sz="1400" noProof="0" dirty="0"/>
                    </a:p>
                  </a:txBody>
                  <a:tcPr marL="68580" marR="68580" marT="34290" marB="3429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09008965"/>
              </p:ext>
            </p:extLst>
          </p:nvPr>
        </p:nvGraphicFramePr>
        <p:xfrm>
          <a:off x="179512" y="5430931"/>
          <a:ext cx="8829676" cy="43434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en-US" sz="1200" b="1" dirty="0" smtClean="0"/>
                        <a:t>Presupuesto institucional: Secretaría, Grupo Asesor Científico y Tecnológico (STAP) y Depositario</a:t>
                      </a:r>
                      <a:endParaRPr lang="es-ES" sz="1200" b="1" dirty="0"/>
                    </a:p>
                  </a:txBody>
                  <a:tcPr marL="68580" marR="68580" marT="34290" marB="34290"/>
                </a:tc>
                <a:tc>
                  <a:txBody>
                    <a:bodyPr/>
                    <a:lstStyle/>
                    <a:p>
                      <a:r>
                        <a:rPr lang="en-US" sz="1400" dirty="0" smtClean="0"/>
                        <a:t>106</a:t>
                      </a:r>
                      <a:endParaRPr lang="es-ES" sz="14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643829263"/>
              </p:ext>
            </p:extLst>
          </p:nvPr>
        </p:nvGraphicFramePr>
        <p:xfrm>
          <a:off x="179512" y="4278803"/>
          <a:ext cx="8829676" cy="1174433"/>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es-PA" sz="1200" b="1" noProof="0" dirty="0" smtClean="0"/>
                        <a:t>PROGRAMAS INSTITUCIONALES</a:t>
                      </a:r>
                      <a:endParaRPr lang="es-PA" sz="1200" b="1" noProof="0" dirty="0"/>
                    </a:p>
                  </a:txBody>
                  <a:tcPr marL="68580" marR="68580" marT="34290" marB="34290"/>
                </a:tc>
                <a:tc>
                  <a:txBody>
                    <a:bodyPr/>
                    <a:lstStyle/>
                    <a:p>
                      <a:r>
                        <a:rPr lang="es-PA" sz="1400" noProof="0" dirty="0" smtClean="0"/>
                        <a:t>197</a:t>
                      </a:r>
                      <a:endParaRPr lang="es-PA" sz="1400" noProof="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A" sz="1400" noProof="0" dirty="0" smtClean="0"/>
                        <a:t>Programa de Apoyo a los Países</a:t>
                      </a:r>
                    </a:p>
                  </a:txBody>
                  <a:tcPr marL="68580" marR="68580" marT="34290" marB="34290"/>
                </a:tc>
                <a:tc>
                  <a:txBody>
                    <a:bodyPr/>
                    <a:lstStyle/>
                    <a:p>
                      <a:r>
                        <a:rPr lang="es-PA" sz="1400" noProof="0" dirty="0" smtClean="0"/>
                        <a:t>23</a:t>
                      </a:r>
                      <a:endParaRPr lang="es-PA" sz="1400" noProof="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A" sz="1400" noProof="0" dirty="0" smtClean="0"/>
                        <a:t>Desarrollo de la Capacidad en Diversas Esferas (CCCD)</a:t>
                      </a:r>
                    </a:p>
                  </a:txBody>
                  <a:tcPr marL="68580" marR="68580" marT="34290" marB="34290"/>
                </a:tc>
                <a:tc>
                  <a:txBody>
                    <a:bodyPr/>
                    <a:lstStyle/>
                    <a:p>
                      <a:r>
                        <a:rPr lang="es-PA" sz="1400" noProof="0" dirty="0" smtClean="0"/>
                        <a:t>34</a:t>
                      </a:r>
                      <a:endParaRPr lang="es-PA" sz="1400" noProof="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PA" sz="1400" noProof="0" dirty="0" smtClean="0"/>
                        <a:t>Programa de Pequeñas Donaciones</a:t>
                      </a:r>
                    </a:p>
                  </a:txBody>
                  <a:tcPr marL="68580" marR="68580" marT="34290" marB="34290"/>
                </a:tc>
                <a:tc>
                  <a:txBody>
                    <a:bodyPr/>
                    <a:lstStyle/>
                    <a:p>
                      <a:r>
                        <a:rPr lang="es-PA" sz="1400" noProof="0" dirty="0" smtClean="0"/>
                        <a:t>140</a:t>
                      </a:r>
                      <a:endParaRPr lang="es-PA" sz="1400" noProof="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37487740"/>
              </p:ext>
            </p:extLst>
          </p:nvPr>
        </p:nvGraphicFramePr>
        <p:xfrm>
          <a:off x="179512" y="6151011"/>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en-US" sz="1400" b="1" dirty="0" smtClean="0"/>
                        <a:t>TOTAL de la reposición de </a:t>
                      </a:r>
                      <a:r>
                        <a:rPr lang="x-none" sz="1400" b="1" noProof="0" dirty="0" smtClean="0"/>
                        <a:t>recursos</a:t>
                      </a:r>
                      <a:r>
                        <a:rPr lang="en-US" sz="1400" b="1" dirty="0" smtClean="0"/>
                        <a:t> del FMAM</a:t>
                      </a:r>
                      <a:endParaRPr lang="es-ES" sz="1400" b="1" dirty="0"/>
                    </a:p>
                  </a:txBody>
                  <a:tcPr marL="68580" marR="68580" marT="34290" marB="34290"/>
                </a:tc>
                <a:tc>
                  <a:txBody>
                    <a:bodyPr/>
                    <a:lstStyle/>
                    <a:p>
                      <a:r>
                        <a:rPr lang="en-US" sz="1400" dirty="0" smtClean="0"/>
                        <a:t>4,433</a:t>
                      </a:r>
                      <a:endParaRPr lang="es-ES" sz="14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153413954"/>
              </p:ext>
            </p:extLst>
          </p:nvPr>
        </p:nvGraphicFramePr>
        <p:xfrm>
          <a:off x="179512" y="5862979"/>
          <a:ext cx="8829676" cy="281940"/>
        </p:xfrm>
        <a:graphic>
          <a:graphicData uri="http://schemas.openxmlformats.org/drawingml/2006/table">
            <a:tbl>
              <a:tblPr firstRow="1" bandRow="1">
                <a:tableStyleId>{5C22544A-7EE6-4342-B048-85BDC9FD1C3A}</a:tableStyleId>
              </a:tblPr>
              <a:tblGrid>
                <a:gridCol w="5334602"/>
                <a:gridCol w="3495074"/>
              </a:tblGrid>
              <a:tr h="1379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Oficina de Evaluación Independiente</a:t>
                      </a:r>
                    </a:p>
                  </a:txBody>
                  <a:tcPr marL="68580" marR="68580" marT="34290" marB="34290"/>
                </a:tc>
                <a:tc>
                  <a:txBody>
                    <a:bodyPr/>
                    <a:lstStyle/>
                    <a:p>
                      <a:r>
                        <a:rPr lang="en-US" sz="1400" dirty="0" smtClean="0"/>
                        <a:t>19</a:t>
                      </a:r>
                      <a:endParaRPr lang="es-ES" sz="1400" dirty="0"/>
                    </a:p>
                  </a:txBody>
                  <a:tcPr marL="68580" marR="68580" marT="34290" marB="3429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967659803"/>
              </p:ext>
            </p:extLst>
          </p:nvPr>
        </p:nvGraphicFramePr>
        <p:xfrm>
          <a:off x="179512" y="3284984"/>
          <a:ext cx="8815388" cy="953832"/>
        </p:xfrm>
        <a:graphic>
          <a:graphicData uri="http://schemas.openxmlformats.org/drawingml/2006/table">
            <a:tbl>
              <a:tblPr firstRow="1" bandRow="1">
                <a:tableStyleId>{5C22544A-7EE6-4342-B048-85BDC9FD1C3A}</a:tableStyleId>
              </a:tblPr>
              <a:tblGrid>
                <a:gridCol w="5325969"/>
                <a:gridCol w="3489419"/>
              </a:tblGrid>
              <a:tr h="317944">
                <a:tc>
                  <a:txBody>
                    <a:bodyPr/>
                    <a:lstStyle/>
                    <a:p>
                      <a:r>
                        <a:rPr lang="es-ES" sz="1200" b="1" dirty="0" smtClean="0"/>
                        <a:t>Instrumentos de Financiamiento Alternos a Donaciones</a:t>
                      </a:r>
                      <a:endParaRPr lang="es-ES" sz="1200" b="1" dirty="0"/>
                    </a:p>
                  </a:txBody>
                  <a:tcPr marL="68580" marR="68580" marT="34290" marB="34290"/>
                </a:tc>
                <a:tc>
                  <a:txBody>
                    <a:bodyPr/>
                    <a:lstStyle/>
                    <a:p>
                      <a:r>
                        <a:rPr lang="en-US" sz="1400" dirty="0" smtClean="0"/>
                        <a:t>115</a:t>
                      </a:r>
                      <a:endParaRPr lang="es-ES" sz="1400" dirty="0"/>
                    </a:p>
                  </a:txBody>
                  <a:tcPr marL="68580" marR="68580" marT="34290" marB="34290"/>
                </a:tc>
              </a:tr>
              <a:tr h="317944">
                <a:tc>
                  <a:txBody>
                    <a:bodyPr/>
                    <a:lstStyle/>
                    <a:p>
                      <a:r>
                        <a:rPr lang="en-US" sz="1400" b="0" i="1" dirty="0" err="1" smtClean="0"/>
                        <a:t>Piloto</a:t>
                      </a:r>
                      <a:r>
                        <a:rPr lang="en-US" sz="1400" b="0" i="1" baseline="0" dirty="0" smtClean="0"/>
                        <a:t> de </a:t>
                      </a:r>
                      <a:r>
                        <a:rPr lang="en-US" sz="1400" b="0" i="1" baseline="0" dirty="0" err="1" smtClean="0"/>
                        <a:t>Enfoque</a:t>
                      </a:r>
                      <a:r>
                        <a:rPr lang="en-US" sz="1400" b="0" i="1" baseline="0" dirty="0" smtClean="0"/>
                        <a:t> </a:t>
                      </a:r>
                      <a:r>
                        <a:rPr lang="en-US" sz="1400" b="0" i="1" baseline="0" dirty="0" err="1" smtClean="0"/>
                        <a:t>Integrado</a:t>
                      </a:r>
                      <a:r>
                        <a:rPr lang="en-US" sz="1400" b="0" i="1" baseline="0" dirty="0" smtClean="0"/>
                        <a:t>: </a:t>
                      </a:r>
                      <a:r>
                        <a:rPr lang="en-US" sz="1400" b="0" i="1" baseline="0" dirty="0" err="1" smtClean="0"/>
                        <a:t>Ciudades</a:t>
                      </a:r>
                      <a:r>
                        <a:rPr lang="en-US" sz="1400" b="0" i="1" baseline="0" dirty="0" smtClean="0"/>
                        <a:t> </a:t>
                      </a:r>
                      <a:r>
                        <a:rPr lang="en-US" sz="1400" b="0" i="1" baseline="0" dirty="0" err="1" smtClean="0"/>
                        <a:t>Sostenibles</a:t>
                      </a:r>
                      <a:endParaRPr lang="es-ES" sz="1400" b="0" i="1" dirty="0"/>
                    </a:p>
                  </a:txBody>
                  <a:tcPr marL="68580" marR="68580" marT="34290" marB="34290"/>
                </a:tc>
                <a:tc>
                  <a:txBody>
                    <a:bodyPr/>
                    <a:lstStyle/>
                    <a:p>
                      <a:r>
                        <a:rPr lang="en-US" sz="1400" dirty="0" smtClean="0"/>
                        <a:t>5</a:t>
                      </a:r>
                      <a:endParaRPr lang="es-ES" sz="1400" dirty="0"/>
                    </a:p>
                  </a:txBody>
                  <a:tcPr marL="68580" marR="68580" marT="34290" marB="34290"/>
                </a:tc>
              </a:tr>
              <a:tr h="317944">
                <a:tc>
                  <a:txBody>
                    <a:bodyPr/>
                    <a:lstStyle/>
                    <a:p>
                      <a:r>
                        <a:rPr lang="es-ES" sz="1400" b="0" i="1" dirty="0" smtClean="0"/>
                        <a:t>Otros Financiamiento</a:t>
                      </a:r>
                      <a:r>
                        <a:rPr lang="es-ES" sz="1400" b="0" i="1" baseline="0" dirty="0" smtClean="0"/>
                        <a:t> Alternos </a:t>
                      </a:r>
                      <a:r>
                        <a:rPr lang="es-ES" sz="1400" b="0" i="1" baseline="0" smtClean="0"/>
                        <a:t>a Donaciones</a:t>
                      </a:r>
                      <a:endParaRPr lang="es-ES" sz="1400" b="0" i="1" dirty="0"/>
                    </a:p>
                  </a:txBody>
                  <a:tcPr marL="68580" marR="68580" marT="34290" marB="34290"/>
                </a:tc>
                <a:tc>
                  <a:txBody>
                    <a:bodyPr/>
                    <a:lstStyle/>
                    <a:p>
                      <a:r>
                        <a:rPr lang="es-ES" sz="1400" dirty="0" smtClean="0"/>
                        <a:t>110</a:t>
                      </a:r>
                      <a:endParaRPr lang="es-ES" sz="1400" dirty="0"/>
                    </a:p>
                  </a:txBody>
                  <a:tcPr marL="68580" marR="68580" marT="34290" marB="34290"/>
                </a:tc>
              </a:tr>
            </a:tbl>
          </a:graphicData>
        </a:graphic>
      </p:graphicFrame>
    </p:spTree>
    <p:extLst>
      <p:ext uri="{BB962C8B-B14F-4D97-AF65-F5344CB8AC3E}">
        <p14:creationId xmlns:p14="http://schemas.microsoft.com/office/powerpoint/2010/main" val="1416255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05223" y="5202864"/>
            <a:ext cx="5334000" cy="369332"/>
          </a:xfrm>
          <a:prstGeom prst="rect">
            <a:avLst/>
          </a:prstGeom>
          <a:noFill/>
        </p:spPr>
        <p:txBody>
          <a:bodyPr wrap="square" rtlCol="0">
            <a:spAutoFit/>
          </a:bodyPr>
          <a:lstStyle/>
          <a:p>
            <a:r>
              <a:rPr lang="en-US" dirty="0" smtClean="0"/>
              <a:t> </a:t>
            </a:r>
            <a:r>
              <a:rPr lang="en-US" i="1" dirty="0" smtClean="0"/>
              <a:t>=&gt; Trade-off: “Impact” vs  ”equity”?</a:t>
            </a:r>
            <a:endParaRPr lang="en-US" i="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340768"/>
            <a:ext cx="8222085" cy="3581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bwMode="auto">
          <a:xfrm>
            <a:off x="4931" y="0"/>
            <a:ext cx="9144000" cy="90872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800" b="1" dirty="0" smtClean="0">
                <a:solidFill>
                  <a:srgbClr val="00642D"/>
                </a:solidFill>
                <a:latin typeface="Calibri" pitchFamily="34" charset="0"/>
              </a:rPr>
              <a:t>GEF-6</a:t>
            </a:r>
            <a:r>
              <a:rPr lang="en-US" sz="2800" b="1" dirty="0" smtClean="0">
                <a:solidFill>
                  <a:srgbClr val="00642D"/>
                </a:solidFill>
                <a:latin typeface="Calibri" pitchFamily="34" charset="0"/>
              </a:rPr>
              <a:t>: </a:t>
            </a:r>
            <a:r>
              <a:rPr lang="en-US" sz="2800" b="1" dirty="0" err="1" smtClean="0">
                <a:solidFill>
                  <a:srgbClr val="00642D"/>
                </a:solidFill>
                <a:latin typeface="Calibri" pitchFamily="34" charset="0"/>
              </a:rPr>
              <a:t>Distribución</a:t>
            </a:r>
            <a:r>
              <a:rPr lang="en-US" sz="2800" b="1" dirty="0" smtClean="0">
                <a:solidFill>
                  <a:srgbClr val="00642D"/>
                </a:solidFill>
                <a:latin typeface="Calibri" pitchFamily="34" charset="0"/>
              </a:rPr>
              <a:t> de </a:t>
            </a:r>
            <a:r>
              <a:rPr lang="en-US" sz="2800" b="1" dirty="0" err="1" smtClean="0">
                <a:solidFill>
                  <a:srgbClr val="00642D"/>
                </a:solidFill>
                <a:latin typeface="Calibri" pitchFamily="34" charset="0"/>
              </a:rPr>
              <a:t>fondos</a:t>
            </a:r>
            <a:r>
              <a:rPr lang="en-US" sz="2800" b="1" dirty="0" smtClean="0">
                <a:solidFill>
                  <a:srgbClr val="00642D"/>
                </a:solidFill>
                <a:latin typeface="Calibri" pitchFamily="34" charset="0"/>
              </a:rPr>
              <a:t> (</a:t>
            </a:r>
            <a:r>
              <a:rPr lang="en-US" sz="2800" b="1" dirty="0" err="1" smtClean="0">
                <a:solidFill>
                  <a:srgbClr val="00642D"/>
                </a:solidFill>
                <a:latin typeface="Calibri" pitchFamily="34" charset="0"/>
              </a:rPr>
              <a:t>Países</a:t>
            </a:r>
            <a:r>
              <a:rPr lang="en-US" sz="2800" b="1" dirty="0" smtClean="0">
                <a:solidFill>
                  <a:srgbClr val="00642D"/>
                </a:solidFill>
                <a:latin typeface="Calibri" pitchFamily="34" charset="0"/>
              </a:rPr>
              <a:t> </a:t>
            </a:r>
            <a:r>
              <a:rPr lang="en-US" sz="2800" b="1" dirty="0" err="1" smtClean="0">
                <a:solidFill>
                  <a:srgbClr val="00642D"/>
                </a:solidFill>
                <a:latin typeface="Calibri" pitchFamily="34" charset="0"/>
              </a:rPr>
              <a:t>receptores</a:t>
            </a:r>
            <a:r>
              <a:rPr lang="en-US" sz="2800" b="1" dirty="0">
                <a:solidFill>
                  <a:srgbClr val="00642D"/>
                </a:solidFill>
                <a:latin typeface="Calibri" pitchFamily="34" charset="0"/>
              </a:rPr>
              <a:t>)</a:t>
            </a:r>
            <a:endParaRPr lang="en-US" sz="2800" b="1" dirty="0">
              <a:solidFill>
                <a:srgbClr val="00642D"/>
              </a:solidFill>
              <a:latin typeface="Calibri" pitchFamily="34" charset="0"/>
            </a:endParaRPr>
          </a:p>
        </p:txBody>
      </p:sp>
    </p:spTree>
    <p:extLst>
      <p:ext uri="{BB962C8B-B14F-4D97-AF65-F5344CB8AC3E}">
        <p14:creationId xmlns:p14="http://schemas.microsoft.com/office/powerpoint/2010/main" val="43118069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ZFM8.Yo2oU.pthfAJi3nBQ"/>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0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05.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0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0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K7pmct7M60SWxVcYdmdJqA"/>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KhM_W42L5kmzF6E7dF4LZA"/>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tzLsWUFAgEKM39PE0CD0C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sx9recv530ObxWS_e.hLnQ"/>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BlgmmDcRQESqAmMcuvw5ng"/>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YhQNCOWxkkWieFuRdTOG9w"/>
</p:tagLst>
</file>

<file path=ppt/tags/tag11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s9Q3YsOjOkqxiuM_IPUJz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ioaNMFn7v0uRLvjBDX6wFQ"/>
</p:tagLst>
</file>

<file path=ppt/tags/tag11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9OwZOBrGbkqQr3Dpdd.ui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FlaixIEgdk.HOhp2wCo9T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121.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kBRsr.loik2M5KM6gy1Ysw"/>
</p:tagLst>
</file>

<file path=ppt/tags/tag12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n.9AJLo2XkK7uhvJfAsxN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aZY2teRRq0iKHxKossDQ3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pS9V2WW0kORfTsKpkLM_g"/>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FzcNaY5erkeDFkLiNlvjkQ"/>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jU4_b4GSM06KBXu84.Jk1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ylplK4Tt10Co_e_E3kVGsw"/>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Ycd3OIU7PEORJ46KbznmQ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h7UF34z8KkWjP0Ld4wWAjA"/>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bXEEi5fHZEaGqxxZkKd3l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OUcsC5XqIkyXvlZtbd3WE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PG9MpZ5ApEGyMFbuKAWSc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cxpxb7V_70GMQbHNiQoOv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taI.EkPS6UOkm13dyiD56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SrMXmTz7U0mxMj7DqhdzF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dXdHLrUQ_kOm3ePZFZpdT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I2ijnhMW5kmQ98BGMPWhM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sG4K4fuz4kae.qZFLnPlZ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T6lyPd2eXkyAlb7KLgFYMg"/>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g3ZFFp.X0keThvD2YU4e1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4ENzO4bsE0OPgrYlhyhCRw"/>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5jawrSMKa0K0s2P7HgR8r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7HKFiebdXkmFjsFyrtXaO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w4VSs49zD0e5oy1BC1eQV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nbtjOtQZQE6vsF7ljmGTGw"/>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FVt8jtvEpESGMq_Svt7_o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pxbe9FFvslUOc7IP_g2Ve1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XUFTzJJEUeuFnn.rBenx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ewzBn3fm0UObBU8zXK3.Bg"/>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HbnuQ.cdw0KIwRAQCd7r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BblCOFh4NUactNy83EYHfg"/>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v0eGGqJXwUGzpPaOGiUYKg"/>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Ph9sKNHJLE6PhtFsXKxpjA"/>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6SgGQHJiTE.30dWszayKA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EHCicllogUOJvA5RpK1pj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aK7M9IDbn06T.jXbKu6bi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jaZ2Xak4Rkuygh0gjRfq5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yuyC5kMOSk2l4i.unYXy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PaWcrFeSvUGXhG_9DX5gb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KuuuAh6.EUa4y4VL_Kw9cg"/>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AnHxeqqHbECeFBOSbnG.k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3mPLaJRNiEOWkqnMq4B.4g"/>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Rj7mqIHss0SArbnfAcXi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LgSghUK4EU69UMBSFC3cU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CofAjs1Vq0yE35SRWkXbn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pA3088z6HUu75eCvjFL5w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rhbNHXeofUOynbcSiFGVJ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QcLNYzYPmU6rziaDnZKzt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guxF23gg0qbx73sQEGAD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Q55Qriyc0CUDBsBQfvq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1lVpfd0rRkyow9F0Cpx6p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4C4GOy1vdUGevo3KcSQK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2zmWZwiZv0GY0YMlnJLQ0g"/>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zgZi4bSQPkWiEMLe2vWQC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JJu.E44phka9tAcvuBwCE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AhR9gRsk0WnQY1kE_wtjA"/>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KMZ04oLXFUSVrCMyhDTDy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anbpQRIRMkawBGIDfqR4wQ"/>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G24TzF8mUabOmJk3YJZQg"/>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h7ytHpODgUCLxf9TDip95g"/>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tnU6As5dWEucPpD3afVQjQ"/>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CHogWWY0Y02.c.yjCCyFwg"/>
</p:tagLst>
</file>

<file path=ppt/tags/tag64.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fOtRubB0tUaJ8i3JB8ohe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rGfNWB_S.US2I5d1KDiHw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tHz3KRKnUE6b1CXViaG1kQ"/>
</p:tagLst>
</file>

<file path=ppt/tags/tag67.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g7MNucYBVUimMQROPt7oNg"/>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Lqya6AwmkunlGAOHBlpCQ"/>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pxP7cfv3hr06iLuLtUeeZw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Q65wtcznakqVrbrTSQQVHg"/>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p7g0bClYoW0W5jNQofjhUk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eSqRdVqPrU.wT80H_wWitw"/>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bk1S5y6gOU2hQjadcdwzQ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qGqMtvTIx0SGZFwyuFWNDg"/>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sSc9F6XaJ0eI_sSreR4oj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POOq8dj40kSfKPaQxx1DAA"/>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euSYx.Kv_k2EP9UtO6pzK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c_BNa9OOlUCqGDZ0ToOidg"/>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sHYwD6nnD0.K2fntl1Frk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pJTQTQSIpUKLh2DGLRz1qg"/>
</p:tagLst>
</file>

<file path=ppt/tags/tag80.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yXA6E74uBE2uT.ajYr6SE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2obFtQDLeEaFdberQ2SvfA"/>
</p:tagLst>
</file>

<file path=ppt/tags/tag86.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KwUfpLFPrkumhxmCAuV11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hSXpjxe2p0mgTcec1J4mfw"/>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ziB98s2iD0ylcaI9K5nhA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GZIe9rB53EiQsS4b950.KA"/>
</p:tagLst>
</file>

<file path=ppt/tags/tag9.xml><?xml version="1.0" encoding="utf-8"?>
<p:tagLst xmlns:a="http://schemas.openxmlformats.org/drawingml/2006/main" xmlns:r="http://schemas.openxmlformats.org/officeDocument/2006/relationships" xmlns:p="http://schemas.openxmlformats.org/presentationml/2006/main">
  <p:tag name="RESIZE" val="Yes"/>
  <p:tag name="THINKCELLSHAPEDONOTDELETE" val="pKD.BIBX1.0CWpp_1__CBO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PvNzuRb6L0Ky2S4jmVflI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4FzZoffcgk.7j8FF8CWaIg"/>
</p:tagLst>
</file>

<file path=ppt/tags/tag93.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ogIzvSLlFEGYozAm.JwCx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G_J12REKTkmtaRCY4P2QpQ"/>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7908K1ANzkiW4K2ImdmGX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uCezRSJfkOgNJ4kCJdMcQ"/>
</p:tagLst>
</file>

<file path=ppt/tags/tag99.xml><?xml version="1.0" encoding="utf-8"?>
<p:tagLst xmlns:a="http://schemas.openxmlformats.org/drawingml/2006/main" xmlns:r="http://schemas.openxmlformats.org/officeDocument/2006/relationships" xmlns:p="http://schemas.openxmlformats.org/presentationml/2006/main">
  <p:tag name="NAME" val="SingleBoatText"/>
  <p:tag name="THINKCELLSHAPEDONOTDELETE" val="pDtkduZivTkacY2tOYidSLw"/>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15689</TotalTime>
  <Words>2847</Words>
  <Application>Microsoft Office PowerPoint</Application>
  <PresentationFormat>On-screen Show (4:3)</PresentationFormat>
  <Paragraphs>407</Paragraphs>
  <Slides>25</Slides>
  <Notes>25</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25</vt:i4>
      </vt:variant>
    </vt:vector>
  </HeadingPairs>
  <TitlesOfParts>
    <vt:vector size="35" baseType="lpstr">
      <vt:lpstr>ＭＳ Ｐゴシック</vt:lpstr>
      <vt:lpstr>Andes</vt:lpstr>
      <vt:lpstr>Arial</vt:lpstr>
      <vt:lpstr>Calibri</vt:lpstr>
      <vt:lpstr>Times New Roman</vt:lpstr>
      <vt:lpstr>Wingdings</vt:lpstr>
      <vt:lpstr>Office Theme</vt:lpstr>
      <vt:lpstr>1_Office Theme</vt:lpstr>
      <vt:lpstr>2_Office Theme</vt:lpstr>
      <vt:lpstr>think-cell Slide</vt:lpstr>
      <vt:lpstr>¿QUÉ ES EL FMAM? Historia y estructura</vt:lpstr>
      <vt:lpstr>PowerPoint Presentation</vt:lpstr>
      <vt:lpstr>PowerPoint Presentation</vt:lpstr>
      <vt:lpstr>Marco institucional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 Estrategia FMAM 2020  y las prioridades estratégicas  del FMAM-6</vt:lpstr>
      <vt:lpstr>Los sistemas clave de la Tierra ya han pasado  los "puntos críticos" o se acercan a ellos </vt:lpstr>
      <vt:lpstr>La Estrategia FMAM 2020</vt:lpstr>
      <vt:lpstr>Tres prioridades operacionales clave</vt:lpstr>
      <vt:lpstr>PowerPoint Presentation</vt:lpstr>
      <vt:lpstr>2. Lograr soluciones integradas</vt:lpstr>
      <vt:lpstr>PowerPoint Presentation</vt:lpstr>
      <vt:lpstr>3. Mejorar la resiliencia y adaptación ante el cambio climático</vt:lpstr>
      <vt:lpstr>4. Garantizar la complementariedad y las sinergias  en el financiamiento relacionado con el clima</vt:lpstr>
      <vt:lpstr>5. Elegir los modelos influyentes adecuados</vt:lpstr>
      <vt:lpstr> Implementación del FMAM-6  </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Nicolas Alejandro Marquez Pizzanelli</cp:lastModifiedBy>
  <cp:revision>776</cp:revision>
  <cp:lastPrinted>2015-04-10T14:32:50Z</cp:lastPrinted>
  <dcterms:created xsi:type="dcterms:W3CDTF">2015-04-06T12:55:27Z</dcterms:created>
  <dcterms:modified xsi:type="dcterms:W3CDTF">2015-04-10T18:36:44Z</dcterms:modified>
</cp:coreProperties>
</file>