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7" r:id="rId2"/>
    <p:sldMasterId id="2147483674" r:id="rId3"/>
  </p:sldMasterIdLst>
  <p:notesMasterIdLst>
    <p:notesMasterId r:id="rId21"/>
  </p:notesMasterIdLst>
  <p:handoutMasterIdLst>
    <p:handoutMasterId r:id="rId22"/>
  </p:handoutMasterIdLst>
  <p:sldIdLst>
    <p:sldId id="430" r:id="rId4"/>
    <p:sldId id="396" r:id="rId5"/>
    <p:sldId id="419" r:id="rId6"/>
    <p:sldId id="428" r:id="rId7"/>
    <p:sldId id="431" r:id="rId8"/>
    <p:sldId id="432" r:id="rId9"/>
    <p:sldId id="433" r:id="rId10"/>
    <p:sldId id="390" r:id="rId11"/>
    <p:sldId id="421" r:id="rId12"/>
    <p:sldId id="425" r:id="rId13"/>
    <p:sldId id="426" r:id="rId14"/>
    <p:sldId id="422" r:id="rId15"/>
    <p:sldId id="378" r:id="rId16"/>
    <p:sldId id="420" r:id="rId17"/>
    <p:sldId id="423" r:id="rId18"/>
    <p:sldId id="424" r:id="rId19"/>
    <p:sldId id="387" r:id="rId20"/>
  </p:sldIdLst>
  <p:sldSz cx="9144000" cy="6858000" type="screen4x3"/>
  <p:notesSz cx="6881813" cy="92964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339966"/>
    <a:srgbClr val="00642D"/>
    <a:srgbClr val="4D4D4D"/>
    <a:srgbClr val="CCFFCC"/>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2571" autoAdjust="0"/>
  </p:normalViewPr>
  <p:slideViewPr>
    <p:cSldViewPr>
      <p:cViewPr varScale="1">
        <p:scale>
          <a:sx n="108" d="100"/>
          <a:sy n="108" d="100"/>
        </p:scale>
        <p:origin x="1740" y="96"/>
      </p:cViewPr>
      <p:guideLst>
        <p:guide orient="horz" pos="2160"/>
        <p:guide pos="2880"/>
      </p:guideLst>
    </p:cSldViewPr>
  </p:slideViewPr>
  <p:notesTextViewPr>
    <p:cViewPr>
      <p:scale>
        <a:sx n="100" d="100"/>
        <a:sy n="100" d="100"/>
      </p:scale>
      <p:origin x="0" y="0"/>
    </p:cViewPr>
  </p:notesTextViewPr>
  <p:notesViewPr>
    <p:cSldViewPr>
      <p:cViewPr varScale="1">
        <p:scale>
          <a:sx n="63" d="100"/>
          <a:sy n="63" d="100"/>
        </p:scale>
        <p:origin x="-3235" y="-72"/>
      </p:cViewPr>
      <p:guideLst>
        <p:guide orient="horz" pos="2928"/>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3600" dirty="0" smtClean="0">
                <a:solidFill>
                  <a:schemeClr val="accent4"/>
                </a:solidFill>
              </a:rPr>
              <a:t>GEF Replenishments</a:t>
            </a:r>
            <a:endParaRPr lang="en-US" sz="3600" dirty="0">
              <a:solidFill>
                <a:schemeClr val="accent4"/>
              </a:solidFill>
            </a:endParaRPr>
          </a:p>
        </c:rich>
      </c:tx>
      <c:layout>
        <c:manualLayout>
          <c:xMode val="edge"/>
          <c:yMode val="edge"/>
          <c:x val="0.26659288218343302"/>
          <c:y val="0"/>
        </c:manualLayout>
      </c:layout>
      <c:overlay val="1"/>
    </c:title>
    <c:autoTitleDeleted val="0"/>
    <c:plotArea>
      <c:layout>
        <c:manualLayout>
          <c:layoutTarget val="inner"/>
          <c:xMode val="edge"/>
          <c:yMode val="edge"/>
          <c:x val="9.2052689218043507E-2"/>
          <c:y val="2.4228080256009799E-2"/>
          <c:w val="0.61414667572147896"/>
          <c:h val="0.80771218686080004"/>
        </c:manualLayout>
      </c:layout>
      <c:barChart>
        <c:barDir val="col"/>
        <c:grouping val="stacked"/>
        <c:varyColors val="0"/>
        <c:ser>
          <c:idx val="0"/>
          <c:order val="0"/>
          <c:tx>
            <c:strRef>
              <c:f>Sheet1!$A$3</c:f>
              <c:strCache>
                <c:ptCount val="1"/>
                <c:pt idx="0">
                  <c:v>New Contributions </c:v>
                </c:pt>
              </c:strCache>
            </c:strRef>
          </c:tx>
          <c:invertIfNegative val="0"/>
          <c:cat>
            <c:multiLvlStrRef>
              <c:f>Sheet1!$B$1:$H$2</c:f>
              <c:multiLvlStrCache>
                <c:ptCount val="7"/>
                <c:lvl>
                  <c:pt idx="0">
                    <c:v>April 1991-June 1994</c:v>
                  </c:pt>
                  <c:pt idx="1">
                    <c:v>July 1994-June 1998</c:v>
                  </c:pt>
                  <c:pt idx="2">
                    <c:v>July 1998-June 2002</c:v>
                  </c:pt>
                  <c:pt idx="3">
                    <c:v>July 2002-June 2006</c:v>
                  </c:pt>
                  <c:pt idx="4">
                    <c:v>July 2006-June 2010</c:v>
                  </c:pt>
                  <c:pt idx="5">
                    <c:v>July 2010-June 2014</c:v>
                  </c:pt>
                  <c:pt idx="6">
                    <c:v>July 2014-June 2018</c:v>
                  </c:pt>
                </c:lvl>
                <c:lvl>
                  <c:pt idx="0">
                    <c:v>Pilot Phase</c:v>
                  </c:pt>
                  <c:pt idx="1">
                    <c:v>GEF-1</c:v>
                  </c:pt>
                  <c:pt idx="2">
                    <c:v>GEF-2</c:v>
                  </c:pt>
                  <c:pt idx="3">
                    <c:v>GEF-3</c:v>
                  </c:pt>
                  <c:pt idx="4">
                    <c:v>GEF-4</c:v>
                  </c:pt>
                  <c:pt idx="5">
                    <c:v>GEF-5</c:v>
                  </c:pt>
                  <c:pt idx="6">
                    <c:v>GEF-6</c:v>
                  </c:pt>
                </c:lvl>
              </c:multiLvlStrCache>
            </c:multiLvlStrRef>
          </c:cat>
          <c:val>
            <c:numRef>
              <c:f>Sheet1!$B$3:$H$3</c:f>
              <c:numCache>
                <c:formatCode>General</c:formatCode>
                <c:ptCount val="7"/>
                <c:pt idx="0">
                  <c:v>871.82999999999993</c:v>
                </c:pt>
                <c:pt idx="1">
                  <c:v>2010</c:v>
                </c:pt>
                <c:pt idx="2">
                  <c:v>1983.08</c:v>
                </c:pt>
                <c:pt idx="3">
                  <c:v>2224.3000000000002</c:v>
                </c:pt>
                <c:pt idx="4">
                  <c:v>2298.54</c:v>
                </c:pt>
                <c:pt idx="5">
                  <c:v>3541.15</c:v>
                </c:pt>
                <c:pt idx="6">
                  <c:v>3715.85</c:v>
                </c:pt>
              </c:numCache>
            </c:numRef>
          </c:val>
        </c:ser>
        <c:ser>
          <c:idx val="1"/>
          <c:order val="1"/>
          <c:tx>
            <c:strRef>
              <c:f>Sheet1!$A$4</c:f>
              <c:strCache>
                <c:ptCount val="1"/>
                <c:pt idx="0">
                  <c:v>Carry over from earlier replenishment period</c:v>
                </c:pt>
              </c:strCache>
            </c:strRef>
          </c:tx>
          <c:invertIfNegative val="0"/>
          <c:cat>
            <c:multiLvlStrRef>
              <c:f>Sheet1!$B$1:$H$2</c:f>
              <c:multiLvlStrCache>
                <c:ptCount val="7"/>
                <c:lvl>
                  <c:pt idx="0">
                    <c:v>April 1991-June 1994</c:v>
                  </c:pt>
                  <c:pt idx="1">
                    <c:v>July 1994-June 1998</c:v>
                  </c:pt>
                  <c:pt idx="2">
                    <c:v>July 1998-June 2002</c:v>
                  </c:pt>
                  <c:pt idx="3">
                    <c:v>July 2002-June 2006</c:v>
                  </c:pt>
                  <c:pt idx="4">
                    <c:v>July 2006-June 2010</c:v>
                  </c:pt>
                  <c:pt idx="5">
                    <c:v>July 2010-June 2014</c:v>
                  </c:pt>
                  <c:pt idx="6">
                    <c:v>July 2014-June 2018</c:v>
                  </c:pt>
                </c:lvl>
                <c:lvl>
                  <c:pt idx="0">
                    <c:v>Pilot Phase</c:v>
                  </c:pt>
                  <c:pt idx="1">
                    <c:v>GEF-1</c:v>
                  </c:pt>
                  <c:pt idx="2">
                    <c:v>GEF-2</c:v>
                  </c:pt>
                  <c:pt idx="3">
                    <c:v>GEF-3</c:v>
                  </c:pt>
                  <c:pt idx="4">
                    <c:v>GEF-4</c:v>
                  </c:pt>
                  <c:pt idx="5">
                    <c:v>GEF-5</c:v>
                  </c:pt>
                  <c:pt idx="6">
                    <c:v>GEF-6</c:v>
                  </c:pt>
                </c:lvl>
              </c:multiLvlStrCache>
            </c:multiLvlStrRef>
          </c:cat>
          <c:val>
            <c:numRef>
              <c:f>Sheet1!$B$4:$H$4</c:f>
              <c:numCache>
                <c:formatCode>General</c:formatCode>
                <c:ptCount val="7"/>
                <c:pt idx="2">
                  <c:v>686.91</c:v>
                </c:pt>
                <c:pt idx="3">
                  <c:v>570.55999999999983</c:v>
                </c:pt>
                <c:pt idx="4">
                  <c:v>477.55</c:v>
                </c:pt>
                <c:pt idx="5">
                  <c:v>686.8</c:v>
                </c:pt>
                <c:pt idx="6">
                  <c:v>583.29</c:v>
                </c:pt>
              </c:numCache>
            </c:numRef>
          </c:val>
        </c:ser>
        <c:ser>
          <c:idx val="2"/>
          <c:order val="2"/>
          <c:tx>
            <c:strRef>
              <c:f>Sheet1!$A$5</c:f>
              <c:strCache>
                <c:ptCount val="1"/>
                <c:pt idx="0">
                  <c:v>Investment income earned (Note: GEF-5&amp;6 - Projected amount)</c:v>
                </c:pt>
              </c:strCache>
            </c:strRef>
          </c:tx>
          <c:invertIfNegative val="0"/>
          <c:cat>
            <c:multiLvlStrRef>
              <c:f>Sheet1!$B$1:$H$2</c:f>
              <c:multiLvlStrCache>
                <c:ptCount val="7"/>
                <c:lvl>
                  <c:pt idx="0">
                    <c:v>April 1991-June 1994</c:v>
                  </c:pt>
                  <c:pt idx="1">
                    <c:v>July 1994-June 1998</c:v>
                  </c:pt>
                  <c:pt idx="2">
                    <c:v>July 1998-June 2002</c:v>
                  </c:pt>
                  <c:pt idx="3">
                    <c:v>July 2002-June 2006</c:v>
                  </c:pt>
                  <c:pt idx="4">
                    <c:v>July 2006-June 2010</c:v>
                  </c:pt>
                  <c:pt idx="5">
                    <c:v>July 2010-June 2014</c:v>
                  </c:pt>
                  <c:pt idx="6">
                    <c:v>July 2014-June 2018</c:v>
                  </c:pt>
                </c:lvl>
                <c:lvl>
                  <c:pt idx="0">
                    <c:v>Pilot Phase</c:v>
                  </c:pt>
                  <c:pt idx="1">
                    <c:v>GEF-1</c:v>
                  </c:pt>
                  <c:pt idx="2">
                    <c:v>GEF-2</c:v>
                  </c:pt>
                  <c:pt idx="3">
                    <c:v>GEF-3</c:v>
                  </c:pt>
                  <c:pt idx="4">
                    <c:v>GEF-4</c:v>
                  </c:pt>
                  <c:pt idx="5">
                    <c:v>GEF-5</c:v>
                  </c:pt>
                  <c:pt idx="6">
                    <c:v>GEF-6</c:v>
                  </c:pt>
                </c:lvl>
              </c:multiLvlStrCache>
            </c:multiLvlStrRef>
          </c:cat>
          <c:val>
            <c:numRef>
              <c:f>Sheet1!$B$5:$H$5</c:f>
              <c:numCache>
                <c:formatCode>General</c:formatCode>
                <c:ptCount val="7"/>
                <c:pt idx="3">
                  <c:v>132.46</c:v>
                </c:pt>
                <c:pt idx="4">
                  <c:v>569.30999999999983</c:v>
                </c:pt>
                <c:pt idx="5">
                  <c:v>112.04</c:v>
                </c:pt>
                <c:pt idx="6">
                  <c:v>134</c:v>
                </c:pt>
              </c:numCache>
            </c:numRef>
          </c:val>
        </c:ser>
        <c:dLbls>
          <c:showLegendKey val="0"/>
          <c:showVal val="0"/>
          <c:showCatName val="0"/>
          <c:showSerName val="0"/>
          <c:showPercent val="0"/>
          <c:showBubbleSize val="0"/>
        </c:dLbls>
        <c:gapWidth val="150"/>
        <c:overlap val="100"/>
        <c:axId val="403698712"/>
        <c:axId val="363209864"/>
      </c:barChart>
      <c:catAx>
        <c:axId val="403698712"/>
        <c:scaling>
          <c:orientation val="minMax"/>
        </c:scaling>
        <c:delete val="0"/>
        <c:axPos val="b"/>
        <c:title>
          <c:tx>
            <c:rich>
              <a:bodyPr/>
              <a:lstStyle/>
              <a:p>
                <a:pPr>
                  <a:defRPr/>
                </a:pPr>
                <a:r>
                  <a:rPr lang="en-US"/>
                  <a:t>GEF Replenishment Cycle</a:t>
                </a:r>
              </a:p>
            </c:rich>
          </c:tx>
          <c:layout>
            <c:manualLayout>
              <c:xMode val="edge"/>
              <c:yMode val="edge"/>
              <c:x val="0.35251020625714902"/>
              <c:y val="0.95590826863439404"/>
            </c:manualLayout>
          </c:layout>
          <c:overlay val="0"/>
        </c:title>
        <c:numFmt formatCode="General" sourceLinked="0"/>
        <c:majorTickMark val="out"/>
        <c:minorTickMark val="none"/>
        <c:tickLblPos val="nextTo"/>
        <c:crossAx val="363209864"/>
        <c:crosses val="autoZero"/>
        <c:auto val="1"/>
        <c:lblAlgn val="ctr"/>
        <c:lblOffset val="100"/>
        <c:noMultiLvlLbl val="0"/>
      </c:catAx>
      <c:valAx>
        <c:axId val="363209864"/>
        <c:scaling>
          <c:orientation val="minMax"/>
        </c:scaling>
        <c:delete val="0"/>
        <c:axPos val="l"/>
        <c:majorGridlines/>
        <c:title>
          <c:tx>
            <c:rich>
              <a:bodyPr rot="-5400000" vert="horz"/>
              <a:lstStyle/>
              <a:p>
                <a:pPr>
                  <a:defRPr/>
                </a:pPr>
                <a:r>
                  <a:rPr lang="en-US"/>
                  <a:t>US Dollars in Billion</a:t>
                </a:r>
              </a:p>
            </c:rich>
          </c:tx>
          <c:layout>
            <c:manualLayout>
              <c:xMode val="edge"/>
              <c:yMode val="edge"/>
              <c:x val="9.9079971691436591E-3"/>
              <c:y val="0.36523936041737098"/>
            </c:manualLayout>
          </c:layout>
          <c:overlay val="0"/>
        </c:title>
        <c:numFmt formatCode="_(&quot;$&quot;* #.0,_);_(&quot;$&quot;* \(#,##0.\5\);_(&quot;$&quot;* 0?_);_(@_)" sourceLinked="0"/>
        <c:majorTickMark val="out"/>
        <c:minorTickMark val="none"/>
        <c:tickLblPos val="nextTo"/>
        <c:crossAx val="403698712"/>
        <c:crosses val="autoZero"/>
        <c:crossBetween val="between"/>
      </c:valAx>
      <c:spPr>
        <a:noFill/>
        <a:ln w="25400">
          <a:noFill/>
        </a:ln>
      </c:spPr>
    </c:plotArea>
    <c:legend>
      <c:legendPos val="r"/>
      <c:layout>
        <c:manualLayout>
          <c:xMode val="edge"/>
          <c:yMode val="edge"/>
          <c:x val="0.73328316477922695"/>
          <c:y val="0.29633285205903298"/>
          <c:w val="0.25255633255633297"/>
          <c:h val="0.42401402676160399"/>
        </c:manualLayout>
      </c:layout>
      <c:overlay val="0"/>
      <c:txPr>
        <a:bodyPr/>
        <a:lstStyle/>
        <a:p>
          <a:pPr>
            <a:defRPr sz="140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82913" cy="465138"/>
          </a:xfrm>
          <a:prstGeom prst="rect">
            <a:avLst/>
          </a:prstGeom>
        </p:spPr>
        <p:txBody>
          <a:bodyPr vert="horz" lIns="92407" tIns="46204" rIns="92407" bIns="46204" rtlCol="0"/>
          <a:lstStyle>
            <a:lvl1pPr algn="l">
              <a:defRPr sz="1200"/>
            </a:lvl1pPr>
          </a:lstStyle>
          <a:p>
            <a:pPr>
              <a:defRPr/>
            </a:pPr>
            <a:endParaRPr lang="en-US"/>
          </a:p>
        </p:txBody>
      </p:sp>
      <p:sp>
        <p:nvSpPr>
          <p:cNvPr id="3" name="Date Placeholder 2"/>
          <p:cNvSpPr>
            <a:spLocks noGrp="1"/>
          </p:cNvSpPr>
          <p:nvPr>
            <p:ph type="dt" sz="quarter" idx="1"/>
          </p:nvPr>
        </p:nvSpPr>
        <p:spPr>
          <a:xfrm>
            <a:off x="3897313" y="1"/>
            <a:ext cx="2982912" cy="465138"/>
          </a:xfrm>
          <a:prstGeom prst="rect">
            <a:avLst/>
          </a:prstGeom>
        </p:spPr>
        <p:txBody>
          <a:bodyPr vert="horz" lIns="92407" tIns="46204" rIns="92407" bIns="46204" rtlCol="0"/>
          <a:lstStyle>
            <a:lvl1pPr algn="r">
              <a:defRPr sz="1200"/>
            </a:lvl1pPr>
          </a:lstStyle>
          <a:p>
            <a:pPr>
              <a:defRPr/>
            </a:pPr>
            <a:endParaRPr lang="en-US"/>
          </a:p>
        </p:txBody>
      </p:sp>
      <p:sp>
        <p:nvSpPr>
          <p:cNvPr id="4" name="Footer Placeholder 3"/>
          <p:cNvSpPr>
            <a:spLocks noGrp="1"/>
          </p:cNvSpPr>
          <p:nvPr>
            <p:ph type="ftr" sz="quarter" idx="2"/>
          </p:nvPr>
        </p:nvSpPr>
        <p:spPr>
          <a:xfrm>
            <a:off x="2" y="8829676"/>
            <a:ext cx="2982913" cy="465138"/>
          </a:xfrm>
          <a:prstGeom prst="rect">
            <a:avLst/>
          </a:prstGeom>
        </p:spPr>
        <p:txBody>
          <a:bodyPr vert="horz" lIns="92407" tIns="46204" rIns="92407" bIns="46204"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97313" y="8829676"/>
            <a:ext cx="2982912" cy="465138"/>
          </a:xfrm>
          <a:prstGeom prst="rect">
            <a:avLst/>
          </a:prstGeom>
        </p:spPr>
        <p:txBody>
          <a:bodyPr vert="horz" lIns="92407" tIns="46204" rIns="92407" bIns="46204" rtlCol="0" anchor="b"/>
          <a:lstStyle>
            <a:lvl1pPr algn="r">
              <a:defRPr sz="1200" smtClean="0"/>
            </a:lvl1pPr>
          </a:lstStyle>
          <a:p>
            <a:pPr>
              <a:defRPr/>
            </a:pPr>
            <a:fld id="{76359646-84FF-4FF2-90B1-DCE606405D97}" type="slidenum">
              <a:rPr lang="en-US"/>
              <a:pPr>
                <a:defRPr/>
              </a:pPr>
              <a:t>‹#›</a:t>
            </a:fld>
            <a:endParaRPr lang="en-US"/>
          </a:p>
        </p:txBody>
      </p:sp>
    </p:spTree>
    <p:extLst>
      <p:ext uri="{BB962C8B-B14F-4D97-AF65-F5344CB8AC3E}">
        <p14:creationId xmlns:p14="http://schemas.microsoft.com/office/powerpoint/2010/main" val="35712149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82913" cy="463550"/>
          </a:xfrm>
          <a:prstGeom prst="rect">
            <a:avLst/>
          </a:prstGeom>
        </p:spPr>
        <p:txBody>
          <a:bodyPr vert="horz" lIns="87416" tIns="43708" rIns="87416" bIns="43708" rtlCol="0"/>
          <a:lstStyle>
            <a:lvl1pPr algn="l">
              <a:defRPr sz="1100"/>
            </a:lvl1pPr>
          </a:lstStyle>
          <a:p>
            <a:pPr>
              <a:defRPr/>
            </a:pPr>
            <a:endParaRPr lang="en-US"/>
          </a:p>
        </p:txBody>
      </p:sp>
      <p:sp>
        <p:nvSpPr>
          <p:cNvPr id="3" name="Date Placeholder 2"/>
          <p:cNvSpPr>
            <a:spLocks noGrp="1"/>
          </p:cNvSpPr>
          <p:nvPr>
            <p:ph type="dt" idx="1"/>
          </p:nvPr>
        </p:nvSpPr>
        <p:spPr>
          <a:xfrm>
            <a:off x="3897313" y="0"/>
            <a:ext cx="2982912" cy="463550"/>
          </a:xfrm>
          <a:prstGeom prst="rect">
            <a:avLst/>
          </a:prstGeom>
        </p:spPr>
        <p:txBody>
          <a:bodyPr vert="horz" lIns="87416" tIns="43708" rIns="87416" bIns="43708" rtlCol="0"/>
          <a:lstStyle>
            <a:lvl1pPr algn="r">
              <a:defRPr sz="1100"/>
            </a:lvl1pPr>
          </a:lstStyle>
          <a:p>
            <a:pPr>
              <a:defRPr/>
            </a:pPr>
            <a:endParaRPr lang="en-US"/>
          </a:p>
        </p:txBody>
      </p:sp>
      <p:sp>
        <p:nvSpPr>
          <p:cNvPr id="4" name="Slide Image Placeholder 3"/>
          <p:cNvSpPr>
            <a:spLocks noGrp="1" noRot="1" noChangeAspect="1"/>
          </p:cNvSpPr>
          <p:nvPr>
            <p:ph type="sldImg" idx="2"/>
          </p:nvPr>
        </p:nvSpPr>
        <p:spPr>
          <a:xfrm>
            <a:off x="1117600" y="698500"/>
            <a:ext cx="4648200" cy="3486150"/>
          </a:xfrm>
          <a:prstGeom prst="rect">
            <a:avLst/>
          </a:prstGeom>
          <a:noFill/>
          <a:ln w="12700">
            <a:solidFill>
              <a:prstClr val="black"/>
            </a:solidFill>
          </a:ln>
        </p:spPr>
        <p:txBody>
          <a:bodyPr vert="horz" lIns="87416" tIns="43708" rIns="87416" bIns="43708" rtlCol="0" anchor="ctr"/>
          <a:lstStyle/>
          <a:p>
            <a:pPr lvl="0"/>
            <a:endParaRPr lang="en-US" noProof="0"/>
          </a:p>
        </p:txBody>
      </p:sp>
      <p:sp>
        <p:nvSpPr>
          <p:cNvPr id="5" name="Notes Placeholder 4"/>
          <p:cNvSpPr>
            <a:spLocks noGrp="1"/>
          </p:cNvSpPr>
          <p:nvPr>
            <p:ph type="body" sz="quarter" idx="3"/>
          </p:nvPr>
        </p:nvSpPr>
        <p:spPr>
          <a:xfrm>
            <a:off x="688977" y="4416428"/>
            <a:ext cx="5503863" cy="4181475"/>
          </a:xfrm>
          <a:prstGeom prst="rect">
            <a:avLst/>
          </a:prstGeom>
        </p:spPr>
        <p:txBody>
          <a:bodyPr vert="horz" lIns="87416" tIns="43708" rIns="87416" bIns="4370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2" y="8831263"/>
            <a:ext cx="2982913" cy="463550"/>
          </a:xfrm>
          <a:prstGeom prst="rect">
            <a:avLst/>
          </a:prstGeom>
        </p:spPr>
        <p:txBody>
          <a:bodyPr vert="horz" lIns="87416" tIns="43708" rIns="87416" bIns="43708" rtlCol="0" anchor="b"/>
          <a:lstStyle>
            <a:lvl1pPr algn="l">
              <a:defRPr sz="1100"/>
            </a:lvl1pPr>
          </a:lstStyle>
          <a:p>
            <a:pPr>
              <a:defRPr/>
            </a:pPr>
            <a:endParaRPr lang="en-US"/>
          </a:p>
        </p:txBody>
      </p:sp>
      <p:sp>
        <p:nvSpPr>
          <p:cNvPr id="7" name="Slide Number Placeholder 6"/>
          <p:cNvSpPr>
            <a:spLocks noGrp="1"/>
          </p:cNvSpPr>
          <p:nvPr>
            <p:ph type="sldNum" sz="quarter" idx="5"/>
          </p:nvPr>
        </p:nvSpPr>
        <p:spPr>
          <a:xfrm>
            <a:off x="3897313" y="8831263"/>
            <a:ext cx="2982912" cy="463550"/>
          </a:xfrm>
          <a:prstGeom prst="rect">
            <a:avLst/>
          </a:prstGeom>
        </p:spPr>
        <p:txBody>
          <a:bodyPr vert="horz" lIns="87416" tIns="43708" rIns="87416" bIns="43708" rtlCol="0" anchor="b"/>
          <a:lstStyle>
            <a:lvl1pPr algn="r">
              <a:defRPr sz="1100" smtClean="0"/>
            </a:lvl1pPr>
          </a:lstStyle>
          <a:p>
            <a:pPr>
              <a:defRPr/>
            </a:pPr>
            <a:fld id="{8A57EA69-8F50-4190-A70F-0DA046C10CE6}" type="slidenum">
              <a:rPr lang="en-US"/>
              <a:pPr>
                <a:defRPr/>
              </a:pPr>
              <a:t>‹#›</a:t>
            </a:fld>
            <a:endParaRPr lang="en-US"/>
          </a:p>
        </p:txBody>
      </p:sp>
    </p:spTree>
    <p:extLst>
      <p:ext uri="{BB962C8B-B14F-4D97-AF65-F5344CB8AC3E}">
        <p14:creationId xmlns:p14="http://schemas.microsoft.com/office/powerpoint/2010/main" val="2061840768"/>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7F9C5-DADA-40EF-BCE0-F0AA5007CB72}" type="slidenum">
              <a:rPr lang="en-US" smtClean="0">
                <a:solidFill>
                  <a:prstClr val="black"/>
                </a:solidFill>
              </a:rPr>
              <a:pPr/>
              <a:t>1</a:t>
            </a:fld>
            <a:endParaRPr lang="en-US">
              <a:solidFill>
                <a:prstClr val="black"/>
              </a:solidFill>
            </a:endParaRPr>
          </a:p>
        </p:txBody>
      </p:sp>
      <p:sp>
        <p:nvSpPr>
          <p:cNvPr id="5" name="Date Placeholder 4"/>
          <p:cNvSpPr>
            <a:spLocks noGrp="1"/>
          </p:cNvSpPr>
          <p:nvPr>
            <p:ph type="dt" idx="11"/>
          </p:nvPr>
        </p:nvSpPr>
        <p:spPr/>
        <p:txBody>
          <a:bodyPr/>
          <a:lstStyle/>
          <a:p>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Header Placeholder 6"/>
          <p:cNvSpPr>
            <a:spLocks noGrp="1"/>
          </p:cNvSpPr>
          <p:nvPr>
            <p:ph type="hdr" sz="quarter" idx="13"/>
          </p:nvPr>
        </p:nvSpPr>
        <p:spPr/>
        <p:txBody>
          <a:bodyPr/>
          <a:lstStyle/>
          <a:p>
            <a:endParaRPr lang="en-US">
              <a:solidFill>
                <a:prstClr val="black"/>
              </a:solidFill>
            </a:endParaRPr>
          </a:p>
        </p:txBody>
      </p:sp>
    </p:spTree>
    <p:extLst>
      <p:ext uri="{BB962C8B-B14F-4D97-AF65-F5344CB8AC3E}">
        <p14:creationId xmlns:p14="http://schemas.microsoft.com/office/powerpoint/2010/main" val="4049910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a:ln/>
        </p:spPr>
      </p:sp>
      <p:sp>
        <p:nvSpPr>
          <p:cNvPr id="2457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700" b="1" i="1" dirty="0" smtClean="0">
                <a:solidFill>
                  <a:srgbClr val="00642D"/>
                </a:solidFill>
              </a:rPr>
              <a:t>Mission</a:t>
            </a:r>
            <a:r>
              <a:rPr lang="en-US" sz="700" b="1" i="1" dirty="0">
                <a:solidFill>
                  <a:srgbClr val="00642D"/>
                </a:solidFill>
              </a:rPr>
              <a:t>:</a:t>
            </a:r>
            <a:r>
              <a:rPr lang="en-US" sz="700" i="1" dirty="0">
                <a:solidFill>
                  <a:srgbClr val="00642D"/>
                </a:solidFill>
              </a:rPr>
              <a:t> To assist in the protection of the global environment and to promote environmental sustainable development.</a:t>
            </a:r>
            <a:r>
              <a:rPr lang="en-US" sz="700" dirty="0"/>
              <a:t> </a:t>
            </a:r>
          </a:p>
          <a:p>
            <a:r>
              <a:rPr lang="en-US" sz="700" dirty="0"/>
              <a:t>Established in Oct 1991 as a $1 billion pilot program in the WB</a:t>
            </a:r>
          </a:p>
          <a:p>
            <a:r>
              <a:rPr lang="en-US" sz="700" dirty="0"/>
              <a:t>The GEF is the world’s largest public funder of projects and programs to benefit the global environment.</a:t>
            </a:r>
          </a:p>
          <a:p>
            <a:r>
              <a:rPr lang="en-US" sz="700" dirty="0"/>
              <a:t>WB, UNDP, UNEP were the 3 initial implementing partners.</a:t>
            </a:r>
          </a:p>
          <a:p>
            <a:r>
              <a:rPr lang="en-US" sz="700" dirty="0"/>
              <a:t>At the Rio Earth Summit in 1992, the GEF was restructured and moved out of the WB. </a:t>
            </a:r>
          </a:p>
          <a:p>
            <a:r>
              <a:rPr lang="en-US" sz="700" dirty="0"/>
              <a:t>This enhanced the involvement of developing countries in the decision-making process and in implementation of the projects. </a:t>
            </a:r>
          </a:p>
          <a:p>
            <a:r>
              <a:rPr lang="en-US" sz="700" dirty="0"/>
              <a:t>Since 1994, the WB has served as the GEF Trustee and provided administrative services.</a:t>
            </a:r>
          </a:p>
          <a:p>
            <a:r>
              <a:rPr lang="en-US" sz="700" dirty="0"/>
              <a:t>The GEF also serves as financial mechanism for the following UN conventions:</a:t>
            </a:r>
          </a:p>
          <a:p>
            <a:r>
              <a:rPr lang="en-US" sz="700" dirty="0"/>
              <a:t>UN Convention on Biological Diversity (CBD)</a:t>
            </a:r>
          </a:p>
          <a:p>
            <a:r>
              <a:rPr lang="en-US" sz="700" dirty="0"/>
              <a:t>UN Framework Convention on Climate Change (UNFCCC) </a:t>
            </a:r>
          </a:p>
          <a:p>
            <a:r>
              <a:rPr lang="en-US" sz="700" dirty="0"/>
              <a:t>UN Stockholm Convention on Persistent Organic Pollutants (POPs) </a:t>
            </a:r>
          </a:p>
          <a:p>
            <a:r>
              <a:rPr lang="en-US" sz="700" dirty="0"/>
              <a:t>UN Convention to Combat Desertification (UNCCD)</a:t>
            </a:r>
          </a:p>
          <a:p>
            <a:r>
              <a:rPr lang="en-US" sz="700" dirty="0"/>
              <a:t>The GEF, although not linked formally to the Montreal Protocol on Substances That Deplete the Ozone Layer (MP), supports implementation of the MP in transition economies.</a:t>
            </a:r>
            <a:endParaRPr lang="pt-BR" dirty="0" smtClean="0"/>
          </a:p>
        </p:txBody>
      </p:sp>
    </p:spTree>
    <p:extLst>
      <p:ext uri="{BB962C8B-B14F-4D97-AF65-F5344CB8AC3E}">
        <p14:creationId xmlns:p14="http://schemas.microsoft.com/office/powerpoint/2010/main" val="1164374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 The Trustee mobilizes resources for the Fund and manages the Fund, including the investment of its liquid assets, the disbursement of funds to the Implementing Agencies as well as the financial reports regarding the investment and use of the Fund's resources.   </a:t>
            </a:r>
            <a:endParaRPr lang="en-US" dirty="0"/>
          </a:p>
        </p:txBody>
      </p:sp>
      <p:sp>
        <p:nvSpPr>
          <p:cNvPr id="4" name="Header Placeholder 3"/>
          <p:cNvSpPr>
            <a:spLocks noGrp="1"/>
          </p:cNvSpPr>
          <p:nvPr>
            <p:ph type="hdr" sz="quarter" idx="10"/>
          </p:nvPr>
        </p:nvSpPr>
        <p:spPr/>
        <p:txBody>
          <a:bodyPr/>
          <a:lstStyle/>
          <a:p>
            <a:pPr>
              <a:defRPr/>
            </a:pPr>
            <a:endParaRPr lang="en-US"/>
          </a:p>
        </p:txBody>
      </p:sp>
      <p:sp>
        <p:nvSpPr>
          <p:cNvPr id="5" name="Date Placeholder 4"/>
          <p:cNvSpPr>
            <a:spLocks noGrp="1"/>
          </p:cNvSpPr>
          <p:nvPr>
            <p:ph type="dt" idx="11"/>
          </p:nvPr>
        </p:nvSpPr>
        <p:spPr/>
        <p:txBody>
          <a:bodyPr/>
          <a:lstStyle/>
          <a:p>
            <a:pPr>
              <a:defRPr/>
            </a:pPr>
            <a:endParaRPr lang="en-US"/>
          </a:p>
        </p:txBody>
      </p:sp>
      <p:sp>
        <p:nvSpPr>
          <p:cNvPr id="6" name="Footer Placeholder 5"/>
          <p:cNvSpPr>
            <a:spLocks noGrp="1"/>
          </p:cNvSpPr>
          <p:nvPr>
            <p:ph type="ftr" sz="quarter" idx="12"/>
          </p:nvPr>
        </p:nvSpPr>
        <p:spPr/>
        <p:txBody>
          <a:bodyPr/>
          <a:lstStyle/>
          <a:p>
            <a:pPr>
              <a:defRPr/>
            </a:pPr>
            <a:endParaRPr lang="en-US"/>
          </a:p>
        </p:txBody>
      </p:sp>
      <p:sp>
        <p:nvSpPr>
          <p:cNvPr id="7" name="Slide Number Placeholder 6"/>
          <p:cNvSpPr>
            <a:spLocks noGrp="1"/>
          </p:cNvSpPr>
          <p:nvPr>
            <p:ph type="sldNum" sz="quarter" idx="13"/>
          </p:nvPr>
        </p:nvSpPr>
        <p:spPr/>
        <p:txBody>
          <a:bodyPr/>
          <a:lstStyle/>
          <a:p>
            <a:pPr>
              <a:defRPr/>
            </a:pPr>
            <a:fld id="{8A57EA69-8F50-4190-A70F-0DA046C10CE6}" type="slidenum">
              <a:rPr lang="en-US" smtClean="0"/>
              <a:pPr>
                <a:defRPr/>
              </a:pPr>
              <a:t>12</a:t>
            </a:fld>
            <a:endParaRPr lang="en-US"/>
          </a:p>
        </p:txBody>
      </p:sp>
    </p:spTree>
    <p:extLst>
      <p:ext uri="{BB962C8B-B14F-4D97-AF65-F5344CB8AC3E}">
        <p14:creationId xmlns:p14="http://schemas.microsoft.com/office/powerpoint/2010/main" val="2811863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This slide is modified depending on the workshop</a:t>
            </a:r>
          </a:p>
        </p:txBody>
      </p:sp>
      <p:sp>
        <p:nvSpPr>
          <p:cNvPr id="20483"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endParaRPr lang="en-US" smtClean="0"/>
          </a:p>
        </p:txBody>
      </p:sp>
      <p:sp>
        <p:nvSpPr>
          <p:cNvPr id="20484"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endParaRPr lang="en-US" smtClean="0"/>
          </a:p>
        </p:txBody>
      </p:sp>
      <p:sp>
        <p:nvSpPr>
          <p:cNvPr id="20485"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n-US" smtClean="0"/>
          </a:p>
        </p:txBody>
      </p:sp>
      <p:sp>
        <p:nvSpPr>
          <p:cNvPr id="20486"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61BBEF-8FD8-4FF3-9C36-CB05F3A3E457}" type="slidenum">
              <a:rPr lang="en-US"/>
              <a:pPr/>
              <a:t>13</a:t>
            </a:fld>
            <a:endParaRPr lang="en-US"/>
          </a:p>
        </p:txBody>
      </p:sp>
    </p:spTree>
    <p:extLst>
      <p:ext uri="{BB962C8B-B14F-4D97-AF65-F5344CB8AC3E}">
        <p14:creationId xmlns:p14="http://schemas.microsoft.com/office/powerpoint/2010/main" val="529928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On the first point this forms the basis</a:t>
            </a:r>
            <a:r>
              <a:rPr lang="en-US" baseline="0" dirty="0" smtClean="0"/>
              <a:t> of a Secretariat report to the COP on the operations of the MOU between the GEF </a:t>
            </a:r>
            <a:r>
              <a:rPr lang="en-US" baseline="0" smtClean="0"/>
              <a:t>and the COP.</a:t>
            </a:r>
            <a:endParaRPr lang="en-US" dirty="0" smtClean="0"/>
          </a:p>
        </p:txBody>
      </p:sp>
      <p:sp>
        <p:nvSpPr>
          <p:cNvPr id="20483"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endParaRPr lang="en-US" smtClean="0"/>
          </a:p>
        </p:txBody>
      </p:sp>
      <p:sp>
        <p:nvSpPr>
          <p:cNvPr id="20484"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endParaRPr lang="en-US" smtClean="0"/>
          </a:p>
        </p:txBody>
      </p:sp>
      <p:sp>
        <p:nvSpPr>
          <p:cNvPr id="20485"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n-US" smtClean="0"/>
          </a:p>
        </p:txBody>
      </p:sp>
      <p:sp>
        <p:nvSpPr>
          <p:cNvPr id="20486"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61BBEF-8FD8-4FF3-9C36-CB05F3A3E457}" type="slidenum">
              <a:rPr lang="en-US"/>
              <a:pPr/>
              <a:t>14</a:t>
            </a:fld>
            <a:endParaRPr lang="en-US"/>
          </a:p>
        </p:txBody>
      </p:sp>
    </p:spTree>
    <p:extLst>
      <p:ext uri="{BB962C8B-B14F-4D97-AF65-F5344CB8AC3E}">
        <p14:creationId xmlns:p14="http://schemas.microsoft.com/office/powerpoint/2010/main" val="18146681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4" name="Group 9"/>
          <p:cNvGrpSpPr>
            <a:grpSpLocks/>
          </p:cNvGrpSpPr>
          <p:nvPr userDrawn="1"/>
        </p:nvGrpSpPr>
        <p:grpSpPr bwMode="auto">
          <a:xfrm>
            <a:off x="0" y="76200"/>
            <a:ext cx="9144000" cy="1247775"/>
            <a:chOff x="0" y="152400"/>
            <a:chExt cx="9144000" cy="1248156"/>
          </a:xfrm>
        </p:grpSpPr>
        <p:pic>
          <p:nvPicPr>
            <p:cNvPr id="5" name="Picture 5" descr="GEF-20-PPT-BG-blank.png"/>
            <p:cNvPicPr>
              <a:picLocks noChangeAspect="1"/>
            </p:cNvPicPr>
            <p:nvPr userDrawn="1"/>
          </p:nvPicPr>
          <p:blipFill>
            <a:blip r:embed="rId2" cstate="print"/>
            <a:stretch>
              <a:fillRect/>
            </a:stretch>
          </p:blipFill>
          <p:spPr>
            <a:xfrm>
              <a:off x="0" y="152400"/>
              <a:ext cx="9144000" cy="1246632"/>
            </a:xfrm>
            <a:prstGeom prst="rect">
              <a:avLst/>
            </a:prstGeom>
            <a:effectLst>
              <a:reflection blurRad="6350" stA="50000" endA="300" endPos="38500" dist="50800" dir="5400000" sy="-100000" algn="bl" rotWithShape="0"/>
            </a:effectLst>
          </p:spPr>
        </p:pic>
        <p:pic>
          <p:nvPicPr>
            <p:cNvPr id="6" name="Picture 6" descr="GEF-PPT-BG.png"/>
            <p:cNvPicPr>
              <a:picLocks noChangeAspect="1"/>
            </p:cNvPicPr>
            <p:nvPr userDrawn="1"/>
          </p:nvPicPr>
          <p:blipFill>
            <a:blip r:embed="rId3"/>
            <a:srcRect/>
            <a:stretch>
              <a:fillRect/>
            </a:stretch>
          </p:blipFill>
          <p:spPr bwMode="auto">
            <a:xfrm>
              <a:off x="0" y="152400"/>
              <a:ext cx="9144000" cy="1248156"/>
            </a:xfrm>
            <a:prstGeom prst="rect">
              <a:avLst/>
            </a:prstGeom>
            <a:noFill/>
            <a:ln w="9525">
              <a:noFill/>
              <a:miter lim="800000"/>
              <a:headEnd/>
              <a:tailEnd/>
            </a:ln>
          </p:spPr>
        </p:pic>
      </p:grpSp>
      <p:sp>
        <p:nvSpPr>
          <p:cNvPr id="3" name="Subtitle 2"/>
          <p:cNvSpPr>
            <a:spLocks noGrp="1"/>
          </p:cNvSpPr>
          <p:nvPr>
            <p:ph type="subTitle" idx="1"/>
          </p:nvPr>
        </p:nvSpPr>
        <p:spPr>
          <a:xfrm>
            <a:off x="1371600" y="3124200"/>
            <a:ext cx="6400800" cy="1752600"/>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Title 7"/>
          <p:cNvSpPr>
            <a:spLocks noGrp="1"/>
          </p:cNvSpPr>
          <p:nvPr>
            <p:ph type="title"/>
          </p:nvPr>
        </p:nvSpPr>
        <p:spPr>
          <a:xfrm>
            <a:off x="457200" y="1828800"/>
            <a:ext cx="8229600" cy="1143000"/>
          </a:xfrm>
        </p:spPr>
        <p:txBody>
          <a:bodyPr/>
          <a:lstStyle>
            <a:lvl1pPr>
              <a:defRPr>
                <a:solidFill>
                  <a:srgbClr val="00B050"/>
                </a:solidFill>
              </a:defRPr>
            </a:lvl1pPr>
          </a:lstStyle>
          <a:p>
            <a:r>
              <a:rPr lang="en-US" dirty="0"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8200"/>
          </a:xfrm>
        </p:spPr>
        <p:txBody>
          <a:bodyPr/>
          <a:lstStyle>
            <a:lvl1pPr>
              <a:defRPr sz="3600"/>
            </a:lvl1pPr>
          </a:lstStyle>
          <a:p>
            <a:r>
              <a:rPr lang="en-US" dirty="0" smtClean="0"/>
              <a:t>Click to edit Master title style</a:t>
            </a:r>
            <a:endParaRPr lang="en-US" dirty="0"/>
          </a:p>
        </p:txBody>
      </p:sp>
    </p:spTree>
    <p:extLst>
      <p:ext uri="{BB962C8B-B14F-4D97-AF65-F5344CB8AC3E}">
        <p14:creationId xmlns:p14="http://schemas.microsoft.com/office/powerpoint/2010/main" val="4289221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Title 5"/>
          <p:cNvSpPr txBox="1">
            <a:spLocks/>
          </p:cNvSpPr>
          <p:nvPr/>
        </p:nvSpPr>
        <p:spPr>
          <a:xfrm>
            <a:off x="685800" y="3810000"/>
            <a:ext cx="77724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kern="1200">
                <a:solidFill>
                  <a:srgbClr val="1F497D"/>
                </a:solidFill>
                <a:latin typeface="+mj-lt"/>
                <a:ea typeface="+mj-ea"/>
                <a:cs typeface="+mj-cs"/>
              </a:defRPr>
            </a:lvl1pPr>
          </a:lstStyle>
          <a:p>
            <a:r>
              <a:rPr lang="en-US" dirty="0" smtClean="0"/>
              <a:t>Questions?</a:t>
            </a:r>
            <a:endParaRPr lang="en-US" dirty="0"/>
          </a:p>
        </p:txBody>
      </p:sp>
      <p:sp>
        <p:nvSpPr>
          <p:cNvPr id="7" name="Title 1"/>
          <p:cNvSpPr txBox="1">
            <a:spLocks/>
          </p:cNvSpPr>
          <p:nvPr/>
        </p:nvSpPr>
        <p:spPr>
          <a:xfrm>
            <a:off x="685800" y="22860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kern="1200">
                <a:solidFill>
                  <a:srgbClr val="1F497D"/>
                </a:solidFill>
                <a:latin typeface="+mj-lt"/>
                <a:ea typeface="+mj-ea"/>
                <a:cs typeface="+mj-cs"/>
              </a:defRPr>
            </a:lvl1pPr>
          </a:lstStyle>
          <a:p>
            <a:r>
              <a:rPr lang="en-US" sz="4800" dirty="0" smtClean="0">
                <a:solidFill>
                  <a:srgbClr val="00642D"/>
                </a:solidFill>
              </a:rPr>
              <a:t>Thank you for your attention</a:t>
            </a:r>
          </a:p>
        </p:txBody>
      </p:sp>
      <p:pic>
        <p:nvPicPr>
          <p:cNvPr id="9" name="Picture 8" descr="GEF-PPT-BG.png"/>
          <p:cNvPicPr>
            <a:picLocks noChangeAspect="1"/>
          </p:cNvPicPr>
          <p:nvPr userDrawn="1"/>
        </p:nvPicPr>
        <p:blipFill>
          <a:blip r:embed="rId2" cstate="print"/>
          <a:stretch>
            <a:fillRect/>
          </a:stretch>
        </p:blipFill>
        <p:spPr>
          <a:xfrm>
            <a:off x="0" y="5609844"/>
            <a:ext cx="9144000" cy="1248156"/>
          </a:xfrm>
          <a:prstGeom prst="rect">
            <a:avLst/>
          </a:prstGeom>
        </p:spPr>
      </p:pic>
    </p:spTree>
    <p:extLst>
      <p:ext uri="{BB962C8B-B14F-4D97-AF65-F5344CB8AC3E}">
        <p14:creationId xmlns:p14="http://schemas.microsoft.com/office/powerpoint/2010/main" val="202928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124200"/>
            <a:ext cx="6400800" cy="1752600"/>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Title 7"/>
          <p:cNvSpPr>
            <a:spLocks noGrp="1"/>
          </p:cNvSpPr>
          <p:nvPr>
            <p:ph type="title"/>
          </p:nvPr>
        </p:nvSpPr>
        <p:spPr>
          <a:xfrm>
            <a:off x="457200" y="1828800"/>
            <a:ext cx="8229600" cy="1143000"/>
          </a:xfrm>
        </p:spPr>
        <p:txBody>
          <a:bodyPr/>
          <a:lstStyle>
            <a:lvl1pPr>
              <a:defRPr>
                <a:solidFill>
                  <a:srgbClr val="00B050"/>
                </a:solidFill>
              </a:defRPr>
            </a:lvl1pPr>
          </a:lstStyle>
          <a:p>
            <a:r>
              <a:rPr lang="en-US" dirty="0" smtClean="0"/>
              <a:t>Click to edit Master title style</a:t>
            </a:r>
            <a:endParaRPr lang="en-US" dirty="0"/>
          </a:p>
        </p:txBody>
      </p:sp>
      <p:grpSp>
        <p:nvGrpSpPr>
          <p:cNvPr id="10" name="Group 9"/>
          <p:cNvGrpSpPr/>
          <p:nvPr userDrawn="1"/>
        </p:nvGrpSpPr>
        <p:grpSpPr>
          <a:xfrm>
            <a:off x="0" y="76200"/>
            <a:ext cx="9144000" cy="1248156"/>
            <a:chOff x="0" y="152400"/>
            <a:chExt cx="9144000" cy="1248156"/>
          </a:xfrm>
        </p:grpSpPr>
        <p:pic>
          <p:nvPicPr>
            <p:cNvPr id="6" name="Picture 5" descr="GEF-20-PPT-BG-blank.png"/>
            <p:cNvPicPr>
              <a:picLocks noChangeAspect="1"/>
            </p:cNvPicPr>
            <p:nvPr userDrawn="1"/>
          </p:nvPicPr>
          <p:blipFill>
            <a:blip r:embed="rId2" cstate="print"/>
            <a:stretch>
              <a:fillRect/>
            </a:stretch>
          </p:blipFill>
          <p:spPr>
            <a:xfrm>
              <a:off x="0" y="152400"/>
              <a:ext cx="9144000" cy="1246632"/>
            </a:xfrm>
            <a:prstGeom prst="rect">
              <a:avLst/>
            </a:prstGeom>
            <a:effectLst>
              <a:reflection blurRad="6350" stA="50000" endA="300" endPos="38500" dist="50800" dir="5400000" sy="-100000" algn="bl" rotWithShape="0"/>
            </a:effectLst>
          </p:spPr>
        </p:pic>
        <p:pic>
          <p:nvPicPr>
            <p:cNvPr id="7" name="Picture 6" descr="GEF-PPT-BG.png"/>
            <p:cNvPicPr>
              <a:picLocks noChangeAspect="1"/>
            </p:cNvPicPr>
            <p:nvPr userDrawn="1"/>
          </p:nvPicPr>
          <p:blipFill>
            <a:blip r:embed="rId3" cstate="print"/>
            <a:stretch>
              <a:fillRect/>
            </a:stretch>
          </p:blipFill>
          <p:spPr>
            <a:xfrm>
              <a:off x="0" y="152400"/>
              <a:ext cx="9144000" cy="1248156"/>
            </a:xfrm>
            <a:prstGeom prst="rect">
              <a:avLst/>
            </a:prstGeom>
          </p:spPr>
        </p:pic>
      </p:grpSp>
    </p:spTree>
    <p:extLst>
      <p:ext uri="{BB962C8B-B14F-4D97-AF65-F5344CB8AC3E}">
        <p14:creationId xmlns:p14="http://schemas.microsoft.com/office/powerpoint/2010/main" val="38953271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52050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321124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8200"/>
          </a:xfrm>
        </p:spPr>
        <p:txBody>
          <a:bodyPr/>
          <a:lstStyle>
            <a:lvl1pPr>
              <a:defRPr sz="3600"/>
            </a:lvl1pPr>
          </a:lstStyle>
          <a:p>
            <a:r>
              <a:rPr lang="en-US" dirty="0" smtClean="0"/>
              <a:t>Click to edit Master title style</a:t>
            </a:r>
            <a:endParaRPr lang="en-US" dirty="0"/>
          </a:p>
        </p:txBody>
      </p:sp>
    </p:spTree>
    <p:extLst>
      <p:ext uri="{BB962C8B-B14F-4D97-AF65-F5344CB8AC3E}">
        <p14:creationId xmlns:p14="http://schemas.microsoft.com/office/powerpoint/2010/main" val="7562130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Title 5"/>
          <p:cNvSpPr txBox="1">
            <a:spLocks/>
          </p:cNvSpPr>
          <p:nvPr/>
        </p:nvSpPr>
        <p:spPr>
          <a:xfrm>
            <a:off x="685800" y="3810000"/>
            <a:ext cx="77724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kern="1200">
                <a:solidFill>
                  <a:srgbClr val="1F497D"/>
                </a:solidFill>
                <a:latin typeface="+mj-lt"/>
                <a:ea typeface="+mj-ea"/>
                <a:cs typeface="+mj-cs"/>
              </a:defRPr>
            </a:lvl1pPr>
          </a:lstStyle>
          <a:p>
            <a:r>
              <a:rPr lang="en-US" dirty="0" smtClean="0"/>
              <a:t>Questions?</a:t>
            </a:r>
            <a:endParaRPr lang="en-US" dirty="0"/>
          </a:p>
        </p:txBody>
      </p:sp>
      <p:sp>
        <p:nvSpPr>
          <p:cNvPr id="7" name="Title 1"/>
          <p:cNvSpPr txBox="1">
            <a:spLocks/>
          </p:cNvSpPr>
          <p:nvPr/>
        </p:nvSpPr>
        <p:spPr>
          <a:xfrm>
            <a:off x="685800" y="22860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kern="1200">
                <a:solidFill>
                  <a:srgbClr val="1F497D"/>
                </a:solidFill>
                <a:latin typeface="+mj-lt"/>
                <a:ea typeface="+mj-ea"/>
                <a:cs typeface="+mj-cs"/>
              </a:defRPr>
            </a:lvl1pPr>
          </a:lstStyle>
          <a:p>
            <a:r>
              <a:rPr lang="en-US" sz="4800" dirty="0" smtClean="0">
                <a:solidFill>
                  <a:srgbClr val="00642D"/>
                </a:solidFill>
              </a:rPr>
              <a:t>Thank you for your attention</a:t>
            </a:r>
          </a:p>
        </p:txBody>
      </p:sp>
      <p:pic>
        <p:nvPicPr>
          <p:cNvPr id="9" name="Picture 8" descr="GEF-PPT-BG.png"/>
          <p:cNvPicPr>
            <a:picLocks noChangeAspect="1"/>
          </p:cNvPicPr>
          <p:nvPr userDrawn="1"/>
        </p:nvPicPr>
        <p:blipFill>
          <a:blip r:embed="rId2" cstate="print"/>
          <a:stretch>
            <a:fillRect/>
          </a:stretch>
        </p:blipFill>
        <p:spPr>
          <a:xfrm>
            <a:off x="0" y="5609844"/>
            <a:ext cx="9144000" cy="1248156"/>
          </a:xfrm>
          <a:prstGeom prst="rect">
            <a:avLst/>
          </a:prstGeom>
        </p:spPr>
      </p:pic>
    </p:spTree>
    <p:extLst>
      <p:ext uri="{BB962C8B-B14F-4D97-AF65-F5344CB8AC3E}">
        <p14:creationId xmlns:p14="http://schemas.microsoft.com/office/powerpoint/2010/main" val="3808605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8200"/>
          </a:xfrm>
        </p:spPr>
        <p:txBody>
          <a:bodyPr/>
          <a:lstStyle>
            <a:lvl1pPr>
              <a:defRPr sz="3600"/>
            </a:lvl1pPr>
          </a:lstStyle>
          <a:p>
            <a:r>
              <a:rPr lang="en-US" dirty="0"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898989"/>
                </a:solidFill>
              </a:defRPr>
            </a:lvl1pPr>
          </a:lstStyle>
          <a:p>
            <a:pPr>
              <a:defRPr/>
            </a:pPr>
            <a:fld id="{3B9258DB-547A-46FD-AB65-DC1BBEC1BAD1}" type="datetime1">
              <a:rPr lang="en-US"/>
              <a:pPr>
                <a:defRPr/>
              </a:pPr>
              <a:t>2/9/2015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solidFill>
                  <a:prstClr val="black">
                    <a:tint val="75000"/>
                  </a:prstClr>
                </a:solidFill>
                <a:ea typeface="+mn-ea"/>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898989"/>
                </a:solidFill>
              </a:defRPr>
            </a:lvl1pPr>
          </a:lstStyle>
          <a:p>
            <a:pPr>
              <a:defRPr/>
            </a:pPr>
            <a:fld id="{3E0457B2-B02D-4194-818B-D23B32A83AF4}" type="slidenum">
              <a:rPr lang="en-US"/>
              <a:pPr>
                <a:defRPr/>
              </a:pPr>
              <a:t>‹#›</a:t>
            </a:fld>
            <a:endParaRPr lang="en-US"/>
          </a:p>
        </p:txBody>
      </p:sp>
    </p:spTree>
    <p:extLst>
      <p:ext uri="{BB962C8B-B14F-4D97-AF65-F5344CB8AC3E}">
        <p14:creationId xmlns:p14="http://schemas.microsoft.com/office/powerpoint/2010/main" val="1838607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124200"/>
            <a:ext cx="6400800" cy="1752600"/>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Title 7"/>
          <p:cNvSpPr>
            <a:spLocks noGrp="1"/>
          </p:cNvSpPr>
          <p:nvPr>
            <p:ph type="title"/>
          </p:nvPr>
        </p:nvSpPr>
        <p:spPr>
          <a:xfrm>
            <a:off x="457200" y="1828800"/>
            <a:ext cx="8229600" cy="1143000"/>
          </a:xfrm>
        </p:spPr>
        <p:txBody>
          <a:bodyPr/>
          <a:lstStyle>
            <a:lvl1pPr>
              <a:defRPr>
                <a:solidFill>
                  <a:srgbClr val="00B050"/>
                </a:solidFill>
              </a:defRPr>
            </a:lvl1pPr>
          </a:lstStyle>
          <a:p>
            <a:r>
              <a:rPr lang="en-US" dirty="0" smtClean="0"/>
              <a:t>Click to edit Master title style</a:t>
            </a:r>
            <a:endParaRPr lang="en-US" dirty="0"/>
          </a:p>
        </p:txBody>
      </p:sp>
      <p:grpSp>
        <p:nvGrpSpPr>
          <p:cNvPr id="10" name="Group 9"/>
          <p:cNvGrpSpPr/>
          <p:nvPr userDrawn="1"/>
        </p:nvGrpSpPr>
        <p:grpSpPr>
          <a:xfrm>
            <a:off x="0" y="76200"/>
            <a:ext cx="9144000" cy="1248156"/>
            <a:chOff x="0" y="152400"/>
            <a:chExt cx="9144000" cy="1248156"/>
          </a:xfrm>
        </p:grpSpPr>
        <p:pic>
          <p:nvPicPr>
            <p:cNvPr id="6" name="Picture 5" descr="GEF-20-PPT-BG-blank.png"/>
            <p:cNvPicPr>
              <a:picLocks noChangeAspect="1"/>
            </p:cNvPicPr>
            <p:nvPr userDrawn="1"/>
          </p:nvPicPr>
          <p:blipFill>
            <a:blip r:embed="rId2" cstate="print"/>
            <a:stretch>
              <a:fillRect/>
            </a:stretch>
          </p:blipFill>
          <p:spPr>
            <a:xfrm>
              <a:off x="0" y="152400"/>
              <a:ext cx="9144000" cy="1246632"/>
            </a:xfrm>
            <a:prstGeom prst="rect">
              <a:avLst/>
            </a:prstGeom>
            <a:effectLst>
              <a:reflection blurRad="6350" stA="50000" endA="300" endPos="38500" dist="50800" dir="5400000" sy="-100000" algn="bl" rotWithShape="0"/>
            </a:effectLst>
          </p:spPr>
        </p:pic>
        <p:pic>
          <p:nvPicPr>
            <p:cNvPr id="7" name="Picture 6" descr="GEF-PPT-BG.png"/>
            <p:cNvPicPr>
              <a:picLocks noChangeAspect="1"/>
            </p:cNvPicPr>
            <p:nvPr userDrawn="1"/>
          </p:nvPicPr>
          <p:blipFill>
            <a:blip r:embed="rId3" cstate="print"/>
            <a:stretch>
              <a:fillRect/>
            </a:stretch>
          </p:blipFill>
          <p:spPr>
            <a:xfrm>
              <a:off x="0" y="152400"/>
              <a:ext cx="9144000" cy="1248156"/>
            </a:xfrm>
            <a:prstGeom prst="rect">
              <a:avLst/>
            </a:prstGeom>
          </p:spPr>
        </p:pic>
      </p:grpSp>
    </p:spTree>
    <p:extLst>
      <p:ext uri="{BB962C8B-B14F-4D97-AF65-F5344CB8AC3E}">
        <p14:creationId xmlns:p14="http://schemas.microsoft.com/office/powerpoint/2010/main" val="278572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60518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989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3.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4" descr="GEF-PPT-BG.png"/>
          <p:cNvPicPr>
            <a:picLocks noChangeAspect="1"/>
          </p:cNvPicPr>
          <p:nvPr/>
        </p:nvPicPr>
        <p:blipFill>
          <a:blip r:embed="rId8"/>
          <a:srcRect/>
          <a:stretch>
            <a:fillRect/>
          </a:stretch>
        </p:blipFill>
        <p:spPr bwMode="auto">
          <a:xfrm>
            <a:off x="0" y="5610225"/>
            <a:ext cx="9144000" cy="1247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ctr" rtl="0" eaLnBrk="0" fontAlgn="base" hangingPunct="0">
        <a:spcBef>
          <a:spcPct val="0"/>
        </a:spcBef>
        <a:spcAft>
          <a:spcPct val="0"/>
        </a:spcAft>
        <a:defRPr sz="4000" kern="1200">
          <a:solidFill>
            <a:srgbClr val="1F497D"/>
          </a:solidFill>
          <a:latin typeface="+mj-lt"/>
          <a:ea typeface="+mj-ea"/>
          <a:cs typeface="+mj-cs"/>
        </a:defRPr>
      </a:lvl1pPr>
      <a:lvl2pPr algn="ctr" rtl="0" eaLnBrk="0" fontAlgn="base" hangingPunct="0">
        <a:spcBef>
          <a:spcPct val="0"/>
        </a:spcBef>
        <a:spcAft>
          <a:spcPct val="0"/>
        </a:spcAft>
        <a:defRPr sz="4000">
          <a:solidFill>
            <a:srgbClr val="1F497D"/>
          </a:solidFill>
          <a:latin typeface="Calibri" pitchFamily="34" charset="0"/>
        </a:defRPr>
      </a:lvl2pPr>
      <a:lvl3pPr algn="ctr" rtl="0" eaLnBrk="0" fontAlgn="base" hangingPunct="0">
        <a:spcBef>
          <a:spcPct val="0"/>
        </a:spcBef>
        <a:spcAft>
          <a:spcPct val="0"/>
        </a:spcAft>
        <a:defRPr sz="4000">
          <a:solidFill>
            <a:srgbClr val="1F497D"/>
          </a:solidFill>
          <a:latin typeface="Calibri" pitchFamily="34" charset="0"/>
        </a:defRPr>
      </a:lvl3pPr>
      <a:lvl4pPr algn="ctr" rtl="0" eaLnBrk="0" fontAlgn="base" hangingPunct="0">
        <a:spcBef>
          <a:spcPct val="0"/>
        </a:spcBef>
        <a:spcAft>
          <a:spcPct val="0"/>
        </a:spcAft>
        <a:defRPr sz="4000">
          <a:solidFill>
            <a:srgbClr val="1F497D"/>
          </a:solidFill>
          <a:latin typeface="Calibri" pitchFamily="34" charset="0"/>
        </a:defRPr>
      </a:lvl4pPr>
      <a:lvl5pPr algn="ctr" rtl="0" eaLnBrk="0" fontAlgn="base" hangingPunct="0">
        <a:spcBef>
          <a:spcPct val="0"/>
        </a:spcBef>
        <a:spcAft>
          <a:spcPct val="0"/>
        </a:spcAft>
        <a:defRPr sz="4000">
          <a:solidFill>
            <a:srgbClr val="1F497D"/>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7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5" name="Picture 4" descr="GEF-PPT-BG.png"/>
          <p:cNvPicPr>
            <a:picLocks noChangeAspect="1"/>
          </p:cNvPicPr>
          <p:nvPr userDrawn="1"/>
        </p:nvPicPr>
        <p:blipFill>
          <a:blip r:embed="rId7" cstate="print"/>
          <a:stretch>
            <a:fillRect/>
          </a:stretch>
        </p:blipFill>
        <p:spPr>
          <a:xfrm>
            <a:off x="0" y="5609844"/>
            <a:ext cx="9144000" cy="1248156"/>
          </a:xfrm>
          <a:prstGeom prst="rect">
            <a:avLst/>
          </a:prstGeom>
        </p:spPr>
      </p:pic>
    </p:spTree>
    <p:extLst>
      <p:ext uri="{BB962C8B-B14F-4D97-AF65-F5344CB8AC3E}">
        <p14:creationId xmlns:p14="http://schemas.microsoft.com/office/powerpoint/2010/main" val="346040215"/>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Lst>
  <p:hf hdr="0" ftr="0" dt="0"/>
  <p:txStyles>
    <p:titleStyle>
      <a:lvl1pPr algn="ctr" rtl="0" fontAlgn="base">
        <a:spcBef>
          <a:spcPct val="0"/>
        </a:spcBef>
        <a:spcAft>
          <a:spcPct val="0"/>
        </a:spcAft>
        <a:defRPr sz="4400" b="1" kern="1200">
          <a:solidFill>
            <a:srgbClr val="1F497D"/>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5" name="Picture 4" descr="GEF-PPT-BG.png"/>
          <p:cNvPicPr>
            <a:picLocks noChangeAspect="1"/>
          </p:cNvPicPr>
          <p:nvPr/>
        </p:nvPicPr>
        <p:blipFill>
          <a:blip r:embed="rId7" cstate="print"/>
          <a:stretch>
            <a:fillRect/>
          </a:stretch>
        </p:blipFill>
        <p:spPr>
          <a:xfrm>
            <a:off x="0" y="5609844"/>
            <a:ext cx="9144000" cy="1248156"/>
          </a:xfrm>
          <a:prstGeom prst="rect">
            <a:avLst/>
          </a:prstGeom>
        </p:spPr>
      </p:pic>
    </p:spTree>
    <p:extLst>
      <p:ext uri="{BB962C8B-B14F-4D97-AF65-F5344CB8AC3E}">
        <p14:creationId xmlns:p14="http://schemas.microsoft.com/office/powerpoint/2010/main" val="33545256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Lst>
  <p:txStyles>
    <p:titleStyle>
      <a:lvl1pPr algn="ctr" rtl="0" fontAlgn="base">
        <a:spcBef>
          <a:spcPct val="0"/>
        </a:spcBef>
        <a:spcAft>
          <a:spcPct val="0"/>
        </a:spcAft>
        <a:defRPr sz="4400" b="1" kern="1200">
          <a:solidFill>
            <a:srgbClr val="1F497D"/>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jpeg"/><Relationship Id="rId3" Type="http://schemas.openxmlformats.org/officeDocument/2006/relationships/image" Target="../media/image4.jpeg"/><Relationship Id="rId7" Type="http://schemas.openxmlformats.org/officeDocument/2006/relationships/image" Target="../media/image8.wmf"/><Relationship Id="rId12" Type="http://schemas.openxmlformats.org/officeDocument/2006/relationships/image" Target="../media/image13.jpe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wmf"/><Relationship Id="rId11" Type="http://schemas.openxmlformats.org/officeDocument/2006/relationships/image" Target="../media/image12.jpeg"/><Relationship Id="rId5" Type="http://schemas.openxmlformats.org/officeDocument/2006/relationships/image" Target="../media/image6.wmf"/><Relationship Id="rId15" Type="http://schemas.openxmlformats.org/officeDocument/2006/relationships/image" Target="../media/image16.gi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 Id="rId14" Type="http://schemas.openxmlformats.org/officeDocument/2006/relationships/image" Target="../media/image1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5000"/>
            <a:ext cx="8229600" cy="1143000"/>
          </a:xfrm>
        </p:spPr>
        <p:txBody>
          <a:bodyPr/>
          <a:lstStyle/>
          <a:p>
            <a:r>
              <a:rPr lang="en-US" dirty="0" smtClean="0">
                <a:solidFill>
                  <a:srgbClr val="00642D"/>
                </a:solidFill>
                <a:latin typeface="+mn-lt"/>
              </a:rPr>
              <a:t>WHAT IS GEF?</a:t>
            </a:r>
            <a:br>
              <a:rPr lang="en-US" dirty="0" smtClean="0">
                <a:solidFill>
                  <a:srgbClr val="00642D"/>
                </a:solidFill>
                <a:latin typeface="+mn-lt"/>
              </a:rPr>
            </a:br>
            <a:r>
              <a:rPr lang="en-US" sz="2800" dirty="0" smtClean="0">
                <a:solidFill>
                  <a:srgbClr val="00642D"/>
                </a:solidFill>
                <a:latin typeface="+mn-lt"/>
              </a:rPr>
              <a:t>History and Structure</a:t>
            </a:r>
            <a:endParaRPr lang="en-US" sz="2800" dirty="0">
              <a:latin typeface="+mn-lt"/>
            </a:endParaRPr>
          </a:p>
        </p:txBody>
      </p:sp>
      <p:sp>
        <p:nvSpPr>
          <p:cNvPr id="3" name="Subtitle 2"/>
          <p:cNvSpPr>
            <a:spLocks noGrp="1"/>
          </p:cNvSpPr>
          <p:nvPr>
            <p:ph type="subTitle" idx="1"/>
          </p:nvPr>
        </p:nvSpPr>
        <p:spPr>
          <a:xfrm>
            <a:off x="1295400" y="3505200"/>
            <a:ext cx="6400800" cy="2819400"/>
          </a:xfrm>
        </p:spPr>
        <p:txBody>
          <a:bodyPr/>
          <a:lstStyle/>
          <a:p>
            <a:pPr>
              <a:lnSpc>
                <a:spcPct val="80000"/>
              </a:lnSpc>
              <a:defRPr/>
            </a:pPr>
            <a:r>
              <a:rPr lang="en-US" b="1" dirty="0" smtClean="0">
                <a:solidFill>
                  <a:schemeClr val="tx1"/>
                </a:solidFill>
                <a:latin typeface="Andes" panose="02000000000000000000" pitchFamily="50" charset="0"/>
                <a:cs typeface="Times New Roman" pitchFamily="18" charset="0"/>
              </a:rPr>
              <a:t>GEF Expanded Constituency Workshop</a:t>
            </a:r>
            <a:endParaRPr lang="en-US" b="1" dirty="0" smtClean="0">
              <a:solidFill>
                <a:srgbClr val="00642D"/>
              </a:solidFill>
              <a:latin typeface="Andes" panose="02000000000000000000" pitchFamily="50" charset="0"/>
              <a:cs typeface="Times New Roman" panose="02020603050405020304" pitchFamily="18" charset="0"/>
            </a:endParaRPr>
          </a:p>
          <a:p>
            <a:pPr>
              <a:lnSpc>
                <a:spcPct val="80000"/>
              </a:lnSpc>
              <a:defRPr/>
            </a:pPr>
            <a:endParaRPr lang="en-US" sz="3200" b="1" dirty="0" smtClean="0">
              <a:solidFill>
                <a:schemeClr val="tx1"/>
              </a:solidFill>
              <a:latin typeface="Andes" panose="02000000000000000000" pitchFamily="50" charset="0"/>
            </a:endParaRPr>
          </a:p>
          <a:p>
            <a:pPr>
              <a:lnSpc>
                <a:spcPct val="80000"/>
              </a:lnSpc>
              <a:defRPr/>
            </a:pPr>
            <a:r>
              <a:rPr lang="en-US" sz="2400" b="1" dirty="0">
                <a:solidFill>
                  <a:schemeClr val="tx1"/>
                </a:solidFill>
                <a:latin typeface="Andes" panose="02000000000000000000" pitchFamily="50" charset="0"/>
                <a:cs typeface="Times New Roman" panose="02020603050405020304" pitchFamily="18" charset="0"/>
              </a:rPr>
              <a:t>Managua, Nicaragua</a:t>
            </a:r>
            <a:endParaRPr lang="en-US" sz="2400" dirty="0">
              <a:solidFill>
                <a:schemeClr val="tx1"/>
              </a:solidFill>
              <a:latin typeface="Andes" panose="02000000000000000000" pitchFamily="50" charset="0"/>
              <a:cs typeface="Times New Roman" pitchFamily="18" charset="0"/>
            </a:endParaRPr>
          </a:p>
          <a:p>
            <a:pPr>
              <a:lnSpc>
                <a:spcPct val="80000"/>
              </a:lnSpc>
              <a:defRPr/>
            </a:pPr>
            <a:r>
              <a:rPr lang="en-US" sz="2400" dirty="0">
                <a:solidFill>
                  <a:schemeClr val="tx1"/>
                </a:solidFill>
                <a:latin typeface="Andes" panose="02000000000000000000" pitchFamily="50" charset="0"/>
                <a:cs typeface="Times New Roman" pitchFamily="18" charset="0"/>
              </a:rPr>
              <a:t>March 3-4, 2015</a:t>
            </a:r>
          </a:p>
          <a:p>
            <a:pPr>
              <a:lnSpc>
                <a:spcPct val="80000"/>
              </a:lnSpc>
              <a:defRPr/>
            </a:pPr>
            <a:endParaRPr lang="en-US" sz="2400" dirty="0">
              <a:solidFill>
                <a:schemeClr val="tx1"/>
              </a:solidFill>
              <a:latin typeface="Andes" panose="02000000000000000000" pitchFamily="50" charset="0"/>
              <a:cs typeface="Times New Roman" pitchFamily="18" charset="0"/>
            </a:endParaRPr>
          </a:p>
          <a:p>
            <a:endParaRPr lang="en-US" sz="2400" dirty="0">
              <a:latin typeface="Andes" panose="02000000000000000000" pitchFamily="50" charset="0"/>
            </a:endParaRPr>
          </a:p>
        </p:txBody>
      </p:sp>
    </p:spTree>
    <p:extLst>
      <p:ext uri="{BB962C8B-B14F-4D97-AF65-F5344CB8AC3E}">
        <p14:creationId xmlns:p14="http://schemas.microsoft.com/office/powerpoint/2010/main" val="3040980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228600" y="685800"/>
            <a:ext cx="8686800" cy="5181600"/>
          </a:xfrm>
        </p:spPr>
        <p:txBody>
          <a:bodyPr/>
          <a:lstStyle/>
          <a:p>
            <a:pPr eaLnBrk="1" hangingPunct="1">
              <a:lnSpc>
                <a:spcPct val="90000"/>
              </a:lnSpc>
            </a:pPr>
            <a:r>
              <a:rPr lang="en-US" sz="2200" dirty="0">
                <a:solidFill>
                  <a:srgbClr val="595959"/>
                </a:solidFill>
              </a:rPr>
              <a:t>The </a:t>
            </a:r>
            <a:r>
              <a:rPr lang="en-US" sz="2200" b="1" dirty="0">
                <a:solidFill>
                  <a:srgbClr val="595959"/>
                </a:solidFill>
              </a:rPr>
              <a:t>Council</a:t>
            </a:r>
            <a:r>
              <a:rPr lang="en-US" sz="2200" dirty="0">
                <a:solidFill>
                  <a:srgbClr val="595959"/>
                </a:solidFill>
              </a:rPr>
              <a:t> is the </a:t>
            </a:r>
            <a:r>
              <a:rPr lang="en-US" sz="2200" u="sng" dirty="0">
                <a:solidFill>
                  <a:srgbClr val="595959"/>
                </a:solidFill>
              </a:rPr>
              <a:t>GEF’s governing board of directors</a:t>
            </a:r>
            <a:r>
              <a:rPr lang="en-US" sz="2200" dirty="0">
                <a:solidFill>
                  <a:srgbClr val="595959"/>
                </a:solidFill>
              </a:rPr>
              <a:t>, responsible for developing, adopting, and evaluating policies and programs for GEF-financed </a:t>
            </a:r>
            <a:r>
              <a:rPr lang="en-US" sz="2200" dirty="0" smtClean="0">
                <a:solidFill>
                  <a:srgbClr val="595959"/>
                </a:solidFill>
              </a:rPr>
              <a:t>activities </a:t>
            </a:r>
            <a:r>
              <a:rPr lang="en-US" sz="2200" dirty="0" smtClean="0">
                <a:solidFill>
                  <a:srgbClr val="595959"/>
                </a:solidFill>
                <a:sym typeface="Wingdings" panose="05000000000000000000" pitchFamily="2" charset="2"/>
              </a:rPr>
              <a:t> approves the Work Program</a:t>
            </a:r>
            <a:endParaRPr lang="en-US" sz="2200" dirty="0" smtClean="0">
              <a:solidFill>
                <a:srgbClr val="595959"/>
              </a:solidFill>
            </a:endParaRPr>
          </a:p>
          <a:p>
            <a:pPr eaLnBrk="1" hangingPunct="1">
              <a:lnSpc>
                <a:spcPct val="90000"/>
              </a:lnSpc>
            </a:pPr>
            <a:endParaRPr lang="en-US" sz="2200" dirty="0" smtClean="0">
              <a:solidFill>
                <a:srgbClr val="595959"/>
              </a:solidFill>
            </a:endParaRPr>
          </a:p>
          <a:p>
            <a:pPr eaLnBrk="1" hangingPunct="1">
              <a:lnSpc>
                <a:spcPct val="90000"/>
              </a:lnSpc>
            </a:pPr>
            <a:r>
              <a:rPr lang="en-US" sz="2200" dirty="0">
                <a:solidFill>
                  <a:srgbClr val="595959"/>
                </a:solidFill>
              </a:rPr>
              <a:t>32 </a:t>
            </a:r>
            <a:r>
              <a:rPr lang="en-US" sz="2200" dirty="0" smtClean="0">
                <a:solidFill>
                  <a:srgbClr val="595959"/>
                </a:solidFill>
              </a:rPr>
              <a:t>constituencies – </a:t>
            </a:r>
            <a:r>
              <a:rPr lang="en-US" sz="2200" dirty="0">
                <a:solidFill>
                  <a:srgbClr val="595959"/>
                </a:solidFill>
              </a:rPr>
              <a:t>16 from developing countries, 14 from developed countries, </a:t>
            </a:r>
            <a:r>
              <a:rPr lang="en-US" sz="2200" dirty="0" smtClean="0">
                <a:solidFill>
                  <a:srgbClr val="595959"/>
                </a:solidFill>
              </a:rPr>
              <a:t>2 </a:t>
            </a:r>
            <a:r>
              <a:rPr lang="en-US" sz="2200" dirty="0">
                <a:solidFill>
                  <a:srgbClr val="595959"/>
                </a:solidFill>
              </a:rPr>
              <a:t>from countries with economies in transition. </a:t>
            </a:r>
            <a:endParaRPr lang="en-US" sz="2200" dirty="0" smtClean="0">
              <a:solidFill>
                <a:srgbClr val="595959"/>
              </a:solidFill>
            </a:endParaRPr>
          </a:p>
          <a:p>
            <a:pPr eaLnBrk="1" hangingPunct="1">
              <a:lnSpc>
                <a:spcPct val="90000"/>
              </a:lnSpc>
            </a:pPr>
            <a:endParaRPr lang="en-US" sz="2200" dirty="0">
              <a:solidFill>
                <a:srgbClr val="595959"/>
              </a:solidFill>
            </a:endParaRPr>
          </a:p>
          <a:p>
            <a:pPr eaLnBrk="1" hangingPunct="1">
              <a:lnSpc>
                <a:spcPct val="90000"/>
              </a:lnSpc>
            </a:pPr>
            <a:r>
              <a:rPr lang="en-US" sz="2200" dirty="0" smtClean="0">
                <a:solidFill>
                  <a:srgbClr val="595959"/>
                </a:solidFill>
              </a:rPr>
              <a:t>Takes </a:t>
            </a:r>
            <a:r>
              <a:rPr lang="en-US" sz="2200" dirty="0">
                <a:solidFill>
                  <a:srgbClr val="595959"/>
                </a:solidFill>
              </a:rPr>
              <a:t>place twice a </a:t>
            </a:r>
            <a:r>
              <a:rPr lang="en-US" sz="2200" dirty="0" smtClean="0">
                <a:solidFill>
                  <a:srgbClr val="595959"/>
                </a:solidFill>
              </a:rPr>
              <a:t>year –  adopts decisions by consensus (by mail if needed) </a:t>
            </a:r>
            <a:r>
              <a:rPr lang="en-US" sz="2200" dirty="0">
                <a:solidFill>
                  <a:srgbClr val="595959"/>
                </a:solidFill>
              </a:rPr>
              <a:t>and </a:t>
            </a:r>
            <a:r>
              <a:rPr lang="en-US" sz="2200" dirty="0" smtClean="0">
                <a:solidFill>
                  <a:srgbClr val="595959"/>
                </a:solidFill>
              </a:rPr>
              <a:t>evaluates </a:t>
            </a:r>
            <a:r>
              <a:rPr lang="en-US" sz="2200" dirty="0">
                <a:solidFill>
                  <a:srgbClr val="595959"/>
                </a:solidFill>
              </a:rPr>
              <a:t>GEF activities, in accordance with the directives from the </a:t>
            </a:r>
            <a:r>
              <a:rPr lang="en-US" sz="2200" dirty="0" smtClean="0">
                <a:solidFill>
                  <a:srgbClr val="595959"/>
                </a:solidFill>
              </a:rPr>
              <a:t>Instrument</a:t>
            </a:r>
          </a:p>
          <a:p>
            <a:pPr eaLnBrk="1" hangingPunct="1">
              <a:lnSpc>
                <a:spcPct val="90000"/>
              </a:lnSpc>
            </a:pPr>
            <a:endParaRPr lang="en-US" sz="2200" dirty="0">
              <a:solidFill>
                <a:srgbClr val="595959"/>
              </a:solidFill>
            </a:endParaRPr>
          </a:p>
          <a:p>
            <a:pPr eaLnBrk="1" hangingPunct="1">
              <a:lnSpc>
                <a:spcPct val="90000"/>
              </a:lnSpc>
            </a:pPr>
            <a:r>
              <a:rPr lang="en-US" sz="2200" dirty="0" smtClean="0">
                <a:solidFill>
                  <a:srgbClr val="595959"/>
                </a:solidFill>
              </a:rPr>
              <a:t>Representatives </a:t>
            </a:r>
            <a:r>
              <a:rPr lang="en-US" sz="2200" dirty="0">
                <a:solidFill>
                  <a:srgbClr val="595959"/>
                </a:solidFill>
              </a:rPr>
              <a:t>from the </a:t>
            </a:r>
            <a:r>
              <a:rPr lang="en-US" sz="2200" dirty="0" smtClean="0">
                <a:solidFill>
                  <a:srgbClr val="595959"/>
                </a:solidFill>
              </a:rPr>
              <a:t>CSOs, Agencies</a:t>
            </a:r>
            <a:r>
              <a:rPr lang="en-US" sz="2200" dirty="0">
                <a:solidFill>
                  <a:srgbClr val="595959"/>
                </a:solidFill>
              </a:rPr>
              <a:t>, </a:t>
            </a:r>
            <a:r>
              <a:rPr lang="en-US" sz="2200" dirty="0" smtClean="0">
                <a:solidFill>
                  <a:srgbClr val="595959"/>
                </a:solidFill>
              </a:rPr>
              <a:t>Trustee</a:t>
            </a:r>
            <a:r>
              <a:rPr lang="en-US" sz="2200" dirty="0">
                <a:solidFill>
                  <a:srgbClr val="595959"/>
                </a:solidFill>
              </a:rPr>
              <a:t>, </a:t>
            </a:r>
            <a:r>
              <a:rPr lang="en-US" sz="2200" dirty="0" smtClean="0">
                <a:solidFill>
                  <a:srgbClr val="595959"/>
                </a:solidFill>
              </a:rPr>
              <a:t>STAP, IEO </a:t>
            </a:r>
            <a:r>
              <a:rPr lang="en-US" sz="2200" dirty="0">
                <a:solidFill>
                  <a:srgbClr val="595959"/>
                </a:solidFill>
              </a:rPr>
              <a:t>and the </a:t>
            </a:r>
            <a:r>
              <a:rPr lang="en-US" sz="2200" dirty="0" smtClean="0">
                <a:solidFill>
                  <a:srgbClr val="595959"/>
                </a:solidFill>
              </a:rPr>
              <a:t>Conventions are invited</a:t>
            </a:r>
          </a:p>
          <a:p>
            <a:pPr eaLnBrk="1" hangingPunct="1">
              <a:lnSpc>
                <a:spcPct val="90000"/>
              </a:lnSpc>
            </a:pPr>
            <a:endParaRPr lang="en-US" sz="2200" dirty="0">
              <a:solidFill>
                <a:srgbClr val="595959"/>
              </a:solidFill>
            </a:endParaRPr>
          </a:p>
          <a:p>
            <a:pPr eaLnBrk="1" hangingPunct="1">
              <a:lnSpc>
                <a:spcPct val="90000"/>
              </a:lnSpc>
            </a:pPr>
            <a:r>
              <a:rPr lang="en-US" sz="2200" u="sng" dirty="0" smtClean="0">
                <a:solidFill>
                  <a:srgbClr val="595959"/>
                </a:solidFill>
              </a:rPr>
              <a:t>Agencies</a:t>
            </a:r>
            <a:r>
              <a:rPr lang="en-US" sz="2200" dirty="0" smtClean="0">
                <a:solidFill>
                  <a:srgbClr val="595959"/>
                </a:solidFill>
              </a:rPr>
              <a:t> provide perspectives regarding Council matters</a:t>
            </a:r>
            <a:endParaRPr lang="en-US" sz="2200" dirty="0">
              <a:solidFill>
                <a:srgbClr val="595959"/>
              </a:solidFill>
            </a:endParaRPr>
          </a:p>
          <a:p>
            <a:pPr lvl="1" eaLnBrk="1" hangingPunct="1">
              <a:lnSpc>
                <a:spcPct val="90000"/>
              </a:lnSpc>
            </a:pPr>
            <a:endParaRPr lang="en-US" dirty="0" smtClean="0">
              <a:solidFill>
                <a:srgbClr val="595959"/>
              </a:solidFill>
            </a:endParaRPr>
          </a:p>
          <a:p>
            <a:pPr lvl="1" eaLnBrk="1" hangingPunct="1">
              <a:lnSpc>
                <a:spcPct val="90000"/>
              </a:lnSpc>
            </a:pPr>
            <a:endParaRPr lang="en-US" sz="2200" dirty="0" smtClean="0">
              <a:solidFill>
                <a:srgbClr val="595959"/>
              </a:solidFill>
            </a:endParaRPr>
          </a:p>
          <a:p>
            <a:pPr eaLnBrk="1" hangingPunct="1">
              <a:lnSpc>
                <a:spcPct val="90000"/>
              </a:lnSpc>
            </a:pPr>
            <a:endParaRPr lang="en-US" sz="2600" dirty="0" smtClean="0"/>
          </a:p>
        </p:txBody>
      </p:sp>
      <p:sp>
        <p:nvSpPr>
          <p:cNvPr id="13315" name="Title 3"/>
          <p:cNvSpPr txBox="1">
            <a:spLocks/>
          </p:cNvSpPr>
          <p:nvPr/>
        </p:nvSpPr>
        <p:spPr bwMode="auto">
          <a:xfrm>
            <a:off x="0" y="0"/>
            <a:ext cx="9144000" cy="6858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a:solidFill>
                  <a:srgbClr val="00642D"/>
                </a:solidFill>
                <a:latin typeface="Calibri" pitchFamily="34" charset="0"/>
              </a:rPr>
              <a:t>GEF Organizational Structure </a:t>
            </a:r>
            <a:r>
              <a:rPr lang="en-US" sz="3200" b="1" dirty="0" smtClean="0">
                <a:solidFill>
                  <a:srgbClr val="00642D"/>
                </a:solidFill>
                <a:latin typeface="Calibri" pitchFamily="34" charset="0"/>
              </a:rPr>
              <a:t>(2 </a:t>
            </a:r>
            <a:r>
              <a:rPr lang="en-US" sz="3200" b="1" dirty="0">
                <a:solidFill>
                  <a:srgbClr val="00642D"/>
                </a:solidFill>
                <a:latin typeface="Calibri" pitchFamily="34" charset="0"/>
              </a:rPr>
              <a:t>of 4</a:t>
            </a:r>
            <a:r>
              <a:rPr lang="en-US" sz="3200" b="1" dirty="0" smtClean="0">
                <a:solidFill>
                  <a:srgbClr val="00642D"/>
                </a:solidFill>
                <a:latin typeface="Calibri" pitchFamily="34" charset="0"/>
              </a:rPr>
              <a:t>)</a:t>
            </a:r>
            <a:endParaRPr lang="en-US" sz="3200" b="1" dirty="0">
              <a:solidFill>
                <a:srgbClr val="00642D"/>
              </a:solidFill>
              <a:latin typeface="Calibri" pitchFamily="34" charset="0"/>
            </a:endParaRPr>
          </a:p>
        </p:txBody>
      </p:sp>
    </p:spTree>
    <p:extLst>
      <p:ext uri="{BB962C8B-B14F-4D97-AF65-F5344CB8AC3E}">
        <p14:creationId xmlns:p14="http://schemas.microsoft.com/office/powerpoint/2010/main" val="160845052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228600" y="838200"/>
            <a:ext cx="8763000" cy="5105400"/>
          </a:xfrm>
        </p:spPr>
        <p:txBody>
          <a:bodyPr/>
          <a:lstStyle/>
          <a:p>
            <a:pPr eaLnBrk="1" hangingPunct="1">
              <a:lnSpc>
                <a:spcPct val="90000"/>
              </a:lnSpc>
            </a:pPr>
            <a:r>
              <a:rPr lang="en-US" sz="2600" dirty="0" smtClean="0">
                <a:solidFill>
                  <a:srgbClr val="595959"/>
                </a:solidFill>
              </a:rPr>
              <a:t>GEF Secretariat: </a:t>
            </a:r>
          </a:p>
          <a:p>
            <a:pPr lvl="1" eaLnBrk="1" hangingPunct="1">
              <a:lnSpc>
                <a:spcPct val="90000"/>
              </a:lnSpc>
            </a:pPr>
            <a:r>
              <a:rPr lang="en-US" sz="2200" dirty="0" smtClean="0">
                <a:solidFill>
                  <a:srgbClr val="595959"/>
                </a:solidFill>
              </a:rPr>
              <a:t>Headed by CEO. </a:t>
            </a:r>
          </a:p>
          <a:p>
            <a:pPr lvl="1" eaLnBrk="1" hangingPunct="1">
              <a:lnSpc>
                <a:spcPct val="90000"/>
              </a:lnSpc>
            </a:pPr>
            <a:r>
              <a:rPr lang="en-US" sz="2200" dirty="0" smtClean="0">
                <a:solidFill>
                  <a:srgbClr val="595959"/>
                </a:solidFill>
              </a:rPr>
              <a:t>Reports </a:t>
            </a:r>
            <a:r>
              <a:rPr lang="en-US" sz="2200" dirty="0">
                <a:solidFill>
                  <a:srgbClr val="595959"/>
                </a:solidFill>
              </a:rPr>
              <a:t>directly to the GEF Council and </a:t>
            </a:r>
            <a:r>
              <a:rPr lang="en-US" sz="2200" dirty="0" smtClean="0">
                <a:solidFill>
                  <a:srgbClr val="595959"/>
                </a:solidFill>
              </a:rPr>
              <a:t>the Assembly</a:t>
            </a:r>
            <a:endParaRPr lang="en-US" sz="2200" dirty="0">
              <a:solidFill>
                <a:srgbClr val="595959"/>
              </a:solidFill>
            </a:endParaRPr>
          </a:p>
          <a:p>
            <a:pPr lvl="1" eaLnBrk="1" hangingPunct="1">
              <a:lnSpc>
                <a:spcPct val="90000"/>
              </a:lnSpc>
            </a:pPr>
            <a:r>
              <a:rPr lang="en-US" sz="2200" dirty="0" smtClean="0">
                <a:solidFill>
                  <a:srgbClr val="595959"/>
                </a:solidFill>
              </a:rPr>
              <a:t>Evaluates and recommends projects for CEO and/or Council approval</a:t>
            </a:r>
          </a:p>
          <a:p>
            <a:pPr lvl="1" eaLnBrk="1" hangingPunct="1">
              <a:lnSpc>
                <a:spcPct val="90000"/>
              </a:lnSpc>
            </a:pPr>
            <a:r>
              <a:rPr lang="en-US" sz="2200" dirty="0" smtClean="0">
                <a:solidFill>
                  <a:srgbClr val="595959"/>
                </a:solidFill>
              </a:rPr>
              <a:t>Coordinates </a:t>
            </a:r>
            <a:r>
              <a:rPr lang="en-US" sz="2200" dirty="0">
                <a:solidFill>
                  <a:srgbClr val="595959"/>
                </a:solidFill>
              </a:rPr>
              <a:t>the formulation of projects included in the work programs, oversees their implementation, and makes certain that operational strategies and policies are followed</a:t>
            </a:r>
            <a:r>
              <a:rPr lang="en-US" sz="2200" dirty="0" smtClean="0">
                <a:solidFill>
                  <a:srgbClr val="595959"/>
                </a:solidFill>
              </a:rPr>
              <a:t>.</a:t>
            </a:r>
          </a:p>
          <a:p>
            <a:pPr lvl="1" eaLnBrk="1" hangingPunct="1">
              <a:lnSpc>
                <a:spcPct val="90000"/>
              </a:lnSpc>
            </a:pPr>
            <a:r>
              <a:rPr lang="en-US" sz="2200" u="sng" dirty="0" smtClean="0">
                <a:solidFill>
                  <a:srgbClr val="595959"/>
                </a:solidFill>
              </a:rPr>
              <a:t>Agencies</a:t>
            </a:r>
            <a:r>
              <a:rPr lang="en-US" sz="2200" dirty="0" smtClean="0">
                <a:solidFill>
                  <a:srgbClr val="595959"/>
                </a:solidFill>
              </a:rPr>
              <a:t> interact with GEF staff on a regular basis (project prep.)</a:t>
            </a:r>
          </a:p>
          <a:p>
            <a:pPr lvl="1" eaLnBrk="1" hangingPunct="1">
              <a:lnSpc>
                <a:spcPct val="90000"/>
              </a:lnSpc>
            </a:pPr>
            <a:endParaRPr lang="en-US" sz="2200" dirty="0">
              <a:solidFill>
                <a:srgbClr val="595959"/>
              </a:solidFill>
            </a:endParaRPr>
          </a:p>
          <a:p>
            <a:pPr eaLnBrk="1" hangingPunct="1">
              <a:lnSpc>
                <a:spcPct val="90000"/>
              </a:lnSpc>
            </a:pPr>
            <a:r>
              <a:rPr lang="en-US" sz="2600" dirty="0" smtClean="0">
                <a:solidFill>
                  <a:srgbClr val="595959"/>
                </a:solidFill>
              </a:rPr>
              <a:t>STAP - Scientific </a:t>
            </a:r>
            <a:r>
              <a:rPr lang="en-US" sz="2600" dirty="0">
                <a:solidFill>
                  <a:srgbClr val="595959"/>
                </a:solidFill>
              </a:rPr>
              <a:t>and Technical Advisory Panel </a:t>
            </a:r>
            <a:r>
              <a:rPr lang="en-US" sz="2600" dirty="0" smtClean="0">
                <a:solidFill>
                  <a:srgbClr val="595959"/>
                </a:solidFill>
              </a:rPr>
              <a:t>(presentation): </a:t>
            </a:r>
            <a:endParaRPr lang="en-US" sz="2600" dirty="0">
              <a:solidFill>
                <a:srgbClr val="595959"/>
              </a:solidFill>
            </a:endParaRPr>
          </a:p>
          <a:p>
            <a:pPr lvl="1" eaLnBrk="1" hangingPunct="1">
              <a:lnSpc>
                <a:spcPct val="90000"/>
              </a:lnSpc>
            </a:pPr>
            <a:r>
              <a:rPr lang="en-US" sz="2200" dirty="0" smtClean="0">
                <a:solidFill>
                  <a:srgbClr val="595959"/>
                </a:solidFill>
              </a:rPr>
              <a:t>Provides </a:t>
            </a:r>
            <a:r>
              <a:rPr lang="en-US" sz="2200" dirty="0">
                <a:solidFill>
                  <a:srgbClr val="595959"/>
                </a:solidFill>
              </a:rPr>
              <a:t>strategic scientific and technical advice to the GEF on its strategy and </a:t>
            </a:r>
            <a:r>
              <a:rPr lang="en-US" sz="2200" dirty="0" smtClean="0">
                <a:solidFill>
                  <a:srgbClr val="595959"/>
                </a:solidFill>
              </a:rPr>
              <a:t>programs</a:t>
            </a:r>
          </a:p>
          <a:p>
            <a:pPr lvl="1" eaLnBrk="1" hangingPunct="1">
              <a:lnSpc>
                <a:spcPct val="90000"/>
              </a:lnSpc>
            </a:pPr>
            <a:r>
              <a:rPr lang="en-US" sz="2200" dirty="0" smtClean="0">
                <a:solidFill>
                  <a:srgbClr val="595959"/>
                </a:solidFill>
              </a:rPr>
              <a:t>Screens projects and if needed, </a:t>
            </a:r>
            <a:r>
              <a:rPr lang="en-US" sz="2200" u="sng" dirty="0" smtClean="0">
                <a:solidFill>
                  <a:srgbClr val="595959"/>
                </a:solidFill>
              </a:rPr>
              <a:t>Agencies</a:t>
            </a:r>
            <a:r>
              <a:rPr lang="en-US" sz="2200" dirty="0" smtClean="0">
                <a:solidFill>
                  <a:srgbClr val="595959"/>
                </a:solidFill>
              </a:rPr>
              <a:t> can engage with STAP members to address major comments </a:t>
            </a:r>
          </a:p>
          <a:p>
            <a:pPr eaLnBrk="1" hangingPunct="1">
              <a:lnSpc>
                <a:spcPct val="90000"/>
              </a:lnSpc>
            </a:pPr>
            <a:endParaRPr lang="en-US" sz="2600" dirty="0" smtClean="0"/>
          </a:p>
        </p:txBody>
      </p:sp>
      <p:sp>
        <p:nvSpPr>
          <p:cNvPr id="13315" name="Title 3"/>
          <p:cNvSpPr txBox="1">
            <a:spLocks/>
          </p:cNvSpPr>
          <p:nvPr/>
        </p:nvSpPr>
        <p:spPr bwMode="auto">
          <a:xfrm>
            <a:off x="0" y="0"/>
            <a:ext cx="9144000" cy="6858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a:solidFill>
                  <a:srgbClr val="00642D"/>
                </a:solidFill>
                <a:latin typeface="Calibri" pitchFamily="34" charset="0"/>
              </a:rPr>
              <a:t>GEF Organizational Structure </a:t>
            </a:r>
            <a:r>
              <a:rPr lang="en-US" sz="3200" b="1" dirty="0" smtClean="0">
                <a:solidFill>
                  <a:srgbClr val="00642D"/>
                </a:solidFill>
                <a:latin typeface="Calibri" pitchFamily="34" charset="0"/>
              </a:rPr>
              <a:t>(3 </a:t>
            </a:r>
            <a:r>
              <a:rPr lang="en-US" sz="3200" b="1" dirty="0">
                <a:solidFill>
                  <a:srgbClr val="00642D"/>
                </a:solidFill>
                <a:latin typeface="Calibri" pitchFamily="34" charset="0"/>
              </a:rPr>
              <a:t>of 4</a:t>
            </a:r>
            <a:r>
              <a:rPr lang="en-US" sz="3200" b="1" dirty="0" smtClean="0">
                <a:solidFill>
                  <a:srgbClr val="00642D"/>
                </a:solidFill>
                <a:latin typeface="Calibri" pitchFamily="34" charset="0"/>
              </a:rPr>
              <a:t>)</a:t>
            </a:r>
            <a:endParaRPr lang="en-US" sz="3200" b="1" dirty="0">
              <a:solidFill>
                <a:srgbClr val="00642D"/>
              </a:solidFill>
              <a:latin typeface="Calibri" pitchFamily="34" charset="0"/>
            </a:endParaRPr>
          </a:p>
        </p:txBody>
      </p:sp>
    </p:spTree>
    <p:extLst>
      <p:ext uri="{BB962C8B-B14F-4D97-AF65-F5344CB8AC3E}">
        <p14:creationId xmlns:p14="http://schemas.microsoft.com/office/powerpoint/2010/main" val="404685154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232756" y="665018"/>
            <a:ext cx="8915400" cy="5320145"/>
          </a:xfrm>
        </p:spPr>
        <p:txBody>
          <a:bodyPr/>
          <a:lstStyle/>
          <a:p>
            <a:pPr eaLnBrk="1" hangingPunct="1">
              <a:lnSpc>
                <a:spcPct val="90000"/>
              </a:lnSpc>
            </a:pPr>
            <a:r>
              <a:rPr lang="en-US" sz="2600" dirty="0" smtClean="0">
                <a:solidFill>
                  <a:srgbClr val="595959"/>
                </a:solidFill>
              </a:rPr>
              <a:t>GEF Agencies: </a:t>
            </a:r>
          </a:p>
          <a:p>
            <a:pPr lvl="1" eaLnBrk="1" hangingPunct="1">
              <a:lnSpc>
                <a:spcPct val="90000"/>
              </a:lnSpc>
            </a:pPr>
            <a:r>
              <a:rPr lang="en-US" sz="2200" dirty="0" smtClean="0">
                <a:solidFill>
                  <a:srgbClr val="595959"/>
                </a:solidFill>
              </a:rPr>
              <a:t>Operational work. Accountable to Council for their project activities.</a:t>
            </a:r>
          </a:p>
          <a:p>
            <a:pPr eaLnBrk="1" hangingPunct="1">
              <a:lnSpc>
                <a:spcPct val="90000"/>
              </a:lnSpc>
            </a:pPr>
            <a:endParaRPr lang="en-US" sz="2600" dirty="0" smtClean="0">
              <a:solidFill>
                <a:srgbClr val="595959"/>
              </a:solidFill>
            </a:endParaRPr>
          </a:p>
          <a:p>
            <a:pPr eaLnBrk="1" hangingPunct="1">
              <a:lnSpc>
                <a:spcPct val="90000"/>
              </a:lnSpc>
            </a:pPr>
            <a:r>
              <a:rPr lang="en-US" sz="2600" dirty="0" smtClean="0">
                <a:solidFill>
                  <a:srgbClr val="595959"/>
                </a:solidFill>
              </a:rPr>
              <a:t>Independent Evaluation Office (presentation): </a:t>
            </a:r>
          </a:p>
          <a:p>
            <a:pPr lvl="1" eaLnBrk="1" hangingPunct="1">
              <a:lnSpc>
                <a:spcPct val="90000"/>
              </a:lnSpc>
            </a:pPr>
            <a:r>
              <a:rPr lang="en-US" sz="2200" dirty="0" smtClean="0">
                <a:solidFill>
                  <a:srgbClr val="595959"/>
                </a:solidFill>
              </a:rPr>
              <a:t>Reports directly to the Council; reviews GEF work and evaluates its effectiveness; establishes evaluation standards; provides quality control for M&amp;E of </a:t>
            </a:r>
            <a:r>
              <a:rPr lang="en-US" sz="2200" u="sng" dirty="0" smtClean="0">
                <a:solidFill>
                  <a:srgbClr val="595959"/>
                </a:solidFill>
              </a:rPr>
              <a:t>Agencies</a:t>
            </a:r>
          </a:p>
          <a:p>
            <a:pPr lvl="1" eaLnBrk="1" hangingPunct="1">
              <a:lnSpc>
                <a:spcPct val="90000"/>
              </a:lnSpc>
            </a:pPr>
            <a:endParaRPr lang="en-US" sz="2200" dirty="0" smtClean="0">
              <a:solidFill>
                <a:srgbClr val="595959"/>
              </a:solidFill>
            </a:endParaRPr>
          </a:p>
          <a:p>
            <a:pPr eaLnBrk="1" hangingPunct="1">
              <a:lnSpc>
                <a:spcPct val="90000"/>
              </a:lnSpc>
            </a:pPr>
            <a:r>
              <a:rPr lang="en-US" sz="2600" dirty="0" smtClean="0">
                <a:solidFill>
                  <a:srgbClr val="595959"/>
                </a:solidFill>
              </a:rPr>
              <a:t>CSOs (see last slide): </a:t>
            </a:r>
          </a:p>
          <a:p>
            <a:pPr lvl="1" eaLnBrk="1" hangingPunct="1">
              <a:lnSpc>
                <a:spcPct val="90000"/>
              </a:lnSpc>
            </a:pPr>
            <a:r>
              <a:rPr lang="en-US" sz="2200" dirty="0" smtClean="0">
                <a:solidFill>
                  <a:srgbClr val="595959"/>
                </a:solidFill>
              </a:rPr>
              <a:t>Participate at policy and project level</a:t>
            </a:r>
          </a:p>
          <a:p>
            <a:pPr lvl="1" eaLnBrk="1" hangingPunct="1">
              <a:lnSpc>
                <a:spcPct val="90000"/>
              </a:lnSpc>
            </a:pPr>
            <a:endParaRPr lang="en-US" sz="2200" dirty="0">
              <a:solidFill>
                <a:srgbClr val="595959"/>
              </a:solidFill>
            </a:endParaRPr>
          </a:p>
          <a:p>
            <a:pPr eaLnBrk="1" hangingPunct="1">
              <a:lnSpc>
                <a:spcPct val="90000"/>
              </a:lnSpc>
            </a:pPr>
            <a:r>
              <a:rPr lang="en-US" sz="2600" dirty="0" smtClean="0">
                <a:solidFill>
                  <a:srgbClr val="595959"/>
                </a:solidFill>
              </a:rPr>
              <a:t>GEF Trustee:</a:t>
            </a:r>
          </a:p>
          <a:p>
            <a:pPr lvl="1" eaLnBrk="1" hangingPunct="1">
              <a:lnSpc>
                <a:spcPct val="90000"/>
              </a:lnSpc>
            </a:pPr>
            <a:r>
              <a:rPr lang="en-US" sz="2200" dirty="0" smtClean="0">
                <a:solidFill>
                  <a:srgbClr val="595959"/>
                </a:solidFill>
              </a:rPr>
              <a:t>Administers </a:t>
            </a:r>
            <a:r>
              <a:rPr lang="en-US" sz="2200" dirty="0">
                <a:solidFill>
                  <a:srgbClr val="595959"/>
                </a:solidFill>
              </a:rPr>
              <a:t>the GEF Trust Fund in accordance with the applicable provisions of the Instrument and decisions of the GEF Council.</a:t>
            </a:r>
          </a:p>
          <a:p>
            <a:pPr eaLnBrk="1" hangingPunct="1">
              <a:lnSpc>
                <a:spcPct val="90000"/>
              </a:lnSpc>
            </a:pPr>
            <a:endParaRPr lang="en-US" sz="2200" dirty="0" smtClean="0">
              <a:solidFill>
                <a:srgbClr val="339966"/>
              </a:solidFill>
            </a:endParaRPr>
          </a:p>
          <a:p>
            <a:pPr eaLnBrk="1" hangingPunct="1">
              <a:lnSpc>
                <a:spcPct val="90000"/>
              </a:lnSpc>
              <a:buFontTx/>
              <a:buNone/>
            </a:pPr>
            <a:endParaRPr lang="en-US" sz="2600" dirty="0" smtClean="0"/>
          </a:p>
        </p:txBody>
      </p:sp>
      <p:sp>
        <p:nvSpPr>
          <p:cNvPr id="14339" name="Title 3"/>
          <p:cNvSpPr txBox="1">
            <a:spLocks/>
          </p:cNvSpPr>
          <p:nvPr/>
        </p:nvSpPr>
        <p:spPr bwMode="auto">
          <a:xfrm>
            <a:off x="0" y="0"/>
            <a:ext cx="9144000" cy="6858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a:solidFill>
                  <a:srgbClr val="00642D"/>
                </a:solidFill>
                <a:latin typeface="Calibri" pitchFamily="34" charset="0"/>
              </a:rPr>
              <a:t>GEF Organizational Structure </a:t>
            </a:r>
            <a:r>
              <a:rPr lang="en-US" sz="3200" b="1" dirty="0" smtClean="0">
                <a:solidFill>
                  <a:srgbClr val="00642D"/>
                </a:solidFill>
                <a:latin typeface="Calibri" pitchFamily="34" charset="0"/>
              </a:rPr>
              <a:t>(4 </a:t>
            </a:r>
            <a:r>
              <a:rPr lang="en-US" sz="3200" b="1" dirty="0">
                <a:solidFill>
                  <a:srgbClr val="00642D"/>
                </a:solidFill>
                <a:latin typeface="Calibri" pitchFamily="34" charset="0"/>
              </a:rPr>
              <a:t>of </a:t>
            </a:r>
            <a:r>
              <a:rPr lang="en-US" sz="3200" b="1" dirty="0" smtClean="0">
                <a:solidFill>
                  <a:srgbClr val="00642D"/>
                </a:solidFill>
                <a:latin typeface="Calibri" pitchFamily="34" charset="0"/>
              </a:rPr>
              <a:t>4)</a:t>
            </a:r>
            <a:endParaRPr lang="en-US" sz="3200" b="1" dirty="0">
              <a:solidFill>
                <a:srgbClr val="00642D"/>
              </a:solidFill>
              <a:latin typeface="Calibri" pitchFamily="34" charset="0"/>
            </a:endParaRPr>
          </a:p>
        </p:txBody>
      </p:sp>
    </p:spTree>
    <p:extLst>
      <p:ext uri="{BB962C8B-B14F-4D97-AF65-F5344CB8AC3E}">
        <p14:creationId xmlns:p14="http://schemas.microsoft.com/office/powerpoint/2010/main" val="73608441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bwMode="auto">
          <a:xfrm>
            <a:off x="0" y="0"/>
            <a:ext cx="9144000" cy="685800"/>
          </a:xfrm>
          <a:prstGeom prst="rect">
            <a:avLst/>
          </a:prstGeom>
          <a:solidFill>
            <a:schemeClr val="bg1">
              <a:lumMod val="85000"/>
            </a:schemeClr>
          </a:solidFill>
          <a:ln w="9525">
            <a:noFill/>
            <a:miter lim="800000"/>
            <a:headEnd/>
            <a:tailEnd/>
          </a:ln>
        </p:spPr>
        <p:txBody>
          <a:bodyPr anchor="ctr"/>
          <a:lstStyle/>
          <a:p>
            <a:pPr algn="ctr"/>
            <a:r>
              <a:rPr lang="en-US" sz="3200" b="1" dirty="0" smtClean="0">
                <a:solidFill>
                  <a:srgbClr val="00642D"/>
                </a:solidFill>
                <a:latin typeface="Calibri" pitchFamily="34" charset="0"/>
              </a:rPr>
              <a:t>Responsibilities of Convention Secretariats (1 of 2)</a:t>
            </a:r>
            <a:endParaRPr lang="en-US" sz="3200" b="1" dirty="0">
              <a:solidFill>
                <a:srgbClr val="00642D"/>
              </a:solidFill>
              <a:latin typeface="Calibri" pitchFamily="34" charset="0"/>
            </a:endParaRPr>
          </a:p>
        </p:txBody>
      </p:sp>
      <p:sp>
        <p:nvSpPr>
          <p:cNvPr id="2" name="TextBox 1"/>
          <p:cNvSpPr txBox="1"/>
          <p:nvPr/>
        </p:nvSpPr>
        <p:spPr>
          <a:xfrm>
            <a:off x="228600" y="1331416"/>
            <a:ext cx="8686800" cy="3816429"/>
          </a:xfrm>
          <a:prstGeom prst="rect">
            <a:avLst/>
          </a:prstGeom>
          <a:noFill/>
        </p:spPr>
        <p:txBody>
          <a:bodyPr wrap="square" rtlCol="0">
            <a:spAutoFit/>
          </a:bodyPr>
          <a:lstStyle/>
          <a:p>
            <a:pPr marL="285750" indent="-285750">
              <a:buFont typeface="Arial" panose="020B0604020202020204" pitchFamily="34" charset="0"/>
              <a:buChar char="•"/>
            </a:pPr>
            <a:r>
              <a:rPr lang="en-US" sz="2200" dirty="0">
                <a:latin typeface="+mn-lt"/>
              </a:rPr>
              <a:t>The GEF serves as "financial mechanism" to five conventions. </a:t>
            </a:r>
            <a:endParaRPr lang="en-US" sz="2200" dirty="0" smtClean="0">
              <a:latin typeface="+mn-lt"/>
            </a:endParaRPr>
          </a:p>
          <a:p>
            <a:pPr marL="285750" indent="-285750">
              <a:buFont typeface="Arial" panose="020B0604020202020204" pitchFamily="34" charset="0"/>
              <a:buChar char="•"/>
            </a:pPr>
            <a:endParaRPr lang="en-US" sz="2200" dirty="0" smtClean="0">
              <a:latin typeface="+mn-lt"/>
            </a:endParaRPr>
          </a:p>
          <a:p>
            <a:pPr marL="285750" indent="-285750">
              <a:buFont typeface="Arial" panose="020B0604020202020204" pitchFamily="34" charset="0"/>
              <a:buChar char="•"/>
            </a:pPr>
            <a:r>
              <a:rPr lang="en-US" sz="2200" dirty="0" smtClean="0">
                <a:latin typeface="+mn-lt"/>
              </a:rPr>
              <a:t>The Memorandum of Understanding is the  means through which the Conventions and the GEF cooperate.</a:t>
            </a:r>
          </a:p>
          <a:p>
            <a:pPr marL="285750" indent="-285750">
              <a:buFont typeface="Arial" panose="020B0604020202020204" pitchFamily="34" charset="0"/>
              <a:buChar char="•"/>
            </a:pPr>
            <a:endParaRPr lang="en-US" sz="2200" dirty="0">
              <a:latin typeface="+mn-lt"/>
            </a:endParaRPr>
          </a:p>
          <a:p>
            <a:pPr marL="285750" indent="-285750">
              <a:buFont typeface="Arial" panose="020B0604020202020204" pitchFamily="34" charset="0"/>
              <a:buChar char="•"/>
            </a:pPr>
            <a:r>
              <a:rPr lang="en-US" sz="2200" dirty="0" smtClean="0">
                <a:latin typeface="+mn-lt"/>
              </a:rPr>
              <a:t>The </a:t>
            </a:r>
            <a:r>
              <a:rPr lang="en-US" sz="2200" dirty="0">
                <a:latin typeface="+mn-lt"/>
              </a:rPr>
              <a:t>conventions, for which the GEF serve as financial mechanism, provide broad strategic guidance to the </a:t>
            </a:r>
            <a:r>
              <a:rPr lang="en-US" sz="2200" dirty="0" smtClean="0">
                <a:latin typeface="+mn-lt"/>
              </a:rPr>
              <a:t>GEF</a:t>
            </a:r>
          </a:p>
          <a:p>
            <a:pPr marL="285750" indent="-285750">
              <a:buFont typeface="Arial" panose="020B0604020202020204" pitchFamily="34" charset="0"/>
              <a:buChar char="•"/>
            </a:pPr>
            <a:endParaRPr lang="en-US" sz="2200" dirty="0">
              <a:latin typeface="+mn-lt"/>
            </a:endParaRPr>
          </a:p>
          <a:p>
            <a:pPr marL="285750" indent="-285750">
              <a:buFont typeface="Arial" panose="020B0604020202020204" pitchFamily="34" charset="0"/>
              <a:buChar char="•"/>
            </a:pPr>
            <a:r>
              <a:rPr lang="en-US" sz="2200" dirty="0" smtClean="0">
                <a:latin typeface="+mn-lt"/>
              </a:rPr>
              <a:t>The GEF Council responds to this broad guidance by developing operational criteria for GEF projects</a:t>
            </a:r>
          </a:p>
          <a:p>
            <a:pPr marL="285750" indent="-285750">
              <a:buFont typeface="Arial" panose="020B0604020202020204" pitchFamily="34" charset="0"/>
              <a:buChar char="•"/>
            </a:pPr>
            <a:endParaRPr lang="en-US" sz="2200" dirty="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bwMode="auto">
          <a:xfrm>
            <a:off x="0" y="0"/>
            <a:ext cx="9144000" cy="685800"/>
          </a:xfrm>
          <a:prstGeom prst="rect">
            <a:avLst/>
          </a:prstGeom>
          <a:solidFill>
            <a:schemeClr val="bg1">
              <a:lumMod val="85000"/>
            </a:schemeClr>
          </a:solidFill>
          <a:ln w="9525">
            <a:noFill/>
            <a:miter lim="800000"/>
            <a:headEnd/>
            <a:tailEnd/>
          </a:ln>
        </p:spPr>
        <p:txBody>
          <a:bodyPr anchor="ctr"/>
          <a:lstStyle/>
          <a:p>
            <a:pPr algn="ctr"/>
            <a:r>
              <a:rPr lang="en-US" sz="3200" b="1" dirty="0" smtClean="0">
                <a:solidFill>
                  <a:srgbClr val="00642D"/>
                </a:solidFill>
                <a:latin typeface="Calibri" pitchFamily="34" charset="0"/>
              </a:rPr>
              <a:t>Responsibilities of Convention Secretariats (2 of 2)</a:t>
            </a:r>
            <a:endParaRPr lang="en-US" sz="3200" b="1" dirty="0">
              <a:solidFill>
                <a:srgbClr val="00642D"/>
              </a:solidFill>
              <a:latin typeface="Calibri" pitchFamily="34" charset="0"/>
            </a:endParaRPr>
          </a:p>
        </p:txBody>
      </p:sp>
      <p:sp>
        <p:nvSpPr>
          <p:cNvPr id="2" name="TextBox 1"/>
          <p:cNvSpPr txBox="1"/>
          <p:nvPr/>
        </p:nvSpPr>
        <p:spPr>
          <a:xfrm>
            <a:off x="228600" y="1255216"/>
            <a:ext cx="8610600" cy="4154984"/>
          </a:xfrm>
          <a:prstGeom prst="rect">
            <a:avLst/>
          </a:prstGeom>
          <a:noFill/>
        </p:spPr>
        <p:txBody>
          <a:bodyPr wrap="square" rtlCol="0">
            <a:spAutoFit/>
          </a:bodyPr>
          <a:lstStyle/>
          <a:p>
            <a:pPr marL="285750" indent="-285750">
              <a:buFont typeface="Arial" panose="020B0604020202020204" pitchFamily="34" charset="0"/>
              <a:buChar char="•"/>
            </a:pPr>
            <a:r>
              <a:rPr lang="en-US" sz="2200" dirty="0">
                <a:latin typeface="+mj-lt"/>
              </a:rPr>
              <a:t>The Secretariat of the Conventions and the GEF Secretariat consult as necessary in the guidance that the COPs provide</a:t>
            </a:r>
          </a:p>
          <a:p>
            <a:pPr marL="285750" indent="-285750">
              <a:buFont typeface="Arial" panose="020B0604020202020204" pitchFamily="34" charset="0"/>
              <a:buChar char="•"/>
            </a:pPr>
            <a:endParaRPr lang="en-GB" sz="2200" dirty="0" smtClean="0">
              <a:latin typeface="+mn-lt"/>
            </a:endParaRPr>
          </a:p>
          <a:p>
            <a:pPr marL="285750" indent="-285750">
              <a:buFont typeface="Arial" panose="020B0604020202020204" pitchFamily="34" charset="0"/>
              <a:buChar char="•"/>
            </a:pPr>
            <a:r>
              <a:rPr lang="en-GB" sz="2200" dirty="0" smtClean="0">
                <a:latin typeface="+mn-lt"/>
              </a:rPr>
              <a:t>In </a:t>
            </a:r>
            <a:r>
              <a:rPr lang="en-GB" sz="2200" dirty="0">
                <a:latin typeface="+mn-lt"/>
              </a:rPr>
              <a:t>particular, in accordance with the GEF project </a:t>
            </a:r>
            <a:r>
              <a:rPr lang="en-GB" sz="2200" dirty="0" smtClean="0">
                <a:latin typeface="+mn-lt"/>
              </a:rPr>
              <a:t>cycle, </a:t>
            </a:r>
            <a:r>
              <a:rPr lang="en-GB" sz="2200" dirty="0">
                <a:latin typeface="+mn-lt"/>
              </a:rPr>
              <a:t>the </a:t>
            </a:r>
            <a:r>
              <a:rPr lang="en-GB" sz="2200" dirty="0" smtClean="0">
                <a:latin typeface="+mn-lt"/>
              </a:rPr>
              <a:t>Secretariat </a:t>
            </a:r>
            <a:r>
              <a:rPr lang="en-GB" sz="2200" dirty="0">
                <a:latin typeface="+mn-lt"/>
              </a:rPr>
              <a:t>of the </a:t>
            </a:r>
            <a:r>
              <a:rPr lang="en-GB" sz="2200" smtClean="0">
                <a:latin typeface="+mn-lt"/>
              </a:rPr>
              <a:t>Conventions are </a:t>
            </a:r>
            <a:r>
              <a:rPr lang="en-GB" sz="2200" dirty="0">
                <a:latin typeface="+mn-lt"/>
              </a:rPr>
              <a:t>invited to comment on the project proposals </a:t>
            </a:r>
            <a:r>
              <a:rPr lang="en-GB" sz="2200" dirty="0" smtClean="0">
                <a:latin typeface="+mn-lt"/>
              </a:rPr>
              <a:t>under </a:t>
            </a:r>
            <a:r>
              <a:rPr lang="en-GB" sz="2200" dirty="0">
                <a:latin typeface="+mn-lt"/>
              </a:rPr>
              <a:t>consideration for inclusion in a proposed work </a:t>
            </a:r>
            <a:r>
              <a:rPr lang="en-GB" sz="2200" dirty="0" smtClean="0">
                <a:latin typeface="+mn-lt"/>
              </a:rPr>
              <a:t>programme.</a:t>
            </a:r>
          </a:p>
          <a:p>
            <a:r>
              <a:rPr lang="en-GB" sz="2200" dirty="0" smtClean="0">
                <a:latin typeface="+mn-lt"/>
              </a:rPr>
              <a:t> </a:t>
            </a:r>
            <a:endParaRPr lang="en-US" sz="2200" dirty="0">
              <a:latin typeface="+mn-lt"/>
            </a:endParaRPr>
          </a:p>
          <a:p>
            <a:pPr marL="285750" indent="-285750">
              <a:buFont typeface="Arial" panose="020B0604020202020204" pitchFamily="34" charset="0"/>
              <a:buChar char="•"/>
            </a:pPr>
            <a:r>
              <a:rPr lang="en-GB" sz="2200" dirty="0" smtClean="0">
                <a:latin typeface="+mn-lt"/>
              </a:rPr>
              <a:t>The GEF Secretariat prepares a report on GEF activities to be presented on each COP on a regular basis. This report is previously reviewed and approved by the Council</a:t>
            </a:r>
            <a:endParaRPr lang="en-US" sz="2200" dirty="0">
              <a:latin typeface="+mn-lt"/>
            </a:endParaRPr>
          </a:p>
          <a:p>
            <a:r>
              <a:rPr lang="en-GB" sz="2200" dirty="0">
                <a:latin typeface="+mn-lt"/>
              </a:rPr>
              <a:t> </a:t>
            </a:r>
            <a:endParaRPr lang="en-US" sz="2200" dirty="0">
              <a:latin typeface="+mn-lt"/>
            </a:endParaRPr>
          </a:p>
          <a:p>
            <a:pPr marL="285750" indent="-285750">
              <a:buFont typeface="Arial" panose="020B0604020202020204" pitchFamily="34" charset="0"/>
              <a:buChar char="•"/>
            </a:pPr>
            <a:endParaRPr lang="en-US" sz="2200" dirty="0">
              <a:latin typeface="+mn-lt"/>
            </a:endParaRPr>
          </a:p>
        </p:txBody>
      </p:sp>
    </p:spTree>
    <p:extLst>
      <p:ext uri="{BB962C8B-B14F-4D97-AF65-F5344CB8AC3E}">
        <p14:creationId xmlns:p14="http://schemas.microsoft.com/office/powerpoint/2010/main" val="328160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5" descr="undp-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066800"/>
            <a:ext cx="780704" cy="1636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7"/>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09026" y="3006986"/>
            <a:ext cx="1853174" cy="839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71588" y="2886252"/>
            <a:ext cx="1033975" cy="1036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29955" y="1227170"/>
            <a:ext cx="1049694" cy="105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2983453"/>
            <a:ext cx="1641134" cy="902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75062" y="1139126"/>
            <a:ext cx="914400" cy="1389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3" name="Picture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07695" y="1227646"/>
            <a:ext cx="1010195" cy="1212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394" name="Group 16"/>
          <p:cNvGrpSpPr>
            <a:grpSpLocks/>
          </p:cNvGrpSpPr>
          <p:nvPr/>
        </p:nvGrpSpPr>
        <p:grpSpPr bwMode="auto">
          <a:xfrm>
            <a:off x="206166" y="4410534"/>
            <a:ext cx="1066800" cy="1006929"/>
            <a:chOff x="5232" y="624"/>
            <a:chExt cx="336" cy="336"/>
          </a:xfrm>
        </p:grpSpPr>
        <p:sp>
          <p:nvSpPr>
            <p:cNvPr id="16400" name="Rectangle 15"/>
            <p:cNvSpPr>
              <a:spLocks noChangeArrowheads="1"/>
            </p:cNvSpPr>
            <p:nvPr/>
          </p:nvSpPr>
          <p:spPr bwMode="auto">
            <a:xfrm>
              <a:off x="5232" y="624"/>
              <a:ext cx="336" cy="33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fr-FR">
                <a:latin typeface="Calibri" pitchFamily="34" charset="0"/>
              </a:endParaRPr>
            </a:p>
          </p:txBody>
        </p:sp>
        <p:pic>
          <p:nvPicPr>
            <p:cNvPr id="16401" name="Picture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32" y="664"/>
              <a:ext cx="336"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5" name="Picture 1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08127" y="2815043"/>
            <a:ext cx="1646675" cy="1142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6" name="Title 3"/>
          <p:cNvSpPr txBox="1">
            <a:spLocks/>
          </p:cNvSpPr>
          <p:nvPr/>
        </p:nvSpPr>
        <p:spPr bwMode="auto">
          <a:xfrm>
            <a:off x="0" y="0"/>
            <a:ext cx="9144000" cy="6858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a:solidFill>
                  <a:srgbClr val="00642D"/>
                </a:solidFill>
                <a:latin typeface="Calibri" pitchFamily="34" charset="0"/>
              </a:rPr>
              <a:t>GEF </a:t>
            </a:r>
            <a:r>
              <a:rPr lang="en-US" sz="3200" b="1" dirty="0" smtClean="0">
                <a:solidFill>
                  <a:srgbClr val="00642D"/>
                </a:solidFill>
                <a:latin typeface="Calibri" pitchFamily="34" charset="0"/>
              </a:rPr>
              <a:t>Partner Agencies</a:t>
            </a:r>
            <a:endParaRPr lang="en-US" sz="3200" b="1" dirty="0">
              <a:solidFill>
                <a:srgbClr val="00642D"/>
              </a:solidFill>
              <a:latin typeface="Calibri" pitchFamily="34" charset="0"/>
            </a:endParaRPr>
          </a:p>
        </p:txBody>
      </p:sp>
      <p:pic>
        <p:nvPicPr>
          <p:cNvPr id="16399" name="Picture 24" descr="http://waterjournalistsafrica.files.wordpress.com/2012/06/unep-logo.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905000" y="1206864"/>
            <a:ext cx="1097977" cy="1177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083652" y="4348349"/>
            <a:ext cx="1304923" cy="1304923"/>
          </a:xfrm>
          <a:prstGeom prst="rect">
            <a:avLst/>
          </a:prstGeom>
        </p:spPr>
      </p:pic>
      <p:pic>
        <p:nvPicPr>
          <p:cNvPr id="29" name="Picture 28"/>
          <p:cNvPicPr>
            <a:picLocks noChangeAspect="1"/>
          </p:cNvPicPr>
          <p:nvPr/>
        </p:nvPicPr>
        <p:blipFill>
          <a:blip r:embed="rId13"/>
          <a:stretch>
            <a:fillRect/>
          </a:stretch>
        </p:blipFill>
        <p:spPr>
          <a:xfrm>
            <a:off x="7502058" y="4378829"/>
            <a:ext cx="729059" cy="1105835"/>
          </a:xfrm>
          <a:prstGeom prst="rect">
            <a:avLst/>
          </a:prstGeom>
        </p:spPr>
      </p:pic>
      <p:pic>
        <p:nvPicPr>
          <p:cNvPr id="30" name="Picture 2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607695" y="4406919"/>
            <a:ext cx="1156990" cy="1105568"/>
          </a:xfrm>
          <a:prstGeom prst="rect">
            <a:avLst/>
          </a:prstGeom>
        </p:spPr>
      </p:pic>
      <p:pic>
        <p:nvPicPr>
          <p:cNvPr id="31" name="Picture 3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962400" y="4319254"/>
            <a:ext cx="925443" cy="1233924"/>
          </a:xfrm>
          <a:prstGeom prst="rect">
            <a:avLst/>
          </a:prstGeom>
        </p:spPr>
      </p:pic>
    </p:spTree>
    <p:extLst>
      <p:ext uri="{BB962C8B-B14F-4D97-AF65-F5344CB8AC3E}">
        <p14:creationId xmlns:p14="http://schemas.microsoft.com/office/powerpoint/2010/main" val="21825349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457200" y="914400"/>
            <a:ext cx="8229600" cy="4419600"/>
          </a:xfrm>
        </p:spPr>
        <p:txBody>
          <a:bodyPr/>
          <a:lstStyle/>
          <a:p>
            <a:pPr>
              <a:lnSpc>
                <a:spcPct val="80000"/>
              </a:lnSpc>
            </a:pPr>
            <a:r>
              <a:rPr lang="en-US" sz="2200" dirty="0">
                <a:solidFill>
                  <a:srgbClr val="595959"/>
                </a:solidFill>
              </a:rPr>
              <a:t>GEF actively engages CSOs in its programs, projects and policies </a:t>
            </a:r>
          </a:p>
          <a:p>
            <a:pPr>
              <a:lnSpc>
                <a:spcPct val="80000"/>
              </a:lnSpc>
            </a:pPr>
            <a:endParaRPr lang="en-US" sz="2200" dirty="0">
              <a:solidFill>
                <a:srgbClr val="595959"/>
              </a:solidFill>
            </a:endParaRPr>
          </a:p>
          <a:p>
            <a:pPr>
              <a:lnSpc>
                <a:spcPct val="80000"/>
              </a:lnSpc>
            </a:pPr>
            <a:r>
              <a:rPr lang="en-US" sz="2200" dirty="0">
                <a:solidFill>
                  <a:srgbClr val="595959"/>
                </a:solidFill>
              </a:rPr>
              <a:t>The </a:t>
            </a:r>
            <a:r>
              <a:rPr lang="en-US" sz="2200" dirty="0" smtClean="0">
                <a:solidFill>
                  <a:srgbClr val="595959"/>
                </a:solidFill>
              </a:rPr>
              <a:t>GEF has several policies for civil society participation</a:t>
            </a:r>
          </a:p>
          <a:p>
            <a:pPr>
              <a:lnSpc>
                <a:spcPct val="80000"/>
              </a:lnSpc>
              <a:buFont typeface="Arial" charset="0"/>
              <a:buNone/>
            </a:pPr>
            <a:endParaRPr lang="en-US" sz="1500" dirty="0" smtClean="0">
              <a:solidFill>
                <a:srgbClr val="595959"/>
              </a:solidFill>
            </a:endParaRPr>
          </a:p>
          <a:p>
            <a:pPr>
              <a:lnSpc>
                <a:spcPct val="80000"/>
              </a:lnSpc>
            </a:pPr>
            <a:r>
              <a:rPr lang="en-US" sz="2200" dirty="0" smtClean="0">
                <a:solidFill>
                  <a:srgbClr val="595959"/>
                </a:solidFill>
              </a:rPr>
              <a:t>The GEF provides an opportunity for civil society to participate in many different ways:</a:t>
            </a:r>
          </a:p>
          <a:p>
            <a:pPr lvl="1">
              <a:lnSpc>
                <a:spcPct val="80000"/>
              </a:lnSpc>
            </a:pPr>
            <a:r>
              <a:rPr lang="en-US" sz="2000" dirty="0" smtClean="0">
                <a:solidFill>
                  <a:srgbClr val="595959"/>
                </a:solidFill>
              </a:rPr>
              <a:t>At the operational level - CSOs have participated many projects</a:t>
            </a:r>
          </a:p>
          <a:p>
            <a:pPr lvl="1">
              <a:lnSpc>
                <a:spcPct val="80000"/>
              </a:lnSpc>
            </a:pPr>
            <a:r>
              <a:rPr lang="en-US" sz="2000" dirty="0" smtClean="0">
                <a:solidFill>
                  <a:srgbClr val="595959"/>
                </a:solidFill>
              </a:rPr>
              <a:t>At the political level – CSOs send representatives to Council Meetings and Assembly with the right to speak on all substantive issues</a:t>
            </a:r>
          </a:p>
          <a:p>
            <a:pPr lvl="1">
              <a:lnSpc>
                <a:spcPct val="80000"/>
              </a:lnSpc>
            </a:pPr>
            <a:r>
              <a:rPr lang="en-US" sz="2000" dirty="0" smtClean="0">
                <a:solidFill>
                  <a:srgbClr val="595959"/>
                </a:solidFill>
              </a:rPr>
              <a:t>CSOs have participated at every Expanded Constituency Workshop</a:t>
            </a:r>
          </a:p>
          <a:p>
            <a:pPr lvl="1">
              <a:lnSpc>
                <a:spcPct val="80000"/>
              </a:lnSpc>
            </a:pPr>
            <a:r>
              <a:rPr lang="en-US" sz="2000" dirty="0" smtClean="0">
                <a:solidFill>
                  <a:srgbClr val="595959"/>
                </a:solidFill>
              </a:rPr>
              <a:t>The NPFE process was designed to include CSO consultations</a:t>
            </a:r>
          </a:p>
          <a:p>
            <a:pPr lvl="1">
              <a:lnSpc>
                <a:spcPct val="80000"/>
              </a:lnSpc>
            </a:pPr>
            <a:endParaRPr lang="en-US" sz="1500" dirty="0" smtClean="0">
              <a:solidFill>
                <a:srgbClr val="595959"/>
              </a:solidFill>
            </a:endParaRPr>
          </a:p>
          <a:p>
            <a:pPr>
              <a:lnSpc>
                <a:spcPct val="80000"/>
              </a:lnSpc>
            </a:pPr>
            <a:r>
              <a:rPr lang="en-US" sz="2200" dirty="0" smtClean="0">
                <a:solidFill>
                  <a:srgbClr val="595959"/>
                </a:solidFill>
              </a:rPr>
              <a:t>In addition, GEF Agencies have policies regarding the participation of civil society and the GEF also works to include their participation through those policies</a:t>
            </a:r>
          </a:p>
        </p:txBody>
      </p:sp>
      <p:sp>
        <p:nvSpPr>
          <p:cNvPr id="19459" name="Title 3"/>
          <p:cNvSpPr txBox="1">
            <a:spLocks/>
          </p:cNvSpPr>
          <p:nvPr/>
        </p:nvSpPr>
        <p:spPr bwMode="auto">
          <a:xfrm>
            <a:off x="0" y="0"/>
            <a:ext cx="9144000" cy="6858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a:solidFill>
                  <a:srgbClr val="00642D"/>
                </a:solidFill>
                <a:latin typeface="Calibri" pitchFamily="34" charset="0"/>
              </a:rPr>
              <a:t>GEF and Civil Society</a:t>
            </a:r>
          </a:p>
        </p:txBody>
      </p:sp>
    </p:spTree>
    <p:extLst>
      <p:ext uri="{BB962C8B-B14F-4D97-AF65-F5344CB8AC3E}">
        <p14:creationId xmlns:p14="http://schemas.microsoft.com/office/powerpoint/2010/main" val="872019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txBox="1">
            <a:spLocks/>
          </p:cNvSpPr>
          <p:nvPr/>
        </p:nvSpPr>
        <p:spPr bwMode="auto">
          <a:xfrm>
            <a:off x="0" y="1295400"/>
            <a:ext cx="9144000" cy="685800"/>
          </a:xfrm>
          <a:prstGeom prst="rect">
            <a:avLst/>
          </a:prstGeom>
          <a:noFill/>
          <a:ln w="9525">
            <a:noFill/>
            <a:miter lim="800000"/>
            <a:headEnd/>
            <a:tailEnd/>
          </a:ln>
        </p:spPr>
        <p:txBody>
          <a:bodyPr anchor="ctr"/>
          <a:lstStyle/>
          <a:p>
            <a:pPr algn="ctr"/>
            <a:r>
              <a:rPr lang="en-US" sz="3800" b="1">
                <a:solidFill>
                  <a:srgbClr val="00642D"/>
                </a:solidFill>
                <a:latin typeface="Calibri" pitchFamily="34" charset="0"/>
              </a:rPr>
              <a:t>Thank you for your attention!</a:t>
            </a:r>
          </a:p>
        </p:txBody>
      </p:sp>
      <p:sp>
        <p:nvSpPr>
          <p:cNvPr id="2" name="Title 3"/>
          <p:cNvSpPr txBox="1">
            <a:spLocks/>
          </p:cNvSpPr>
          <p:nvPr/>
        </p:nvSpPr>
        <p:spPr bwMode="auto">
          <a:xfrm>
            <a:off x="0" y="2286000"/>
            <a:ext cx="9144000" cy="685800"/>
          </a:xfrm>
          <a:prstGeom prst="rect">
            <a:avLst/>
          </a:prstGeom>
          <a:noFill/>
          <a:ln w="9525">
            <a:noFill/>
            <a:miter lim="800000"/>
            <a:headEnd/>
            <a:tailEnd/>
          </a:ln>
        </p:spPr>
        <p:txBody>
          <a:bodyPr anchor="ctr"/>
          <a:lstStyle/>
          <a:p>
            <a:pPr algn="ctr"/>
            <a:r>
              <a:rPr lang="en-US" sz="3800" b="1">
                <a:solidFill>
                  <a:srgbClr val="4D4D4D"/>
                </a:solidFill>
                <a:latin typeface="Calibri" pitchFamily="34" charset="0"/>
              </a:rPr>
              <a:t>Questions?</a:t>
            </a:r>
          </a:p>
        </p:txBody>
      </p:sp>
      <p:sp>
        <p:nvSpPr>
          <p:cNvPr id="3" name="Title 3"/>
          <p:cNvSpPr txBox="1">
            <a:spLocks/>
          </p:cNvSpPr>
          <p:nvPr/>
        </p:nvSpPr>
        <p:spPr bwMode="auto">
          <a:xfrm>
            <a:off x="1447800" y="4572000"/>
            <a:ext cx="6629400" cy="990600"/>
          </a:xfrm>
          <a:prstGeom prst="rect">
            <a:avLst/>
          </a:prstGeom>
          <a:noFill/>
          <a:ln w="9525">
            <a:noFill/>
            <a:miter lim="800000"/>
            <a:headEnd/>
            <a:tailEnd/>
          </a:ln>
        </p:spPr>
        <p:txBody>
          <a:bodyPr anchor="ctr"/>
          <a:lstStyle/>
          <a:p>
            <a:pPr algn="ctr"/>
            <a:r>
              <a:rPr lang="en-US" sz="1600" b="1" dirty="0">
                <a:solidFill>
                  <a:srgbClr val="00642D"/>
                </a:solidFill>
                <a:latin typeface="Calibri" pitchFamily="34" charset="0"/>
              </a:rPr>
              <a:t>The Global Environment Facility</a:t>
            </a:r>
          </a:p>
          <a:p>
            <a:pPr algn="ctr"/>
            <a:r>
              <a:rPr lang="pt-BR" sz="1400" dirty="0">
                <a:solidFill>
                  <a:srgbClr val="4D4D4D"/>
                </a:solidFill>
                <a:latin typeface="Calibri" pitchFamily="34" charset="0"/>
              </a:rPr>
              <a:t>1818 H Street, NW, Mail Stop P4-400 - Washington, DC 20433 USA</a:t>
            </a:r>
            <a:br>
              <a:rPr lang="pt-BR" sz="1400" dirty="0">
                <a:solidFill>
                  <a:srgbClr val="4D4D4D"/>
                </a:solidFill>
                <a:latin typeface="Calibri" pitchFamily="34" charset="0"/>
              </a:rPr>
            </a:br>
            <a:r>
              <a:rPr lang="pt-BR" sz="1400" dirty="0">
                <a:solidFill>
                  <a:srgbClr val="4D4D4D"/>
                </a:solidFill>
                <a:latin typeface="Calibri" pitchFamily="34" charset="0"/>
              </a:rPr>
              <a:t>Tel: (202) 473-0508  Fax: (202) 522-3240/3245</a:t>
            </a:r>
          </a:p>
          <a:p>
            <a:pPr algn="ctr"/>
            <a:r>
              <a:rPr lang="pt-BR" sz="1600" dirty="0">
                <a:solidFill>
                  <a:srgbClr val="00642D"/>
                </a:solidFill>
                <a:latin typeface="Calibri" pitchFamily="34" charset="0"/>
              </a:rPr>
              <a:t>www.thegef.org  / secretariat@thegef.org</a:t>
            </a:r>
            <a:endParaRPr lang="en-US" sz="1600" dirty="0">
              <a:solidFill>
                <a:srgbClr val="00642D"/>
              </a:solidFill>
              <a:latin typeface="Calibri" pitchFamily="34" charset="0"/>
            </a:endParaRPr>
          </a:p>
          <a:p>
            <a:pPr algn="ctr"/>
            <a:endParaRPr lang="pt-BR" sz="1600" dirty="0">
              <a:solidFill>
                <a:srgbClr val="4D4D4D"/>
              </a:solidFill>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txBox="1">
            <a:spLocks/>
          </p:cNvSpPr>
          <p:nvPr/>
        </p:nvSpPr>
        <p:spPr bwMode="auto">
          <a:xfrm>
            <a:off x="0" y="0"/>
            <a:ext cx="9144000" cy="685800"/>
          </a:xfrm>
          <a:prstGeom prst="rect">
            <a:avLst/>
          </a:prstGeom>
          <a:solidFill>
            <a:srgbClr val="DDDDDD"/>
          </a:solidFill>
          <a:ln w="9525">
            <a:noFill/>
            <a:miter lim="800000"/>
            <a:headEnd/>
            <a:tailEnd/>
          </a:ln>
        </p:spPr>
        <p:txBody>
          <a:bodyPr anchor="ctr"/>
          <a:lstStyle>
            <a:defPPr>
              <a:defRPr lang="fr-FR"/>
            </a:defPPr>
            <a:lvl1pPr algn="ctr">
              <a:defRPr sz="4000" b="1">
                <a:solidFill>
                  <a:srgbClr val="00642D"/>
                </a:solidFill>
                <a:latin typeface="Calibri" pitchFamily="34" charset="0"/>
              </a:defRPr>
            </a:lvl1pPr>
          </a:lstStyle>
          <a:p>
            <a:r>
              <a:rPr lang="en-US" sz="3200" dirty="0"/>
              <a:t>History of the GEF</a:t>
            </a:r>
          </a:p>
        </p:txBody>
      </p:sp>
      <p:sp>
        <p:nvSpPr>
          <p:cNvPr id="7171" name="Line 5"/>
          <p:cNvSpPr>
            <a:spLocks noChangeShapeType="1"/>
          </p:cNvSpPr>
          <p:nvPr/>
        </p:nvSpPr>
        <p:spPr bwMode="auto">
          <a:xfrm flipV="1">
            <a:off x="832513" y="1295399"/>
            <a:ext cx="8082887" cy="1137"/>
          </a:xfrm>
          <a:prstGeom prst="line">
            <a:avLst/>
          </a:prstGeom>
          <a:noFill/>
          <a:ln w="19050">
            <a:solidFill>
              <a:srgbClr val="00642D"/>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7172" name="Text Box 10"/>
          <p:cNvSpPr txBox="1">
            <a:spLocks noChangeArrowheads="1"/>
          </p:cNvSpPr>
          <p:nvPr/>
        </p:nvSpPr>
        <p:spPr bwMode="auto">
          <a:xfrm>
            <a:off x="828675" y="900113"/>
            <a:ext cx="6477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pt-BR">
                <a:solidFill>
                  <a:srgbClr val="00642D"/>
                </a:solidFill>
                <a:latin typeface="Calibri" charset="0"/>
              </a:rPr>
              <a:t>1991</a:t>
            </a:r>
          </a:p>
        </p:txBody>
      </p:sp>
      <p:sp>
        <p:nvSpPr>
          <p:cNvPr id="7173" name="Text Box 12"/>
          <p:cNvSpPr txBox="1">
            <a:spLocks noChangeArrowheads="1"/>
          </p:cNvSpPr>
          <p:nvPr/>
        </p:nvSpPr>
        <p:spPr bwMode="auto">
          <a:xfrm>
            <a:off x="1919927" y="890588"/>
            <a:ext cx="6477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pt-BR" dirty="0">
                <a:solidFill>
                  <a:srgbClr val="00642D"/>
                </a:solidFill>
                <a:latin typeface="Calibri" charset="0"/>
              </a:rPr>
              <a:t>1992</a:t>
            </a:r>
          </a:p>
        </p:txBody>
      </p:sp>
      <p:sp>
        <p:nvSpPr>
          <p:cNvPr id="7174" name="Text Box 13"/>
          <p:cNvSpPr txBox="1">
            <a:spLocks noChangeArrowheads="1"/>
          </p:cNvSpPr>
          <p:nvPr/>
        </p:nvSpPr>
        <p:spPr bwMode="auto">
          <a:xfrm>
            <a:off x="3390900" y="914400"/>
            <a:ext cx="6477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pt-BR" dirty="0">
                <a:solidFill>
                  <a:srgbClr val="00642D"/>
                </a:solidFill>
                <a:latin typeface="Calibri" charset="0"/>
              </a:rPr>
              <a:t>1994</a:t>
            </a:r>
          </a:p>
        </p:txBody>
      </p:sp>
      <p:sp>
        <p:nvSpPr>
          <p:cNvPr id="7175" name="Text Box 14"/>
          <p:cNvSpPr txBox="1">
            <a:spLocks noChangeArrowheads="1"/>
          </p:cNvSpPr>
          <p:nvPr/>
        </p:nvSpPr>
        <p:spPr bwMode="auto">
          <a:xfrm>
            <a:off x="7651493" y="899908"/>
            <a:ext cx="6527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pt-BR" dirty="0" smtClean="0">
                <a:solidFill>
                  <a:srgbClr val="00642D"/>
                </a:solidFill>
                <a:latin typeface="Calibri" charset="0"/>
              </a:rPr>
              <a:t>2013</a:t>
            </a:r>
            <a:endParaRPr lang="pt-BR" dirty="0">
              <a:solidFill>
                <a:srgbClr val="00642D"/>
              </a:solidFill>
              <a:latin typeface="Calibri" charset="0"/>
            </a:endParaRPr>
          </a:p>
        </p:txBody>
      </p:sp>
      <p:sp>
        <p:nvSpPr>
          <p:cNvPr id="7176" name="Text Box 18"/>
          <p:cNvSpPr txBox="1">
            <a:spLocks noChangeArrowheads="1"/>
          </p:cNvSpPr>
          <p:nvPr/>
        </p:nvSpPr>
        <p:spPr bwMode="auto">
          <a:xfrm>
            <a:off x="7239000" y="1420411"/>
            <a:ext cx="1477731" cy="2308324"/>
          </a:xfrm>
          <a:prstGeom prst="rect">
            <a:avLst/>
          </a:prstGeom>
          <a:noFill/>
          <a:ln w="28575" cap="rnd">
            <a:solidFill>
              <a:srgbClr val="00642D"/>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buFont typeface="Arial" charset="0"/>
              <a:buNone/>
            </a:pPr>
            <a:r>
              <a:rPr lang="en-US" b="1" dirty="0">
                <a:solidFill>
                  <a:srgbClr val="00642D"/>
                </a:solidFill>
                <a:latin typeface="Calibri" charset="0"/>
              </a:rPr>
              <a:t>World’s largest public funder</a:t>
            </a:r>
            <a:r>
              <a:rPr lang="en-US" dirty="0">
                <a:solidFill>
                  <a:srgbClr val="4D4D4D"/>
                </a:solidFill>
                <a:latin typeface="Calibri" charset="0"/>
              </a:rPr>
              <a:t> of projects and programs to benefit the global </a:t>
            </a:r>
            <a:r>
              <a:rPr lang="en-US" dirty="0" smtClean="0">
                <a:solidFill>
                  <a:srgbClr val="4D4D4D"/>
                </a:solidFill>
                <a:latin typeface="Calibri" charset="0"/>
              </a:rPr>
              <a:t>environment</a:t>
            </a:r>
            <a:endParaRPr lang="en-US" dirty="0">
              <a:latin typeface="Calibri" charset="0"/>
            </a:endParaRPr>
          </a:p>
        </p:txBody>
      </p:sp>
      <p:sp>
        <p:nvSpPr>
          <p:cNvPr id="7177" name="Text Box 22"/>
          <p:cNvSpPr txBox="1">
            <a:spLocks noChangeArrowheads="1"/>
          </p:cNvSpPr>
          <p:nvPr/>
        </p:nvSpPr>
        <p:spPr bwMode="auto">
          <a:xfrm>
            <a:off x="280987" y="1392735"/>
            <a:ext cx="1095375" cy="1077218"/>
          </a:xfrm>
          <a:prstGeom prst="rect">
            <a:avLst/>
          </a:prstGeom>
          <a:noFill/>
          <a:ln w="28575" cap="rnd">
            <a:solidFill>
              <a:srgbClr val="00642D"/>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buFont typeface="Arial" charset="0"/>
              <a:buNone/>
            </a:pPr>
            <a:r>
              <a:rPr lang="en-US" sz="1600" b="1" dirty="0">
                <a:solidFill>
                  <a:srgbClr val="00642D"/>
                </a:solidFill>
                <a:latin typeface="Calibri" charset="0"/>
              </a:rPr>
              <a:t>$1 billion</a:t>
            </a:r>
            <a:r>
              <a:rPr lang="en-US" sz="1600" dirty="0">
                <a:solidFill>
                  <a:srgbClr val="00642D"/>
                </a:solidFill>
                <a:latin typeface="Calibri" charset="0"/>
              </a:rPr>
              <a:t> </a:t>
            </a:r>
          </a:p>
          <a:p>
            <a:pPr algn="ctr" eaLnBrk="1" hangingPunct="1">
              <a:buFont typeface="Arial" charset="0"/>
              <a:buNone/>
            </a:pPr>
            <a:r>
              <a:rPr lang="en-US" sz="1600" dirty="0">
                <a:solidFill>
                  <a:srgbClr val="4D4D4D"/>
                </a:solidFill>
                <a:latin typeface="Calibri" charset="0"/>
              </a:rPr>
              <a:t>pilot program in the WB</a:t>
            </a:r>
          </a:p>
        </p:txBody>
      </p:sp>
      <p:sp>
        <p:nvSpPr>
          <p:cNvPr id="7179" name="Line 33"/>
          <p:cNvSpPr>
            <a:spLocks noChangeShapeType="1"/>
          </p:cNvSpPr>
          <p:nvPr/>
        </p:nvSpPr>
        <p:spPr bwMode="auto">
          <a:xfrm>
            <a:off x="828675" y="1208206"/>
            <a:ext cx="0" cy="152400"/>
          </a:xfrm>
          <a:prstGeom prst="line">
            <a:avLst/>
          </a:prstGeom>
          <a:noFill/>
          <a:ln w="28575">
            <a:solidFill>
              <a:srgbClr val="00642D"/>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0" name="Line 34"/>
          <p:cNvSpPr>
            <a:spLocks noChangeShapeType="1"/>
          </p:cNvSpPr>
          <p:nvPr/>
        </p:nvSpPr>
        <p:spPr bwMode="auto">
          <a:xfrm>
            <a:off x="2243777" y="1247775"/>
            <a:ext cx="0" cy="152400"/>
          </a:xfrm>
          <a:prstGeom prst="line">
            <a:avLst/>
          </a:prstGeom>
          <a:noFill/>
          <a:ln w="28575">
            <a:solidFill>
              <a:srgbClr val="00642D"/>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1" name="Line 35"/>
          <p:cNvSpPr>
            <a:spLocks noChangeShapeType="1"/>
          </p:cNvSpPr>
          <p:nvPr/>
        </p:nvSpPr>
        <p:spPr bwMode="auto">
          <a:xfrm>
            <a:off x="3714750" y="1239624"/>
            <a:ext cx="0" cy="152400"/>
          </a:xfrm>
          <a:prstGeom prst="line">
            <a:avLst/>
          </a:prstGeom>
          <a:noFill/>
          <a:ln w="28575">
            <a:solidFill>
              <a:srgbClr val="00642D"/>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2" name="Line 36"/>
          <p:cNvSpPr>
            <a:spLocks noChangeShapeType="1"/>
          </p:cNvSpPr>
          <p:nvPr/>
        </p:nvSpPr>
        <p:spPr bwMode="auto">
          <a:xfrm>
            <a:off x="7977865" y="1275069"/>
            <a:ext cx="0" cy="152400"/>
          </a:xfrm>
          <a:prstGeom prst="line">
            <a:avLst/>
          </a:prstGeom>
          <a:noFill/>
          <a:ln w="28575">
            <a:solidFill>
              <a:srgbClr val="00642D"/>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3" name="Text Box 37"/>
          <p:cNvSpPr txBox="1">
            <a:spLocks noChangeArrowheads="1"/>
          </p:cNvSpPr>
          <p:nvPr/>
        </p:nvSpPr>
        <p:spPr bwMode="auto">
          <a:xfrm>
            <a:off x="2971089" y="3352800"/>
            <a:ext cx="1392072" cy="1126462"/>
          </a:xfrm>
          <a:prstGeom prst="rect">
            <a:avLst/>
          </a:prstGeom>
          <a:noFill/>
          <a:ln w="28575" cap="rnd">
            <a:solidFill>
              <a:srgbClr val="00642D"/>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buFont typeface="Arial" charset="0"/>
              <a:buNone/>
            </a:pPr>
            <a:r>
              <a:rPr lang="en-US" sz="1600" dirty="0">
                <a:solidFill>
                  <a:srgbClr val="4D4D4D"/>
                </a:solidFill>
                <a:latin typeface="Calibri" charset="0"/>
              </a:rPr>
              <a:t>Initial </a:t>
            </a:r>
            <a:r>
              <a:rPr lang="en-US" sz="1600" dirty="0" smtClean="0">
                <a:solidFill>
                  <a:srgbClr val="4D4D4D"/>
                </a:solidFill>
                <a:latin typeface="Calibri" charset="0"/>
              </a:rPr>
              <a:t>partners</a:t>
            </a:r>
            <a:r>
              <a:rPr lang="en-US" sz="1600" dirty="0">
                <a:solidFill>
                  <a:srgbClr val="4D4D4D"/>
                </a:solidFill>
                <a:latin typeface="Calibri" charset="0"/>
              </a:rPr>
              <a:t>:</a:t>
            </a:r>
          </a:p>
          <a:p>
            <a:pPr algn="ctr" eaLnBrk="1" hangingPunct="1">
              <a:spcBef>
                <a:spcPct val="20000"/>
              </a:spcBef>
              <a:buFont typeface="Arial" charset="0"/>
              <a:buNone/>
            </a:pPr>
            <a:r>
              <a:rPr lang="en-US" sz="1600" b="1" dirty="0">
                <a:solidFill>
                  <a:srgbClr val="00642D"/>
                </a:solidFill>
                <a:latin typeface="Calibri" charset="0"/>
              </a:rPr>
              <a:t>WB, UNDP, UNEP</a:t>
            </a:r>
          </a:p>
        </p:txBody>
      </p:sp>
      <p:sp>
        <p:nvSpPr>
          <p:cNvPr id="7185" name="Text Box 39"/>
          <p:cNvSpPr txBox="1">
            <a:spLocks noChangeArrowheads="1"/>
          </p:cNvSpPr>
          <p:nvPr/>
        </p:nvSpPr>
        <p:spPr bwMode="auto">
          <a:xfrm>
            <a:off x="1476375" y="1401576"/>
            <a:ext cx="1371600" cy="1815882"/>
          </a:xfrm>
          <a:prstGeom prst="rect">
            <a:avLst/>
          </a:prstGeom>
          <a:noFill/>
          <a:ln w="28575" cap="rnd">
            <a:solidFill>
              <a:srgbClr val="00642D"/>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buFont typeface="Arial" charset="0"/>
              <a:buNone/>
            </a:pPr>
            <a:r>
              <a:rPr lang="en-US" sz="1600" dirty="0">
                <a:solidFill>
                  <a:srgbClr val="4D4D4D"/>
                </a:solidFill>
                <a:latin typeface="Calibri" charset="0"/>
              </a:rPr>
              <a:t>At the </a:t>
            </a:r>
            <a:r>
              <a:rPr lang="en-US" sz="1600" dirty="0" smtClean="0">
                <a:solidFill>
                  <a:srgbClr val="4D4D4D"/>
                </a:solidFill>
                <a:latin typeface="Calibri" charset="0"/>
              </a:rPr>
              <a:t>Rio Earth Summit, </a:t>
            </a:r>
            <a:r>
              <a:rPr lang="en-US" sz="1600" b="1" dirty="0">
                <a:solidFill>
                  <a:srgbClr val="00642D"/>
                </a:solidFill>
                <a:latin typeface="Calibri" charset="0"/>
              </a:rPr>
              <a:t>negotiations started to restructure the GEF </a:t>
            </a:r>
            <a:r>
              <a:rPr lang="en-US" sz="1600" b="1" dirty="0" smtClean="0">
                <a:solidFill>
                  <a:srgbClr val="00642D"/>
                </a:solidFill>
                <a:latin typeface="Calibri" charset="0"/>
              </a:rPr>
              <a:t>out </a:t>
            </a:r>
            <a:r>
              <a:rPr lang="en-US" sz="1600" b="1" dirty="0">
                <a:solidFill>
                  <a:srgbClr val="00642D"/>
                </a:solidFill>
                <a:latin typeface="Calibri" charset="0"/>
              </a:rPr>
              <a:t>of the </a:t>
            </a:r>
            <a:r>
              <a:rPr lang="en-US" sz="1600" b="1" dirty="0" smtClean="0">
                <a:solidFill>
                  <a:srgbClr val="00642D"/>
                </a:solidFill>
                <a:latin typeface="Calibri" charset="0"/>
              </a:rPr>
              <a:t>WB</a:t>
            </a:r>
            <a:endParaRPr lang="en-US" sz="1600" b="1" dirty="0">
              <a:solidFill>
                <a:srgbClr val="00642D"/>
              </a:solidFill>
              <a:latin typeface="Calibri" charset="0"/>
            </a:endParaRPr>
          </a:p>
        </p:txBody>
      </p:sp>
      <p:sp>
        <p:nvSpPr>
          <p:cNvPr id="7187" name="Text Box 41"/>
          <p:cNvSpPr txBox="1">
            <a:spLocks noChangeArrowheads="1"/>
          </p:cNvSpPr>
          <p:nvPr/>
        </p:nvSpPr>
        <p:spPr bwMode="auto">
          <a:xfrm>
            <a:off x="4572000" y="1400599"/>
            <a:ext cx="2514599" cy="3293209"/>
          </a:xfrm>
          <a:prstGeom prst="rect">
            <a:avLst/>
          </a:prstGeom>
          <a:noFill/>
          <a:ln w="28575" cap="rnd">
            <a:solidFill>
              <a:srgbClr val="00642D"/>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smtClean="0">
                <a:solidFill>
                  <a:srgbClr val="00642D"/>
                </a:solidFill>
                <a:latin typeface="Calibri" charset="0"/>
              </a:rPr>
              <a:t>GEF serves as financial </a:t>
            </a:r>
            <a:r>
              <a:rPr lang="en-US" sz="1600" b="1" dirty="0">
                <a:solidFill>
                  <a:srgbClr val="00642D"/>
                </a:solidFill>
                <a:latin typeface="Calibri" charset="0"/>
              </a:rPr>
              <a:t>mechanism </a:t>
            </a:r>
            <a:r>
              <a:rPr lang="en-US" sz="1600" b="1" dirty="0" smtClean="0">
                <a:solidFill>
                  <a:srgbClr val="00642D"/>
                </a:solidFill>
                <a:latin typeface="Calibri" charset="0"/>
              </a:rPr>
              <a:t>for</a:t>
            </a:r>
            <a:r>
              <a:rPr lang="en-US" sz="1600" dirty="0" smtClean="0">
                <a:solidFill>
                  <a:srgbClr val="4D4D4D"/>
                </a:solidFill>
                <a:latin typeface="Calibri" charset="0"/>
              </a:rPr>
              <a:t>:</a:t>
            </a:r>
            <a:endParaRPr lang="en-US" sz="1600" dirty="0">
              <a:solidFill>
                <a:srgbClr val="4D4D4D"/>
              </a:solidFill>
              <a:latin typeface="Calibri" charset="0"/>
            </a:endParaRPr>
          </a:p>
          <a:p>
            <a:pPr eaLnBrk="1" hangingPunct="1"/>
            <a:r>
              <a:rPr lang="en-US" sz="1600" b="1" u="sng" dirty="0" smtClean="0">
                <a:solidFill>
                  <a:srgbClr val="4D4D4D"/>
                </a:solidFill>
                <a:latin typeface="Calibri" charset="0"/>
              </a:rPr>
              <a:t>CBD</a:t>
            </a:r>
            <a:endParaRPr lang="en-US" sz="1600" dirty="0" smtClean="0">
              <a:solidFill>
                <a:srgbClr val="4D4D4D"/>
              </a:solidFill>
              <a:latin typeface="Calibri" charset="0"/>
            </a:endParaRPr>
          </a:p>
          <a:p>
            <a:pPr eaLnBrk="1" hangingPunct="1"/>
            <a:r>
              <a:rPr lang="en-US" sz="1600" b="1" u="sng" dirty="0" smtClean="0">
                <a:solidFill>
                  <a:srgbClr val="4D4D4D"/>
                </a:solidFill>
                <a:latin typeface="Calibri" charset="0"/>
              </a:rPr>
              <a:t>UNFCCC</a:t>
            </a:r>
            <a:endParaRPr lang="en-US" sz="1600" dirty="0">
              <a:solidFill>
                <a:srgbClr val="4D4D4D"/>
              </a:solidFill>
              <a:latin typeface="Calibri" charset="0"/>
            </a:endParaRPr>
          </a:p>
          <a:p>
            <a:pPr eaLnBrk="1" hangingPunct="1"/>
            <a:r>
              <a:rPr lang="en-US" sz="1600" b="1" u="sng" dirty="0" smtClean="0">
                <a:solidFill>
                  <a:srgbClr val="4D4D4D"/>
                </a:solidFill>
                <a:latin typeface="Calibri" charset="0"/>
              </a:rPr>
              <a:t>Stockholm Conv. </a:t>
            </a:r>
            <a:r>
              <a:rPr lang="en-US" sz="1600" b="1" u="sng" dirty="0">
                <a:solidFill>
                  <a:srgbClr val="4D4D4D"/>
                </a:solidFill>
                <a:latin typeface="Calibri" charset="0"/>
              </a:rPr>
              <a:t>on </a:t>
            </a:r>
            <a:r>
              <a:rPr lang="en-US" sz="1600" b="1" u="sng" dirty="0" smtClean="0">
                <a:solidFill>
                  <a:srgbClr val="4D4D4D"/>
                </a:solidFill>
                <a:latin typeface="Calibri" charset="0"/>
              </a:rPr>
              <a:t>POPs</a:t>
            </a:r>
          </a:p>
          <a:p>
            <a:pPr eaLnBrk="1" hangingPunct="1"/>
            <a:r>
              <a:rPr lang="en-US" sz="1600" b="1" u="sng" dirty="0" smtClean="0">
                <a:solidFill>
                  <a:srgbClr val="4D4D4D"/>
                </a:solidFill>
                <a:latin typeface="Calibri" charset="0"/>
              </a:rPr>
              <a:t>UNCCD</a:t>
            </a:r>
          </a:p>
          <a:p>
            <a:pPr eaLnBrk="1" hangingPunct="1"/>
            <a:r>
              <a:rPr lang="en-US" sz="1600" b="1" u="sng" dirty="0" err="1" smtClean="0">
                <a:solidFill>
                  <a:srgbClr val="4D4D4D"/>
                </a:solidFill>
                <a:latin typeface="Calibri" charset="0"/>
              </a:rPr>
              <a:t>Minamata</a:t>
            </a:r>
            <a:r>
              <a:rPr lang="en-US" sz="1600" b="1" u="sng" dirty="0" smtClean="0">
                <a:solidFill>
                  <a:srgbClr val="4D4D4D"/>
                </a:solidFill>
                <a:latin typeface="Calibri" charset="0"/>
              </a:rPr>
              <a:t> (Mercury)</a:t>
            </a:r>
          </a:p>
          <a:p>
            <a:pPr eaLnBrk="1" hangingPunct="1"/>
            <a:endParaRPr lang="en-US" sz="1600" dirty="0">
              <a:solidFill>
                <a:srgbClr val="4D4D4D"/>
              </a:solidFill>
              <a:latin typeface="Calibri" charset="0"/>
            </a:endParaRPr>
          </a:p>
          <a:p>
            <a:pPr eaLnBrk="1" hangingPunct="1"/>
            <a:r>
              <a:rPr lang="en-US" sz="1600" dirty="0" smtClean="0">
                <a:solidFill>
                  <a:srgbClr val="4D4D4D"/>
                </a:solidFill>
                <a:latin typeface="Calibri" charset="0"/>
              </a:rPr>
              <a:t>Also,  </a:t>
            </a:r>
            <a:r>
              <a:rPr lang="en-US" sz="1600" dirty="0">
                <a:solidFill>
                  <a:srgbClr val="4D4D4D"/>
                </a:solidFill>
                <a:latin typeface="Calibri" charset="0"/>
              </a:rPr>
              <a:t>although not linked formally to the </a:t>
            </a:r>
            <a:r>
              <a:rPr lang="en-US" sz="1600" b="1" u="sng" dirty="0">
                <a:solidFill>
                  <a:srgbClr val="4D4D4D"/>
                </a:solidFill>
                <a:latin typeface="Calibri" charset="0"/>
              </a:rPr>
              <a:t>Montreal </a:t>
            </a:r>
            <a:r>
              <a:rPr lang="en-US" sz="1600" b="1" u="sng" dirty="0" smtClean="0">
                <a:solidFill>
                  <a:srgbClr val="4D4D4D"/>
                </a:solidFill>
                <a:latin typeface="Calibri" charset="0"/>
              </a:rPr>
              <a:t>Protocol</a:t>
            </a:r>
            <a:r>
              <a:rPr lang="en-US" sz="1600" dirty="0" smtClean="0">
                <a:solidFill>
                  <a:srgbClr val="4D4D4D"/>
                </a:solidFill>
                <a:latin typeface="Calibri" charset="0"/>
              </a:rPr>
              <a:t>, the GEF </a:t>
            </a:r>
            <a:r>
              <a:rPr lang="en-US" sz="1600" dirty="0">
                <a:solidFill>
                  <a:srgbClr val="4D4D4D"/>
                </a:solidFill>
                <a:latin typeface="Calibri" charset="0"/>
              </a:rPr>
              <a:t>supports </a:t>
            </a:r>
            <a:r>
              <a:rPr lang="en-US" sz="1600" dirty="0" smtClean="0">
                <a:solidFill>
                  <a:srgbClr val="4D4D4D"/>
                </a:solidFill>
                <a:latin typeface="Calibri" charset="0"/>
              </a:rPr>
              <a:t>its implementation in </a:t>
            </a:r>
            <a:r>
              <a:rPr lang="en-US" sz="1600" dirty="0">
                <a:solidFill>
                  <a:srgbClr val="4D4D4D"/>
                </a:solidFill>
                <a:latin typeface="Calibri" charset="0"/>
              </a:rPr>
              <a:t>transition economies</a:t>
            </a:r>
            <a:r>
              <a:rPr lang="en-US" sz="1600" dirty="0" smtClean="0">
                <a:solidFill>
                  <a:srgbClr val="4D4D4D"/>
                </a:solidFill>
                <a:latin typeface="Calibri" charset="0"/>
              </a:rPr>
              <a:t>. </a:t>
            </a:r>
            <a:endParaRPr lang="en-US" sz="1600" dirty="0">
              <a:solidFill>
                <a:srgbClr val="4D4D4D"/>
              </a:solidFill>
              <a:latin typeface="Calibri" charset="0"/>
            </a:endParaRPr>
          </a:p>
        </p:txBody>
      </p:sp>
      <p:sp>
        <p:nvSpPr>
          <p:cNvPr id="7189" name="Text Box 39"/>
          <p:cNvSpPr txBox="1">
            <a:spLocks noChangeArrowheads="1"/>
          </p:cNvSpPr>
          <p:nvPr/>
        </p:nvSpPr>
        <p:spPr bwMode="auto">
          <a:xfrm>
            <a:off x="2971089" y="1425575"/>
            <a:ext cx="1390650" cy="1600438"/>
          </a:xfrm>
          <a:prstGeom prst="rect">
            <a:avLst/>
          </a:prstGeom>
          <a:noFill/>
          <a:ln w="28575" cap="rnd">
            <a:solidFill>
              <a:srgbClr val="00642D"/>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buFont typeface="Arial" charset="0"/>
              <a:buNone/>
            </a:pPr>
            <a:r>
              <a:rPr lang="en-US" sz="1600" dirty="0">
                <a:solidFill>
                  <a:srgbClr val="4D4D4D"/>
                </a:solidFill>
                <a:latin typeface="Calibri" charset="0"/>
              </a:rPr>
              <a:t>Instrument for the </a:t>
            </a:r>
            <a:r>
              <a:rPr lang="en-US" sz="1600" b="1" dirty="0">
                <a:solidFill>
                  <a:srgbClr val="00642D"/>
                </a:solidFill>
                <a:latin typeface="Calibri" charset="0"/>
              </a:rPr>
              <a:t>Establishment</a:t>
            </a:r>
            <a:r>
              <a:rPr lang="en-US" b="1" dirty="0">
                <a:solidFill>
                  <a:srgbClr val="00642D"/>
                </a:solidFill>
                <a:latin typeface="Calibri" charset="0"/>
              </a:rPr>
              <a:t> </a:t>
            </a:r>
            <a:r>
              <a:rPr lang="en-US" sz="1600" b="1" dirty="0">
                <a:solidFill>
                  <a:srgbClr val="00642D"/>
                </a:solidFill>
                <a:latin typeface="Calibri" charset="0"/>
              </a:rPr>
              <a:t>of the Restructured GEF</a:t>
            </a:r>
          </a:p>
        </p:txBody>
      </p:sp>
      <p:sp>
        <p:nvSpPr>
          <p:cNvPr id="23" name="Line 38"/>
          <p:cNvSpPr>
            <a:spLocks noChangeShapeType="1"/>
          </p:cNvSpPr>
          <p:nvPr/>
        </p:nvSpPr>
        <p:spPr bwMode="auto">
          <a:xfrm>
            <a:off x="3666414" y="3030570"/>
            <a:ext cx="710" cy="322230"/>
          </a:xfrm>
          <a:prstGeom prst="line">
            <a:avLst/>
          </a:prstGeom>
          <a:noFill/>
          <a:ln w="19050">
            <a:solidFill>
              <a:srgbClr val="00642D"/>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928623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txBox="1">
            <a:spLocks/>
          </p:cNvSpPr>
          <p:nvPr/>
        </p:nvSpPr>
        <p:spPr bwMode="auto">
          <a:xfrm>
            <a:off x="-20515" y="0"/>
            <a:ext cx="9144000" cy="685800"/>
          </a:xfrm>
          <a:prstGeom prst="rect">
            <a:avLst/>
          </a:prstGeom>
          <a:solidFill>
            <a:srgbClr val="DDDDDD"/>
          </a:solidFill>
          <a:ln w="9525">
            <a:noFill/>
            <a:miter lim="800000"/>
            <a:headEnd/>
            <a:tailEnd/>
          </a:ln>
        </p:spPr>
        <p:txBody>
          <a:bodyPr anchor="ctr"/>
          <a:lstStyle>
            <a:defPPr>
              <a:defRPr lang="fr-FR"/>
            </a:defPPr>
            <a:lvl1pPr algn="ctr">
              <a:defRPr sz="4000" b="1">
                <a:solidFill>
                  <a:srgbClr val="00642D"/>
                </a:solidFill>
                <a:latin typeface="Calibri" pitchFamily="34" charset="0"/>
              </a:defRPr>
            </a:lvl1pPr>
          </a:lstStyle>
          <a:p>
            <a:r>
              <a:rPr lang="en-US" sz="3200" dirty="0" smtClean="0"/>
              <a:t>GEF Goal and Mission</a:t>
            </a:r>
            <a:endParaRPr lang="en-US" sz="3200" dirty="0"/>
          </a:p>
        </p:txBody>
      </p:sp>
      <p:sp>
        <p:nvSpPr>
          <p:cNvPr id="7" name="TextBox 6"/>
          <p:cNvSpPr txBox="1"/>
          <p:nvPr/>
        </p:nvSpPr>
        <p:spPr>
          <a:xfrm>
            <a:off x="762000" y="1211282"/>
            <a:ext cx="8077200" cy="3693319"/>
          </a:xfrm>
          <a:prstGeom prst="rect">
            <a:avLst/>
          </a:prstGeom>
          <a:noFill/>
        </p:spPr>
        <p:txBody>
          <a:bodyPr wrap="square" rtlCol="0">
            <a:spAutoFit/>
          </a:bodyPr>
          <a:lstStyle/>
          <a:p>
            <a:r>
              <a:rPr lang="en-US" sz="2600" b="1" dirty="0">
                <a:solidFill>
                  <a:srgbClr val="00642D"/>
                </a:solidFill>
                <a:latin typeface="+mj-lt"/>
              </a:rPr>
              <a:t>Goal: </a:t>
            </a:r>
            <a:r>
              <a:rPr lang="en-US" sz="2600" dirty="0">
                <a:latin typeface="+mj-lt"/>
              </a:rPr>
              <a:t>to address </a:t>
            </a:r>
            <a:r>
              <a:rPr lang="en-US" sz="2600" i="1" u="sng" dirty="0">
                <a:latin typeface="+mj-lt"/>
              </a:rPr>
              <a:t>global environmental issues</a:t>
            </a:r>
            <a:r>
              <a:rPr lang="en-US" sz="2600" dirty="0">
                <a:latin typeface="+mj-lt"/>
              </a:rPr>
              <a:t> while supporting </a:t>
            </a:r>
            <a:r>
              <a:rPr lang="en-US" sz="2600" i="1" u="sng" dirty="0">
                <a:latin typeface="+mj-lt"/>
              </a:rPr>
              <a:t>national sustainable development initiatives</a:t>
            </a:r>
            <a:r>
              <a:rPr lang="en-US" sz="2600" dirty="0">
                <a:latin typeface="+mj-lt"/>
              </a:rPr>
              <a:t>.</a:t>
            </a:r>
          </a:p>
          <a:p>
            <a:endParaRPr lang="en-US" sz="2600" b="1" dirty="0" smtClean="0">
              <a:solidFill>
                <a:srgbClr val="00642D"/>
              </a:solidFill>
              <a:latin typeface="+mj-lt"/>
            </a:endParaRPr>
          </a:p>
          <a:p>
            <a:endParaRPr lang="en-US" sz="2600" b="1" dirty="0">
              <a:solidFill>
                <a:srgbClr val="00642D"/>
              </a:solidFill>
              <a:latin typeface="+mj-lt"/>
            </a:endParaRPr>
          </a:p>
          <a:p>
            <a:r>
              <a:rPr lang="en-US" sz="2600" b="1" dirty="0">
                <a:solidFill>
                  <a:srgbClr val="00642D"/>
                </a:solidFill>
                <a:latin typeface="+mj-lt"/>
              </a:rPr>
              <a:t>Mission: </a:t>
            </a:r>
            <a:r>
              <a:rPr lang="en-US" sz="2600" dirty="0">
                <a:latin typeface="+mj-lt"/>
              </a:rPr>
              <a:t>the GEF is a mechanism for </a:t>
            </a:r>
            <a:r>
              <a:rPr lang="en-US" sz="2600" i="1" u="sng" dirty="0">
                <a:latin typeface="+mj-lt"/>
              </a:rPr>
              <a:t>international cooperation </a:t>
            </a:r>
            <a:r>
              <a:rPr lang="en-US" sz="2600" dirty="0">
                <a:latin typeface="+mj-lt"/>
              </a:rPr>
              <a:t>for the purpose of providing </a:t>
            </a:r>
            <a:r>
              <a:rPr lang="en-US" sz="2600" i="1" u="sng" dirty="0">
                <a:latin typeface="+mj-lt"/>
              </a:rPr>
              <a:t>new, and additional, grant</a:t>
            </a:r>
            <a:r>
              <a:rPr lang="en-US" sz="2600" i="1" dirty="0">
                <a:latin typeface="+mj-lt"/>
              </a:rPr>
              <a:t> </a:t>
            </a:r>
            <a:r>
              <a:rPr lang="en-US" sz="2600" dirty="0">
                <a:latin typeface="+mj-lt"/>
              </a:rPr>
              <a:t>and concessional funding to meet the </a:t>
            </a:r>
            <a:r>
              <a:rPr lang="en-US" sz="2600" i="1" u="sng" dirty="0" smtClean="0">
                <a:latin typeface="+mj-lt"/>
              </a:rPr>
              <a:t>agreed </a:t>
            </a:r>
            <a:r>
              <a:rPr lang="en-US" sz="2600" i="1" u="sng" dirty="0">
                <a:latin typeface="+mj-lt"/>
              </a:rPr>
              <a:t>incremental </a:t>
            </a:r>
            <a:r>
              <a:rPr lang="en-US" sz="2600" i="1" u="sng" dirty="0" smtClean="0">
                <a:latin typeface="+mj-lt"/>
              </a:rPr>
              <a:t>costs</a:t>
            </a:r>
            <a:r>
              <a:rPr lang="en-US" sz="2600" dirty="0" smtClean="0">
                <a:latin typeface="+mj-lt"/>
              </a:rPr>
              <a:t> </a:t>
            </a:r>
            <a:r>
              <a:rPr lang="en-US" sz="2600" dirty="0">
                <a:latin typeface="+mj-lt"/>
              </a:rPr>
              <a:t>of measure to achieve agreed global environmental benefits</a:t>
            </a:r>
            <a:r>
              <a:rPr lang="en-US" sz="2600" dirty="0" smtClean="0">
                <a:latin typeface="+mj-lt"/>
              </a:rPr>
              <a:t>. </a:t>
            </a:r>
            <a:endParaRPr lang="en-US" sz="2600" dirty="0">
              <a:latin typeface="+mj-lt"/>
            </a:endParaRPr>
          </a:p>
        </p:txBody>
      </p:sp>
    </p:spTree>
    <p:extLst>
      <p:ext uri="{BB962C8B-B14F-4D97-AF65-F5344CB8AC3E}">
        <p14:creationId xmlns:p14="http://schemas.microsoft.com/office/powerpoint/2010/main" val="647374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nvPr>
        </p:nvGraphicFramePr>
        <p:xfrm>
          <a:off x="485775" y="304800"/>
          <a:ext cx="8172450" cy="5638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25853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88422489"/>
              </p:ext>
            </p:extLst>
          </p:nvPr>
        </p:nvGraphicFramePr>
        <p:xfrm>
          <a:off x="179512" y="1628800"/>
          <a:ext cx="8852174" cy="4968551"/>
        </p:xfrm>
        <a:graphic>
          <a:graphicData uri="http://schemas.openxmlformats.org/drawingml/2006/table">
            <a:tbl>
              <a:tblPr firstRow="1" bandRow="1">
                <a:tableStyleId>{5C22544A-7EE6-4342-B048-85BDC9FD1C3A}</a:tableStyleId>
              </a:tblPr>
              <a:tblGrid>
                <a:gridCol w="5707881"/>
                <a:gridCol w="3144293"/>
              </a:tblGrid>
              <a:tr h="495722">
                <a:tc>
                  <a:txBody>
                    <a:bodyPr/>
                    <a:lstStyle/>
                    <a:p>
                      <a:r>
                        <a:rPr lang="en-US" sz="1400" dirty="0" smtClean="0"/>
                        <a:t>Focal Areas/</a:t>
                      </a:r>
                      <a:r>
                        <a:rPr lang="en-US" sz="1400" baseline="0" dirty="0" smtClean="0"/>
                        <a:t> Themes</a:t>
                      </a:r>
                      <a:endParaRPr lang="en-US" sz="1400" dirty="0"/>
                    </a:p>
                  </a:txBody>
                  <a:tcPr marL="67985" marR="67985" marT="33993" marB="33993"/>
                </a:tc>
                <a:tc>
                  <a:txBody>
                    <a:bodyPr/>
                    <a:lstStyle/>
                    <a:p>
                      <a:r>
                        <a:rPr lang="en-US" sz="1400" dirty="0" smtClean="0"/>
                        <a:t>GEF-6 Programming Targets</a:t>
                      </a:r>
                      <a:r>
                        <a:rPr lang="en-US" sz="1400" baseline="0" dirty="0" smtClean="0"/>
                        <a:t> ($ million)</a:t>
                      </a:r>
                      <a:endParaRPr lang="en-US" sz="1400" dirty="0"/>
                    </a:p>
                  </a:txBody>
                  <a:tcPr marL="67985" marR="67985" marT="33993" marB="33993"/>
                </a:tc>
              </a:tr>
              <a:tr h="351254">
                <a:tc>
                  <a:txBody>
                    <a:bodyPr/>
                    <a:lstStyle/>
                    <a:p>
                      <a:r>
                        <a:rPr lang="en-US" sz="1400" b="1" dirty="0" smtClean="0">
                          <a:solidFill>
                            <a:schemeClr val="tx1"/>
                          </a:solidFill>
                        </a:rPr>
                        <a:t>BIODIVERSITY</a:t>
                      </a:r>
                      <a:endParaRPr lang="en-US" sz="1400" b="1" dirty="0">
                        <a:solidFill>
                          <a:schemeClr val="tx1"/>
                        </a:solidFill>
                      </a:endParaRPr>
                    </a:p>
                  </a:txBody>
                  <a:tcPr marL="67985" marR="67985" marT="33993" marB="33993"/>
                </a:tc>
                <a:tc>
                  <a:txBody>
                    <a:bodyPr/>
                    <a:lstStyle/>
                    <a:p>
                      <a:r>
                        <a:rPr lang="en-US" sz="1400" dirty="0" smtClean="0"/>
                        <a:t>1,296</a:t>
                      </a:r>
                      <a:endParaRPr lang="en-US" sz="1400" dirty="0"/>
                    </a:p>
                  </a:txBody>
                  <a:tcPr marL="67985" marR="67985" marT="33993" marB="33993"/>
                </a:tc>
              </a:tr>
              <a:tr h="490057">
                <a:tc>
                  <a:txBody>
                    <a:bodyPr/>
                    <a:lstStyle/>
                    <a:p>
                      <a:pPr marL="0" indent="0">
                        <a:buFont typeface="Arial" panose="020B0604020202020204" pitchFamily="34" charset="0"/>
                        <a:buNone/>
                      </a:pPr>
                      <a:r>
                        <a:rPr lang="en-US" sz="1400" b="1" i="1" dirty="0" smtClean="0"/>
                        <a:t>STAR Country Allocations</a:t>
                      </a:r>
                      <a:endParaRPr lang="en-US" sz="1400" b="1" i="1" dirty="0"/>
                    </a:p>
                  </a:txBody>
                  <a:tcPr marL="67985" marR="67985" marT="33993" marB="33993"/>
                </a:tc>
                <a:tc>
                  <a:txBody>
                    <a:bodyPr/>
                    <a:lstStyle/>
                    <a:p>
                      <a:r>
                        <a:rPr lang="en-US" sz="1400" dirty="0" smtClean="0"/>
                        <a:t>1,051</a:t>
                      </a:r>
                      <a:endParaRPr lang="en-US" sz="1400" dirty="0"/>
                    </a:p>
                  </a:txBody>
                  <a:tcPr marL="67985" marR="67985" marT="33993" marB="33993"/>
                </a:tc>
              </a:tr>
              <a:tr h="388079">
                <a:tc>
                  <a:txBody>
                    <a:bodyPr/>
                    <a:lstStyle/>
                    <a:p>
                      <a:pPr marL="0" indent="0">
                        <a:buFont typeface="Arial" panose="020B0604020202020204" pitchFamily="34" charset="0"/>
                        <a:buNone/>
                      </a:pPr>
                      <a:r>
                        <a:rPr lang="en-US" sz="1400" b="1" i="1" dirty="0" smtClean="0"/>
                        <a:t>STAR Set-aside</a:t>
                      </a:r>
                      <a:endParaRPr lang="en-US" sz="1400" b="1" i="1" dirty="0"/>
                    </a:p>
                  </a:txBody>
                  <a:tcPr marL="67985" marR="67985" marT="33993" marB="33993"/>
                </a:tc>
                <a:tc>
                  <a:txBody>
                    <a:bodyPr/>
                    <a:lstStyle/>
                    <a:p>
                      <a:r>
                        <a:rPr lang="en-US" sz="1400" dirty="0" smtClean="0"/>
                        <a:t>245</a:t>
                      </a:r>
                      <a:endParaRPr lang="en-US" sz="1400" dirty="0"/>
                    </a:p>
                  </a:txBody>
                  <a:tcPr marL="67985" marR="67985" marT="33993" marB="33993"/>
                </a:tc>
              </a:tr>
              <a:tr h="441901">
                <a:tc>
                  <a:txBody>
                    <a:bodyPr/>
                    <a:lstStyle/>
                    <a:p>
                      <a:pPr marL="0" indent="0">
                        <a:buFont typeface="+mj-lt"/>
                        <a:buNone/>
                      </a:pPr>
                      <a:r>
                        <a:rPr lang="en-US" sz="1400" dirty="0" smtClean="0"/>
                        <a:t>    - Convention</a:t>
                      </a:r>
                      <a:r>
                        <a:rPr lang="en-US" sz="1400" baseline="0" dirty="0" smtClean="0"/>
                        <a:t> obligations</a:t>
                      </a:r>
                      <a:endParaRPr lang="en-US" sz="1400" dirty="0"/>
                    </a:p>
                  </a:txBody>
                  <a:tcPr marL="67985" marR="67985" marT="33993" marB="33993"/>
                </a:tc>
                <a:tc>
                  <a:txBody>
                    <a:bodyPr/>
                    <a:lstStyle/>
                    <a:p>
                      <a:r>
                        <a:rPr lang="en-US" sz="1400" dirty="0" smtClean="0"/>
                        <a:t>13</a:t>
                      </a:r>
                      <a:endParaRPr lang="en-US" sz="1400" dirty="0"/>
                    </a:p>
                  </a:txBody>
                  <a:tcPr marL="67985" marR="67985" marT="33993" marB="33993"/>
                </a:tc>
              </a:tr>
              <a:tr h="467395">
                <a:tc>
                  <a:txBody>
                    <a:bodyPr/>
                    <a:lstStyle/>
                    <a:p>
                      <a:pPr marL="0" indent="0">
                        <a:buFont typeface="+mj-lt"/>
                        <a:buNone/>
                      </a:pPr>
                      <a:r>
                        <a:rPr lang="en-US" sz="1400" dirty="0" smtClean="0"/>
                        <a:t>    - Global and Regional Programs</a:t>
                      </a:r>
                      <a:endParaRPr lang="en-US" sz="1400" dirty="0"/>
                    </a:p>
                  </a:txBody>
                  <a:tcPr marL="67985" marR="67985" marT="33993" marB="33993"/>
                </a:tc>
                <a:tc>
                  <a:txBody>
                    <a:bodyPr/>
                    <a:lstStyle/>
                    <a:p>
                      <a:r>
                        <a:rPr lang="en-US" sz="1400" dirty="0" smtClean="0"/>
                        <a:t>82</a:t>
                      </a:r>
                      <a:endParaRPr lang="en-US" sz="1400" dirty="0"/>
                    </a:p>
                  </a:txBody>
                  <a:tcPr marL="67985" marR="67985" marT="33993" marB="33993"/>
                </a:tc>
              </a:tr>
              <a:tr h="422072">
                <a:tc>
                  <a:txBody>
                    <a:bodyPr/>
                    <a:lstStyle/>
                    <a:p>
                      <a:pPr marL="0" indent="0">
                        <a:buFont typeface="+mj-lt"/>
                        <a:buNone/>
                      </a:pPr>
                      <a:r>
                        <a:rPr lang="en-US" sz="1400" dirty="0" smtClean="0"/>
                        <a:t>       *Integrated Approach Programs</a:t>
                      </a:r>
                      <a:endParaRPr lang="en-US" sz="1400" dirty="0"/>
                    </a:p>
                  </a:txBody>
                  <a:tcPr marL="67985" marR="67985" marT="33993" marB="33993"/>
                </a:tc>
                <a:tc>
                  <a:txBody>
                    <a:bodyPr/>
                    <a:lstStyle/>
                    <a:p>
                      <a:r>
                        <a:rPr lang="en-US" sz="1400" dirty="0" smtClean="0"/>
                        <a:t>45</a:t>
                      </a:r>
                      <a:endParaRPr lang="en-US" sz="1400" dirty="0"/>
                    </a:p>
                  </a:txBody>
                  <a:tcPr marL="67985" marR="67985" marT="33993" marB="33993"/>
                </a:tc>
              </a:tr>
              <a:tr h="490057">
                <a:tc>
                  <a:txBody>
                    <a:bodyPr/>
                    <a:lstStyle/>
                    <a:p>
                      <a:r>
                        <a:rPr lang="en-US" sz="1400" dirty="0" smtClean="0"/>
                        <a:t>            a) Taking Deforestation out of the Commodities Supply Chain</a:t>
                      </a:r>
                      <a:endParaRPr lang="en-US" sz="1400" dirty="0"/>
                    </a:p>
                  </a:txBody>
                  <a:tcPr marL="67985" marR="67985" marT="33993" marB="33993"/>
                </a:tc>
                <a:tc>
                  <a:txBody>
                    <a:bodyPr/>
                    <a:lstStyle/>
                    <a:p>
                      <a:r>
                        <a:rPr lang="en-US" sz="1400" dirty="0" smtClean="0"/>
                        <a:t>35</a:t>
                      </a:r>
                      <a:endParaRPr lang="en-US" sz="1400" dirty="0"/>
                    </a:p>
                  </a:txBody>
                  <a:tcPr marL="67985" marR="67985" marT="33993" marB="33993"/>
                </a:tc>
              </a:tr>
              <a:tr h="657185">
                <a:tc>
                  <a:txBody>
                    <a:bodyPr/>
                    <a:lstStyle/>
                    <a:p>
                      <a:r>
                        <a:rPr lang="en-US" sz="1400" dirty="0" smtClean="0"/>
                        <a:t>             b) Fostering Sustainability and Resilience of Production Systems in</a:t>
                      </a:r>
                      <a:r>
                        <a:rPr lang="en-US" sz="1400" baseline="0" dirty="0" smtClean="0"/>
                        <a:t> </a:t>
                      </a:r>
                      <a:r>
                        <a:rPr lang="en-US" sz="1400" dirty="0" smtClean="0"/>
                        <a:t>Africa</a:t>
                      </a:r>
                      <a:endParaRPr lang="en-US" sz="1400" dirty="0"/>
                    </a:p>
                  </a:txBody>
                  <a:tcPr marL="67985" marR="67985" marT="33993" marB="33993"/>
                </a:tc>
                <a:tc>
                  <a:txBody>
                    <a:bodyPr/>
                    <a:lstStyle/>
                    <a:p>
                      <a:r>
                        <a:rPr lang="en-US" sz="1400" dirty="0" smtClean="0"/>
                        <a:t>10</a:t>
                      </a:r>
                      <a:endParaRPr lang="en-US" sz="1400" dirty="0"/>
                    </a:p>
                  </a:txBody>
                  <a:tcPr marL="67985" marR="67985" marT="33993" marB="33993"/>
                </a:tc>
              </a:tr>
              <a:tr h="478726">
                <a:tc>
                  <a:txBody>
                    <a:bodyPr/>
                    <a:lstStyle/>
                    <a:p>
                      <a:r>
                        <a:rPr lang="en-US" sz="1400" dirty="0" smtClean="0"/>
                        <a:t>        * Other Global and Regional Programs</a:t>
                      </a:r>
                      <a:endParaRPr lang="en-US" sz="1400" dirty="0"/>
                    </a:p>
                  </a:txBody>
                  <a:tcPr marL="67985" marR="67985" marT="33993" marB="33993"/>
                </a:tc>
                <a:tc>
                  <a:txBody>
                    <a:bodyPr/>
                    <a:lstStyle/>
                    <a:p>
                      <a:r>
                        <a:rPr lang="en-US" sz="1400" dirty="0" smtClean="0"/>
                        <a:t>37</a:t>
                      </a:r>
                      <a:endParaRPr lang="en-US" sz="1400" dirty="0"/>
                    </a:p>
                  </a:txBody>
                  <a:tcPr marL="67985" marR="67985" marT="33993" marB="33993"/>
                </a:tc>
              </a:tr>
              <a:tr h="286103">
                <a:tc>
                  <a:txBody>
                    <a:bodyPr/>
                    <a:lstStyle/>
                    <a:p>
                      <a:r>
                        <a:rPr lang="en-US" sz="1400" dirty="0" smtClean="0"/>
                        <a:t>    - Sustainable Forest Management</a:t>
                      </a:r>
                      <a:endParaRPr lang="en-US" sz="1400" dirty="0"/>
                    </a:p>
                  </a:txBody>
                  <a:tcPr marL="67985" marR="67985" marT="33993" marB="33993"/>
                </a:tc>
                <a:tc>
                  <a:txBody>
                    <a:bodyPr/>
                    <a:lstStyle/>
                    <a:p>
                      <a:r>
                        <a:rPr lang="en-US" sz="1400" dirty="0" smtClean="0"/>
                        <a:t>150</a:t>
                      </a:r>
                      <a:endParaRPr lang="en-US" sz="1400" dirty="0"/>
                    </a:p>
                  </a:txBody>
                  <a:tcPr marL="67985" marR="67985" marT="33993" marB="33993"/>
                </a:tc>
              </a:tr>
            </a:tbl>
          </a:graphicData>
        </a:graphic>
      </p:graphicFrame>
    </p:spTree>
    <p:extLst>
      <p:ext uri="{BB962C8B-B14F-4D97-AF65-F5344CB8AC3E}">
        <p14:creationId xmlns:p14="http://schemas.microsoft.com/office/powerpoint/2010/main" val="19180732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08603330"/>
              </p:ext>
            </p:extLst>
          </p:nvPr>
        </p:nvGraphicFramePr>
        <p:xfrm>
          <a:off x="683568" y="106816"/>
          <a:ext cx="7704856" cy="3250174"/>
        </p:xfrm>
        <a:graphic>
          <a:graphicData uri="http://schemas.openxmlformats.org/drawingml/2006/table">
            <a:tbl>
              <a:tblPr firstRow="1" bandRow="1">
                <a:tableStyleId>{5C22544A-7EE6-4342-B048-85BDC9FD1C3A}</a:tableStyleId>
              </a:tblPr>
              <a:tblGrid>
                <a:gridCol w="4655023"/>
                <a:gridCol w="3049833"/>
              </a:tblGrid>
              <a:tr h="282086">
                <a:tc>
                  <a:txBody>
                    <a:bodyPr/>
                    <a:lstStyle/>
                    <a:p>
                      <a:r>
                        <a:rPr lang="en-US" sz="1200" b="1" dirty="0" smtClean="0"/>
                        <a:t>CLIMATE CHANGE</a:t>
                      </a:r>
                      <a:endParaRPr lang="en-US" sz="1200" b="1" dirty="0"/>
                    </a:p>
                  </a:txBody>
                  <a:tcPr marL="67023" marR="67023" marT="33511" marB="33511"/>
                </a:tc>
                <a:tc>
                  <a:txBody>
                    <a:bodyPr/>
                    <a:lstStyle/>
                    <a:p>
                      <a:r>
                        <a:rPr lang="en-US" sz="1400" dirty="0" smtClean="0"/>
                        <a:t>1,260</a:t>
                      </a:r>
                      <a:endParaRPr lang="en-US" sz="1400" dirty="0"/>
                    </a:p>
                  </a:txBody>
                  <a:tcPr marL="67023" marR="67023" marT="33511" marB="33511"/>
                </a:tc>
              </a:tr>
              <a:tr h="2820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t>STAR Country Allocations</a:t>
                      </a:r>
                    </a:p>
                  </a:txBody>
                  <a:tcPr marL="67023" marR="67023" marT="33511" marB="33511"/>
                </a:tc>
                <a:tc>
                  <a:txBody>
                    <a:bodyPr/>
                    <a:lstStyle/>
                    <a:p>
                      <a:r>
                        <a:rPr lang="en-US" sz="1400" dirty="0" smtClean="0"/>
                        <a:t>941</a:t>
                      </a:r>
                      <a:endParaRPr lang="en-US" sz="1400" dirty="0"/>
                    </a:p>
                  </a:txBody>
                  <a:tcPr marL="67023" marR="67023" marT="33511" marB="33511"/>
                </a:tc>
              </a:tr>
              <a:tr h="2820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t>STAR Set-aside</a:t>
                      </a:r>
                    </a:p>
                  </a:txBody>
                  <a:tcPr marL="67023" marR="67023" marT="33511" marB="33511"/>
                </a:tc>
                <a:tc>
                  <a:txBody>
                    <a:bodyPr/>
                    <a:lstStyle/>
                    <a:p>
                      <a:r>
                        <a:rPr lang="en-US" sz="1400" dirty="0" smtClean="0"/>
                        <a:t>319</a:t>
                      </a:r>
                      <a:endParaRPr lang="en-US" sz="1400" dirty="0"/>
                    </a:p>
                  </a:txBody>
                  <a:tcPr marL="67023" marR="67023" marT="33511" marB="33511"/>
                </a:tc>
              </a:tr>
              <a:tr h="2820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 Convention</a:t>
                      </a:r>
                      <a:r>
                        <a:rPr lang="en-US" sz="1400" baseline="0" dirty="0" smtClean="0"/>
                        <a:t> obligations</a:t>
                      </a:r>
                      <a:endParaRPr lang="en-US" sz="1400" dirty="0" smtClean="0"/>
                    </a:p>
                  </a:txBody>
                  <a:tcPr marL="67023" marR="67023" marT="33511" marB="33511"/>
                </a:tc>
                <a:tc>
                  <a:txBody>
                    <a:bodyPr/>
                    <a:lstStyle/>
                    <a:p>
                      <a:r>
                        <a:rPr lang="en-US" sz="1400" dirty="0" smtClean="0"/>
                        <a:t>130</a:t>
                      </a:r>
                      <a:endParaRPr lang="en-US" sz="1400" dirty="0"/>
                    </a:p>
                  </a:txBody>
                  <a:tcPr marL="67023" marR="67023" marT="33511" marB="33511"/>
                </a:tc>
              </a:tr>
              <a:tr h="2820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 Global and Regional Programs</a:t>
                      </a:r>
                    </a:p>
                  </a:txBody>
                  <a:tcPr marL="67023" marR="67023" marT="33511" marB="33511"/>
                </a:tc>
                <a:tc>
                  <a:txBody>
                    <a:bodyPr/>
                    <a:lstStyle/>
                    <a:p>
                      <a:r>
                        <a:rPr lang="en-US" sz="1400" dirty="0" smtClean="0"/>
                        <a:t>109</a:t>
                      </a:r>
                      <a:endParaRPr lang="en-US" sz="1400" dirty="0"/>
                    </a:p>
                  </a:txBody>
                  <a:tcPr marL="67023" marR="67023" marT="33511" marB="33511"/>
                </a:tc>
              </a:tr>
              <a:tr h="2820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*Integrated Approach Programs</a:t>
                      </a:r>
                    </a:p>
                  </a:txBody>
                  <a:tcPr marL="67023" marR="67023" marT="33511" marB="33511"/>
                </a:tc>
                <a:tc>
                  <a:txBody>
                    <a:bodyPr/>
                    <a:lstStyle/>
                    <a:p>
                      <a:r>
                        <a:rPr lang="en-US" sz="1400" dirty="0" smtClean="0"/>
                        <a:t>50</a:t>
                      </a:r>
                      <a:endParaRPr lang="en-US" sz="1400" dirty="0"/>
                    </a:p>
                  </a:txBody>
                  <a:tcPr marL="67023" marR="67023" marT="33511" marB="33511"/>
                </a:tc>
              </a:tr>
              <a:tr h="496743">
                <a:tc>
                  <a:txBody>
                    <a:bodyPr/>
                    <a:lstStyle/>
                    <a:p>
                      <a:r>
                        <a:rPr lang="en-US" sz="1400" dirty="0" smtClean="0"/>
                        <a:t>     a)</a:t>
                      </a:r>
                      <a:r>
                        <a:rPr lang="en-US" sz="1400" baseline="0" dirty="0" smtClean="0"/>
                        <a:t> </a:t>
                      </a:r>
                      <a:r>
                        <a:rPr lang="en-US" sz="1400" dirty="0" smtClean="0"/>
                        <a:t>Sustainable Cities - Harnessing Local Action for Global Commons</a:t>
                      </a:r>
                      <a:endParaRPr lang="en-US" sz="1400" dirty="0"/>
                    </a:p>
                  </a:txBody>
                  <a:tcPr marL="67023" marR="67023" marT="33511" marB="33511"/>
                </a:tc>
                <a:tc>
                  <a:txBody>
                    <a:bodyPr/>
                    <a:lstStyle/>
                    <a:p>
                      <a:r>
                        <a:rPr lang="en-US" sz="1400" dirty="0" smtClean="0"/>
                        <a:t>40</a:t>
                      </a:r>
                      <a:endParaRPr lang="en-US" sz="1400" dirty="0"/>
                    </a:p>
                  </a:txBody>
                  <a:tcPr marL="67023" marR="67023" marT="33511" marB="33511"/>
                </a:tc>
              </a:tr>
              <a:tr h="496743">
                <a:tc>
                  <a:txBody>
                    <a:bodyPr/>
                    <a:lstStyle/>
                    <a:p>
                      <a:r>
                        <a:rPr lang="en-US" sz="1400" dirty="0" smtClean="0"/>
                        <a:t>     b) Fostering Sustainability and Resilience of Production Systems in Africa </a:t>
                      </a:r>
                    </a:p>
                  </a:txBody>
                  <a:tcPr marL="67023" marR="67023" marT="33511" marB="33511"/>
                </a:tc>
                <a:tc>
                  <a:txBody>
                    <a:bodyPr/>
                    <a:lstStyle/>
                    <a:p>
                      <a:r>
                        <a:rPr lang="en-US" sz="1400" dirty="0" smtClean="0"/>
                        <a:t>10</a:t>
                      </a:r>
                      <a:endParaRPr lang="en-US" sz="1400" dirty="0"/>
                    </a:p>
                  </a:txBody>
                  <a:tcPr marL="67023" marR="67023" marT="33511" marB="33511"/>
                </a:tc>
              </a:tr>
              <a:tr h="2820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*Other Global and Regional Programs</a:t>
                      </a:r>
                    </a:p>
                  </a:txBody>
                  <a:tcPr marL="67023" marR="67023" marT="33511" marB="33511"/>
                </a:tc>
                <a:tc>
                  <a:txBody>
                    <a:bodyPr/>
                    <a:lstStyle/>
                    <a:p>
                      <a:r>
                        <a:rPr lang="en-US" sz="1400" dirty="0" smtClean="0"/>
                        <a:t>59</a:t>
                      </a:r>
                      <a:endParaRPr lang="en-US" sz="1400" dirty="0"/>
                    </a:p>
                  </a:txBody>
                  <a:tcPr marL="67023" marR="67023" marT="33511" marB="33511"/>
                </a:tc>
              </a:tr>
              <a:tr h="282086">
                <a:tc>
                  <a:txBody>
                    <a:bodyPr/>
                    <a:lstStyle/>
                    <a:p>
                      <a:r>
                        <a:rPr lang="en-US" sz="1400" dirty="0" smtClean="0"/>
                        <a:t>    - Sustainable Forest Management</a:t>
                      </a:r>
                      <a:endParaRPr lang="en-US" sz="1400" dirty="0"/>
                    </a:p>
                  </a:txBody>
                  <a:tcPr marL="67023" marR="67023" marT="33511" marB="33511"/>
                </a:tc>
                <a:tc>
                  <a:txBody>
                    <a:bodyPr/>
                    <a:lstStyle/>
                    <a:p>
                      <a:r>
                        <a:rPr lang="en-US" sz="1400" dirty="0" smtClean="0"/>
                        <a:t>80</a:t>
                      </a:r>
                      <a:endParaRPr lang="en-US" sz="1400" dirty="0"/>
                    </a:p>
                  </a:txBody>
                  <a:tcPr marL="67023" marR="67023" marT="33511" marB="33511"/>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424594347"/>
              </p:ext>
            </p:extLst>
          </p:nvPr>
        </p:nvGraphicFramePr>
        <p:xfrm>
          <a:off x="683568" y="3356992"/>
          <a:ext cx="7704856" cy="2736798"/>
        </p:xfrm>
        <a:graphic>
          <a:graphicData uri="http://schemas.openxmlformats.org/drawingml/2006/table">
            <a:tbl>
              <a:tblPr firstRow="1" bandRow="1">
                <a:tableStyleId>{5C22544A-7EE6-4342-B048-85BDC9FD1C3A}</a:tableStyleId>
              </a:tblPr>
              <a:tblGrid>
                <a:gridCol w="4655023"/>
                <a:gridCol w="3049833"/>
              </a:tblGrid>
              <a:tr h="265526">
                <a:tc>
                  <a:txBody>
                    <a:bodyPr/>
                    <a:lstStyle/>
                    <a:p>
                      <a:r>
                        <a:rPr lang="en-US" sz="1200" b="1" dirty="0" smtClean="0"/>
                        <a:t>LAND</a:t>
                      </a:r>
                      <a:r>
                        <a:rPr lang="en-US" sz="1200" b="1" baseline="0" dirty="0" smtClean="0"/>
                        <a:t> DEGRADATION</a:t>
                      </a:r>
                      <a:endParaRPr lang="en-US" sz="1200" b="1" dirty="0"/>
                    </a:p>
                  </a:txBody>
                  <a:tcPr marL="67023" marR="67023" marT="33511" marB="33511"/>
                </a:tc>
                <a:tc>
                  <a:txBody>
                    <a:bodyPr/>
                    <a:lstStyle/>
                    <a:p>
                      <a:r>
                        <a:rPr lang="en-US" sz="1400" dirty="0" smtClean="0"/>
                        <a:t>431</a:t>
                      </a:r>
                      <a:endParaRPr lang="en-US" sz="1400" dirty="0"/>
                    </a:p>
                  </a:txBody>
                  <a:tcPr marL="67023" marR="67023" marT="33511" marB="33511"/>
                </a:tc>
              </a:tr>
              <a:tr h="2655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t>STAR Country Allocations</a:t>
                      </a:r>
                    </a:p>
                  </a:txBody>
                  <a:tcPr marL="67023" marR="67023" marT="33511" marB="33511"/>
                </a:tc>
                <a:tc>
                  <a:txBody>
                    <a:bodyPr/>
                    <a:lstStyle/>
                    <a:p>
                      <a:r>
                        <a:rPr lang="en-US" sz="1400" dirty="0" smtClean="0"/>
                        <a:t>346</a:t>
                      </a:r>
                      <a:endParaRPr lang="en-US" sz="1400" dirty="0"/>
                    </a:p>
                  </a:txBody>
                  <a:tcPr marL="67023" marR="67023" marT="33511" marB="33511"/>
                </a:tc>
              </a:tr>
              <a:tr h="2655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t>STAR Set-aside</a:t>
                      </a:r>
                    </a:p>
                  </a:txBody>
                  <a:tcPr marL="67023" marR="67023" marT="33511" marB="33511"/>
                </a:tc>
                <a:tc>
                  <a:txBody>
                    <a:bodyPr/>
                    <a:lstStyle/>
                    <a:p>
                      <a:r>
                        <a:rPr lang="en-US" sz="1400" dirty="0" smtClean="0"/>
                        <a:t>85</a:t>
                      </a:r>
                      <a:endParaRPr lang="en-US" sz="1400" dirty="0"/>
                    </a:p>
                  </a:txBody>
                  <a:tcPr marL="67023" marR="67023" marT="33511" marB="33511"/>
                </a:tc>
              </a:tr>
              <a:tr h="2655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 Convention</a:t>
                      </a:r>
                      <a:r>
                        <a:rPr lang="en-US" sz="1400" baseline="0" dirty="0" smtClean="0"/>
                        <a:t> obligations</a:t>
                      </a:r>
                      <a:endParaRPr lang="en-US" sz="1400" dirty="0" smtClean="0"/>
                    </a:p>
                  </a:txBody>
                  <a:tcPr marL="67023" marR="67023" marT="33511" marB="33511"/>
                </a:tc>
                <a:tc>
                  <a:txBody>
                    <a:bodyPr/>
                    <a:lstStyle/>
                    <a:p>
                      <a:r>
                        <a:rPr lang="en-US" sz="1400" dirty="0" smtClean="0"/>
                        <a:t>15</a:t>
                      </a:r>
                      <a:endParaRPr lang="en-US" sz="1400" dirty="0"/>
                    </a:p>
                  </a:txBody>
                  <a:tcPr marL="67023" marR="67023" marT="33511" marB="33511"/>
                </a:tc>
              </a:tr>
              <a:tr h="2655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 Global and Regional Programs</a:t>
                      </a:r>
                    </a:p>
                  </a:txBody>
                  <a:tcPr marL="67023" marR="67023" marT="33511" marB="33511"/>
                </a:tc>
                <a:tc>
                  <a:txBody>
                    <a:bodyPr/>
                    <a:lstStyle/>
                    <a:p>
                      <a:r>
                        <a:rPr lang="en-US" sz="1400" dirty="0" smtClean="0"/>
                        <a:t>50</a:t>
                      </a:r>
                      <a:endParaRPr lang="en-US" sz="1400" dirty="0"/>
                    </a:p>
                  </a:txBody>
                  <a:tcPr marL="67023" marR="67023" marT="33511" marB="33511"/>
                </a:tc>
              </a:tr>
              <a:tr h="2655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 Integrated Approach Programs</a:t>
                      </a:r>
                    </a:p>
                  </a:txBody>
                  <a:tcPr marL="67023" marR="67023" marT="33511" marB="33511"/>
                </a:tc>
                <a:tc>
                  <a:txBody>
                    <a:bodyPr/>
                    <a:lstStyle/>
                    <a:p>
                      <a:r>
                        <a:rPr lang="en-US" sz="1400" dirty="0" smtClean="0"/>
                        <a:t>40</a:t>
                      </a:r>
                      <a:endParaRPr lang="en-US" sz="1400" dirty="0"/>
                    </a:p>
                  </a:txBody>
                  <a:tcPr marL="67023" marR="67023" marT="33511" marB="33511"/>
                </a:tc>
              </a:tr>
              <a:tr h="467582">
                <a:tc>
                  <a:txBody>
                    <a:bodyPr/>
                    <a:lstStyle/>
                    <a:p>
                      <a:r>
                        <a:rPr lang="en-US" sz="1400" baseline="0" dirty="0" smtClean="0"/>
                        <a:t>     a) </a:t>
                      </a:r>
                      <a:r>
                        <a:rPr lang="en-US" sz="1400" dirty="0" smtClean="0"/>
                        <a:t>Fostering Sustainability and Resilience of Production Systems in Africa</a:t>
                      </a:r>
                      <a:endParaRPr lang="en-US" sz="1400" dirty="0"/>
                    </a:p>
                  </a:txBody>
                  <a:tcPr marL="67023" marR="67023" marT="33511" marB="33511"/>
                </a:tc>
                <a:tc>
                  <a:txBody>
                    <a:bodyPr/>
                    <a:lstStyle/>
                    <a:p>
                      <a:r>
                        <a:rPr lang="en-US" sz="1400" dirty="0" smtClean="0"/>
                        <a:t>40</a:t>
                      </a:r>
                      <a:endParaRPr lang="en-US" sz="1400" dirty="0"/>
                    </a:p>
                  </a:txBody>
                  <a:tcPr marL="67023" marR="67023" marT="33511" marB="33511"/>
                </a:tc>
              </a:tr>
              <a:tr h="2655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 Other Global and Regional Programs</a:t>
                      </a:r>
                    </a:p>
                  </a:txBody>
                  <a:tcPr marL="67023" marR="67023" marT="33511" marB="33511"/>
                </a:tc>
                <a:tc>
                  <a:txBody>
                    <a:bodyPr/>
                    <a:lstStyle/>
                    <a:p>
                      <a:r>
                        <a:rPr lang="en-US" sz="1400" dirty="0" smtClean="0"/>
                        <a:t>10</a:t>
                      </a:r>
                      <a:endParaRPr lang="en-US" sz="1400" dirty="0"/>
                    </a:p>
                  </a:txBody>
                  <a:tcPr marL="67023" marR="67023" marT="33511" marB="33511"/>
                </a:tc>
              </a:tr>
              <a:tr h="265526">
                <a:tc>
                  <a:txBody>
                    <a:bodyPr/>
                    <a:lstStyle/>
                    <a:p>
                      <a:r>
                        <a:rPr lang="en-US" sz="1400" dirty="0" smtClean="0"/>
                        <a:t>   - Sustainable Forest Management</a:t>
                      </a:r>
                      <a:endParaRPr lang="en-US" sz="1400" dirty="0"/>
                    </a:p>
                  </a:txBody>
                  <a:tcPr marL="67023" marR="67023" marT="33511" marB="33511"/>
                </a:tc>
                <a:tc>
                  <a:txBody>
                    <a:bodyPr/>
                    <a:lstStyle/>
                    <a:p>
                      <a:r>
                        <a:rPr lang="en-US" sz="1400" dirty="0" smtClean="0"/>
                        <a:t>20</a:t>
                      </a:r>
                      <a:endParaRPr lang="en-US" sz="1400" dirty="0"/>
                    </a:p>
                  </a:txBody>
                  <a:tcPr marL="67023" marR="67023" marT="33511" marB="33511"/>
                </a:tc>
              </a:tr>
            </a:tbl>
          </a:graphicData>
        </a:graphic>
      </p:graphicFrame>
    </p:spTree>
    <p:extLst>
      <p:ext uri="{BB962C8B-B14F-4D97-AF65-F5344CB8AC3E}">
        <p14:creationId xmlns:p14="http://schemas.microsoft.com/office/powerpoint/2010/main" val="741726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62064661"/>
              </p:ext>
            </p:extLst>
          </p:nvPr>
        </p:nvGraphicFramePr>
        <p:xfrm>
          <a:off x="179512" y="2780928"/>
          <a:ext cx="8815388" cy="563880"/>
        </p:xfrm>
        <a:graphic>
          <a:graphicData uri="http://schemas.openxmlformats.org/drawingml/2006/table">
            <a:tbl>
              <a:tblPr firstRow="1" bandRow="1">
                <a:tableStyleId>{5C22544A-7EE6-4342-B048-85BDC9FD1C3A}</a:tableStyleId>
              </a:tblPr>
              <a:tblGrid>
                <a:gridCol w="5325969"/>
                <a:gridCol w="3489419"/>
              </a:tblGrid>
              <a:tr h="274320">
                <a:tc>
                  <a:txBody>
                    <a:bodyPr/>
                    <a:lstStyle/>
                    <a:p>
                      <a:r>
                        <a:rPr lang="en-US" sz="1200" b="1" dirty="0" smtClean="0"/>
                        <a:t>INTERNATIONAL WATERS</a:t>
                      </a:r>
                      <a:endParaRPr lang="en-US" sz="1200" b="1" dirty="0"/>
                    </a:p>
                  </a:txBody>
                  <a:tcPr marL="68580" marR="68580" marT="34290" marB="34290"/>
                </a:tc>
                <a:tc>
                  <a:txBody>
                    <a:bodyPr/>
                    <a:lstStyle/>
                    <a:p>
                      <a:r>
                        <a:rPr lang="en-US" sz="1400" dirty="0" smtClean="0"/>
                        <a:t>456</a:t>
                      </a:r>
                      <a:endParaRPr lang="en-US" sz="1400" dirty="0"/>
                    </a:p>
                  </a:txBody>
                  <a:tcPr marL="68580" marR="68580" marT="34290" marB="34290"/>
                </a:tc>
              </a:tr>
              <a:tr h="274320">
                <a:tc>
                  <a:txBody>
                    <a:bodyPr/>
                    <a:lstStyle/>
                    <a:p>
                      <a:r>
                        <a:rPr lang="en-US" sz="1400" b="1" i="1" dirty="0" smtClean="0"/>
                        <a:t>Focal Area Programing</a:t>
                      </a:r>
                      <a:endParaRPr lang="en-US" sz="1400" b="1" i="1" dirty="0"/>
                    </a:p>
                  </a:txBody>
                  <a:tcPr marL="68580" marR="68580" marT="34290" marB="34290"/>
                </a:tc>
                <a:tc>
                  <a:txBody>
                    <a:bodyPr/>
                    <a:lstStyle/>
                    <a:p>
                      <a:r>
                        <a:rPr lang="en-US" sz="1400" dirty="0" smtClean="0"/>
                        <a:t>456</a:t>
                      </a:r>
                      <a:endParaRPr lang="en-US" sz="1400" dirty="0"/>
                    </a:p>
                  </a:txBody>
                  <a:tcPr marL="68580" marR="68580" marT="34290" marB="3429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730614379"/>
              </p:ext>
            </p:extLst>
          </p:nvPr>
        </p:nvGraphicFramePr>
        <p:xfrm>
          <a:off x="179512" y="1052736"/>
          <a:ext cx="8843962" cy="1691640"/>
        </p:xfrm>
        <a:graphic>
          <a:graphicData uri="http://schemas.openxmlformats.org/drawingml/2006/table">
            <a:tbl>
              <a:tblPr firstRow="1" bandRow="1">
                <a:tableStyleId>{5C22544A-7EE6-4342-B048-85BDC9FD1C3A}</a:tableStyleId>
              </a:tblPr>
              <a:tblGrid>
                <a:gridCol w="5343233"/>
                <a:gridCol w="3500729"/>
              </a:tblGrid>
              <a:tr h="274320">
                <a:tc>
                  <a:txBody>
                    <a:bodyPr/>
                    <a:lstStyle/>
                    <a:p>
                      <a:r>
                        <a:rPr lang="en-US" sz="1200" b="1" dirty="0" smtClean="0"/>
                        <a:t>CHEMICALS &amp; WASTE</a:t>
                      </a:r>
                      <a:endParaRPr lang="en-US" sz="1200" b="1" dirty="0"/>
                    </a:p>
                  </a:txBody>
                  <a:tcPr marL="68580" marR="68580" marT="34290" marB="34290"/>
                </a:tc>
                <a:tc>
                  <a:txBody>
                    <a:bodyPr/>
                    <a:lstStyle/>
                    <a:p>
                      <a:r>
                        <a:rPr lang="en-US" sz="1400" dirty="0" smtClean="0"/>
                        <a:t>554</a:t>
                      </a:r>
                      <a:endParaRPr lang="en-US" sz="1400" dirty="0"/>
                    </a:p>
                  </a:txBody>
                  <a:tcPr marL="68580" marR="68580" marT="34290" marB="34290"/>
                </a:tc>
              </a:tr>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1" dirty="0" smtClean="0"/>
                        <a:t>Convention breakdown</a:t>
                      </a:r>
                    </a:p>
                  </a:txBody>
                  <a:tcPr marL="68580" marR="68580" marT="34290" marB="34290"/>
                </a:tc>
                <a:tc>
                  <a:txBody>
                    <a:bodyPr/>
                    <a:lstStyle/>
                    <a:p>
                      <a:r>
                        <a:rPr lang="en-US" sz="1400" dirty="0" smtClean="0"/>
                        <a:t>554</a:t>
                      </a:r>
                      <a:endParaRPr lang="en-US" sz="1400" dirty="0"/>
                    </a:p>
                  </a:txBody>
                  <a:tcPr marL="68580" marR="68580" marT="34290" marB="34290"/>
                </a:tc>
              </a:tr>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      - POPs</a:t>
                      </a:r>
                      <a:endParaRPr lang="en-US" sz="1400" dirty="0" smtClean="0"/>
                    </a:p>
                  </a:txBody>
                  <a:tcPr marL="68580" marR="68580" marT="34290" marB="34290"/>
                </a:tc>
                <a:tc>
                  <a:txBody>
                    <a:bodyPr/>
                    <a:lstStyle/>
                    <a:p>
                      <a:r>
                        <a:rPr lang="en-US" sz="1400" dirty="0" smtClean="0"/>
                        <a:t>375</a:t>
                      </a:r>
                      <a:endParaRPr lang="en-US" sz="1400" dirty="0"/>
                    </a:p>
                  </a:txBody>
                  <a:tcPr marL="68580" marR="68580" marT="34290" marB="34290"/>
                </a:tc>
              </a:tr>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      - Mercury</a:t>
                      </a:r>
                      <a:endParaRPr lang="en-US" sz="1400" dirty="0" smtClean="0"/>
                    </a:p>
                  </a:txBody>
                  <a:tcPr marL="68580" marR="68580" marT="34290" marB="34290"/>
                </a:tc>
                <a:tc>
                  <a:txBody>
                    <a:bodyPr/>
                    <a:lstStyle/>
                    <a:p>
                      <a:r>
                        <a:rPr lang="en-US" sz="1400" dirty="0" smtClean="0"/>
                        <a:t>141</a:t>
                      </a:r>
                      <a:endParaRPr lang="en-US" sz="1400" dirty="0"/>
                    </a:p>
                  </a:txBody>
                  <a:tcPr marL="68580" marR="68580" marT="34290" marB="34290"/>
                </a:tc>
              </a:tr>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      - SAICM</a:t>
                      </a:r>
                      <a:endParaRPr lang="en-US" sz="1400" dirty="0" smtClean="0"/>
                    </a:p>
                  </a:txBody>
                  <a:tcPr marL="68580" marR="68580" marT="34290" marB="34290"/>
                </a:tc>
                <a:tc>
                  <a:txBody>
                    <a:bodyPr/>
                    <a:lstStyle/>
                    <a:p>
                      <a:r>
                        <a:rPr lang="en-US" sz="1400" dirty="0" smtClean="0"/>
                        <a:t>13</a:t>
                      </a:r>
                      <a:endParaRPr lang="en-US" sz="1400" dirty="0"/>
                    </a:p>
                  </a:txBody>
                  <a:tcPr marL="68580" marR="68580" marT="34290" marB="34290"/>
                </a:tc>
              </a:tr>
              <a:tr h="274320">
                <a:tc>
                  <a:txBody>
                    <a:bodyPr/>
                    <a:lstStyle/>
                    <a:p>
                      <a:r>
                        <a:rPr lang="en-US" sz="1400" dirty="0" smtClean="0"/>
                        <a:t>       - ODS</a:t>
                      </a:r>
                      <a:endParaRPr lang="en-US" sz="1400" dirty="0"/>
                    </a:p>
                  </a:txBody>
                  <a:tcPr marL="68580" marR="68580" marT="34290" marB="34290"/>
                </a:tc>
                <a:tc>
                  <a:txBody>
                    <a:bodyPr/>
                    <a:lstStyle/>
                    <a:p>
                      <a:r>
                        <a:rPr lang="en-US" sz="1400" dirty="0" smtClean="0"/>
                        <a:t>25</a:t>
                      </a:r>
                      <a:endParaRPr lang="en-US" sz="1400" dirty="0"/>
                    </a:p>
                  </a:txBody>
                  <a:tcPr marL="68580" marR="68580" marT="34290" marB="3429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477270373"/>
              </p:ext>
            </p:extLst>
          </p:nvPr>
        </p:nvGraphicFramePr>
        <p:xfrm>
          <a:off x="179512" y="4509120"/>
          <a:ext cx="8829676" cy="281940"/>
        </p:xfrm>
        <a:graphic>
          <a:graphicData uri="http://schemas.openxmlformats.org/drawingml/2006/table">
            <a:tbl>
              <a:tblPr firstRow="1" bandRow="1">
                <a:tableStyleId>{5C22544A-7EE6-4342-B048-85BDC9FD1C3A}</a:tableStyleId>
              </a:tblPr>
              <a:tblGrid>
                <a:gridCol w="5334602"/>
                <a:gridCol w="3495074"/>
              </a:tblGrid>
              <a:tr h="274320">
                <a:tc>
                  <a:txBody>
                    <a:bodyPr/>
                    <a:lstStyle/>
                    <a:p>
                      <a:r>
                        <a:rPr lang="en-US" sz="1200" b="1" dirty="0" smtClean="0"/>
                        <a:t>Corporate</a:t>
                      </a:r>
                      <a:r>
                        <a:rPr lang="en-US" sz="1200" b="1" baseline="0" dirty="0" smtClean="0"/>
                        <a:t> budget: Secretariat, STAP and Trustee</a:t>
                      </a:r>
                      <a:endParaRPr lang="en-US" sz="1200" b="1" dirty="0"/>
                    </a:p>
                  </a:txBody>
                  <a:tcPr marL="68580" marR="68580" marT="34290" marB="34290"/>
                </a:tc>
                <a:tc>
                  <a:txBody>
                    <a:bodyPr/>
                    <a:lstStyle/>
                    <a:p>
                      <a:r>
                        <a:rPr lang="en-US" sz="1400" dirty="0" smtClean="0"/>
                        <a:t>106</a:t>
                      </a:r>
                      <a:endParaRPr lang="en-US" sz="1400" dirty="0"/>
                    </a:p>
                  </a:txBody>
                  <a:tcPr marL="68580" marR="68580" marT="34290" marB="3429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860775075"/>
              </p:ext>
            </p:extLst>
          </p:nvPr>
        </p:nvGraphicFramePr>
        <p:xfrm>
          <a:off x="179512" y="3356992"/>
          <a:ext cx="8829676" cy="1174433"/>
        </p:xfrm>
        <a:graphic>
          <a:graphicData uri="http://schemas.openxmlformats.org/drawingml/2006/table">
            <a:tbl>
              <a:tblPr firstRow="1" bandRow="1">
                <a:tableStyleId>{5C22544A-7EE6-4342-B048-85BDC9FD1C3A}</a:tableStyleId>
              </a:tblPr>
              <a:tblGrid>
                <a:gridCol w="5334602"/>
                <a:gridCol w="3495074"/>
              </a:tblGrid>
              <a:tr h="328613">
                <a:tc>
                  <a:txBody>
                    <a:bodyPr/>
                    <a:lstStyle/>
                    <a:p>
                      <a:r>
                        <a:rPr lang="en-US" sz="1200" b="1" dirty="0" smtClean="0"/>
                        <a:t>CORPORATE</a:t>
                      </a:r>
                      <a:r>
                        <a:rPr lang="en-US" sz="1200" b="1" baseline="0" dirty="0" smtClean="0"/>
                        <a:t> PROGRAMS</a:t>
                      </a:r>
                      <a:endParaRPr lang="en-US" sz="1200" b="1" dirty="0"/>
                    </a:p>
                  </a:txBody>
                  <a:tcPr marL="68580" marR="68580" marT="34290" marB="34290"/>
                </a:tc>
                <a:tc>
                  <a:txBody>
                    <a:bodyPr/>
                    <a:lstStyle/>
                    <a:p>
                      <a:r>
                        <a:rPr lang="en-US" sz="1400" dirty="0" smtClean="0"/>
                        <a:t>197</a:t>
                      </a:r>
                      <a:endParaRPr lang="en-US" sz="1400" dirty="0"/>
                    </a:p>
                  </a:txBody>
                  <a:tcPr marL="68580" marR="68580" marT="34290" marB="34290"/>
                </a:tc>
              </a:tr>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Country Support Program (CSP)</a:t>
                      </a:r>
                    </a:p>
                  </a:txBody>
                  <a:tcPr marL="68580" marR="68580" marT="34290" marB="34290"/>
                </a:tc>
                <a:tc>
                  <a:txBody>
                    <a:bodyPr/>
                    <a:lstStyle/>
                    <a:p>
                      <a:r>
                        <a:rPr lang="en-US" sz="1400" dirty="0" smtClean="0"/>
                        <a:t>23</a:t>
                      </a:r>
                      <a:endParaRPr lang="en-US" sz="1400" dirty="0"/>
                    </a:p>
                  </a:txBody>
                  <a:tcPr marL="68580" marR="68580" marT="34290" marB="34290"/>
                </a:tc>
              </a:tr>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Cross</a:t>
                      </a:r>
                      <a:r>
                        <a:rPr lang="en-US" sz="1400" baseline="0" dirty="0" smtClean="0"/>
                        <a:t> Cutting Capacity Development (CCCD)</a:t>
                      </a:r>
                      <a:endParaRPr lang="en-US" sz="1400" dirty="0" smtClean="0"/>
                    </a:p>
                  </a:txBody>
                  <a:tcPr marL="68580" marR="68580" marT="34290" marB="34290"/>
                </a:tc>
                <a:tc>
                  <a:txBody>
                    <a:bodyPr/>
                    <a:lstStyle/>
                    <a:p>
                      <a:r>
                        <a:rPr lang="en-US" sz="1400" dirty="0" smtClean="0"/>
                        <a:t>34</a:t>
                      </a:r>
                      <a:endParaRPr lang="en-US" sz="1400" dirty="0"/>
                    </a:p>
                  </a:txBody>
                  <a:tcPr marL="68580" marR="68580" marT="34290" marB="34290"/>
                </a:tc>
              </a:tr>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Small Grants Program</a:t>
                      </a:r>
                    </a:p>
                  </a:txBody>
                  <a:tcPr marL="68580" marR="68580" marT="34290" marB="34290"/>
                </a:tc>
                <a:tc>
                  <a:txBody>
                    <a:bodyPr/>
                    <a:lstStyle/>
                    <a:p>
                      <a:r>
                        <a:rPr lang="en-US" sz="1400" dirty="0" smtClean="0"/>
                        <a:t>140</a:t>
                      </a:r>
                      <a:endParaRPr lang="en-US" sz="1400" dirty="0"/>
                    </a:p>
                  </a:txBody>
                  <a:tcPr marL="68580" marR="68580" marT="34290" marB="34290"/>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175266760"/>
              </p:ext>
            </p:extLst>
          </p:nvPr>
        </p:nvGraphicFramePr>
        <p:xfrm>
          <a:off x="179512" y="5229200"/>
          <a:ext cx="8829676" cy="374333"/>
        </p:xfrm>
        <a:graphic>
          <a:graphicData uri="http://schemas.openxmlformats.org/drawingml/2006/table">
            <a:tbl>
              <a:tblPr firstRow="1" bandRow="1">
                <a:tableStyleId>{5C22544A-7EE6-4342-B048-85BDC9FD1C3A}</a:tableStyleId>
              </a:tblPr>
              <a:tblGrid>
                <a:gridCol w="5334602"/>
                <a:gridCol w="3495074"/>
              </a:tblGrid>
              <a:tr h="374333">
                <a:tc>
                  <a:txBody>
                    <a:bodyPr/>
                    <a:lstStyle/>
                    <a:p>
                      <a:r>
                        <a:rPr lang="en-US" sz="1400" b="1" dirty="0" smtClean="0"/>
                        <a:t>TOTAL</a:t>
                      </a:r>
                      <a:r>
                        <a:rPr lang="en-US" sz="1400" b="1" baseline="0" dirty="0" smtClean="0"/>
                        <a:t> GEF Replenishment</a:t>
                      </a:r>
                      <a:endParaRPr lang="en-US" sz="1400" b="1" dirty="0"/>
                    </a:p>
                  </a:txBody>
                  <a:tcPr marL="68580" marR="68580" marT="34290" marB="34290"/>
                </a:tc>
                <a:tc>
                  <a:txBody>
                    <a:bodyPr/>
                    <a:lstStyle/>
                    <a:p>
                      <a:r>
                        <a:rPr lang="en-US" sz="1400" dirty="0" smtClean="0"/>
                        <a:t>4,433</a:t>
                      </a:r>
                      <a:endParaRPr lang="en-US" sz="1400" dirty="0"/>
                    </a:p>
                  </a:txBody>
                  <a:tcPr marL="68580" marR="68580" marT="34290" marB="34290"/>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114432618"/>
              </p:ext>
            </p:extLst>
          </p:nvPr>
        </p:nvGraphicFramePr>
        <p:xfrm>
          <a:off x="179511" y="4797152"/>
          <a:ext cx="8829676" cy="281940"/>
        </p:xfrm>
        <a:graphic>
          <a:graphicData uri="http://schemas.openxmlformats.org/drawingml/2006/table">
            <a:tbl>
              <a:tblPr firstRow="1" bandRow="1">
                <a:tableStyleId>{5C22544A-7EE6-4342-B048-85BDC9FD1C3A}</a:tableStyleId>
              </a:tblPr>
              <a:tblGrid>
                <a:gridCol w="5334602"/>
                <a:gridCol w="3495074"/>
              </a:tblGrid>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Independent Evaluation Office</a:t>
                      </a:r>
                    </a:p>
                  </a:txBody>
                  <a:tcPr marL="68580" marR="68580" marT="34290" marB="34290"/>
                </a:tc>
                <a:tc>
                  <a:txBody>
                    <a:bodyPr/>
                    <a:lstStyle/>
                    <a:p>
                      <a:r>
                        <a:rPr lang="en-US" sz="1400" dirty="0" smtClean="0"/>
                        <a:t>19</a:t>
                      </a:r>
                      <a:endParaRPr lang="en-US" sz="1400" dirty="0"/>
                    </a:p>
                  </a:txBody>
                  <a:tcPr marL="68580" marR="68580" marT="34290" marB="34290"/>
                </a:tc>
              </a:tr>
            </a:tbl>
          </a:graphicData>
        </a:graphic>
      </p:graphicFrame>
    </p:spTree>
    <p:extLst>
      <p:ext uri="{BB962C8B-B14F-4D97-AF65-F5344CB8AC3E}">
        <p14:creationId xmlns:p14="http://schemas.microsoft.com/office/powerpoint/2010/main" val="1601702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title"/>
          </p:nvPr>
        </p:nvSpPr>
        <p:spPr>
          <a:xfrm>
            <a:off x="533400" y="609600"/>
            <a:ext cx="8229600" cy="731838"/>
          </a:xfrm>
        </p:spPr>
        <p:txBody>
          <a:bodyPr/>
          <a:lstStyle/>
          <a:p>
            <a:pPr eaLnBrk="1" hangingPunct="1"/>
            <a:r>
              <a:rPr lang="en-US" sz="3600" i="1" dirty="0" smtClean="0">
                <a:solidFill>
                  <a:srgbClr val="00642D"/>
                </a:solidFill>
              </a:rPr>
              <a:t>Institutional Framework</a:t>
            </a:r>
          </a:p>
        </p:txBody>
      </p:sp>
      <p:sp>
        <p:nvSpPr>
          <p:cNvPr id="6" name="Title 3"/>
          <p:cNvSpPr txBox="1">
            <a:spLocks/>
          </p:cNvSpPr>
          <p:nvPr/>
        </p:nvSpPr>
        <p:spPr bwMode="auto">
          <a:xfrm>
            <a:off x="0" y="0"/>
            <a:ext cx="9144000" cy="685800"/>
          </a:xfrm>
          <a:prstGeom prst="rect">
            <a:avLst/>
          </a:prstGeom>
          <a:solidFill>
            <a:srgbClr val="DDDDDD"/>
          </a:solidFill>
          <a:ln w="9525">
            <a:noFill/>
            <a:miter lim="800000"/>
            <a:headEnd/>
            <a:tailEnd/>
          </a:ln>
        </p:spPr>
        <p:txBody>
          <a:bodyPr anchor="ctr"/>
          <a:lstStyle/>
          <a:p>
            <a:pPr algn="ctr"/>
            <a:r>
              <a:rPr lang="en-US" sz="3200" b="1" dirty="0">
                <a:solidFill>
                  <a:srgbClr val="00642D"/>
                </a:solidFill>
                <a:latin typeface="Calibri" pitchFamily="34" charset="0"/>
              </a:rPr>
              <a:t>GEF Trust Fund</a:t>
            </a:r>
          </a:p>
        </p:txBody>
      </p:sp>
      <p:sp>
        <p:nvSpPr>
          <p:cNvPr id="28" name="AutoShape 15"/>
          <p:cNvSpPr>
            <a:spLocks noChangeArrowheads="1"/>
          </p:cNvSpPr>
          <p:nvPr/>
        </p:nvSpPr>
        <p:spPr bwMode="auto">
          <a:xfrm>
            <a:off x="5773924" y="1776367"/>
            <a:ext cx="1352441" cy="3316279"/>
          </a:xfrm>
          <a:prstGeom prst="roundRect">
            <a:avLst>
              <a:gd name="adj" fmla="val 16667"/>
            </a:avLst>
          </a:prstGeom>
          <a:solidFill>
            <a:schemeClr val="accent3">
              <a:lumMod val="85000"/>
            </a:schemeClr>
          </a:solidFill>
          <a:ln w="9525">
            <a:solidFill>
              <a:srgbClr val="00642D"/>
            </a:solidFill>
            <a:round/>
            <a:headEnd/>
            <a:tailEnd/>
          </a:ln>
          <a:effectLst/>
        </p:spPr>
        <p:txBody>
          <a:bodyPr wrap="none" anchor="ctr"/>
          <a:lstStyle/>
          <a:p>
            <a:pPr algn="ctr"/>
            <a:r>
              <a:rPr lang="en-US" sz="1400" b="1" dirty="0">
                <a:solidFill>
                  <a:srgbClr val="00642D"/>
                </a:solidFill>
                <a:latin typeface="Calibri" pitchFamily="34" charset="0"/>
              </a:rPr>
              <a:t>Agencies</a:t>
            </a:r>
          </a:p>
          <a:p>
            <a:pPr marL="285750" indent="-285750">
              <a:buFont typeface="Arial" charset="0"/>
              <a:buChar char="•"/>
            </a:pPr>
            <a:r>
              <a:rPr lang="en-US" sz="1400" b="1" dirty="0">
                <a:solidFill>
                  <a:srgbClr val="00642D"/>
                </a:solidFill>
                <a:latin typeface="Calibri" pitchFamily="34" charset="0"/>
              </a:rPr>
              <a:t>UNDP</a:t>
            </a:r>
          </a:p>
          <a:p>
            <a:pPr marL="285750" indent="-285750">
              <a:buFont typeface="Arial" charset="0"/>
              <a:buChar char="•"/>
            </a:pPr>
            <a:r>
              <a:rPr lang="en-US" sz="1400" b="1" dirty="0">
                <a:solidFill>
                  <a:srgbClr val="00642D"/>
                </a:solidFill>
                <a:latin typeface="Calibri" pitchFamily="34" charset="0"/>
              </a:rPr>
              <a:t>UNEP</a:t>
            </a:r>
          </a:p>
          <a:p>
            <a:pPr marL="285750" indent="-285750">
              <a:buFont typeface="Arial" charset="0"/>
              <a:buChar char="•"/>
            </a:pPr>
            <a:r>
              <a:rPr lang="en-US" sz="1400" b="1" dirty="0">
                <a:solidFill>
                  <a:srgbClr val="00642D"/>
                </a:solidFill>
                <a:latin typeface="Calibri" pitchFamily="34" charset="0"/>
              </a:rPr>
              <a:t>WB</a:t>
            </a:r>
          </a:p>
          <a:p>
            <a:pPr marL="285750" indent="-285750">
              <a:buFont typeface="Arial" charset="0"/>
              <a:buChar char="•"/>
            </a:pPr>
            <a:r>
              <a:rPr lang="en-US" sz="1400" b="1" dirty="0">
                <a:solidFill>
                  <a:srgbClr val="00642D"/>
                </a:solidFill>
                <a:latin typeface="Calibri" pitchFamily="34" charset="0"/>
              </a:rPr>
              <a:t>ADB</a:t>
            </a:r>
          </a:p>
          <a:p>
            <a:pPr marL="285750" indent="-285750">
              <a:buFont typeface="Arial" charset="0"/>
              <a:buChar char="•"/>
            </a:pPr>
            <a:r>
              <a:rPr lang="en-US" sz="1400" b="1" dirty="0">
                <a:solidFill>
                  <a:srgbClr val="00642D"/>
                </a:solidFill>
                <a:latin typeface="Calibri" pitchFamily="34" charset="0"/>
              </a:rPr>
              <a:t>AfDB</a:t>
            </a:r>
          </a:p>
          <a:p>
            <a:pPr marL="285750" indent="-285750">
              <a:buFont typeface="Arial" charset="0"/>
              <a:buChar char="•"/>
            </a:pPr>
            <a:r>
              <a:rPr lang="en-US" sz="1400" b="1" dirty="0">
                <a:solidFill>
                  <a:srgbClr val="00642D"/>
                </a:solidFill>
                <a:latin typeface="Calibri" pitchFamily="34" charset="0"/>
              </a:rPr>
              <a:t>EBRD</a:t>
            </a:r>
          </a:p>
          <a:p>
            <a:pPr marL="285750" indent="-285750">
              <a:buFont typeface="Arial" charset="0"/>
              <a:buChar char="•"/>
            </a:pPr>
            <a:r>
              <a:rPr lang="en-US" sz="1400" b="1" dirty="0">
                <a:solidFill>
                  <a:srgbClr val="00642D"/>
                </a:solidFill>
                <a:latin typeface="Calibri" pitchFamily="34" charset="0"/>
              </a:rPr>
              <a:t>FAO</a:t>
            </a:r>
          </a:p>
          <a:p>
            <a:pPr marL="285750" indent="-285750">
              <a:buFont typeface="Arial" charset="0"/>
              <a:buChar char="•"/>
            </a:pPr>
            <a:r>
              <a:rPr lang="en-US" sz="1400" b="1" dirty="0">
                <a:solidFill>
                  <a:srgbClr val="00642D"/>
                </a:solidFill>
                <a:latin typeface="Calibri" pitchFamily="34" charset="0"/>
              </a:rPr>
              <a:t>IaDB</a:t>
            </a:r>
          </a:p>
          <a:p>
            <a:pPr marL="285750" indent="-285750">
              <a:buFont typeface="Arial" charset="0"/>
              <a:buChar char="•"/>
            </a:pPr>
            <a:r>
              <a:rPr lang="en-US" sz="1400" b="1" dirty="0">
                <a:solidFill>
                  <a:srgbClr val="00642D"/>
                </a:solidFill>
                <a:latin typeface="Calibri" pitchFamily="34" charset="0"/>
              </a:rPr>
              <a:t>IFAD</a:t>
            </a:r>
          </a:p>
          <a:p>
            <a:pPr marL="285750" indent="-285750">
              <a:buFont typeface="Arial" charset="0"/>
              <a:buChar char="•"/>
            </a:pPr>
            <a:r>
              <a:rPr lang="en-US" sz="1400" b="1" dirty="0">
                <a:solidFill>
                  <a:srgbClr val="00642D"/>
                </a:solidFill>
                <a:latin typeface="Calibri" pitchFamily="34" charset="0"/>
              </a:rPr>
              <a:t>UNIDO</a:t>
            </a:r>
          </a:p>
          <a:p>
            <a:pPr marL="285750" indent="-285750">
              <a:buFont typeface="Arial" charset="0"/>
              <a:buChar char="•"/>
            </a:pPr>
            <a:r>
              <a:rPr lang="en-US" sz="1400" b="1" dirty="0">
                <a:solidFill>
                  <a:srgbClr val="00642D"/>
                </a:solidFill>
                <a:latin typeface="Calibri" pitchFamily="34" charset="0"/>
              </a:rPr>
              <a:t>WWF-US</a:t>
            </a:r>
          </a:p>
          <a:p>
            <a:pPr marL="285750" indent="-285750">
              <a:buFont typeface="Arial" charset="0"/>
              <a:buChar char="•"/>
            </a:pPr>
            <a:r>
              <a:rPr lang="en-US" sz="1400" b="1" dirty="0">
                <a:solidFill>
                  <a:srgbClr val="00642D"/>
                </a:solidFill>
                <a:latin typeface="Calibri" pitchFamily="34" charset="0"/>
              </a:rPr>
              <a:t>CI</a:t>
            </a:r>
          </a:p>
          <a:p>
            <a:pPr marL="285750" indent="-285750">
              <a:buFont typeface="Arial" charset="0"/>
              <a:buChar char="•"/>
            </a:pPr>
            <a:r>
              <a:rPr lang="en-US" sz="1400" b="1" dirty="0">
                <a:solidFill>
                  <a:srgbClr val="00642D"/>
                </a:solidFill>
                <a:latin typeface="Calibri" pitchFamily="34" charset="0"/>
              </a:rPr>
              <a:t>IUCN</a:t>
            </a:r>
          </a:p>
          <a:p>
            <a:pPr marL="285750" indent="-285750">
              <a:buFont typeface="Arial" charset="0"/>
              <a:buChar char="•"/>
            </a:pPr>
            <a:r>
              <a:rPr lang="en-US" sz="1400" b="1" dirty="0">
                <a:solidFill>
                  <a:srgbClr val="00642D"/>
                </a:solidFill>
                <a:latin typeface="Calibri" pitchFamily="34" charset="0"/>
              </a:rPr>
              <a:t>DBSA</a:t>
            </a:r>
          </a:p>
        </p:txBody>
      </p:sp>
      <p:sp>
        <p:nvSpPr>
          <p:cNvPr id="29" name="AutoShape 15"/>
          <p:cNvSpPr>
            <a:spLocks noChangeArrowheads="1"/>
          </p:cNvSpPr>
          <p:nvPr/>
        </p:nvSpPr>
        <p:spPr bwMode="auto">
          <a:xfrm>
            <a:off x="4712974" y="2415527"/>
            <a:ext cx="939590" cy="822141"/>
          </a:xfrm>
          <a:prstGeom prst="roundRect">
            <a:avLst>
              <a:gd name="adj" fmla="val 16667"/>
            </a:avLst>
          </a:prstGeom>
          <a:solidFill>
            <a:schemeClr val="accent3">
              <a:lumMod val="85000"/>
            </a:schemeClr>
          </a:solidFill>
          <a:ln w="9525">
            <a:solidFill>
              <a:srgbClr val="00642D"/>
            </a:solidFill>
            <a:round/>
            <a:headEnd/>
            <a:tailEnd/>
          </a:ln>
          <a:effectLst/>
        </p:spPr>
        <p:txBody>
          <a:bodyPr wrap="none" anchor="ctr"/>
          <a:lstStyle/>
          <a:p>
            <a:pPr algn="ctr"/>
            <a:r>
              <a:rPr lang="en-US" sz="1600" b="1" dirty="0">
                <a:solidFill>
                  <a:srgbClr val="006600"/>
                </a:solidFill>
                <a:latin typeface="Calibri" pitchFamily="34" charset="0"/>
              </a:rPr>
              <a:t>GEF </a:t>
            </a:r>
          </a:p>
          <a:p>
            <a:pPr algn="ctr"/>
            <a:r>
              <a:rPr lang="en-US" sz="1600" b="1" dirty="0">
                <a:solidFill>
                  <a:srgbClr val="006600"/>
                </a:solidFill>
                <a:latin typeface="Calibri" pitchFamily="34" charset="0"/>
              </a:rPr>
              <a:t>Secretariat</a:t>
            </a:r>
          </a:p>
        </p:txBody>
      </p:sp>
      <p:sp>
        <p:nvSpPr>
          <p:cNvPr id="30" name="AutoShape 15"/>
          <p:cNvSpPr>
            <a:spLocks noChangeArrowheads="1"/>
          </p:cNvSpPr>
          <p:nvPr/>
        </p:nvSpPr>
        <p:spPr bwMode="auto">
          <a:xfrm>
            <a:off x="2740905" y="1947245"/>
            <a:ext cx="1174488" cy="489370"/>
          </a:xfrm>
          <a:prstGeom prst="roundRect">
            <a:avLst>
              <a:gd name="adj" fmla="val 16667"/>
            </a:avLst>
          </a:prstGeom>
          <a:solidFill>
            <a:schemeClr val="accent3">
              <a:lumMod val="85000"/>
            </a:schemeClr>
          </a:solidFill>
          <a:ln w="9525">
            <a:solidFill>
              <a:srgbClr val="00642D"/>
            </a:solidFill>
            <a:round/>
            <a:headEnd/>
            <a:tailEnd/>
          </a:ln>
          <a:effectLst/>
        </p:spPr>
        <p:txBody>
          <a:bodyPr wrap="none" anchor="ctr"/>
          <a:lstStyle/>
          <a:p>
            <a:pPr algn="ctr"/>
            <a:r>
              <a:rPr lang="en-US" sz="1400" b="1" dirty="0">
                <a:solidFill>
                  <a:srgbClr val="006600"/>
                </a:solidFill>
                <a:latin typeface="Calibri" pitchFamily="34" charset="0"/>
              </a:rPr>
              <a:t>STAP</a:t>
            </a:r>
          </a:p>
        </p:txBody>
      </p:sp>
      <p:sp>
        <p:nvSpPr>
          <p:cNvPr id="31" name="AutoShape 15"/>
          <p:cNvSpPr>
            <a:spLocks noChangeArrowheads="1"/>
          </p:cNvSpPr>
          <p:nvPr/>
        </p:nvSpPr>
        <p:spPr bwMode="auto">
          <a:xfrm>
            <a:off x="2486091" y="4366594"/>
            <a:ext cx="1879181" cy="489370"/>
          </a:xfrm>
          <a:prstGeom prst="roundRect">
            <a:avLst>
              <a:gd name="adj" fmla="val 16667"/>
            </a:avLst>
          </a:prstGeom>
          <a:solidFill>
            <a:schemeClr val="accent3">
              <a:lumMod val="85000"/>
            </a:schemeClr>
          </a:solidFill>
          <a:ln w="9525">
            <a:solidFill>
              <a:srgbClr val="00642D"/>
            </a:solidFill>
            <a:round/>
            <a:headEnd/>
            <a:tailEnd/>
          </a:ln>
          <a:effectLst/>
        </p:spPr>
        <p:txBody>
          <a:bodyPr wrap="none" anchor="ctr"/>
          <a:lstStyle/>
          <a:p>
            <a:pPr algn="ctr"/>
            <a:r>
              <a:rPr lang="en-US" sz="1400" b="1" dirty="0" smtClean="0">
                <a:solidFill>
                  <a:srgbClr val="006600"/>
                </a:solidFill>
                <a:latin typeface="Calibri" pitchFamily="34" charset="0"/>
              </a:rPr>
              <a:t>Independent </a:t>
            </a:r>
          </a:p>
          <a:p>
            <a:pPr algn="ctr"/>
            <a:r>
              <a:rPr lang="en-US" sz="1400" b="1" dirty="0" smtClean="0">
                <a:solidFill>
                  <a:srgbClr val="006600"/>
                </a:solidFill>
                <a:latin typeface="Calibri" pitchFamily="34" charset="0"/>
              </a:rPr>
              <a:t>Evaluation </a:t>
            </a:r>
            <a:r>
              <a:rPr lang="en-US" sz="1400" b="1" dirty="0">
                <a:solidFill>
                  <a:srgbClr val="006600"/>
                </a:solidFill>
                <a:latin typeface="Calibri" pitchFamily="34" charset="0"/>
              </a:rPr>
              <a:t>Office</a:t>
            </a:r>
          </a:p>
        </p:txBody>
      </p:sp>
      <p:sp>
        <p:nvSpPr>
          <p:cNvPr id="32" name="AutoShape 15"/>
          <p:cNvSpPr>
            <a:spLocks noChangeArrowheads="1"/>
          </p:cNvSpPr>
          <p:nvPr/>
        </p:nvSpPr>
        <p:spPr bwMode="auto">
          <a:xfrm>
            <a:off x="7279866" y="2478583"/>
            <a:ext cx="1864134" cy="1921765"/>
          </a:xfrm>
          <a:prstGeom prst="roundRect">
            <a:avLst>
              <a:gd name="adj" fmla="val 16667"/>
            </a:avLst>
          </a:prstGeom>
          <a:solidFill>
            <a:schemeClr val="bg1">
              <a:lumMod val="85000"/>
            </a:schemeClr>
          </a:solidFill>
          <a:ln w="9525">
            <a:solidFill>
              <a:srgbClr val="00642D"/>
            </a:solidFill>
            <a:round/>
            <a:headEnd/>
            <a:tailEnd/>
          </a:ln>
          <a:effectLst/>
        </p:spPr>
        <p:txBody>
          <a:bodyPr wrap="none" anchor="ctr"/>
          <a:lstStyle/>
          <a:p>
            <a:pPr algn="ctr"/>
            <a:r>
              <a:rPr lang="en-US" b="1" dirty="0" smtClean="0">
                <a:solidFill>
                  <a:srgbClr val="00642D"/>
                </a:solidFill>
                <a:latin typeface="Calibri" pitchFamily="34" charset="0"/>
              </a:rPr>
              <a:t>Projects</a:t>
            </a:r>
          </a:p>
          <a:p>
            <a:r>
              <a:rPr lang="en-US" sz="1200" b="1" dirty="0">
                <a:solidFill>
                  <a:srgbClr val="00642D"/>
                </a:solidFill>
                <a:latin typeface="Calibri" pitchFamily="34" charset="0"/>
              </a:rPr>
              <a:t>Countries:</a:t>
            </a:r>
          </a:p>
          <a:p>
            <a:pPr marL="285750" indent="-285750">
              <a:buFont typeface="Arial" charset="0"/>
              <a:buChar char="•"/>
            </a:pPr>
            <a:r>
              <a:rPr lang="en-US" sz="1200" b="1" dirty="0">
                <a:solidFill>
                  <a:srgbClr val="00642D"/>
                </a:solidFill>
                <a:latin typeface="Calibri" pitchFamily="34" charset="0"/>
              </a:rPr>
              <a:t>GEF OFPs / PFPs</a:t>
            </a:r>
          </a:p>
          <a:p>
            <a:pPr marL="285750" indent="-285750">
              <a:buFont typeface="Arial" charset="0"/>
              <a:buChar char="•"/>
            </a:pPr>
            <a:r>
              <a:rPr lang="en-US" sz="1200" b="1" dirty="0">
                <a:solidFill>
                  <a:srgbClr val="00642D"/>
                </a:solidFill>
                <a:latin typeface="Calibri" pitchFamily="34" charset="0"/>
              </a:rPr>
              <a:t>Convention FPs</a:t>
            </a:r>
          </a:p>
          <a:p>
            <a:pPr marL="285750" indent="-285750">
              <a:buFont typeface="Arial" charset="0"/>
              <a:buChar char="•"/>
            </a:pPr>
            <a:r>
              <a:rPr lang="en-US" sz="1200" b="1" dirty="0">
                <a:solidFill>
                  <a:srgbClr val="00642D"/>
                </a:solidFill>
                <a:latin typeface="Calibri" pitchFamily="34" charset="0"/>
              </a:rPr>
              <a:t>Other Gov’t Agencies</a:t>
            </a:r>
          </a:p>
          <a:p>
            <a:pPr marL="285750" indent="-285750">
              <a:buFont typeface="Arial" charset="0"/>
              <a:buChar char="•"/>
            </a:pPr>
            <a:r>
              <a:rPr lang="en-US" sz="1200" b="1" dirty="0">
                <a:solidFill>
                  <a:srgbClr val="00642D"/>
                </a:solidFill>
                <a:latin typeface="Calibri" pitchFamily="34" charset="0"/>
              </a:rPr>
              <a:t>NGOs / CSOs</a:t>
            </a:r>
          </a:p>
          <a:p>
            <a:pPr marL="285750" indent="-285750">
              <a:buFont typeface="Arial" charset="0"/>
              <a:buChar char="•"/>
            </a:pPr>
            <a:r>
              <a:rPr lang="en-US" sz="1200" b="1" dirty="0">
                <a:solidFill>
                  <a:srgbClr val="00642D"/>
                </a:solidFill>
                <a:latin typeface="Calibri" pitchFamily="34" charset="0"/>
              </a:rPr>
              <a:t>Private Sector</a:t>
            </a:r>
          </a:p>
        </p:txBody>
      </p:sp>
      <p:sp>
        <p:nvSpPr>
          <p:cNvPr id="33" name="AutoShape 15"/>
          <p:cNvSpPr>
            <a:spLocks noChangeArrowheads="1"/>
          </p:cNvSpPr>
          <p:nvPr/>
        </p:nvSpPr>
        <p:spPr bwMode="auto">
          <a:xfrm>
            <a:off x="2060463" y="2872588"/>
            <a:ext cx="2272479" cy="1070511"/>
          </a:xfrm>
          <a:prstGeom prst="roundRect">
            <a:avLst>
              <a:gd name="adj" fmla="val 16667"/>
            </a:avLst>
          </a:prstGeom>
          <a:solidFill>
            <a:schemeClr val="bg1">
              <a:lumMod val="85000"/>
            </a:schemeClr>
          </a:solidFill>
          <a:ln w="9525">
            <a:solidFill>
              <a:srgbClr val="00642D"/>
            </a:solidFill>
            <a:round/>
            <a:headEnd/>
            <a:tailEnd/>
          </a:ln>
          <a:effectLst/>
        </p:spPr>
        <p:txBody>
          <a:bodyPr wrap="none" anchor="ctr"/>
          <a:lstStyle/>
          <a:p>
            <a:pPr algn="ctr"/>
            <a:r>
              <a:rPr lang="en-US" b="1" dirty="0" smtClean="0">
                <a:solidFill>
                  <a:srgbClr val="00642D"/>
                </a:solidFill>
                <a:latin typeface="Calibri" pitchFamily="34" charset="0"/>
              </a:rPr>
              <a:t>GEF Council</a:t>
            </a:r>
          </a:p>
          <a:p>
            <a:pPr algn="ctr"/>
            <a:r>
              <a:rPr lang="en-US" sz="1200" b="1" dirty="0">
                <a:solidFill>
                  <a:srgbClr val="00642D"/>
                </a:solidFill>
                <a:latin typeface="Calibri" pitchFamily="34" charset="0"/>
              </a:rPr>
              <a:t>Countries: Council Members </a:t>
            </a:r>
          </a:p>
          <a:p>
            <a:pPr algn="ctr"/>
            <a:r>
              <a:rPr lang="en-US" sz="1200" b="1" dirty="0">
                <a:solidFill>
                  <a:srgbClr val="00642D"/>
                </a:solidFill>
                <a:latin typeface="Calibri" pitchFamily="34" charset="0"/>
              </a:rPr>
              <a:t>/ Constituencies</a:t>
            </a:r>
          </a:p>
        </p:txBody>
      </p:sp>
      <p:sp>
        <p:nvSpPr>
          <p:cNvPr id="34" name="AutoShape 15"/>
          <p:cNvSpPr>
            <a:spLocks noChangeArrowheads="1"/>
          </p:cNvSpPr>
          <p:nvPr/>
        </p:nvSpPr>
        <p:spPr bwMode="auto">
          <a:xfrm>
            <a:off x="240396" y="2145792"/>
            <a:ext cx="1579711" cy="1070511"/>
          </a:xfrm>
          <a:prstGeom prst="roundRect">
            <a:avLst>
              <a:gd name="adj" fmla="val 16667"/>
            </a:avLst>
          </a:prstGeom>
          <a:solidFill>
            <a:schemeClr val="bg1">
              <a:lumMod val="85000"/>
            </a:schemeClr>
          </a:solidFill>
          <a:ln w="9525">
            <a:solidFill>
              <a:srgbClr val="00642D"/>
            </a:solidFill>
            <a:round/>
            <a:headEnd/>
            <a:tailEnd/>
          </a:ln>
          <a:effectLst/>
        </p:spPr>
        <p:txBody>
          <a:bodyPr wrap="none" anchor="ctr"/>
          <a:lstStyle/>
          <a:p>
            <a:pPr algn="ctr"/>
            <a:r>
              <a:rPr lang="en-US" sz="1400" b="1" dirty="0" smtClean="0">
                <a:solidFill>
                  <a:srgbClr val="00642D"/>
                </a:solidFill>
                <a:latin typeface="Calibri" pitchFamily="34" charset="0"/>
              </a:rPr>
              <a:t>GEF Assembly</a:t>
            </a:r>
          </a:p>
        </p:txBody>
      </p:sp>
      <p:sp>
        <p:nvSpPr>
          <p:cNvPr id="35" name="AutoShape 15"/>
          <p:cNvSpPr>
            <a:spLocks noChangeArrowheads="1"/>
          </p:cNvSpPr>
          <p:nvPr/>
        </p:nvSpPr>
        <p:spPr bwMode="auto">
          <a:xfrm>
            <a:off x="128409" y="3718456"/>
            <a:ext cx="1902569" cy="1944642"/>
          </a:xfrm>
          <a:prstGeom prst="roundRect">
            <a:avLst>
              <a:gd name="adj" fmla="val 16667"/>
            </a:avLst>
          </a:prstGeom>
          <a:solidFill>
            <a:schemeClr val="bg1">
              <a:lumMod val="85000"/>
            </a:schemeClr>
          </a:solidFill>
          <a:ln w="9525">
            <a:solidFill>
              <a:srgbClr val="00642D"/>
            </a:solidFill>
            <a:round/>
            <a:headEnd/>
            <a:tailEnd/>
          </a:ln>
          <a:effectLst/>
        </p:spPr>
        <p:txBody>
          <a:bodyPr wrap="none" anchor="ctr"/>
          <a:lstStyle/>
          <a:p>
            <a:pPr algn="ctr"/>
            <a:r>
              <a:rPr lang="en-US" sz="1400" b="1" dirty="0" smtClean="0">
                <a:solidFill>
                  <a:srgbClr val="00642D"/>
                </a:solidFill>
                <a:latin typeface="Calibri" pitchFamily="34" charset="0"/>
              </a:rPr>
              <a:t>Conventions</a:t>
            </a:r>
          </a:p>
          <a:p>
            <a:pPr marL="285750" indent="-285750">
              <a:buFont typeface="Arial"/>
              <a:buChar char="•"/>
            </a:pPr>
            <a:r>
              <a:rPr lang="en-US" sz="1200" b="1" dirty="0">
                <a:solidFill>
                  <a:srgbClr val="00642D"/>
                </a:solidFill>
                <a:latin typeface="Calibri" pitchFamily="34" charset="0"/>
              </a:rPr>
              <a:t>CBD</a:t>
            </a:r>
          </a:p>
          <a:p>
            <a:pPr marL="285750" indent="-285750">
              <a:buFont typeface="Arial"/>
              <a:buChar char="•"/>
            </a:pPr>
            <a:r>
              <a:rPr lang="en-US" sz="1200" b="1" dirty="0">
                <a:solidFill>
                  <a:srgbClr val="00642D"/>
                </a:solidFill>
                <a:latin typeface="Calibri" pitchFamily="34" charset="0"/>
              </a:rPr>
              <a:t>UNFCCC</a:t>
            </a:r>
          </a:p>
          <a:p>
            <a:pPr marL="285750" indent="-285750">
              <a:buFont typeface="Arial"/>
              <a:buChar char="•"/>
            </a:pPr>
            <a:r>
              <a:rPr lang="en-US" sz="1200" b="1" dirty="0">
                <a:solidFill>
                  <a:srgbClr val="00642D"/>
                </a:solidFill>
                <a:latin typeface="Calibri" pitchFamily="34" charset="0"/>
              </a:rPr>
              <a:t>Stockholm (POPs)</a:t>
            </a:r>
          </a:p>
          <a:p>
            <a:pPr marL="285750" indent="-285750">
              <a:buFont typeface="Arial"/>
              <a:buChar char="•"/>
            </a:pPr>
            <a:r>
              <a:rPr lang="en-US" sz="1200" b="1" dirty="0">
                <a:solidFill>
                  <a:srgbClr val="00642D"/>
                </a:solidFill>
                <a:latin typeface="Calibri" pitchFamily="34" charset="0"/>
              </a:rPr>
              <a:t>UNCCD</a:t>
            </a:r>
          </a:p>
          <a:p>
            <a:pPr marL="285750" indent="-285750">
              <a:buFont typeface="Arial"/>
              <a:buChar char="•"/>
            </a:pPr>
            <a:r>
              <a:rPr lang="en-US" sz="1200" b="1" dirty="0">
                <a:solidFill>
                  <a:srgbClr val="00642D"/>
                </a:solidFill>
                <a:latin typeface="Calibri" pitchFamily="34" charset="0"/>
              </a:rPr>
              <a:t>Montreal Protocol</a:t>
            </a:r>
          </a:p>
          <a:p>
            <a:pPr marL="285750" indent="-285750">
              <a:buFont typeface="Arial"/>
              <a:buChar char="•"/>
            </a:pPr>
            <a:r>
              <a:rPr lang="en-US" sz="1200" b="1" dirty="0">
                <a:solidFill>
                  <a:srgbClr val="00642D"/>
                </a:solidFill>
                <a:latin typeface="Calibri" pitchFamily="34" charset="0"/>
              </a:rPr>
              <a:t>Minamata</a:t>
            </a:r>
          </a:p>
        </p:txBody>
      </p:sp>
      <p:sp>
        <p:nvSpPr>
          <p:cNvPr id="36" name="Text Box 14"/>
          <p:cNvSpPr txBox="1">
            <a:spLocks noChangeArrowheads="1"/>
          </p:cNvSpPr>
          <p:nvPr/>
        </p:nvSpPr>
        <p:spPr bwMode="auto">
          <a:xfrm>
            <a:off x="498516" y="1341438"/>
            <a:ext cx="1541070" cy="347881"/>
          </a:xfrm>
          <a:prstGeom prst="rect">
            <a:avLst/>
          </a:prstGeom>
          <a:noFill/>
          <a:ln w="28575" cap="rnd">
            <a:solidFill>
              <a:srgbClr val="00642D"/>
            </a:solidFill>
            <a:prstDash val="sysDot"/>
            <a:miter lim="800000"/>
            <a:headEnd/>
            <a:tailEnd/>
          </a:ln>
          <a:effectLst/>
        </p:spPr>
        <p:txBody>
          <a:bodyPr wrap="square">
            <a:spAutoFit/>
          </a:bodyPr>
          <a:lstStyle/>
          <a:p>
            <a:pPr algn="ctr">
              <a:spcBef>
                <a:spcPct val="20000"/>
              </a:spcBef>
              <a:buFont typeface="Arial" charset="0"/>
              <a:buNone/>
            </a:pPr>
            <a:r>
              <a:rPr lang="en-US" sz="1600" dirty="0">
                <a:solidFill>
                  <a:srgbClr val="4D4D4D"/>
                </a:solidFill>
                <a:latin typeface="Calibri" pitchFamily="34" charset="0"/>
              </a:rPr>
              <a:t>Guidance</a:t>
            </a:r>
          </a:p>
        </p:txBody>
      </p:sp>
      <p:sp>
        <p:nvSpPr>
          <p:cNvPr id="37" name="Text Box 14"/>
          <p:cNvSpPr txBox="1">
            <a:spLocks noChangeArrowheads="1"/>
          </p:cNvSpPr>
          <p:nvPr/>
        </p:nvSpPr>
        <p:spPr bwMode="auto">
          <a:xfrm>
            <a:off x="4038600" y="1341438"/>
            <a:ext cx="1541070" cy="347881"/>
          </a:xfrm>
          <a:prstGeom prst="rect">
            <a:avLst/>
          </a:prstGeom>
          <a:noFill/>
          <a:ln w="28575" cap="rnd">
            <a:solidFill>
              <a:srgbClr val="00642D"/>
            </a:solidFill>
            <a:prstDash val="sysDot"/>
            <a:miter lim="800000"/>
            <a:headEnd/>
            <a:tailEnd/>
          </a:ln>
          <a:effectLst/>
        </p:spPr>
        <p:txBody>
          <a:bodyPr wrap="square">
            <a:spAutoFit/>
          </a:bodyPr>
          <a:lstStyle/>
          <a:p>
            <a:pPr algn="ctr">
              <a:spcBef>
                <a:spcPct val="20000"/>
              </a:spcBef>
              <a:buFont typeface="Arial" charset="0"/>
              <a:buNone/>
            </a:pPr>
            <a:r>
              <a:rPr lang="en-US" sz="1600" dirty="0">
                <a:solidFill>
                  <a:srgbClr val="4D4D4D"/>
                </a:solidFill>
                <a:latin typeface="Calibri" pitchFamily="34" charset="0"/>
              </a:rPr>
              <a:t>Operations</a:t>
            </a:r>
          </a:p>
        </p:txBody>
      </p:sp>
      <p:sp>
        <p:nvSpPr>
          <p:cNvPr id="38" name="Text Box 14"/>
          <p:cNvSpPr txBox="1">
            <a:spLocks noChangeArrowheads="1"/>
          </p:cNvSpPr>
          <p:nvPr/>
        </p:nvSpPr>
        <p:spPr bwMode="auto">
          <a:xfrm>
            <a:off x="7505700" y="1341438"/>
            <a:ext cx="1541070" cy="347881"/>
          </a:xfrm>
          <a:prstGeom prst="rect">
            <a:avLst/>
          </a:prstGeom>
          <a:noFill/>
          <a:ln w="28575" cap="rnd">
            <a:solidFill>
              <a:srgbClr val="00642D"/>
            </a:solidFill>
            <a:prstDash val="sysDot"/>
            <a:miter lim="800000"/>
            <a:headEnd/>
            <a:tailEnd/>
          </a:ln>
          <a:effectLst/>
        </p:spPr>
        <p:txBody>
          <a:bodyPr wrap="square">
            <a:spAutoFit/>
          </a:bodyPr>
          <a:lstStyle/>
          <a:p>
            <a:pPr algn="ctr">
              <a:spcBef>
                <a:spcPct val="20000"/>
              </a:spcBef>
              <a:buFont typeface="Arial" charset="0"/>
              <a:buNone/>
            </a:pPr>
            <a:r>
              <a:rPr lang="en-US" sz="1600" dirty="0">
                <a:solidFill>
                  <a:srgbClr val="4D4D4D"/>
                </a:solidFill>
                <a:latin typeface="Calibri" pitchFamily="34" charset="0"/>
              </a:rPr>
              <a:t>Action</a:t>
            </a:r>
          </a:p>
        </p:txBody>
      </p:sp>
      <p:sp>
        <p:nvSpPr>
          <p:cNvPr id="39" name="Line 11"/>
          <p:cNvSpPr>
            <a:spLocks noChangeShapeType="1"/>
          </p:cNvSpPr>
          <p:nvPr/>
        </p:nvSpPr>
        <p:spPr bwMode="auto">
          <a:xfrm flipH="1">
            <a:off x="1078498" y="3231095"/>
            <a:ext cx="1" cy="502153"/>
          </a:xfrm>
          <a:prstGeom prst="line">
            <a:avLst/>
          </a:prstGeom>
          <a:noFill/>
          <a:ln w="19050">
            <a:solidFill>
              <a:srgbClr val="00642D"/>
            </a:solidFill>
            <a:round/>
            <a:headEnd/>
            <a:tailEnd/>
          </a:ln>
          <a:effectLst/>
        </p:spPr>
        <p:txBody>
          <a:bodyPr/>
          <a:lstStyle/>
          <a:p>
            <a:endParaRPr lang="pt-BR"/>
          </a:p>
        </p:txBody>
      </p:sp>
      <p:sp>
        <p:nvSpPr>
          <p:cNvPr id="40" name="Line 11"/>
          <p:cNvSpPr>
            <a:spLocks noChangeShapeType="1"/>
          </p:cNvSpPr>
          <p:nvPr/>
        </p:nvSpPr>
        <p:spPr bwMode="auto">
          <a:xfrm flipV="1">
            <a:off x="1076080" y="3474774"/>
            <a:ext cx="985095" cy="1"/>
          </a:xfrm>
          <a:prstGeom prst="line">
            <a:avLst/>
          </a:prstGeom>
          <a:noFill/>
          <a:ln w="19050">
            <a:solidFill>
              <a:srgbClr val="00642D"/>
            </a:solidFill>
            <a:round/>
            <a:headEnd/>
            <a:tailEnd type="stealth"/>
          </a:ln>
          <a:effectLst/>
        </p:spPr>
        <p:txBody>
          <a:bodyPr/>
          <a:lstStyle/>
          <a:p>
            <a:endParaRPr lang="pt-BR"/>
          </a:p>
        </p:txBody>
      </p:sp>
      <p:sp>
        <p:nvSpPr>
          <p:cNvPr id="41" name="Line 11"/>
          <p:cNvSpPr>
            <a:spLocks noChangeShapeType="1"/>
          </p:cNvSpPr>
          <p:nvPr/>
        </p:nvSpPr>
        <p:spPr bwMode="auto">
          <a:xfrm>
            <a:off x="3343640" y="2423845"/>
            <a:ext cx="254" cy="463414"/>
          </a:xfrm>
          <a:prstGeom prst="line">
            <a:avLst/>
          </a:prstGeom>
          <a:noFill/>
          <a:ln w="19050">
            <a:solidFill>
              <a:srgbClr val="00642D"/>
            </a:solidFill>
            <a:round/>
            <a:headEnd/>
            <a:tailEnd type="stealth"/>
          </a:ln>
          <a:effectLst/>
        </p:spPr>
        <p:txBody>
          <a:bodyPr/>
          <a:lstStyle/>
          <a:p>
            <a:endParaRPr lang="pt-BR"/>
          </a:p>
        </p:txBody>
      </p:sp>
      <p:sp>
        <p:nvSpPr>
          <p:cNvPr id="42" name="Line 11"/>
          <p:cNvSpPr>
            <a:spLocks noChangeShapeType="1"/>
          </p:cNvSpPr>
          <p:nvPr/>
        </p:nvSpPr>
        <p:spPr bwMode="auto">
          <a:xfrm flipH="1" flipV="1">
            <a:off x="3343645" y="3929067"/>
            <a:ext cx="1" cy="450645"/>
          </a:xfrm>
          <a:prstGeom prst="line">
            <a:avLst/>
          </a:prstGeom>
          <a:noFill/>
          <a:ln w="19050">
            <a:solidFill>
              <a:srgbClr val="00642D"/>
            </a:solidFill>
            <a:round/>
            <a:headEnd/>
            <a:tailEnd type="stealth"/>
          </a:ln>
          <a:effectLst/>
        </p:spPr>
        <p:txBody>
          <a:bodyPr/>
          <a:lstStyle/>
          <a:p>
            <a:endParaRPr lang="pt-BR"/>
          </a:p>
        </p:txBody>
      </p:sp>
      <p:sp>
        <p:nvSpPr>
          <p:cNvPr id="43" name="Line 11"/>
          <p:cNvSpPr>
            <a:spLocks noChangeShapeType="1"/>
          </p:cNvSpPr>
          <p:nvPr/>
        </p:nvSpPr>
        <p:spPr bwMode="auto">
          <a:xfrm>
            <a:off x="5652564" y="2834551"/>
            <a:ext cx="145537" cy="562"/>
          </a:xfrm>
          <a:prstGeom prst="line">
            <a:avLst/>
          </a:prstGeom>
          <a:noFill/>
          <a:ln w="19050">
            <a:solidFill>
              <a:srgbClr val="00642D"/>
            </a:solidFill>
            <a:round/>
            <a:headEnd/>
            <a:tailEnd type="stealth"/>
          </a:ln>
          <a:effectLst/>
        </p:spPr>
        <p:txBody>
          <a:bodyPr/>
          <a:lstStyle/>
          <a:p>
            <a:endParaRPr lang="pt-BR" baseline="-25000" dirty="0"/>
          </a:p>
        </p:txBody>
      </p:sp>
      <p:sp>
        <p:nvSpPr>
          <p:cNvPr id="44" name="Line 11"/>
          <p:cNvSpPr>
            <a:spLocks noChangeShapeType="1"/>
          </p:cNvSpPr>
          <p:nvPr/>
        </p:nvSpPr>
        <p:spPr bwMode="auto">
          <a:xfrm flipV="1">
            <a:off x="5547916" y="4191195"/>
            <a:ext cx="273029" cy="1"/>
          </a:xfrm>
          <a:prstGeom prst="line">
            <a:avLst/>
          </a:prstGeom>
          <a:noFill/>
          <a:ln w="19050">
            <a:solidFill>
              <a:srgbClr val="00642D"/>
            </a:solidFill>
            <a:round/>
            <a:headEnd/>
            <a:tailEnd type="stealth"/>
          </a:ln>
          <a:effectLst/>
        </p:spPr>
        <p:txBody>
          <a:bodyPr/>
          <a:lstStyle/>
          <a:p>
            <a:endParaRPr lang="pt-BR"/>
          </a:p>
        </p:txBody>
      </p:sp>
      <p:sp>
        <p:nvSpPr>
          <p:cNvPr id="45" name="Line 11"/>
          <p:cNvSpPr>
            <a:spLocks noChangeShapeType="1"/>
          </p:cNvSpPr>
          <p:nvPr/>
        </p:nvSpPr>
        <p:spPr bwMode="auto">
          <a:xfrm flipV="1">
            <a:off x="7126365" y="3455653"/>
            <a:ext cx="166247" cy="12314"/>
          </a:xfrm>
          <a:prstGeom prst="line">
            <a:avLst/>
          </a:prstGeom>
          <a:noFill/>
          <a:ln w="19050">
            <a:solidFill>
              <a:srgbClr val="00642D"/>
            </a:solidFill>
            <a:round/>
            <a:headEnd/>
            <a:tailEnd type="stealth"/>
          </a:ln>
          <a:effectLst/>
        </p:spPr>
        <p:txBody>
          <a:bodyPr/>
          <a:lstStyle/>
          <a:p>
            <a:endParaRPr lang="pt-BR"/>
          </a:p>
        </p:txBody>
      </p:sp>
      <p:sp>
        <p:nvSpPr>
          <p:cNvPr id="46" name="Line 11"/>
          <p:cNvSpPr>
            <a:spLocks noChangeShapeType="1"/>
          </p:cNvSpPr>
          <p:nvPr/>
        </p:nvSpPr>
        <p:spPr bwMode="auto">
          <a:xfrm flipV="1">
            <a:off x="2183150" y="1519878"/>
            <a:ext cx="1732243" cy="6102"/>
          </a:xfrm>
          <a:prstGeom prst="line">
            <a:avLst/>
          </a:prstGeom>
          <a:noFill/>
          <a:ln w="19050">
            <a:solidFill>
              <a:srgbClr val="00642D"/>
            </a:solidFill>
            <a:round/>
            <a:headEnd/>
            <a:tailEnd type="stealth"/>
          </a:ln>
          <a:effectLst/>
        </p:spPr>
        <p:txBody>
          <a:bodyPr/>
          <a:lstStyle/>
          <a:p>
            <a:endParaRPr lang="pt-BR"/>
          </a:p>
        </p:txBody>
      </p:sp>
      <p:sp>
        <p:nvSpPr>
          <p:cNvPr id="47" name="Line 11"/>
          <p:cNvSpPr>
            <a:spLocks noChangeShapeType="1"/>
          </p:cNvSpPr>
          <p:nvPr/>
        </p:nvSpPr>
        <p:spPr bwMode="auto">
          <a:xfrm>
            <a:off x="5719831" y="1519877"/>
            <a:ext cx="1637674" cy="6102"/>
          </a:xfrm>
          <a:prstGeom prst="line">
            <a:avLst/>
          </a:prstGeom>
          <a:noFill/>
          <a:ln w="19050">
            <a:solidFill>
              <a:srgbClr val="00642D"/>
            </a:solidFill>
            <a:round/>
            <a:headEnd/>
            <a:tailEnd type="stealth"/>
          </a:ln>
          <a:effectLst/>
        </p:spPr>
        <p:txBody>
          <a:bodyPr/>
          <a:lstStyle/>
          <a:p>
            <a:endParaRPr lang="pt-BR"/>
          </a:p>
        </p:txBody>
      </p:sp>
      <p:sp>
        <p:nvSpPr>
          <p:cNvPr id="48" name="AutoShape 15"/>
          <p:cNvSpPr>
            <a:spLocks noChangeArrowheads="1"/>
          </p:cNvSpPr>
          <p:nvPr/>
        </p:nvSpPr>
        <p:spPr bwMode="auto">
          <a:xfrm>
            <a:off x="4679164" y="3752594"/>
            <a:ext cx="973400" cy="781974"/>
          </a:xfrm>
          <a:prstGeom prst="roundRect">
            <a:avLst>
              <a:gd name="adj" fmla="val 16667"/>
            </a:avLst>
          </a:prstGeom>
          <a:solidFill>
            <a:srgbClr val="006600"/>
          </a:solidFill>
          <a:ln w="9525">
            <a:solidFill>
              <a:srgbClr val="00642D"/>
            </a:solidFill>
            <a:round/>
            <a:headEnd/>
            <a:tailEnd/>
          </a:ln>
          <a:effectLst/>
        </p:spPr>
        <p:txBody>
          <a:bodyPr wrap="none" anchor="ctr"/>
          <a:lstStyle/>
          <a:p>
            <a:pPr algn="ctr"/>
            <a:r>
              <a:rPr lang="en-US" b="1" dirty="0" smtClean="0">
                <a:solidFill>
                  <a:schemeClr val="bg1"/>
                </a:solidFill>
                <a:latin typeface="Calibri" pitchFamily="34" charset="0"/>
              </a:rPr>
              <a:t>GEF </a:t>
            </a:r>
          </a:p>
          <a:p>
            <a:pPr algn="ctr"/>
            <a:r>
              <a:rPr lang="en-US" b="1" dirty="0" smtClean="0">
                <a:solidFill>
                  <a:schemeClr val="bg1"/>
                </a:solidFill>
                <a:latin typeface="Calibri" pitchFamily="34" charset="0"/>
              </a:rPr>
              <a:t>Trustee</a:t>
            </a:r>
            <a:endParaRPr lang="en-US" sz="1400" b="1" dirty="0">
              <a:solidFill>
                <a:schemeClr val="bg1"/>
              </a:solidFill>
              <a:latin typeface="Calibri" pitchFamily="34" charset="0"/>
            </a:endParaRPr>
          </a:p>
        </p:txBody>
      </p:sp>
      <p:cxnSp>
        <p:nvCxnSpPr>
          <p:cNvPr id="49" name="Straight Connector 48"/>
          <p:cNvCxnSpPr>
            <a:stCxn id="33" idx="3"/>
          </p:cNvCxnSpPr>
          <p:nvPr/>
        </p:nvCxnSpPr>
        <p:spPr>
          <a:xfrm>
            <a:off x="4332942" y="3407844"/>
            <a:ext cx="155494" cy="14350"/>
          </a:xfrm>
          <a:prstGeom prst="line">
            <a:avLst/>
          </a:prstGeom>
          <a:ln w="19050">
            <a:solidFill>
              <a:srgbClr val="006600"/>
            </a:solidFill>
          </a:ln>
        </p:spPr>
        <p:style>
          <a:lnRef idx="1">
            <a:schemeClr val="dk1"/>
          </a:lnRef>
          <a:fillRef idx="0">
            <a:schemeClr val="dk1"/>
          </a:fillRef>
          <a:effectRef idx="0">
            <a:schemeClr val="dk1"/>
          </a:effectRef>
          <a:fontRef idx="minor">
            <a:schemeClr val="tx1"/>
          </a:fontRef>
        </p:style>
      </p:cxnSp>
      <p:sp>
        <p:nvSpPr>
          <p:cNvPr id="50" name="Line 11"/>
          <p:cNvSpPr>
            <a:spLocks noChangeShapeType="1"/>
          </p:cNvSpPr>
          <p:nvPr/>
        </p:nvSpPr>
        <p:spPr bwMode="auto">
          <a:xfrm>
            <a:off x="4483785" y="2817076"/>
            <a:ext cx="9302" cy="1315395"/>
          </a:xfrm>
          <a:prstGeom prst="line">
            <a:avLst/>
          </a:prstGeom>
          <a:noFill/>
          <a:ln w="19050">
            <a:solidFill>
              <a:srgbClr val="00642D"/>
            </a:solidFill>
            <a:round/>
            <a:headEnd/>
            <a:tailEnd/>
          </a:ln>
          <a:effectLst/>
        </p:spPr>
        <p:txBody>
          <a:bodyPr/>
          <a:lstStyle/>
          <a:p>
            <a:endParaRPr lang="pt-BR"/>
          </a:p>
        </p:txBody>
      </p:sp>
      <p:sp>
        <p:nvSpPr>
          <p:cNvPr id="51" name="Line 11"/>
          <p:cNvSpPr>
            <a:spLocks noChangeShapeType="1"/>
          </p:cNvSpPr>
          <p:nvPr/>
        </p:nvSpPr>
        <p:spPr bwMode="auto">
          <a:xfrm flipV="1">
            <a:off x="4483785" y="2834551"/>
            <a:ext cx="232865" cy="1"/>
          </a:xfrm>
          <a:prstGeom prst="line">
            <a:avLst/>
          </a:prstGeom>
          <a:noFill/>
          <a:ln w="19050">
            <a:solidFill>
              <a:srgbClr val="00642D"/>
            </a:solidFill>
            <a:round/>
            <a:headEnd/>
            <a:tailEnd type="stealth"/>
          </a:ln>
          <a:effectLst/>
        </p:spPr>
        <p:txBody>
          <a:bodyPr/>
          <a:lstStyle/>
          <a:p>
            <a:endParaRPr lang="pt-BR"/>
          </a:p>
        </p:txBody>
      </p:sp>
      <p:sp>
        <p:nvSpPr>
          <p:cNvPr id="52" name="Line 11"/>
          <p:cNvSpPr>
            <a:spLocks noChangeShapeType="1"/>
          </p:cNvSpPr>
          <p:nvPr/>
        </p:nvSpPr>
        <p:spPr bwMode="auto">
          <a:xfrm flipV="1">
            <a:off x="4455567" y="4132470"/>
            <a:ext cx="232865" cy="1"/>
          </a:xfrm>
          <a:prstGeom prst="line">
            <a:avLst/>
          </a:prstGeom>
          <a:noFill/>
          <a:ln w="19050">
            <a:solidFill>
              <a:srgbClr val="00642D"/>
            </a:solidFill>
            <a:round/>
            <a:headEnd/>
            <a:tailEnd type="stealth"/>
          </a:ln>
          <a:effectLst/>
        </p:spPr>
        <p:txBody>
          <a:bodyPr/>
          <a:lstStyle/>
          <a:p>
            <a:endParaRPr lang="pt-BR"/>
          </a:p>
        </p:txBody>
      </p:sp>
      <p:cxnSp>
        <p:nvCxnSpPr>
          <p:cNvPr id="53" name="Straight Arrow Connector 52"/>
          <p:cNvCxnSpPr/>
          <p:nvPr/>
        </p:nvCxnSpPr>
        <p:spPr>
          <a:xfrm>
            <a:off x="5179721" y="3237668"/>
            <a:ext cx="9302" cy="508777"/>
          </a:xfrm>
          <a:prstGeom prst="straightConnector1">
            <a:avLst/>
          </a:prstGeom>
          <a:ln w="19050">
            <a:solidFill>
              <a:srgbClr val="0066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6314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304800" y="762000"/>
            <a:ext cx="8610600" cy="4876800"/>
          </a:xfrm>
        </p:spPr>
        <p:txBody>
          <a:bodyPr/>
          <a:lstStyle/>
          <a:p>
            <a:pPr eaLnBrk="1" hangingPunct="1">
              <a:lnSpc>
                <a:spcPct val="90000"/>
              </a:lnSpc>
            </a:pPr>
            <a:r>
              <a:rPr lang="en-US" sz="2400" dirty="0" smtClean="0">
                <a:solidFill>
                  <a:srgbClr val="595959"/>
                </a:solidFill>
              </a:rPr>
              <a:t>GEF Participants: 183</a:t>
            </a:r>
          </a:p>
          <a:p>
            <a:pPr lvl="1" eaLnBrk="1" hangingPunct="1">
              <a:lnSpc>
                <a:spcPct val="90000"/>
              </a:lnSpc>
            </a:pPr>
            <a:endParaRPr lang="en-US" dirty="0" smtClean="0">
              <a:solidFill>
                <a:srgbClr val="595959"/>
              </a:solidFill>
            </a:endParaRPr>
          </a:p>
          <a:p>
            <a:pPr eaLnBrk="1" hangingPunct="1">
              <a:lnSpc>
                <a:spcPct val="90000"/>
              </a:lnSpc>
            </a:pPr>
            <a:r>
              <a:rPr lang="en-US" sz="2400" dirty="0" smtClean="0">
                <a:solidFill>
                  <a:srgbClr val="595959"/>
                </a:solidFill>
              </a:rPr>
              <a:t>GEF Assembly: </a:t>
            </a:r>
          </a:p>
          <a:p>
            <a:pPr lvl="1" eaLnBrk="1" hangingPunct="1">
              <a:lnSpc>
                <a:spcPct val="90000"/>
              </a:lnSpc>
            </a:pPr>
            <a:r>
              <a:rPr lang="en-US" sz="2200" dirty="0" smtClean="0">
                <a:solidFill>
                  <a:srgbClr val="595959"/>
                </a:solidFill>
              </a:rPr>
              <a:t>All members represented. </a:t>
            </a:r>
          </a:p>
          <a:p>
            <a:pPr lvl="1" eaLnBrk="1" hangingPunct="1">
              <a:lnSpc>
                <a:spcPct val="90000"/>
              </a:lnSpc>
            </a:pPr>
            <a:r>
              <a:rPr lang="en-US" sz="2200" dirty="0" smtClean="0">
                <a:solidFill>
                  <a:srgbClr val="595959"/>
                </a:solidFill>
              </a:rPr>
              <a:t>Meets every 4 years. </a:t>
            </a:r>
          </a:p>
          <a:p>
            <a:pPr lvl="1" eaLnBrk="1" hangingPunct="1">
              <a:lnSpc>
                <a:spcPct val="90000"/>
              </a:lnSpc>
            </a:pPr>
            <a:r>
              <a:rPr lang="en-US" sz="2200" dirty="0" smtClean="0">
                <a:solidFill>
                  <a:srgbClr val="595959"/>
                </a:solidFill>
              </a:rPr>
              <a:t>Reviews and evaluates policies </a:t>
            </a:r>
            <a:r>
              <a:rPr lang="en-US" sz="2200" dirty="0">
                <a:solidFill>
                  <a:srgbClr val="595959"/>
                </a:solidFill>
              </a:rPr>
              <a:t>the operation of the GEF, and its membership. </a:t>
            </a:r>
            <a:endParaRPr lang="en-US" sz="2200" dirty="0" smtClean="0">
              <a:solidFill>
                <a:srgbClr val="595959"/>
              </a:solidFill>
            </a:endParaRPr>
          </a:p>
          <a:p>
            <a:pPr lvl="1" eaLnBrk="1" hangingPunct="1">
              <a:lnSpc>
                <a:spcPct val="90000"/>
              </a:lnSpc>
            </a:pPr>
            <a:r>
              <a:rPr lang="en-US" sz="2200" dirty="0" smtClean="0">
                <a:solidFill>
                  <a:srgbClr val="595959"/>
                </a:solidFill>
              </a:rPr>
              <a:t>Amends Instrument (on Council recommendation)</a:t>
            </a:r>
          </a:p>
          <a:p>
            <a:pPr lvl="1" eaLnBrk="1" hangingPunct="1">
              <a:lnSpc>
                <a:spcPct val="90000"/>
              </a:lnSpc>
            </a:pPr>
            <a:r>
              <a:rPr lang="en-US" sz="2200" dirty="0" smtClean="0">
                <a:solidFill>
                  <a:srgbClr val="595959"/>
                </a:solidFill>
              </a:rPr>
              <a:t>Agencies participate (side events, booths, exhibitions) </a:t>
            </a:r>
          </a:p>
          <a:p>
            <a:pPr lvl="1" eaLnBrk="1" hangingPunct="1">
              <a:lnSpc>
                <a:spcPct val="90000"/>
              </a:lnSpc>
            </a:pPr>
            <a:endParaRPr lang="en-US" sz="2200" dirty="0" smtClean="0">
              <a:solidFill>
                <a:srgbClr val="595959"/>
              </a:solidFill>
            </a:endParaRPr>
          </a:p>
          <a:p>
            <a:pPr lvl="2" eaLnBrk="1" hangingPunct="1">
              <a:lnSpc>
                <a:spcPct val="90000"/>
              </a:lnSpc>
            </a:pPr>
            <a:r>
              <a:rPr lang="en-US" dirty="0">
                <a:solidFill>
                  <a:srgbClr val="595959"/>
                </a:solidFill>
              </a:rPr>
              <a:t>The </a:t>
            </a:r>
            <a:r>
              <a:rPr lang="en-US" b="1" dirty="0">
                <a:solidFill>
                  <a:srgbClr val="595959"/>
                </a:solidFill>
              </a:rPr>
              <a:t>instrument</a:t>
            </a:r>
            <a:r>
              <a:rPr lang="en-US" dirty="0" smtClean="0">
                <a:solidFill>
                  <a:srgbClr val="595959"/>
                </a:solidFill>
              </a:rPr>
              <a:t>: is the </a:t>
            </a:r>
            <a:r>
              <a:rPr lang="en-US" dirty="0">
                <a:solidFill>
                  <a:srgbClr val="595959"/>
                </a:solidFill>
              </a:rPr>
              <a:t>document that established the GEF and set the rules by which the GEF operates.</a:t>
            </a:r>
            <a:endParaRPr lang="en-US" dirty="0" smtClean="0">
              <a:solidFill>
                <a:srgbClr val="595959"/>
              </a:solidFill>
            </a:endParaRPr>
          </a:p>
          <a:p>
            <a:pPr lvl="1" eaLnBrk="1" hangingPunct="1">
              <a:lnSpc>
                <a:spcPct val="90000"/>
              </a:lnSpc>
            </a:pPr>
            <a:endParaRPr lang="en-US" sz="2200" dirty="0" smtClean="0">
              <a:solidFill>
                <a:srgbClr val="595959"/>
              </a:solidFill>
            </a:endParaRPr>
          </a:p>
          <a:p>
            <a:pPr lvl="1" eaLnBrk="1" hangingPunct="1">
              <a:lnSpc>
                <a:spcPct val="90000"/>
              </a:lnSpc>
            </a:pPr>
            <a:endParaRPr lang="en-US" sz="2200" dirty="0" smtClean="0">
              <a:solidFill>
                <a:srgbClr val="595959"/>
              </a:solidFill>
            </a:endParaRPr>
          </a:p>
        </p:txBody>
      </p:sp>
      <p:sp>
        <p:nvSpPr>
          <p:cNvPr id="13315" name="Title 3"/>
          <p:cNvSpPr txBox="1">
            <a:spLocks/>
          </p:cNvSpPr>
          <p:nvPr/>
        </p:nvSpPr>
        <p:spPr bwMode="auto">
          <a:xfrm>
            <a:off x="0" y="0"/>
            <a:ext cx="9144000" cy="6858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a:solidFill>
                  <a:srgbClr val="00642D"/>
                </a:solidFill>
                <a:latin typeface="Calibri" pitchFamily="34" charset="0"/>
              </a:rPr>
              <a:t>GEF Organizational Structure (1 of 4</a:t>
            </a:r>
            <a:r>
              <a:rPr lang="en-US" sz="3200" b="1" dirty="0" smtClean="0">
                <a:solidFill>
                  <a:srgbClr val="00642D"/>
                </a:solidFill>
                <a:latin typeface="Calibri" pitchFamily="34" charset="0"/>
              </a:rPr>
              <a:t>)</a:t>
            </a:r>
            <a:endParaRPr lang="en-US" sz="3200" b="1" dirty="0">
              <a:solidFill>
                <a:srgbClr val="00642D"/>
              </a:solidFill>
              <a:latin typeface="Calibri" pitchFamily="34" charset="0"/>
            </a:endParaRPr>
          </a:p>
        </p:txBody>
      </p:sp>
    </p:spTree>
    <p:extLst>
      <p:ext uri="{BB962C8B-B14F-4D97-AF65-F5344CB8AC3E}">
        <p14:creationId xmlns:p14="http://schemas.microsoft.com/office/powerpoint/2010/main" val="321942338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13592</TotalTime>
  <Words>1444</Words>
  <Application>Microsoft Office PowerPoint</Application>
  <PresentationFormat>On-screen Show (4:3)</PresentationFormat>
  <Paragraphs>266</Paragraphs>
  <Slides>17</Slides>
  <Notes>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17</vt:i4>
      </vt:variant>
    </vt:vector>
  </HeadingPairs>
  <TitlesOfParts>
    <vt:vector size="25" baseType="lpstr">
      <vt:lpstr>Andes</vt:lpstr>
      <vt:lpstr>Arial</vt:lpstr>
      <vt:lpstr>Calibri</vt:lpstr>
      <vt:lpstr>Times New Roman</vt:lpstr>
      <vt:lpstr>Wingdings</vt:lpstr>
      <vt:lpstr>Office Theme</vt:lpstr>
      <vt:lpstr>1_Office Theme</vt:lpstr>
      <vt:lpstr>2_Office Theme</vt:lpstr>
      <vt:lpstr>WHAT IS GEF? History and Structure</vt:lpstr>
      <vt:lpstr>PowerPoint Presentation</vt:lpstr>
      <vt:lpstr>PowerPoint Presentation</vt:lpstr>
      <vt:lpstr>PowerPoint Presentation</vt:lpstr>
      <vt:lpstr>PowerPoint Presentation</vt:lpstr>
      <vt:lpstr>PowerPoint Presentation</vt:lpstr>
      <vt:lpstr>PowerPoint Presentation</vt:lpstr>
      <vt:lpstr>Institutional Framework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Focal Area and Cross Cutting Strategies – Chemicals</dc:title>
  <dc:creator>wb350798</dc:creator>
  <cp:lastModifiedBy>Henry Salazar</cp:lastModifiedBy>
  <cp:revision>708</cp:revision>
  <cp:lastPrinted>2015-02-04T22:06:49Z</cp:lastPrinted>
  <dcterms:created xsi:type="dcterms:W3CDTF">2015-01-16T22:08:15Z</dcterms:created>
  <dcterms:modified xsi:type="dcterms:W3CDTF">2015-02-09T18:04:21Z</dcterms:modified>
</cp:coreProperties>
</file>