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63" r:id="rId2"/>
    <p:sldId id="397" r:id="rId3"/>
    <p:sldId id="396" r:id="rId4"/>
    <p:sldId id="391" r:id="rId5"/>
    <p:sldId id="432" r:id="rId6"/>
    <p:sldId id="403" r:id="rId7"/>
    <p:sldId id="435" r:id="rId8"/>
    <p:sldId id="417" r:id="rId9"/>
    <p:sldId id="404" r:id="rId10"/>
    <p:sldId id="402" r:id="rId11"/>
    <p:sldId id="409" r:id="rId12"/>
    <p:sldId id="428" r:id="rId13"/>
    <p:sldId id="419" r:id="rId14"/>
    <p:sldId id="422" r:id="rId15"/>
    <p:sldId id="416" r:id="rId16"/>
    <p:sldId id="451" r:id="rId17"/>
    <p:sldId id="454" r:id="rId18"/>
    <p:sldId id="429" r:id="rId19"/>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49" userDrawn="1">
          <p15:clr>
            <a:srgbClr val="A4A3A4"/>
          </p15:clr>
        </p15:guide>
        <p15:guide id="3"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36" autoAdjust="0"/>
    <p:restoredTop sz="68408" autoAdjust="0"/>
  </p:normalViewPr>
  <p:slideViewPr>
    <p:cSldViewPr>
      <p:cViewPr varScale="1">
        <p:scale>
          <a:sx n="59" d="100"/>
          <a:sy n="59" d="100"/>
        </p:scale>
        <p:origin x="240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707"/>
    </p:cViewPr>
  </p:sorterViewPr>
  <p:notesViewPr>
    <p:cSldViewPr>
      <p:cViewPr varScale="1">
        <p:scale>
          <a:sx n="133" d="100"/>
          <a:sy n="133" d="100"/>
        </p:scale>
        <p:origin x="-528" y="-96"/>
      </p:cViewPr>
      <p:guideLst>
        <p:guide orient="horz" pos="2928"/>
        <p:guide pos="224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0D595-BE60-4771-8E1B-86F645EEC890}" type="doc">
      <dgm:prSet loTypeId="urn:microsoft.com/office/officeart/2005/8/layout/chevron1" loCatId="process" qsTypeId="urn:microsoft.com/office/officeart/2005/8/quickstyle/simple1" qsCatId="simple" csTypeId="urn:microsoft.com/office/officeart/2005/8/colors/accent1_2" csCatId="accent1" phldr="1"/>
      <dgm:spPr/>
    </dgm:pt>
    <dgm:pt modelId="{4F3775C6-02DB-425C-A9BF-3CA2A279CAB0}">
      <dgm:prSet phldrT="[Text]" custT="1"/>
      <dgm:spPr>
        <a:solidFill>
          <a:schemeClr val="accent3">
            <a:lumMod val="60000"/>
            <a:lumOff val="40000"/>
          </a:schemeClr>
        </a:solidFill>
      </dgm:spPr>
      <dgm:t>
        <a:bodyPr/>
        <a:lstStyle/>
        <a:p>
          <a:r>
            <a:rPr lang="en-US" sz="2000" dirty="0"/>
            <a:t>Guidance</a:t>
          </a:r>
        </a:p>
      </dgm:t>
    </dgm:pt>
    <dgm:pt modelId="{FFA53C06-90F9-43B3-9BAE-20BA17B8585D}" type="parTrans" cxnId="{89F48288-EDA9-4CA7-8ECF-3BF9E31130E9}">
      <dgm:prSet/>
      <dgm:spPr/>
      <dgm:t>
        <a:bodyPr/>
        <a:lstStyle/>
        <a:p>
          <a:endParaRPr lang="en-US"/>
        </a:p>
      </dgm:t>
    </dgm:pt>
    <dgm:pt modelId="{2713D100-DD37-4A87-9AF7-B76EE941ECBA}" type="sibTrans" cxnId="{89F48288-EDA9-4CA7-8ECF-3BF9E31130E9}">
      <dgm:prSet/>
      <dgm:spPr/>
      <dgm:t>
        <a:bodyPr/>
        <a:lstStyle/>
        <a:p>
          <a:endParaRPr lang="en-US"/>
        </a:p>
      </dgm:t>
    </dgm:pt>
    <dgm:pt modelId="{2A370FA6-B2B4-4023-AB9B-9F9A53ECE7DE}">
      <dgm:prSet phldrT="[Text]" custT="1"/>
      <dgm:spPr>
        <a:solidFill>
          <a:schemeClr val="accent3">
            <a:lumMod val="75000"/>
          </a:schemeClr>
        </a:solidFill>
      </dgm:spPr>
      <dgm:t>
        <a:bodyPr/>
        <a:lstStyle/>
        <a:p>
          <a:r>
            <a:rPr lang="en-US" sz="2000" dirty="0"/>
            <a:t>Operations</a:t>
          </a:r>
        </a:p>
      </dgm:t>
    </dgm:pt>
    <dgm:pt modelId="{6859B9E1-EE99-4B7D-B156-F294023CBA44}" type="parTrans" cxnId="{3F7AAE67-09D4-402A-9A05-B7A18897BF32}">
      <dgm:prSet/>
      <dgm:spPr/>
      <dgm:t>
        <a:bodyPr/>
        <a:lstStyle/>
        <a:p>
          <a:endParaRPr lang="en-US"/>
        </a:p>
      </dgm:t>
    </dgm:pt>
    <dgm:pt modelId="{50392AA6-5CA5-443A-A8E3-2C49339CA4C7}" type="sibTrans" cxnId="{3F7AAE67-09D4-402A-9A05-B7A18897BF32}">
      <dgm:prSet/>
      <dgm:spPr/>
      <dgm:t>
        <a:bodyPr/>
        <a:lstStyle/>
        <a:p>
          <a:endParaRPr lang="en-US"/>
        </a:p>
      </dgm:t>
    </dgm:pt>
    <dgm:pt modelId="{E8340B8D-D3D1-410E-8B52-342AA12F05D0}">
      <dgm:prSet phldrT="[Text]" custT="1"/>
      <dgm:spPr>
        <a:solidFill>
          <a:schemeClr val="accent3">
            <a:lumMod val="50000"/>
          </a:schemeClr>
        </a:solidFill>
      </dgm:spPr>
      <dgm:t>
        <a:bodyPr/>
        <a:lstStyle/>
        <a:p>
          <a:r>
            <a:rPr lang="en-US" sz="2000" dirty="0"/>
            <a:t>Action</a:t>
          </a:r>
        </a:p>
      </dgm:t>
    </dgm:pt>
    <dgm:pt modelId="{259F6C1A-EDA4-4909-B7F9-D1F94E67682F}" type="parTrans" cxnId="{F19765D0-C751-4BBC-AAB7-C158E425C3F3}">
      <dgm:prSet/>
      <dgm:spPr/>
      <dgm:t>
        <a:bodyPr/>
        <a:lstStyle/>
        <a:p>
          <a:endParaRPr lang="en-US"/>
        </a:p>
      </dgm:t>
    </dgm:pt>
    <dgm:pt modelId="{38CA0EDE-F0E2-45AC-81C6-DF5AE86F73E4}" type="sibTrans" cxnId="{F19765D0-C751-4BBC-AAB7-C158E425C3F3}">
      <dgm:prSet/>
      <dgm:spPr/>
      <dgm:t>
        <a:bodyPr/>
        <a:lstStyle/>
        <a:p>
          <a:endParaRPr lang="en-US"/>
        </a:p>
      </dgm:t>
    </dgm:pt>
    <dgm:pt modelId="{8A8BA361-A70F-4CCC-B871-F4507C57E42F}" type="pres">
      <dgm:prSet presAssocID="{D530D595-BE60-4771-8E1B-86F645EEC890}" presName="Name0" presStyleCnt="0">
        <dgm:presLayoutVars>
          <dgm:dir/>
          <dgm:animLvl val="lvl"/>
          <dgm:resizeHandles val="exact"/>
        </dgm:presLayoutVars>
      </dgm:prSet>
      <dgm:spPr/>
    </dgm:pt>
    <dgm:pt modelId="{A27CE262-C040-4A8F-8032-23201F4612EA}" type="pres">
      <dgm:prSet presAssocID="{4F3775C6-02DB-425C-A9BF-3CA2A279CAB0}" presName="parTxOnly" presStyleLbl="node1" presStyleIdx="0" presStyleCnt="3" custScaleX="93692" custScaleY="29973" custLinFactY="-21534" custLinFactNeighborX="-47531" custLinFactNeighborY="-100000">
        <dgm:presLayoutVars>
          <dgm:chMax val="0"/>
          <dgm:chPref val="0"/>
          <dgm:bulletEnabled val="1"/>
        </dgm:presLayoutVars>
      </dgm:prSet>
      <dgm:spPr/>
    </dgm:pt>
    <dgm:pt modelId="{939BE520-C320-47EC-9019-00E13DD047A4}" type="pres">
      <dgm:prSet presAssocID="{2713D100-DD37-4A87-9AF7-B76EE941ECBA}" presName="parTxOnlySpace" presStyleCnt="0"/>
      <dgm:spPr/>
    </dgm:pt>
    <dgm:pt modelId="{91C1AF19-5F0E-4A39-8E74-4E23A0201E9A}" type="pres">
      <dgm:prSet presAssocID="{2A370FA6-B2B4-4023-AB9B-9F9A53ECE7DE}" presName="parTxOnly" presStyleLbl="node1" presStyleIdx="1" presStyleCnt="3" custScaleY="29973" custLinFactY="-36841" custLinFactNeighborX="-26468" custLinFactNeighborY="-100000">
        <dgm:presLayoutVars>
          <dgm:chMax val="0"/>
          <dgm:chPref val="0"/>
          <dgm:bulletEnabled val="1"/>
        </dgm:presLayoutVars>
      </dgm:prSet>
      <dgm:spPr/>
    </dgm:pt>
    <dgm:pt modelId="{9F6C3864-0D23-419F-A59C-E9C3B486C50E}" type="pres">
      <dgm:prSet presAssocID="{50392AA6-5CA5-443A-A8E3-2C49339CA4C7}" presName="parTxOnlySpace" presStyleCnt="0"/>
      <dgm:spPr/>
    </dgm:pt>
    <dgm:pt modelId="{71BBABA2-DF95-455D-A738-0C9CFAD5AD03}" type="pres">
      <dgm:prSet presAssocID="{E8340B8D-D3D1-410E-8B52-342AA12F05D0}" presName="parTxOnly" presStyleLbl="node1" presStyleIdx="2" presStyleCnt="3" custScaleY="29973" custLinFactY="-22333" custLinFactNeighborX="336" custLinFactNeighborY="-100000">
        <dgm:presLayoutVars>
          <dgm:chMax val="0"/>
          <dgm:chPref val="0"/>
          <dgm:bulletEnabled val="1"/>
        </dgm:presLayoutVars>
      </dgm:prSet>
      <dgm:spPr/>
    </dgm:pt>
  </dgm:ptLst>
  <dgm:cxnLst>
    <dgm:cxn modelId="{9D6E491D-4C69-4D3B-8F38-253A88E0D593}" type="presOf" srcId="{D530D595-BE60-4771-8E1B-86F645EEC890}" destId="{8A8BA361-A70F-4CCC-B871-F4507C57E42F}" srcOrd="0" destOrd="0" presId="urn:microsoft.com/office/officeart/2005/8/layout/chevron1"/>
    <dgm:cxn modelId="{00684D3B-0A0C-4524-A795-C4914C66CE5E}" type="presOf" srcId="{4F3775C6-02DB-425C-A9BF-3CA2A279CAB0}" destId="{A27CE262-C040-4A8F-8032-23201F4612EA}" srcOrd="0" destOrd="0" presId="urn:microsoft.com/office/officeart/2005/8/layout/chevron1"/>
    <dgm:cxn modelId="{3F7AAE67-09D4-402A-9A05-B7A18897BF32}" srcId="{D530D595-BE60-4771-8E1B-86F645EEC890}" destId="{2A370FA6-B2B4-4023-AB9B-9F9A53ECE7DE}" srcOrd="1" destOrd="0" parTransId="{6859B9E1-EE99-4B7D-B156-F294023CBA44}" sibTransId="{50392AA6-5CA5-443A-A8E3-2C49339CA4C7}"/>
    <dgm:cxn modelId="{B1380575-4E84-4898-96B6-BBC75E4D028D}" type="presOf" srcId="{E8340B8D-D3D1-410E-8B52-342AA12F05D0}" destId="{71BBABA2-DF95-455D-A738-0C9CFAD5AD03}" srcOrd="0" destOrd="0" presId="urn:microsoft.com/office/officeart/2005/8/layout/chevron1"/>
    <dgm:cxn modelId="{89F48288-EDA9-4CA7-8ECF-3BF9E31130E9}" srcId="{D530D595-BE60-4771-8E1B-86F645EEC890}" destId="{4F3775C6-02DB-425C-A9BF-3CA2A279CAB0}" srcOrd="0" destOrd="0" parTransId="{FFA53C06-90F9-43B3-9BAE-20BA17B8585D}" sibTransId="{2713D100-DD37-4A87-9AF7-B76EE941ECBA}"/>
    <dgm:cxn modelId="{C0904ECE-FFF3-4B41-BE23-50A27FF92C77}" type="presOf" srcId="{2A370FA6-B2B4-4023-AB9B-9F9A53ECE7DE}" destId="{91C1AF19-5F0E-4A39-8E74-4E23A0201E9A}" srcOrd="0" destOrd="0" presId="urn:microsoft.com/office/officeart/2005/8/layout/chevron1"/>
    <dgm:cxn modelId="{F19765D0-C751-4BBC-AAB7-C158E425C3F3}" srcId="{D530D595-BE60-4771-8E1B-86F645EEC890}" destId="{E8340B8D-D3D1-410E-8B52-342AA12F05D0}" srcOrd="2" destOrd="0" parTransId="{259F6C1A-EDA4-4909-B7F9-D1F94E67682F}" sibTransId="{38CA0EDE-F0E2-45AC-81C6-DF5AE86F73E4}"/>
    <dgm:cxn modelId="{9D91E54D-F366-408F-AE5E-7BC74DD37F6C}" type="presParOf" srcId="{8A8BA361-A70F-4CCC-B871-F4507C57E42F}" destId="{A27CE262-C040-4A8F-8032-23201F4612EA}" srcOrd="0" destOrd="0" presId="urn:microsoft.com/office/officeart/2005/8/layout/chevron1"/>
    <dgm:cxn modelId="{DF611508-DC80-4AFC-B734-4A8E38B78988}" type="presParOf" srcId="{8A8BA361-A70F-4CCC-B871-F4507C57E42F}" destId="{939BE520-C320-47EC-9019-00E13DD047A4}" srcOrd="1" destOrd="0" presId="urn:microsoft.com/office/officeart/2005/8/layout/chevron1"/>
    <dgm:cxn modelId="{B8F2F59A-E7F0-46A2-8596-ABC11DE8408E}" type="presParOf" srcId="{8A8BA361-A70F-4CCC-B871-F4507C57E42F}" destId="{91C1AF19-5F0E-4A39-8E74-4E23A0201E9A}" srcOrd="2" destOrd="0" presId="urn:microsoft.com/office/officeart/2005/8/layout/chevron1"/>
    <dgm:cxn modelId="{9A6E0DF6-E9FF-49E3-8DC7-D01C7DA87978}" type="presParOf" srcId="{8A8BA361-A70F-4CCC-B871-F4507C57E42F}" destId="{9F6C3864-0D23-419F-A59C-E9C3B486C50E}" srcOrd="3" destOrd="0" presId="urn:microsoft.com/office/officeart/2005/8/layout/chevron1"/>
    <dgm:cxn modelId="{F14954A5-5546-4A12-9EA2-1F1448508155}" type="presParOf" srcId="{8A8BA361-A70F-4CCC-B871-F4507C57E42F}" destId="{71BBABA2-DF95-455D-A738-0C9CFAD5AD0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CE262-C040-4A8F-8032-23201F4612EA}">
      <dsp:nvSpPr>
        <dsp:cNvPr id="0" name=""/>
        <dsp:cNvSpPr/>
      </dsp:nvSpPr>
      <dsp:spPr>
        <a:xfrm>
          <a:off x="0" y="0"/>
          <a:ext cx="2858333" cy="365763"/>
        </a:xfrm>
        <a:prstGeom prst="chevr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Guidance</a:t>
          </a:r>
        </a:p>
      </dsp:txBody>
      <dsp:txXfrm>
        <a:off x="182882" y="0"/>
        <a:ext cx="2492570" cy="365763"/>
      </dsp:txXfrm>
    </dsp:sp>
    <dsp:sp modelId="{91C1AF19-5F0E-4A39-8E74-4E23A0201E9A}">
      <dsp:nvSpPr>
        <dsp:cNvPr id="0" name=""/>
        <dsp:cNvSpPr/>
      </dsp:nvSpPr>
      <dsp:spPr>
        <a:xfrm>
          <a:off x="2474106" y="0"/>
          <a:ext cx="3050776" cy="365763"/>
        </a:xfrm>
        <a:prstGeom prst="chevron">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Operations</a:t>
          </a:r>
        </a:p>
      </dsp:txBody>
      <dsp:txXfrm>
        <a:off x="2656988" y="0"/>
        <a:ext cx="2685013" cy="365763"/>
      </dsp:txXfrm>
    </dsp:sp>
    <dsp:sp modelId="{71BBABA2-DF95-455D-A738-0C9CFAD5AD03}">
      <dsp:nvSpPr>
        <dsp:cNvPr id="0" name=""/>
        <dsp:cNvSpPr/>
      </dsp:nvSpPr>
      <dsp:spPr>
        <a:xfrm>
          <a:off x="5301578" y="0"/>
          <a:ext cx="3050776" cy="365763"/>
        </a:xfrm>
        <a:prstGeom prst="chevron">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kern="1200" dirty="0"/>
            <a:t>Action</a:t>
          </a:r>
        </a:p>
      </dsp:txBody>
      <dsp:txXfrm>
        <a:off x="5484460" y="0"/>
        <a:ext cx="2685013" cy="3657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50" tIns="46575" rIns="93150" bIns="46575"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50" tIns="46575" rIns="93150" bIns="46575" rtlCol="0"/>
          <a:lstStyle>
            <a:lvl1pPr algn="r">
              <a:defRPr sz="1200"/>
            </a:lvl1pPr>
          </a:lstStyle>
          <a:p>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3150" tIns="46575" rIns="93150" bIns="4657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0" tIns="46575" rIns="93150" bIns="46575" rtlCol="0" anchor="b"/>
          <a:lstStyle>
            <a:lvl1pPr algn="r">
              <a:defRPr sz="1200"/>
            </a:lvl1pPr>
          </a:lstStyle>
          <a:p>
            <a:fld id="{B1270BB1-7768-41F8-9F1B-E2E7E9320AB4}" type="slidenum">
              <a:rPr lang="en-US" smtClean="0"/>
              <a:pPr/>
              <a:t>‹#›</a:t>
            </a:fld>
            <a:endParaRPr lang="en-US"/>
          </a:p>
        </p:txBody>
      </p:sp>
    </p:spTree>
    <p:extLst>
      <p:ext uri="{BB962C8B-B14F-4D97-AF65-F5344CB8AC3E}">
        <p14:creationId xmlns:p14="http://schemas.microsoft.com/office/powerpoint/2010/main" val="401265793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38144" cy="464205"/>
          </a:xfrm>
          <a:prstGeom prst="rect">
            <a:avLst/>
          </a:prstGeom>
        </p:spPr>
        <p:txBody>
          <a:bodyPr vert="horz" lIns="88119" tIns="44059" rIns="88119" bIns="44059" rtlCol="0"/>
          <a:lstStyle>
            <a:lvl1pPr algn="l">
              <a:defRPr sz="1100"/>
            </a:lvl1pPr>
          </a:lstStyle>
          <a:p>
            <a:endParaRPr lang="en-US"/>
          </a:p>
        </p:txBody>
      </p:sp>
      <p:sp>
        <p:nvSpPr>
          <p:cNvPr id="3" name="Date Placeholder 2"/>
          <p:cNvSpPr>
            <a:spLocks noGrp="1"/>
          </p:cNvSpPr>
          <p:nvPr>
            <p:ph type="dt" idx="1"/>
          </p:nvPr>
        </p:nvSpPr>
        <p:spPr>
          <a:xfrm>
            <a:off x="3970736" y="6"/>
            <a:ext cx="3038144" cy="464205"/>
          </a:xfrm>
          <a:prstGeom prst="rect">
            <a:avLst/>
          </a:prstGeom>
        </p:spPr>
        <p:txBody>
          <a:bodyPr vert="horz" lIns="88119" tIns="44059" rIns="88119" bIns="44059" rtlCol="0"/>
          <a:lstStyle>
            <a:lvl1pPr algn="r">
              <a:defRPr sz="1100"/>
            </a:lvl1pPr>
          </a:lstStyle>
          <a:p>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88119" tIns="44059" rIns="88119" bIns="44059" rtlCol="0" anchor="ctr"/>
          <a:lstStyle/>
          <a:p>
            <a:endParaRPr lang="en-US"/>
          </a:p>
        </p:txBody>
      </p:sp>
      <p:sp>
        <p:nvSpPr>
          <p:cNvPr id="5" name="Notes Placeholder 4"/>
          <p:cNvSpPr>
            <a:spLocks noGrp="1"/>
          </p:cNvSpPr>
          <p:nvPr>
            <p:ph type="body" sz="quarter" idx="3"/>
          </p:nvPr>
        </p:nvSpPr>
        <p:spPr>
          <a:xfrm>
            <a:off x="701349" y="4416101"/>
            <a:ext cx="5607711" cy="4182458"/>
          </a:xfrm>
          <a:prstGeom prst="rect">
            <a:avLst/>
          </a:prstGeom>
        </p:spPr>
        <p:txBody>
          <a:bodyPr vert="horz" lIns="88119" tIns="44059" rIns="88119" bIns="440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30663"/>
            <a:ext cx="3038144" cy="464205"/>
          </a:xfrm>
          <a:prstGeom prst="rect">
            <a:avLst/>
          </a:prstGeom>
        </p:spPr>
        <p:txBody>
          <a:bodyPr vert="horz" lIns="88119" tIns="44059" rIns="88119" bIns="44059" rtlCol="0" anchor="b"/>
          <a:lstStyle>
            <a:lvl1pPr algn="l">
              <a:defRPr sz="1100"/>
            </a:lvl1pPr>
          </a:lstStyle>
          <a:p>
            <a:endParaRPr lang="en-US"/>
          </a:p>
        </p:txBody>
      </p:sp>
      <p:sp>
        <p:nvSpPr>
          <p:cNvPr id="7" name="Slide Number Placeholder 6"/>
          <p:cNvSpPr>
            <a:spLocks noGrp="1"/>
          </p:cNvSpPr>
          <p:nvPr>
            <p:ph type="sldNum" sz="quarter" idx="5"/>
          </p:nvPr>
        </p:nvSpPr>
        <p:spPr>
          <a:xfrm>
            <a:off x="3970736" y="8830663"/>
            <a:ext cx="3038144" cy="464205"/>
          </a:xfrm>
          <a:prstGeom prst="rect">
            <a:avLst/>
          </a:prstGeom>
        </p:spPr>
        <p:txBody>
          <a:bodyPr vert="horz" lIns="88119" tIns="44059" rIns="88119" bIns="44059" rtlCol="0" anchor="b"/>
          <a:lstStyle>
            <a:lvl1pPr algn="r">
              <a:defRPr sz="1100"/>
            </a:lvl1pPr>
          </a:lstStyle>
          <a:p>
            <a:fld id="{AC37F9C5-DADA-40EF-BCE0-F0AA5007CB72}" type="slidenum">
              <a:rPr lang="en-US" smtClean="0"/>
              <a:pPr/>
              <a:t>‹#›</a:t>
            </a:fld>
            <a:endParaRPr lang="en-US"/>
          </a:p>
        </p:txBody>
      </p:sp>
    </p:spTree>
    <p:extLst>
      <p:ext uri="{BB962C8B-B14F-4D97-AF65-F5344CB8AC3E}">
        <p14:creationId xmlns:p14="http://schemas.microsoft.com/office/powerpoint/2010/main" val="3186437734"/>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37F9C5-DADA-40EF-BCE0-F0AA5007CB72}"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Header Placeholder 6"/>
          <p:cNvSpPr>
            <a:spLocks noGrp="1"/>
          </p:cNvSpPr>
          <p:nvPr>
            <p:ph type="hdr" sz="quarter" idx="13"/>
          </p:nvPr>
        </p:nvSpPr>
        <p:spPr/>
        <p:txBody>
          <a:bodyPr/>
          <a:lstStyle/>
          <a:p>
            <a:endParaRPr lang="en-US"/>
          </a:p>
        </p:txBody>
      </p:sp>
    </p:spTree>
    <p:extLst>
      <p:ext uri="{BB962C8B-B14F-4D97-AF65-F5344CB8AC3E}">
        <p14:creationId xmlns:p14="http://schemas.microsoft.com/office/powerpoint/2010/main" val="3451525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r>
              <a:rPr lang="en-US" sz="1200" b="1" i="0" kern="1200" dirty="0">
                <a:solidFill>
                  <a:schemeClr val="tx1"/>
                </a:solidFill>
                <a:effectLst/>
                <a:latin typeface="+mn-lt"/>
                <a:ea typeface="+mn-ea"/>
                <a:cs typeface="+mn-cs"/>
              </a:rPr>
              <a:t>Development Bank of Southern Africa to set up Climate Finance Facility</a:t>
            </a:r>
          </a:p>
          <a:p>
            <a:r>
              <a:rPr lang="en-US" sz="1200" b="0" i="0" kern="1200" dirty="0">
                <a:solidFill>
                  <a:schemeClr val="tx1"/>
                </a:solidFill>
                <a:effectLst/>
                <a:latin typeface="+mn-lt"/>
                <a:ea typeface="+mn-ea"/>
                <a:cs typeface="+mn-cs"/>
              </a:rPr>
              <a:t>2018-10-22</a:t>
            </a:r>
          </a:p>
          <a:p>
            <a:r>
              <a:rPr lang="en-US" sz="1200" b="0" i="0" kern="1200">
                <a:solidFill>
                  <a:schemeClr val="tx1"/>
                </a:solidFill>
                <a:effectLst/>
                <a:latin typeface="+mn-lt"/>
                <a:ea typeface="+mn-ea"/>
                <a:cs typeface="+mn-cs"/>
              </a:rPr>
              <a:t>The Development Bank of Southern Africa (DBSA) announced today that it has been awarded funding to the value of USD$55.6m from the Green Climate Fund (GCF) to establish a R2 billion Climate Finance Facility (CFF).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In addition to South Africa, the facility will also extend financing to the common monetary area, which </a:t>
            </a:r>
            <a:r>
              <a:rPr lang="en-US" sz="1200" b="1" i="0" kern="1200" dirty="0">
                <a:solidFill>
                  <a:schemeClr val="tx1"/>
                </a:solidFill>
                <a:effectLst/>
                <a:latin typeface="+mn-lt"/>
                <a:ea typeface="+mn-ea"/>
                <a:cs typeface="+mn-cs"/>
              </a:rPr>
              <a:t>includes Namibia, Swaziland and Lesotho.  </a:t>
            </a:r>
            <a:endParaRPr lang="en-US" b="1" i="0" dirty="0"/>
          </a:p>
        </p:txBody>
      </p:sp>
      <p:sp>
        <p:nvSpPr>
          <p:cNvPr id="4" name="Slide Number Placeholder 3"/>
          <p:cNvSpPr>
            <a:spLocks noGrp="1"/>
          </p:cNvSpPr>
          <p:nvPr>
            <p:ph type="sldNum" sz="quarter" idx="10"/>
          </p:nvPr>
        </p:nvSpPr>
        <p:spPr/>
        <p:txBody>
          <a:bodyPr/>
          <a:lstStyle/>
          <a:p>
            <a:fld id="{3BD158DF-B661-42AC-ADB3-36E004B10BA1}" type="slidenum">
              <a:rPr lang="en-US" smtClean="0"/>
              <a:t>14</a:t>
            </a:fld>
            <a:endParaRPr lang="en-US" dirty="0"/>
          </a:p>
        </p:txBody>
      </p:sp>
    </p:spTree>
    <p:extLst>
      <p:ext uri="{BB962C8B-B14F-4D97-AF65-F5344CB8AC3E}">
        <p14:creationId xmlns:p14="http://schemas.microsoft.com/office/powerpoint/2010/main" val="158677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E8F16-C8FD-4ED7-81DB-40C3C4F6A8EA}" type="slidenum">
              <a:rPr lang="en-US" smtClean="0"/>
              <a:t>15</a:t>
            </a:fld>
            <a:endParaRPr lang="en-US" dirty="0"/>
          </a:p>
        </p:txBody>
      </p:sp>
    </p:spTree>
    <p:extLst>
      <p:ext uri="{BB962C8B-B14F-4D97-AF65-F5344CB8AC3E}">
        <p14:creationId xmlns:p14="http://schemas.microsoft.com/office/powerpoint/2010/main" val="2857664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Core funds </a:t>
            </a:r>
            <a:r>
              <a:rPr lang="en-US" sz="1200" dirty="0"/>
              <a:t>are used to support the SGP Global </a:t>
            </a:r>
            <a:r>
              <a:rPr lang="en-US" sz="1200" dirty="0" err="1"/>
              <a:t>Programme</a:t>
            </a:r>
            <a:r>
              <a:rPr lang="en-US" sz="1200" dirty="0"/>
              <a:t>, including Country </a:t>
            </a:r>
            <a:r>
              <a:rPr lang="en-US" sz="1200" dirty="0" err="1"/>
              <a:t>Programmes</a:t>
            </a:r>
            <a:r>
              <a:rPr lang="en-US" sz="1200" dirty="0"/>
              <a:t> in interested and eligible GEF recipient countries. Core funds also cover global coordination, monitoring and evaluation, and knowledge sharing activities. </a:t>
            </a:r>
            <a:r>
              <a:rPr lang="en-US" sz="1200" b="1" dirty="0"/>
              <a:t>In GEF-7, countries are eligible for core funds if, as of July 1, 2018</a:t>
            </a:r>
            <a:r>
              <a:rPr lang="en-US" sz="1200" dirty="0"/>
              <a:t>, </a:t>
            </a:r>
            <a:r>
              <a:rPr lang="en-US" sz="1200" b="1" u="sng" dirty="0"/>
              <a:t>(a) they are least developed countries (LDC) </a:t>
            </a:r>
            <a:r>
              <a:rPr lang="en-US" sz="1200" dirty="0"/>
              <a:t>or small island developing states (SIDS), (b) they have not had an SGP Country </a:t>
            </a:r>
            <a:r>
              <a:rPr lang="en-US" sz="1200" dirty="0" err="1"/>
              <a:t>Programme</a:t>
            </a:r>
            <a:r>
              <a:rPr lang="en-US" sz="1200" dirty="0"/>
              <a:t> in operation for 15 years or longer, (c) their cumulative SGP grants amount to less than US$6 million, or (d) their GEF-7 STAR country allocation does not exceed US$10 million. </a:t>
            </a:r>
            <a:r>
              <a:rPr lang="en-US" sz="1200" b="1" dirty="0"/>
              <a:t>Other countries (“upgraded countries”) </a:t>
            </a:r>
            <a:r>
              <a:rPr lang="en-US" sz="1200" dirty="0"/>
              <a:t>may participate in the GEF-7 SGP through Upgraded Country </a:t>
            </a:r>
            <a:r>
              <a:rPr lang="en-US" sz="1200" dirty="0" err="1"/>
              <a:t>Programmes</a:t>
            </a:r>
            <a:r>
              <a:rPr lang="en-US" sz="1200" dirty="0"/>
              <a:t>, provided that they have a STAR country allocation and that the Implementing Agency can determine that they: (a) commit to the approach and programming directions of the program; and (b) have a strong and mature civil society.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b="1" dirty="0"/>
              <a:t>125 countries, 40 LDCs and 37 SIDS</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16</a:t>
            </a:fld>
            <a:endParaRPr lang="en-US"/>
          </a:p>
        </p:txBody>
      </p:sp>
    </p:spTree>
    <p:extLst>
      <p:ext uri="{BB962C8B-B14F-4D97-AF65-F5344CB8AC3E}">
        <p14:creationId xmlns:p14="http://schemas.microsoft.com/office/powerpoint/2010/main" val="4016499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65FF7-FB76-4CFD-ACCB-33772EB4723A}" type="slidenum">
              <a:rPr lang="en-US" smtClean="0"/>
              <a:pPr/>
              <a:t>17</a:t>
            </a:fld>
            <a:endParaRPr lang="en-US" dirty="0"/>
          </a:p>
        </p:txBody>
      </p:sp>
    </p:spTree>
    <p:extLst>
      <p:ext uri="{BB962C8B-B14F-4D97-AF65-F5344CB8AC3E}">
        <p14:creationId xmlns:p14="http://schemas.microsoft.com/office/powerpoint/2010/main" val="2644708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9-12 April - Sahel West Africa ECW</a:t>
            </a:r>
          </a:p>
          <a:p>
            <a:endParaRPr lang="en-US" dirty="0"/>
          </a:p>
          <a:p>
            <a:r>
              <a:rPr lang="en-US" dirty="0"/>
              <a:t>Burkina Faso, Cape Verde, Chad, Guinea-Bissau, Mali, Mauritania, Niger, Senegal, and The Gambia</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18</a:t>
            </a:fld>
            <a:endParaRPr lang="en-US"/>
          </a:p>
        </p:txBody>
      </p:sp>
    </p:spTree>
    <p:extLst>
      <p:ext uri="{BB962C8B-B14F-4D97-AF65-F5344CB8AC3E}">
        <p14:creationId xmlns:p14="http://schemas.microsoft.com/office/powerpoint/2010/main" val="2082103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Start How project concepts are formulated; through national/local consultations; through Agency initiative</a:t>
            </a:r>
          </a:p>
          <a:p>
            <a:r>
              <a:rPr lang="en-US" altLang="en-US" dirty="0"/>
              <a:t>Step 1 Mention the PIF template and how to access; Importance of the OFP endorsement letter</a:t>
            </a:r>
          </a:p>
          <a:p>
            <a:r>
              <a:rPr lang="en-US" altLang="en-US" dirty="0"/>
              <a:t>Step 2  Cleared PIFs may not all be accommodated; It depends on resources availability, programming, etc.</a:t>
            </a:r>
          </a:p>
          <a:p>
            <a:r>
              <a:rPr lang="en-US" altLang="en-US" dirty="0"/>
              <a:t>Step 3 CEO Endorsement template – Project Document - Tracking Tools – Co-financing letters among others; take into consideration Council comments/STAP comments</a:t>
            </a:r>
          </a:p>
          <a:p>
            <a:r>
              <a:rPr lang="en-US" altLang="en-US" dirty="0"/>
              <a:t>Step 4 Lessons learned; best practices to feed to similar projects </a:t>
            </a:r>
          </a:p>
          <a:p>
            <a:r>
              <a:rPr lang="en-US" sz="1200" b="1" dirty="0">
                <a:solidFill>
                  <a:srgbClr val="00642D"/>
                </a:solidFill>
              </a:rPr>
              <a:t>Policy Measures to Enhance Operational Efficiency, Accountability &amp; Transparency  (GEF/C.55/04)</a:t>
            </a:r>
            <a:br>
              <a:rPr lang="en-US" b="1" dirty="0">
                <a:solidFill>
                  <a:srgbClr val="00642D"/>
                </a:solidFill>
              </a:rPr>
            </a:br>
            <a:endParaRPr lang="en-US" altLang="en-US" b="1" dirty="0"/>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4</a:t>
            </a:fld>
            <a:endParaRPr lang="en-US" altLang="en-US"/>
          </a:p>
        </p:txBody>
      </p:sp>
    </p:spTree>
    <p:extLst>
      <p:ext uri="{BB962C8B-B14F-4D97-AF65-F5344CB8AC3E}">
        <p14:creationId xmlns:p14="http://schemas.microsoft.com/office/powerpoint/2010/main" val="294986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5</a:t>
            </a:fld>
            <a:endParaRPr lang="en-US" altLang="en-US"/>
          </a:p>
        </p:txBody>
      </p:sp>
    </p:spTree>
    <p:extLst>
      <p:ext uri="{BB962C8B-B14F-4D97-AF65-F5344CB8AC3E}">
        <p14:creationId xmlns:p14="http://schemas.microsoft.com/office/powerpoint/2010/main" val="121390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6</a:t>
            </a:fld>
            <a:endParaRPr lang="en-US" altLang="en-US"/>
          </a:p>
        </p:txBody>
      </p:sp>
    </p:spTree>
    <p:extLst>
      <p:ext uri="{BB962C8B-B14F-4D97-AF65-F5344CB8AC3E}">
        <p14:creationId xmlns:p14="http://schemas.microsoft.com/office/powerpoint/2010/main" val="2720708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DB6B5A4-49E9-4B5A-BA53-75429350F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0393FBF8-F973-4BEF-8CF1-ABADB8E86D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Start How project concepts are formulated; through national/local consultations; through Agency initiative</a:t>
            </a:r>
          </a:p>
          <a:p>
            <a:r>
              <a:rPr lang="en-US" altLang="en-US"/>
              <a:t>Step 1 Mention the PIF template and how to access; Importance of the OFP endorsement letter</a:t>
            </a:r>
          </a:p>
          <a:p>
            <a:r>
              <a:rPr lang="en-US" altLang="en-US"/>
              <a:t>Step 2  Cleared PIFs may not all be accommodated; It depends on resources availability, programming, etc.</a:t>
            </a:r>
          </a:p>
          <a:p>
            <a:r>
              <a:rPr lang="en-US" altLang="en-US"/>
              <a:t>Step 3 CEO Endorsement template – Project Document - Tracking Tools – Co-financing letters among others; take into consideration Council comments/STAP comments</a:t>
            </a:r>
          </a:p>
          <a:p>
            <a:r>
              <a:rPr lang="en-US" altLang="en-US"/>
              <a:t>Step 4 Lessons learned; best practices to feed to similar projects </a:t>
            </a:r>
          </a:p>
        </p:txBody>
      </p:sp>
      <p:sp>
        <p:nvSpPr>
          <p:cNvPr id="10244" name="Slide Number Placeholder 3">
            <a:extLst>
              <a:ext uri="{FF2B5EF4-FFF2-40B4-BE49-F238E27FC236}">
                <a16:creationId xmlns:a16="http://schemas.microsoft.com/office/drawing/2014/main" id="{363AA492-221E-434A-9244-BDC6196CB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3B194E-882D-47C9-B9AA-FC67D73E4DEB}" type="slidenum">
              <a:rPr lang="en-US" altLang="en-US" smtClean="0"/>
              <a:pPr/>
              <a:t>7</a:t>
            </a:fld>
            <a:endParaRPr lang="en-US" altLang="en-US"/>
          </a:p>
        </p:txBody>
      </p:sp>
    </p:spTree>
    <p:extLst>
      <p:ext uri="{BB962C8B-B14F-4D97-AF65-F5344CB8AC3E}">
        <p14:creationId xmlns:p14="http://schemas.microsoft.com/office/powerpoint/2010/main" val="2937608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Cancellation policy - that full-sized projects receive actual CEO endorsement within 18 months of Council Approval. Medium-sized projects would need to receive actual CEO approval within 12 months of CEO PIF approval</a:t>
            </a: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AC37F9C5-DADA-40EF-BCE0-F0AA5007CB72}" type="slidenum">
              <a:rPr lang="en-US" smtClean="0"/>
              <a:pPr/>
              <a:t>8</a:t>
            </a:fld>
            <a:endParaRPr lang="en-US"/>
          </a:p>
        </p:txBody>
      </p:sp>
    </p:spTree>
    <p:extLst>
      <p:ext uri="{BB962C8B-B14F-4D97-AF65-F5344CB8AC3E}">
        <p14:creationId xmlns:p14="http://schemas.microsoft.com/office/powerpoint/2010/main" val="338243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C6E8F16-C8FD-4ED7-81DB-40C3C4F6A8EA}" type="slidenum">
              <a:rPr lang="en-US" smtClean="0"/>
              <a:t>11</a:t>
            </a:fld>
            <a:endParaRPr lang="en-US" dirty="0"/>
          </a:p>
        </p:txBody>
      </p:sp>
    </p:spTree>
    <p:extLst>
      <p:ext uri="{BB962C8B-B14F-4D97-AF65-F5344CB8AC3E}">
        <p14:creationId xmlns:p14="http://schemas.microsoft.com/office/powerpoint/2010/main" val="322751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525817-CBED-4CB8-8EBF-0FB9264DFA97}" type="slidenum">
              <a:rPr lang="en-US" smtClean="0"/>
              <a:t>12</a:t>
            </a:fld>
            <a:endParaRPr lang="en-US" dirty="0"/>
          </a:p>
        </p:txBody>
      </p:sp>
    </p:spTree>
    <p:extLst>
      <p:ext uri="{BB962C8B-B14F-4D97-AF65-F5344CB8AC3E}">
        <p14:creationId xmlns:p14="http://schemas.microsoft.com/office/powerpoint/2010/main" val="3977350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D158DF-B661-42AC-ADB3-36E004B10BA1}" type="slidenum">
              <a:rPr lang="en-US" smtClean="0"/>
              <a:t>13</a:t>
            </a:fld>
            <a:endParaRPr lang="en-US" dirty="0"/>
          </a:p>
        </p:txBody>
      </p:sp>
    </p:spTree>
    <p:extLst>
      <p:ext uri="{BB962C8B-B14F-4D97-AF65-F5344CB8AC3E}">
        <p14:creationId xmlns:p14="http://schemas.microsoft.com/office/powerpoint/2010/main" val="38124879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124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7"/>
          <p:cNvSpPr>
            <a:spLocks noGrp="1"/>
          </p:cNvSpPr>
          <p:nvPr>
            <p:ph type="title"/>
          </p:nvPr>
        </p:nvSpPr>
        <p:spPr>
          <a:xfrm>
            <a:off x="457200" y="1828800"/>
            <a:ext cx="8229600" cy="1143000"/>
          </a:xfrm>
        </p:spPr>
        <p:txBody>
          <a:bodyPr/>
          <a:lstStyle>
            <a:lvl1pPr>
              <a:defRPr>
                <a:solidFill>
                  <a:srgbClr val="00B050"/>
                </a:solidFill>
              </a:defRPr>
            </a:lvl1pPr>
          </a:lstStyle>
          <a:p>
            <a:r>
              <a:rPr lang="en-US" dirty="0"/>
              <a:t>Click to edit Master title style</a:t>
            </a:r>
          </a:p>
        </p:txBody>
      </p:sp>
      <p:grpSp>
        <p:nvGrpSpPr>
          <p:cNvPr id="10" name="Group 9"/>
          <p:cNvGrpSpPr/>
          <p:nvPr userDrawn="1"/>
        </p:nvGrpSpPr>
        <p:grpSpPr>
          <a:xfrm>
            <a:off x="0" y="76200"/>
            <a:ext cx="9144000" cy="1248156"/>
            <a:chOff x="0" y="152400"/>
            <a:chExt cx="9144000" cy="1248156"/>
          </a:xfrm>
        </p:grpSpPr>
        <p:pic>
          <p:nvPicPr>
            <p:cNvPr id="6" name="Picture 5" descr="GEF-20-PPT-BG-blank.png"/>
            <p:cNvPicPr>
              <a:picLocks noChangeAspect="1"/>
            </p:cNvPicPr>
            <p:nvPr userDrawn="1"/>
          </p:nvPicPr>
          <p:blipFill>
            <a:blip r:embed="rId2" cstate="print"/>
            <a:stretch>
              <a:fillRect/>
            </a:stretch>
          </p:blipFill>
          <p:spPr>
            <a:xfrm>
              <a:off x="0" y="152400"/>
              <a:ext cx="9144000" cy="1246632"/>
            </a:xfrm>
            <a:prstGeom prst="rect">
              <a:avLst/>
            </a:prstGeom>
            <a:effectLst>
              <a:reflection blurRad="6350" stA="50000" endA="300" endPos="38500" dist="50800" dir="5400000" sy="-100000" algn="bl" rotWithShape="0"/>
            </a:effectLst>
          </p:spPr>
        </p:pic>
        <p:pic>
          <p:nvPicPr>
            <p:cNvPr id="7" name="Picture 6" descr="GEF-PPT-BG.png"/>
            <p:cNvPicPr>
              <a:picLocks noChangeAspect="1"/>
            </p:cNvPicPr>
            <p:nvPr userDrawn="1"/>
          </p:nvPicPr>
          <p:blipFill>
            <a:blip r:embed="rId3" cstate="print"/>
            <a:stretch>
              <a:fillRect/>
            </a:stretch>
          </p:blipFill>
          <p:spPr>
            <a:xfrm>
              <a:off x="0" y="152400"/>
              <a:ext cx="9144000" cy="1248156"/>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lstStyle>
            <a:lvl1pPr>
              <a:defRPr sz="3600"/>
            </a:lvl1pPr>
          </a:lstStyle>
          <a:p>
            <a:r>
              <a:rPr lang="en-US" dirty="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Title 5"/>
          <p:cNvSpPr txBox="1">
            <a:spLocks/>
          </p:cNvSpPr>
          <p:nvPr/>
        </p:nvSpPr>
        <p:spPr>
          <a:xfrm>
            <a:off x="685800" y="3810000"/>
            <a:ext cx="77724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dirty="0"/>
              <a:t>Questions?</a:t>
            </a:r>
          </a:p>
        </p:txBody>
      </p:sp>
      <p:sp>
        <p:nvSpPr>
          <p:cNvPr id="7" name="Title 1"/>
          <p:cNvSpPr txBox="1">
            <a:spLocks/>
          </p:cNvSpPr>
          <p:nvPr/>
        </p:nvSpPr>
        <p:spPr>
          <a:xfrm>
            <a:off x="685800" y="22860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1F497D"/>
                </a:solidFill>
                <a:latin typeface="+mj-lt"/>
                <a:ea typeface="+mj-ea"/>
                <a:cs typeface="+mj-cs"/>
              </a:defRPr>
            </a:lvl1pPr>
          </a:lstStyle>
          <a:p>
            <a:r>
              <a:rPr lang="en-US" sz="4800" dirty="0">
                <a:solidFill>
                  <a:srgbClr val="00642D"/>
                </a:solidFill>
                <a:latin typeface="+mn-lt"/>
                <a:ea typeface="+mn-ea"/>
                <a:cs typeface="+mn-cs"/>
              </a:rPr>
              <a:t>Thank you for your attention</a:t>
            </a:r>
          </a:p>
        </p:txBody>
      </p:sp>
      <p:pic>
        <p:nvPicPr>
          <p:cNvPr id="9" name="Picture 8" descr="GEF-PPT-BG.png"/>
          <p:cNvPicPr>
            <a:picLocks noChangeAspect="1"/>
          </p:cNvPicPr>
          <p:nvPr userDrawn="1"/>
        </p:nvPicPr>
        <p:blipFill>
          <a:blip r:embed="rId2" cstate="print"/>
          <a:stretch>
            <a:fillRect/>
          </a:stretch>
        </p:blipFill>
        <p:spPr>
          <a:xfrm>
            <a:off x="0" y="5609844"/>
            <a:ext cx="9144000" cy="124815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A12C76-031D-44CC-9925-4C2902A6C4A6}" type="slidenum">
              <a:rPr lang="en-US" smtClean="0"/>
              <a:pPr/>
              <a:t>‹#›</a:t>
            </a:fld>
            <a:endParaRPr lang="en-US" dirty="0"/>
          </a:p>
        </p:txBody>
      </p:sp>
    </p:spTree>
    <p:extLst>
      <p:ext uri="{BB962C8B-B14F-4D97-AF65-F5344CB8AC3E}">
        <p14:creationId xmlns:p14="http://schemas.microsoft.com/office/powerpoint/2010/main" val="153034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GEF-PPT-BG.png"/>
          <p:cNvPicPr>
            <a:picLocks noChangeAspect="1"/>
          </p:cNvPicPr>
          <p:nvPr/>
        </p:nvPicPr>
        <p:blipFill>
          <a:blip r:embed="rId8" cstate="print"/>
          <a:stretch>
            <a:fillRect/>
          </a:stretch>
        </p:blipFill>
        <p:spPr>
          <a:xfrm>
            <a:off x="0" y="5609844"/>
            <a:ext cx="9144000" cy="12481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6" r:id="rId6"/>
  </p:sldLayoutIdLst>
  <p:hf hdr="0" ftr="0" dt="0"/>
  <p:txStyles>
    <p:title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gef.org/documents/environmental-and-social-safeguard-standards" TargetMode="External"/><Relationship Id="rId2" Type="http://schemas.openxmlformats.org/officeDocument/2006/relationships/hyperlink" Target="https://www.thegef.org/council-meeting-documents/policy-stakeholder-engagement" TargetMode="External"/><Relationship Id="rId1" Type="http://schemas.openxmlformats.org/officeDocument/2006/relationships/slideLayout" Target="../slideLayouts/slideLayout4.xml"/><Relationship Id="rId4" Type="http://schemas.openxmlformats.org/officeDocument/2006/relationships/hyperlink" Target="http://www.thegef.org/council-meeting-documents/updated-co-financing-policy"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PIF%20Template%20-%20August%202016"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www.thegef.org/council-meeting-documents/practical-steps-improve-coordination-and-workflow-gef-partnershi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hegef.org/council-meeting-documents/policy-gender-equality"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0"/>
            <a:ext cx="8534400" cy="2590800"/>
          </a:xfrm>
        </p:spPr>
        <p:txBody>
          <a:bodyPr/>
          <a:lstStyle/>
          <a:p>
            <a:pPr>
              <a:spcAft>
                <a:spcPts val="0"/>
              </a:spcAft>
            </a:pPr>
            <a:r>
              <a:rPr lang="en-US" dirty="0">
                <a:solidFill>
                  <a:srgbClr val="00642D"/>
                </a:solidFill>
              </a:rPr>
              <a:t>GEF Project &amp; Program Cycle</a:t>
            </a:r>
            <a:br>
              <a:rPr lang="en-US" dirty="0">
                <a:solidFill>
                  <a:srgbClr val="00642D"/>
                </a:solidFill>
              </a:rPr>
            </a:br>
            <a:r>
              <a:rPr lang="en-US" dirty="0">
                <a:solidFill>
                  <a:srgbClr val="00642D"/>
                </a:solidFill>
              </a:rPr>
              <a:t>&amp;</a:t>
            </a:r>
            <a:br>
              <a:rPr lang="en-US" dirty="0">
                <a:solidFill>
                  <a:srgbClr val="00642D"/>
                </a:solidFill>
              </a:rPr>
            </a:br>
            <a:r>
              <a:rPr lang="en-US" dirty="0">
                <a:solidFill>
                  <a:srgbClr val="00642D"/>
                </a:solidFill>
              </a:rPr>
              <a:t>Key Policies</a:t>
            </a:r>
            <a:br>
              <a:rPr lang="en-US" dirty="0">
                <a:solidFill>
                  <a:srgbClr val="00642D"/>
                </a:solidFill>
              </a:rPr>
            </a:br>
            <a:br>
              <a:rPr lang="en-US" dirty="0">
                <a:solidFill>
                  <a:srgbClr val="00642D"/>
                </a:solidFill>
              </a:rPr>
            </a:br>
            <a:r>
              <a:rPr lang="en-US" sz="2800" dirty="0">
                <a:solidFill>
                  <a:schemeClr val="tx2"/>
                </a:solidFill>
              </a:rPr>
              <a:t>GEF-7 National Dialogue in the Gambia</a:t>
            </a:r>
            <a:br>
              <a:rPr lang="en-US" sz="2800" dirty="0">
                <a:solidFill>
                  <a:schemeClr val="tx2"/>
                </a:solidFill>
              </a:rPr>
            </a:br>
            <a:br>
              <a:rPr lang="en-US" sz="2800" dirty="0">
                <a:solidFill>
                  <a:schemeClr val="tx2"/>
                </a:solidFill>
              </a:rPr>
            </a:br>
            <a:r>
              <a:rPr lang="en-US" sz="2800" dirty="0">
                <a:solidFill>
                  <a:schemeClr val="tx2"/>
                </a:solidFill>
              </a:rPr>
              <a:t>January 28-29, 2019</a:t>
            </a:r>
            <a:br>
              <a:rPr lang="en-US" sz="2800" dirty="0">
                <a:solidFill>
                  <a:schemeClr val="tx2"/>
                </a:solidFill>
              </a:rPr>
            </a:br>
            <a:br>
              <a:rPr lang="en-US" sz="2800" dirty="0">
                <a:solidFill>
                  <a:schemeClr val="tx2"/>
                </a:solidFill>
              </a:rPr>
            </a:br>
            <a:br>
              <a:rPr lang="en-US" dirty="0">
                <a:solidFill>
                  <a:srgbClr val="00642D"/>
                </a:solidFill>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49995F7-17FF-43BC-82E7-DBEB6B5F3A88}"/>
              </a:ext>
            </a:extLst>
          </p:cNvPr>
          <p:cNvGraphicFramePr>
            <a:graphicFrameLocks noGrp="1"/>
          </p:cNvGraphicFramePr>
          <p:nvPr>
            <p:extLst>
              <p:ext uri="{D42A27DB-BD31-4B8C-83A1-F6EECF244321}">
                <p14:modId xmlns:p14="http://schemas.microsoft.com/office/powerpoint/2010/main" val="860725347"/>
              </p:ext>
            </p:extLst>
          </p:nvPr>
        </p:nvGraphicFramePr>
        <p:xfrm>
          <a:off x="381000" y="76200"/>
          <a:ext cx="8534398" cy="6559430"/>
        </p:xfrm>
        <a:graphic>
          <a:graphicData uri="http://schemas.openxmlformats.org/drawingml/2006/table">
            <a:tbl>
              <a:tblPr firstRow="1" bandRow="1">
                <a:tableStyleId>{21E4AEA4-8DFA-4A89-87EB-49C32662AFE0}</a:tableStyleId>
              </a:tblPr>
              <a:tblGrid>
                <a:gridCol w="1395813">
                  <a:extLst>
                    <a:ext uri="{9D8B030D-6E8A-4147-A177-3AD203B41FA5}">
                      <a16:colId xmlns:a16="http://schemas.microsoft.com/office/drawing/2014/main" val="1410159965"/>
                    </a:ext>
                  </a:extLst>
                </a:gridCol>
                <a:gridCol w="159521">
                  <a:extLst>
                    <a:ext uri="{9D8B030D-6E8A-4147-A177-3AD203B41FA5}">
                      <a16:colId xmlns:a16="http://schemas.microsoft.com/office/drawing/2014/main" val="658936827"/>
                    </a:ext>
                  </a:extLst>
                </a:gridCol>
                <a:gridCol w="2512463">
                  <a:extLst>
                    <a:ext uri="{9D8B030D-6E8A-4147-A177-3AD203B41FA5}">
                      <a16:colId xmlns:a16="http://schemas.microsoft.com/office/drawing/2014/main" val="4000487405"/>
                    </a:ext>
                  </a:extLst>
                </a:gridCol>
                <a:gridCol w="2193420">
                  <a:extLst>
                    <a:ext uri="{9D8B030D-6E8A-4147-A177-3AD203B41FA5}">
                      <a16:colId xmlns:a16="http://schemas.microsoft.com/office/drawing/2014/main" val="486154092"/>
                    </a:ext>
                  </a:extLst>
                </a:gridCol>
                <a:gridCol w="478564">
                  <a:extLst>
                    <a:ext uri="{9D8B030D-6E8A-4147-A177-3AD203B41FA5}">
                      <a16:colId xmlns:a16="http://schemas.microsoft.com/office/drawing/2014/main" val="3278190962"/>
                    </a:ext>
                  </a:extLst>
                </a:gridCol>
                <a:gridCol w="1794617">
                  <a:extLst>
                    <a:ext uri="{9D8B030D-6E8A-4147-A177-3AD203B41FA5}">
                      <a16:colId xmlns:a16="http://schemas.microsoft.com/office/drawing/2014/main" val="4275915189"/>
                    </a:ext>
                  </a:extLst>
                </a:gridCol>
              </a:tblGrid>
              <a:tr h="512040">
                <a:tc>
                  <a:txBody>
                    <a:bodyPr/>
                    <a:lstStyle/>
                    <a:p>
                      <a:pPr algn="ctr"/>
                      <a:r>
                        <a:rPr lang="en-US" sz="1200" dirty="0"/>
                        <a:t>Project identification</a:t>
                      </a:r>
                    </a:p>
                  </a:txBody>
                  <a:tcPr anchor="ctr"/>
                </a:tc>
                <a:tc gridSpan="2">
                  <a:txBody>
                    <a:bodyPr/>
                    <a:lstStyle/>
                    <a:p>
                      <a:pPr algn="ctr"/>
                      <a:r>
                        <a:rPr lang="en-US" sz="1200" dirty="0"/>
                        <a:t>Concept submission </a:t>
                      </a:r>
                    </a:p>
                    <a:p>
                      <a:pPr algn="ctr"/>
                      <a:r>
                        <a:rPr lang="en-US" sz="1200" dirty="0"/>
                        <a:t>(PIF/PFD)</a:t>
                      </a:r>
                    </a:p>
                  </a:txBody>
                  <a:tcPr anchor="ctr"/>
                </a:tc>
                <a:tc hMerge="1">
                  <a:txBody>
                    <a:bodyPr/>
                    <a:lstStyle/>
                    <a:p>
                      <a:pPr algn="ctr"/>
                      <a:endParaRPr lang="en-US" sz="1200" dirty="0"/>
                    </a:p>
                  </a:txBody>
                  <a:tcPr anchor="ctr"/>
                </a:tc>
                <a:tc gridSpan="2">
                  <a:txBody>
                    <a:bodyPr/>
                    <a:lstStyle/>
                    <a:p>
                      <a:pPr algn="ctr"/>
                      <a:r>
                        <a:rPr lang="en-US" sz="1200" dirty="0"/>
                        <a:t>Fully developed project </a:t>
                      </a:r>
                    </a:p>
                    <a:p>
                      <a:pPr algn="ctr"/>
                      <a:r>
                        <a:rPr lang="en-US" sz="1200" dirty="0"/>
                        <a:t>(CEO approval/endorsement)</a:t>
                      </a:r>
                    </a:p>
                  </a:txBody>
                  <a:tcPr anchor="ctr"/>
                </a:tc>
                <a:tc hMerge="1">
                  <a:txBody>
                    <a:bodyPr/>
                    <a:lstStyle/>
                    <a:p>
                      <a:pPr algn="ctr"/>
                      <a:endParaRPr lang="en-US" sz="1200" dirty="0"/>
                    </a:p>
                  </a:txBody>
                  <a:tcPr anchor="ctr"/>
                </a:tc>
                <a:tc>
                  <a:txBody>
                    <a:bodyPr/>
                    <a:lstStyle/>
                    <a:p>
                      <a:pPr algn="ctr"/>
                      <a:r>
                        <a:rPr lang="en-US" sz="1200" dirty="0"/>
                        <a:t>Implementation</a:t>
                      </a:r>
                    </a:p>
                    <a:p>
                      <a:pPr algn="ctr"/>
                      <a:r>
                        <a:rPr lang="en-US" sz="1200" dirty="0"/>
                        <a:t>(PIF, MTR, TR)</a:t>
                      </a:r>
                    </a:p>
                  </a:txBody>
                  <a:tcPr anchor="ctr"/>
                </a:tc>
                <a:extLst>
                  <a:ext uri="{0D108BD9-81ED-4DB2-BD59-A6C34878D82A}">
                    <a16:rowId xmlns:a16="http://schemas.microsoft.com/office/drawing/2014/main" val="1939252320"/>
                  </a:ext>
                </a:extLst>
              </a:tr>
              <a:tr h="351113">
                <a:tc gridSpan="6">
                  <a:txBody>
                    <a:bodyPr/>
                    <a:lstStyle/>
                    <a:p>
                      <a:pPr algn="ctr"/>
                      <a:r>
                        <a:rPr lang="en-US" sz="1800" b="1" dirty="0"/>
                        <a:t>Stakeholder Engagement Policy</a:t>
                      </a:r>
                    </a:p>
                    <a:p>
                      <a:pPr algn="ctr"/>
                      <a:r>
                        <a:rPr lang="en-US" sz="1600" dirty="0">
                          <a:hlinkClick r:id="rId2"/>
                        </a:rPr>
                        <a:t>https://www.thegef.org/council-meeting-documents/policy-stakeholder-engagement</a:t>
                      </a:r>
                      <a:r>
                        <a:rPr lang="en-US" sz="1600" dirty="0"/>
                        <a:t> (53rd CM)</a:t>
                      </a:r>
                    </a:p>
                  </a:txBody>
                  <a:tcPr anchor="ctr"/>
                </a:tc>
                <a:tc hMerge="1">
                  <a:txBody>
                    <a:bodyPr/>
                    <a:lstStyle/>
                    <a:p>
                      <a:endParaRPr lang="en-US"/>
                    </a:p>
                  </a:txBody>
                  <a:tcPr/>
                </a:tc>
                <a:tc hMerge="1">
                  <a:txBody>
                    <a:bodyPr/>
                    <a:lstStyle/>
                    <a:p>
                      <a:endParaRPr lang="en-US"/>
                    </a:p>
                  </a:txBody>
                  <a:tcPr/>
                </a:tc>
                <a:tc hMerge="1">
                  <a:txBody>
                    <a:bodyPr/>
                    <a:lstStyle/>
                    <a:p>
                      <a:pPr marL="228600" indent="-228600">
                        <a:buAutoNum type="alphaLcParenBoth"/>
                      </a:pPr>
                      <a:endParaRPr lang="en-US" sz="1200"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5941041"/>
                  </a:ext>
                </a:extLst>
              </a:tr>
              <a:tr h="16385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Meaningful consultations w/ stakeholders on the proposed project/program, early screening</a:t>
                      </a:r>
                    </a:p>
                    <a:p>
                      <a:endParaRPr lang="en-US" sz="1300" dirty="0"/>
                    </a:p>
                  </a:txBody>
                  <a:tcPr/>
                </a:tc>
                <a:tc gridSpan="2">
                  <a:txBody>
                    <a:bodyPr/>
                    <a:lstStyle/>
                    <a:p>
                      <a:r>
                        <a:rPr lang="en-US" sz="1300" dirty="0">
                          <a:effectLst/>
                        </a:rPr>
                        <a:t>Indicative info on stakeholder engagement, including any consultations conducted during project development, as well as information on how Stakeholders will be engaged in the project/ program, and means of engagement</a:t>
                      </a:r>
                      <a:endParaRPr lang="en-US" sz="1300" dirty="0"/>
                    </a:p>
                  </a:txBody>
                  <a:tcPr marL="68580" marR="68580" marT="0" marB="0"/>
                </a:tc>
                <a:tc hMerge="1">
                  <a:txBody>
                    <a:bodyPr/>
                    <a:lstStyle/>
                    <a:p>
                      <a:endParaRPr lang="en-US" sz="1300" dirty="0"/>
                    </a:p>
                  </a:txBody>
                  <a:tcPr marL="68580" marR="68580" marT="0" marB="0"/>
                </a:tc>
                <a:tc gridSpan="2">
                  <a:txBody>
                    <a:bodyPr/>
                    <a:lstStyle/>
                    <a:p>
                      <a:pPr marL="0" indent="0">
                        <a:buNone/>
                      </a:pPr>
                      <a:r>
                        <a:rPr lang="en-US" sz="1300" dirty="0">
                          <a:effectLst/>
                        </a:rPr>
                        <a:t>Stakeholder engagement plans or equivalent, with stakeholders who have been and will be engaged, means of engagement, dissemination of information, roles and responsibilities, resource requirements, and timing throughout the project cycle</a:t>
                      </a:r>
                      <a:endParaRPr lang="en-US" sz="1300" dirty="0"/>
                    </a:p>
                  </a:txBody>
                  <a:tcPr marL="68580" marR="68580" marT="0" marB="0"/>
                </a:tc>
                <a:tc hMerge="1">
                  <a:txBody>
                    <a:bodyPr/>
                    <a:lstStyle/>
                    <a:p>
                      <a:pPr marL="0" indent="0">
                        <a:buNone/>
                      </a:pPr>
                      <a:endParaRPr lang="en-US" sz="1400" dirty="0"/>
                    </a:p>
                  </a:txBody>
                  <a:tcPr marL="68580" marR="68580" marT="0" marB="0"/>
                </a:tc>
                <a:tc>
                  <a:txBody>
                    <a:bodyPr/>
                    <a:lstStyle/>
                    <a:p>
                      <a:pPr marL="0" indent="0">
                        <a:buNone/>
                      </a:pPr>
                      <a:r>
                        <a:rPr lang="en-US" sz="1300" dirty="0">
                          <a:effectLst/>
                        </a:rPr>
                        <a:t>Annual reporting on, including through PIRs, mid-term reviews, and terminal evaluations on progress, challenges and outcomes</a:t>
                      </a:r>
                      <a:endParaRPr lang="en-US" sz="1300" dirty="0"/>
                    </a:p>
                  </a:txBody>
                  <a:tcPr marL="68580" marR="68580" marT="0" marB="0"/>
                </a:tc>
                <a:extLst>
                  <a:ext uri="{0D108BD9-81ED-4DB2-BD59-A6C34878D82A}">
                    <a16:rowId xmlns:a16="http://schemas.microsoft.com/office/drawing/2014/main" val="2447482218"/>
                  </a:ext>
                </a:extLst>
              </a:tr>
              <a:tr h="432317">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Environment &amp; Social Safeguard Policy </a:t>
                      </a:r>
                      <a:r>
                        <a:rPr lang="en-US" sz="1600" b="1" dirty="0"/>
                        <a:t>(in draft)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hlinkClick r:id="rId3"/>
                        </a:rPr>
                        <a:t>https://www.thegef.org/documents/environmental-and-social-safeguard-standards</a:t>
                      </a:r>
                      <a:r>
                        <a:rPr lang="en-US" sz="1600" b="0" dirty="0"/>
                        <a:t> </a:t>
                      </a:r>
                    </a:p>
                  </a:txBody>
                  <a:tcPr anchor="ctr"/>
                </a:tc>
                <a:tc hMerge="1">
                  <a:txBody>
                    <a:bodyPr/>
                    <a:lstStyle/>
                    <a:p>
                      <a:endParaRPr lang="en-US"/>
                    </a:p>
                  </a:txBody>
                  <a:tcPr/>
                </a:tc>
                <a:tc hMerge="1">
                  <a:txBody>
                    <a:bodyPr/>
                    <a:lstStyle/>
                    <a:p>
                      <a:endParaRPr lang="en-US"/>
                    </a:p>
                  </a:txBody>
                  <a:tcPr/>
                </a:tc>
                <a:tc hMerge="1">
                  <a:txBody>
                    <a:bodyPr/>
                    <a:lstStyle/>
                    <a:p>
                      <a:pPr marL="228600" indent="-228600">
                        <a:buAutoNum type="alphaLcParenBoth"/>
                      </a:pPr>
                      <a:endParaRPr lang="en-US" sz="1200" dirty="0"/>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2977782"/>
                  </a:ext>
                </a:extLst>
              </a:tr>
              <a:tr h="106708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Meaningful consultations w/ stakeholders on the proposed project/program, early screening</a:t>
                      </a:r>
                    </a:p>
                  </a:txBody>
                  <a:tcPr/>
                </a:tc>
                <a:tc hMerge="1">
                  <a:txBody>
                    <a:bodyPr/>
                    <a:lstStyle/>
                    <a:p>
                      <a:r>
                        <a:rPr lang="en-US" sz="1300" dirty="0">
                          <a:effectLst/>
                        </a:rPr>
                        <a:t>Indicative info on any environmental and social risks and potential impacts associated with the proposed project/ program; and any measures to address these</a:t>
                      </a:r>
                      <a:endParaRPr lang="en-US" sz="1300" dirty="0"/>
                    </a:p>
                  </a:txBody>
                  <a:tcPr marL="68580" marR="68580" marT="0" marB="0"/>
                </a:tc>
                <a:tc>
                  <a:txBody>
                    <a:bodyPr/>
                    <a:lstStyle/>
                    <a:p>
                      <a:r>
                        <a:rPr lang="en-US" sz="1300" dirty="0">
                          <a:effectLst/>
                        </a:rPr>
                        <a:t>Indicative info on any environmental and social risks and potential impacts associated with the proposed project/ program; and any measures to address these</a:t>
                      </a:r>
                      <a:endParaRPr lang="en-US" sz="1300" dirty="0"/>
                    </a:p>
                  </a:txBody>
                  <a:tcPr marL="68580" marR="68580" marT="0" marB="0"/>
                </a:tc>
                <a:tc gridSpan="2">
                  <a:txBody>
                    <a:bodyPr/>
                    <a:lstStyle/>
                    <a:p>
                      <a:pPr marL="0" indent="0">
                        <a:buNone/>
                      </a:pPr>
                      <a:r>
                        <a:rPr lang="en-US" sz="1300" dirty="0">
                          <a:effectLst/>
                        </a:rPr>
                        <a:t>Additional information on relevant risks and impacts, and measures to address these, including any assessments carried out, and any environmental and social management plans or the equivalent</a:t>
                      </a:r>
                      <a:endParaRPr lang="en-US" sz="1300" dirty="0"/>
                    </a:p>
                  </a:txBody>
                  <a:tcPr marL="68580" marR="68580" marT="0" marB="0"/>
                </a:tc>
                <a:tc hMerge="1">
                  <a:txBody>
                    <a:bodyPr/>
                    <a:lstStyle/>
                    <a:p>
                      <a:pPr marL="0" indent="0">
                        <a:buNone/>
                      </a:pPr>
                      <a:endParaRPr lang="en-US" sz="1400" dirty="0"/>
                    </a:p>
                  </a:txBody>
                  <a:tcPr marL="68580" marR="68580" marT="0" marB="0"/>
                </a:tc>
                <a:tc>
                  <a:txBody>
                    <a:bodyPr/>
                    <a:lstStyle/>
                    <a:p>
                      <a:pPr marL="0" indent="0">
                        <a:buNone/>
                      </a:pPr>
                      <a:r>
                        <a:rPr lang="en-US" sz="1300" dirty="0">
                          <a:effectLst/>
                        </a:rPr>
                        <a:t>Reporting at mid-term and completion on the implementation of relevant environmental and social management measures</a:t>
                      </a:r>
                      <a:endParaRPr lang="en-US" sz="1300" dirty="0"/>
                    </a:p>
                  </a:txBody>
                  <a:tcPr marL="68580" marR="68580" marT="0" marB="0"/>
                </a:tc>
                <a:extLst>
                  <a:ext uri="{0D108BD9-81ED-4DB2-BD59-A6C34878D82A}">
                    <a16:rowId xmlns:a16="http://schemas.microsoft.com/office/drawing/2014/main" val="1657423555"/>
                  </a:ext>
                </a:extLst>
              </a:tr>
              <a:tr h="442139">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Co-financing Policy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hlinkClick r:id="rId4"/>
                        </a:rPr>
                        <a:t>http://www.thegef.org/council-meeting-documents/updated-co-financing-policy</a:t>
                      </a:r>
                      <a:r>
                        <a:rPr lang="en-US" sz="1600" b="1" dirty="0"/>
                        <a:t> (54th CM)</a:t>
                      </a:r>
                    </a:p>
                  </a:txBody>
                  <a:tcPr anchor="ctr"/>
                </a:tc>
                <a:tc hMerge="1">
                  <a:txBody>
                    <a:bodyPr/>
                    <a:lstStyle/>
                    <a:p>
                      <a:endParaRPr lang="en-US"/>
                    </a:p>
                  </a:txBody>
                  <a:tcPr/>
                </a:tc>
                <a:tc hMerge="1">
                  <a:txBody>
                    <a:bodyPr/>
                    <a:lstStyle/>
                    <a:p>
                      <a:endParaRPr lang="en-US"/>
                    </a:p>
                  </a:txBody>
                  <a:tcPr/>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2762342"/>
                  </a:ext>
                </a:extLst>
              </a:tr>
              <a:tr h="1299903">
                <a:tc>
                  <a:txBody>
                    <a:bodyPr/>
                    <a:lstStyle/>
                    <a:p>
                      <a:endParaRPr lang="en-US" sz="1300" dirty="0"/>
                    </a:p>
                  </a:txBody>
                  <a:tcPr/>
                </a:tc>
                <a:tc gridSpan="2">
                  <a:txBody>
                    <a:bodyPr/>
                    <a:lstStyle/>
                    <a:p>
                      <a:r>
                        <a:rPr lang="en-US" sz="1300" dirty="0">
                          <a:effectLst/>
                        </a:rPr>
                        <a:t>Indicative information on the expected amounts, sources and types of co-financing, and the sub-set of such co-financing that meets the definition of ”investment mobilized”</a:t>
                      </a:r>
                      <a:endParaRPr lang="en-US" sz="1300" dirty="0"/>
                    </a:p>
                  </a:txBody>
                  <a:tcPr marL="68580" marR="68580" marT="0" marB="0"/>
                </a:tc>
                <a:tc hMerge="1">
                  <a:txBody>
                    <a:bodyPr/>
                    <a:lstStyle/>
                    <a:p>
                      <a:endParaRPr lang="en-US" sz="1300" dirty="0"/>
                    </a:p>
                  </a:txBody>
                  <a:tcPr marL="68580" marR="68580" marT="0" marB="0"/>
                </a:tc>
                <a:tc>
                  <a:txBody>
                    <a:bodyPr/>
                    <a:lstStyle/>
                    <a:p>
                      <a:pPr marL="0" marR="0">
                        <a:lnSpc>
                          <a:spcPct val="107000"/>
                        </a:lnSpc>
                        <a:spcBef>
                          <a:spcPts val="0"/>
                        </a:spcBef>
                        <a:spcAft>
                          <a:spcPts val="0"/>
                        </a:spcAft>
                      </a:pPr>
                      <a:r>
                        <a:rPr lang="en-US" sz="1300" dirty="0">
                          <a:effectLst/>
                        </a:rPr>
                        <a:t>Confirmed information on the expected amounts, sources and types of co-financing and “investment mobilized”, with supporting evidence</a:t>
                      </a:r>
                      <a:endParaRPr lang="en-US" sz="13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0"/>
                        </a:spcAft>
                      </a:pPr>
                      <a:r>
                        <a:rPr lang="en-US" sz="1300" dirty="0">
                          <a:effectLst/>
                        </a:rPr>
                        <a:t>Reporting at mid-term and completion on actual amounts, sources and types of co-financing and investment mobilized </a:t>
                      </a:r>
                      <a:endParaRPr lang="en-US" sz="13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415876129"/>
                  </a:ext>
                </a:extLst>
              </a:tr>
            </a:tbl>
          </a:graphicData>
        </a:graphic>
      </p:graphicFrame>
    </p:spTree>
    <p:extLst>
      <p:ext uri="{BB962C8B-B14F-4D97-AF65-F5344CB8AC3E}">
        <p14:creationId xmlns:p14="http://schemas.microsoft.com/office/powerpoint/2010/main" val="1861100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42950"/>
          </a:xfrm>
        </p:spPr>
        <p:txBody>
          <a:bodyPr/>
          <a:lstStyle/>
          <a:p>
            <a:r>
              <a:rPr lang="en-US" sz="4000" dirty="0"/>
              <a:t>Co-Financing Policy</a:t>
            </a:r>
          </a:p>
        </p:txBody>
      </p:sp>
      <p:sp>
        <p:nvSpPr>
          <p:cNvPr id="3" name="Content Placeholder 2"/>
          <p:cNvSpPr>
            <a:spLocks noGrp="1"/>
          </p:cNvSpPr>
          <p:nvPr>
            <p:ph idx="1"/>
          </p:nvPr>
        </p:nvSpPr>
        <p:spPr>
          <a:xfrm>
            <a:off x="457200" y="1333500"/>
            <a:ext cx="8229600" cy="4191000"/>
          </a:xfrm>
        </p:spPr>
        <p:txBody>
          <a:bodyPr>
            <a:normAutofit/>
          </a:bodyPr>
          <a:lstStyle/>
          <a:p>
            <a:r>
              <a:rPr lang="en-US" sz="3000" dirty="0"/>
              <a:t>Co-Financing: financing that is additional to GEF financing (excludes recurrent expenditures)</a:t>
            </a:r>
          </a:p>
          <a:p>
            <a:endParaRPr lang="en-US" sz="3000" dirty="0"/>
          </a:p>
          <a:p>
            <a:r>
              <a:rPr lang="en-US" sz="3000" dirty="0"/>
              <a:t>Overall GEF portfolio: at least </a:t>
            </a:r>
            <a:r>
              <a:rPr lang="en-US" sz="3000" b="1" u="sng" dirty="0"/>
              <a:t>7:1</a:t>
            </a:r>
          </a:p>
          <a:p>
            <a:pPr marL="0" indent="0">
              <a:buNone/>
            </a:pPr>
            <a:endParaRPr lang="en-US" sz="3000" dirty="0"/>
          </a:p>
          <a:p>
            <a:r>
              <a:rPr lang="en-US" sz="3000" dirty="0"/>
              <a:t>Upper-Middle Income Countries and High-Income Countries </a:t>
            </a:r>
            <a:r>
              <a:rPr lang="en-US" sz="3000" dirty="0">
                <a:solidFill>
                  <a:srgbClr val="C00000"/>
                </a:solidFill>
              </a:rPr>
              <a:t>- that are not Small Island Developing States or </a:t>
            </a:r>
            <a:r>
              <a:rPr lang="en-US" sz="3000" b="1" dirty="0">
                <a:solidFill>
                  <a:srgbClr val="C00000"/>
                </a:solidFill>
              </a:rPr>
              <a:t>Least Developed Countries -</a:t>
            </a:r>
            <a:r>
              <a:rPr lang="en-US" sz="3000" b="1" dirty="0"/>
              <a:t> </a:t>
            </a:r>
            <a:r>
              <a:rPr lang="en-US" sz="3000" dirty="0"/>
              <a:t>at least </a:t>
            </a:r>
            <a:r>
              <a:rPr lang="en-US" sz="3000" b="1" u="sng" dirty="0"/>
              <a:t>5:1</a:t>
            </a:r>
          </a:p>
          <a:p>
            <a:endParaRPr lang="en-US" sz="3000" b="1" u="sng" dirty="0"/>
          </a:p>
        </p:txBody>
      </p:sp>
    </p:spTree>
    <p:extLst>
      <p:ext uri="{BB962C8B-B14F-4D97-AF65-F5344CB8AC3E}">
        <p14:creationId xmlns:p14="http://schemas.microsoft.com/office/powerpoint/2010/main" val="99191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A9106361-9D7E-45E3-874F-3E00DACF94DD}"/>
              </a:ext>
            </a:extLst>
          </p:cNvPr>
          <p:cNvSpPr txBox="1">
            <a:spLocks/>
          </p:cNvSpPr>
          <p:nvPr/>
        </p:nvSpPr>
        <p:spPr bwMode="auto">
          <a:xfrm>
            <a:off x="8560399" y="5624513"/>
            <a:ext cx="471683"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r>
              <a:rPr lang="en-US" altLang="en-US" sz="900" dirty="0">
                <a:solidFill>
                  <a:srgbClr val="898989"/>
                </a:solidFill>
              </a:rPr>
              <a:t>2</a:t>
            </a:r>
          </a:p>
        </p:txBody>
      </p:sp>
      <p:graphicFrame>
        <p:nvGraphicFramePr>
          <p:cNvPr id="11" name="Table 10">
            <a:extLst>
              <a:ext uri="{FF2B5EF4-FFF2-40B4-BE49-F238E27FC236}">
                <a16:creationId xmlns:a16="http://schemas.microsoft.com/office/drawing/2014/main" id="{BCDF65AF-869C-48F1-BFA8-076EB19A6547}"/>
              </a:ext>
            </a:extLst>
          </p:cNvPr>
          <p:cNvGraphicFramePr>
            <a:graphicFrameLocks noGrp="1"/>
          </p:cNvGraphicFramePr>
          <p:nvPr>
            <p:extLst>
              <p:ext uri="{D42A27DB-BD31-4B8C-83A1-F6EECF244321}">
                <p14:modId xmlns:p14="http://schemas.microsoft.com/office/powerpoint/2010/main" val="2980788303"/>
              </p:ext>
            </p:extLst>
          </p:nvPr>
        </p:nvGraphicFramePr>
        <p:xfrm>
          <a:off x="460047" y="1942607"/>
          <a:ext cx="7904746" cy="3810451"/>
        </p:xfrm>
        <a:graphic>
          <a:graphicData uri="http://schemas.openxmlformats.org/drawingml/2006/table">
            <a:tbl>
              <a:tblPr>
                <a:tableStyleId>{5C22544A-7EE6-4342-B048-85BDC9FD1C3A}</a:tableStyleId>
              </a:tblPr>
              <a:tblGrid>
                <a:gridCol w="1084079">
                  <a:extLst>
                    <a:ext uri="{9D8B030D-6E8A-4147-A177-3AD203B41FA5}">
                      <a16:colId xmlns:a16="http://schemas.microsoft.com/office/drawing/2014/main" val="1196772275"/>
                    </a:ext>
                  </a:extLst>
                </a:gridCol>
                <a:gridCol w="1577483">
                  <a:extLst>
                    <a:ext uri="{9D8B030D-6E8A-4147-A177-3AD203B41FA5}">
                      <a16:colId xmlns:a16="http://schemas.microsoft.com/office/drawing/2014/main" val="59251375"/>
                    </a:ext>
                  </a:extLst>
                </a:gridCol>
                <a:gridCol w="1990946">
                  <a:extLst>
                    <a:ext uri="{9D8B030D-6E8A-4147-A177-3AD203B41FA5}">
                      <a16:colId xmlns:a16="http://schemas.microsoft.com/office/drawing/2014/main" val="1640680501"/>
                    </a:ext>
                  </a:extLst>
                </a:gridCol>
                <a:gridCol w="1626119">
                  <a:extLst>
                    <a:ext uri="{9D8B030D-6E8A-4147-A177-3AD203B41FA5}">
                      <a16:colId xmlns:a16="http://schemas.microsoft.com/office/drawing/2014/main" val="2330760810"/>
                    </a:ext>
                  </a:extLst>
                </a:gridCol>
                <a:gridCol w="1626119">
                  <a:extLst>
                    <a:ext uri="{9D8B030D-6E8A-4147-A177-3AD203B41FA5}">
                      <a16:colId xmlns:a16="http://schemas.microsoft.com/office/drawing/2014/main" val="1255815730"/>
                    </a:ext>
                  </a:extLst>
                </a:gridCol>
              </a:tblGrid>
              <a:tr h="964883">
                <a:tc>
                  <a:txBody>
                    <a:bodyPr/>
                    <a:lstStyle/>
                    <a:p>
                      <a:pPr algn="ctr" fontAlgn="b"/>
                      <a:endParaRPr lang="en-US" sz="2200" b="1" i="0" u="none" strike="noStrike" dirty="0">
                        <a:solidFill>
                          <a:srgbClr val="000000"/>
                        </a:solidFill>
                        <a:effectLst/>
                        <a:latin typeface="+mn-lt"/>
                      </a:endParaRPr>
                    </a:p>
                  </a:txBody>
                  <a:tcPr marL="4763" marR="4763" marT="4763" marB="0" anchor="b"/>
                </a:tc>
                <a:tc>
                  <a:txBody>
                    <a:bodyPr/>
                    <a:lstStyle/>
                    <a:p>
                      <a:pPr algn="ctr" fontAlgn="b"/>
                      <a:r>
                        <a:rPr lang="en-US" sz="2200" u="none" strike="noStrike" dirty="0">
                          <a:effectLst/>
                          <a:latin typeface="+mn-lt"/>
                        </a:rPr>
                        <a:t>Number of projects</a:t>
                      </a:r>
                      <a:endParaRPr lang="en-US" sz="2200" b="1" i="0" u="none" strike="noStrike" dirty="0">
                        <a:solidFill>
                          <a:srgbClr val="000000"/>
                        </a:solidFill>
                        <a:effectLst/>
                        <a:latin typeface="+mn-lt"/>
                      </a:endParaRPr>
                    </a:p>
                  </a:txBody>
                  <a:tcPr marL="4763" marR="4763" marT="4763" marB="0" anchor="b"/>
                </a:tc>
                <a:tc>
                  <a:txBody>
                    <a:bodyPr/>
                    <a:lstStyle/>
                    <a:p>
                      <a:pPr algn="ctr" fontAlgn="b"/>
                      <a:r>
                        <a:rPr lang="en-US" sz="2200" u="none" strike="noStrike" dirty="0">
                          <a:effectLst/>
                          <a:latin typeface="+mn-lt"/>
                        </a:rPr>
                        <a:t>GEF Grant w/o agency fee ($million) </a:t>
                      </a:r>
                      <a:endParaRPr lang="en-US" sz="2200" b="1" i="0" u="none" strike="noStrike" dirty="0">
                        <a:solidFill>
                          <a:srgbClr val="000000"/>
                        </a:solidFill>
                        <a:effectLst/>
                        <a:latin typeface="+mn-lt"/>
                      </a:endParaRPr>
                    </a:p>
                  </a:txBody>
                  <a:tcPr marL="4763" marR="4763" marT="4763" marB="0" anchor="b"/>
                </a:tc>
                <a:tc>
                  <a:txBody>
                    <a:bodyPr/>
                    <a:lstStyle/>
                    <a:p>
                      <a:pPr algn="ctr" fontAlgn="b"/>
                      <a:r>
                        <a:rPr lang="en-US" sz="2200" u="none" strike="noStrike" dirty="0">
                          <a:effectLst/>
                          <a:latin typeface="+mn-lt"/>
                        </a:rPr>
                        <a:t> Co-Finance</a:t>
                      </a:r>
                    </a:p>
                    <a:p>
                      <a:pPr algn="ctr" fontAlgn="b"/>
                      <a:r>
                        <a:rPr lang="en-US" sz="2200" u="none" strike="noStrike" dirty="0">
                          <a:effectLst/>
                          <a:latin typeface="+mn-lt"/>
                        </a:rPr>
                        <a:t>($ million) </a:t>
                      </a:r>
                      <a:endParaRPr lang="en-US" sz="2200" b="1" i="0" u="none" strike="noStrike" dirty="0">
                        <a:solidFill>
                          <a:srgbClr val="000000"/>
                        </a:solidFill>
                        <a:effectLst/>
                        <a:latin typeface="+mn-lt"/>
                      </a:endParaRPr>
                    </a:p>
                  </a:txBody>
                  <a:tcPr marL="4763" marR="4763" marT="4763" marB="0" anchor="b"/>
                </a:tc>
                <a:tc>
                  <a:txBody>
                    <a:bodyPr/>
                    <a:lstStyle/>
                    <a:p>
                      <a:pPr algn="ctr" fontAlgn="b"/>
                      <a:r>
                        <a:rPr lang="en-US" sz="2200" u="none" strike="noStrike" dirty="0">
                          <a:effectLst/>
                          <a:latin typeface="+mn-lt"/>
                        </a:rPr>
                        <a:t> Ratio of</a:t>
                      </a:r>
                    </a:p>
                    <a:p>
                      <a:pPr algn="ctr" fontAlgn="b"/>
                      <a:r>
                        <a:rPr lang="en-US" sz="2200" u="none" strike="noStrike" dirty="0">
                          <a:effectLst/>
                          <a:latin typeface="+mn-lt"/>
                        </a:rPr>
                        <a:t>Co-Financing </a:t>
                      </a:r>
                      <a:endParaRPr lang="en-US" sz="2200" b="1" i="0" u="none" strike="noStrike" dirty="0">
                        <a:solidFill>
                          <a:srgbClr val="000000"/>
                        </a:solidFill>
                        <a:effectLst/>
                        <a:latin typeface="+mn-lt"/>
                      </a:endParaRPr>
                    </a:p>
                  </a:txBody>
                  <a:tcPr marL="4763" marR="4763" marT="4763" marB="0" anchor="b"/>
                </a:tc>
                <a:extLst>
                  <a:ext uri="{0D108BD9-81ED-4DB2-BD59-A6C34878D82A}">
                    <a16:rowId xmlns:a16="http://schemas.microsoft.com/office/drawing/2014/main" val="2980330037"/>
                  </a:ext>
                </a:extLst>
              </a:tr>
              <a:tr h="403409">
                <a:tc>
                  <a:txBody>
                    <a:bodyPr/>
                    <a:lstStyle/>
                    <a:p>
                      <a:pPr lvl="0" algn="ctr" fontAlgn="b">
                        <a:buNone/>
                      </a:pPr>
                      <a:r>
                        <a:rPr lang="en-US" sz="2200" u="none" strike="noStrike" dirty="0">
                          <a:effectLst/>
                          <a:latin typeface="+mn-lt"/>
                        </a:rPr>
                        <a:t>GEF - 1</a:t>
                      </a:r>
                    </a:p>
                  </a:txBody>
                  <a:tcPr marL="4763" marR="4763" marT="4763" marB="0" anchor="b"/>
                </a:tc>
                <a:tc>
                  <a:txBody>
                    <a:bodyPr/>
                    <a:lstStyle/>
                    <a:p>
                      <a:pPr algn="ctr" rtl="0" fontAlgn="b"/>
                      <a:r>
                        <a:rPr lang="en-US" sz="2200" b="0" i="0" u="none" strike="noStrike" dirty="0">
                          <a:solidFill>
                            <a:srgbClr val="000000"/>
                          </a:solidFill>
                          <a:effectLst/>
                          <a:latin typeface="+mn-lt"/>
                        </a:rPr>
                        <a:t>3</a:t>
                      </a:r>
                    </a:p>
                  </a:txBody>
                  <a:tcPr marL="4763" marR="4763" marT="4763" marB="0" anchor="b"/>
                </a:tc>
                <a:tc>
                  <a:txBody>
                    <a:bodyPr/>
                    <a:lstStyle/>
                    <a:p>
                      <a:pPr algn="ctr" fontAlgn="ctr"/>
                      <a:r>
                        <a:rPr lang="en-US" sz="2200" b="0" i="0" u="none" strike="noStrike" dirty="0">
                          <a:solidFill>
                            <a:srgbClr val="000000"/>
                          </a:solidFill>
                          <a:effectLst/>
                          <a:latin typeface="+mn-lt"/>
                        </a:rPr>
                        <a:t>0.4</a:t>
                      </a:r>
                    </a:p>
                  </a:txBody>
                  <a:tcPr marL="4763" marR="4763" marT="4763" marB="0" anchor="ctr"/>
                </a:tc>
                <a:tc>
                  <a:txBody>
                    <a:bodyPr/>
                    <a:lstStyle/>
                    <a:p>
                      <a:pPr algn="ctr" fontAlgn="ctr"/>
                      <a:r>
                        <a:rPr lang="en-US" sz="2200" b="0" i="0" u="none" strike="noStrike">
                          <a:solidFill>
                            <a:srgbClr val="000000"/>
                          </a:solidFill>
                          <a:effectLst/>
                          <a:latin typeface="+mn-lt"/>
                        </a:rPr>
                        <a:t>0</a:t>
                      </a:r>
                    </a:p>
                  </a:txBody>
                  <a:tcPr marL="4763" marR="4763" marT="4763" marB="0" anchor="ctr"/>
                </a:tc>
                <a:tc>
                  <a:txBody>
                    <a:bodyPr/>
                    <a:lstStyle/>
                    <a:p>
                      <a:pPr algn="ctr" rtl="0" fontAlgn="b"/>
                      <a:r>
                        <a:rPr lang="en-US" sz="2200" b="0" i="0" u="none" strike="noStrike">
                          <a:solidFill>
                            <a:srgbClr val="000000"/>
                          </a:solidFill>
                          <a:effectLst/>
                          <a:latin typeface="+mn-lt"/>
                        </a:rPr>
                        <a:t>0</a:t>
                      </a:r>
                    </a:p>
                  </a:txBody>
                  <a:tcPr marL="4763" marR="4763" marT="4763" marB="0" anchor="b"/>
                </a:tc>
                <a:extLst>
                  <a:ext uri="{0D108BD9-81ED-4DB2-BD59-A6C34878D82A}">
                    <a16:rowId xmlns:a16="http://schemas.microsoft.com/office/drawing/2014/main" val="240769553"/>
                  </a:ext>
                </a:extLst>
              </a:tr>
              <a:tr h="403409">
                <a:tc>
                  <a:txBody>
                    <a:bodyPr/>
                    <a:lstStyle/>
                    <a:p>
                      <a:pPr algn="ctr" fontAlgn="b"/>
                      <a:r>
                        <a:rPr lang="en-US" sz="2200" u="none" strike="noStrike" dirty="0">
                          <a:effectLst/>
                          <a:latin typeface="+mn-lt"/>
                        </a:rPr>
                        <a:t>GEF - 2</a:t>
                      </a:r>
                      <a:endParaRPr lang="en-US" sz="2200" b="0" i="0" u="none" strike="noStrike" dirty="0">
                        <a:solidFill>
                          <a:srgbClr val="000000"/>
                        </a:solidFill>
                        <a:effectLst/>
                        <a:latin typeface="+mn-lt"/>
                      </a:endParaRPr>
                    </a:p>
                  </a:txBody>
                  <a:tcPr marL="4763" marR="4763" marT="4763" marB="0" anchor="b"/>
                </a:tc>
                <a:tc>
                  <a:txBody>
                    <a:bodyPr/>
                    <a:lstStyle/>
                    <a:p>
                      <a:pPr algn="ctr" fontAlgn="ctr"/>
                      <a:r>
                        <a:rPr lang="en-US" sz="2200" b="0" i="0" u="none" strike="noStrike">
                          <a:solidFill>
                            <a:srgbClr val="000000"/>
                          </a:solidFill>
                          <a:effectLst/>
                          <a:latin typeface="+mn-lt"/>
                        </a:rPr>
                        <a:t>4</a:t>
                      </a:r>
                    </a:p>
                  </a:txBody>
                  <a:tcPr marL="4763" marR="4763" marT="4763" marB="0" anchor="ctr"/>
                </a:tc>
                <a:tc>
                  <a:txBody>
                    <a:bodyPr/>
                    <a:lstStyle/>
                    <a:p>
                      <a:pPr algn="ctr" fontAlgn="ctr"/>
                      <a:r>
                        <a:rPr lang="en-US" sz="2200" b="0" i="0" u="none" strike="noStrike" dirty="0">
                          <a:solidFill>
                            <a:srgbClr val="000000"/>
                          </a:solidFill>
                          <a:effectLst/>
                          <a:latin typeface="+mn-lt"/>
                        </a:rPr>
                        <a:t>1.7</a:t>
                      </a:r>
                    </a:p>
                  </a:txBody>
                  <a:tcPr marL="4763" marR="4763" marT="4763" marB="0" anchor="ctr"/>
                </a:tc>
                <a:tc>
                  <a:txBody>
                    <a:bodyPr/>
                    <a:lstStyle/>
                    <a:p>
                      <a:pPr algn="ctr" fontAlgn="ctr"/>
                      <a:r>
                        <a:rPr lang="en-US" sz="2200" b="0" i="0" u="none" strike="noStrike">
                          <a:solidFill>
                            <a:srgbClr val="000000"/>
                          </a:solidFill>
                          <a:effectLst/>
                          <a:latin typeface="+mn-lt"/>
                        </a:rPr>
                        <a:t>0.9</a:t>
                      </a:r>
                    </a:p>
                  </a:txBody>
                  <a:tcPr marL="4763" marR="4763" marT="4763" marB="0" anchor="ctr"/>
                </a:tc>
                <a:tc>
                  <a:txBody>
                    <a:bodyPr/>
                    <a:lstStyle/>
                    <a:p>
                      <a:pPr algn="ctr" rtl="0" fontAlgn="b"/>
                      <a:r>
                        <a:rPr lang="en-US" sz="2200" b="0" i="0" u="none" strike="noStrike">
                          <a:solidFill>
                            <a:srgbClr val="000000"/>
                          </a:solidFill>
                          <a:effectLst/>
                          <a:latin typeface="+mn-lt"/>
                        </a:rPr>
                        <a:t>0.5</a:t>
                      </a:r>
                    </a:p>
                  </a:txBody>
                  <a:tcPr marL="4763" marR="4763" marT="4763" marB="0" anchor="b"/>
                </a:tc>
                <a:extLst>
                  <a:ext uri="{0D108BD9-81ED-4DB2-BD59-A6C34878D82A}">
                    <a16:rowId xmlns:a16="http://schemas.microsoft.com/office/drawing/2014/main" val="2489099203"/>
                  </a:ext>
                </a:extLst>
              </a:tr>
              <a:tr h="403409">
                <a:tc>
                  <a:txBody>
                    <a:bodyPr/>
                    <a:lstStyle/>
                    <a:p>
                      <a:pPr algn="ctr" fontAlgn="b"/>
                      <a:r>
                        <a:rPr lang="en-US" sz="2200" u="none" strike="noStrike" dirty="0">
                          <a:effectLst/>
                          <a:latin typeface="+mn-lt"/>
                        </a:rPr>
                        <a:t>GEF - 3</a:t>
                      </a:r>
                      <a:endParaRPr lang="en-US" sz="2200" b="0" i="0" u="none" strike="noStrike" dirty="0">
                        <a:solidFill>
                          <a:srgbClr val="000000"/>
                        </a:solidFill>
                        <a:effectLst/>
                        <a:latin typeface="+mn-lt"/>
                      </a:endParaRPr>
                    </a:p>
                  </a:txBody>
                  <a:tcPr marL="4763" marR="4763" marT="4763" marB="0" anchor="b"/>
                </a:tc>
                <a:tc>
                  <a:txBody>
                    <a:bodyPr/>
                    <a:lstStyle/>
                    <a:p>
                      <a:pPr algn="ctr" fontAlgn="ctr"/>
                      <a:r>
                        <a:rPr lang="en-US" sz="2200" b="0" i="0" u="none" strike="noStrike">
                          <a:solidFill>
                            <a:srgbClr val="000000"/>
                          </a:solidFill>
                          <a:effectLst/>
                          <a:latin typeface="+mn-lt"/>
                        </a:rPr>
                        <a:t>2</a:t>
                      </a:r>
                    </a:p>
                  </a:txBody>
                  <a:tcPr marL="4763" marR="4763" marT="4763" marB="0" anchor="ctr"/>
                </a:tc>
                <a:tc>
                  <a:txBody>
                    <a:bodyPr/>
                    <a:lstStyle/>
                    <a:p>
                      <a:pPr algn="ctr" fontAlgn="ctr"/>
                      <a:r>
                        <a:rPr lang="en-US" sz="2200" b="0" i="0" u="none" strike="noStrike" dirty="0">
                          <a:solidFill>
                            <a:srgbClr val="000000"/>
                          </a:solidFill>
                          <a:effectLst/>
                          <a:latin typeface="+mn-lt"/>
                        </a:rPr>
                        <a:t>0.3</a:t>
                      </a:r>
                    </a:p>
                  </a:txBody>
                  <a:tcPr marL="4763" marR="4763" marT="4763" marB="0" anchor="ctr"/>
                </a:tc>
                <a:tc>
                  <a:txBody>
                    <a:bodyPr/>
                    <a:lstStyle/>
                    <a:p>
                      <a:pPr algn="ctr" fontAlgn="ctr"/>
                      <a:r>
                        <a:rPr lang="en-US" sz="2200" b="0" i="0" u="none" strike="noStrike">
                          <a:solidFill>
                            <a:srgbClr val="000000"/>
                          </a:solidFill>
                          <a:effectLst/>
                          <a:latin typeface="+mn-lt"/>
                        </a:rPr>
                        <a:t>0.0</a:t>
                      </a:r>
                    </a:p>
                  </a:txBody>
                  <a:tcPr marL="4763" marR="4763" marT="4763" marB="0" anchor="ctr"/>
                </a:tc>
                <a:tc>
                  <a:txBody>
                    <a:bodyPr/>
                    <a:lstStyle/>
                    <a:p>
                      <a:pPr algn="ctr" rtl="0" fontAlgn="b"/>
                      <a:r>
                        <a:rPr lang="en-US" sz="2200" b="0" i="0" u="none" strike="noStrike">
                          <a:solidFill>
                            <a:srgbClr val="000000"/>
                          </a:solidFill>
                          <a:effectLst/>
                          <a:latin typeface="+mn-lt"/>
                        </a:rPr>
                        <a:t>0.1</a:t>
                      </a:r>
                    </a:p>
                  </a:txBody>
                  <a:tcPr marL="4763" marR="4763" marT="4763" marB="0" anchor="b"/>
                </a:tc>
                <a:extLst>
                  <a:ext uri="{0D108BD9-81ED-4DB2-BD59-A6C34878D82A}">
                    <a16:rowId xmlns:a16="http://schemas.microsoft.com/office/drawing/2014/main" val="1491662402"/>
                  </a:ext>
                </a:extLst>
              </a:tr>
              <a:tr h="403409">
                <a:tc>
                  <a:txBody>
                    <a:bodyPr/>
                    <a:lstStyle/>
                    <a:p>
                      <a:pPr algn="ctr" fontAlgn="b"/>
                      <a:r>
                        <a:rPr lang="en-US" sz="2200" u="none" strike="noStrike" dirty="0">
                          <a:effectLst/>
                          <a:latin typeface="+mn-lt"/>
                        </a:rPr>
                        <a:t>GEF - 4</a:t>
                      </a:r>
                      <a:endParaRPr lang="en-US" sz="2200" b="0" i="0" u="none" strike="noStrike" dirty="0">
                        <a:solidFill>
                          <a:srgbClr val="000000"/>
                        </a:solidFill>
                        <a:effectLst/>
                        <a:latin typeface="+mn-lt"/>
                      </a:endParaRPr>
                    </a:p>
                  </a:txBody>
                  <a:tcPr marL="4763" marR="4763" marT="4763" marB="0" anchor="b"/>
                </a:tc>
                <a:tc>
                  <a:txBody>
                    <a:bodyPr/>
                    <a:lstStyle/>
                    <a:p>
                      <a:pPr algn="ctr" fontAlgn="ctr"/>
                      <a:r>
                        <a:rPr lang="en-US" sz="2200" b="0" i="0" u="none" strike="noStrike">
                          <a:solidFill>
                            <a:srgbClr val="000000"/>
                          </a:solidFill>
                          <a:effectLst/>
                          <a:latin typeface="+mn-lt"/>
                        </a:rPr>
                        <a:t>5</a:t>
                      </a:r>
                    </a:p>
                  </a:txBody>
                  <a:tcPr marL="4763" marR="4763" marT="4763" marB="0" anchor="ctr"/>
                </a:tc>
                <a:tc>
                  <a:txBody>
                    <a:bodyPr/>
                    <a:lstStyle/>
                    <a:p>
                      <a:pPr algn="ctr" fontAlgn="ctr"/>
                      <a:r>
                        <a:rPr lang="en-US" sz="2200" b="0" i="0" u="none" strike="noStrike" dirty="0">
                          <a:solidFill>
                            <a:srgbClr val="000000"/>
                          </a:solidFill>
                          <a:effectLst/>
                          <a:latin typeface="+mn-lt"/>
                        </a:rPr>
                        <a:t>8.5</a:t>
                      </a:r>
                    </a:p>
                  </a:txBody>
                  <a:tcPr marL="4763" marR="4763" marT="4763" marB="0" anchor="ctr"/>
                </a:tc>
                <a:tc>
                  <a:txBody>
                    <a:bodyPr/>
                    <a:lstStyle/>
                    <a:p>
                      <a:pPr algn="ctr" fontAlgn="ctr"/>
                      <a:r>
                        <a:rPr lang="en-US" sz="2200" b="0" i="0" u="none" strike="noStrike" dirty="0">
                          <a:solidFill>
                            <a:srgbClr val="000000"/>
                          </a:solidFill>
                          <a:effectLst/>
                          <a:latin typeface="+mn-lt"/>
                        </a:rPr>
                        <a:t>22.8</a:t>
                      </a:r>
                    </a:p>
                  </a:txBody>
                  <a:tcPr marL="4763" marR="4763" marT="4763" marB="0" anchor="ctr"/>
                </a:tc>
                <a:tc>
                  <a:txBody>
                    <a:bodyPr/>
                    <a:lstStyle/>
                    <a:p>
                      <a:pPr algn="ctr" rtl="0" fontAlgn="b"/>
                      <a:r>
                        <a:rPr lang="en-US" sz="2200" b="0" i="0" u="none" strike="noStrike">
                          <a:solidFill>
                            <a:srgbClr val="000000"/>
                          </a:solidFill>
                          <a:effectLst/>
                          <a:latin typeface="+mn-lt"/>
                        </a:rPr>
                        <a:t>2.7</a:t>
                      </a:r>
                    </a:p>
                  </a:txBody>
                  <a:tcPr marL="4763" marR="4763" marT="4763" marB="0" anchor="b"/>
                </a:tc>
                <a:extLst>
                  <a:ext uri="{0D108BD9-81ED-4DB2-BD59-A6C34878D82A}">
                    <a16:rowId xmlns:a16="http://schemas.microsoft.com/office/drawing/2014/main" val="2955153780"/>
                  </a:ext>
                </a:extLst>
              </a:tr>
              <a:tr h="403409">
                <a:tc>
                  <a:txBody>
                    <a:bodyPr/>
                    <a:lstStyle/>
                    <a:p>
                      <a:pPr algn="ctr" fontAlgn="b"/>
                      <a:r>
                        <a:rPr lang="en-US" sz="2200" u="none" strike="noStrike" dirty="0">
                          <a:effectLst/>
                          <a:latin typeface="+mn-lt"/>
                        </a:rPr>
                        <a:t>GEF - 5</a:t>
                      </a:r>
                      <a:endParaRPr lang="en-US" sz="2200" b="0" i="0" u="none" strike="noStrike" dirty="0">
                        <a:solidFill>
                          <a:srgbClr val="000000"/>
                        </a:solidFill>
                        <a:effectLst/>
                        <a:latin typeface="+mn-lt"/>
                      </a:endParaRPr>
                    </a:p>
                  </a:txBody>
                  <a:tcPr marL="4763" marR="4763" marT="4763" marB="0" anchor="b"/>
                </a:tc>
                <a:tc>
                  <a:txBody>
                    <a:bodyPr/>
                    <a:lstStyle/>
                    <a:p>
                      <a:pPr algn="ctr" fontAlgn="ctr"/>
                      <a:r>
                        <a:rPr lang="en-US" sz="2200" b="0" i="0" u="none" strike="noStrike">
                          <a:solidFill>
                            <a:srgbClr val="000000"/>
                          </a:solidFill>
                          <a:effectLst/>
                          <a:latin typeface="+mn-lt"/>
                        </a:rPr>
                        <a:t>9</a:t>
                      </a:r>
                    </a:p>
                  </a:txBody>
                  <a:tcPr marL="4763" marR="4763" marT="4763" marB="0" anchor="ctr"/>
                </a:tc>
                <a:tc>
                  <a:txBody>
                    <a:bodyPr/>
                    <a:lstStyle/>
                    <a:p>
                      <a:pPr algn="ctr" fontAlgn="ctr"/>
                      <a:r>
                        <a:rPr lang="en-US" sz="2200" b="0" i="0" u="none" strike="noStrike">
                          <a:solidFill>
                            <a:srgbClr val="000000"/>
                          </a:solidFill>
                          <a:effectLst/>
                          <a:latin typeface="+mn-lt"/>
                        </a:rPr>
                        <a:t>29.4</a:t>
                      </a:r>
                    </a:p>
                  </a:txBody>
                  <a:tcPr marL="4763" marR="4763" marT="4763" marB="0" anchor="ctr"/>
                </a:tc>
                <a:tc>
                  <a:txBody>
                    <a:bodyPr/>
                    <a:lstStyle/>
                    <a:p>
                      <a:pPr algn="ctr" fontAlgn="ctr"/>
                      <a:r>
                        <a:rPr lang="en-US" sz="2200" b="0" i="0" u="none" strike="noStrike" dirty="0">
                          <a:solidFill>
                            <a:srgbClr val="000000"/>
                          </a:solidFill>
                          <a:effectLst/>
                          <a:latin typeface="+mn-lt"/>
                        </a:rPr>
                        <a:t>111.4</a:t>
                      </a:r>
                    </a:p>
                  </a:txBody>
                  <a:tcPr marL="4763" marR="4763" marT="4763" marB="0" anchor="ctr"/>
                </a:tc>
                <a:tc>
                  <a:txBody>
                    <a:bodyPr/>
                    <a:lstStyle/>
                    <a:p>
                      <a:pPr algn="ctr" rtl="0" fontAlgn="b"/>
                      <a:r>
                        <a:rPr lang="en-US" sz="2200" b="0" i="0" u="none" strike="noStrike">
                          <a:solidFill>
                            <a:srgbClr val="000000"/>
                          </a:solidFill>
                          <a:effectLst/>
                          <a:latin typeface="+mn-lt"/>
                        </a:rPr>
                        <a:t>3.8</a:t>
                      </a:r>
                    </a:p>
                  </a:txBody>
                  <a:tcPr marL="4763" marR="4763" marT="4763" marB="0" anchor="b"/>
                </a:tc>
                <a:extLst>
                  <a:ext uri="{0D108BD9-81ED-4DB2-BD59-A6C34878D82A}">
                    <a16:rowId xmlns:a16="http://schemas.microsoft.com/office/drawing/2014/main" val="3366161687"/>
                  </a:ext>
                </a:extLst>
              </a:tr>
              <a:tr h="403409">
                <a:tc>
                  <a:txBody>
                    <a:bodyPr/>
                    <a:lstStyle/>
                    <a:p>
                      <a:pPr algn="ctr" fontAlgn="b"/>
                      <a:r>
                        <a:rPr lang="en-US" sz="2200" u="none" strike="noStrike" dirty="0">
                          <a:effectLst/>
                          <a:latin typeface="+mn-lt"/>
                        </a:rPr>
                        <a:t>GEF - 6</a:t>
                      </a:r>
                      <a:endParaRPr lang="en-US" sz="2200" b="0" i="0" u="none" strike="noStrike" dirty="0">
                        <a:solidFill>
                          <a:srgbClr val="000000"/>
                        </a:solidFill>
                        <a:effectLst/>
                        <a:latin typeface="+mn-lt"/>
                      </a:endParaRPr>
                    </a:p>
                  </a:txBody>
                  <a:tcPr marL="4763" marR="4763" marT="4763" marB="0" anchor="b"/>
                </a:tc>
                <a:tc>
                  <a:txBody>
                    <a:bodyPr/>
                    <a:lstStyle/>
                    <a:p>
                      <a:pPr algn="ctr" fontAlgn="ctr"/>
                      <a:r>
                        <a:rPr lang="en-US" sz="2200" b="0" i="0" u="none" strike="noStrike">
                          <a:solidFill>
                            <a:srgbClr val="000000"/>
                          </a:solidFill>
                          <a:effectLst/>
                          <a:latin typeface="+mn-lt"/>
                        </a:rPr>
                        <a:t>5</a:t>
                      </a:r>
                    </a:p>
                  </a:txBody>
                  <a:tcPr marL="4763" marR="4763" marT="4763" marB="0" anchor="ctr"/>
                </a:tc>
                <a:tc>
                  <a:txBody>
                    <a:bodyPr/>
                    <a:lstStyle/>
                    <a:p>
                      <a:pPr algn="ctr" fontAlgn="ctr"/>
                      <a:r>
                        <a:rPr lang="en-US" sz="2200" b="0" i="0" u="none" strike="noStrike">
                          <a:solidFill>
                            <a:srgbClr val="000000"/>
                          </a:solidFill>
                          <a:effectLst/>
                          <a:latin typeface="+mn-lt"/>
                        </a:rPr>
                        <a:t>20.6</a:t>
                      </a:r>
                    </a:p>
                  </a:txBody>
                  <a:tcPr marL="4763" marR="4763" marT="4763" marB="0" anchor="ctr"/>
                </a:tc>
                <a:tc>
                  <a:txBody>
                    <a:bodyPr/>
                    <a:lstStyle/>
                    <a:p>
                      <a:pPr algn="ctr" fontAlgn="ctr"/>
                      <a:r>
                        <a:rPr lang="en-US" sz="2200" b="0" i="0" u="none" strike="noStrike" dirty="0">
                          <a:solidFill>
                            <a:srgbClr val="000000"/>
                          </a:solidFill>
                          <a:effectLst/>
                          <a:latin typeface="+mn-lt"/>
                        </a:rPr>
                        <a:t>44.5</a:t>
                      </a:r>
                    </a:p>
                  </a:txBody>
                  <a:tcPr marL="4763" marR="4763" marT="4763" marB="0" anchor="ctr"/>
                </a:tc>
                <a:tc>
                  <a:txBody>
                    <a:bodyPr/>
                    <a:lstStyle/>
                    <a:p>
                      <a:pPr algn="ctr" rtl="0" fontAlgn="b"/>
                      <a:r>
                        <a:rPr lang="en-US" sz="2200" b="0" i="0" u="none" strike="noStrike" dirty="0">
                          <a:solidFill>
                            <a:srgbClr val="000000"/>
                          </a:solidFill>
                          <a:effectLst/>
                          <a:latin typeface="+mn-lt"/>
                        </a:rPr>
                        <a:t>2.2</a:t>
                      </a:r>
                    </a:p>
                  </a:txBody>
                  <a:tcPr marL="4763" marR="4763" marT="4763" marB="0" anchor="b"/>
                </a:tc>
                <a:extLst>
                  <a:ext uri="{0D108BD9-81ED-4DB2-BD59-A6C34878D82A}">
                    <a16:rowId xmlns:a16="http://schemas.microsoft.com/office/drawing/2014/main" val="3004557943"/>
                  </a:ext>
                </a:extLst>
              </a:tr>
              <a:tr h="379394">
                <a:tc>
                  <a:txBody>
                    <a:bodyPr/>
                    <a:lstStyle/>
                    <a:p>
                      <a:pPr algn="ctr" fontAlgn="b"/>
                      <a:r>
                        <a:rPr lang="en-US" sz="2200" b="1" u="none" strike="noStrike" dirty="0">
                          <a:effectLst/>
                          <a:latin typeface="+mn-lt"/>
                        </a:rPr>
                        <a:t>Total</a:t>
                      </a:r>
                      <a:endParaRPr lang="en-US" sz="2200" b="1" i="0" u="none" strike="noStrike" dirty="0">
                        <a:solidFill>
                          <a:srgbClr val="000000"/>
                        </a:solidFill>
                        <a:effectLst/>
                        <a:latin typeface="+mn-lt"/>
                      </a:endParaRPr>
                    </a:p>
                  </a:txBody>
                  <a:tcPr marL="4763" marR="4763" marT="4763" marB="0" anchor="b"/>
                </a:tc>
                <a:tc>
                  <a:txBody>
                    <a:bodyPr/>
                    <a:lstStyle/>
                    <a:p>
                      <a:pPr algn="ctr" fontAlgn="ctr"/>
                      <a:r>
                        <a:rPr lang="en-US" sz="2200" b="1" i="0" u="none" strike="noStrike" dirty="0">
                          <a:solidFill>
                            <a:srgbClr val="000000"/>
                          </a:solidFill>
                          <a:effectLst/>
                          <a:latin typeface="+mn-lt"/>
                        </a:rPr>
                        <a:t>28</a:t>
                      </a:r>
                    </a:p>
                  </a:txBody>
                  <a:tcPr marL="4763" marR="4763" marT="4763" marB="0" anchor="ctr"/>
                </a:tc>
                <a:tc>
                  <a:txBody>
                    <a:bodyPr/>
                    <a:lstStyle/>
                    <a:p>
                      <a:pPr algn="ctr" fontAlgn="ctr"/>
                      <a:r>
                        <a:rPr lang="en-US" sz="2200" b="1" i="0" u="none" strike="noStrike" dirty="0">
                          <a:solidFill>
                            <a:srgbClr val="000000"/>
                          </a:solidFill>
                          <a:effectLst/>
                          <a:latin typeface="+mn-lt"/>
                        </a:rPr>
                        <a:t>61.0</a:t>
                      </a:r>
                    </a:p>
                  </a:txBody>
                  <a:tcPr marL="4763" marR="4763" marT="4763" marB="0" anchor="ctr"/>
                </a:tc>
                <a:tc>
                  <a:txBody>
                    <a:bodyPr/>
                    <a:lstStyle/>
                    <a:p>
                      <a:pPr algn="ctr" fontAlgn="ctr"/>
                      <a:r>
                        <a:rPr lang="en-US" sz="2200" b="1" i="0" u="none" strike="noStrike" dirty="0">
                          <a:solidFill>
                            <a:srgbClr val="000000"/>
                          </a:solidFill>
                          <a:effectLst/>
                          <a:latin typeface="+mn-lt"/>
                        </a:rPr>
                        <a:t>179.7</a:t>
                      </a:r>
                    </a:p>
                  </a:txBody>
                  <a:tcPr marL="4763" marR="4763" marT="4763" marB="0" anchor="ctr"/>
                </a:tc>
                <a:tc>
                  <a:txBody>
                    <a:bodyPr/>
                    <a:lstStyle/>
                    <a:p>
                      <a:pPr algn="ctr" rtl="0" fontAlgn="b"/>
                      <a:r>
                        <a:rPr lang="en-US" sz="2200" b="1" i="0" u="none" strike="noStrike" dirty="0">
                          <a:solidFill>
                            <a:srgbClr val="000000"/>
                          </a:solidFill>
                          <a:effectLst/>
                          <a:latin typeface="+mn-lt"/>
                        </a:rPr>
                        <a:t>2.9</a:t>
                      </a:r>
                    </a:p>
                  </a:txBody>
                  <a:tcPr marL="4763" marR="4763" marT="4763" marB="0" anchor="b"/>
                </a:tc>
                <a:extLst>
                  <a:ext uri="{0D108BD9-81ED-4DB2-BD59-A6C34878D82A}">
                    <a16:rowId xmlns:a16="http://schemas.microsoft.com/office/drawing/2014/main" val="3888449201"/>
                  </a:ext>
                </a:extLst>
              </a:tr>
            </a:tbl>
          </a:graphicData>
        </a:graphic>
      </p:graphicFrame>
      <p:sp>
        <p:nvSpPr>
          <p:cNvPr id="12" name="Title 1">
            <a:extLst>
              <a:ext uri="{FF2B5EF4-FFF2-40B4-BE49-F238E27FC236}">
                <a16:creationId xmlns:a16="http://schemas.microsoft.com/office/drawing/2014/main" id="{20F5B2E2-20E2-4E59-A991-A4301951A7EA}"/>
              </a:ext>
            </a:extLst>
          </p:cNvPr>
          <p:cNvSpPr txBox="1">
            <a:spLocks/>
          </p:cNvSpPr>
          <p:nvPr/>
        </p:nvSpPr>
        <p:spPr bwMode="auto">
          <a:xfrm>
            <a:off x="457200" y="38814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b="1" kern="1200">
                <a:solidFill>
                  <a:srgbClr val="1F497D"/>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dirty="0"/>
              <a:t>Co-Financing in the Gambia</a:t>
            </a:r>
          </a:p>
        </p:txBody>
      </p:sp>
    </p:spTree>
    <p:extLst>
      <p:ext uri="{BB962C8B-B14F-4D97-AF65-F5344CB8AC3E}">
        <p14:creationId xmlns:p14="http://schemas.microsoft.com/office/powerpoint/2010/main" val="424909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458200" cy="2286000"/>
          </a:xfrm>
        </p:spPr>
        <p:txBody>
          <a:bodyPr>
            <a:normAutofit lnSpcReduction="10000"/>
          </a:bodyPr>
          <a:lstStyle/>
          <a:p>
            <a:pPr marL="0" indent="0">
              <a:buNone/>
            </a:pPr>
            <a:r>
              <a:rPr lang="en-US" sz="2200" b="1" dirty="0">
                <a:solidFill>
                  <a:srgbClr val="002060"/>
                </a:solidFill>
              </a:rPr>
              <a:t>A</a:t>
            </a:r>
            <a:r>
              <a:rPr lang="en-US" sz="2200" b="1" dirty="0"/>
              <a:t>s of July 1, 2018</a:t>
            </a:r>
            <a:endParaRPr lang="en-US" sz="2200" b="1" dirty="0">
              <a:solidFill>
                <a:srgbClr val="002060"/>
              </a:solidFill>
            </a:endParaRPr>
          </a:p>
          <a:p>
            <a:pPr marL="0" indent="0">
              <a:buNone/>
            </a:pPr>
            <a:endParaRPr lang="en-US" sz="1100" b="1" dirty="0">
              <a:solidFill>
                <a:srgbClr val="002060"/>
              </a:solidFill>
            </a:endParaRPr>
          </a:p>
          <a:p>
            <a:r>
              <a:rPr lang="en-US" sz="2200" dirty="0"/>
              <a:t>Increasing flexibility – full flexibility retained for countries with allocations ≤ US$7m; </a:t>
            </a:r>
            <a:r>
              <a:rPr lang="en-US" sz="2200" b="1" dirty="0">
                <a:solidFill>
                  <a:srgbClr val="00B0F0"/>
                </a:solidFill>
              </a:rPr>
              <a:t>for others (The Gambia), marginal adjustments of up to 15% of total allocation</a:t>
            </a:r>
          </a:p>
          <a:p>
            <a:pPr marL="0" indent="0">
              <a:buNone/>
            </a:pPr>
            <a:endParaRPr lang="en-US" sz="1100" b="1" dirty="0">
              <a:solidFill>
                <a:srgbClr val="00B0F0"/>
              </a:solidFill>
            </a:endParaRPr>
          </a:p>
          <a:p>
            <a:r>
              <a:rPr lang="en-US" sz="2200" dirty="0"/>
              <a:t>Adjustments to the minimum allocation floors in each focal area </a:t>
            </a:r>
            <a:r>
              <a:rPr lang="en-US" sz="2200" dirty="0">
                <a:solidFill>
                  <a:schemeClr val="accent1"/>
                </a:solidFill>
              </a:rPr>
              <a:t>($m):</a:t>
            </a:r>
          </a:p>
          <a:p>
            <a:pPr marL="0" indent="0">
              <a:buNone/>
            </a:pPr>
            <a:endParaRPr lang="en-US" sz="2200" dirty="0">
              <a:solidFill>
                <a:schemeClr val="accent1"/>
              </a:solidFill>
            </a:endParaRPr>
          </a:p>
        </p:txBody>
      </p:sp>
      <p:sp>
        <p:nvSpPr>
          <p:cNvPr id="5" name="Title 4">
            <a:extLst>
              <a:ext uri="{FF2B5EF4-FFF2-40B4-BE49-F238E27FC236}">
                <a16:creationId xmlns:a16="http://schemas.microsoft.com/office/drawing/2014/main" id="{FC252E80-BBA4-45CB-9CAE-7AF9FC1115E1}"/>
              </a:ext>
            </a:extLst>
          </p:cNvPr>
          <p:cNvSpPr>
            <a:spLocks noGrp="1"/>
          </p:cNvSpPr>
          <p:nvPr>
            <p:ph type="title"/>
          </p:nvPr>
        </p:nvSpPr>
        <p:spPr>
          <a:xfrm>
            <a:off x="457200" y="542619"/>
            <a:ext cx="8229600" cy="742950"/>
          </a:xfrm>
        </p:spPr>
        <p:txBody>
          <a:bodyPr/>
          <a:lstStyle/>
          <a:p>
            <a:r>
              <a:rPr lang="en-US" sz="4000" dirty="0"/>
              <a:t>Changes to STAR</a:t>
            </a:r>
          </a:p>
        </p:txBody>
      </p:sp>
      <p:graphicFrame>
        <p:nvGraphicFramePr>
          <p:cNvPr id="2" name="Table 1">
            <a:extLst>
              <a:ext uri="{FF2B5EF4-FFF2-40B4-BE49-F238E27FC236}">
                <a16:creationId xmlns:a16="http://schemas.microsoft.com/office/drawing/2014/main" id="{B4419A22-4DC8-4E97-B1AB-832F3C7C6E61}"/>
              </a:ext>
            </a:extLst>
          </p:cNvPr>
          <p:cNvGraphicFramePr>
            <a:graphicFrameLocks noGrp="1"/>
          </p:cNvGraphicFramePr>
          <p:nvPr>
            <p:extLst>
              <p:ext uri="{D42A27DB-BD31-4B8C-83A1-F6EECF244321}">
                <p14:modId xmlns:p14="http://schemas.microsoft.com/office/powerpoint/2010/main" val="1742887201"/>
              </p:ext>
            </p:extLst>
          </p:nvPr>
        </p:nvGraphicFramePr>
        <p:xfrm>
          <a:off x="0" y="3907436"/>
          <a:ext cx="9144001" cy="2935324"/>
        </p:xfrm>
        <a:graphic>
          <a:graphicData uri="http://schemas.openxmlformats.org/drawingml/2006/table">
            <a:tbl>
              <a:tblPr firstRow="1" firstCol="1" bandRow="1">
                <a:tableStyleId>{5C22544A-7EE6-4342-B048-85BDC9FD1C3A}</a:tableStyleId>
              </a:tblPr>
              <a:tblGrid>
                <a:gridCol w="3180522">
                  <a:extLst>
                    <a:ext uri="{9D8B030D-6E8A-4147-A177-3AD203B41FA5}">
                      <a16:colId xmlns:a16="http://schemas.microsoft.com/office/drawing/2014/main" val="1038182427"/>
                    </a:ext>
                  </a:extLst>
                </a:gridCol>
                <a:gridCol w="1669774">
                  <a:extLst>
                    <a:ext uri="{9D8B030D-6E8A-4147-A177-3AD203B41FA5}">
                      <a16:colId xmlns:a16="http://schemas.microsoft.com/office/drawing/2014/main" val="2842072628"/>
                    </a:ext>
                  </a:extLst>
                </a:gridCol>
                <a:gridCol w="1431235">
                  <a:extLst>
                    <a:ext uri="{9D8B030D-6E8A-4147-A177-3AD203B41FA5}">
                      <a16:colId xmlns:a16="http://schemas.microsoft.com/office/drawing/2014/main" val="3418912980"/>
                    </a:ext>
                  </a:extLst>
                </a:gridCol>
                <a:gridCol w="1431235">
                  <a:extLst>
                    <a:ext uri="{9D8B030D-6E8A-4147-A177-3AD203B41FA5}">
                      <a16:colId xmlns:a16="http://schemas.microsoft.com/office/drawing/2014/main" val="3763807753"/>
                    </a:ext>
                  </a:extLst>
                </a:gridCol>
                <a:gridCol w="1431235">
                  <a:extLst>
                    <a:ext uri="{9D8B030D-6E8A-4147-A177-3AD203B41FA5}">
                      <a16:colId xmlns:a16="http://schemas.microsoft.com/office/drawing/2014/main" val="1761298625"/>
                    </a:ext>
                  </a:extLst>
                </a:gridCol>
              </a:tblGrid>
              <a:tr h="451106">
                <a:tc>
                  <a:txBody>
                    <a:bodyPr/>
                    <a:lstStyle/>
                    <a:p>
                      <a:pPr marL="0" marR="0">
                        <a:spcBef>
                          <a:spcPts val="0"/>
                        </a:spcBef>
                        <a:spcAft>
                          <a:spcPts val="0"/>
                        </a:spcAft>
                      </a:pP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algn="ctr">
                        <a:spcBef>
                          <a:spcPts val="0"/>
                        </a:spcBef>
                        <a:spcAft>
                          <a:spcPts val="0"/>
                        </a:spcAft>
                      </a:pPr>
                      <a:r>
                        <a:rPr lang="en-US" sz="2200" b="1" dirty="0">
                          <a:solidFill>
                            <a:schemeClr val="tx1"/>
                          </a:solidFill>
                          <a:effectLst/>
                          <a:latin typeface="+mn-lt"/>
                          <a:ea typeface="DengXian" panose="02010600030101010101" pitchFamily="2" charset="-122"/>
                          <a:cs typeface="Times New Roman" panose="02020603050405020304" pitchFamily="18" charset="0"/>
                        </a:rPr>
                        <a:t>Non-LDCs</a:t>
                      </a:r>
                    </a:p>
                  </a:txBody>
                  <a:tcPr marL="51435" marR="51435"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marR="0" algn="ctr">
                        <a:spcBef>
                          <a:spcPts val="0"/>
                        </a:spcBef>
                        <a:spcAft>
                          <a:spcPts val="0"/>
                        </a:spcAft>
                      </a:pPr>
                      <a:endParaRPr lang="en-US" sz="2400" b="0"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nchor="b">
                    <a:lnL w="12700" cmpd="sng">
                      <a:noFill/>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spcBef>
                          <a:spcPts val="0"/>
                        </a:spcBef>
                        <a:spcAft>
                          <a:spcPts val="0"/>
                        </a:spcAft>
                      </a:pPr>
                      <a:r>
                        <a:rPr lang="en-US" sz="2200" b="1" dirty="0">
                          <a:solidFill>
                            <a:srgbClr val="00B0F0"/>
                          </a:solidFill>
                          <a:effectLst/>
                          <a:latin typeface="+mn-lt"/>
                          <a:ea typeface="DengXian" panose="02010600030101010101" pitchFamily="2" charset="-122"/>
                          <a:cs typeface="Times New Roman" panose="02020603050405020304" pitchFamily="18" charset="0"/>
                        </a:rPr>
                        <a:t>LDCs (The Gambia)</a:t>
                      </a:r>
                    </a:p>
                  </a:txBody>
                  <a:tcPr marL="51435" marR="51435" marT="0" marB="0" anchor="b">
                    <a:lnL w="12700" cmpd="sng">
                      <a:noFill/>
                    </a:lnL>
                    <a:lnR w="12700" cmpd="sng">
                      <a:noFill/>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marR="0" algn="ctr">
                        <a:spcBef>
                          <a:spcPts val="0"/>
                        </a:spcBef>
                        <a:spcAft>
                          <a:spcPts val="0"/>
                        </a:spcAft>
                      </a:pPr>
                      <a:endParaRPr lang="en-US" sz="2400" b="0" dirty="0">
                        <a:solidFill>
                          <a:schemeClr val="tx1"/>
                        </a:solidFill>
                        <a:effectLst/>
                        <a:latin typeface="+mn-lt"/>
                        <a:ea typeface="DengXian" panose="02010600030101010101" pitchFamily="2" charset="-122"/>
                        <a:cs typeface="Times New Roman" panose="02020603050405020304" pitchFamily="18" charset="0"/>
                      </a:endParaRPr>
                    </a:p>
                  </a:txBody>
                  <a:tcPr marL="68580" marR="68580" marT="0" marB="0" anchor="b">
                    <a:lnL w="12700" cmpd="sng">
                      <a:noFill/>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885456"/>
                  </a:ext>
                </a:extLst>
              </a:tr>
              <a:tr h="451106">
                <a:tc>
                  <a:txBody>
                    <a:bodyPr/>
                    <a:lstStyle/>
                    <a:p>
                      <a:pPr marL="0" marR="0">
                        <a:spcBef>
                          <a:spcPts val="0"/>
                        </a:spcBef>
                        <a:spcAft>
                          <a:spcPts val="0"/>
                        </a:spcAft>
                      </a:pPr>
                      <a:r>
                        <a:rPr lang="en-US" sz="2200" b="0" dirty="0">
                          <a:solidFill>
                            <a:schemeClr val="tx1"/>
                          </a:solidFill>
                          <a:effectLst/>
                          <a:latin typeface="+mn-lt"/>
                        </a:rPr>
                        <a:t> </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accent1"/>
                          </a:solidFill>
                          <a:effectLst/>
                          <a:latin typeface="+mn-lt"/>
                        </a:rPr>
                        <a:t>GEF-6</a:t>
                      </a:r>
                      <a:endParaRPr lang="en-US" sz="2200" b="0"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tx1"/>
                          </a:solidFill>
                          <a:effectLst/>
                          <a:latin typeface="+mn-lt"/>
                        </a:rPr>
                        <a:t>GEF-7</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accent1"/>
                          </a:solidFill>
                          <a:effectLst/>
                          <a:latin typeface="+mn-lt"/>
                        </a:rPr>
                        <a:t>GEF-6</a:t>
                      </a:r>
                      <a:endParaRPr lang="en-US" sz="2200" b="1"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tx1"/>
                          </a:solidFill>
                          <a:effectLst/>
                          <a:latin typeface="+mn-lt"/>
                        </a:rPr>
                        <a:t>GEF-7</a:t>
                      </a: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22709544"/>
                  </a:ext>
                </a:extLst>
              </a:tr>
              <a:tr h="451106">
                <a:tc>
                  <a:txBody>
                    <a:bodyPr/>
                    <a:lstStyle/>
                    <a:p>
                      <a:pPr marL="0" marR="0">
                        <a:spcBef>
                          <a:spcPts val="0"/>
                        </a:spcBef>
                        <a:spcAft>
                          <a:spcPts val="0"/>
                        </a:spcAft>
                      </a:pPr>
                      <a:r>
                        <a:rPr lang="en-US" sz="2200" b="0" dirty="0">
                          <a:solidFill>
                            <a:schemeClr val="tx1"/>
                          </a:solidFill>
                          <a:effectLst/>
                          <a:latin typeface="+mn-lt"/>
                        </a:rPr>
                        <a:t>   Biodiversity</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accent1"/>
                          </a:solidFill>
                          <a:effectLst/>
                          <a:latin typeface="+mn-lt"/>
                        </a:rPr>
                        <a:t>1.5</a:t>
                      </a:r>
                      <a:endParaRPr lang="en-US" sz="2200" b="0"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tx1"/>
                          </a:solidFill>
                          <a:effectLst/>
                          <a:latin typeface="+mn-lt"/>
                        </a:rPr>
                        <a:t>2</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accent1"/>
                          </a:solidFill>
                          <a:effectLst/>
                          <a:latin typeface="+mn-lt"/>
                        </a:rPr>
                        <a:t>2</a:t>
                      </a:r>
                      <a:endParaRPr lang="en-US" sz="2200" b="1"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tx1"/>
                          </a:solidFill>
                          <a:effectLst/>
                          <a:latin typeface="+mn-lt"/>
                        </a:rPr>
                        <a:t>3</a:t>
                      </a: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45859491"/>
                  </a:ext>
                </a:extLst>
              </a:tr>
              <a:tr h="451106">
                <a:tc>
                  <a:txBody>
                    <a:bodyPr/>
                    <a:lstStyle/>
                    <a:p>
                      <a:pPr marL="0" marR="0">
                        <a:spcBef>
                          <a:spcPts val="0"/>
                        </a:spcBef>
                        <a:spcAft>
                          <a:spcPts val="0"/>
                        </a:spcAft>
                      </a:pPr>
                      <a:r>
                        <a:rPr lang="en-US" sz="2200" b="0" dirty="0">
                          <a:solidFill>
                            <a:schemeClr val="tx1"/>
                          </a:solidFill>
                          <a:effectLst/>
                          <a:latin typeface="+mn-lt"/>
                        </a:rPr>
                        <a:t>   Climate Change</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accent1"/>
                          </a:solidFill>
                          <a:effectLst/>
                          <a:latin typeface="+mn-lt"/>
                        </a:rPr>
                        <a:t>2</a:t>
                      </a:r>
                      <a:endParaRPr lang="en-US" sz="2200" b="0"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tx1"/>
                          </a:solidFill>
                          <a:effectLst/>
                          <a:latin typeface="+mn-lt"/>
                        </a:rPr>
                        <a:t>1</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accent1"/>
                          </a:solidFill>
                          <a:effectLst/>
                          <a:latin typeface="+mn-lt"/>
                        </a:rPr>
                        <a:t>3</a:t>
                      </a:r>
                      <a:endParaRPr lang="en-US" sz="2200" b="1"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tx1"/>
                          </a:solidFill>
                          <a:effectLst/>
                          <a:latin typeface="+mn-lt"/>
                        </a:rPr>
                        <a:t>1.5</a:t>
                      </a: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14767873"/>
                  </a:ext>
                </a:extLst>
              </a:tr>
              <a:tr h="460340">
                <a:tc>
                  <a:txBody>
                    <a:bodyPr/>
                    <a:lstStyle/>
                    <a:p>
                      <a:pPr marL="0" marR="0">
                        <a:spcBef>
                          <a:spcPts val="0"/>
                        </a:spcBef>
                        <a:spcAft>
                          <a:spcPts val="0"/>
                        </a:spcAft>
                      </a:pPr>
                      <a:r>
                        <a:rPr lang="en-US" sz="2200" b="0" dirty="0">
                          <a:solidFill>
                            <a:schemeClr val="tx1"/>
                          </a:solidFill>
                          <a:effectLst/>
                          <a:latin typeface="+mn-lt"/>
                        </a:rPr>
                        <a:t>   Land Degradation</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accent1"/>
                          </a:solidFill>
                          <a:effectLst/>
                          <a:latin typeface="+mn-lt"/>
                        </a:rPr>
                        <a:t>0.5</a:t>
                      </a:r>
                      <a:endParaRPr lang="en-US" sz="2200" b="0"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tx1"/>
                          </a:solidFill>
                          <a:effectLst/>
                          <a:latin typeface="+mn-lt"/>
                        </a:rPr>
                        <a:t>1</a:t>
                      </a: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accent1"/>
                          </a:solidFill>
                          <a:effectLst/>
                          <a:latin typeface="+mn-lt"/>
                        </a:rPr>
                        <a:t>1</a:t>
                      </a:r>
                      <a:endParaRPr lang="en-US" sz="2200" b="1"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tx1"/>
                          </a:solidFill>
                          <a:effectLst/>
                          <a:latin typeface="+mn-lt"/>
                        </a:rPr>
                        <a:t>1.5</a:t>
                      </a: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1267765"/>
                  </a:ext>
                </a:extLst>
              </a:tr>
              <a:tr h="451106">
                <a:tc>
                  <a:txBody>
                    <a:bodyPr/>
                    <a:lstStyle/>
                    <a:p>
                      <a:pPr marL="0" marR="0">
                        <a:spcBef>
                          <a:spcPts val="0"/>
                        </a:spcBef>
                        <a:spcAft>
                          <a:spcPts val="0"/>
                        </a:spcAft>
                      </a:pPr>
                      <a:r>
                        <a:rPr lang="en-US" sz="2200" b="1" dirty="0">
                          <a:solidFill>
                            <a:schemeClr val="tx1"/>
                          </a:solidFill>
                          <a:effectLst/>
                          <a:latin typeface="+mn-lt"/>
                        </a:rPr>
                        <a:t>   Aggregate Floor</a:t>
                      </a:r>
                    </a:p>
                    <a:p>
                      <a:pPr marL="0" marR="0">
                        <a:spcBef>
                          <a:spcPts val="0"/>
                        </a:spcBef>
                        <a:spcAft>
                          <a:spcPts val="0"/>
                        </a:spcAft>
                      </a:pP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accent1"/>
                          </a:solidFill>
                          <a:effectLst/>
                          <a:latin typeface="+mn-lt"/>
                        </a:rPr>
                        <a:t>4</a:t>
                      </a:r>
                    </a:p>
                    <a:p>
                      <a:pPr marL="0" marR="0" algn="ctr">
                        <a:spcBef>
                          <a:spcPts val="0"/>
                        </a:spcBef>
                        <a:spcAft>
                          <a:spcPts val="0"/>
                        </a:spcAft>
                      </a:pPr>
                      <a:endParaRPr lang="en-US" sz="2200" b="0"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0" dirty="0">
                          <a:solidFill>
                            <a:schemeClr val="tx1"/>
                          </a:solidFill>
                          <a:effectLst/>
                          <a:latin typeface="+mn-lt"/>
                        </a:rPr>
                        <a:t>4</a:t>
                      </a:r>
                    </a:p>
                    <a:p>
                      <a:pPr marL="0" marR="0" algn="ctr">
                        <a:spcBef>
                          <a:spcPts val="0"/>
                        </a:spcBef>
                        <a:spcAft>
                          <a:spcPts val="0"/>
                        </a:spcAft>
                      </a:pPr>
                      <a:endParaRPr lang="en-US" sz="2200" b="0"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accent1"/>
                          </a:solidFill>
                          <a:effectLst/>
                          <a:latin typeface="+mn-lt"/>
                        </a:rPr>
                        <a:t>6</a:t>
                      </a:r>
                    </a:p>
                    <a:p>
                      <a:pPr marL="0" marR="0" algn="ctr">
                        <a:spcBef>
                          <a:spcPts val="0"/>
                        </a:spcBef>
                        <a:spcAft>
                          <a:spcPts val="0"/>
                        </a:spcAft>
                      </a:pPr>
                      <a:endParaRPr lang="en-US" sz="2200" b="1" dirty="0">
                        <a:solidFill>
                          <a:schemeClr val="accent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algn="ctr">
                        <a:spcBef>
                          <a:spcPts val="0"/>
                        </a:spcBef>
                        <a:spcAft>
                          <a:spcPts val="0"/>
                        </a:spcAft>
                      </a:pPr>
                      <a:r>
                        <a:rPr lang="en-US" sz="2200" b="1" dirty="0">
                          <a:solidFill>
                            <a:schemeClr val="tx1"/>
                          </a:solidFill>
                          <a:effectLst/>
                          <a:latin typeface="+mn-lt"/>
                        </a:rPr>
                        <a:t>6</a:t>
                      </a:r>
                    </a:p>
                    <a:p>
                      <a:pPr marL="0" marR="0" algn="ctr">
                        <a:spcBef>
                          <a:spcPts val="0"/>
                        </a:spcBef>
                        <a:spcAft>
                          <a:spcPts val="0"/>
                        </a:spcAft>
                      </a:pPr>
                      <a:endParaRPr lang="en-US" sz="2200" b="1" dirty="0">
                        <a:solidFill>
                          <a:schemeClr val="tx1"/>
                        </a:solidFill>
                        <a:effectLst/>
                        <a:latin typeface="+mn-lt"/>
                        <a:ea typeface="DengXian" panose="02010600030101010101" pitchFamily="2" charset="-122"/>
                        <a:cs typeface="Times New Roman" panose="02020603050405020304" pitchFamily="18" charset="0"/>
                      </a:endParaRPr>
                    </a:p>
                  </a:txBody>
                  <a:tcPr marL="51435" marR="51435" marT="0" marB="0" anchor="b">
                    <a:lnL w="12700" cmpd="sng">
                      <a:noFill/>
                    </a:lnL>
                    <a:lnR w="12700" cmpd="sng">
                      <a:noFill/>
                    </a:lnR>
                    <a:lnT w="12700" cap="flat" cmpd="sng" algn="ctr">
                      <a:solidFill>
                        <a:srgbClr val="002060"/>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03134517"/>
                  </a:ext>
                </a:extLst>
              </a:tr>
            </a:tbl>
          </a:graphicData>
        </a:graphic>
      </p:graphicFrame>
    </p:spTree>
    <p:extLst>
      <p:ext uri="{BB962C8B-B14F-4D97-AF65-F5344CB8AC3E}">
        <p14:creationId xmlns:p14="http://schemas.microsoft.com/office/powerpoint/2010/main" val="3493694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0050"/>
            <a:ext cx="8229600" cy="742950"/>
          </a:xfrm>
        </p:spPr>
        <p:txBody>
          <a:bodyPr/>
          <a:lstStyle/>
          <a:p>
            <a:r>
              <a:rPr lang="en-US" sz="3300" dirty="0"/>
              <a:t>GEF-7 STAR Allocation for The Gambia ($m)</a:t>
            </a:r>
          </a:p>
        </p:txBody>
      </p:sp>
      <p:sp>
        <p:nvSpPr>
          <p:cNvPr id="3" name="Content Placeholder 2"/>
          <p:cNvSpPr>
            <a:spLocks noGrp="1"/>
          </p:cNvSpPr>
          <p:nvPr>
            <p:ph idx="1"/>
          </p:nvPr>
        </p:nvSpPr>
        <p:spPr>
          <a:xfrm>
            <a:off x="533400" y="1295400"/>
            <a:ext cx="8229600" cy="4572000"/>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3000" dirty="0">
              <a:solidFill>
                <a:srgbClr val="00B0F0"/>
              </a:solidFill>
            </a:endParaRPr>
          </a:p>
          <a:p>
            <a:r>
              <a:rPr lang="en-US" sz="3000" dirty="0"/>
              <a:t>Other windows – IW, C&amp;W, NGI</a:t>
            </a:r>
          </a:p>
          <a:p>
            <a:r>
              <a:rPr lang="en-US" sz="3000" dirty="0"/>
              <a:t>Impact Programs</a:t>
            </a:r>
          </a:p>
          <a:p>
            <a:pPr marL="0" indent="0">
              <a:buNone/>
            </a:pPr>
            <a:endParaRPr lang="en-US" sz="1200" dirty="0"/>
          </a:p>
        </p:txBody>
      </p:sp>
      <p:graphicFrame>
        <p:nvGraphicFramePr>
          <p:cNvPr id="7" name="Table 6">
            <a:extLst>
              <a:ext uri="{FF2B5EF4-FFF2-40B4-BE49-F238E27FC236}">
                <a16:creationId xmlns:a16="http://schemas.microsoft.com/office/drawing/2014/main" id="{9806FD10-AFB2-4B05-B3E9-F61D7619627A}"/>
              </a:ext>
            </a:extLst>
          </p:cNvPr>
          <p:cNvGraphicFramePr>
            <a:graphicFrameLocks noGrp="1"/>
          </p:cNvGraphicFramePr>
          <p:nvPr>
            <p:extLst>
              <p:ext uri="{D42A27DB-BD31-4B8C-83A1-F6EECF244321}">
                <p14:modId xmlns:p14="http://schemas.microsoft.com/office/powerpoint/2010/main" val="3749627527"/>
              </p:ext>
            </p:extLst>
          </p:nvPr>
        </p:nvGraphicFramePr>
        <p:xfrm>
          <a:off x="990600" y="1329690"/>
          <a:ext cx="7010400" cy="2708910"/>
        </p:xfrm>
        <a:graphic>
          <a:graphicData uri="http://schemas.openxmlformats.org/drawingml/2006/table">
            <a:tbl>
              <a:tblPr>
                <a:tableStyleId>{5C22544A-7EE6-4342-B048-85BDC9FD1C3A}</a:tableStyleId>
              </a:tblPr>
              <a:tblGrid>
                <a:gridCol w="5052029">
                  <a:extLst>
                    <a:ext uri="{9D8B030D-6E8A-4147-A177-3AD203B41FA5}">
                      <a16:colId xmlns:a16="http://schemas.microsoft.com/office/drawing/2014/main" val="1762655070"/>
                    </a:ext>
                  </a:extLst>
                </a:gridCol>
                <a:gridCol w="1958371">
                  <a:extLst>
                    <a:ext uri="{9D8B030D-6E8A-4147-A177-3AD203B41FA5}">
                      <a16:colId xmlns:a16="http://schemas.microsoft.com/office/drawing/2014/main" val="180149968"/>
                    </a:ext>
                  </a:extLst>
                </a:gridCol>
              </a:tblGrid>
              <a:tr h="451485">
                <a:tc>
                  <a:txBody>
                    <a:bodyPr/>
                    <a:lstStyle/>
                    <a:p>
                      <a:pPr algn="l" fontAlgn="b"/>
                      <a:r>
                        <a:rPr lang="en-US" sz="2400" u="none" strike="noStrike" dirty="0">
                          <a:effectLst/>
                        </a:rPr>
                        <a:t>Climate Change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1.50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580951"/>
                  </a:ext>
                </a:extLst>
              </a:tr>
              <a:tr h="451485">
                <a:tc>
                  <a:txBody>
                    <a:bodyPr/>
                    <a:lstStyle/>
                    <a:p>
                      <a:pPr algn="l" fontAlgn="b"/>
                      <a:r>
                        <a:rPr lang="en-US" sz="2400" u="none" strike="noStrike" dirty="0">
                          <a:effectLst/>
                        </a:rPr>
                        <a:t>Biodiversity</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3.00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8287422"/>
                  </a:ext>
                </a:extLst>
              </a:tr>
              <a:tr h="451485">
                <a:tc>
                  <a:txBody>
                    <a:bodyPr/>
                    <a:lstStyle/>
                    <a:p>
                      <a:pPr algn="l" fontAlgn="b"/>
                      <a:r>
                        <a:rPr lang="en-US" sz="2400" u="none" strike="noStrike" dirty="0">
                          <a:effectLst/>
                        </a:rPr>
                        <a:t>Land Degradation</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5.33</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00810639"/>
                  </a:ext>
                </a:extLst>
              </a:tr>
              <a:tr h="451485">
                <a:tc>
                  <a:txBody>
                    <a:bodyPr/>
                    <a:lstStyle/>
                    <a:p>
                      <a:pPr algn="l" fontAlgn="b"/>
                      <a:r>
                        <a:rPr lang="en-US" sz="2400" b="1" u="none" strike="noStrike" dirty="0">
                          <a:effectLst/>
                        </a:rPr>
                        <a:t>Total</a:t>
                      </a:r>
                      <a:endParaRPr lang="en-US"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1" u="none" strike="noStrike" dirty="0">
                          <a:effectLst/>
                        </a:rPr>
                        <a:t>9.83</a:t>
                      </a:r>
                      <a:endParaRPr lang="en-US"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2921876"/>
                  </a:ext>
                </a:extLst>
              </a:tr>
              <a:tr h="451485">
                <a:tc>
                  <a:txBody>
                    <a:bodyPr/>
                    <a:lstStyle/>
                    <a:p>
                      <a:pPr algn="l" fontAlgn="b"/>
                      <a:r>
                        <a:rPr lang="en-US" sz="2400" u="none" strike="noStrike">
                          <a:effectLst/>
                        </a:rPr>
                        <a:t>Fully Flexible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no</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67831347"/>
                  </a:ext>
                </a:extLst>
              </a:tr>
              <a:tr h="451485">
                <a:tc>
                  <a:txBody>
                    <a:bodyPr/>
                    <a:lstStyle/>
                    <a:p>
                      <a:pPr algn="l" fontAlgn="b"/>
                      <a:r>
                        <a:rPr lang="en-US" sz="2400" u="none" strike="noStrike" dirty="0">
                          <a:effectLst/>
                        </a:rPr>
                        <a:t>Marginal Adjustment*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9981598"/>
                  </a:ext>
                </a:extLst>
              </a:tr>
            </a:tbl>
          </a:graphicData>
        </a:graphic>
      </p:graphicFrame>
    </p:spTree>
    <p:extLst>
      <p:ext uri="{BB962C8B-B14F-4D97-AF65-F5344CB8AC3E}">
        <p14:creationId xmlns:p14="http://schemas.microsoft.com/office/powerpoint/2010/main" val="4217665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432844B-D48B-4172-88B2-6EEADFC9A89A}"/>
              </a:ext>
            </a:extLst>
          </p:cNvPr>
          <p:cNvGraphicFramePr>
            <a:graphicFrameLocks noGrp="1"/>
          </p:cNvGraphicFramePr>
          <p:nvPr>
            <p:ph idx="1"/>
            <p:extLst/>
          </p:nvPr>
        </p:nvGraphicFramePr>
        <p:xfrm>
          <a:off x="-81215" y="1112218"/>
          <a:ext cx="9225218" cy="4888533"/>
        </p:xfrm>
        <a:graphic>
          <a:graphicData uri="http://schemas.openxmlformats.org/drawingml/2006/table">
            <a:tbl>
              <a:tblPr>
                <a:tableStyleId>{5C22544A-7EE6-4342-B048-85BDC9FD1C3A}</a:tableStyleId>
              </a:tblPr>
              <a:tblGrid>
                <a:gridCol w="3018302">
                  <a:extLst>
                    <a:ext uri="{9D8B030D-6E8A-4147-A177-3AD203B41FA5}">
                      <a16:colId xmlns:a16="http://schemas.microsoft.com/office/drawing/2014/main" val="343842098"/>
                    </a:ext>
                  </a:extLst>
                </a:gridCol>
                <a:gridCol w="1034486">
                  <a:extLst>
                    <a:ext uri="{9D8B030D-6E8A-4147-A177-3AD203B41FA5}">
                      <a16:colId xmlns:a16="http://schemas.microsoft.com/office/drawing/2014/main" val="4259129480"/>
                    </a:ext>
                  </a:extLst>
                </a:gridCol>
                <a:gridCol w="1034486">
                  <a:extLst>
                    <a:ext uri="{9D8B030D-6E8A-4147-A177-3AD203B41FA5}">
                      <a16:colId xmlns:a16="http://schemas.microsoft.com/office/drawing/2014/main" val="4144416093"/>
                    </a:ext>
                  </a:extLst>
                </a:gridCol>
                <a:gridCol w="1034486">
                  <a:extLst>
                    <a:ext uri="{9D8B030D-6E8A-4147-A177-3AD203B41FA5}">
                      <a16:colId xmlns:a16="http://schemas.microsoft.com/office/drawing/2014/main" val="3126077791"/>
                    </a:ext>
                  </a:extLst>
                </a:gridCol>
                <a:gridCol w="1034486">
                  <a:extLst>
                    <a:ext uri="{9D8B030D-6E8A-4147-A177-3AD203B41FA5}">
                      <a16:colId xmlns:a16="http://schemas.microsoft.com/office/drawing/2014/main" val="3371282656"/>
                    </a:ext>
                  </a:extLst>
                </a:gridCol>
                <a:gridCol w="1034486">
                  <a:extLst>
                    <a:ext uri="{9D8B030D-6E8A-4147-A177-3AD203B41FA5}">
                      <a16:colId xmlns:a16="http://schemas.microsoft.com/office/drawing/2014/main" val="4236622025"/>
                    </a:ext>
                  </a:extLst>
                </a:gridCol>
                <a:gridCol w="1034486">
                  <a:extLst>
                    <a:ext uri="{9D8B030D-6E8A-4147-A177-3AD203B41FA5}">
                      <a16:colId xmlns:a16="http://schemas.microsoft.com/office/drawing/2014/main" val="2583454715"/>
                    </a:ext>
                  </a:extLst>
                </a:gridCol>
              </a:tblGrid>
              <a:tr h="178308">
                <a:tc>
                  <a:txBody>
                    <a:bodyPr/>
                    <a:lstStyle/>
                    <a:p>
                      <a:pPr algn="l" fontAlgn="b"/>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mpd="sng">
                      <a:no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900" u="none" strike="noStrike" dirty="0">
                          <a:solidFill>
                            <a:schemeClr val="accent1"/>
                          </a:solidFill>
                          <a:effectLst/>
                        </a:rPr>
                        <a:t>GEF-5 (US$4,250m)</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algn="ctr" fontAlgn="b"/>
                      <a:r>
                        <a:rPr lang="en-US" sz="900" u="none" strike="noStrike" dirty="0">
                          <a:solidFill>
                            <a:schemeClr val="accent1"/>
                          </a:solidFill>
                          <a:effectLst/>
                        </a:rPr>
                        <a:t>GEF-6 (US$4,433m)</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2">
                  <a:txBody>
                    <a:bodyPr/>
                    <a:lstStyle/>
                    <a:p>
                      <a:pPr algn="ctr" fontAlgn="b"/>
                      <a:r>
                        <a:rPr lang="en-US" sz="900" b="1" u="none" strike="noStrike" dirty="0">
                          <a:effectLst/>
                        </a:rPr>
                        <a:t>GEF-7 (US$4,065m)</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mpd="sng">
                      <a:noFill/>
                    </a:lnR>
                    <a:lnT w="12700" cmpd="sng">
                      <a:noFill/>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hMerge="1">
                  <a:txBody>
                    <a:bodyPr/>
                    <a:lstStyle/>
                    <a:p>
                      <a:endParaRPr lang="en-US"/>
                    </a:p>
                  </a:txBody>
                  <a:tcPr>
                    <a:lnL w="12700" cmpd="sng">
                      <a:noFill/>
                    </a:lnL>
                  </a:tcPr>
                </a:tc>
                <a:extLst>
                  <a:ext uri="{0D108BD9-81ED-4DB2-BD59-A6C34878D82A}">
                    <a16:rowId xmlns:a16="http://schemas.microsoft.com/office/drawing/2014/main" val="3047411130"/>
                  </a:ext>
                </a:extLst>
              </a:tr>
              <a:tr h="218374">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u="none" strike="noStrike" dirty="0">
                          <a:solidFill>
                            <a:schemeClr val="accent1"/>
                          </a:solidFill>
                          <a:effectLst/>
                        </a:rPr>
                        <a:t>US$ mill.</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u="none" strike="noStrike" dirty="0">
                          <a:solidFill>
                            <a:schemeClr val="accent1"/>
                          </a:solidFill>
                          <a:effectLst/>
                        </a:rPr>
                        <a:t>Share of Total</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u="none" strike="noStrike" dirty="0">
                          <a:solidFill>
                            <a:schemeClr val="accent1"/>
                          </a:solidFill>
                          <a:effectLst/>
                        </a:rPr>
                        <a:t>US$ mill.</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u="none" strike="noStrike" dirty="0">
                          <a:solidFill>
                            <a:schemeClr val="accent1"/>
                          </a:solidFill>
                          <a:effectLst/>
                        </a:rPr>
                        <a:t>Share of Total</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900" b="1" u="none" strike="noStrike" dirty="0">
                          <a:effectLst/>
                        </a:rPr>
                        <a:t>US$ mill.</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fontAlgn="b"/>
                      <a:r>
                        <a:rPr lang="en-US" sz="900" b="1" u="none" strike="noStrike" dirty="0">
                          <a:effectLst/>
                        </a:rPr>
                        <a:t>Share of Total</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338068034"/>
                  </a:ext>
                </a:extLst>
              </a:tr>
              <a:tr h="178308">
                <a:tc>
                  <a:txBody>
                    <a:bodyPr/>
                    <a:lstStyle/>
                    <a:p>
                      <a:pPr algn="l" fontAlgn="b"/>
                      <a:r>
                        <a:rPr lang="en-US" sz="900" b="1" u="none" strike="noStrike" dirty="0">
                          <a:effectLst/>
                        </a:rPr>
                        <a:t>Biodiversity</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1,210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28.5%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1,296</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29.2%</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1,291</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31.8%</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809527808"/>
                  </a:ext>
                </a:extLst>
              </a:tr>
              <a:tr h="178308">
                <a:tc>
                  <a:txBody>
                    <a:bodyPr/>
                    <a:lstStyle/>
                    <a:p>
                      <a:pPr algn="l" fontAlgn="b"/>
                      <a:r>
                        <a:rPr lang="en-US" sz="900" u="none" strike="noStrike" dirty="0">
                          <a:effectLst/>
                        </a:rPr>
                        <a:t>STAR Country Allocations </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968</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22.8%</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1,051</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23.7%</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1,030</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25.3%</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952628401"/>
                  </a:ext>
                </a:extLst>
              </a:tr>
              <a:tr h="178308">
                <a:tc>
                  <a:txBody>
                    <a:bodyPr/>
                    <a:lstStyle/>
                    <a:p>
                      <a:pPr algn="l" fontAlgn="b"/>
                      <a:r>
                        <a:rPr lang="en-US" sz="900" u="none" strike="noStrike" dirty="0">
                          <a:effectLst/>
                        </a:rPr>
                        <a:t>STAR Set-Aside</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242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5.7%</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245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5.5%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261</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6.4%</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010724198"/>
                  </a:ext>
                </a:extLst>
              </a:tr>
              <a:tr h="178308">
                <a:tc>
                  <a:txBody>
                    <a:bodyPr/>
                    <a:lstStyle/>
                    <a:p>
                      <a:pPr algn="l" fontAlgn="b"/>
                      <a:r>
                        <a:rPr lang="en-US" sz="900" u="none" strike="noStrike" dirty="0">
                          <a:effectLst/>
                        </a:rPr>
                        <a:t>- Enabling Activities</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60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13</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0.3%</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46</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1.1%</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585890057"/>
                  </a:ext>
                </a:extLst>
              </a:tr>
              <a:tr h="178308">
                <a:tc>
                  <a:txBody>
                    <a:bodyPr/>
                    <a:lstStyle/>
                    <a:p>
                      <a:pPr algn="l" fontAlgn="b"/>
                      <a:r>
                        <a:rPr lang="en-US" sz="900" u="none" strike="noStrike" dirty="0">
                          <a:effectLst/>
                        </a:rPr>
                        <a:t>- Integrated Programming</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130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3.1%</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195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4.4%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160</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3.9%</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87732096"/>
                  </a:ext>
                </a:extLst>
              </a:tr>
              <a:tr h="178308">
                <a:tc>
                  <a:txBody>
                    <a:bodyPr/>
                    <a:lstStyle/>
                    <a:p>
                      <a:pPr algn="l" fontAlgn="b"/>
                      <a:r>
                        <a:rPr lang="en-US" sz="900" u="none" strike="noStrike" dirty="0">
                          <a:effectLst/>
                        </a:rPr>
                        <a:t>- Global and Regional Programs</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52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37</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0.8%</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55</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1.3%</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561031365"/>
                  </a:ext>
                </a:extLst>
              </a:tr>
              <a:tr h="178308">
                <a:tc>
                  <a:txBody>
                    <a:bodyPr/>
                    <a:lstStyle/>
                    <a:p>
                      <a:pPr algn="l" fontAlgn="b"/>
                      <a:r>
                        <a:rPr lang="en-US" sz="900" b="1" u="none" strike="noStrike" dirty="0">
                          <a:effectLst/>
                        </a:rPr>
                        <a:t>Climate Change</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1,360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32.0%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1,260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28.4%</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801</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19.7%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041584351"/>
                  </a:ext>
                </a:extLst>
              </a:tr>
              <a:tr h="178308">
                <a:tc>
                  <a:txBody>
                    <a:bodyPr/>
                    <a:lstStyle/>
                    <a:p>
                      <a:pPr algn="l" fontAlgn="b"/>
                      <a:r>
                        <a:rPr lang="en-US" sz="900" u="none" strike="noStrike" dirty="0">
                          <a:effectLst/>
                        </a:rPr>
                        <a:t>STAR Country Allocations </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1,088</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25.6%</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941</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21.2%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511</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12.6%</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871515496"/>
                  </a:ext>
                </a:extLst>
              </a:tr>
              <a:tr h="178308">
                <a:tc>
                  <a:txBody>
                    <a:bodyPr/>
                    <a:lstStyle/>
                    <a:p>
                      <a:pPr algn="l" fontAlgn="b"/>
                      <a:r>
                        <a:rPr lang="en-US" sz="900" u="none" strike="noStrike" dirty="0">
                          <a:effectLst/>
                        </a:rPr>
                        <a:t>STAR Set-Aside</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272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6.4%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319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7.2%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290</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7.1%</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435117290"/>
                  </a:ext>
                </a:extLst>
              </a:tr>
              <a:tr h="178308">
                <a:tc>
                  <a:txBody>
                    <a:bodyPr/>
                    <a:lstStyle/>
                    <a:p>
                      <a:pPr algn="l" fontAlgn="b"/>
                      <a:r>
                        <a:rPr lang="en-US" sz="900" u="none" strike="noStrike" dirty="0">
                          <a:effectLst/>
                        </a:rPr>
                        <a:t>- Enabling activities and CBIT</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80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130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165</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4.0%</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943155373"/>
                  </a:ext>
                </a:extLst>
              </a:tr>
              <a:tr h="178308">
                <a:tc>
                  <a:txBody>
                    <a:bodyPr/>
                    <a:lstStyle/>
                    <a:p>
                      <a:pPr algn="l" fontAlgn="b"/>
                      <a:r>
                        <a:rPr lang="en-US" sz="900" u="none" strike="noStrike" dirty="0">
                          <a:effectLst/>
                        </a:rPr>
                        <a:t>- Integrated Programming</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100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130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107</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2.6%</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800351940"/>
                  </a:ext>
                </a:extLst>
              </a:tr>
              <a:tr h="178308">
                <a:tc>
                  <a:txBody>
                    <a:bodyPr/>
                    <a:lstStyle/>
                    <a:p>
                      <a:pPr algn="l" fontAlgn="b"/>
                      <a:r>
                        <a:rPr lang="en-US" sz="900" u="none" strike="noStrike" dirty="0">
                          <a:effectLst/>
                        </a:rPr>
                        <a:t>- Global and Regional Programs</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92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59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1.3%</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18</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0.4%</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782290945"/>
                  </a:ext>
                </a:extLst>
              </a:tr>
              <a:tr h="178308">
                <a:tc>
                  <a:txBody>
                    <a:bodyPr/>
                    <a:lstStyle/>
                    <a:p>
                      <a:pPr algn="l" fontAlgn="b"/>
                      <a:r>
                        <a:rPr lang="en-US" sz="900" b="1" u="none" strike="noStrike" dirty="0">
                          <a:effectLst/>
                        </a:rPr>
                        <a:t>Land Degradation</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405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9.5%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431</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9.7%</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475</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11.7%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57311834"/>
                  </a:ext>
                </a:extLst>
              </a:tr>
              <a:tr h="178308">
                <a:tc>
                  <a:txBody>
                    <a:bodyPr/>
                    <a:lstStyle/>
                    <a:p>
                      <a:pPr algn="l" fontAlgn="b"/>
                      <a:r>
                        <a:rPr lang="en-US" sz="900" u="none" strike="noStrike" dirty="0">
                          <a:effectLst/>
                        </a:rPr>
                        <a:t>STAR Country Allocations </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324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7.6%</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346</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7.8%</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354</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8.7%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669438193"/>
                  </a:ext>
                </a:extLst>
              </a:tr>
              <a:tr h="178308">
                <a:tc>
                  <a:txBody>
                    <a:bodyPr/>
                    <a:lstStyle/>
                    <a:p>
                      <a:pPr algn="l" fontAlgn="b"/>
                      <a:r>
                        <a:rPr lang="en-US" sz="900" u="none" strike="noStrike" dirty="0">
                          <a:effectLst/>
                        </a:rPr>
                        <a:t>STAR Set-Aside</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81</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85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1.9%</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121</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3.0%</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694202246"/>
                  </a:ext>
                </a:extLst>
              </a:tr>
              <a:tr h="178308">
                <a:tc>
                  <a:txBody>
                    <a:bodyPr/>
                    <a:lstStyle/>
                    <a:p>
                      <a:pPr algn="l" fontAlgn="b"/>
                      <a:r>
                        <a:rPr lang="en-US" sz="900" u="none" strike="noStrike" dirty="0">
                          <a:effectLst/>
                        </a:rPr>
                        <a:t>- Enabling Activities</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0.3%</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23</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0.6%</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415882565"/>
                  </a:ext>
                </a:extLst>
              </a:tr>
              <a:tr h="178308">
                <a:tc>
                  <a:txBody>
                    <a:bodyPr/>
                    <a:lstStyle/>
                    <a:p>
                      <a:pPr algn="l" fontAlgn="b"/>
                      <a:r>
                        <a:rPr lang="en-US" sz="900" u="none" strike="noStrike" dirty="0">
                          <a:effectLst/>
                        </a:rPr>
                        <a:t>- Integrated Programming</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20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0.5%</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60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1.4%</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66</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1.6%</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4134166090"/>
                  </a:ext>
                </a:extLst>
              </a:tr>
              <a:tr h="178308">
                <a:tc>
                  <a:txBody>
                    <a:bodyPr/>
                    <a:lstStyle/>
                    <a:p>
                      <a:pPr algn="l" fontAlgn="b"/>
                      <a:r>
                        <a:rPr lang="en-US" sz="900" u="none" strike="noStrike" dirty="0">
                          <a:effectLst/>
                        </a:rPr>
                        <a:t>- Global and Regional Programs</a:t>
                      </a:r>
                      <a:endParaRPr lang="en-US" sz="900" b="0" i="1"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46</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1.1%</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0.2%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32</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0.8%</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800534700"/>
                  </a:ext>
                </a:extLst>
              </a:tr>
              <a:tr h="178308">
                <a:tc>
                  <a:txBody>
                    <a:bodyPr/>
                    <a:lstStyle/>
                    <a:p>
                      <a:pPr algn="l" fontAlgn="b"/>
                      <a:r>
                        <a:rPr lang="en-US" sz="900" b="1" u="none" strike="noStrike" dirty="0">
                          <a:effectLst/>
                        </a:rPr>
                        <a:t>Chemicals and Waste</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425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10.0%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554</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12.5%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599</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14.7%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690096743"/>
                  </a:ext>
                </a:extLst>
              </a:tr>
              <a:tr h="178308">
                <a:tc>
                  <a:txBody>
                    <a:bodyPr/>
                    <a:lstStyle/>
                    <a:p>
                      <a:pPr algn="l" fontAlgn="b"/>
                      <a:r>
                        <a:rPr lang="en-US" sz="900" b="1" u="none" strike="noStrike" dirty="0">
                          <a:effectLst/>
                        </a:rPr>
                        <a:t>International Waters</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440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10.4%</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456</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10.3%</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463</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11.4%</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32442448"/>
                  </a:ext>
                </a:extLst>
              </a:tr>
              <a:tr h="178308">
                <a:tc>
                  <a:txBody>
                    <a:bodyPr/>
                    <a:lstStyle/>
                    <a:p>
                      <a:pPr algn="l" fontAlgn="b"/>
                      <a:r>
                        <a:rPr lang="en-US" sz="900" b="1" u="none" strike="noStrike" dirty="0">
                          <a:effectLst/>
                        </a:rPr>
                        <a:t>Non-Grant Instruments Window</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80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1.9%</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115</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2.6%</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136</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3.4%</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158028642"/>
                  </a:ext>
                </a:extLst>
              </a:tr>
              <a:tr h="178308">
                <a:tc>
                  <a:txBody>
                    <a:bodyPr/>
                    <a:lstStyle/>
                    <a:p>
                      <a:pPr algn="l" fontAlgn="b"/>
                      <a:r>
                        <a:rPr lang="en-US" sz="900" b="1" u="none" strike="noStrike" dirty="0">
                          <a:effectLst/>
                        </a:rPr>
                        <a:t>Corporate Programs</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210</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4.9%</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197</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solidFill>
                            <a:schemeClr val="accent1"/>
                          </a:solidFill>
                          <a:effectLst/>
                        </a:rPr>
                        <a:t>4.4%</a:t>
                      </a:r>
                      <a:endParaRPr lang="en-US" sz="900" b="1"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u="none" strike="noStrike" dirty="0">
                          <a:effectLst/>
                        </a:rPr>
                        <a:t>149</a:t>
                      </a:r>
                      <a:endParaRPr lang="en-US" sz="900" b="1"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3.7%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3552296458"/>
                  </a:ext>
                </a:extLst>
              </a:tr>
              <a:tr h="178308">
                <a:tc>
                  <a:txBody>
                    <a:bodyPr/>
                    <a:lstStyle/>
                    <a:p>
                      <a:pPr algn="l" fontAlgn="b"/>
                      <a:r>
                        <a:rPr lang="en-US" sz="900" u="none" strike="noStrike" dirty="0">
                          <a:effectLst/>
                        </a:rPr>
                        <a:t>Small Grants Program</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140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3.3%</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140</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u="none" strike="noStrike" dirty="0">
                          <a:solidFill>
                            <a:schemeClr val="accent1"/>
                          </a:solidFill>
                          <a:effectLst/>
                        </a:rPr>
                        <a:t>3.2%</a:t>
                      </a:r>
                      <a:endParaRPr lang="en-US" sz="900" b="0" i="0" u="none" strike="noStrike" dirty="0">
                        <a:solidFill>
                          <a:schemeClr val="accent1"/>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128</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3.1%</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539298633"/>
                  </a:ext>
                </a:extLst>
              </a:tr>
              <a:tr h="212459">
                <a:tc>
                  <a:txBody>
                    <a:bodyPr/>
                    <a:lstStyle/>
                    <a:p>
                      <a:pPr algn="l" fontAlgn="b"/>
                      <a:r>
                        <a:rPr lang="en-US" sz="900" b="0" u="none" strike="noStrike" dirty="0">
                          <a:effectLst/>
                        </a:rPr>
                        <a:t>Country Support Program</a:t>
                      </a:r>
                      <a:endParaRPr lang="en-US" sz="900" b="0" i="0" u="none" strike="noStrike" dirty="0">
                        <a:solidFill>
                          <a:srgbClr val="000000"/>
                        </a:solidFill>
                        <a:effectLst/>
                        <a:latin typeface="Calibri" panose="020F0502020204030204" pitchFamily="34" charset="0"/>
                      </a:endParaRPr>
                    </a:p>
                  </a:txBody>
                  <a:tcPr marL="137160" marR="137160" marT="20574" marB="20574" anchor="ctr">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solidFill>
                            <a:schemeClr val="accent1"/>
                          </a:solidFill>
                          <a:effectLst/>
                        </a:rPr>
                        <a:t>26</a:t>
                      </a:r>
                      <a:endParaRPr lang="en-US" sz="900" b="0" i="0" u="none" strike="noStrike" dirty="0">
                        <a:solidFill>
                          <a:schemeClr val="accent1"/>
                        </a:solidFill>
                        <a:effectLst/>
                        <a:latin typeface="Calibri" panose="020F0502020204030204" pitchFamily="34" charset="0"/>
                      </a:endParaRP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solidFill>
                            <a:schemeClr val="accent1"/>
                          </a:solidFill>
                          <a:effectLst/>
                        </a:rPr>
                        <a:t>0.6%</a:t>
                      </a:r>
                      <a:endParaRPr lang="en-US" sz="900" b="0" i="0" u="none" strike="noStrike" dirty="0">
                        <a:solidFill>
                          <a:schemeClr val="accent1"/>
                        </a:solidFill>
                        <a:effectLst/>
                        <a:latin typeface="Calibri" panose="020F0502020204030204" pitchFamily="34" charset="0"/>
                      </a:endParaRP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solidFill>
                            <a:schemeClr val="accent1"/>
                          </a:solidFill>
                          <a:effectLst/>
                        </a:rPr>
                        <a:t>23</a:t>
                      </a:r>
                      <a:endParaRPr lang="en-US" sz="900" b="0" i="0" u="none" strike="noStrike" dirty="0">
                        <a:solidFill>
                          <a:schemeClr val="accent1"/>
                        </a:solidFill>
                        <a:effectLst/>
                        <a:latin typeface="Calibri" panose="020F0502020204030204" pitchFamily="34" charset="0"/>
                      </a:endParaRP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solidFill>
                            <a:schemeClr val="accent1"/>
                          </a:solidFill>
                          <a:effectLst/>
                        </a:rPr>
                        <a:t>0.5%</a:t>
                      </a:r>
                      <a:endParaRPr lang="en-US" sz="900" b="0" i="0" u="none" strike="noStrike" dirty="0">
                        <a:solidFill>
                          <a:schemeClr val="accent1"/>
                        </a:solidFill>
                        <a:effectLst/>
                        <a:latin typeface="Calibri" panose="020F0502020204030204" pitchFamily="34" charset="0"/>
                      </a:endParaRP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0" u="none" strike="noStrike" dirty="0">
                          <a:effectLst/>
                        </a:rPr>
                        <a:t>21</a:t>
                      </a:r>
                      <a:endParaRPr lang="en-US" sz="900" b="0" i="0" u="none" strike="noStrike" dirty="0">
                        <a:solidFill>
                          <a:srgbClr val="000000"/>
                        </a:solidFill>
                        <a:effectLst/>
                        <a:latin typeface="Calibri" panose="020F0502020204030204" pitchFamily="34" charset="0"/>
                      </a:endParaRPr>
                    </a:p>
                  </a:txBody>
                  <a:tcPr marL="137160" marR="137160" marT="20574" marB="20574"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0.5%</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811368433"/>
                  </a:ext>
                </a:extLst>
              </a:tr>
              <a:tr h="178308">
                <a:tc>
                  <a:txBody>
                    <a:bodyPr/>
                    <a:lstStyle/>
                    <a:p>
                      <a:pPr algn="l" fontAlgn="b"/>
                      <a:r>
                        <a:rPr lang="en-US" sz="900" b="1" i="0" u="none" strike="noStrike" dirty="0">
                          <a:solidFill>
                            <a:srgbClr val="000000"/>
                          </a:solidFill>
                          <a:effectLst/>
                          <a:latin typeface="Calibri" panose="020F0502020204030204" pitchFamily="34" charset="0"/>
                        </a:rPr>
                        <a:t>Corporate Budgets: Secretariat, IEO, STAP and Trustee</a:t>
                      </a:r>
                    </a:p>
                  </a:txBody>
                  <a:tcPr marL="137160" marR="137160" marT="20574" marB="20574" anchor="ctr">
                    <a:lnL w="12700" cmpd="sng">
                      <a:noFill/>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i="0" u="none" strike="noStrike" dirty="0">
                          <a:solidFill>
                            <a:schemeClr val="accent1"/>
                          </a:solidFill>
                          <a:effectLst/>
                          <a:latin typeface="Calibri" panose="020F0502020204030204" pitchFamily="34" charset="0"/>
                        </a:rPr>
                        <a:t>120</a:t>
                      </a: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i="0" u="none" strike="noStrike" dirty="0">
                          <a:solidFill>
                            <a:schemeClr val="accent1"/>
                          </a:solidFill>
                          <a:effectLst/>
                          <a:latin typeface="Calibri" panose="020F0502020204030204" pitchFamily="34" charset="0"/>
                        </a:rPr>
                        <a:t>2.8%</a:t>
                      </a: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i="0" u="none" strike="noStrike" dirty="0">
                          <a:solidFill>
                            <a:schemeClr val="accent1"/>
                          </a:solidFill>
                          <a:effectLst/>
                          <a:latin typeface="Calibri" panose="020F0502020204030204" pitchFamily="34" charset="0"/>
                        </a:rPr>
                        <a:t>125.0</a:t>
                      </a: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i="0" u="none" strike="noStrike" dirty="0">
                          <a:solidFill>
                            <a:schemeClr val="accent1"/>
                          </a:solidFill>
                          <a:effectLst/>
                          <a:latin typeface="Calibri" panose="020F0502020204030204" pitchFamily="34" charset="0"/>
                        </a:rPr>
                        <a:t>2.8%</a:t>
                      </a: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900" b="1" i="0" u="none" strike="noStrike" dirty="0">
                          <a:solidFill>
                            <a:srgbClr val="000000"/>
                          </a:solidFill>
                          <a:effectLst/>
                          <a:latin typeface="Calibri" panose="020F0502020204030204" pitchFamily="34" charset="0"/>
                        </a:rPr>
                        <a:t>151.9</a:t>
                      </a:r>
                    </a:p>
                  </a:txBody>
                  <a:tcPr marL="137160" marR="137160" marT="20574" marB="205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r" fontAlgn="b"/>
                      <a:r>
                        <a:rPr lang="en-US" sz="900" b="1" i="0" u="none" strike="noStrike" dirty="0">
                          <a:solidFill>
                            <a:srgbClr val="000000"/>
                          </a:solidFill>
                          <a:effectLst/>
                          <a:latin typeface="Calibri" panose="020F0502020204030204" pitchFamily="34" charset="0"/>
                        </a:rPr>
                        <a:t>3.7%</a:t>
                      </a:r>
                    </a:p>
                  </a:txBody>
                  <a:tcPr marL="137160" marR="137160" marT="20574" marB="20574" anchor="ctr">
                    <a:lnL w="12700" cap="flat" cmpd="sng" algn="ctr">
                      <a:noFill/>
                      <a:prstDash val="solid"/>
                      <a:round/>
                      <a:headEnd type="none" w="med" len="med"/>
                      <a:tailEnd type="none" w="med" len="med"/>
                    </a:lnL>
                    <a:lnR w="12700" cmpd="sng">
                      <a:noFill/>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4037987172"/>
                  </a:ext>
                </a:extLst>
              </a:tr>
            </a:tbl>
          </a:graphicData>
        </a:graphic>
      </p:graphicFrame>
    </p:spTree>
    <p:extLst>
      <p:ext uri="{BB962C8B-B14F-4D97-AF65-F5344CB8AC3E}">
        <p14:creationId xmlns:p14="http://schemas.microsoft.com/office/powerpoint/2010/main" val="193489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457200" y="124591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2"/>
          <p:cNvSpPr>
            <a:spLocks noGrp="1" noChangeArrowheads="1"/>
          </p:cNvSpPr>
          <p:nvPr>
            <p:ph type="title" idx="4294967295"/>
          </p:nvPr>
        </p:nvSpPr>
        <p:spPr>
          <a:xfrm>
            <a:off x="447869" y="152400"/>
            <a:ext cx="7976912" cy="989510"/>
          </a:xfrm>
        </p:spPr>
        <p:txBody>
          <a:bodyPr>
            <a:normAutofit/>
          </a:bodyPr>
          <a:lstStyle/>
          <a:p>
            <a:r>
              <a:rPr lang="en-US" sz="3600" b="1" dirty="0">
                <a:solidFill>
                  <a:schemeClr val="tx1"/>
                </a:solidFill>
                <a:cs typeface="Arial" panose="020B0604020202020204" pitchFamily="34" charset="0"/>
              </a:rPr>
              <a:t>GEF Small Grants </a:t>
            </a:r>
            <a:r>
              <a:rPr lang="en-US" sz="3600" b="1" dirty="0" err="1">
                <a:solidFill>
                  <a:schemeClr val="tx1"/>
                </a:solidFill>
                <a:cs typeface="Arial" panose="020B0604020202020204" pitchFamily="34" charset="0"/>
              </a:rPr>
              <a:t>Programme</a:t>
            </a:r>
            <a:r>
              <a:rPr lang="en-US" sz="3600" b="1" dirty="0">
                <a:solidFill>
                  <a:schemeClr val="tx1"/>
                </a:solidFill>
                <a:cs typeface="Arial" panose="020B0604020202020204" pitchFamily="34" charset="0"/>
              </a:rPr>
              <a:t> (SGP)</a:t>
            </a:r>
          </a:p>
        </p:txBody>
      </p:sp>
      <p:sp>
        <p:nvSpPr>
          <p:cNvPr id="22" name="Content Placeholder 2"/>
          <p:cNvSpPr>
            <a:spLocks noGrp="1"/>
          </p:cNvSpPr>
          <p:nvPr>
            <p:ph sz="half" idx="4294967295"/>
          </p:nvPr>
        </p:nvSpPr>
        <p:spPr>
          <a:xfrm>
            <a:off x="328888" y="1245910"/>
            <a:ext cx="7976912" cy="5612090"/>
          </a:xfrm>
        </p:spPr>
        <p:txBody>
          <a:bodyPr>
            <a:noAutofit/>
          </a:bodyPr>
          <a:lstStyle/>
          <a:p>
            <a:pPr marL="344488" indent="-344488">
              <a:buFont typeface="Arial" panose="020B0604020202020204" pitchFamily="34" charset="0"/>
              <a:buChar char="•"/>
            </a:pPr>
            <a:r>
              <a:rPr lang="en-US" sz="2400" dirty="0">
                <a:latin typeface="+mj-lt"/>
                <a:cs typeface="Arial" panose="020B0604020202020204" pitchFamily="34" charset="0"/>
              </a:rPr>
              <a:t>Implemented by the UNDP since </a:t>
            </a:r>
            <a:r>
              <a:rPr lang="en-US" sz="2400" dirty="0">
                <a:solidFill>
                  <a:srgbClr val="C00000"/>
                </a:solidFill>
                <a:latin typeface="+mj-lt"/>
                <a:cs typeface="Arial" panose="020B0604020202020204" pitchFamily="34" charset="0"/>
              </a:rPr>
              <a:t>1992</a:t>
            </a:r>
          </a:p>
          <a:p>
            <a:pPr marL="344488" indent="-344488">
              <a:buFont typeface="Arial" panose="020B0604020202020204" pitchFamily="34" charset="0"/>
              <a:buChar char="•"/>
            </a:pPr>
            <a:r>
              <a:rPr lang="en-US" sz="2400" dirty="0">
                <a:cs typeface="Arial" panose="020B0604020202020204" pitchFamily="34" charset="0"/>
              </a:rPr>
              <a:t>Only window for CSOs/CBOs</a:t>
            </a:r>
          </a:p>
          <a:p>
            <a:pPr marL="344488" indent="-344488">
              <a:buFont typeface="Arial" panose="020B0604020202020204" pitchFamily="34" charset="0"/>
              <a:buChar char="•"/>
            </a:pPr>
            <a:r>
              <a:rPr lang="en-US" sz="2400" dirty="0">
                <a:cs typeface="Arial" panose="020B0604020202020204" pitchFamily="34" charset="0"/>
              </a:rPr>
              <a:t>Decentralized structure </a:t>
            </a:r>
          </a:p>
          <a:p>
            <a:pPr marL="519621" lvl="1" indent="-227013">
              <a:buFont typeface="Arial" panose="020B0604020202020204" pitchFamily="34" charset="0"/>
              <a:buChar char="•"/>
            </a:pPr>
            <a:r>
              <a:rPr lang="en-US" sz="2200" dirty="0">
                <a:ea typeface="Calibri" panose="020F0502020204030204" pitchFamily="34" charset="0"/>
                <a:cs typeface="Arial" panose="020B0604020202020204" pitchFamily="34" charset="0"/>
              </a:rPr>
              <a:t>Decision making body: NSC- participating countries </a:t>
            </a:r>
          </a:p>
          <a:p>
            <a:pPr marL="519621" lvl="1" indent="-227013">
              <a:buFont typeface="Arial" panose="020B0604020202020204" pitchFamily="34" charset="0"/>
              <a:buChar char="•"/>
            </a:pPr>
            <a:r>
              <a:rPr lang="en-US" sz="2200" dirty="0">
                <a:ea typeface="Calibri" panose="020F0502020204030204" pitchFamily="34" charset="0"/>
                <a:cs typeface="Arial" panose="020B0604020202020204" pitchFamily="34" charset="0"/>
              </a:rPr>
              <a:t>National Steering Committees (NSC) supported by Technical Advisory Groups (TAGs)</a:t>
            </a:r>
          </a:p>
          <a:p>
            <a:pPr marL="0" indent="0">
              <a:buNone/>
            </a:pPr>
            <a:endParaRPr lang="en-US" sz="2800" b="1" dirty="0"/>
          </a:p>
          <a:p>
            <a:pPr marL="0" indent="0">
              <a:buNone/>
            </a:pPr>
            <a:r>
              <a:rPr lang="en-US" sz="2800" b="1" dirty="0"/>
              <a:t>Core Funding: $128 M for GEF-7</a:t>
            </a:r>
          </a:p>
          <a:p>
            <a:pPr marL="0" indent="0">
              <a:buNone/>
            </a:pPr>
            <a:r>
              <a:rPr lang="en-US" sz="2800" dirty="0"/>
              <a:t>Countries &lt; $15 M in STAR:</a:t>
            </a:r>
          </a:p>
          <a:p>
            <a:pPr marL="0" indent="0">
              <a:buNone/>
            </a:pPr>
            <a:r>
              <a:rPr lang="en-US" sz="2800" dirty="0"/>
              <a:t>Up to 10% of STAR </a:t>
            </a:r>
          </a:p>
          <a:p>
            <a:pPr marL="0" indent="0">
              <a:buNone/>
            </a:pPr>
            <a:endParaRPr lang="en-US" sz="2600" b="1" dirty="0">
              <a:latin typeface="Arial" panose="020B0604020202020204" pitchFamily="34" charset="0"/>
              <a:ea typeface="Calibri" panose="020F0502020204030204" pitchFamily="34" charset="0"/>
              <a:cs typeface="Arial" panose="020B0604020202020204" pitchFamily="34" charset="0"/>
            </a:endParaRPr>
          </a:p>
          <a:p>
            <a:pPr marL="519621" lvl="1" indent="-227013">
              <a:buFont typeface="Arial" panose="020B0604020202020204" pitchFamily="34" charset="0"/>
              <a:buChar char="•"/>
            </a:pPr>
            <a:endParaRPr lang="en-US" sz="2400" dirty="0">
              <a:latin typeface="Arial" panose="020B0604020202020204" pitchFamily="34" charset="0"/>
              <a:ea typeface="Calibri" panose="020F0502020204030204" pitchFamily="34" charset="0"/>
              <a:cs typeface="Arial" panose="020B0604020202020204" pitchFamily="34" charset="0"/>
            </a:endParaRPr>
          </a:p>
          <a:p>
            <a:pPr marL="344488" indent="-344488">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5481715" y="3901026"/>
            <a:ext cx="3586085" cy="2347374"/>
          </a:xfrm>
          <a:prstGeom prst="rect">
            <a:avLst/>
          </a:prstGeom>
        </p:spPr>
      </p:pic>
    </p:spTree>
    <p:extLst>
      <p:ext uri="{BB962C8B-B14F-4D97-AF65-F5344CB8AC3E}">
        <p14:creationId xmlns:p14="http://schemas.microsoft.com/office/powerpoint/2010/main" val="38228813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3845" y="293029"/>
            <a:ext cx="4051955" cy="685800"/>
          </a:xfrm>
        </p:spPr>
        <p:txBody>
          <a:bodyPr>
            <a:normAutofit/>
          </a:bodyPr>
          <a:lstStyle/>
          <a:p>
            <a:r>
              <a:rPr lang="en-US" sz="3200" b="1" dirty="0">
                <a:solidFill>
                  <a:schemeClr val="tx1"/>
                </a:solidFill>
                <a:cs typeface="Arial" panose="020B0604020202020204" pitchFamily="34" charset="0"/>
              </a:rPr>
              <a:t>Size of SGP Grants</a:t>
            </a:r>
          </a:p>
        </p:txBody>
      </p:sp>
      <p:sp>
        <p:nvSpPr>
          <p:cNvPr id="2" name="Content Placeholder 1"/>
          <p:cNvSpPr>
            <a:spLocks noGrp="1"/>
          </p:cNvSpPr>
          <p:nvPr>
            <p:ph sz="half" idx="1"/>
          </p:nvPr>
        </p:nvSpPr>
        <p:spPr>
          <a:xfrm>
            <a:off x="457200" y="1533427"/>
            <a:ext cx="8458200" cy="2225753"/>
          </a:xfrm>
        </p:spPr>
        <p:txBody>
          <a:bodyPr numCol="1">
            <a:normAutofit fontScale="92500" lnSpcReduction="10000"/>
          </a:bodyPr>
          <a:lstStyle/>
          <a:p>
            <a:pPr marL="227013" indent="-227013">
              <a:buFont typeface="Arial" panose="020B0604020202020204" pitchFamily="34" charset="0"/>
              <a:buChar char="•"/>
              <a:tabLst>
                <a:tab pos="4000500" algn="l"/>
              </a:tabLst>
            </a:pPr>
            <a:r>
              <a:rPr lang="en-US" sz="2800" dirty="0">
                <a:solidFill>
                  <a:schemeClr val="tx1"/>
                </a:solidFill>
                <a:cs typeface="Arial" panose="020B0604020202020204" pitchFamily="34" charset="0"/>
              </a:rPr>
              <a:t>Planning Grants-Maximum $5K</a:t>
            </a:r>
          </a:p>
          <a:p>
            <a:pPr marL="227013" indent="-227013">
              <a:buFont typeface="Arial" panose="020B0604020202020204" pitchFamily="34" charset="0"/>
              <a:buChar char="•"/>
            </a:pPr>
            <a:r>
              <a:rPr lang="en-US" sz="2800" dirty="0">
                <a:solidFill>
                  <a:schemeClr val="tx1"/>
                </a:solidFill>
                <a:cs typeface="Arial" panose="020B0604020202020204" pitchFamily="34" charset="0"/>
              </a:rPr>
              <a:t>Regular Grants-Maximum $50K</a:t>
            </a:r>
          </a:p>
          <a:p>
            <a:pPr marL="227013" indent="-227013">
              <a:buFont typeface="Arial" panose="020B0604020202020204" pitchFamily="34" charset="0"/>
              <a:buChar char="•"/>
            </a:pPr>
            <a:r>
              <a:rPr lang="en-US" sz="2800" dirty="0">
                <a:solidFill>
                  <a:schemeClr val="tx1"/>
                </a:solidFill>
                <a:cs typeface="Arial" panose="020B0604020202020204" pitchFamily="34" charset="0"/>
              </a:rPr>
              <a:t>Strategic Grants-Maximum $150K</a:t>
            </a:r>
          </a:p>
          <a:p>
            <a:pPr marL="227013" indent="-227013">
              <a:buFont typeface="Arial" panose="020B0604020202020204" pitchFamily="34" charset="0"/>
              <a:buChar char="•"/>
            </a:pPr>
            <a:r>
              <a:rPr lang="en-US" sz="2800" dirty="0">
                <a:solidFill>
                  <a:schemeClr val="tx1"/>
                </a:solidFill>
              </a:rPr>
              <a:t>Global/Regional Grants:  $250k to 500k </a:t>
            </a:r>
          </a:p>
          <a:p>
            <a:pPr marL="227013" indent="-227013">
              <a:buFont typeface="Arial" panose="020B0604020202020204" pitchFamily="34" charset="0"/>
              <a:buChar char="•"/>
            </a:pPr>
            <a:r>
              <a:rPr lang="en-US" sz="2800" dirty="0">
                <a:solidFill>
                  <a:schemeClr val="tx1"/>
                </a:solidFill>
              </a:rPr>
              <a:t>Innovation Programme </a:t>
            </a:r>
          </a:p>
          <a:p>
            <a:pPr marL="227013" indent="-227013">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60375" indent="-174625">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60375" indent="-174625">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1835573" lvl="8" indent="-227013">
              <a:buFont typeface="Arial" panose="020B0604020202020204" pitchFamily="34" charset="0"/>
              <a:buChar char="•"/>
            </a:pPr>
            <a:endParaRPr lang="en-US" sz="1800" dirty="0">
              <a:latin typeface="Arial" panose="020B0604020202020204" pitchFamily="34" charset="0"/>
              <a:cs typeface="Arial" panose="020B0604020202020204" pitchFamily="34" charset="0"/>
            </a:endParaRPr>
          </a:p>
        </p:txBody>
      </p:sp>
      <p:cxnSp>
        <p:nvCxnSpPr>
          <p:cNvPr id="7" name="Straight Connector 6"/>
          <p:cNvCxnSpPr/>
          <p:nvPr/>
        </p:nvCxnSpPr>
        <p:spPr>
          <a:xfrm>
            <a:off x="457200" y="1245910"/>
            <a:ext cx="8534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8607" y="4019987"/>
            <a:ext cx="3810000" cy="2550496"/>
          </a:xfrm>
          <a:prstGeom prst="rect">
            <a:avLst/>
          </a:prstGeom>
        </p:spPr>
      </p:pic>
      <p:pic>
        <p:nvPicPr>
          <p:cNvPr id="11" name="Picture 10" descr="Z:\SGP2\SGP Digital Photo Library\Dordabis M&amp;E\117___04\IMG_5747.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6724" y="4019987"/>
            <a:ext cx="3526196" cy="2550496"/>
          </a:xfrm>
          <a:prstGeom prst="rect">
            <a:avLst/>
          </a:prstGeom>
          <a:noFill/>
          <a:ln>
            <a:noFill/>
          </a:ln>
        </p:spPr>
      </p:pic>
      <p:graphicFrame>
        <p:nvGraphicFramePr>
          <p:cNvPr id="8" name="Table 7"/>
          <p:cNvGraphicFramePr>
            <a:graphicFrameLocks noGrp="1"/>
          </p:cNvGraphicFramePr>
          <p:nvPr>
            <p:extLst/>
          </p:nvPr>
        </p:nvGraphicFramePr>
        <p:xfrm>
          <a:off x="6553200" y="264963"/>
          <a:ext cx="2326783" cy="777240"/>
        </p:xfrm>
        <a:graphic>
          <a:graphicData uri="http://schemas.openxmlformats.org/drawingml/2006/table">
            <a:tbl>
              <a:tblPr firstRow="1" firstCol="1" bandRow="1">
                <a:tableStyleId>{5C22544A-7EE6-4342-B048-85BDC9FD1C3A}</a:tableStyleId>
              </a:tblPr>
              <a:tblGrid>
                <a:gridCol w="1143000">
                  <a:extLst>
                    <a:ext uri="{9D8B030D-6E8A-4147-A177-3AD203B41FA5}">
                      <a16:colId xmlns:a16="http://schemas.microsoft.com/office/drawing/2014/main" val="20000"/>
                    </a:ext>
                  </a:extLst>
                </a:gridCol>
                <a:gridCol w="1183783">
                  <a:extLst>
                    <a:ext uri="{9D8B030D-6E8A-4147-A177-3AD203B41FA5}">
                      <a16:colId xmlns:a16="http://schemas.microsoft.com/office/drawing/2014/main" val="20001"/>
                    </a:ext>
                  </a:extLst>
                </a:gridCol>
              </a:tblGrid>
              <a:tr h="775285">
                <a:tc>
                  <a:txBody>
                    <a:bodyPr/>
                    <a:lstStyle/>
                    <a:p>
                      <a:pPr marL="0" marR="0" algn="l">
                        <a:spcBef>
                          <a:spcPts val="0"/>
                        </a:spcBef>
                        <a:spcAft>
                          <a:spcPts val="0"/>
                        </a:spcAft>
                      </a:pPr>
                      <a:r>
                        <a:rPr lang="en-US" sz="4800" b="0" dirty="0">
                          <a:solidFill>
                            <a:schemeClr val="accent1"/>
                          </a:solidFill>
                          <a:effectLst/>
                        </a:rPr>
                        <a:t>S</a:t>
                      </a:r>
                      <a:r>
                        <a:rPr lang="en-US" sz="4800" b="0" dirty="0">
                          <a:solidFill>
                            <a:srgbClr val="00B050"/>
                          </a:solidFill>
                          <a:effectLst/>
                        </a:rPr>
                        <a:t>G</a:t>
                      </a:r>
                      <a:r>
                        <a:rPr lang="en-US" sz="4800" b="0" dirty="0">
                          <a:solidFill>
                            <a:srgbClr val="00B0F0"/>
                          </a:solidFill>
                          <a:effectLst/>
                        </a:rPr>
                        <a:t>P</a:t>
                      </a:r>
                      <a:endParaRPr lang="en-US" sz="4800" b="0" dirty="0">
                        <a:solidFill>
                          <a:srgbClr val="00B0F0"/>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0" marR="0" algn="l">
                        <a:spcBef>
                          <a:spcPts val="0"/>
                        </a:spcBef>
                        <a:spcAft>
                          <a:spcPts val="0"/>
                        </a:spcAft>
                      </a:pPr>
                      <a:r>
                        <a:rPr lang="en-US" sz="900" dirty="0">
                          <a:solidFill>
                            <a:srgbClr val="CC6600"/>
                          </a:solidFill>
                          <a:effectLst/>
                        </a:rPr>
                        <a:t> </a:t>
                      </a:r>
                      <a:endParaRPr lang="en-US" sz="1100" dirty="0">
                        <a:solidFill>
                          <a:srgbClr val="CC6600"/>
                        </a:solidFill>
                        <a:effectLst/>
                        <a:latin typeface="Arial" panose="020B0604020202020204" pitchFamily="34" charset="0"/>
                        <a:cs typeface="Arial" panose="020B0604020202020204" pitchFamily="34" charset="0"/>
                      </a:endParaRPr>
                    </a:p>
                    <a:p>
                      <a:pPr marL="0" marR="0" algn="l">
                        <a:spcBef>
                          <a:spcPts val="0"/>
                        </a:spcBef>
                        <a:spcAft>
                          <a:spcPts val="0"/>
                        </a:spcAft>
                      </a:pPr>
                      <a:r>
                        <a:rPr lang="en-US" sz="1100" dirty="0">
                          <a:solidFill>
                            <a:srgbClr val="800000"/>
                          </a:solidFill>
                          <a:effectLst/>
                          <a:latin typeface="Arial" panose="020B0604020202020204" pitchFamily="34" charset="0"/>
                          <a:cs typeface="Arial" panose="020B0604020202020204" pitchFamily="34" charset="0"/>
                        </a:rPr>
                        <a:t>The GEF         Small Grants Programme       </a:t>
                      </a:r>
                    </a:p>
                    <a:p>
                      <a:pPr marL="0" marR="0" algn="l">
                        <a:spcBef>
                          <a:spcPts val="0"/>
                        </a:spcBef>
                        <a:spcAft>
                          <a:spcPts val="0"/>
                        </a:spcAft>
                      </a:pPr>
                      <a:r>
                        <a:rPr lang="en-US" sz="900" dirty="0">
                          <a:solidFill>
                            <a:srgbClr val="CC6600"/>
                          </a:solidFill>
                          <a:effectLst/>
                        </a:rPr>
                        <a:t> </a:t>
                      </a:r>
                      <a:endParaRPr lang="en-US" sz="1200" dirty="0">
                        <a:solidFill>
                          <a:srgbClr val="CC6600"/>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771583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lstStyle/>
          <a:p>
            <a:r>
              <a:rPr lang="en-US" sz="4000" dirty="0"/>
              <a:t>GEF-7 Country Support Program (CSP)</a:t>
            </a:r>
          </a:p>
        </p:txBody>
      </p:sp>
      <p:sp>
        <p:nvSpPr>
          <p:cNvPr id="3" name="Content Placeholder 2"/>
          <p:cNvSpPr>
            <a:spLocks noGrp="1"/>
          </p:cNvSpPr>
          <p:nvPr>
            <p:ph idx="1"/>
          </p:nvPr>
        </p:nvSpPr>
        <p:spPr>
          <a:xfrm>
            <a:off x="419100" y="1295400"/>
            <a:ext cx="8229600" cy="3981450"/>
          </a:xfrm>
        </p:spPr>
        <p:txBody>
          <a:bodyPr>
            <a:noAutofit/>
          </a:bodyPr>
          <a:lstStyle/>
          <a:p>
            <a:pPr marL="0" indent="0">
              <a:buNone/>
            </a:pPr>
            <a:r>
              <a:rPr lang="en-US" sz="2200" b="1" dirty="0">
                <a:solidFill>
                  <a:srgbClr val="002060"/>
                </a:solidFill>
              </a:rPr>
              <a:t>Objective: </a:t>
            </a:r>
            <a:r>
              <a:rPr lang="en-US" sz="2200" dirty="0"/>
              <a:t>Strengthen capacity of GEF recipient country Focal Points, Convention Focal Points, civil society and GEF Agencies to understand the GEF policies and programming strategy; assist recipient countries with use of GEF resources effectively and efficiently</a:t>
            </a:r>
          </a:p>
          <a:p>
            <a:pPr indent="0">
              <a:spcBef>
                <a:spcPts val="0"/>
              </a:spcBef>
              <a:buNone/>
            </a:pPr>
            <a:endParaRPr lang="en-US" sz="2200" dirty="0"/>
          </a:p>
          <a:p>
            <a:pPr marL="0" indent="0">
              <a:buNone/>
            </a:pPr>
            <a:r>
              <a:rPr lang="en-US" sz="2200" b="1" dirty="0">
                <a:solidFill>
                  <a:srgbClr val="002060"/>
                </a:solidFill>
              </a:rPr>
              <a:t>CSP Tools:</a:t>
            </a:r>
            <a:endParaRPr lang="en-US" sz="2200" dirty="0"/>
          </a:p>
          <a:p>
            <a:r>
              <a:rPr lang="en-US" sz="2200" dirty="0"/>
              <a:t>National Dialogues (National Level)</a:t>
            </a:r>
          </a:p>
          <a:p>
            <a:r>
              <a:rPr lang="en-US" sz="2200" dirty="0"/>
              <a:t>Workshops (Multilateral level)</a:t>
            </a:r>
          </a:p>
          <a:p>
            <a:r>
              <a:rPr lang="en-US" sz="2200" dirty="0"/>
              <a:t>Constituency Meetings</a:t>
            </a:r>
          </a:p>
          <a:p>
            <a:r>
              <a:rPr lang="en-US" sz="2200" dirty="0"/>
              <a:t>Introduction Seminars</a:t>
            </a:r>
          </a:p>
          <a:p>
            <a:r>
              <a:rPr lang="en-US" sz="2200" dirty="0"/>
              <a:t>Pre-Council Meetings for Recipient Country Council Members &amp; Alternates </a:t>
            </a:r>
          </a:p>
          <a:p>
            <a:endParaRPr lang="en-US" sz="2200" dirty="0"/>
          </a:p>
        </p:txBody>
      </p:sp>
    </p:spTree>
    <p:extLst>
      <p:ext uri="{BB962C8B-B14F-4D97-AF65-F5344CB8AC3E}">
        <p14:creationId xmlns:p14="http://schemas.microsoft.com/office/powerpoint/2010/main" val="295333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bwMode="auto">
          <a:xfrm>
            <a:off x="0" y="0"/>
            <a:ext cx="9144000" cy="685800"/>
          </a:xfrm>
          <a:prstGeom prst="rect">
            <a:avLst/>
          </a:prstGeom>
          <a:noFill/>
          <a:ln w="9525">
            <a:noFill/>
            <a:miter lim="800000"/>
            <a:headEnd/>
            <a:tailEnd/>
          </a:ln>
        </p:spPr>
        <p:txBody>
          <a:bodyPr anchor="ctr"/>
          <a:lstStyle/>
          <a:p>
            <a:pPr algn="ctr"/>
            <a:r>
              <a:rPr lang="en-US" sz="3200" b="1" dirty="0">
                <a:solidFill>
                  <a:schemeClr val="tx2"/>
                </a:solidFill>
                <a:latin typeface="Calibri" pitchFamily="34" charset="0"/>
              </a:rPr>
              <a:t>GEF Partnership</a:t>
            </a:r>
          </a:p>
        </p:txBody>
      </p:sp>
      <p:sp>
        <p:nvSpPr>
          <p:cNvPr id="28" name="AutoShape 15"/>
          <p:cNvSpPr>
            <a:spLocks noChangeArrowheads="1"/>
          </p:cNvSpPr>
          <p:nvPr/>
        </p:nvSpPr>
        <p:spPr bwMode="auto">
          <a:xfrm>
            <a:off x="5732765" y="1381833"/>
            <a:ext cx="1214158" cy="4502433"/>
          </a:xfrm>
          <a:prstGeom prst="roundRect">
            <a:avLst>
              <a:gd name="adj" fmla="val 16667"/>
            </a:avLst>
          </a:prstGeom>
          <a:solidFill>
            <a:schemeClr val="accent4">
              <a:lumMod val="40000"/>
              <a:lumOff val="60000"/>
            </a:schemeClr>
          </a:solidFill>
          <a:ln w="9525">
            <a:noFill/>
            <a:round/>
            <a:headEnd/>
            <a:tailEnd/>
          </a:ln>
          <a:effectLst/>
        </p:spPr>
        <p:txBody>
          <a:bodyPr wrap="none" anchor="ctr"/>
          <a:lstStyle/>
          <a:p>
            <a:pPr algn="ctr"/>
            <a:r>
              <a:rPr lang="en-US" sz="1400" b="1" dirty="0">
                <a:solidFill>
                  <a:schemeClr val="tx2">
                    <a:lumMod val="75000"/>
                  </a:schemeClr>
                </a:solidFill>
                <a:latin typeface="Calibri" pitchFamily="34" charset="0"/>
              </a:rPr>
              <a:t>GEF AGENCIES</a:t>
            </a:r>
          </a:p>
          <a:p>
            <a:pPr algn="ctr"/>
            <a:endParaRPr lang="en-US" sz="800" dirty="0">
              <a:solidFill>
                <a:schemeClr val="tx2">
                  <a:lumMod val="75000"/>
                </a:schemeClr>
              </a:solidFill>
              <a:latin typeface="Calibri" pitchFamily="34" charset="0"/>
            </a:endParaRPr>
          </a:p>
          <a:p>
            <a:pPr marL="169863" indent="-169863">
              <a:buFont typeface="Arial" charset="0"/>
              <a:buChar char="•"/>
            </a:pPr>
            <a:r>
              <a:rPr lang="en-US" sz="1300" dirty="0">
                <a:solidFill>
                  <a:schemeClr val="tx2">
                    <a:lumMod val="75000"/>
                  </a:schemeClr>
                </a:solidFill>
                <a:latin typeface="Calibri" pitchFamily="34" charset="0"/>
              </a:rPr>
              <a:t>ADB</a:t>
            </a:r>
          </a:p>
          <a:p>
            <a:pPr marL="169863" indent="-169863">
              <a:buFont typeface="Arial" charset="0"/>
              <a:buChar char="•"/>
            </a:pPr>
            <a:r>
              <a:rPr lang="en-US" sz="1300" dirty="0" err="1">
                <a:solidFill>
                  <a:schemeClr val="tx2">
                    <a:lumMod val="75000"/>
                  </a:schemeClr>
                </a:solidFill>
                <a:latin typeface="Calibri" pitchFamily="34" charset="0"/>
              </a:rPr>
              <a:t>AfDB</a:t>
            </a:r>
            <a:endParaRPr lang="en-US" sz="1300" dirty="0">
              <a:solidFill>
                <a:schemeClr val="tx2">
                  <a:lumMod val="75000"/>
                </a:schemeClr>
              </a:solidFill>
              <a:latin typeface="Calibri" pitchFamily="34" charset="0"/>
            </a:endParaRPr>
          </a:p>
          <a:p>
            <a:pPr marL="169863" indent="-169863">
              <a:buFont typeface="Arial" charset="0"/>
              <a:buChar char="•"/>
            </a:pPr>
            <a:r>
              <a:rPr lang="en-US" sz="1300" dirty="0">
                <a:solidFill>
                  <a:schemeClr val="tx2">
                    <a:lumMod val="75000"/>
                  </a:schemeClr>
                </a:solidFill>
                <a:latin typeface="Calibri" pitchFamily="34" charset="0"/>
              </a:rPr>
              <a:t>BOAD</a:t>
            </a:r>
          </a:p>
          <a:p>
            <a:pPr marL="169863" indent="-169863">
              <a:buFont typeface="Arial" charset="0"/>
              <a:buChar char="•"/>
            </a:pPr>
            <a:r>
              <a:rPr lang="en-US" sz="1300" dirty="0">
                <a:solidFill>
                  <a:schemeClr val="tx2">
                    <a:lumMod val="75000"/>
                  </a:schemeClr>
                </a:solidFill>
                <a:latin typeface="Calibri" pitchFamily="34" charset="0"/>
              </a:rPr>
              <a:t>CAF</a:t>
            </a:r>
          </a:p>
          <a:p>
            <a:pPr marL="169863" indent="-169863">
              <a:buFont typeface="Arial" charset="0"/>
              <a:buChar char="•"/>
            </a:pPr>
            <a:r>
              <a:rPr lang="en-US" sz="1300" dirty="0">
                <a:solidFill>
                  <a:schemeClr val="tx2">
                    <a:lumMod val="75000"/>
                  </a:schemeClr>
                </a:solidFill>
                <a:latin typeface="Calibri" pitchFamily="34" charset="0"/>
              </a:rPr>
              <a:t>CI</a:t>
            </a:r>
          </a:p>
          <a:p>
            <a:pPr marL="169863" indent="-169863">
              <a:buFont typeface="Arial" charset="0"/>
              <a:buChar char="•"/>
            </a:pPr>
            <a:r>
              <a:rPr lang="en-US" sz="1300" dirty="0">
                <a:solidFill>
                  <a:schemeClr val="tx2">
                    <a:lumMod val="75000"/>
                  </a:schemeClr>
                </a:solidFill>
                <a:latin typeface="Calibri" pitchFamily="34" charset="0"/>
              </a:rPr>
              <a:t>DBSA</a:t>
            </a:r>
          </a:p>
          <a:p>
            <a:pPr marL="169863" indent="-169863">
              <a:buFont typeface="Arial" charset="0"/>
              <a:buChar char="•"/>
            </a:pPr>
            <a:r>
              <a:rPr lang="en-US" sz="1300" dirty="0">
                <a:solidFill>
                  <a:schemeClr val="tx2">
                    <a:lumMod val="75000"/>
                  </a:schemeClr>
                </a:solidFill>
                <a:latin typeface="Calibri" pitchFamily="34" charset="0"/>
              </a:rPr>
              <a:t>EBRD</a:t>
            </a:r>
          </a:p>
          <a:p>
            <a:pPr marL="169863" indent="-169863">
              <a:buFont typeface="Arial" charset="0"/>
              <a:buChar char="•"/>
            </a:pPr>
            <a:r>
              <a:rPr lang="en-US" sz="1300" dirty="0">
                <a:solidFill>
                  <a:schemeClr val="tx2">
                    <a:lumMod val="75000"/>
                  </a:schemeClr>
                </a:solidFill>
                <a:latin typeface="Calibri" pitchFamily="34" charset="0"/>
              </a:rPr>
              <a:t>FECO</a:t>
            </a:r>
          </a:p>
          <a:p>
            <a:pPr marL="169863" indent="-169863">
              <a:buFont typeface="Arial" charset="0"/>
              <a:buChar char="•"/>
            </a:pPr>
            <a:r>
              <a:rPr lang="en-US" sz="1300" dirty="0">
                <a:solidFill>
                  <a:schemeClr val="tx2">
                    <a:lumMod val="75000"/>
                  </a:schemeClr>
                </a:solidFill>
                <a:latin typeface="Calibri" pitchFamily="34" charset="0"/>
              </a:rPr>
              <a:t>FUNBIO</a:t>
            </a:r>
          </a:p>
          <a:p>
            <a:pPr marL="169863" indent="-169863">
              <a:buFont typeface="Arial" charset="0"/>
              <a:buChar char="•"/>
            </a:pPr>
            <a:r>
              <a:rPr lang="en-US" sz="1300" dirty="0">
                <a:solidFill>
                  <a:schemeClr val="tx2">
                    <a:lumMod val="75000"/>
                  </a:schemeClr>
                </a:solidFill>
                <a:latin typeface="Calibri" pitchFamily="34" charset="0"/>
              </a:rPr>
              <a:t>IADB</a:t>
            </a:r>
          </a:p>
          <a:p>
            <a:pPr marL="169863" indent="-169863">
              <a:buFont typeface="Arial" charset="0"/>
              <a:buChar char="•"/>
            </a:pPr>
            <a:r>
              <a:rPr lang="en-US" sz="1300" dirty="0">
                <a:solidFill>
                  <a:schemeClr val="tx2">
                    <a:lumMod val="75000"/>
                  </a:schemeClr>
                </a:solidFill>
                <a:latin typeface="Calibri" pitchFamily="34" charset="0"/>
              </a:rPr>
              <a:t>IFAD</a:t>
            </a:r>
          </a:p>
          <a:p>
            <a:pPr marL="169863" indent="-169863">
              <a:buFont typeface="Arial" charset="0"/>
              <a:buChar char="•"/>
            </a:pPr>
            <a:r>
              <a:rPr lang="en-US" sz="1300" dirty="0">
                <a:solidFill>
                  <a:schemeClr val="tx2">
                    <a:lumMod val="75000"/>
                  </a:schemeClr>
                </a:solidFill>
                <a:latin typeface="Calibri" pitchFamily="34" charset="0"/>
              </a:rPr>
              <a:t>IUCN</a:t>
            </a:r>
          </a:p>
          <a:p>
            <a:pPr marL="169863" indent="-169863">
              <a:buFont typeface="Arial" charset="0"/>
              <a:buChar char="•"/>
            </a:pPr>
            <a:r>
              <a:rPr lang="en-US" sz="1300" dirty="0">
                <a:solidFill>
                  <a:schemeClr val="tx2">
                    <a:lumMod val="75000"/>
                  </a:schemeClr>
                </a:solidFill>
                <a:latin typeface="Calibri" pitchFamily="34" charset="0"/>
              </a:rPr>
              <a:t>FAO</a:t>
            </a:r>
          </a:p>
          <a:p>
            <a:pPr marL="169863" indent="-169863">
              <a:buFont typeface="Arial" charset="0"/>
              <a:buChar char="•"/>
            </a:pPr>
            <a:r>
              <a:rPr lang="en-US" sz="1300" dirty="0">
                <a:solidFill>
                  <a:schemeClr val="tx2">
                    <a:lumMod val="75000"/>
                  </a:schemeClr>
                </a:solidFill>
                <a:latin typeface="Calibri" pitchFamily="34" charset="0"/>
              </a:rPr>
              <a:t>UNDP</a:t>
            </a:r>
          </a:p>
          <a:p>
            <a:pPr marL="169863" indent="-169863">
              <a:buFont typeface="Arial" charset="0"/>
              <a:buChar char="•"/>
            </a:pPr>
            <a:r>
              <a:rPr lang="en-US" sz="1300" dirty="0">
                <a:solidFill>
                  <a:schemeClr val="tx2">
                    <a:lumMod val="75000"/>
                  </a:schemeClr>
                </a:solidFill>
                <a:latin typeface="Calibri" pitchFamily="34" charset="0"/>
              </a:rPr>
              <a:t>UNEP</a:t>
            </a:r>
          </a:p>
          <a:p>
            <a:pPr marL="169863" indent="-169863">
              <a:buFont typeface="Arial" charset="0"/>
              <a:buChar char="•"/>
            </a:pPr>
            <a:r>
              <a:rPr lang="en-US" sz="1300" dirty="0">
                <a:solidFill>
                  <a:schemeClr val="tx2">
                    <a:lumMod val="75000"/>
                  </a:schemeClr>
                </a:solidFill>
                <a:latin typeface="Calibri" pitchFamily="34" charset="0"/>
              </a:rPr>
              <a:t>UNIDO</a:t>
            </a:r>
          </a:p>
          <a:p>
            <a:pPr marL="169863" indent="-169863">
              <a:buFont typeface="Arial" charset="0"/>
              <a:buChar char="•"/>
            </a:pPr>
            <a:r>
              <a:rPr lang="en-US" sz="1300" dirty="0">
                <a:solidFill>
                  <a:schemeClr val="tx2">
                    <a:lumMod val="75000"/>
                  </a:schemeClr>
                </a:solidFill>
                <a:latin typeface="Calibri" pitchFamily="34" charset="0"/>
              </a:rPr>
              <a:t>WB</a:t>
            </a:r>
          </a:p>
          <a:p>
            <a:pPr marL="169863" indent="-169863">
              <a:buFont typeface="Arial" charset="0"/>
              <a:buChar char="•"/>
            </a:pPr>
            <a:r>
              <a:rPr lang="en-US" sz="1300" dirty="0">
                <a:solidFill>
                  <a:schemeClr val="tx2">
                    <a:lumMod val="75000"/>
                  </a:schemeClr>
                </a:solidFill>
                <a:latin typeface="Calibri" pitchFamily="34" charset="0"/>
              </a:rPr>
              <a:t>WWF-US</a:t>
            </a:r>
          </a:p>
          <a:p>
            <a:pPr marL="169863" indent="-169863">
              <a:buFont typeface="Arial" charset="0"/>
              <a:buChar char="•"/>
            </a:pPr>
            <a:endParaRPr lang="en-US" sz="1400" dirty="0">
              <a:solidFill>
                <a:schemeClr val="tx2">
                  <a:lumMod val="75000"/>
                </a:schemeClr>
              </a:solidFill>
              <a:latin typeface="Calibri" pitchFamily="34" charset="0"/>
            </a:endParaRPr>
          </a:p>
        </p:txBody>
      </p:sp>
      <p:sp>
        <p:nvSpPr>
          <p:cNvPr id="32" name="AutoShape 15"/>
          <p:cNvSpPr>
            <a:spLocks noChangeArrowheads="1"/>
          </p:cNvSpPr>
          <p:nvPr/>
        </p:nvSpPr>
        <p:spPr bwMode="auto">
          <a:xfrm>
            <a:off x="7212051" y="2456742"/>
            <a:ext cx="1429514" cy="2352611"/>
          </a:xfrm>
          <a:prstGeom prst="roundRect">
            <a:avLst>
              <a:gd name="adj" fmla="val 27909"/>
            </a:avLst>
          </a:prstGeom>
          <a:solidFill>
            <a:schemeClr val="accent3"/>
          </a:solidFill>
          <a:ln w="9525">
            <a:noFill/>
            <a:round/>
            <a:headEnd/>
            <a:tailEnd/>
          </a:ln>
          <a:effectLst/>
        </p:spPr>
        <p:txBody>
          <a:bodyPr wrap="none" lIns="0" tIns="0" rIns="0" bIns="0" anchor="ctr"/>
          <a:lstStyle/>
          <a:p>
            <a:pPr marL="112713" indent="-112713">
              <a:buFont typeface="Arial" charset="0"/>
              <a:buChar char="•"/>
            </a:pPr>
            <a:r>
              <a:rPr lang="en-US" sz="1300" b="1" dirty="0">
                <a:solidFill>
                  <a:schemeClr val="accent6">
                    <a:lumMod val="50000"/>
                  </a:schemeClr>
                </a:solidFill>
                <a:latin typeface="Calibri" pitchFamily="34" charset="0"/>
              </a:rPr>
              <a:t>OFPs &amp; PFPs</a:t>
            </a:r>
          </a:p>
          <a:p>
            <a:pPr marL="112713" indent="-112713">
              <a:buFont typeface="Arial" charset="0"/>
              <a:buChar char="•"/>
            </a:pPr>
            <a:r>
              <a:rPr lang="en-US" sz="1300" dirty="0">
                <a:solidFill>
                  <a:schemeClr val="accent6">
                    <a:lumMod val="50000"/>
                  </a:schemeClr>
                </a:solidFill>
                <a:latin typeface="Calibri" pitchFamily="34" charset="0"/>
              </a:rPr>
              <a:t>Convention FPs</a:t>
            </a:r>
          </a:p>
          <a:p>
            <a:pPr marL="112713" indent="-112713">
              <a:buFont typeface="Arial" charset="0"/>
              <a:buChar char="•"/>
            </a:pPr>
            <a:r>
              <a:rPr lang="en-US" sz="1300" dirty="0">
                <a:solidFill>
                  <a:schemeClr val="accent6">
                    <a:lumMod val="50000"/>
                  </a:schemeClr>
                </a:solidFill>
                <a:latin typeface="Calibri" pitchFamily="34" charset="0"/>
              </a:rPr>
              <a:t>Gov’t agencies</a:t>
            </a:r>
          </a:p>
          <a:p>
            <a:pPr marL="112713" indent="-112713">
              <a:buFont typeface="Arial" charset="0"/>
              <a:buChar char="•"/>
            </a:pPr>
            <a:r>
              <a:rPr lang="en-US" sz="1300" dirty="0">
                <a:solidFill>
                  <a:schemeClr val="accent6">
                    <a:lumMod val="50000"/>
                  </a:schemeClr>
                </a:solidFill>
                <a:latin typeface="Calibri" pitchFamily="34" charset="0"/>
              </a:rPr>
              <a:t>NGOs / CSOs</a:t>
            </a:r>
          </a:p>
          <a:p>
            <a:pPr marL="112713" indent="-112713">
              <a:buFont typeface="Arial" charset="0"/>
              <a:buChar char="•"/>
            </a:pPr>
            <a:r>
              <a:rPr lang="en-US" sz="1300" dirty="0">
                <a:solidFill>
                  <a:schemeClr val="accent6">
                    <a:lumMod val="50000"/>
                  </a:schemeClr>
                </a:solidFill>
                <a:latin typeface="Calibri" pitchFamily="34" charset="0"/>
              </a:rPr>
              <a:t>Private Sector</a:t>
            </a:r>
          </a:p>
        </p:txBody>
      </p:sp>
      <p:sp>
        <p:nvSpPr>
          <p:cNvPr id="33" name="AutoShape 15"/>
          <p:cNvSpPr>
            <a:spLocks noChangeArrowheads="1"/>
          </p:cNvSpPr>
          <p:nvPr/>
        </p:nvSpPr>
        <p:spPr bwMode="auto">
          <a:xfrm>
            <a:off x="2380846" y="3026651"/>
            <a:ext cx="1593957" cy="1212795"/>
          </a:xfrm>
          <a:prstGeom prst="roundRect">
            <a:avLst>
              <a:gd name="adj" fmla="val 34925"/>
            </a:avLst>
          </a:prstGeom>
          <a:solidFill>
            <a:srgbClr val="00642D"/>
          </a:solidFill>
          <a:ln w="9525">
            <a:noFill/>
            <a:round/>
            <a:headEnd/>
            <a:tailEnd/>
          </a:ln>
          <a:effectLst/>
        </p:spPr>
        <p:txBody>
          <a:bodyPr wrap="none" anchor="ctr"/>
          <a:lstStyle/>
          <a:p>
            <a:pPr algn="ctr"/>
            <a:r>
              <a:rPr lang="en-US" sz="1400" b="1" dirty="0">
                <a:solidFill>
                  <a:schemeClr val="bg1"/>
                </a:solidFill>
                <a:latin typeface="Calibri" pitchFamily="34" charset="0"/>
              </a:rPr>
              <a:t>GEF COUNCIL</a:t>
            </a:r>
          </a:p>
          <a:p>
            <a:pPr algn="ctr"/>
            <a:r>
              <a:rPr lang="en-US" sz="1200" dirty="0">
                <a:solidFill>
                  <a:schemeClr val="bg1"/>
                </a:solidFill>
                <a:latin typeface="Calibri" pitchFamily="34" charset="0"/>
              </a:rPr>
              <a:t>32 Constituencies</a:t>
            </a:r>
          </a:p>
        </p:txBody>
      </p:sp>
      <p:sp>
        <p:nvSpPr>
          <p:cNvPr id="34" name="AutoShape 15"/>
          <p:cNvSpPr>
            <a:spLocks noChangeArrowheads="1"/>
          </p:cNvSpPr>
          <p:nvPr/>
        </p:nvSpPr>
        <p:spPr bwMode="auto">
          <a:xfrm>
            <a:off x="595270" y="1830180"/>
            <a:ext cx="1520448" cy="1490030"/>
          </a:xfrm>
          <a:prstGeom prst="roundRect">
            <a:avLst>
              <a:gd name="adj" fmla="val 16667"/>
            </a:avLst>
          </a:prstGeom>
          <a:solidFill>
            <a:schemeClr val="accent6"/>
          </a:solidFill>
          <a:ln w="9525">
            <a:noFill/>
            <a:round/>
            <a:headEnd/>
            <a:tailEnd/>
          </a:ln>
          <a:effectLst/>
        </p:spPr>
        <p:txBody>
          <a:bodyPr wrap="none" anchor="ctr"/>
          <a:lstStyle/>
          <a:p>
            <a:pPr algn="ctr"/>
            <a:r>
              <a:rPr lang="en-US" sz="1400" b="1" dirty="0">
                <a:solidFill>
                  <a:schemeClr val="bg1"/>
                </a:solidFill>
                <a:latin typeface="Calibri" pitchFamily="34" charset="0"/>
              </a:rPr>
              <a:t>GEF ASSEMBLY </a:t>
            </a:r>
          </a:p>
          <a:p>
            <a:pPr algn="ctr"/>
            <a:r>
              <a:rPr lang="en-US" sz="1200" dirty="0">
                <a:solidFill>
                  <a:schemeClr val="bg1"/>
                </a:solidFill>
                <a:latin typeface="Calibri" pitchFamily="34" charset="0"/>
              </a:rPr>
              <a:t>183 Countries</a:t>
            </a:r>
          </a:p>
        </p:txBody>
      </p:sp>
      <p:sp>
        <p:nvSpPr>
          <p:cNvPr id="35" name="AutoShape 15"/>
          <p:cNvSpPr>
            <a:spLocks noChangeArrowheads="1"/>
          </p:cNvSpPr>
          <p:nvPr/>
        </p:nvSpPr>
        <p:spPr bwMode="auto">
          <a:xfrm>
            <a:off x="581465" y="3800107"/>
            <a:ext cx="1533204" cy="1804295"/>
          </a:xfrm>
          <a:prstGeom prst="roundRect">
            <a:avLst>
              <a:gd name="adj" fmla="val 27734"/>
            </a:avLst>
          </a:prstGeom>
          <a:solidFill>
            <a:schemeClr val="accent4"/>
          </a:solidFill>
          <a:ln w="9525">
            <a:noFill/>
            <a:round/>
            <a:headEnd/>
            <a:tailEnd/>
          </a:ln>
          <a:effectLst/>
        </p:spPr>
        <p:txBody>
          <a:bodyPr wrap="none" lIns="0" tIns="0" rIns="0" bIns="0" anchor="ctr"/>
          <a:lstStyle/>
          <a:p>
            <a:pPr algn="ctr"/>
            <a:r>
              <a:rPr lang="en-US" sz="1400" b="1" dirty="0">
                <a:solidFill>
                  <a:schemeClr val="bg1"/>
                </a:solidFill>
                <a:latin typeface="Calibri" pitchFamily="34" charset="0"/>
              </a:rPr>
              <a:t>CONVENTIONS</a:t>
            </a:r>
          </a:p>
          <a:p>
            <a:pPr algn="ctr"/>
            <a:endParaRPr lang="en-US" sz="800" b="1" dirty="0">
              <a:solidFill>
                <a:schemeClr val="bg1"/>
              </a:solidFill>
              <a:latin typeface="Calibri" pitchFamily="34" charset="0"/>
            </a:endParaRPr>
          </a:p>
          <a:p>
            <a:pPr marL="112713" indent="-112713">
              <a:buFont typeface="Arial"/>
              <a:buChar char="•"/>
            </a:pPr>
            <a:r>
              <a:rPr lang="en-US" sz="1300" dirty="0">
                <a:solidFill>
                  <a:schemeClr val="bg1"/>
                </a:solidFill>
                <a:latin typeface="Calibri" pitchFamily="34" charset="0"/>
              </a:rPr>
              <a:t>CBD</a:t>
            </a:r>
          </a:p>
          <a:p>
            <a:pPr marL="112713" indent="-112713">
              <a:buFont typeface="Arial"/>
              <a:buChar char="•"/>
            </a:pPr>
            <a:r>
              <a:rPr lang="en-US" sz="1300" dirty="0">
                <a:solidFill>
                  <a:schemeClr val="bg1"/>
                </a:solidFill>
                <a:latin typeface="Calibri" pitchFamily="34" charset="0"/>
              </a:rPr>
              <a:t>UNFCCC</a:t>
            </a:r>
          </a:p>
          <a:p>
            <a:pPr marL="112713" indent="-112713">
              <a:buFont typeface="Arial"/>
              <a:buChar char="•"/>
            </a:pPr>
            <a:r>
              <a:rPr lang="en-US" sz="1300" dirty="0">
                <a:solidFill>
                  <a:schemeClr val="bg1"/>
                </a:solidFill>
                <a:latin typeface="Calibri" pitchFamily="34" charset="0"/>
              </a:rPr>
              <a:t>UNCCD</a:t>
            </a:r>
          </a:p>
          <a:p>
            <a:pPr marL="112713" indent="-112713">
              <a:buFont typeface="Arial"/>
              <a:buChar char="•"/>
            </a:pPr>
            <a:r>
              <a:rPr lang="en-US" sz="1300" dirty="0">
                <a:solidFill>
                  <a:schemeClr val="bg1"/>
                </a:solidFill>
                <a:latin typeface="Calibri" pitchFamily="34" charset="0"/>
              </a:rPr>
              <a:t>Stockholm(POPs)</a:t>
            </a:r>
          </a:p>
          <a:p>
            <a:pPr marL="112713" indent="-112713">
              <a:buFont typeface="Arial"/>
              <a:buChar char="•"/>
            </a:pPr>
            <a:r>
              <a:rPr lang="en-US" sz="1300" dirty="0">
                <a:solidFill>
                  <a:schemeClr val="bg1"/>
                </a:solidFill>
                <a:latin typeface="Calibri" pitchFamily="34" charset="0"/>
              </a:rPr>
              <a:t>Minamata</a:t>
            </a:r>
          </a:p>
        </p:txBody>
      </p:sp>
      <p:graphicFrame>
        <p:nvGraphicFramePr>
          <p:cNvPr id="3" name="Diagram 2"/>
          <p:cNvGraphicFramePr/>
          <p:nvPr>
            <p:extLst>
              <p:ext uri="{D42A27DB-BD31-4B8C-83A1-F6EECF244321}">
                <p14:modId xmlns:p14="http://schemas.microsoft.com/office/powerpoint/2010/main" val="1746877068"/>
              </p:ext>
            </p:extLst>
          </p:nvPr>
        </p:nvGraphicFramePr>
        <p:xfrm>
          <a:off x="423753" y="908667"/>
          <a:ext cx="8352928" cy="754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l 9"/>
          <p:cNvSpPr/>
          <p:nvPr/>
        </p:nvSpPr>
        <p:spPr>
          <a:xfrm>
            <a:off x="2582031" y="4607998"/>
            <a:ext cx="1202911" cy="82934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STAP</a:t>
            </a:r>
          </a:p>
        </p:txBody>
      </p:sp>
      <p:sp>
        <p:nvSpPr>
          <p:cNvPr id="54" name="Oval 53"/>
          <p:cNvSpPr/>
          <p:nvPr/>
        </p:nvSpPr>
        <p:spPr>
          <a:xfrm>
            <a:off x="2575653" y="1885738"/>
            <a:ext cx="1202911" cy="8305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t>Independent Evaluation Office</a:t>
            </a:r>
          </a:p>
        </p:txBody>
      </p:sp>
      <p:sp>
        <p:nvSpPr>
          <p:cNvPr id="56" name="Oval 55"/>
          <p:cNvSpPr/>
          <p:nvPr/>
        </p:nvSpPr>
        <p:spPr>
          <a:xfrm>
            <a:off x="4183862" y="1929504"/>
            <a:ext cx="1207536" cy="8305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t>GEF Trustee </a:t>
            </a:r>
          </a:p>
        </p:txBody>
      </p:sp>
      <p:cxnSp>
        <p:nvCxnSpPr>
          <p:cNvPr id="13" name="Straight Arrow Connector 12"/>
          <p:cNvCxnSpPr>
            <a:stCxn id="54" idx="4"/>
            <a:endCxn id="33" idx="0"/>
          </p:cNvCxnSpPr>
          <p:nvPr/>
        </p:nvCxnSpPr>
        <p:spPr>
          <a:xfrm>
            <a:off x="3177109" y="2716251"/>
            <a:ext cx="716" cy="31040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0"/>
            <a:endCxn id="33" idx="2"/>
          </p:cNvCxnSpPr>
          <p:nvPr/>
        </p:nvCxnSpPr>
        <p:spPr>
          <a:xfrm flipH="1" flipV="1">
            <a:off x="3177825" y="4239446"/>
            <a:ext cx="5662" cy="368552"/>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34" idx="2"/>
            <a:endCxn id="35" idx="0"/>
          </p:cNvCxnSpPr>
          <p:nvPr/>
        </p:nvCxnSpPr>
        <p:spPr>
          <a:xfrm flipH="1">
            <a:off x="1348067" y="3320210"/>
            <a:ext cx="7427" cy="47989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33" idx="1"/>
          </p:cNvCxnSpPr>
          <p:nvPr/>
        </p:nvCxnSpPr>
        <p:spPr>
          <a:xfrm>
            <a:off x="1370598" y="3633048"/>
            <a:ext cx="1010248" cy="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8" idx="3"/>
            <a:endCxn id="32" idx="1"/>
          </p:cNvCxnSpPr>
          <p:nvPr/>
        </p:nvCxnSpPr>
        <p:spPr>
          <a:xfrm flipV="1">
            <a:off x="6946923" y="3633048"/>
            <a:ext cx="265128" cy="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9" name="AutoShape 15"/>
          <p:cNvSpPr>
            <a:spLocks noChangeArrowheads="1"/>
          </p:cNvSpPr>
          <p:nvPr/>
        </p:nvSpPr>
        <p:spPr bwMode="auto">
          <a:xfrm>
            <a:off x="4230489" y="3026651"/>
            <a:ext cx="1237148" cy="1212795"/>
          </a:xfrm>
          <a:prstGeom prst="roundRect">
            <a:avLst>
              <a:gd name="adj" fmla="val 34925"/>
            </a:avLst>
          </a:prstGeom>
          <a:solidFill>
            <a:schemeClr val="accent1"/>
          </a:solidFill>
          <a:ln w="9525">
            <a:noFill/>
            <a:round/>
            <a:headEnd/>
            <a:tailEnd/>
          </a:ln>
          <a:effectLst/>
        </p:spPr>
        <p:txBody>
          <a:bodyPr wrap="none" lIns="0" tIns="0" rIns="0" bIns="0" anchor="ctr"/>
          <a:lstStyle/>
          <a:p>
            <a:pPr algn="ctr"/>
            <a:r>
              <a:rPr lang="en-US" sz="1400" b="1" dirty="0">
                <a:solidFill>
                  <a:schemeClr val="bg1"/>
                </a:solidFill>
                <a:latin typeface="Calibri" pitchFamily="34" charset="0"/>
              </a:rPr>
              <a:t>GEF </a:t>
            </a:r>
          </a:p>
          <a:p>
            <a:pPr algn="ctr"/>
            <a:r>
              <a:rPr lang="en-US" sz="1400" b="1" dirty="0">
                <a:solidFill>
                  <a:schemeClr val="bg1"/>
                </a:solidFill>
                <a:latin typeface="Calibri" pitchFamily="34" charset="0"/>
              </a:rPr>
              <a:t>Secretariat</a:t>
            </a:r>
            <a:endParaRPr lang="en-US" sz="1200" dirty="0">
              <a:solidFill>
                <a:schemeClr val="bg1"/>
              </a:solidFill>
              <a:latin typeface="Calibri" pitchFamily="34" charset="0"/>
            </a:endParaRPr>
          </a:p>
        </p:txBody>
      </p:sp>
      <p:cxnSp>
        <p:nvCxnSpPr>
          <p:cNvPr id="15389" name="Straight Arrow Connector 15388"/>
          <p:cNvCxnSpPr>
            <a:stCxn id="33" idx="3"/>
          </p:cNvCxnSpPr>
          <p:nvPr/>
        </p:nvCxnSpPr>
        <p:spPr>
          <a:xfrm flipV="1">
            <a:off x="3974803" y="3633048"/>
            <a:ext cx="243642" cy="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94" name="Straight Connector 15393"/>
          <p:cNvCxnSpPr>
            <a:stCxn id="89" idx="3"/>
            <a:endCxn id="28" idx="1"/>
          </p:cNvCxnSpPr>
          <p:nvPr/>
        </p:nvCxnSpPr>
        <p:spPr>
          <a:xfrm>
            <a:off x="5467637" y="3633049"/>
            <a:ext cx="265128" cy="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314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6E818-2E05-4314-8FFF-1AB1E207C603}"/>
              </a:ext>
            </a:extLst>
          </p:cNvPr>
          <p:cNvSpPr>
            <a:spLocks noGrp="1"/>
          </p:cNvSpPr>
          <p:nvPr>
            <p:ph type="title"/>
          </p:nvPr>
        </p:nvSpPr>
        <p:spPr>
          <a:xfrm>
            <a:off x="457200" y="184028"/>
            <a:ext cx="8229600" cy="749422"/>
          </a:xfrm>
        </p:spPr>
        <p:txBody>
          <a:bodyPr/>
          <a:lstStyle/>
          <a:p>
            <a:r>
              <a:rPr lang="en-US" sz="3600" dirty="0"/>
              <a:t>GEF Project Modalities</a:t>
            </a:r>
          </a:p>
        </p:txBody>
      </p:sp>
      <p:sp>
        <p:nvSpPr>
          <p:cNvPr id="3" name="Content Placeholder 2">
            <a:extLst>
              <a:ext uri="{FF2B5EF4-FFF2-40B4-BE49-F238E27FC236}">
                <a16:creationId xmlns:a16="http://schemas.microsoft.com/office/drawing/2014/main" id="{3D335F33-BB43-4DB8-9B91-881E680F1560}"/>
              </a:ext>
            </a:extLst>
          </p:cNvPr>
          <p:cNvSpPr>
            <a:spLocks noGrp="1"/>
          </p:cNvSpPr>
          <p:nvPr>
            <p:ph idx="1"/>
          </p:nvPr>
        </p:nvSpPr>
        <p:spPr>
          <a:xfrm>
            <a:off x="857714" y="1166018"/>
            <a:ext cx="7428571" cy="4525963"/>
          </a:xfrm>
        </p:spPr>
        <p:txBody>
          <a:bodyPr/>
          <a:lstStyle/>
          <a:p>
            <a:r>
              <a:rPr lang="en-US" sz="2800" b="1" dirty="0"/>
              <a:t>Full-Sized Project </a:t>
            </a:r>
            <a:r>
              <a:rPr lang="en-US" sz="2800" dirty="0"/>
              <a:t>(FSP): </a:t>
            </a:r>
            <a:r>
              <a:rPr lang="en-US" sz="2400" dirty="0"/>
              <a:t>financing over US$2M</a:t>
            </a:r>
          </a:p>
          <a:p>
            <a:r>
              <a:rPr lang="en-US" sz="2800" b="1" dirty="0"/>
              <a:t>Medium-Sized Project </a:t>
            </a:r>
            <a:r>
              <a:rPr lang="en-US" sz="2800" dirty="0"/>
              <a:t>(MSP): </a:t>
            </a:r>
            <a:r>
              <a:rPr lang="en-US" sz="2400" dirty="0"/>
              <a:t>financing of US$2 or less</a:t>
            </a:r>
          </a:p>
          <a:p>
            <a:r>
              <a:rPr lang="en-US" sz="2800" b="1" dirty="0"/>
              <a:t>Program</a:t>
            </a:r>
            <a:r>
              <a:rPr lang="en-US" sz="2800" dirty="0"/>
              <a:t>: </a:t>
            </a:r>
            <a:r>
              <a:rPr lang="en-US" sz="2400" dirty="0"/>
              <a:t>a longer term and strategic arrangement of individual yet interlinked projects that aim at achieving large-scale impacts on the global environment </a:t>
            </a:r>
          </a:p>
          <a:p>
            <a:r>
              <a:rPr lang="en-US" sz="2800" b="1" dirty="0"/>
              <a:t>Enabling Activity </a:t>
            </a:r>
            <a:r>
              <a:rPr lang="en-US" sz="2800" dirty="0"/>
              <a:t>(EA): </a:t>
            </a:r>
            <a:r>
              <a:rPr lang="en-US" sz="2400" dirty="0"/>
              <a:t>preparation of a plan, strategy or report to fulfill commitments under a Convention</a:t>
            </a:r>
          </a:p>
          <a:p>
            <a:endParaRPr lang="en-US" dirty="0"/>
          </a:p>
        </p:txBody>
      </p:sp>
    </p:spTree>
    <p:extLst>
      <p:ext uri="{BB962C8B-B14F-4D97-AF65-F5344CB8AC3E}">
        <p14:creationId xmlns:p14="http://schemas.microsoft.com/office/powerpoint/2010/main" val="375537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4287" y="9480"/>
            <a:ext cx="9144000" cy="718862"/>
          </a:xfrm>
        </p:spPr>
        <p:txBody>
          <a:bodyPr/>
          <a:lstStyle/>
          <a:p>
            <a:pPr eaLnBrk="1" hangingPunct="1"/>
            <a:r>
              <a:rPr lang="en-US" altLang="en-US" dirty="0"/>
              <a:t> Full-Sized Project Cycle</a:t>
            </a:r>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hlink">
                  <a:gamma/>
                  <a:tint val="45490"/>
                  <a:invGamma/>
                </a:schemeClr>
              </a:gs>
              <a:gs pos="100000">
                <a:schemeClr val="hlink"/>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683020" y="1134690"/>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72602" y="1892529"/>
              <a:ext cx="1238544" cy="761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GEFSEC review </a:t>
              </a:r>
            </a:p>
            <a:p>
              <a:pPr algn="ctr" eaLnBrk="1" hangingPunct="1">
                <a:defRPr/>
              </a:pPr>
              <a:r>
                <a:rPr lang="en-US" altLang="en-US" sz="1200" b="1" dirty="0">
                  <a:solidFill>
                    <a:schemeClr val="bg1"/>
                  </a:solidFill>
                  <a:latin typeface="+mj-lt"/>
                </a:rPr>
                <a:t>for PIF clearance</a:t>
              </a:r>
            </a:p>
            <a:p>
              <a:pPr algn="ctr" eaLnBrk="1" hangingPunct="1">
                <a:defRPr/>
              </a:pPr>
              <a:endParaRPr lang="en-US" altLang="en-US" sz="750" b="1" dirty="0">
                <a:latin typeface="+mj-lt"/>
              </a:endParaRPr>
            </a:p>
          </p:txBody>
        </p:sp>
      </p:grpSp>
      <p:grpSp>
        <p:nvGrpSpPr>
          <p:cNvPr id="3" name="Group 2">
            <a:extLst>
              <a:ext uri="{FF2B5EF4-FFF2-40B4-BE49-F238E27FC236}">
                <a16:creationId xmlns:a16="http://schemas.microsoft.com/office/drawing/2014/main" id="{C4B4B0B6-D073-453E-ABAC-54E0B774D5A6}"/>
              </a:ext>
            </a:extLst>
          </p:cNvPr>
          <p:cNvGrpSpPr/>
          <p:nvPr/>
        </p:nvGrpSpPr>
        <p:grpSpPr>
          <a:xfrm>
            <a:off x="6403770" y="877499"/>
            <a:ext cx="1371600" cy="1371600"/>
            <a:chOff x="7011707" y="1604273"/>
            <a:chExt cx="1371600" cy="1371600"/>
          </a:xfrm>
        </p:grpSpPr>
        <p:sp>
          <p:nvSpPr>
            <p:cNvPr id="15379" name="Oval 19">
              <a:extLst>
                <a:ext uri="{FF2B5EF4-FFF2-40B4-BE49-F238E27FC236}">
                  <a16:creationId xmlns:a16="http://schemas.microsoft.com/office/drawing/2014/main" id="{F56052E5-CDA7-4E71-A403-9907B8AB7AE1}"/>
                </a:ext>
              </a:extLst>
            </p:cNvPr>
            <p:cNvSpPr>
              <a:spLocks noChangeArrowheads="1"/>
            </p:cNvSpPr>
            <p:nvPr/>
          </p:nvSpPr>
          <p:spPr bwMode="gray">
            <a:xfrm>
              <a:off x="7011707" y="1604273"/>
              <a:ext cx="1371600" cy="1371600"/>
            </a:xfrm>
            <a:prstGeom prst="ellipse">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1" name="Text Box 23">
              <a:extLst>
                <a:ext uri="{FF2B5EF4-FFF2-40B4-BE49-F238E27FC236}">
                  <a16:creationId xmlns:a16="http://schemas.microsoft.com/office/drawing/2014/main" id="{334596B0-F18B-4C28-9A30-39F42F05D7F1}"/>
                </a:ext>
              </a:extLst>
            </p:cNvPr>
            <p:cNvSpPr txBox="1">
              <a:spLocks noChangeArrowheads="1"/>
            </p:cNvSpPr>
            <p:nvPr/>
          </p:nvSpPr>
          <p:spPr bwMode="gray">
            <a:xfrm>
              <a:off x="7070444" y="1923894"/>
              <a:ext cx="12541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Council approval</a:t>
              </a:r>
            </a:p>
            <a:p>
              <a:pPr algn="ctr" eaLnBrk="1" hangingPunct="1">
                <a:defRPr/>
              </a:pPr>
              <a:r>
                <a:rPr lang="en-US" altLang="en-US" sz="1200" b="1" dirty="0">
                  <a:solidFill>
                    <a:schemeClr val="bg1"/>
                  </a:solidFill>
                  <a:latin typeface="+mj-lt"/>
                </a:rPr>
                <a:t>of PIF</a:t>
              </a:r>
            </a:p>
          </p:txBody>
        </p:sp>
      </p:grpSp>
      <p:grpSp>
        <p:nvGrpSpPr>
          <p:cNvPr id="4" name="Group 3">
            <a:extLst>
              <a:ext uri="{FF2B5EF4-FFF2-40B4-BE49-F238E27FC236}">
                <a16:creationId xmlns:a16="http://schemas.microsoft.com/office/drawing/2014/main" id="{25C41BE3-DA1E-4BB7-87AB-F67A4D9B6458}"/>
              </a:ext>
            </a:extLst>
          </p:cNvPr>
          <p:cNvGrpSpPr/>
          <p:nvPr/>
        </p:nvGrpSpPr>
        <p:grpSpPr>
          <a:xfrm>
            <a:off x="4585752" y="2743200"/>
            <a:ext cx="1371600" cy="1371600"/>
            <a:chOff x="4690995" y="3660560"/>
            <a:chExt cx="1371600" cy="1371600"/>
          </a:xfrm>
        </p:grpSpPr>
        <p:sp>
          <p:nvSpPr>
            <p:cNvPr id="9221" name="Oval 16">
              <a:extLst>
                <a:ext uri="{FF2B5EF4-FFF2-40B4-BE49-F238E27FC236}">
                  <a16:creationId xmlns:a16="http://schemas.microsoft.com/office/drawing/2014/main" id="{DD53D6F2-ACE8-405F-A660-9DB26991A57E}"/>
                </a:ext>
              </a:extLst>
            </p:cNvPr>
            <p:cNvSpPr>
              <a:spLocks noChangeArrowheads="1"/>
            </p:cNvSpPr>
            <p:nvPr/>
          </p:nvSpPr>
          <p:spPr bwMode="gray">
            <a:xfrm>
              <a:off x="4690995" y="3660560"/>
              <a:ext cx="1371600" cy="1371600"/>
            </a:xfrm>
            <a:prstGeom prst="ellipse">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5132" name="Text Box 24">
              <a:extLst>
                <a:ext uri="{FF2B5EF4-FFF2-40B4-BE49-F238E27FC236}">
                  <a16:creationId xmlns:a16="http://schemas.microsoft.com/office/drawing/2014/main" id="{5BD182FA-98B8-4CB8-9000-55A03FFDA830}"/>
                </a:ext>
              </a:extLst>
            </p:cNvPr>
            <p:cNvSpPr txBox="1">
              <a:spLocks noChangeArrowheads="1"/>
            </p:cNvSpPr>
            <p:nvPr/>
          </p:nvSpPr>
          <p:spPr bwMode="gray">
            <a:xfrm>
              <a:off x="4816963" y="3948113"/>
              <a:ext cx="11196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GEFSEC review</a:t>
              </a:r>
            </a:p>
            <a:p>
              <a:pPr algn="ctr" eaLnBrk="1" hangingPunct="1">
                <a:defRPr/>
              </a:pPr>
              <a:r>
                <a:rPr lang="en-US" altLang="en-US" sz="1200" b="1" dirty="0">
                  <a:solidFill>
                    <a:schemeClr val="bg1"/>
                  </a:solidFill>
                  <a:latin typeface="+mj-lt"/>
                </a:rPr>
                <a:t>for CEO </a:t>
              </a:r>
            </a:p>
            <a:p>
              <a:pPr algn="ctr" eaLnBrk="1" hangingPunct="1">
                <a:defRPr/>
              </a:pPr>
              <a:r>
                <a:rPr lang="en-US" altLang="en-US" sz="1200" b="1" dirty="0">
                  <a:solidFill>
                    <a:schemeClr val="bg1"/>
                  </a:solidFill>
                  <a:latin typeface="+mj-lt"/>
                </a:rPr>
                <a:t>endorsement</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4368820" y="4641242"/>
            <a:ext cx="50897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internal project approval &amp; Implementation begins</a:t>
            </a:r>
          </a:p>
          <a:p>
            <a:pPr eaLnBrk="1" hangingPunct="1">
              <a:defRPr/>
            </a:pPr>
            <a:endParaRPr lang="en-US" altLang="en-US" sz="1200" i="1" dirty="0"/>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064577" y="5170109"/>
            <a:ext cx="128929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closing</a:t>
            </a:r>
          </a:p>
          <a:p>
            <a:pPr eaLnBrk="1" hangingPunct="1">
              <a:defRPr/>
            </a:pPr>
            <a:r>
              <a:rPr lang="en-US" altLang="en-US" sz="1200" i="1" dirty="0"/>
              <a:t>&amp; evaluation</a:t>
            </a:r>
          </a:p>
        </p:txBody>
      </p:sp>
      <p:sp>
        <p:nvSpPr>
          <p:cNvPr id="5141" name="Text Box 39">
            <a:extLst>
              <a:ext uri="{FF2B5EF4-FFF2-40B4-BE49-F238E27FC236}">
                <a16:creationId xmlns:a16="http://schemas.microsoft.com/office/drawing/2014/main" id="{4106C928-51BE-439C-A036-41D05A0420ED}"/>
              </a:ext>
            </a:extLst>
          </p:cNvPr>
          <p:cNvSpPr txBox="1">
            <a:spLocks noChangeArrowheads="1"/>
          </p:cNvSpPr>
          <p:nvPr/>
        </p:nvSpPr>
        <p:spPr bwMode="auto">
          <a:xfrm>
            <a:off x="5322414" y="1238866"/>
            <a:ext cx="9956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STAP advisory</a:t>
            </a:r>
          </a:p>
          <a:p>
            <a:pPr eaLnBrk="1" hangingPunct="1">
              <a:defRPr/>
            </a:pPr>
            <a:endParaRPr lang="en-US" altLang="en-US" sz="1200" i="1" dirty="0"/>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6638697" y="3352699"/>
            <a:ext cx="1654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preparation &amp; CEO endorsement request</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7067703" y="2401189"/>
            <a:ext cx="18330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 </a:t>
            </a:r>
          </a:p>
          <a:p>
            <a:pPr eaLnBrk="1" hangingPunct="1">
              <a:defRPr/>
            </a:pPr>
            <a:r>
              <a:rPr lang="en-US" altLang="en-US" sz="1200" i="1" dirty="0"/>
              <a:t>(commits </a:t>
            </a:r>
            <a:r>
              <a:rPr lang="en-US" altLang="en-US" sz="1200" b="1" i="1" strike="sngStrike" dirty="0">
                <a:solidFill>
                  <a:srgbClr val="FF0000"/>
                </a:solidFill>
              </a:rPr>
              <a:t>40% </a:t>
            </a:r>
            <a:r>
              <a:rPr lang="en-US" altLang="en-US" sz="1200" b="1" i="1" dirty="0">
                <a:solidFill>
                  <a:srgbClr val="FF0000"/>
                </a:solidFill>
              </a:rPr>
              <a:t> 20%</a:t>
            </a:r>
            <a:r>
              <a:rPr lang="en-US" altLang="en-US" sz="1200" i="1" strike="sngStrike" dirty="0"/>
              <a:t> </a:t>
            </a:r>
            <a:r>
              <a:rPr lang="en-US" altLang="en-US" sz="1200" i="1" dirty="0"/>
              <a:t>Agency fee)</a:t>
            </a: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5275165" y="4268783"/>
            <a:ext cx="38688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 GEF financing </a:t>
            </a:r>
            <a:r>
              <a:rPr lang="en-US" altLang="en-US" sz="1200" b="1" i="1" strike="sngStrike" dirty="0">
                <a:solidFill>
                  <a:srgbClr val="FF0000"/>
                </a:solidFill>
              </a:rPr>
              <a:t>&amp; 60% of Agency fee</a:t>
            </a:r>
          </a:p>
          <a:p>
            <a:pPr eaLnBrk="1" hangingPunct="1">
              <a:defRPr/>
            </a:pPr>
            <a:endParaRPr lang="en-US" altLang="en-US" sz="1200" i="1" strike="sngStrike" dirty="0"/>
          </a:p>
          <a:p>
            <a:pPr eaLnBrk="1" hangingPunct="1">
              <a:defRPr/>
            </a:pPr>
            <a:endParaRPr lang="en-US" altLang="en-US" sz="1200" i="1" strike="sngStrike" dirty="0"/>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316496" y="2076115"/>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concept</a:t>
            </a:r>
          </a:p>
          <a:p>
            <a:pPr eaLnBrk="1" hangingPunct="1">
              <a:defRPr/>
            </a:pPr>
            <a:r>
              <a:rPr lang="en-US" altLang="en-US" sz="1200" i="1" dirty="0"/>
              <a:t>development &amp; PIF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2316496" y="5391071"/>
            <a:ext cx="50897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 Mid-term evaluation. Trustee </a:t>
            </a:r>
            <a:r>
              <a:rPr lang="en-US" altLang="en-US" sz="1200" i="1" dirty="0">
                <a:solidFill>
                  <a:srgbClr val="FF0000"/>
                </a:solidFill>
                <a:cs typeface="Arial" panose="020B0604020202020204" pitchFamily="34" charset="0"/>
              </a:rPr>
              <a:t>commits </a:t>
            </a:r>
            <a:r>
              <a:rPr lang="en-US" altLang="en-US" sz="1200" b="1" i="1" dirty="0">
                <a:solidFill>
                  <a:srgbClr val="FF0000"/>
                </a:solidFill>
                <a:cs typeface="Arial" panose="020B0604020202020204" pitchFamily="34" charset="0"/>
              </a:rPr>
              <a:t>30% Agency fee</a:t>
            </a:r>
            <a:endParaRPr lang="en-US" altLang="en-US" sz="1200" i="1" dirty="0">
              <a:cs typeface="Arial" panose="020B0604020202020204" pitchFamily="34" charset="0"/>
            </a:endParaRPr>
          </a:p>
        </p:txBody>
      </p:sp>
      <p:grpSp>
        <p:nvGrpSpPr>
          <p:cNvPr id="5" name="Group 4">
            <a:extLst>
              <a:ext uri="{FF2B5EF4-FFF2-40B4-BE49-F238E27FC236}">
                <a16:creationId xmlns:a16="http://schemas.microsoft.com/office/drawing/2014/main" id="{AE42B414-CECC-40E3-AC01-FCD393589F85}"/>
              </a:ext>
            </a:extLst>
          </p:cNvPr>
          <p:cNvGrpSpPr/>
          <p:nvPr/>
        </p:nvGrpSpPr>
        <p:grpSpPr>
          <a:xfrm>
            <a:off x="364785" y="3550139"/>
            <a:ext cx="1380978" cy="1371600"/>
            <a:chOff x="575959" y="4113284"/>
            <a:chExt cx="1380978"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75959" y="4429752"/>
              <a:ext cx="1371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4</a:t>
              </a:r>
            </a:p>
            <a:p>
              <a:pPr algn="ctr" eaLnBrk="1" hangingPunct="1">
                <a:defRPr/>
              </a:pPr>
              <a:r>
                <a:rPr lang="en-US" altLang="en-US" sz="1200" b="1" dirty="0">
                  <a:solidFill>
                    <a:schemeClr val="bg1"/>
                  </a:solidFill>
                  <a:latin typeface="+mj-lt"/>
                </a:rPr>
                <a:t>Terminal evaluation</a:t>
              </a:r>
            </a:p>
            <a:p>
              <a:pPr algn="ctr" eaLnBrk="1" hangingPunct="1">
                <a:defRPr/>
              </a:pPr>
              <a:r>
                <a:rPr lang="en-US" altLang="en-US" sz="1200" b="1" dirty="0">
                  <a:solidFill>
                    <a:schemeClr val="bg1"/>
                  </a:solidFill>
                  <a:latin typeface="+mj-lt"/>
                </a:rPr>
                <a:t>/completion</a:t>
              </a:r>
            </a:p>
            <a:p>
              <a:pPr algn="ctr" eaLnBrk="1" hangingPunct="1">
                <a:defRPr/>
              </a:pPr>
              <a:r>
                <a:rPr lang="en-US" altLang="en-US" sz="1200" b="1" dirty="0">
                  <a:solidFill>
                    <a:schemeClr val="bg1"/>
                  </a:solidFill>
                  <a:latin typeface="+mj-lt"/>
                </a:rPr>
                <a:t>report</a:t>
              </a:r>
            </a:p>
          </p:txBody>
        </p:sp>
      </p:grpSp>
      <p:grpSp>
        <p:nvGrpSpPr>
          <p:cNvPr id="6" name="Group 5">
            <a:extLst>
              <a:ext uri="{FF2B5EF4-FFF2-40B4-BE49-F238E27FC236}">
                <a16:creationId xmlns:a16="http://schemas.microsoft.com/office/drawing/2014/main" id="{E76A10BB-3F7F-481F-9F4F-07FDC76A39E9}"/>
              </a:ext>
            </a:extLst>
          </p:cNvPr>
          <p:cNvGrpSpPr/>
          <p:nvPr/>
        </p:nvGrpSpPr>
        <p:grpSpPr>
          <a:xfrm>
            <a:off x="1293962" y="2072841"/>
            <a:ext cx="1207998" cy="1313210"/>
            <a:chOff x="1293962" y="2072841"/>
            <a:chExt cx="1207998" cy="1313210"/>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a:t>
              </a:r>
            </a:p>
            <a:p>
              <a:pPr eaLnBrk="1" hangingPunct="1">
                <a:defRPr/>
              </a:pPr>
              <a:r>
                <a:rPr lang="en-US" altLang="en-US" sz="1200" i="1" dirty="0"/>
                <a:t>identification</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4</a:t>
            </a:fld>
            <a:endParaRPr lang="en-US" altLang="en-US" sz="1400"/>
          </a:p>
        </p:txBody>
      </p:sp>
      <p:sp>
        <p:nvSpPr>
          <p:cNvPr id="28" name="Text Box 35">
            <a:extLst>
              <a:ext uri="{FF2B5EF4-FFF2-40B4-BE49-F238E27FC236}">
                <a16:creationId xmlns:a16="http://schemas.microsoft.com/office/drawing/2014/main" id="{8B372BA6-9187-42DC-B1DF-2B2794A804B3}"/>
              </a:ext>
            </a:extLst>
          </p:cNvPr>
          <p:cNvSpPr txBox="1">
            <a:spLocks noChangeArrowheads="1"/>
          </p:cNvSpPr>
          <p:nvPr/>
        </p:nvSpPr>
        <p:spPr bwMode="auto">
          <a:xfrm>
            <a:off x="3351043" y="5047208"/>
            <a:ext cx="5089792" cy="276999"/>
          </a:xfrm>
          <a:prstGeom prst="rect">
            <a:avLst/>
          </a:prstGeom>
          <a:noFill/>
          <a:ln>
            <a:noFill/>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Agency:1</a:t>
            </a:r>
            <a:r>
              <a:rPr lang="en-US" altLang="en-US" sz="1200" i="1" baseline="30000" dirty="0"/>
              <a:t>st</a:t>
            </a:r>
            <a:r>
              <a:rPr lang="en-US" altLang="en-US" sz="1200" i="1" dirty="0"/>
              <a:t> disbursement to country. Trustee </a:t>
            </a:r>
            <a:r>
              <a:rPr lang="en-US" altLang="en-US" sz="1200" i="1" dirty="0">
                <a:solidFill>
                  <a:srgbClr val="FF0000"/>
                </a:solidFill>
              </a:rPr>
              <a:t>commits </a:t>
            </a:r>
            <a:r>
              <a:rPr lang="en-US" altLang="en-US" sz="1200" b="1" i="1" dirty="0">
                <a:solidFill>
                  <a:srgbClr val="FF0000"/>
                </a:solidFill>
              </a:rPr>
              <a:t>50% Agency fee</a:t>
            </a:r>
          </a:p>
        </p:txBody>
      </p:sp>
    </p:spTree>
    <p:extLst>
      <p:ext uri="{BB962C8B-B14F-4D97-AF65-F5344CB8AC3E}">
        <p14:creationId xmlns:p14="http://schemas.microsoft.com/office/powerpoint/2010/main" val="13820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52399" y="177747"/>
            <a:ext cx="9005887" cy="827783"/>
          </a:xfrm>
        </p:spPr>
        <p:txBody>
          <a:bodyPr/>
          <a:lstStyle/>
          <a:p>
            <a:pPr eaLnBrk="1" hangingPunct="1"/>
            <a:r>
              <a:rPr lang="en-US" altLang="en-US" dirty="0"/>
              <a:t>Medium-Sized Project (2 step approval)</a:t>
            </a:r>
            <a:endParaRPr lang="en-US" altLang="en-US" i="1" dirty="0"/>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solidFill>
            <a:schemeClr val="accent1">
              <a:lumMod val="40000"/>
              <a:lumOff val="60000"/>
            </a:schemeClr>
          </a:solidFill>
          <a:ln>
            <a:noFill/>
          </a:ln>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683020" y="1134690"/>
            <a:ext cx="1371600" cy="1371600"/>
            <a:chOff x="4300754" y="1604272"/>
            <a:chExt cx="137160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389147" y="1826973"/>
              <a:ext cx="11948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 CEO </a:t>
              </a:r>
            </a:p>
            <a:p>
              <a:pPr algn="ctr" eaLnBrk="1" hangingPunct="1">
                <a:defRPr/>
              </a:pPr>
              <a:r>
                <a:rPr lang="en-US" altLang="en-US" sz="1200" b="1" dirty="0">
                  <a:solidFill>
                    <a:schemeClr val="bg1"/>
                  </a:solidFill>
                  <a:latin typeface="+mj-lt"/>
                </a:rPr>
                <a:t>Approval of PIF </a:t>
              </a:r>
            </a:p>
            <a:p>
              <a:pPr algn="ctr" eaLnBrk="1" hangingPunct="1">
                <a:defRPr/>
              </a:pPr>
              <a:r>
                <a:rPr lang="en-US" altLang="en-US" sz="1200" b="1" dirty="0">
                  <a:solidFill>
                    <a:schemeClr val="bg1"/>
                  </a:solidFill>
                  <a:latin typeface="+mj-lt"/>
                </a:rPr>
                <a:t>(Concept) </a:t>
              </a:r>
            </a:p>
          </p:txBody>
        </p:sp>
      </p:grpSp>
      <p:grpSp>
        <p:nvGrpSpPr>
          <p:cNvPr id="4" name="Group 3">
            <a:extLst>
              <a:ext uri="{FF2B5EF4-FFF2-40B4-BE49-F238E27FC236}">
                <a16:creationId xmlns:a16="http://schemas.microsoft.com/office/drawing/2014/main" id="{25C41BE3-DA1E-4BB7-87AB-F67A4D9B6458}"/>
              </a:ext>
            </a:extLst>
          </p:cNvPr>
          <p:cNvGrpSpPr/>
          <p:nvPr/>
        </p:nvGrpSpPr>
        <p:grpSpPr>
          <a:xfrm>
            <a:off x="5581004" y="2435424"/>
            <a:ext cx="1371721" cy="1371600"/>
            <a:chOff x="4690936" y="3660560"/>
            <a:chExt cx="1371721" cy="1371600"/>
          </a:xfrm>
        </p:grpSpPr>
        <p:sp>
          <p:nvSpPr>
            <p:cNvPr id="9221" name="Oval 16">
              <a:extLst>
                <a:ext uri="{FF2B5EF4-FFF2-40B4-BE49-F238E27FC236}">
                  <a16:creationId xmlns:a16="http://schemas.microsoft.com/office/drawing/2014/main" id="{DD53D6F2-ACE8-405F-A660-9DB26991A57E}"/>
                </a:ext>
              </a:extLst>
            </p:cNvPr>
            <p:cNvSpPr>
              <a:spLocks noChangeArrowheads="1"/>
            </p:cNvSpPr>
            <p:nvPr/>
          </p:nvSpPr>
          <p:spPr bwMode="gray">
            <a:xfrm>
              <a:off x="4690995" y="3660560"/>
              <a:ext cx="1371600" cy="13716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5132" name="Text Box 24">
              <a:extLst>
                <a:ext uri="{FF2B5EF4-FFF2-40B4-BE49-F238E27FC236}">
                  <a16:creationId xmlns:a16="http://schemas.microsoft.com/office/drawing/2014/main" id="{5BD182FA-98B8-4CB8-9000-55A03FFDA830}"/>
                </a:ext>
              </a:extLst>
            </p:cNvPr>
            <p:cNvSpPr txBox="1">
              <a:spLocks noChangeArrowheads="1"/>
            </p:cNvSpPr>
            <p:nvPr/>
          </p:nvSpPr>
          <p:spPr bwMode="gray">
            <a:xfrm>
              <a:off x="4690936" y="3948113"/>
              <a:ext cx="137172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Fully developed</a:t>
              </a:r>
            </a:p>
            <a:p>
              <a:pPr algn="ctr" eaLnBrk="1" hangingPunct="1">
                <a:defRPr/>
              </a:pPr>
              <a:r>
                <a:rPr lang="en-US" altLang="en-US" sz="1200" b="1" dirty="0">
                  <a:solidFill>
                    <a:schemeClr val="bg1"/>
                  </a:solidFill>
                  <a:latin typeface="+mj-lt"/>
                </a:rPr>
                <a:t>project</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4058602" y="4522184"/>
            <a:ext cx="46149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internal project approval &amp; implementation begins</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190054" y="5076979"/>
            <a:ext cx="12079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a:t>
            </a:r>
          </a:p>
          <a:p>
            <a:pPr eaLnBrk="1" hangingPunct="1">
              <a:defRPr/>
            </a:pPr>
            <a:r>
              <a:rPr lang="en-US" altLang="en-US" sz="1200" i="1" dirty="0"/>
              <a:t>PIR &amp; Mid-term evaluation</a:t>
            </a:r>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7309445" y="1568753"/>
            <a:ext cx="1654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5350321" y="1080621"/>
            <a:ext cx="18330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a:t>
            </a:r>
            <a:endParaRPr lang="en-US" altLang="en-US" sz="1200" i="1" dirty="0">
              <a:solidFill>
                <a:srgbClr val="FF0000"/>
              </a:solidFill>
            </a:endParaRP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5285230" y="4039752"/>
            <a:ext cx="38730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 GEF financing </a:t>
            </a:r>
            <a:r>
              <a:rPr lang="en-US" altLang="en-US" sz="1200" i="1" strike="sngStrike" dirty="0">
                <a:solidFill>
                  <a:srgbClr val="FF0000"/>
                </a:solidFill>
              </a:rPr>
              <a:t>&amp; 100% Agency fee</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630420" y="2050481"/>
            <a:ext cx="13941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PIF (concept)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2614719" y="5061928"/>
            <a:ext cx="5870891" cy="276999"/>
          </a:xfrm>
          <a:prstGeom prst="rect">
            <a:avLst/>
          </a:prstGeom>
          <a:noFill/>
          <a:ln>
            <a:noFill/>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 1</a:t>
            </a:r>
            <a:r>
              <a:rPr lang="en-US" altLang="en-US" sz="1200" i="1" baseline="30000" dirty="0">
                <a:cs typeface="Arial" panose="020B0604020202020204" pitchFamily="34" charset="0"/>
              </a:rPr>
              <a:t>st</a:t>
            </a:r>
            <a:r>
              <a:rPr lang="en-US" altLang="en-US" sz="1200" i="1" dirty="0">
                <a:cs typeface="Arial" panose="020B0604020202020204" pitchFamily="34" charset="0"/>
              </a:rPr>
              <a:t> disbursement to country &amp;Trustee </a:t>
            </a:r>
            <a:r>
              <a:rPr lang="en-US" altLang="en-US" sz="1200" i="1" dirty="0">
                <a:solidFill>
                  <a:srgbClr val="FF0000"/>
                </a:solidFill>
                <a:cs typeface="Arial" panose="020B0604020202020204" pitchFamily="34" charset="0"/>
              </a:rPr>
              <a:t>commits </a:t>
            </a:r>
            <a:r>
              <a:rPr lang="en-US" altLang="en-US" sz="1200" b="1" i="1" dirty="0">
                <a:solidFill>
                  <a:srgbClr val="FF0000"/>
                </a:solidFill>
                <a:cs typeface="Arial" panose="020B0604020202020204" pitchFamily="34" charset="0"/>
              </a:rPr>
              <a:t>100%  Agency fee</a:t>
            </a:r>
          </a:p>
        </p:txBody>
      </p:sp>
      <p:grpSp>
        <p:nvGrpSpPr>
          <p:cNvPr id="6" name="Group 5">
            <a:extLst>
              <a:ext uri="{FF2B5EF4-FFF2-40B4-BE49-F238E27FC236}">
                <a16:creationId xmlns:a16="http://schemas.microsoft.com/office/drawing/2014/main" id="{DCD25D96-091D-421C-8619-3443649E711B}"/>
              </a:ext>
            </a:extLst>
          </p:cNvPr>
          <p:cNvGrpSpPr/>
          <p:nvPr/>
        </p:nvGrpSpPr>
        <p:grpSpPr>
          <a:xfrm>
            <a:off x="1597139" y="1761109"/>
            <a:ext cx="1207998" cy="1497876"/>
            <a:chOff x="1293962" y="2072841"/>
            <a:chExt cx="1207998" cy="1497876"/>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 consultation &amp; development</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5</a:t>
            </a:fld>
            <a:endParaRPr lang="en-US" altLang="en-US" sz="1400"/>
          </a:p>
        </p:txBody>
      </p:sp>
      <p:sp>
        <p:nvSpPr>
          <p:cNvPr id="25" name="Text Box 35">
            <a:extLst>
              <a:ext uri="{FF2B5EF4-FFF2-40B4-BE49-F238E27FC236}">
                <a16:creationId xmlns:a16="http://schemas.microsoft.com/office/drawing/2014/main" id="{D0289121-6BBD-4E07-86D0-4155EF8C4E48}"/>
              </a:ext>
            </a:extLst>
          </p:cNvPr>
          <p:cNvSpPr txBox="1">
            <a:spLocks noChangeArrowheads="1"/>
          </p:cNvSpPr>
          <p:nvPr/>
        </p:nvSpPr>
        <p:spPr bwMode="auto">
          <a:xfrm>
            <a:off x="7270461" y="2270664"/>
            <a:ext cx="16543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fully developed project submission</a:t>
            </a:r>
          </a:p>
        </p:txBody>
      </p:sp>
      <p:grpSp>
        <p:nvGrpSpPr>
          <p:cNvPr id="26" name="Group 25">
            <a:extLst>
              <a:ext uri="{FF2B5EF4-FFF2-40B4-BE49-F238E27FC236}">
                <a16:creationId xmlns:a16="http://schemas.microsoft.com/office/drawing/2014/main" id="{6A9A3933-064C-47C6-9062-8FCD834E8D52}"/>
              </a:ext>
            </a:extLst>
          </p:cNvPr>
          <p:cNvGrpSpPr/>
          <p:nvPr/>
        </p:nvGrpSpPr>
        <p:grpSpPr>
          <a:xfrm>
            <a:off x="130058" y="2710818"/>
            <a:ext cx="1403043" cy="1371600"/>
            <a:chOff x="553894" y="4113284"/>
            <a:chExt cx="1403043" cy="1371600"/>
          </a:xfr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grpSpPr>
        <p:sp>
          <p:nvSpPr>
            <p:cNvPr id="27" name="Oval 16">
              <a:extLst>
                <a:ext uri="{FF2B5EF4-FFF2-40B4-BE49-F238E27FC236}">
                  <a16:creationId xmlns:a16="http://schemas.microsoft.com/office/drawing/2014/main" id="{51FC4180-FE64-4F76-8F93-CF0E7BBDEDC6}"/>
                </a:ext>
              </a:extLst>
            </p:cNvPr>
            <p:cNvSpPr>
              <a:spLocks noChangeArrowheads="1"/>
            </p:cNvSpPr>
            <p:nvPr/>
          </p:nvSpPr>
          <p:spPr bwMode="gray">
            <a:xfrm>
              <a:off x="585337" y="4113284"/>
              <a:ext cx="1371600" cy="1371600"/>
            </a:xfrm>
            <a:prstGeom prst="ellipse">
              <a:avLst/>
            </a:prstGeom>
            <a:grp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8" name="Text Box 25">
              <a:extLst>
                <a:ext uri="{FF2B5EF4-FFF2-40B4-BE49-F238E27FC236}">
                  <a16:creationId xmlns:a16="http://schemas.microsoft.com/office/drawing/2014/main" id="{576E8D23-8BD8-4327-9D20-2A9F4FAB4501}"/>
                </a:ext>
              </a:extLst>
            </p:cNvPr>
            <p:cNvSpPr txBox="1">
              <a:spLocks noChangeArrowheads="1"/>
            </p:cNvSpPr>
            <p:nvPr/>
          </p:nvSpPr>
          <p:spPr bwMode="gray">
            <a:xfrm>
              <a:off x="553894" y="4378781"/>
              <a:ext cx="1371600" cy="73866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4</a:t>
              </a:r>
            </a:p>
            <a:p>
              <a:pPr algn="ctr" eaLnBrk="1" hangingPunct="1">
                <a:defRPr/>
              </a:pPr>
              <a:r>
                <a:rPr lang="en-US" altLang="en-US" sz="1200" b="1" dirty="0">
                  <a:solidFill>
                    <a:schemeClr val="bg1"/>
                  </a:solidFill>
                  <a:latin typeface="+mj-lt"/>
                </a:rPr>
                <a:t>Financial Closure</a:t>
              </a:r>
            </a:p>
            <a:p>
              <a:pPr algn="ctr" eaLnBrk="1" hangingPunct="1">
                <a:defRPr/>
              </a:pPr>
              <a:r>
                <a:rPr lang="en-US" altLang="en-US" sz="1200" dirty="0">
                  <a:solidFill>
                    <a:srgbClr val="FF0000"/>
                  </a:solidFill>
                  <a:latin typeface="+mj-lt"/>
                </a:rPr>
                <a:t>Within 12 mon </a:t>
              </a:r>
            </a:p>
            <a:p>
              <a:pPr algn="ctr" eaLnBrk="1" hangingPunct="1">
                <a:defRPr/>
              </a:pPr>
              <a:r>
                <a:rPr lang="en-US" altLang="en-US" sz="1200" dirty="0">
                  <a:solidFill>
                    <a:srgbClr val="FF0000"/>
                  </a:solidFill>
                  <a:latin typeface="+mj-lt"/>
                </a:rPr>
                <a:t>from TE</a:t>
              </a:r>
            </a:p>
          </p:txBody>
        </p:sp>
      </p:grpSp>
      <p:grpSp>
        <p:nvGrpSpPr>
          <p:cNvPr id="5" name="Group 4">
            <a:extLst>
              <a:ext uri="{FF2B5EF4-FFF2-40B4-BE49-F238E27FC236}">
                <a16:creationId xmlns:a16="http://schemas.microsoft.com/office/drawing/2014/main" id="{AE42B414-CECC-40E3-AC01-FCD393589F85}"/>
              </a:ext>
            </a:extLst>
          </p:cNvPr>
          <p:cNvGrpSpPr/>
          <p:nvPr/>
        </p:nvGrpSpPr>
        <p:grpSpPr>
          <a:xfrm>
            <a:off x="470416" y="3705379"/>
            <a:ext cx="1387682" cy="1371600"/>
            <a:chOff x="569255" y="4113284"/>
            <a:chExt cx="1387682"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69255" y="4586156"/>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Terminal Evaluation</a:t>
              </a:r>
            </a:p>
          </p:txBody>
        </p:sp>
      </p:grpSp>
    </p:spTree>
    <p:extLst>
      <p:ext uri="{BB962C8B-B14F-4D97-AF65-F5344CB8AC3E}">
        <p14:creationId xmlns:p14="http://schemas.microsoft.com/office/powerpoint/2010/main" val="386500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solidFill>
            <a:schemeClr val="accent1">
              <a:lumMod val="40000"/>
              <a:lumOff val="60000"/>
            </a:schemeClr>
          </a:solidFill>
          <a:ln>
            <a:noFill/>
          </a:ln>
          <a:extLst/>
        </p:spPr>
        <p:txBody>
          <a:bodyPr/>
          <a:lstStyle/>
          <a:p>
            <a:pPr eaLnBrk="1" hangingPunct="1">
              <a:defRPr/>
            </a:pPr>
            <a:endParaRPr lang="en-US"/>
          </a:p>
        </p:txBody>
      </p:sp>
      <p:grpSp>
        <p:nvGrpSpPr>
          <p:cNvPr id="21" name="Group 20">
            <a:extLst>
              <a:ext uri="{FF2B5EF4-FFF2-40B4-BE49-F238E27FC236}">
                <a16:creationId xmlns:a16="http://schemas.microsoft.com/office/drawing/2014/main" id="{7FB0443D-4395-4530-AC37-7CB6AA98E15F}"/>
              </a:ext>
            </a:extLst>
          </p:cNvPr>
          <p:cNvGrpSpPr/>
          <p:nvPr/>
        </p:nvGrpSpPr>
        <p:grpSpPr>
          <a:xfrm>
            <a:off x="417208" y="2982862"/>
            <a:ext cx="1403043" cy="1371600"/>
            <a:chOff x="553894" y="4113284"/>
            <a:chExt cx="1403043" cy="1371600"/>
          </a:xfr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grpSpPr>
        <p:sp>
          <p:nvSpPr>
            <p:cNvPr id="22" name="Oval 16">
              <a:extLst>
                <a:ext uri="{FF2B5EF4-FFF2-40B4-BE49-F238E27FC236}">
                  <a16:creationId xmlns:a16="http://schemas.microsoft.com/office/drawing/2014/main" id="{34E3363A-2159-4E2D-A31B-D230F2865131}"/>
                </a:ext>
              </a:extLst>
            </p:cNvPr>
            <p:cNvSpPr>
              <a:spLocks noChangeArrowheads="1"/>
            </p:cNvSpPr>
            <p:nvPr/>
          </p:nvSpPr>
          <p:spPr bwMode="gray">
            <a:xfrm>
              <a:off x="585337" y="4113284"/>
              <a:ext cx="1371600" cy="1371600"/>
            </a:xfrm>
            <a:prstGeom prst="ellipse">
              <a:avLst/>
            </a:prstGeom>
            <a:grp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23" name="Text Box 25">
              <a:extLst>
                <a:ext uri="{FF2B5EF4-FFF2-40B4-BE49-F238E27FC236}">
                  <a16:creationId xmlns:a16="http://schemas.microsoft.com/office/drawing/2014/main" id="{DC0F112D-371F-44A6-B780-133736E71196}"/>
                </a:ext>
              </a:extLst>
            </p:cNvPr>
            <p:cNvSpPr txBox="1">
              <a:spLocks noChangeArrowheads="1"/>
            </p:cNvSpPr>
            <p:nvPr/>
          </p:nvSpPr>
          <p:spPr bwMode="gray">
            <a:xfrm>
              <a:off x="553894" y="4378781"/>
              <a:ext cx="1371600" cy="73866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Financial Closure</a:t>
              </a:r>
            </a:p>
            <a:p>
              <a:pPr algn="ctr" eaLnBrk="1" hangingPunct="1">
                <a:defRPr/>
              </a:pPr>
              <a:r>
                <a:rPr lang="en-US" altLang="en-US" sz="1200" dirty="0">
                  <a:solidFill>
                    <a:srgbClr val="FF0000"/>
                  </a:solidFill>
                  <a:latin typeface="+mj-lt"/>
                </a:rPr>
                <a:t>Within 12 mon </a:t>
              </a:r>
            </a:p>
            <a:p>
              <a:pPr algn="ctr" eaLnBrk="1" hangingPunct="1">
                <a:defRPr/>
              </a:pPr>
              <a:r>
                <a:rPr lang="en-US" altLang="en-US" sz="1200" dirty="0">
                  <a:solidFill>
                    <a:srgbClr val="FF0000"/>
                  </a:solidFill>
                  <a:latin typeface="+mj-lt"/>
                </a:rPr>
                <a:t>from TE</a:t>
              </a:r>
            </a:p>
          </p:txBody>
        </p:sp>
      </p:grpSp>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52400" y="128772"/>
            <a:ext cx="8991600" cy="718862"/>
          </a:xfrm>
        </p:spPr>
        <p:txBody>
          <a:bodyPr/>
          <a:lstStyle/>
          <a:p>
            <a:pPr eaLnBrk="1" hangingPunct="1"/>
            <a:r>
              <a:rPr lang="en-US" altLang="en-US" dirty="0"/>
              <a:t>Medium-Sized Project (1 step)</a:t>
            </a:r>
            <a:endParaRPr lang="en-US" altLang="en-US" dirty="0">
              <a:solidFill>
                <a:srgbClr val="FF0000"/>
              </a:solidFill>
            </a:endParaRPr>
          </a:p>
        </p:txBody>
      </p:sp>
      <p:grpSp>
        <p:nvGrpSpPr>
          <p:cNvPr id="2" name="Group 1">
            <a:extLst>
              <a:ext uri="{FF2B5EF4-FFF2-40B4-BE49-F238E27FC236}">
                <a16:creationId xmlns:a16="http://schemas.microsoft.com/office/drawing/2014/main" id="{C0AEFD28-98F0-45D0-86D2-6212E3B53F44}"/>
              </a:ext>
            </a:extLst>
          </p:cNvPr>
          <p:cNvGrpSpPr/>
          <p:nvPr/>
        </p:nvGrpSpPr>
        <p:grpSpPr>
          <a:xfrm>
            <a:off x="4899059" y="919262"/>
            <a:ext cx="1418402" cy="1371600"/>
            <a:chOff x="4282677" y="1604272"/>
            <a:chExt cx="1418402"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3500000" scaled="1"/>
              <a:tileRect/>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282677" y="1892529"/>
              <a:ext cx="14184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Fully developed </a:t>
              </a:r>
            </a:p>
            <a:p>
              <a:pPr algn="ctr" eaLnBrk="1" hangingPunct="1">
                <a:defRPr/>
              </a:pPr>
              <a:r>
                <a:rPr lang="en-US" altLang="en-US" sz="1200" b="1" dirty="0">
                  <a:solidFill>
                    <a:schemeClr val="bg1"/>
                  </a:solidFill>
                  <a:latin typeface="+mj-lt"/>
                </a:rPr>
                <a:t>project</a:t>
              </a:r>
              <a:endParaRPr lang="en-US" altLang="en-US" sz="750" b="1" dirty="0">
                <a:latin typeface="+mj-lt"/>
              </a:endParaRP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5890750" y="3578460"/>
            <a:ext cx="2209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a:t>
            </a:r>
          </a:p>
          <a:p>
            <a:pPr eaLnBrk="1" hangingPunct="1">
              <a:defRPr/>
            </a:pPr>
            <a:r>
              <a:rPr lang="en-US" altLang="en-US" sz="1200" i="1" dirty="0"/>
              <a:t>Internal project approval &amp; implementation begins</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2499532" y="5094905"/>
            <a:ext cx="120799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PIR &amp; Mid-term evaluation</a:t>
            </a:r>
          </a:p>
        </p:txBody>
      </p:sp>
      <p:sp>
        <p:nvSpPr>
          <p:cNvPr id="31" name="Text Box 35">
            <a:extLst>
              <a:ext uri="{FF2B5EF4-FFF2-40B4-BE49-F238E27FC236}">
                <a16:creationId xmlns:a16="http://schemas.microsoft.com/office/drawing/2014/main" id="{5144E028-01AF-44A5-990F-007A9E616F18}"/>
              </a:ext>
            </a:extLst>
          </p:cNvPr>
          <p:cNvSpPr txBox="1">
            <a:spLocks noChangeArrowheads="1"/>
          </p:cNvSpPr>
          <p:nvPr/>
        </p:nvSpPr>
        <p:spPr bwMode="auto">
          <a:xfrm>
            <a:off x="6925024" y="2703829"/>
            <a:ext cx="203784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a:t>
            </a:r>
          </a:p>
          <a:p>
            <a:pPr eaLnBrk="1" hangingPunct="1">
              <a:defRPr/>
            </a:pPr>
            <a:r>
              <a:rPr lang="en-US" altLang="en-US" sz="1200" i="1" dirty="0"/>
              <a:t>project appraisal</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7014047" y="1028001"/>
            <a:ext cx="18330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 </a:t>
            </a:r>
          </a:p>
          <a:p>
            <a:pPr eaLnBrk="1" hangingPunct="1">
              <a:defRPr/>
            </a:pPr>
            <a:r>
              <a:rPr lang="en-US" altLang="en-US" sz="1200" i="1" dirty="0"/>
              <a:t>GEF financing</a:t>
            </a: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3493219" y="1484703"/>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Fully developed project submission</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894165" y="4030974"/>
            <a:ext cx="1371600" cy="1371600"/>
            <a:chOff x="585337" y="4113284"/>
            <a:chExt cx="1371600"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85337" y="4635249"/>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Terminal Evaluation</a:t>
              </a:r>
            </a:p>
          </p:txBody>
        </p:sp>
      </p:grpSp>
      <p:grpSp>
        <p:nvGrpSpPr>
          <p:cNvPr id="3" name="Group 2">
            <a:extLst>
              <a:ext uri="{FF2B5EF4-FFF2-40B4-BE49-F238E27FC236}">
                <a16:creationId xmlns:a16="http://schemas.microsoft.com/office/drawing/2014/main" id="{8D2994BC-5839-4990-8A09-B90EEBFCCF6E}"/>
              </a:ext>
            </a:extLst>
          </p:cNvPr>
          <p:cNvGrpSpPr/>
          <p:nvPr/>
        </p:nvGrpSpPr>
        <p:grpSpPr>
          <a:xfrm>
            <a:off x="1820251" y="1648821"/>
            <a:ext cx="1207998" cy="1497876"/>
            <a:chOff x="1293962" y="2072841"/>
            <a:chExt cx="1207998" cy="1497876"/>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 consultation &amp; development</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6</a:t>
            </a:fld>
            <a:endParaRPr lang="en-US" altLang="en-US" sz="1400"/>
          </a:p>
        </p:txBody>
      </p:sp>
      <p:sp>
        <p:nvSpPr>
          <p:cNvPr id="24" name="Text Box 25">
            <a:extLst>
              <a:ext uri="{FF2B5EF4-FFF2-40B4-BE49-F238E27FC236}">
                <a16:creationId xmlns:a16="http://schemas.microsoft.com/office/drawing/2014/main" id="{DCD6F2E3-21B9-4300-BBE9-5668599C45D4}"/>
              </a:ext>
            </a:extLst>
          </p:cNvPr>
          <p:cNvSpPr txBox="1">
            <a:spLocks noChangeArrowheads="1"/>
          </p:cNvSpPr>
          <p:nvPr/>
        </p:nvSpPr>
        <p:spPr bwMode="gray">
          <a:xfrm>
            <a:off x="3989578" y="4707327"/>
            <a:ext cx="5870891" cy="276999"/>
          </a:xfrm>
          <a:prstGeom prst="rect">
            <a:avLst/>
          </a:prstGeom>
          <a:noFill/>
          <a:ln>
            <a:noFill/>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 1</a:t>
            </a:r>
            <a:r>
              <a:rPr lang="en-US" altLang="en-US" sz="1200" i="1" baseline="30000" dirty="0">
                <a:cs typeface="Arial" panose="020B0604020202020204" pitchFamily="34" charset="0"/>
              </a:rPr>
              <a:t>st</a:t>
            </a:r>
            <a:r>
              <a:rPr lang="en-US" altLang="en-US" sz="1200" i="1" dirty="0">
                <a:cs typeface="Arial" panose="020B0604020202020204" pitchFamily="34" charset="0"/>
              </a:rPr>
              <a:t> disbursement to country &amp;Trustee </a:t>
            </a:r>
            <a:r>
              <a:rPr lang="en-US" altLang="en-US" sz="1200" i="1" dirty="0">
                <a:solidFill>
                  <a:srgbClr val="FF0000"/>
                </a:solidFill>
                <a:cs typeface="Arial" panose="020B0604020202020204" pitchFamily="34" charset="0"/>
              </a:rPr>
              <a:t>commits </a:t>
            </a:r>
            <a:r>
              <a:rPr lang="en-US" altLang="en-US" sz="1200" b="1" i="1" dirty="0">
                <a:solidFill>
                  <a:srgbClr val="FF0000"/>
                </a:solidFill>
                <a:cs typeface="Arial" panose="020B0604020202020204" pitchFamily="34" charset="0"/>
              </a:rPr>
              <a:t>100%  Agency fee</a:t>
            </a:r>
          </a:p>
        </p:txBody>
      </p:sp>
    </p:spTree>
    <p:extLst>
      <p:ext uri="{BB962C8B-B14F-4D97-AF65-F5344CB8AC3E}">
        <p14:creationId xmlns:p14="http://schemas.microsoft.com/office/powerpoint/2010/main" val="136322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A4E6439-3850-4230-ABF5-28416B7E07CB}"/>
              </a:ext>
            </a:extLst>
          </p:cNvPr>
          <p:cNvGrpSpPr/>
          <p:nvPr/>
        </p:nvGrpSpPr>
        <p:grpSpPr>
          <a:xfrm>
            <a:off x="299538" y="2984057"/>
            <a:ext cx="1403043" cy="1371600"/>
            <a:chOff x="553894" y="4113284"/>
            <a:chExt cx="1403043" cy="1371600"/>
          </a:xfr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grpSpPr>
        <p:sp>
          <p:nvSpPr>
            <p:cNvPr id="38" name="Oval 16">
              <a:extLst>
                <a:ext uri="{FF2B5EF4-FFF2-40B4-BE49-F238E27FC236}">
                  <a16:creationId xmlns:a16="http://schemas.microsoft.com/office/drawing/2014/main" id="{04D3BF70-7E5F-411C-8FCA-ECB3DCB72043}"/>
                </a:ext>
              </a:extLst>
            </p:cNvPr>
            <p:cNvSpPr>
              <a:spLocks noChangeArrowheads="1"/>
            </p:cNvSpPr>
            <p:nvPr/>
          </p:nvSpPr>
          <p:spPr bwMode="gray">
            <a:xfrm>
              <a:off x="585337" y="4113284"/>
              <a:ext cx="1371600" cy="1371600"/>
            </a:xfrm>
            <a:prstGeom prst="ellipse">
              <a:avLst/>
            </a:prstGeom>
            <a:grp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dirty="0"/>
            </a:p>
          </p:txBody>
        </p:sp>
        <p:sp>
          <p:nvSpPr>
            <p:cNvPr id="39" name="Text Box 25">
              <a:extLst>
                <a:ext uri="{FF2B5EF4-FFF2-40B4-BE49-F238E27FC236}">
                  <a16:creationId xmlns:a16="http://schemas.microsoft.com/office/drawing/2014/main" id="{695AD90B-8FBB-474E-BCEA-92C6E6901552}"/>
                </a:ext>
              </a:extLst>
            </p:cNvPr>
            <p:cNvSpPr txBox="1">
              <a:spLocks noChangeArrowheads="1"/>
            </p:cNvSpPr>
            <p:nvPr/>
          </p:nvSpPr>
          <p:spPr bwMode="gray">
            <a:xfrm>
              <a:off x="553894" y="4378781"/>
              <a:ext cx="1371600" cy="73866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5</a:t>
              </a:r>
            </a:p>
            <a:p>
              <a:pPr algn="ctr" eaLnBrk="1" hangingPunct="1">
                <a:defRPr/>
              </a:pPr>
              <a:r>
                <a:rPr lang="en-US" altLang="en-US" sz="1200" b="1" dirty="0">
                  <a:solidFill>
                    <a:schemeClr val="bg1"/>
                  </a:solidFill>
                  <a:latin typeface="+mj-lt"/>
                </a:rPr>
                <a:t>Financial Closure</a:t>
              </a:r>
            </a:p>
            <a:p>
              <a:pPr algn="ctr" eaLnBrk="1" hangingPunct="1">
                <a:defRPr/>
              </a:pPr>
              <a:r>
                <a:rPr lang="en-US" altLang="en-US" sz="1200" dirty="0">
                  <a:solidFill>
                    <a:srgbClr val="FF0000"/>
                  </a:solidFill>
                  <a:latin typeface="+mj-lt"/>
                </a:rPr>
                <a:t>Within 12 mon </a:t>
              </a:r>
            </a:p>
            <a:p>
              <a:pPr algn="ctr" eaLnBrk="1" hangingPunct="1">
                <a:defRPr/>
              </a:pPr>
              <a:r>
                <a:rPr lang="en-US" altLang="en-US" sz="1200" dirty="0">
                  <a:solidFill>
                    <a:srgbClr val="FF0000"/>
                  </a:solidFill>
                  <a:latin typeface="+mj-lt"/>
                </a:rPr>
                <a:t>from TE</a:t>
              </a:r>
            </a:p>
          </p:txBody>
        </p:sp>
      </p:grpSp>
      <p:sp>
        <p:nvSpPr>
          <p:cNvPr id="9218" name="Rectangle 4">
            <a:extLst>
              <a:ext uri="{FF2B5EF4-FFF2-40B4-BE49-F238E27FC236}">
                <a16:creationId xmlns:a16="http://schemas.microsoft.com/office/drawing/2014/main" id="{A0C4006A-DA54-431C-B662-5C91BA25869E}"/>
              </a:ext>
            </a:extLst>
          </p:cNvPr>
          <p:cNvSpPr>
            <a:spLocks noGrp="1" noChangeArrowheads="1"/>
          </p:cNvSpPr>
          <p:nvPr>
            <p:ph type="title"/>
          </p:nvPr>
        </p:nvSpPr>
        <p:spPr>
          <a:xfrm>
            <a:off x="114234" y="279157"/>
            <a:ext cx="9082087" cy="534875"/>
          </a:xfrm>
        </p:spPr>
        <p:txBody>
          <a:bodyPr/>
          <a:lstStyle/>
          <a:p>
            <a:pPr eaLnBrk="1" hangingPunct="1"/>
            <a:r>
              <a:rPr lang="en-US" altLang="en-US" dirty="0"/>
              <a:t>Program</a:t>
            </a:r>
            <a:endParaRPr lang="en-US" altLang="en-US" dirty="0">
              <a:solidFill>
                <a:srgbClr val="FF0000"/>
              </a:solidFill>
            </a:endParaRPr>
          </a:p>
        </p:txBody>
      </p:sp>
      <p:sp>
        <p:nvSpPr>
          <p:cNvPr id="15365" name="Freeform 5">
            <a:extLst>
              <a:ext uri="{FF2B5EF4-FFF2-40B4-BE49-F238E27FC236}">
                <a16:creationId xmlns:a16="http://schemas.microsoft.com/office/drawing/2014/main" id="{1F75BB6F-7ECF-49DF-BB69-BED26F354C08}"/>
              </a:ext>
            </a:extLst>
          </p:cNvPr>
          <p:cNvSpPr>
            <a:spLocks noEditPoints="1"/>
          </p:cNvSpPr>
          <p:nvPr/>
        </p:nvSpPr>
        <p:spPr bwMode="gray">
          <a:xfrm rot="-1358056">
            <a:off x="839582" y="2453206"/>
            <a:ext cx="6967948" cy="2103438"/>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solidFill>
            <a:schemeClr val="accent1">
              <a:lumMod val="40000"/>
              <a:lumOff val="60000"/>
            </a:schemeClr>
          </a:solidFill>
          <a:ln>
            <a:noFill/>
          </a:ln>
          <a:extLst/>
        </p:spPr>
        <p:txBody>
          <a:bodyPr/>
          <a:lstStyle/>
          <a:p>
            <a:pPr eaLnBrk="1" hangingPunct="1">
              <a:defRPr/>
            </a:pPr>
            <a:endParaRPr lang="en-US"/>
          </a:p>
        </p:txBody>
      </p:sp>
      <p:grpSp>
        <p:nvGrpSpPr>
          <p:cNvPr id="2" name="Group 1">
            <a:extLst>
              <a:ext uri="{FF2B5EF4-FFF2-40B4-BE49-F238E27FC236}">
                <a16:creationId xmlns:a16="http://schemas.microsoft.com/office/drawing/2014/main" id="{C0AEFD28-98F0-45D0-86D2-6212E3B53F44}"/>
              </a:ext>
            </a:extLst>
          </p:cNvPr>
          <p:cNvGrpSpPr/>
          <p:nvPr/>
        </p:nvGrpSpPr>
        <p:grpSpPr>
          <a:xfrm>
            <a:off x="3236970" y="1398243"/>
            <a:ext cx="1475660" cy="1371600"/>
            <a:chOff x="4254046" y="1604272"/>
            <a:chExt cx="1475660" cy="1371600"/>
          </a:xfrm>
        </p:grpSpPr>
        <p:sp>
          <p:nvSpPr>
            <p:cNvPr id="15367" name="Oval 7">
              <a:hlinkClick r:id="rId3" action="ppaction://hlinkfile"/>
              <a:extLst>
                <a:ext uri="{FF2B5EF4-FFF2-40B4-BE49-F238E27FC236}">
                  <a16:creationId xmlns:a16="http://schemas.microsoft.com/office/drawing/2014/main" id="{FD0F61EB-9E00-45F9-9064-60A2DA945C15}"/>
                </a:ext>
              </a:extLst>
            </p:cNvPr>
            <p:cNvSpPr>
              <a:spLocks noChangeArrowheads="1"/>
            </p:cNvSpPr>
            <p:nvPr/>
          </p:nvSpPr>
          <p:spPr bwMode="gray">
            <a:xfrm>
              <a:off x="4300754" y="1604272"/>
              <a:ext cx="1371600" cy="13716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0" name="Text Box 22">
              <a:extLst>
                <a:ext uri="{FF2B5EF4-FFF2-40B4-BE49-F238E27FC236}">
                  <a16:creationId xmlns:a16="http://schemas.microsoft.com/office/drawing/2014/main" id="{71940C78-C1A7-4C83-AB2A-8739082AC73C}"/>
                </a:ext>
              </a:extLst>
            </p:cNvPr>
            <p:cNvSpPr txBox="1">
              <a:spLocks noChangeArrowheads="1"/>
            </p:cNvSpPr>
            <p:nvPr/>
          </p:nvSpPr>
          <p:spPr bwMode="gray">
            <a:xfrm>
              <a:off x="4254046" y="1892529"/>
              <a:ext cx="1475660" cy="761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1</a:t>
              </a:r>
            </a:p>
            <a:p>
              <a:pPr algn="ctr" eaLnBrk="1" hangingPunct="1">
                <a:defRPr/>
              </a:pPr>
              <a:r>
                <a:rPr lang="en-US" altLang="en-US" sz="1200" b="1" dirty="0">
                  <a:solidFill>
                    <a:schemeClr val="bg1"/>
                  </a:solidFill>
                  <a:latin typeface="+mj-lt"/>
                </a:rPr>
                <a:t>GEFSEC Clearance </a:t>
              </a:r>
            </a:p>
            <a:p>
              <a:pPr algn="ctr" eaLnBrk="1" hangingPunct="1">
                <a:defRPr/>
              </a:pPr>
              <a:r>
                <a:rPr lang="en-US" altLang="en-US" sz="1200" b="1" dirty="0">
                  <a:solidFill>
                    <a:schemeClr val="bg1"/>
                  </a:solidFill>
                  <a:latin typeface="+mj-lt"/>
                </a:rPr>
                <a:t>Of Program Concept</a:t>
              </a:r>
            </a:p>
            <a:p>
              <a:pPr algn="ctr" eaLnBrk="1" hangingPunct="1">
                <a:defRPr/>
              </a:pPr>
              <a:endParaRPr lang="en-US" altLang="en-US" sz="750" b="1" dirty="0">
                <a:latin typeface="+mj-lt"/>
              </a:endParaRPr>
            </a:p>
          </p:txBody>
        </p:sp>
      </p:grpSp>
      <p:grpSp>
        <p:nvGrpSpPr>
          <p:cNvPr id="3" name="Group 2">
            <a:extLst>
              <a:ext uri="{FF2B5EF4-FFF2-40B4-BE49-F238E27FC236}">
                <a16:creationId xmlns:a16="http://schemas.microsoft.com/office/drawing/2014/main" id="{C4B4B0B6-D073-453E-ABAC-54E0B774D5A6}"/>
              </a:ext>
            </a:extLst>
          </p:cNvPr>
          <p:cNvGrpSpPr/>
          <p:nvPr/>
        </p:nvGrpSpPr>
        <p:grpSpPr>
          <a:xfrm>
            <a:off x="5286080" y="797584"/>
            <a:ext cx="1454822" cy="1371600"/>
            <a:chOff x="6970097" y="1604273"/>
            <a:chExt cx="1454822" cy="1371600"/>
          </a:xfrm>
        </p:grpSpPr>
        <p:sp>
          <p:nvSpPr>
            <p:cNvPr id="15379" name="Oval 19">
              <a:extLst>
                <a:ext uri="{FF2B5EF4-FFF2-40B4-BE49-F238E27FC236}">
                  <a16:creationId xmlns:a16="http://schemas.microsoft.com/office/drawing/2014/main" id="{F56052E5-CDA7-4E71-A403-9907B8AB7AE1}"/>
                </a:ext>
              </a:extLst>
            </p:cNvPr>
            <p:cNvSpPr>
              <a:spLocks noChangeArrowheads="1"/>
            </p:cNvSpPr>
            <p:nvPr/>
          </p:nvSpPr>
          <p:spPr bwMode="gray">
            <a:xfrm>
              <a:off x="7011707" y="1604273"/>
              <a:ext cx="1371600" cy="1371600"/>
            </a:xfrm>
            <a:prstGeom prst="ellipse">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p>
              <a:pPr algn="ctr" eaLnBrk="1" hangingPunct="1">
                <a:defRPr/>
              </a:pPr>
              <a:endParaRPr lang="en-US" altLang="en-US"/>
            </a:p>
          </p:txBody>
        </p:sp>
        <p:sp>
          <p:nvSpPr>
            <p:cNvPr id="5131" name="Text Box 23">
              <a:extLst>
                <a:ext uri="{FF2B5EF4-FFF2-40B4-BE49-F238E27FC236}">
                  <a16:creationId xmlns:a16="http://schemas.microsoft.com/office/drawing/2014/main" id="{334596B0-F18B-4C28-9A30-39F42F05D7F1}"/>
                </a:ext>
              </a:extLst>
            </p:cNvPr>
            <p:cNvSpPr txBox="1">
              <a:spLocks noChangeArrowheads="1"/>
            </p:cNvSpPr>
            <p:nvPr/>
          </p:nvSpPr>
          <p:spPr bwMode="gray">
            <a:xfrm>
              <a:off x="6970097" y="1923894"/>
              <a:ext cx="145482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2</a:t>
              </a:r>
            </a:p>
            <a:p>
              <a:pPr algn="ctr" eaLnBrk="1" hangingPunct="1">
                <a:defRPr/>
              </a:pPr>
              <a:r>
                <a:rPr lang="en-US" altLang="en-US" sz="1200" b="1" dirty="0">
                  <a:solidFill>
                    <a:schemeClr val="bg1"/>
                  </a:solidFill>
                  <a:latin typeface="+mj-lt"/>
                </a:rPr>
                <a:t>Council Approval</a:t>
              </a:r>
            </a:p>
            <a:p>
              <a:pPr algn="ctr" eaLnBrk="1" hangingPunct="1">
                <a:defRPr/>
              </a:pPr>
              <a:r>
                <a:rPr lang="en-US" altLang="en-US" sz="1200" b="1" dirty="0">
                  <a:solidFill>
                    <a:schemeClr val="bg1"/>
                  </a:solidFill>
                  <a:latin typeface="+mj-lt"/>
                </a:rPr>
                <a:t>of Program Concept</a:t>
              </a:r>
            </a:p>
          </p:txBody>
        </p:sp>
      </p:grpSp>
      <p:sp>
        <p:nvSpPr>
          <p:cNvPr id="5137" name="Text Box 35">
            <a:extLst>
              <a:ext uri="{FF2B5EF4-FFF2-40B4-BE49-F238E27FC236}">
                <a16:creationId xmlns:a16="http://schemas.microsoft.com/office/drawing/2014/main" id="{8E0303A5-B267-4D2C-A451-3878BA61C4CD}"/>
              </a:ext>
            </a:extLst>
          </p:cNvPr>
          <p:cNvSpPr txBox="1">
            <a:spLocks noChangeArrowheads="1"/>
          </p:cNvSpPr>
          <p:nvPr/>
        </p:nvSpPr>
        <p:spPr bwMode="auto">
          <a:xfrm>
            <a:off x="4805322" y="4080244"/>
            <a:ext cx="40076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project approval &amp; implementation begins</a:t>
            </a:r>
          </a:p>
        </p:txBody>
      </p:sp>
      <p:sp>
        <p:nvSpPr>
          <p:cNvPr id="5140" name="Text Box 38">
            <a:extLst>
              <a:ext uri="{FF2B5EF4-FFF2-40B4-BE49-F238E27FC236}">
                <a16:creationId xmlns:a16="http://schemas.microsoft.com/office/drawing/2014/main" id="{8A478DCB-B851-4DC4-A0F4-4FDB6C0AF473}"/>
              </a:ext>
            </a:extLst>
          </p:cNvPr>
          <p:cNvSpPr txBox="1">
            <a:spLocks noChangeArrowheads="1"/>
          </p:cNvSpPr>
          <p:nvPr/>
        </p:nvSpPr>
        <p:spPr bwMode="auto">
          <a:xfrm>
            <a:off x="1393620" y="5370287"/>
            <a:ext cx="333177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Mid-term evaluation</a:t>
            </a:r>
          </a:p>
          <a:p>
            <a:pPr eaLnBrk="1" hangingPunct="1">
              <a:defRPr/>
            </a:pPr>
            <a:r>
              <a:rPr lang="en-US" altLang="en-US" sz="1200" i="1" dirty="0"/>
              <a:t>Trustee </a:t>
            </a:r>
            <a:r>
              <a:rPr lang="en-US" altLang="en-US" sz="1200" i="1" dirty="0">
                <a:solidFill>
                  <a:srgbClr val="FF0000"/>
                </a:solidFill>
              </a:rPr>
              <a:t>commits </a:t>
            </a:r>
            <a:r>
              <a:rPr lang="en-US" altLang="en-US" sz="1200" b="1" i="1" dirty="0">
                <a:solidFill>
                  <a:srgbClr val="FF0000"/>
                </a:solidFill>
              </a:rPr>
              <a:t>30% Agency fee (FSP)</a:t>
            </a:r>
          </a:p>
        </p:txBody>
      </p:sp>
      <p:sp>
        <p:nvSpPr>
          <p:cNvPr id="5141" name="Text Box 39">
            <a:extLst>
              <a:ext uri="{FF2B5EF4-FFF2-40B4-BE49-F238E27FC236}">
                <a16:creationId xmlns:a16="http://schemas.microsoft.com/office/drawing/2014/main" id="{4106C928-51BE-439C-A036-41D05A0420ED}"/>
              </a:ext>
            </a:extLst>
          </p:cNvPr>
          <p:cNvSpPr txBox="1">
            <a:spLocks noChangeArrowheads="1"/>
          </p:cNvSpPr>
          <p:nvPr/>
        </p:nvSpPr>
        <p:spPr bwMode="auto">
          <a:xfrm>
            <a:off x="4544737" y="1142068"/>
            <a:ext cx="9931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STAP advisory</a:t>
            </a:r>
          </a:p>
        </p:txBody>
      </p:sp>
      <p:sp>
        <p:nvSpPr>
          <p:cNvPr id="36" name="Text Box 39">
            <a:extLst>
              <a:ext uri="{FF2B5EF4-FFF2-40B4-BE49-F238E27FC236}">
                <a16:creationId xmlns:a16="http://schemas.microsoft.com/office/drawing/2014/main" id="{A2DA6F95-FC5F-4028-B027-E11F80F21412}"/>
              </a:ext>
            </a:extLst>
          </p:cNvPr>
          <p:cNvSpPr txBox="1">
            <a:spLocks noChangeArrowheads="1"/>
          </p:cNvSpPr>
          <p:nvPr/>
        </p:nvSpPr>
        <p:spPr bwMode="auto">
          <a:xfrm>
            <a:off x="6852201" y="626061"/>
            <a:ext cx="1833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sets aside</a:t>
            </a:r>
          </a:p>
          <a:p>
            <a:pPr eaLnBrk="1" hangingPunct="1">
              <a:defRPr/>
            </a:pPr>
            <a:r>
              <a:rPr lang="en-US" altLang="en-US" sz="1200" i="1" dirty="0"/>
              <a:t>GEF financing; </a:t>
            </a:r>
            <a:r>
              <a:rPr lang="en-US" altLang="en-US" sz="1200" i="1" dirty="0">
                <a:solidFill>
                  <a:srgbClr val="FF0000"/>
                </a:solidFill>
              </a:rPr>
              <a:t>commits </a:t>
            </a:r>
            <a:r>
              <a:rPr lang="en-US" altLang="en-US" sz="1200" b="1" i="1" dirty="0">
                <a:solidFill>
                  <a:srgbClr val="FF0000"/>
                </a:solidFill>
              </a:rPr>
              <a:t>20% Agency fee</a:t>
            </a:r>
          </a:p>
        </p:txBody>
      </p:sp>
      <p:sp>
        <p:nvSpPr>
          <p:cNvPr id="37" name="Text Box 39">
            <a:extLst>
              <a:ext uri="{FF2B5EF4-FFF2-40B4-BE49-F238E27FC236}">
                <a16:creationId xmlns:a16="http://schemas.microsoft.com/office/drawing/2014/main" id="{ECD2E60E-BCFE-4629-AC22-C6C0CED293CD}"/>
              </a:ext>
            </a:extLst>
          </p:cNvPr>
          <p:cNvSpPr txBox="1">
            <a:spLocks noChangeArrowheads="1"/>
          </p:cNvSpPr>
          <p:nvPr/>
        </p:nvSpPr>
        <p:spPr bwMode="auto">
          <a:xfrm>
            <a:off x="5684273" y="3791595"/>
            <a:ext cx="239507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Trustee commits GEF financing</a:t>
            </a:r>
            <a:endParaRPr lang="en-US" altLang="en-US" sz="1200" i="1" dirty="0">
              <a:solidFill>
                <a:srgbClr val="FF0000"/>
              </a:solidFill>
            </a:endParaRPr>
          </a:p>
        </p:txBody>
      </p:sp>
      <p:sp>
        <p:nvSpPr>
          <p:cNvPr id="43" name="Text Box 38">
            <a:extLst>
              <a:ext uri="{FF2B5EF4-FFF2-40B4-BE49-F238E27FC236}">
                <a16:creationId xmlns:a16="http://schemas.microsoft.com/office/drawing/2014/main" id="{D26D8B6E-8290-4BF7-8852-2CFA66D476CA}"/>
              </a:ext>
            </a:extLst>
          </p:cNvPr>
          <p:cNvSpPr txBox="1">
            <a:spLocks noChangeArrowheads="1"/>
          </p:cNvSpPr>
          <p:nvPr/>
        </p:nvSpPr>
        <p:spPr bwMode="auto">
          <a:xfrm>
            <a:off x="2324542" y="2071072"/>
            <a:ext cx="13941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PFD (Program concept) submission</a:t>
            </a:r>
          </a:p>
        </p:txBody>
      </p:sp>
      <p:sp>
        <p:nvSpPr>
          <p:cNvPr id="5133" name="Text Box 25">
            <a:extLst>
              <a:ext uri="{FF2B5EF4-FFF2-40B4-BE49-F238E27FC236}">
                <a16:creationId xmlns:a16="http://schemas.microsoft.com/office/drawing/2014/main" id="{FAE9E9EA-EE4F-4CED-AC30-8B41DF1D1759}"/>
              </a:ext>
            </a:extLst>
          </p:cNvPr>
          <p:cNvSpPr txBox="1">
            <a:spLocks noChangeArrowheads="1"/>
          </p:cNvSpPr>
          <p:nvPr/>
        </p:nvSpPr>
        <p:spPr bwMode="gray">
          <a:xfrm>
            <a:off x="3788230" y="4561719"/>
            <a:ext cx="4652605" cy="461665"/>
          </a:xfrm>
          <a:prstGeom prst="rect">
            <a:avLst/>
          </a:prstGeom>
          <a:noFill/>
          <a:ln>
            <a:noFill/>
          </a:ln>
          <a:effectLs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cs typeface="Arial" panose="020B0604020202020204" pitchFamily="34" charset="0"/>
              </a:rPr>
              <a:t>Agency: 1</a:t>
            </a:r>
            <a:r>
              <a:rPr lang="en-US" altLang="en-US" sz="1200" i="1" baseline="30000" dirty="0">
                <a:cs typeface="Arial" panose="020B0604020202020204" pitchFamily="34" charset="0"/>
              </a:rPr>
              <a:t>st</a:t>
            </a:r>
            <a:r>
              <a:rPr lang="en-US" altLang="en-US" sz="1200" i="1" dirty="0">
                <a:cs typeface="Arial" panose="020B0604020202020204" pitchFamily="34" charset="0"/>
              </a:rPr>
              <a:t> disbursement to country</a:t>
            </a:r>
          </a:p>
          <a:p>
            <a:pPr eaLnBrk="1" hangingPunct="1">
              <a:defRPr/>
            </a:pPr>
            <a:r>
              <a:rPr lang="en-US" altLang="en-US" sz="1200" i="1" dirty="0">
                <a:cs typeface="Arial" panose="020B0604020202020204" pitchFamily="34" charset="0"/>
              </a:rPr>
              <a:t>Trustee </a:t>
            </a:r>
            <a:r>
              <a:rPr lang="en-US" altLang="en-US" sz="1200" i="1" dirty="0">
                <a:solidFill>
                  <a:srgbClr val="FF0000"/>
                </a:solidFill>
                <a:cs typeface="Arial" panose="020B0604020202020204" pitchFamily="34" charset="0"/>
              </a:rPr>
              <a:t>commits </a:t>
            </a:r>
            <a:r>
              <a:rPr lang="en-US" altLang="en-US" sz="1200" b="1" i="1" dirty="0">
                <a:solidFill>
                  <a:srgbClr val="FF0000"/>
                </a:solidFill>
                <a:cs typeface="Arial" panose="020B0604020202020204" pitchFamily="34" charset="0"/>
              </a:rPr>
              <a:t>50% (FSP) / 80% (MSP) Agency fee </a:t>
            </a:r>
          </a:p>
        </p:txBody>
      </p:sp>
      <p:grpSp>
        <p:nvGrpSpPr>
          <p:cNvPr id="5" name="Group 4">
            <a:extLst>
              <a:ext uri="{FF2B5EF4-FFF2-40B4-BE49-F238E27FC236}">
                <a16:creationId xmlns:a16="http://schemas.microsoft.com/office/drawing/2014/main" id="{AE42B414-CECC-40E3-AC01-FCD393589F85}"/>
              </a:ext>
            </a:extLst>
          </p:cNvPr>
          <p:cNvGrpSpPr/>
          <p:nvPr/>
        </p:nvGrpSpPr>
        <p:grpSpPr>
          <a:xfrm>
            <a:off x="555627" y="4007970"/>
            <a:ext cx="1371600" cy="1371600"/>
            <a:chOff x="585337" y="4113284"/>
            <a:chExt cx="1371600" cy="1371600"/>
          </a:xfrm>
        </p:grpSpPr>
        <p:sp>
          <p:nvSpPr>
            <p:cNvPr id="9255" name="Oval 16">
              <a:extLst>
                <a:ext uri="{FF2B5EF4-FFF2-40B4-BE49-F238E27FC236}">
                  <a16:creationId xmlns:a16="http://schemas.microsoft.com/office/drawing/2014/main" id="{AC985AFE-D7F6-4136-8D59-8A303642675C}"/>
                </a:ext>
              </a:extLst>
            </p:cNvPr>
            <p:cNvSpPr>
              <a:spLocks noChangeArrowheads="1"/>
            </p:cNvSpPr>
            <p:nvPr/>
          </p:nvSpPr>
          <p:spPr bwMode="gray">
            <a:xfrm>
              <a:off x="585337" y="4113284"/>
              <a:ext cx="1371600" cy="1371600"/>
            </a:xfrm>
            <a:prstGeom prst="ellipse">
              <a:avLst/>
            </a:prstGeom>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42" name="Text Box 25">
              <a:extLst>
                <a:ext uri="{FF2B5EF4-FFF2-40B4-BE49-F238E27FC236}">
                  <a16:creationId xmlns:a16="http://schemas.microsoft.com/office/drawing/2014/main" id="{0BD296C9-D9C6-4865-8552-3981344DD6AA}"/>
                </a:ext>
              </a:extLst>
            </p:cNvPr>
            <p:cNvSpPr txBox="1">
              <a:spLocks noChangeArrowheads="1"/>
            </p:cNvSpPr>
            <p:nvPr/>
          </p:nvSpPr>
          <p:spPr bwMode="gray">
            <a:xfrm>
              <a:off x="585337" y="4606755"/>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squar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4</a:t>
              </a:r>
            </a:p>
            <a:p>
              <a:pPr algn="ctr" eaLnBrk="1" hangingPunct="1">
                <a:defRPr/>
              </a:pPr>
              <a:r>
                <a:rPr lang="en-US" altLang="en-US" sz="1200" b="1" dirty="0">
                  <a:solidFill>
                    <a:schemeClr val="bg1"/>
                  </a:solidFill>
                  <a:latin typeface="+mj-lt"/>
                </a:rPr>
                <a:t>Terminal Evaluation</a:t>
              </a:r>
            </a:p>
          </p:txBody>
        </p:sp>
      </p:grpSp>
      <p:grpSp>
        <p:nvGrpSpPr>
          <p:cNvPr id="6" name="Group 5">
            <a:extLst>
              <a:ext uri="{FF2B5EF4-FFF2-40B4-BE49-F238E27FC236}">
                <a16:creationId xmlns:a16="http://schemas.microsoft.com/office/drawing/2014/main" id="{E76A10BB-3F7F-481F-9F4F-07FDC76A39E9}"/>
              </a:ext>
            </a:extLst>
          </p:cNvPr>
          <p:cNvGrpSpPr/>
          <p:nvPr/>
        </p:nvGrpSpPr>
        <p:grpSpPr>
          <a:xfrm>
            <a:off x="1381859" y="1920030"/>
            <a:ext cx="1207998" cy="1497876"/>
            <a:chOff x="1293962" y="2072841"/>
            <a:chExt cx="1207998" cy="1497876"/>
          </a:xfrm>
        </p:grpSpPr>
        <p:sp>
          <p:nvSpPr>
            <p:cNvPr id="44" name="Text Box 38">
              <a:extLst>
                <a:ext uri="{FF2B5EF4-FFF2-40B4-BE49-F238E27FC236}">
                  <a16:creationId xmlns:a16="http://schemas.microsoft.com/office/drawing/2014/main" id="{64672599-44E4-4A8C-9A7D-E1ED674C0300}"/>
                </a:ext>
              </a:extLst>
            </p:cNvPr>
            <p:cNvSpPr txBox="1">
              <a:spLocks noChangeArrowheads="1"/>
            </p:cNvSpPr>
            <p:nvPr/>
          </p:nvSpPr>
          <p:spPr bwMode="auto">
            <a:xfrm>
              <a:off x="1293962" y="2555054"/>
              <a:ext cx="120799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In-country</a:t>
              </a:r>
            </a:p>
            <a:p>
              <a:pPr eaLnBrk="1" hangingPunct="1">
                <a:defRPr/>
              </a:pPr>
              <a:r>
                <a:rPr lang="en-US" altLang="en-US" sz="1200" i="1" dirty="0"/>
                <a:t>project concept consultation &amp; development</a:t>
              </a:r>
            </a:p>
          </p:txBody>
        </p:sp>
        <p:pic>
          <p:nvPicPr>
            <p:cNvPr id="9262" name="Picture 44">
              <a:extLst>
                <a:ext uri="{FF2B5EF4-FFF2-40B4-BE49-F238E27FC236}">
                  <a16:creationId xmlns:a16="http://schemas.microsoft.com/office/drawing/2014/main" id="{C8BE659A-27CD-489E-B7B8-491CE609F68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93455" y="2072841"/>
              <a:ext cx="579788" cy="48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63" name="Slide Number Placeholder 2">
            <a:extLst>
              <a:ext uri="{FF2B5EF4-FFF2-40B4-BE49-F238E27FC236}">
                <a16:creationId xmlns:a16="http://schemas.microsoft.com/office/drawing/2014/main" id="{A1A10312-D1A9-4367-BFF5-EF838D736A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A07901-8898-4C32-91E3-9E9029EB62A0}" type="slidenum">
              <a:rPr lang="en-US" altLang="en-US" sz="1400" smtClean="0"/>
              <a:pPr>
                <a:spcBef>
                  <a:spcPct val="0"/>
                </a:spcBef>
                <a:buFontTx/>
                <a:buNone/>
              </a:pPr>
              <a:t>7</a:t>
            </a:fld>
            <a:endParaRPr lang="en-US" altLang="en-US" sz="1400"/>
          </a:p>
        </p:txBody>
      </p:sp>
      <p:grpSp>
        <p:nvGrpSpPr>
          <p:cNvPr id="28" name="Group 27">
            <a:extLst>
              <a:ext uri="{FF2B5EF4-FFF2-40B4-BE49-F238E27FC236}">
                <a16:creationId xmlns:a16="http://schemas.microsoft.com/office/drawing/2014/main" id="{B82641D9-B7EC-4715-8D2F-2CCABDE583AB}"/>
              </a:ext>
            </a:extLst>
          </p:cNvPr>
          <p:cNvGrpSpPr/>
          <p:nvPr/>
        </p:nvGrpSpPr>
        <p:grpSpPr>
          <a:xfrm>
            <a:off x="5734793" y="2280623"/>
            <a:ext cx="1371722" cy="1371600"/>
            <a:chOff x="4690939" y="3660560"/>
            <a:chExt cx="1371722" cy="1371600"/>
          </a:xfrm>
        </p:grpSpPr>
        <p:sp>
          <p:nvSpPr>
            <p:cNvPr id="29" name="Oval 16">
              <a:extLst>
                <a:ext uri="{FF2B5EF4-FFF2-40B4-BE49-F238E27FC236}">
                  <a16:creationId xmlns:a16="http://schemas.microsoft.com/office/drawing/2014/main" id="{1035F4E4-2CCD-4936-BE42-25EE55EF2068}"/>
                </a:ext>
              </a:extLst>
            </p:cNvPr>
            <p:cNvSpPr>
              <a:spLocks noChangeArrowheads="1"/>
            </p:cNvSpPr>
            <p:nvPr/>
          </p:nvSpPr>
          <p:spPr bwMode="gray">
            <a:xfrm>
              <a:off x="4690995" y="3660560"/>
              <a:ext cx="1371600" cy="1371600"/>
            </a:xfrm>
            <a:prstGeom prst="ellipse">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r="100000" b="100000"/>
              </a:path>
              <a:tileRect l="-100000" t="-100000"/>
            </a:gradFill>
            <a:ln>
              <a:noFill/>
            </a:ln>
            <a:effectLst>
              <a:prstShdw prst="shdw12" dist="76200" dir="10800000">
                <a:srgbClr val="001D3A">
                  <a:alpha val="50000"/>
                </a:srgbClr>
              </a:prstShdw>
            </a:effectLst>
            <a:extLst/>
          </p:spPr>
          <p:txBody>
            <a:bodyPr wrap="none" lIns="0" tIns="0"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a:p>
          </p:txBody>
        </p:sp>
        <p:sp>
          <p:nvSpPr>
            <p:cNvPr id="30" name="Text Box 24">
              <a:extLst>
                <a:ext uri="{FF2B5EF4-FFF2-40B4-BE49-F238E27FC236}">
                  <a16:creationId xmlns:a16="http://schemas.microsoft.com/office/drawing/2014/main" id="{43B23895-3211-4BE2-9B4E-B5C2EC6723C9}"/>
                </a:ext>
              </a:extLst>
            </p:cNvPr>
            <p:cNvSpPr txBox="1">
              <a:spLocks noChangeArrowheads="1"/>
            </p:cNvSpPr>
            <p:nvPr/>
          </p:nvSpPr>
          <p:spPr bwMode="gray">
            <a:xfrm>
              <a:off x="4690939" y="3948113"/>
              <a:ext cx="137172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1200" b="1" u="sng" dirty="0">
                  <a:solidFill>
                    <a:schemeClr val="bg1"/>
                  </a:solidFill>
                  <a:latin typeface="+mj-lt"/>
                </a:rPr>
                <a:t>Step 3</a:t>
              </a:r>
            </a:p>
            <a:p>
              <a:pPr algn="ctr" eaLnBrk="1" hangingPunct="1">
                <a:defRPr/>
              </a:pPr>
              <a:r>
                <a:rPr lang="en-US" altLang="en-US" sz="1200" b="1" dirty="0">
                  <a:solidFill>
                    <a:schemeClr val="bg1"/>
                  </a:solidFill>
                  <a:latin typeface="+mj-lt"/>
                </a:rPr>
                <a:t>GEF CEO Approval </a:t>
              </a:r>
            </a:p>
            <a:p>
              <a:pPr algn="ctr" eaLnBrk="1" hangingPunct="1">
                <a:defRPr/>
              </a:pPr>
              <a:r>
                <a:rPr lang="en-US" altLang="en-US" sz="1200" b="1" dirty="0">
                  <a:solidFill>
                    <a:schemeClr val="bg1"/>
                  </a:solidFill>
                  <a:latin typeface="+mj-lt"/>
                </a:rPr>
                <a:t>Of Child Project </a:t>
              </a:r>
            </a:p>
          </p:txBody>
        </p:sp>
      </p:grpSp>
      <p:sp>
        <p:nvSpPr>
          <p:cNvPr id="32" name="Text Box 35">
            <a:extLst>
              <a:ext uri="{FF2B5EF4-FFF2-40B4-BE49-F238E27FC236}">
                <a16:creationId xmlns:a16="http://schemas.microsoft.com/office/drawing/2014/main" id="{C8D610DC-058F-4F01-AB43-8E13C932C58A}"/>
              </a:ext>
            </a:extLst>
          </p:cNvPr>
          <p:cNvSpPr txBox="1">
            <a:spLocks noChangeArrowheads="1"/>
          </p:cNvSpPr>
          <p:nvPr/>
        </p:nvSpPr>
        <p:spPr bwMode="auto">
          <a:xfrm>
            <a:off x="7376659" y="1458365"/>
            <a:ext cx="16543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project appraisal </a:t>
            </a:r>
          </a:p>
        </p:txBody>
      </p:sp>
      <p:sp>
        <p:nvSpPr>
          <p:cNvPr id="33" name="Text Box 35">
            <a:extLst>
              <a:ext uri="{FF2B5EF4-FFF2-40B4-BE49-F238E27FC236}">
                <a16:creationId xmlns:a16="http://schemas.microsoft.com/office/drawing/2014/main" id="{6FB24F32-6C28-4DDB-B0F4-D4E4FDE42DBF}"/>
              </a:ext>
            </a:extLst>
          </p:cNvPr>
          <p:cNvSpPr txBox="1">
            <a:spLocks noChangeArrowheads="1"/>
          </p:cNvSpPr>
          <p:nvPr/>
        </p:nvSpPr>
        <p:spPr bwMode="auto">
          <a:xfrm>
            <a:off x="7252158" y="1996235"/>
            <a:ext cx="1654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a:t>
            </a:r>
          </a:p>
          <a:p>
            <a:pPr eaLnBrk="1" hangingPunct="1">
              <a:defRPr/>
            </a:pPr>
            <a:r>
              <a:rPr lang="en-US" altLang="en-US" sz="1200" i="1" dirty="0"/>
              <a:t>fully developed project Child project submission</a:t>
            </a:r>
          </a:p>
        </p:txBody>
      </p:sp>
      <p:sp>
        <p:nvSpPr>
          <p:cNvPr id="31" name="Text Box 38">
            <a:extLst>
              <a:ext uri="{FF2B5EF4-FFF2-40B4-BE49-F238E27FC236}">
                <a16:creationId xmlns:a16="http://schemas.microsoft.com/office/drawing/2014/main" id="{0B6EBA10-DB74-4156-82EC-247FCE880F5A}"/>
              </a:ext>
            </a:extLst>
          </p:cNvPr>
          <p:cNvSpPr txBox="1">
            <a:spLocks noChangeArrowheads="1"/>
          </p:cNvSpPr>
          <p:nvPr/>
        </p:nvSpPr>
        <p:spPr bwMode="auto">
          <a:xfrm>
            <a:off x="2764046" y="5048691"/>
            <a:ext cx="15595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i="1" dirty="0"/>
              <a:t>Agency: PIR</a:t>
            </a:r>
          </a:p>
        </p:txBody>
      </p:sp>
    </p:spTree>
    <p:extLst>
      <p:ext uri="{BB962C8B-B14F-4D97-AF65-F5344CB8AC3E}">
        <p14:creationId xmlns:p14="http://schemas.microsoft.com/office/powerpoint/2010/main" val="4279040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000" dirty="0"/>
              <a:t>GEF-7 policies focus</a:t>
            </a:r>
          </a:p>
        </p:txBody>
      </p:sp>
      <p:sp>
        <p:nvSpPr>
          <p:cNvPr id="3" name="Content Placeholder 2"/>
          <p:cNvSpPr>
            <a:spLocks noGrp="1"/>
          </p:cNvSpPr>
          <p:nvPr>
            <p:ph idx="1"/>
          </p:nvPr>
        </p:nvSpPr>
        <p:spPr>
          <a:xfrm>
            <a:off x="457200" y="1143000"/>
            <a:ext cx="8229600" cy="939365"/>
          </a:xfrm>
        </p:spPr>
        <p:txBody>
          <a:bodyPr>
            <a:normAutofit fontScale="70000" lnSpcReduction="20000"/>
          </a:bodyPr>
          <a:lstStyle/>
          <a:p>
            <a:pPr marL="0" indent="0">
              <a:buNone/>
            </a:pPr>
            <a:r>
              <a:rPr lang="en-US" dirty="0"/>
              <a:t>The </a:t>
            </a:r>
            <a:r>
              <a:rPr lang="en-US" b="1" dirty="0">
                <a:solidFill>
                  <a:srgbClr val="002060"/>
                </a:solidFill>
              </a:rPr>
              <a:t>Policy Recommendations for GEF-7</a:t>
            </a:r>
            <a:r>
              <a:rPr lang="en-US" dirty="0"/>
              <a:t> are aimed at enhancing</a:t>
            </a:r>
          </a:p>
          <a:p>
            <a:pPr marL="0" indent="0">
              <a:buNone/>
            </a:pPr>
            <a:r>
              <a:rPr lang="en-US" dirty="0"/>
              <a:t>the effectiveness and efficiency in the following areas:</a:t>
            </a:r>
          </a:p>
        </p:txBody>
      </p:sp>
      <p:sp>
        <p:nvSpPr>
          <p:cNvPr id="4" name="Content Placeholder 2">
            <a:extLst>
              <a:ext uri="{FF2B5EF4-FFF2-40B4-BE49-F238E27FC236}">
                <a16:creationId xmlns:a16="http://schemas.microsoft.com/office/drawing/2014/main" id="{86B5AA01-9A98-4C31-863C-8071536FB77C}"/>
              </a:ext>
            </a:extLst>
          </p:cNvPr>
          <p:cNvSpPr txBox="1">
            <a:spLocks/>
          </p:cNvSpPr>
          <p:nvPr/>
        </p:nvSpPr>
        <p:spPr>
          <a:xfrm>
            <a:off x="457200" y="1905000"/>
            <a:ext cx="8229600" cy="3810000"/>
          </a:xfrm>
          <a:prstGeom prst="rect">
            <a:avLst/>
          </a:prstGeom>
        </p:spPr>
        <p:txBody>
          <a:bodyPr vert="horz" lIns="68580" tIns="34290" rIns="68580" bIns="34290" numCol="2"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200" dirty="0"/>
              <a:t>resource allocation</a:t>
            </a:r>
          </a:p>
          <a:p>
            <a:r>
              <a:rPr lang="en-US" sz="2200" dirty="0"/>
              <a:t>optimizing the use of GEF resources in different countries</a:t>
            </a:r>
          </a:p>
          <a:p>
            <a:r>
              <a:rPr lang="en-US" sz="2200" dirty="0"/>
              <a:t>Results</a:t>
            </a:r>
          </a:p>
          <a:p>
            <a:r>
              <a:rPr lang="en-US" sz="2200" dirty="0"/>
              <a:t>Partnership</a:t>
            </a:r>
          </a:p>
          <a:p>
            <a:r>
              <a:rPr lang="en-US" sz="2200" dirty="0"/>
              <a:t>Governance</a:t>
            </a:r>
          </a:p>
          <a:p>
            <a:r>
              <a:rPr lang="en-US" sz="2200" dirty="0"/>
              <a:t>private sector engagement</a:t>
            </a:r>
          </a:p>
          <a:p>
            <a:r>
              <a:rPr lang="en-US" sz="2200" dirty="0"/>
              <a:t>operational efficiency and transparency (fees &amp; cancellation)</a:t>
            </a:r>
          </a:p>
          <a:p>
            <a:r>
              <a:rPr lang="en-US" sz="2200" dirty="0"/>
              <a:t>improved management of data and information</a:t>
            </a:r>
          </a:p>
          <a:p>
            <a:r>
              <a:rPr lang="en-US" sz="2200" dirty="0"/>
              <a:t>gender equality</a:t>
            </a:r>
          </a:p>
          <a:p>
            <a:r>
              <a:rPr lang="en-US" sz="2200" dirty="0"/>
              <a:t>knowledge management, and</a:t>
            </a:r>
          </a:p>
          <a:p>
            <a:r>
              <a:rPr lang="en-US" sz="2200" dirty="0"/>
              <a:t>responsible investment strategy</a:t>
            </a:r>
          </a:p>
          <a:p>
            <a:r>
              <a:rPr lang="en-US" sz="2200" dirty="0">
                <a:hlinkClick r:id="rId3"/>
              </a:rPr>
              <a:t>Practical Steps to Improve Coordination and Workflow in the GEF Partnership</a:t>
            </a:r>
            <a:endParaRPr lang="en-US" sz="2200" dirty="0"/>
          </a:p>
        </p:txBody>
      </p:sp>
    </p:spTree>
    <p:extLst>
      <p:ext uri="{BB962C8B-B14F-4D97-AF65-F5344CB8AC3E}">
        <p14:creationId xmlns:p14="http://schemas.microsoft.com/office/powerpoint/2010/main" val="333329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F21F-CDD5-4C93-8D40-BB753CFEFF8C}"/>
              </a:ext>
            </a:extLst>
          </p:cNvPr>
          <p:cNvSpPr>
            <a:spLocks noGrp="1"/>
          </p:cNvSpPr>
          <p:nvPr>
            <p:ph type="title"/>
          </p:nvPr>
        </p:nvSpPr>
        <p:spPr/>
        <p:txBody>
          <a:bodyPr/>
          <a:lstStyle/>
          <a:p>
            <a:r>
              <a:rPr lang="en-US" sz="2800" dirty="0"/>
              <a:t>Key GEF-7 Policies</a:t>
            </a:r>
          </a:p>
        </p:txBody>
      </p:sp>
      <p:graphicFrame>
        <p:nvGraphicFramePr>
          <p:cNvPr id="3" name="Table 2">
            <a:extLst>
              <a:ext uri="{FF2B5EF4-FFF2-40B4-BE49-F238E27FC236}">
                <a16:creationId xmlns:a16="http://schemas.microsoft.com/office/drawing/2014/main" id="{249995F7-17FF-43BC-82E7-DBEB6B5F3A88}"/>
              </a:ext>
            </a:extLst>
          </p:cNvPr>
          <p:cNvGraphicFramePr>
            <a:graphicFrameLocks noGrp="1"/>
          </p:cNvGraphicFramePr>
          <p:nvPr>
            <p:extLst>
              <p:ext uri="{D42A27DB-BD31-4B8C-83A1-F6EECF244321}">
                <p14:modId xmlns:p14="http://schemas.microsoft.com/office/powerpoint/2010/main" val="3096454902"/>
              </p:ext>
            </p:extLst>
          </p:nvPr>
        </p:nvGraphicFramePr>
        <p:xfrm>
          <a:off x="381000" y="914400"/>
          <a:ext cx="8458202" cy="4953000"/>
        </p:xfrm>
        <a:graphic>
          <a:graphicData uri="http://schemas.openxmlformats.org/drawingml/2006/table">
            <a:tbl>
              <a:tblPr firstRow="1" bandRow="1">
                <a:tableStyleId>{21E4AEA4-8DFA-4A89-87EB-49C32662AFE0}</a:tableStyleId>
              </a:tblPr>
              <a:tblGrid>
                <a:gridCol w="1264778">
                  <a:extLst>
                    <a:ext uri="{9D8B030D-6E8A-4147-A177-3AD203B41FA5}">
                      <a16:colId xmlns:a16="http://schemas.microsoft.com/office/drawing/2014/main" val="1410159965"/>
                    </a:ext>
                  </a:extLst>
                </a:gridCol>
                <a:gridCol w="1818118">
                  <a:extLst>
                    <a:ext uri="{9D8B030D-6E8A-4147-A177-3AD203B41FA5}">
                      <a16:colId xmlns:a16="http://schemas.microsoft.com/office/drawing/2014/main" val="3466138469"/>
                    </a:ext>
                  </a:extLst>
                </a:gridCol>
                <a:gridCol w="3715285">
                  <a:extLst>
                    <a:ext uri="{9D8B030D-6E8A-4147-A177-3AD203B41FA5}">
                      <a16:colId xmlns:a16="http://schemas.microsoft.com/office/drawing/2014/main" val="2620635003"/>
                    </a:ext>
                  </a:extLst>
                </a:gridCol>
                <a:gridCol w="1660021">
                  <a:extLst>
                    <a:ext uri="{9D8B030D-6E8A-4147-A177-3AD203B41FA5}">
                      <a16:colId xmlns:a16="http://schemas.microsoft.com/office/drawing/2014/main" val="2214704647"/>
                    </a:ext>
                  </a:extLst>
                </a:gridCol>
              </a:tblGrid>
              <a:tr h="610638">
                <a:tc>
                  <a:txBody>
                    <a:bodyPr/>
                    <a:lstStyle/>
                    <a:p>
                      <a:pPr algn="ctr"/>
                      <a:r>
                        <a:rPr lang="en-US" sz="1200" dirty="0"/>
                        <a:t>Project identification</a:t>
                      </a:r>
                    </a:p>
                  </a:txBody>
                  <a:tcPr anchor="ctr"/>
                </a:tc>
                <a:tc>
                  <a:txBody>
                    <a:bodyPr/>
                    <a:lstStyle/>
                    <a:p>
                      <a:pPr algn="ctr"/>
                      <a:r>
                        <a:rPr lang="en-US" sz="1200" dirty="0"/>
                        <a:t>Concept submission (PIF/PFD)</a:t>
                      </a:r>
                    </a:p>
                  </a:txBody>
                  <a:tcPr anchor="ctr"/>
                </a:tc>
                <a:tc>
                  <a:txBody>
                    <a:bodyPr/>
                    <a:lstStyle/>
                    <a:p>
                      <a:pPr algn="ctr"/>
                      <a:r>
                        <a:rPr lang="en-US" sz="1200" dirty="0"/>
                        <a:t>Fully developed project </a:t>
                      </a:r>
                    </a:p>
                    <a:p>
                      <a:pPr algn="ctr"/>
                      <a:r>
                        <a:rPr lang="en-US" sz="1200" dirty="0"/>
                        <a:t>(CEO approval/endorsement)</a:t>
                      </a:r>
                    </a:p>
                  </a:txBody>
                  <a:tcPr anchor="ctr"/>
                </a:tc>
                <a:tc>
                  <a:txBody>
                    <a:bodyPr/>
                    <a:lstStyle/>
                    <a:p>
                      <a:pPr algn="ctr"/>
                      <a:r>
                        <a:rPr lang="en-US" sz="1200" dirty="0"/>
                        <a:t>Implementation</a:t>
                      </a:r>
                    </a:p>
                    <a:p>
                      <a:pPr algn="ctr"/>
                      <a:r>
                        <a:rPr lang="en-US" sz="1200" dirty="0"/>
                        <a:t>(PIF, MTR, TR)</a:t>
                      </a:r>
                    </a:p>
                  </a:txBody>
                  <a:tcPr anchor="ctr"/>
                </a:tc>
                <a:extLst>
                  <a:ext uri="{0D108BD9-81ED-4DB2-BD59-A6C34878D82A}">
                    <a16:rowId xmlns:a16="http://schemas.microsoft.com/office/drawing/2014/main" val="1939252320"/>
                  </a:ext>
                </a:extLst>
              </a:tr>
              <a:tr h="816233">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t>Gender Equality Policy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p>
                      <a:pPr algn="ctr"/>
                      <a:r>
                        <a:rPr lang="en-US" sz="1400" dirty="0"/>
                        <a:t>53</a:t>
                      </a:r>
                      <a:r>
                        <a:rPr lang="en-US" sz="1400" baseline="30000" dirty="0"/>
                        <a:t>rd</a:t>
                      </a:r>
                      <a:r>
                        <a:rPr lang="en-US" sz="1400" dirty="0"/>
                        <a:t> Council Meeting, </a:t>
                      </a:r>
                      <a:r>
                        <a:rPr lang="en-US" sz="1400" dirty="0">
                          <a:hlinkClick r:id="rId2"/>
                        </a:rPr>
                        <a:t>https://www.thegef.org/council-meeting-documents/policy-gender-equality</a:t>
                      </a:r>
                      <a:r>
                        <a:rPr lang="en-US" sz="1400" dirty="0"/>
                        <a:t> </a:t>
                      </a:r>
                      <a:endParaRPr lang="en-US" sz="1400" b="1" dirty="0"/>
                    </a:p>
                  </a:txBody>
                  <a:tcPr anchor="ct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anchor="ctr"/>
                </a:tc>
                <a:extLst>
                  <a:ext uri="{0D108BD9-81ED-4DB2-BD59-A6C34878D82A}">
                    <a16:rowId xmlns:a16="http://schemas.microsoft.com/office/drawing/2014/main" val="3715941041"/>
                  </a:ext>
                </a:extLst>
              </a:tr>
              <a:tr h="3526129">
                <a:tc>
                  <a:txBody>
                    <a:bodyPr/>
                    <a:lstStyle/>
                    <a:p>
                      <a:r>
                        <a:rPr lang="en-US" sz="1400" dirty="0"/>
                        <a:t>Meaningful consultations w/</a:t>
                      </a:r>
                    </a:p>
                    <a:p>
                      <a:r>
                        <a:rPr lang="en-US" sz="1400" dirty="0"/>
                        <a:t>stakeholders on the proposed project/program, early screening</a:t>
                      </a:r>
                    </a:p>
                  </a:txBody>
                  <a:tcPr/>
                </a:tc>
                <a:tc>
                  <a:txBody>
                    <a:bodyPr/>
                    <a:lstStyle/>
                    <a:p>
                      <a:r>
                        <a:rPr lang="en-US" sz="1400" dirty="0"/>
                        <a:t>Indicative info on gender considerations &amp; any measures to address these, including process to collect sex-disaggregated data &amp; gender info</a:t>
                      </a:r>
                    </a:p>
                  </a:txBody>
                  <a:tcPr/>
                </a:tc>
                <a:tc>
                  <a:txBody>
                    <a:bodyPr/>
                    <a:lstStyle/>
                    <a:p>
                      <a:pPr marL="228600" indent="-228600">
                        <a:buAutoNum type="alphaLcParenBoth"/>
                      </a:pPr>
                      <a:r>
                        <a:rPr lang="en-US" sz="1400" dirty="0"/>
                        <a:t>Gender analysis or equivalent socio-economic assessment that identifies and describes any gender differences, gender differentiated impacts &amp; risks, and opportunities to address gender gaps and promote the empowerment of women, as relevant to the proposed activity</a:t>
                      </a:r>
                    </a:p>
                    <a:p>
                      <a:pPr marL="228600" indent="-228600">
                        <a:buAutoNum type="alphaLcParenBoth"/>
                      </a:pPr>
                      <a:r>
                        <a:rPr lang="en-US" sz="1400" dirty="0"/>
                        <a:t>Any corresponding gender-responsive measures to address differences, identified impacts &amp; risks, and opportunities through a gender action plan or equivalent</a:t>
                      </a:r>
                    </a:p>
                    <a:p>
                      <a:pPr marL="228600" indent="-228600">
                        <a:buAutoNum type="alphaLcParenBoth"/>
                      </a:pPr>
                      <a:r>
                        <a:rPr lang="en-US" sz="1400" dirty="0"/>
                        <a:t>If gender-responsive measures have been identified, results framework or logical framework with actions, gender-sensitive indicators &amp; sex-disaggregated targets</a:t>
                      </a:r>
                    </a:p>
                  </a:txBody>
                  <a:tcPr/>
                </a:tc>
                <a:tc>
                  <a:txBody>
                    <a:bodyPr/>
                    <a:lstStyle/>
                    <a:p>
                      <a:pPr marL="0" marR="0">
                        <a:lnSpc>
                          <a:spcPct val="107000"/>
                        </a:lnSpc>
                        <a:spcBef>
                          <a:spcPts val="0"/>
                        </a:spcBef>
                        <a:spcAft>
                          <a:spcPts val="0"/>
                        </a:spcAft>
                      </a:pPr>
                      <a:r>
                        <a:rPr lang="en-US" sz="1400" dirty="0">
                          <a:effectLst/>
                        </a:rPr>
                        <a:t>Annual reporting on, including through PIRs, mid-term reviews, and terminal evaluations on progress and results</a:t>
                      </a:r>
                      <a:endParaRPr lang="en-US" sz="14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tc>
                <a:extLst>
                  <a:ext uri="{0D108BD9-81ED-4DB2-BD59-A6C34878D82A}">
                    <a16:rowId xmlns:a16="http://schemas.microsoft.com/office/drawing/2014/main" val="3653903617"/>
                  </a:ext>
                </a:extLst>
              </a:tr>
            </a:tbl>
          </a:graphicData>
        </a:graphic>
      </p:graphicFrame>
    </p:spTree>
    <p:extLst>
      <p:ext uri="{BB962C8B-B14F-4D97-AF65-F5344CB8AC3E}">
        <p14:creationId xmlns:p14="http://schemas.microsoft.com/office/powerpoint/2010/main" val="3384034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8528</TotalTime>
  <Words>2584</Words>
  <Application>Microsoft Office PowerPoint</Application>
  <PresentationFormat>On-screen Show (4:3)</PresentationFormat>
  <Paragraphs>598</Paragraphs>
  <Slides>18</Slides>
  <Notes>14</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DengXian</vt:lpstr>
      <vt:lpstr>Malgun Gothic</vt:lpstr>
      <vt:lpstr>Arial</vt:lpstr>
      <vt:lpstr>Calibri</vt:lpstr>
      <vt:lpstr>Times New Roman</vt:lpstr>
      <vt:lpstr>Office Theme</vt:lpstr>
      <vt:lpstr>GEF Project &amp; Program Cycle &amp; Key Policies  GEF-7 National Dialogue in the Gambia  January 28-29, 2019   </vt:lpstr>
      <vt:lpstr>PowerPoint Presentation</vt:lpstr>
      <vt:lpstr>GEF Project Modalities</vt:lpstr>
      <vt:lpstr> Full-Sized Project Cycle</vt:lpstr>
      <vt:lpstr>Medium-Sized Project (2 step approval)</vt:lpstr>
      <vt:lpstr>Medium-Sized Project (1 step)</vt:lpstr>
      <vt:lpstr>Program</vt:lpstr>
      <vt:lpstr>GEF-7 policies focus</vt:lpstr>
      <vt:lpstr>Key GEF-7 Policies</vt:lpstr>
      <vt:lpstr>PowerPoint Presentation</vt:lpstr>
      <vt:lpstr>Co-Financing Policy</vt:lpstr>
      <vt:lpstr>PowerPoint Presentation</vt:lpstr>
      <vt:lpstr>Changes to STAR</vt:lpstr>
      <vt:lpstr>GEF-7 STAR Allocation for The Gambia ($m)</vt:lpstr>
      <vt:lpstr>PowerPoint Presentation</vt:lpstr>
      <vt:lpstr>GEF Small Grants Programme (SGP)</vt:lpstr>
      <vt:lpstr>Size of SGP Grants</vt:lpstr>
      <vt:lpstr>GEF-7 Country Support Program (CSP)</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Focal Area and Cross Cutting Strategies – Chemicals</dc:title>
  <dc:creator>wb350798</dc:creator>
  <cp:lastModifiedBy>Olha Krushelnytska</cp:lastModifiedBy>
  <cp:revision>738</cp:revision>
  <cp:lastPrinted>2015-06-17T22:38:40Z</cp:lastPrinted>
  <dcterms:created xsi:type="dcterms:W3CDTF">2011-03-08T15:42:01Z</dcterms:created>
  <dcterms:modified xsi:type="dcterms:W3CDTF">2019-01-28T14:05:36Z</dcterms:modified>
</cp:coreProperties>
</file>