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</p:sldMasterIdLst>
  <p:notesMasterIdLst>
    <p:notesMasterId r:id="rId18"/>
  </p:notesMasterIdLst>
  <p:sldIdLst>
    <p:sldId id="269" r:id="rId3"/>
    <p:sldId id="305" r:id="rId4"/>
    <p:sldId id="282" r:id="rId5"/>
    <p:sldId id="283" r:id="rId6"/>
    <p:sldId id="298" r:id="rId7"/>
    <p:sldId id="306" r:id="rId8"/>
    <p:sldId id="307" r:id="rId9"/>
    <p:sldId id="308" r:id="rId10"/>
    <p:sldId id="309" r:id="rId11"/>
    <p:sldId id="310" r:id="rId12"/>
    <p:sldId id="300" r:id="rId13"/>
    <p:sldId id="301" r:id="rId14"/>
    <p:sldId id="302" r:id="rId15"/>
    <p:sldId id="303" r:id="rId16"/>
    <p:sldId id="30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82" autoAdjust="0"/>
  </p:normalViewPr>
  <p:slideViewPr>
    <p:cSldViewPr>
      <p:cViewPr varScale="1">
        <p:scale>
          <a:sx n="83" d="100"/>
          <a:sy n="83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8B34E-CA6F-41EE-8845-BA507C05173A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7241D-FC74-4E30-9F37-A81AA9063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27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FFEF0-160D-4CBA-8802-3E1AF138E0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305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560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5605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560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7F9C46F-93A8-4FBD-94C2-FBACC6DF834D}" type="slidenum">
              <a:rPr lang="en-US" smtClean="0">
                <a:solidFill>
                  <a:prstClr val="black"/>
                </a:solidFill>
              </a:rPr>
              <a:pPr eaLnBrk="1" hangingPunct="1"/>
              <a:t>11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560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5605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560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7F9C46F-93A8-4FBD-94C2-FBACC6DF834D}" type="slidenum">
              <a:rPr lang="en-US" smtClean="0">
                <a:solidFill>
                  <a:prstClr val="black"/>
                </a:solidFill>
              </a:rPr>
              <a:pPr eaLnBrk="1" hangingPunct="1"/>
              <a:t>12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560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5605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560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7F9C46F-93A8-4FBD-94C2-FBACC6DF834D}" type="slidenum">
              <a:rPr lang="en-US" smtClean="0">
                <a:solidFill>
                  <a:prstClr val="black"/>
                </a:solidFill>
              </a:rPr>
              <a:pPr eaLnBrk="1" hangingPunct="1"/>
              <a:t>13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560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5605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560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7F9C46F-93A8-4FBD-94C2-FBACC6DF834D}" type="slidenum">
              <a:rPr lang="en-US" smtClean="0">
                <a:solidFill>
                  <a:prstClr val="black"/>
                </a:solidFill>
              </a:rPr>
              <a:pPr eaLnBrk="1" hangingPunct="1"/>
              <a:t>14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560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5605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560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7F9C46F-93A8-4FBD-94C2-FBACC6DF834D}" type="slidenum">
              <a:rPr lang="en-US" smtClean="0">
                <a:solidFill>
                  <a:prstClr val="black"/>
                </a:solidFill>
              </a:rPr>
              <a:pPr eaLnBrk="1" hangingPunct="1"/>
              <a:t>15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Taking Deforestation out of the Commodities Supply Chain </a:t>
            </a:r>
          </a:p>
          <a:p>
            <a:pPr lvl="1"/>
            <a:r>
              <a:rPr lang="en-US" dirty="0" smtClean="0"/>
              <a:t>Avoiding deforestation in supply chains of critical commodities by supporting action with financial institutions, and producers</a:t>
            </a:r>
          </a:p>
          <a:p>
            <a:r>
              <a:rPr lang="en-US" i="1" dirty="0" smtClean="0"/>
              <a:t>A New Development Path for the Amazon Basin </a:t>
            </a:r>
          </a:p>
          <a:p>
            <a:pPr lvl="1"/>
            <a:r>
              <a:rPr lang="en-US" dirty="0" smtClean="0"/>
              <a:t>Enhance the development options available for the region, that are more reliant on a strong forest-related sector ,can reduce poverty and stabilize the agriculture frontier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7241D-FC74-4E30-9F37-A81AA90635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43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560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5605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560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7F9C46F-93A8-4FBD-94C2-FBACC6DF834D}" type="slidenum">
              <a:rPr lang="en-US" smtClean="0">
                <a:solidFill>
                  <a:prstClr val="black"/>
                </a:solidFill>
              </a:rPr>
              <a:pPr eaLnBrk="1" hangingPunct="1"/>
              <a:t>3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560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5605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560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7F9C46F-93A8-4FBD-94C2-FBACC6DF834D}" type="slidenum">
              <a:rPr lang="en-US" smtClean="0">
                <a:solidFill>
                  <a:prstClr val="black"/>
                </a:solidFill>
              </a:rPr>
              <a:pPr eaLnBrk="1" hangingPunct="1"/>
              <a:t>4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560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5605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560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7F9C46F-93A8-4FBD-94C2-FBACC6DF834D}" type="slidenum">
              <a:rPr lang="en-US" smtClean="0">
                <a:solidFill>
                  <a:prstClr val="black"/>
                </a:solidFill>
              </a:rPr>
              <a:pPr eaLnBrk="1" hangingPunct="1"/>
              <a:t>6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560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5605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560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7F9C46F-93A8-4FBD-94C2-FBACC6DF834D}" type="slidenum">
              <a:rPr lang="en-US" smtClean="0">
                <a:solidFill>
                  <a:prstClr val="black"/>
                </a:solidFill>
              </a:rPr>
              <a:pPr eaLnBrk="1" hangingPunct="1"/>
              <a:t>7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560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5605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560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7F9C46F-93A8-4FBD-94C2-FBACC6DF834D}" type="slidenum">
              <a:rPr lang="en-US" smtClean="0">
                <a:solidFill>
                  <a:prstClr val="black"/>
                </a:solidFill>
              </a:rPr>
              <a:pPr eaLnBrk="1" hangingPunct="1"/>
              <a:t>8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560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5605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560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7F9C46F-93A8-4FBD-94C2-FBACC6DF834D}" type="slidenum">
              <a:rPr lang="en-US" smtClean="0">
                <a:solidFill>
                  <a:prstClr val="black"/>
                </a:solidFill>
              </a:rPr>
              <a:pPr eaLnBrk="1" hangingPunct="1"/>
              <a:t>9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560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5605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560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7F9C46F-93A8-4FBD-94C2-FBACC6DF834D}" type="slidenum">
              <a:rPr lang="en-US" smtClean="0">
                <a:solidFill>
                  <a:prstClr val="black"/>
                </a:solidFill>
              </a:rPr>
              <a:pPr eaLnBrk="1" hangingPunct="1"/>
              <a:t>10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 userDrawn="1"/>
        </p:nvGrpSpPr>
        <p:grpSpPr bwMode="auto">
          <a:xfrm>
            <a:off x="0" y="76200"/>
            <a:ext cx="9144000" cy="1247775"/>
            <a:chOff x="0" y="152400"/>
            <a:chExt cx="9144000" cy="1248156"/>
          </a:xfrm>
        </p:grpSpPr>
        <p:pic>
          <p:nvPicPr>
            <p:cNvPr id="5" name="Picture 5" descr="GEF-20-PPT-BG-blank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152400"/>
              <a:ext cx="9144000" cy="1246632"/>
            </a:xfrm>
            <a:prstGeom prst="rect">
              <a:avLst/>
            </a:prstGeom>
            <a:effectLst>
              <a:reflection blurRad="6350" stA="50000" endA="300" endPos="38500" dist="50800" dir="5400000" sy="-100000" algn="bl" rotWithShape="0"/>
            </a:effectLst>
          </p:spPr>
        </p:pic>
        <p:pic>
          <p:nvPicPr>
            <p:cNvPr id="6" name="Picture 6" descr="GEF-PPT-BG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152400"/>
              <a:ext cx="9144000" cy="1248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FB6D-747C-489A-AF89-89B24F2F79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64D7-1DC2-4351-9951-747F0A4859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743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FB6D-747C-489A-AF89-89B24F2F79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64D7-1DC2-4351-9951-747F0A4859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190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FB6D-747C-489A-AF89-89B24F2F79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64D7-1DC2-4351-9951-747F0A4859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89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FB6D-747C-489A-AF89-89B24F2F79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64D7-1DC2-4351-9951-747F0A4859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8613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FB6D-747C-489A-AF89-89B24F2F79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64D7-1DC2-4351-9951-747F0A4859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743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FB6D-747C-489A-AF89-89B24F2F79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64D7-1DC2-4351-9951-747F0A4859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021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FB6D-747C-489A-AF89-89B24F2F79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64D7-1DC2-4351-9951-747F0A4859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84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394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70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462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434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FB6D-747C-489A-AF89-89B24F2F79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64D7-1DC2-4351-9951-747F0A4859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38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FB6D-747C-489A-AF89-89B24F2F79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64D7-1DC2-4351-9951-747F0A4859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56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FB6D-747C-489A-AF89-89B24F2F79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64D7-1DC2-4351-9951-747F0A4859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363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FB6D-747C-489A-AF89-89B24F2F79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64D7-1DC2-4351-9951-747F0A4859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15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4" descr="GEF-PPT-BG.png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610225"/>
            <a:ext cx="91440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83713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1F497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F497D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F497D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F497D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F497D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9FB6D-747C-489A-AF89-89B24F2F79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C64D7-1DC2-4351-9951-747F0A4859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48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71997" y="572869"/>
            <a:ext cx="674505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O" sz="3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Programming</a:t>
            </a:r>
            <a:r>
              <a:rPr lang="es-CO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s-CO" sz="3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directions</a:t>
            </a:r>
            <a:r>
              <a:rPr lang="es-CO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s-CO" sz="3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for</a:t>
            </a:r>
            <a:r>
              <a:rPr lang="es-CO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GEF-6 </a:t>
            </a:r>
            <a:endParaRPr lang="es-CO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85558" y="1976497"/>
            <a:ext cx="4788555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O" sz="32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Climate</a:t>
            </a:r>
            <a:r>
              <a:rPr lang="es-CO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s-CO" sz="32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Change</a:t>
            </a:r>
            <a:r>
              <a:rPr lang="es-CO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s-CO" sz="32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Mitigation</a:t>
            </a:r>
            <a:r>
              <a:rPr lang="es-CO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endParaRPr lang="es-CO" sz="32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es-CO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&amp;</a:t>
            </a:r>
          </a:p>
          <a:p>
            <a:pPr algn="ctr"/>
            <a:r>
              <a:rPr lang="es-CO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s-CO" sz="3200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Chemicals </a:t>
            </a:r>
            <a:r>
              <a:rPr lang="es-CO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and </a:t>
            </a:r>
            <a:r>
              <a:rPr lang="es-CO" sz="32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Waste</a:t>
            </a:r>
            <a:endParaRPr lang="es-CO" sz="32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es-CO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&amp;</a:t>
            </a:r>
            <a:endParaRPr lang="es-CO" sz="32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es-CO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“</a:t>
            </a:r>
            <a:r>
              <a:rPr lang="es-CO" sz="32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Signature</a:t>
            </a:r>
            <a:r>
              <a:rPr lang="es-CO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s-CO" sz="32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Programs</a:t>
            </a:r>
            <a:r>
              <a:rPr lang="es-CO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”</a:t>
            </a:r>
            <a:endParaRPr lang="es-CO" sz="3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1201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56" y="152400"/>
            <a:ext cx="8929644" cy="1447800"/>
          </a:xfrm>
        </p:spPr>
        <p:txBody>
          <a:bodyPr/>
          <a:lstStyle/>
          <a:p>
            <a:pPr eaLnBrk="1" hangingPunct="1"/>
            <a:r>
              <a:rPr lang="es-CO" sz="3200" b="1" dirty="0" smtClean="0">
                <a:solidFill>
                  <a:srgbClr val="006600"/>
                </a:solidFill>
              </a:rPr>
              <a:t/>
            </a:r>
            <a:br>
              <a:rPr lang="es-CO" sz="3200" b="1" dirty="0" smtClean="0">
                <a:solidFill>
                  <a:srgbClr val="006600"/>
                </a:solidFill>
              </a:rPr>
            </a:br>
            <a:r>
              <a:rPr lang="es-CO" sz="3200" b="1" dirty="0" err="1" smtClean="0">
                <a:solidFill>
                  <a:srgbClr val="006600"/>
                </a:solidFill>
              </a:rPr>
              <a:t>Objective</a:t>
            </a:r>
            <a:r>
              <a:rPr lang="es-CO" sz="3200" b="1" dirty="0" smtClean="0">
                <a:solidFill>
                  <a:srgbClr val="006600"/>
                </a:solidFill>
              </a:rPr>
              <a:t> 3 – </a:t>
            </a:r>
            <a:r>
              <a:rPr lang="en-US" sz="3200" b="1" dirty="0">
                <a:solidFill>
                  <a:srgbClr val="006600"/>
                </a:solidFill>
              </a:rPr>
              <a:t>Foster enabling conditions to mainstream mitigation concerns</a:t>
            </a:r>
            <a:r>
              <a:rPr lang="es-ES" sz="3200" b="1" dirty="0">
                <a:solidFill>
                  <a:srgbClr val="006600"/>
                </a:solidFill>
              </a:rPr>
              <a:t/>
            </a:r>
            <a:br>
              <a:rPr lang="es-ES" sz="3200" b="1" dirty="0">
                <a:solidFill>
                  <a:srgbClr val="006600"/>
                </a:solidFill>
              </a:rPr>
            </a:br>
            <a:endParaRPr lang="es-CO" sz="3200" b="1" dirty="0" smtClean="0">
              <a:solidFill>
                <a:srgbClr val="006600"/>
              </a:solidFill>
            </a:endParaRPr>
          </a:p>
        </p:txBody>
      </p:sp>
      <p:sp>
        <p:nvSpPr>
          <p:cNvPr id="5123" name="TextBox 48"/>
          <p:cNvSpPr txBox="1">
            <a:spLocks noChangeArrowheads="1"/>
          </p:cNvSpPr>
          <p:nvPr/>
        </p:nvSpPr>
        <p:spPr bwMode="auto">
          <a:xfrm>
            <a:off x="228600" y="2370653"/>
            <a:ext cx="87630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CO" sz="2400" u="sng" dirty="0" err="1" smtClean="0">
                <a:solidFill>
                  <a:prstClr val="black"/>
                </a:solidFill>
                <a:latin typeface="+mn-lt"/>
              </a:rPr>
              <a:t>Program</a:t>
            </a:r>
            <a:r>
              <a:rPr lang="es-CO" sz="2400" u="sng" dirty="0" smtClean="0">
                <a:solidFill>
                  <a:prstClr val="black"/>
                </a:solidFill>
                <a:latin typeface="+mn-lt"/>
              </a:rPr>
              <a:t> 1</a:t>
            </a:r>
            <a:r>
              <a:rPr lang="es-CO" sz="2400" dirty="0" smtClean="0">
                <a:solidFill>
                  <a:prstClr val="black"/>
                </a:solidFill>
                <a:latin typeface="+mn-lt"/>
              </a:rPr>
              <a:t>: </a:t>
            </a:r>
            <a:r>
              <a:rPr lang="en-US" sz="2400" dirty="0">
                <a:solidFill>
                  <a:prstClr val="black"/>
                </a:solidFill>
                <a:latin typeface="+mn-lt"/>
              </a:rPr>
              <a:t>Integrate findings of Convention obligations and enabling activities into national planning processes and mitigation targets</a:t>
            </a:r>
            <a:endParaRPr lang="es-CO" sz="2400" u="sng" dirty="0" smtClean="0">
              <a:solidFill>
                <a:prstClr val="black"/>
              </a:solidFill>
              <a:latin typeface="+mn-lt"/>
            </a:endParaRPr>
          </a:p>
          <a:p>
            <a:pPr eaLnBrk="1" hangingPunct="1"/>
            <a:endParaRPr lang="es-CO" sz="2400" dirty="0" smtClean="0">
              <a:solidFill>
                <a:prstClr val="black"/>
              </a:solidFill>
              <a:latin typeface="+mn-lt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s-CO" sz="2200" dirty="0">
                <a:solidFill>
                  <a:prstClr val="black"/>
                </a:solidFill>
                <a:latin typeface="+mn-lt"/>
              </a:rPr>
              <a:t>H</a:t>
            </a:r>
            <a:r>
              <a:rPr lang="en-US" sz="2200" dirty="0" err="1" smtClean="0">
                <a:solidFill>
                  <a:prstClr val="black"/>
                </a:solidFill>
                <a:latin typeface="+mn-lt"/>
              </a:rPr>
              <a:t>elp</a:t>
            </a:r>
            <a:r>
              <a:rPr lang="en-US" sz="2200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+mn-lt"/>
              </a:rPr>
              <a:t>countries </a:t>
            </a:r>
            <a:r>
              <a:rPr lang="en-US" sz="2200" dirty="0" smtClean="0">
                <a:solidFill>
                  <a:prstClr val="black"/>
                </a:solidFill>
                <a:latin typeface="+mn-lt"/>
              </a:rPr>
              <a:t>to prepare </a:t>
            </a:r>
            <a:r>
              <a:rPr lang="en-US" sz="2200">
                <a:solidFill>
                  <a:prstClr val="black"/>
                </a:solidFill>
                <a:latin typeface="+mn-lt"/>
              </a:rPr>
              <a:t>National </a:t>
            </a:r>
            <a:r>
              <a:rPr lang="en-US" sz="2200" smtClean="0">
                <a:solidFill>
                  <a:prstClr val="black"/>
                </a:solidFill>
                <a:latin typeface="+mn-lt"/>
              </a:rPr>
              <a:t>Communications, TNAs </a:t>
            </a:r>
            <a:r>
              <a:rPr lang="en-US" sz="2200" dirty="0">
                <a:solidFill>
                  <a:prstClr val="black"/>
                </a:solidFill>
                <a:latin typeface="+mn-lt"/>
              </a:rPr>
              <a:t>and </a:t>
            </a:r>
            <a:r>
              <a:rPr lang="en-US" sz="2200" dirty="0" smtClean="0">
                <a:solidFill>
                  <a:prstClr val="black"/>
                </a:solidFill>
                <a:latin typeface="+mn-lt"/>
              </a:rPr>
              <a:t>BURs, as well as the implementation of </a:t>
            </a:r>
            <a:r>
              <a:rPr lang="es-CO" sz="2200" dirty="0" err="1" smtClean="0">
                <a:solidFill>
                  <a:prstClr val="black"/>
                </a:solidFill>
                <a:latin typeface="+mn-lt"/>
              </a:rPr>
              <a:t>NAMAs</a:t>
            </a:r>
            <a:endParaRPr lang="es-CO" sz="2200" dirty="0" smtClean="0">
              <a:solidFill>
                <a:prstClr val="black"/>
              </a:solidFill>
              <a:latin typeface="+mn-lt"/>
            </a:endParaRPr>
          </a:p>
          <a:p>
            <a:pPr eaLnBrk="1" hangingPunct="1"/>
            <a:r>
              <a:rPr lang="en-US" sz="2400" dirty="0" smtClean="0">
                <a:solidFill>
                  <a:prstClr val="black"/>
                </a:solidFill>
                <a:latin typeface="+mn-lt"/>
              </a:rPr>
              <a:t>  </a:t>
            </a:r>
            <a:endParaRPr lang="es-CO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7934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56" y="76200"/>
            <a:ext cx="8777244" cy="6858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642D"/>
                </a:solidFill>
                <a:latin typeface="Calibri" pitchFamily="34" charset="0"/>
              </a:rPr>
              <a:t>Chemicals and waste</a:t>
            </a:r>
            <a:endParaRPr lang="en-US" sz="3200" b="1" dirty="0">
              <a:solidFill>
                <a:srgbClr val="00642D"/>
              </a:solidFill>
              <a:latin typeface="Calibri" pitchFamily="34" charset="0"/>
            </a:endParaRPr>
          </a:p>
        </p:txBody>
      </p:sp>
      <p:sp>
        <p:nvSpPr>
          <p:cNvPr id="5123" name="TextBox 48"/>
          <p:cNvSpPr txBox="1">
            <a:spLocks noChangeArrowheads="1"/>
          </p:cNvSpPr>
          <p:nvPr/>
        </p:nvSpPr>
        <p:spPr bwMode="auto">
          <a:xfrm>
            <a:off x="228600" y="762000"/>
            <a:ext cx="8763000" cy="566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b="1" dirty="0" smtClean="0"/>
              <a:t>Goal</a:t>
            </a:r>
            <a:r>
              <a:rPr lang="en-US" sz="2400" dirty="0" smtClean="0"/>
              <a:t>: </a:t>
            </a:r>
            <a:r>
              <a:rPr lang="en-US" sz="2400" dirty="0">
                <a:solidFill>
                  <a:prstClr val="black"/>
                </a:solidFill>
                <a:latin typeface="+mn-lt"/>
              </a:rPr>
              <a:t>"A significant reduction in the exposure of humans and the environment to hazardous chemicals and waste of global importance."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Objectives:</a:t>
            </a:r>
          </a:p>
          <a:p>
            <a:pPr eaLnBrk="1" hangingPunct="1"/>
            <a:endParaRPr lang="en-US" sz="2400" dirty="0" smtClean="0"/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400" dirty="0" smtClean="0"/>
              <a:t>Create </a:t>
            </a:r>
            <a:r>
              <a:rPr lang="en-US" sz="2400" dirty="0"/>
              <a:t>the conditions and environment for managing harmful chemicals and </a:t>
            </a:r>
            <a:r>
              <a:rPr lang="en-US" sz="2400" dirty="0" smtClean="0"/>
              <a:t>waste</a:t>
            </a:r>
          </a:p>
          <a:p>
            <a:pPr eaLnBrk="1" hangingPunct="1"/>
            <a:endParaRPr lang="en-US" sz="2400" dirty="0" smtClean="0"/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400" dirty="0" smtClean="0"/>
              <a:t>Reduce </a:t>
            </a:r>
            <a:r>
              <a:rPr lang="en-US" sz="2400" dirty="0"/>
              <a:t>the prevalence of harmful chemicals and </a:t>
            </a:r>
            <a:r>
              <a:rPr lang="en-US" sz="2400" dirty="0" smtClean="0"/>
              <a:t>waste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endParaRPr lang="en-US" sz="2400" dirty="0"/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s-ES" sz="2400" dirty="0" err="1">
                <a:solidFill>
                  <a:prstClr val="black"/>
                </a:solidFill>
              </a:rPr>
              <a:t>Support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s-ES" sz="2400" dirty="0" err="1">
                <a:solidFill>
                  <a:prstClr val="black"/>
                </a:solidFill>
              </a:rPr>
              <a:t>Least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s-ES" sz="2400" dirty="0" err="1">
                <a:solidFill>
                  <a:prstClr val="black"/>
                </a:solidFill>
              </a:rPr>
              <a:t>Develped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s-ES" sz="2400" dirty="0" err="1">
                <a:solidFill>
                  <a:prstClr val="black"/>
                </a:solidFill>
              </a:rPr>
              <a:t>Countries</a:t>
            </a:r>
            <a:r>
              <a:rPr lang="es-ES" sz="2400" dirty="0">
                <a:solidFill>
                  <a:prstClr val="black"/>
                </a:solidFill>
              </a:rPr>
              <a:t> (</a:t>
            </a:r>
            <a:r>
              <a:rPr lang="es-ES" sz="2400" dirty="0" err="1">
                <a:solidFill>
                  <a:prstClr val="black"/>
                </a:solidFill>
              </a:rPr>
              <a:t>LDCs</a:t>
            </a:r>
            <a:r>
              <a:rPr lang="es-ES" sz="2400" dirty="0">
                <a:solidFill>
                  <a:prstClr val="black"/>
                </a:solidFill>
              </a:rPr>
              <a:t>) and Small Island </a:t>
            </a:r>
            <a:r>
              <a:rPr lang="es-ES" sz="2400" dirty="0" err="1">
                <a:solidFill>
                  <a:prstClr val="black"/>
                </a:solidFill>
              </a:rPr>
              <a:t>Developing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s-ES" sz="2400" dirty="0" err="1">
                <a:solidFill>
                  <a:prstClr val="black"/>
                </a:solidFill>
              </a:rPr>
              <a:t>States</a:t>
            </a:r>
            <a:r>
              <a:rPr lang="es-ES" sz="2400" dirty="0">
                <a:solidFill>
                  <a:prstClr val="black"/>
                </a:solidFill>
              </a:rPr>
              <a:t> (</a:t>
            </a:r>
            <a:r>
              <a:rPr lang="es-ES" sz="2400" dirty="0" err="1">
                <a:solidFill>
                  <a:prstClr val="black"/>
                </a:solidFill>
              </a:rPr>
              <a:t>SIDs</a:t>
            </a:r>
            <a:r>
              <a:rPr lang="es-ES" sz="2400" dirty="0">
                <a:solidFill>
                  <a:prstClr val="black"/>
                </a:solidFill>
              </a:rPr>
              <a:t>) </a:t>
            </a:r>
            <a:r>
              <a:rPr lang="es-ES" sz="2400" dirty="0" err="1">
                <a:solidFill>
                  <a:prstClr val="black"/>
                </a:solidFill>
              </a:rPr>
              <a:t>to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s-ES" sz="2400" dirty="0" err="1">
                <a:solidFill>
                  <a:prstClr val="black"/>
                </a:solidFill>
              </a:rPr>
              <a:t>take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s-ES" sz="2400" dirty="0" err="1">
                <a:solidFill>
                  <a:prstClr val="black"/>
                </a:solidFill>
              </a:rPr>
              <a:t>action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s-ES" sz="2400" dirty="0" err="1">
                <a:solidFill>
                  <a:prstClr val="black"/>
                </a:solidFill>
              </a:rPr>
              <a:t>on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s-ES" sz="2400" dirty="0" err="1">
                <a:solidFill>
                  <a:prstClr val="black"/>
                </a:solidFill>
              </a:rPr>
              <a:t>harmful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s-ES" sz="2400" dirty="0" err="1">
                <a:solidFill>
                  <a:prstClr val="black"/>
                </a:solidFill>
              </a:rPr>
              <a:t>chemicals</a:t>
            </a:r>
            <a:r>
              <a:rPr lang="es-ES" sz="2400" dirty="0">
                <a:solidFill>
                  <a:prstClr val="black"/>
                </a:solidFill>
              </a:rPr>
              <a:t> and </a:t>
            </a:r>
            <a:r>
              <a:rPr lang="es-ES" sz="2400" dirty="0" err="1">
                <a:solidFill>
                  <a:prstClr val="black"/>
                </a:solidFill>
              </a:rPr>
              <a:t>waste</a:t>
            </a:r>
            <a:r>
              <a:rPr lang="es-ES" sz="2400" dirty="0">
                <a:solidFill>
                  <a:prstClr val="black"/>
                </a:solidFill>
              </a:rPr>
              <a:t>.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endParaRPr lang="es-CO" sz="2800" dirty="0">
              <a:solidFill>
                <a:prstClr val="black"/>
              </a:solidFill>
            </a:endParaRPr>
          </a:p>
          <a:p>
            <a:pPr eaLnBrk="1" hangingPunct="1"/>
            <a:endParaRPr lang="es-ES" sz="2200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26690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15400" cy="1219200"/>
          </a:xfrm>
        </p:spPr>
        <p:txBody>
          <a:bodyPr/>
          <a:lstStyle/>
          <a:p>
            <a:r>
              <a:rPr lang="en-US" sz="3200" b="1" dirty="0">
                <a:solidFill>
                  <a:srgbClr val="006600"/>
                </a:solidFill>
              </a:rPr>
              <a:t>Objective 1: Create the conditions and environment for managing harmful chemicals and waste</a:t>
            </a:r>
          </a:p>
        </p:txBody>
      </p:sp>
      <p:sp>
        <p:nvSpPr>
          <p:cNvPr id="5123" name="TextBox 48"/>
          <p:cNvSpPr txBox="1">
            <a:spLocks noChangeArrowheads="1"/>
          </p:cNvSpPr>
          <p:nvPr/>
        </p:nvSpPr>
        <p:spPr bwMode="auto">
          <a:xfrm>
            <a:off x="228600" y="1295399"/>
            <a:ext cx="87630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u="sng" dirty="0" smtClean="0">
                <a:solidFill>
                  <a:prstClr val="black"/>
                </a:solidFill>
                <a:latin typeface="+mn-lt"/>
              </a:rPr>
              <a:t>Program </a:t>
            </a:r>
            <a:r>
              <a:rPr lang="en-US" sz="2400" u="sng" dirty="0">
                <a:solidFill>
                  <a:prstClr val="black"/>
                </a:solidFill>
                <a:latin typeface="+mn-lt"/>
              </a:rPr>
              <a:t>1</a:t>
            </a:r>
            <a:r>
              <a:rPr lang="en-US" sz="2400" dirty="0">
                <a:solidFill>
                  <a:prstClr val="black"/>
                </a:solidFill>
                <a:latin typeface="+mn-lt"/>
              </a:rPr>
              <a:t>: Support the </a:t>
            </a:r>
            <a:r>
              <a:rPr lang="en-US" sz="2400" u="sng" dirty="0">
                <a:solidFill>
                  <a:prstClr val="black"/>
                </a:solidFill>
                <a:latin typeface="+mn-lt"/>
              </a:rPr>
              <a:t>preparation of reports to the conventions </a:t>
            </a:r>
            <a:r>
              <a:rPr lang="en-US" sz="2400" dirty="0">
                <a:solidFill>
                  <a:prstClr val="black"/>
                </a:solidFill>
                <a:latin typeface="+mn-lt"/>
              </a:rPr>
              <a:t>and promote their integration into planning processes and national action plans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s-ES" sz="2400" u="sng" dirty="0" err="1">
                <a:solidFill>
                  <a:prstClr val="black"/>
                </a:solidFill>
              </a:rPr>
              <a:t>Program</a:t>
            </a:r>
            <a:r>
              <a:rPr lang="es-ES" sz="2400" u="sng" dirty="0">
                <a:solidFill>
                  <a:prstClr val="black"/>
                </a:solidFill>
              </a:rPr>
              <a:t> 2</a:t>
            </a:r>
            <a:r>
              <a:rPr lang="es-ES" sz="2400" dirty="0">
                <a:solidFill>
                  <a:prstClr val="black"/>
                </a:solidFill>
              </a:rPr>
              <a:t>: </a:t>
            </a:r>
            <a:r>
              <a:rPr lang="es-ES" sz="2400" dirty="0" err="1">
                <a:solidFill>
                  <a:prstClr val="black"/>
                </a:solidFill>
              </a:rPr>
              <a:t>Support</a:t>
            </a:r>
            <a:r>
              <a:rPr lang="es-ES" sz="2400" dirty="0">
                <a:solidFill>
                  <a:prstClr val="black"/>
                </a:solidFill>
              </a:rPr>
              <a:t> global </a:t>
            </a:r>
            <a:r>
              <a:rPr lang="es-ES" sz="2400" dirty="0" err="1">
                <a:solidFill>
                  <a:prstClr val="black"/>
                </a:solidFill>
              </a:rPr>
              <a:t>monitoring</a:t>
            </a:r>
            <a:r>
              <a:rPr lang="es-ES" sz="2400" dirty="0">
                <a:solidFill>
                  <a:prstClr val="black"/>
                </a:solidFill>
              </a:rPr>
              <a:t>, </a:t>
            </a:r>
            <a:r>
              <a:rPr lang="es-ES" sz="2400" dirty="0" err="1">
                <a:solidFill>
                  <a:prstClr val="black"/>
                </a:solidFill>
              </a:rPr>
              <a:t>development</a:t>
            </a:r>
            <a:r>
              <a:rPr lang="es-ES" sz="2400" dirty="0">
                <a:solidFill>
                  <a:prstClr val="black"/>
                </a:solidFill>
              </a:rPr>
              <a:t> of </a:t>
            </a:r>
            <a:r>
              <a:rPr lang="es-ES" sz="2400" dirty="0" err="1">
                <a:solidFill>
                  <a:prstClr val="black"/>
                </a:solidFill>
              </a:rPr>
              <a:t>registries</a:t>
            </a:r>
            <a:r>
              <a:rPr lang="es-ES" sz="2400" dirty="0">
                <a:solidFill>
                  <a:prstClr val="black"/>
                </a:solidFill>
              </a:rPr>
              <a:t>, </a:t>
            </a:r>
            <a:r>
              <a:rPr lang="es-ES" sz="2400" dirty="0" err="1">
                <a:solidFill>
                  <a:prstClr val="black"/>
                </a:solidFill>
              </a:rPr>
              <a:t>inventories</a:t>
            </a:r>
            <a:r>
              <a:rPr lang="es-ES" sz="2400" dirty="0">
                <a:solidFill>
                  <a:prstClr val="black"/>
                </a:solidFill>
              </a:rPr>
              <a:t> and data </a:t>
            </a:r>
            <a:r>
              <a:rPr lang="es-ES" sz="2400" dirty="0" err="1">
                <a:solidFill>
                  <a:prstClr val="black"/>
                </a:solidFill>
              </a:rPr>
              <a:t>collection</a:t>
            </a:r>
            <a:endParaRPr lang="es-ES" sz="2400" dirty="0">
              <a:solidFill>
                <a:prstClr val="black"/>
              </a:solidFill>
            </a:endParaRPr>
          </a:p>
          <a:p>
            <a:pPr eaLnBrk="1" hangingPunct="1"/>
            <a:endParaRPr lang="en-US" sz="2400" dirty="0" smtClean="0"/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s-ES" sz="2400" dirty="0" err="1">
                <a:solidFill>
                  <a:prstClr val="black"/>
                </a:solidFill>
              </a:rPr>
              <a:t>Expand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s-ES" sz="2400" dirty="0" err="1">
                <a:solidFill>
                  <a:prstClr val="black"/>
                </a:solidFill>
              </a:rPr>
              <a:t>coverage</a:t>
            </a:r>
            <a:r>
              <a:rPr lang="es-ES" sz="2400" dirty="0">
                <a:solidFill>
                  <a:prstClr val="black"/>
                </a:solidFill>
              </a:rPr>
              <a:t> of global </a:t>
            </a:r>
            <a:r>
              <a:rPr lang="es-ES" sz="2400" dirty="0" err="1">
                <a:solidFill>
                  <a:prstClr val="black"/>
                </a:solidFill>
              </a:rPr>
              <a:t>monitoring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s-ES" sz="2400" dirty="0" err="1">
                <a:solidFill>
                  <a:prstClr val="black"/>
                </a:solidFill>
              </a:rPr>
              <a:t>sites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s-ES" sz="2400" dirty="0" err="1">
                <a:solidFill>
                  <a:prstClr val="black"/>
                </a:solidFill>
              </a:rPr>
              <a:t>to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s-ES" sz="2400" dirty="0" err="1">
                <a:solidFill>
                  <a:prstClr val="black"/>
                </a:solidFill>
              </a:rPr>
              <a:t>cover</a:t>
            </a:r>
            <a:r>
              <a:rPr lang="es-ES" sz="2400" dirty="0">
                <a:solidFill>
                  <a:prstClr val="black"/>
                </a:solidFill>
              </a:rPr>
              <a:t> new </a:t>
            </a:r>
            <a:r>
              <a:rPr lang="es-ES" sz="2400" dirty="0" err="1">
                <a:solidFill>
                  <a:prstClr val="black"/>
                </a:solidFill>
              </a:rPr>
              <a:t>POPs</a:t>
            </a:r>
            <a:r>
              <a:rPr lang="es-ES" sz="2400" dirty="0">
                <a:solidFill>
                  <a:prstClr val="black"/>
                </a:solidFill>
              </a:rPr>
              <a:t> and </a:t>
            </a:r>
            <a:r>
              <a:rPr lang="es-ES" sz="2400" dirty="0" err="1">
                <a:solidFill>
                  <a:prstClr val="black"/>
                </a:solidFill>
              </a:rPr>
              <a:t>mercury</a:t>
            </a:r>
            <a:endParaRPr lang="es-ES" sz="2400" u="sng" dirty="0">
              <a:solidFill>
                <a:prstClr val="black"/>
              </a:solidFill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endParaRPr lang="es-ES" sz="2400" dirty="0">
              <a:solidFill>
                <a:prstClr val="black"/>
              </a:solidFill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s-ES" sz="2400" dirty="0" err="1">
                <a:solidFill>
                  <a:prstClr val="black"/>
                </a:solidFill>
              </a:rPr>
              <a:t>Results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s-ES" sz="2400" dirty="0" err="1">
                <a:solidFill>
                  <a:prstClr val="black"/>
                </a:solidFill>
              </a:rPr>
              <a:t>will</a:t>
            </a:r>
            <a:r>
              <a:rPr lang="es-ES" sz="2400" dirty="0">
                <a:solidFill>
                  <a:prstClr val="black"/>
                </a:solidFill>
              </a:rPr>
              <a:t> be </a:t>
            </a:r>
            <a:r>
              <a:rPr lang="es-ES" sz="2400" dirty="0" err="1">
                <a:solidFill>
                  <a:prstClr val="black"/>
                </a:solidFill>
              </a:rPr>
              <a:t>used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s-ES" sz="2400" dirty="0" err="1">
                <a:solidFill>
                  <a:prstClr val="black"/>
                </a:solidFill>
              </a:rPr>
              <a:t>by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s-ES" sz="2400" dirty="0" err="1">
                <a:solidFill>
                  <a:prstClr val="black"/>
                </a:solidFill>
              </a:rPr>
              <a:t>Conventions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s-ES" sz="2400" dirty="0" err="1">
                <a:solidFill>
                  <a:prstClr val="black"/>
                </a:solidFill>
              </a:rPr>
              <a:t>for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s-ES" sz="2400" dirty="0" err="1">
                <a:solidFill>
                  <a:prstClr val="black"/>
                </a:solidFill>
              </a:rPr>
              <a:t>decision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s-ES" sz="2400" dirty="0" err="1">
                <a:solidFill>
                  <a:prstClr val="black"/>
                </a:solidFill>
              </a:rPr>
              <a:t>making</a:t>
            </a:r>
            <a:endParaRPr lang="es-ES" sz="2400" dirty="0">
              <a:solidFill>
                <a:prstClr val="black"/>
              </a:solidFill>
            </a:endParaRPr>
          </a:p>
          <a:p>
            <a:pPr eaLnBrk="1" hangingPunct="1"/>
            <a:endParaRPr lang="es-ES" sz="2400" dirty="0">
              <a:solidFill>
                <a:prstClr val="black"/>
              </a:solidFill>
              <a:latin typeface="+mn-lt"/>
            </a:endParaRPr>
          </a:p>
          <a:p>
            <a:pPr eaLnBrk="1" hangingPunct="1"/>
            <a:endParaRPr lang="es-ES" sz="2400" dirty="0" smtClean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16069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763000" cy="914400"/>
          </a:xfrm>
        </p:spPr>
        <p:txBody>
          <a:bodyPr/>
          <a:lstStyle/>
          <a:p>
            <a:r>
              <a:rPr lang="en-US" sz="3200" b="1" dirty="0">
                <a:solidFill>
                  <a:srgbClr val="006600"/>
                </a:solidFill>
              </a:rPr>
              <a:t>Goal 2: Reduce the prevalence of harmful chemicals and </a:t>
            </a:r>
            <a:r>
              <a:rPr lang="en-US" sz="3200" b="1" dirty="0" smtClean="0">
                <a:solidFill>
                  <a:srgbClr val="006600"/>
                </a:solidFill>
              </a:rPr>
              <a:t>waste</a:t>
            </a:r>
            <a:endParaRPr lang="en-US" sz="3200" b="1" dirty="0">
              <a:solidFill>
                <a:srgbClr val="006600"/>
              </a:solidFill>
            </a:endParaRPr>
          </a:p>
        </p:txBody>
      </p:sp>
      <p:sp>
        <p:nvSpPr>
          <p:cNvPr id="5123" name="TextBox 48"/>
          <p:cNvSpPr txBox="1">
            <a:spLocks noChangeArrowheads="1"/>
          </p:cNvSpPr>
          <p:nvPr/>
        </p:nvSpPr>
        <p:spPr bwMode="auto">
          <a:xfrm>
            <a:off x="108857" y="1066800"/>
            <a:ext cx="89154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u="sng" dirty="0" smtClean="0">
                <a:solidFill>
                  <a:prstClr val="black"/>
                </a:solidFill>
                <a:latin typeface="+mn-lt"/>
              </a:rPr>
              <a:t>Program </a:t>
            </a:r>
            <a:r>
              <a:rPr lang="en-US" sz="2400" u="sng" dirty="0">
                <a:solidFill>
                  <a:prstClr val="black"/>
                </a:solidFill>
                <a:latin typeface="+mn-lt"/>
              </a:rPr>
              <a:t>1</a:t>
            </a:r>
            <a:r>
              <a:rPr lang="en-US" sz="2400" dirty="0">
                <a:solidFill>
                  <a:prstClr val="black"/>
                </a:solidFill>
                <a:latin typeface="+mn-lt"/>
              </a:rPr>
              <a:t>: Demonstrate and </a:t>
            </a:r>
            <a:r>
              <a:rPr lang="en-US" sz="2400" dirty="0" smtClean="0">
                <a:solidFill>
                  <a:prstClr val="black"/>
                </a:solidFill>
                <a:latin typeface="+mn-lt"/>
              </a:rPr>
              <a:t>deploy environmentally </a:t>
            </a:r>
            <a:r>
              <a:rPr lang="en-US" sz="2400" dirty="0" smtClean="0">
                <a:solidFill>
                  <a:prstClr val="black"/>
                </a:solidFill>
                <a:latin typeface="+mn-lt"/>
              </a:rPr>
              <a:t>safe technologies</a:t>
            </a:r>
            <a:r>
              <a:rPr lang="en-US" sz="2400" dirty="0">
                <a:solidFill>
                  <a:prstClr val="black"/>
                </a:solidFill>
                <a:latin typeface="+mn-lt"/>
              </a:rPr>
              <a:t>, techniques, practices and approaches </a:t>
            </a:r>
            <a:r>
              <a:rPr lang="en-US" sz="2400" dirty="0" smtClean="0">
                <a:solidFill>
                  <a:prstClr val="black"/>
                </a:solidFill>
                <a:latin typeface="+mn-lt"/>
              </a:rPr>
              <a:t>for </a:t>
            </a:r>
            <a:r>
              <a:rPr lang="en-US" sz="2400" dirty="0">
                <a:solidFill>
                  <a:prstClr val="black"/>
                </a:solidFill>
                <a:latin typeface="+mn-lt"/>
              </a:rPr>
              <a:t>the elimination and reduction of harmful chemicals and </a:t>
            </a:r>
            <a:r>
              <a:rPr lang="en-US" sz="2400" dirty="0" smtClean="0">
                <a:solidFill>
                  <a:prstClr val="black"/>
                </a:solidFill>
                <a:latin typeface="+mn-lt"/>
              </a:rPr>
              <a:t>waste</a:t>
            </a:r>
          </a:p>
          <a:p>
            <a:pPr eaLnBrk="1" hangingPunct="1"/>
            <a:endParaRPr lang="es-ES" sz="2400" dirty="0" smtClean="0">
              <a:solidFill>
                <a:prstClr val="black"/>
              </a:solidFill>
              <a:latin typeface="+mn-lt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400" dirty="0"/>
              <a:t>Supports national </a:t>
            </a:r>
            <a:r>
              <a:rPr lang="en-US" sz="2400" dirty="0" smtClean="0"/>
              <a:t>pilot </a:t>
            </a:r>
            <a:r>
              <a:rPr lang="en-US" sz="2400" dirty="0" smtClean="0"/>
              <a:t>initiatives</a:t>
            </a:r>
            <a:endParaRPr lang="es-ES" sz="2400" dirty="0" smtClean="0">
              <a:solidFill>
                <a:prstClr val="black"/>
              </a:solidFill>
              <a:latin typeface="+mn-lt"/>
            </a:endParaRPr>
          </a:p>
          <a:p>
            <a:pPr eaLnBrk="1" hangingPunct="1"/>
            <a:r>
              <a:rPr lang="en-US" sz="2400" u="sng" dirty="0" smtClean="0">
                <a:latin typeface="+mn-lt"/>
              </a:rPr>
              <a:t>Program </a:t>
            </a:r>
            <a:r>
              <a:rPr lang="en-US" sz="2400" u="sng" dirty="0">
                <a:latin typeface="+mn-lt"/>
              </a:rPr>
              <a:t>2</a:t>
            </a:r>
            <a:r>
              <a:rPr lang="en-US" sz="2400" dirty="0">
                <a:latin typeface="+mn-lt"/>
              </a:rPr>
              <a:t>: </a:t>
            </a:r>
            <a:r>
              <a:rPr lang="en-US" sz="2400" dirty="0" smtClean="0">
                <a:latin typeface="+mn-lt"/>
              </a:rPr>
              <a:t>Deploy </a:t>
            </a:r>
            <a:r>
              <a:rPr lang="en-US" sz="2400" u="sng" dirty="0" smtClean="0">
                <a:latin typeface="+mn-lt"/>
              </a:rPr>
              <a:t>alternative </a:t>
            </a:r>
            <a:r>
              <a:rPr lang="en-US" sz="2400" u="sng" dirty="0">
                <a:latin typeface="+mn-lt"/>
              </a:rPr>
              <a:t>techniques and practices</a:t>
            </a:r>
            <a:r>
              <a:rPr lang="en-US" sz="2400" dirty="0">
                <a:latin typeface="+mn-lt"/>
              </a:rPr>
              <a:t> to reduce harmful chemicals</a:t>
            </a:r>
            <a:endParaRPr lang="es-ES" sz="2400" dirty="0" smtClean="0">
              <a:solidFill>
                <a:prstClr val="black"/>
              </a:solidFill>
              <a:latin typeface="+mn-lt"/>
            </a:endParaRPr>
          </a:p>
          <a:p>
            <a:pPr eaLnBrk="1" hangingPunct="1"/>
            <a:endParaRPr lang="es-ES" sz="2400" dirty="0">
              <a:solidFill>
                <a:prstClr val="black"/>
              </a:solidFill>
              <a:latin typeface="+mn-lt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s-ES" sz="2400" dirty="0" err="1">
                <a:solidFill>
                  <a:prstClr val="black"/>
                </a:solidFill>
              </a:rPr>
              <a:t>Deployment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latin typeface="+mj-lt"/>
              </a:rPr>
              <a:t>of </a:t>
            </a:r>
            <a:r>
              <a:rPr lang="en-US" sz="2400" u="sng" dirty="0">
                <a:latin typeface="+mj-lt"/>
              </a:rPr>
              <a:t>alternatives</a:t>
            </a:r>
            <a:r>
              <a:rPr lang="en-US" sz="2400" dirty="0">
                <a:latin typeface="+mj-lt"/>
              </a:rPr>
              <a:t> to DDT and other </a:t>
            </a:r>
            <a:r>
              <a:rPr lang="en-US" sz="2400" dirty="0" smtClean="0">
                <a:latin typeface="+mj-lt"/>
              </a:rPr>
              <a:t>chemicals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endParaRPr lang="en-US" sz="2400" dirty="0">
              <a:latin typeface="+mj-lt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Design </a:t>
            </a:r>
            <a:r>
              <a:rPr lang="en-US" sz="2400" dirty="0">
                <a:latin typeface="+mj-lt"/>
              </a:rPr>
              <a:t>of </a:t>
            </a:r>
            <a:r>
              <a:rPr lang="en-US" sz="2400" u="sng" dirty="0">
                <a:latin typeface="+mj-lt"/>
              </a:rPr>
              <a:t>products and processes </a:t>
            </a:r>
            <a:r>
              <a:rPr lang="en-US" sz="2400" dirty="0">
                <a:latin typeface="+mj-lt"/>
              </a:rPr>
              <a:t>that minimize </a:t>
            </a:r>
            <a:r>
              <a:rPr lang="en-US" sz="2400" dirty="0" smtClean="0">
                <a:latin typeface="+mj-lt"/>
              </a:rPr>
              <a:t>the use and </a:t>
            </a:r>
            <a:r>
              <a:rPr lang="en-US" sz="2400" dirty="0">
                <a:latin typeface="+mj-lt"/>
              </a:rPr>
              <a:t>generation of </a:t>
            </a:r>
            <a:r>
              <a:rPr lang="en-US" sz="2400" dirty="0" smtClean="0">
                <a:latin typeface="+mj-lt"/>
              </a:rPr>
              <a:t>toxic substances and waste</a:t>
            </a:r>
            <a:endParaRPr lang="es-ES" sz="2400" dirty="0" smtClean="0">
              <a:solidFill>
                <a:prstClr val="black"/>
              </a:solidFill>
              <a:latin typeface="+mj-lt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endParaRPr lang="es-ES" sz="2400" dirty="0" smtClean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482208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5943" y="228600"/>
            <a:ext cx="8763000" cy="914400"/>
          </a:xfrm>
        </p:spPr>
        <p:txBody>
          <a:bodyPr/>
          <a:lstStyle/>
          <a:p>
            <a:r>
              <a:rPr lang="es-ES" sz="3200" b="1" dirty="0" smtClean="0">
                <a:solidFill>
                  <a:srgbClr val="00642D"/>
                </a:solidFill>
                <a:latin typeface="Calibri" pitchFamily="34" charset="0"/>
              </a:rPr>
              <a:t/>
            </a:r>
            <a:br>
              <a:rPr lang="es-ES" sz="3200" b="1" dirty="0" smtClean="0">
                <a:solidFill>
                  <a:srgbClr val="00642D"/>
                </a:solidFill>
                <a:latin typeface="Calibri" pitchFamily="34" charset="0"/>
              </a:rPr>
            </a:br>
            <a:r>
              <a:rPr lang="en-US" sz="3200" b="1" dirty="0">
                <a:solidFill>
                  <a:srgbClr val="006600"/>
                </a:solidFill>
              </a:rPr>
              <a:t>Goal 2: Reduce the prevalence of harmful chemicals and waste</a:t>
            </a:r>
            <a:r>
              <a:rPr lang="es-ES" sz="3200" b="1" dirty="0">
                <a:solidFill>
                  <a:srgbClr val="00642D"/>
                </a:solidFill>
                <a:latin typeface="Calibri" pitchFamily="34" charset="0"/>
              </a:rPr>
              <a:t/>
            </a:r>
            <a:br>
              <a:rPr lang="es-ES" sz="3200" b="1" dirty="0">
                <a:solidFill>
                  <a:srgbClr val="00642D"/>
                </a:solidFill>
                <a:latin typeface="Calibri" pitchFamily="34" charset="0"/>
              </a:rPr>
            </a:br>
            <a:endParaRPr lang="en-US" sz="3200" b="1" dirty="0">
              <a:solidFill>
                <a:srgbClr val="00642D"/>
              </a:solidFill>
              <a:latin typeface="Calibri" pitchFamily="34" charset="0"/>
            </a:endParaRPr>
          </a:p>
        </p:txBody>
      </p:sp>
      <p:sp>
        <p:nvSpPr>
          <p:cNvPr id="5123" name="TextBox 48"/>
          <p:cNvSpPr txBox="1">
            <a:spLocks noChangeArrowheads="1"/>
          </p:cNvSpPr>
          <p:nvPr/>
        </p:nvSpPr>
        <p:spPr bwMode="auto">
          <a:xfrm>
            <a:off x="119743" y="1371600"/>
            <a:ext cx="89154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u="sng" dirty="0" smtClean="0">
                <a:latin typeface="+mn-lt"/>
              </a:rPr>
              <a:t>Program </a:t>
            </a:r>
            <a:r>
              <a:rPr lang="en-US" sz="2400" u="sng" dirty="0">
                <a:latin typeface="+mn-lt"/>
              </a:rPr>
              <a:t>3</a:t>
            </a:r>
            <a:r>
              <a:rPr lang="en-US" sz="2400" dirty="0">
                <a:latin typeface="+mn-lt"/>
              </a:rPr>
              <a:t>: </a:t>
            </a:r>
            <a:r>
              <a:rPr lang="en-US" sz="2400" dirty="0" smtClean="0">
                <a:latin typeface="+mn-lt"/>
              </a:rPr>
              <a:t>Promote </a:t>
            </a:r>
            <a:r>
              <a:rPr lang="en-US" sz="2400" u="sng" dirty="0">
                <a:latin typeface="+mn-lt"/>
              </a:rPr>
              <a:t>innovative </a:t>
            </a:r>
            <a:r>
              <a:rPr lang="en-US" sz="2400" u="sng" dirty="0" smtClean="0">
                <a:latin typeface="+mn-lt"/>
              </a:rPr>
              <a:t>and sustainable</a:t>
            </a:r>
            <a:r>
              <a:rPr lang="en-US" sz="2400" dirty="0" smtClean="0">
                <a:latin typeface="+mn-lt"/>
              </a:rPr>
              <a:t> financing, business </a:t>
            </a:r>
            <a:r>
              <a:rPr lang="en-US" sz="2400" dirty="0">
                <a:latin typeface="+mn-lt"/>
              </a:rPr>
              <a:t>models and </a:t>
            </a:r>
            <a:r>
              <a:rPr lang="en-US" sz="2400" dirty="0" smtClean="0">
                <a:latin typeface="+mn-lt"/>
              </a:rPr>
              <a:t>economic approaches </a:t>
            </a:r>
            <a:r>
              <a:rPr lang="en-US" sz="2400" dirty="0">
                <a:latin typeface="+mn-lt"/>
              </a:rPr>
              <a:t>/ solutions to the disposal of harmful chemicals and </a:t>
            </a:r>
            <a:r>
              <a:rPr lang="en-US" sz="2400" dirty="0" smtClean="0">
                <a:latin typeface="+mn-lt"/>
              </a:rPr>
              <a:t>waste</a:t>
            </a:r>
          </a:p>
          <a:p>
            <a:pPr eaLnBrk="1" hangingPunct="1"/>
            <a:endParaRPr lang="en-US" sz="2400" dirty="0">
              <a:latin typeface="+mn-lt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Support </a:t>
            </a:r>
            <a:r>
              <a:rPr lang="en-US" sz="2400" dirty="0">
                <a:latin typeface="+mn-lt"/>
              </a:rPr>
              <a:t>for the use of economic instruments</a:t>
            </a:r>
            <a:br>
              <a:rPr lang="en-US" sz="2400" dirty="0">
                <a:latin typeface="+mn-lt"/>
              </a:rPr>
            </a:br>
            <a:endParaRPr lang="en-US" sz="2400" dirty="0" smtClean="0">
              <a:latin typeface="+mn-lt"/>
            </a:endParaRPr>
          </a:p>
          <a:p>
            <a:pPr eaLnBrk="1" hangingPunct="1"/>
            <a:r>
              <a:rPr lang="en-US" sz="2400" u="sng" dirty="0" smtClean="0">
                <a:latin typeface="+mn-lt"/>
              </a:rPr>
              <a:t>Program </a:t>
            </a:r>
            <a:r>
              <a:rPr lang="en-US" sz="2400" u="sng" dirty="0">
                <a:latin typeface="+mn-lt"/>
              </a:rPr>
              <a:t>4</a:t>
            </a:r>
            <a:r>
              <a:rPr lang="en-US" sz="2400" dirty="0">
                <a:latin typeface="+mn-lt"/>
              </a:rPr>
              <a:t>: Complete </a:t>
            </a:r>
            <a:r>
              <a:rPr lang="en-US" sz="2400" dirty="0" smtClean="0">
                <a:latin typeface="+mn-lt"/>
              </a:rPr>
              <a:t>the phase-out of </a:t>
            </a:r>
            <a:r>
              <a:rPr lang="en-US" sz="2400" dirty="0">
                <a:latin typeface="+mn-lt"/>
              </a:rPr>
              <a:t>HCFCs in CEIT countries and support </a:t>
            </a:r>
            <a:r>
              <a:rPr lang="en-US" sz="2400" dirty="0" smtClean="0">
                <a:latin typeface="+mn-lt"/>
              </a:rPr>
              <a:t>Article </a:t>
            </a:r>
            <a:r>
              <a:rPr lang="en-US" sz="2400" dirty="0">
                <a:latin typeface="+mn-lt"/>
              </a:rPr>
              <a:t>5 </a:t>
            </a:r>
            <a:r>
              <a:rPr lang="en-US" sz="2400" dirty="0" smtClean="0">
                <a:latin typeface="+mn-lt"/>
              </a:rPr>
              <a:t>countrie</a:t>
            </a:r>
            <a:r>
              <a:rPr lang="en-US" sz="2400" dirty="0" smtClean="0">
                <a:latin typeface="+mn-lt"/>
              </a:rPr>
              <a:t>s under </a:t>
            </a:r>
            <a:r>
              <a:rPr lang="en-US" sz="2400" dirty="0" smtClean="0">
                <a:latin typeface="+mn-lt"/>
              </a:rPr>
              <a:t>the </a:t>
            </a:r>
            <a:r>
              <a:rPr lang="en-US" sz="2400" dirty="0">
                <a:latin typeface="+mn-lt"/>
              </a:rPr>
              <a:t>Montreal Protocol to achieve </a:t>
            </a:r>
            <a:r>
              <a:rPr lang="en-US" sz="2400" dirty="0" smtClean="0">
                <a:latin typeface="+mn-lt"/>
              </a:rPr>
              <a:t>climate mitigation </a:t>
            </a:r>
            <a:r>
              <a:rPr lang="en-US" sz="2400" dirty="0"/>
              <a:t>benefits </a:t>
            </a:r>
            <a:endParaRPr lang="en-US" sz="2400" dirty="0" smtClean="0">
              <a:latin typeface="+mn-lt"/>
            </a:endParaRPr>
          </a:p>
          <a:p>
            <a:pPr eaLnBrk="1" hangingPunct="1"/>
            <a:endParaRPr lang="en-US" sz="2400" dirty="0">
              <a:latin typeface="+mn-lt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s-ES" sz="2400" dirty="0" err="1">
                <a:solidFill>
                  <a:prstClr val="black"/>
                </a:solidFill>
              </a:rPr>
              <a:t>Only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s-ES" sz="2400" dirty="0" err="1">
                <a:solidFill>
                  <a:prstClr val="black"/>
                </a:solidFill>
              </a:rPr>
              <a:t>applicable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s-ES" sz="2400" dirty="0" err="1">
                <a:solidFill>
                  <a:prstClr val="black"/>
                </a:solidFill>
              </a:rPr>
              <a:t>to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s-ES" sz="2400" dirty="0" err="1">
                <a:solidFill>
                  <a:prstClr val="black"/>
                </a:solidFill>
              </a:rPr>
              <a:t>manufacturing</a:t>
            </a:r>
            <a:r>
              <a:rPr lang="es-ES" sz="2400" dirty="0">
                <a:solidFill>
                  <a:prstClr val="black"/>
                </a:solidFill>
              </a:rPr>
              <a:t> of </a:t>
            </a:r>
            <a:r>
              <a:rPr lang="es-ES" sz="2400" dirty="0" err="1">
                <a:solidFill>
                  <a:prstClr val="black"/>
                </a:solidFill>
              </a:rPr>
              <a:t>appliances</a:t>
            </a:r>
            <a:r>
              <a:rPr lang="es-ES" sz="2400" dirty="0">
                <a:solidFill>
                  <a:prstClr val="black"/>
                </a:solidFill>
              </a:rPr>
              <a:t> and </a:t>
            </a:r>
            <a:r>
              <a:rPr lang="es-ES" sz="2400" dirty="0" err="1">
                <a:solidFill>
                  <a:prstClr val="black"/>
                </a:solidFill>
              </a:rPr>
              <a:t>foams</a:t>
            </a:r>
            <a:endParaRPr lang="es-ES" sz="2400" u="sn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0082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001000" cy="1219200"/>
          </a:xfrm>
        </p:spPr>
        <p:txBody>
          <a:bodyPr/>
          <a:lstStyle/>
          <a:p>
            <a:r>
              <a:rPr lang="es-ES" sz="3200" b="1" dirty="0">
                <a:solidFill>
                  <a:srgbClr val="006600"/>
                </a:solidFill>
              </a:rPr>
              <a:t/>
            </a:r>
            <a:br>
              <a:rPr lang="es-ES" sz="3200" b="1" dirty="0">
                <a:solidFill>
                  <a:srgbClr val="006600"/>
                </a:solidFill>
              </a:rPr>
            </a:br>
            <a:r>
              <a:rPr lang="en-US" sz="3200" b="1" dirty="0">
                <a:solidFill>
                  <a:srgbClr val="006600"/>
                </a:solidFill>
              </a:rPr>
              <a:t>Objective 3: Support LDCs and SIDS to take action on harmful chemicals and waste</a:t>
            </a:r>
          </a:p>
        </p:txBody>
      </p:sp>
      <p:sp>
        <p:nvSpPr>
          <p:cNvPr id="5123" name="TextBox 48"/>
          <p:cNvSpPr txBox="1">
            <a:spLocks noChangeArrowheads="1"/>
          </p:cNvSpPr>
          <p:nvPr/>
        </p:nvSpPr>
        <p:spPr bwMode="auto">
          <a:xfrm>
            <a:off x="219891" y="1371599"/>
            <a:ext cx="8915400" cy="4001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s-ES" sz="1400" dirty="0" smtClean="0">
              <a:solidFill>
                <a:prstClr val="black"/>
              </a:solidFill>
              <a:latin typeface="+mn-lt"/>
            </a:endParaRPr>
          </a:p>
          <a:p>
            <a:pPr eaLnBrk="1" hangingPunct="1"/>
            <a:r>
              <a:rPr lang="en-US" sz="2400" u="sng" dirty="0" smtClean="0">
                <a:latin typeface="+mn-lt"/>
              </a:rPr>
              <a:t>Program </a:t>
            </a:r>
            <a:r>
              <a:rPr lang="en-US" sz="2400" u="sng" dirty="0">
                <a:latin typeface="+mn-lt"/>
              </a:rPr>
              <a:t>1</a:t>
            </a:r>
            <a:r>
              <a:rPr lang="en-US" sz="2400" dirty="0">
                <a:latin typeface="+mn-lt"/>
              </a:rPr>
              <a:t>: Support </a:t>
            </a:r>
            <a:r>
              <a:rPr lang="en-US" sz="2400" u="sng" dirty="0">
                <a:latin typeface="+mn-lt"/>
              </a:rPr>
              <a:t>regional approaches to eliminate and reduce</a:t>
            </a:r>
            <a:r>
              <a:rPr lang="en-US" sz="2400" dirty="0">
                <a:latin typeface="+mn-lt"/>
              </a:rPr>
              <a:t> harmful chemicals and wastes</a:t>
            </a:r>
            <a:br>
              <a:rPr lang="en-US" sz="2400" dirty="0">
                <a:latin typeface="+mn-lt"/>
              </a:rPr>
            </a:br>
            <a:endParaRPr lang="en-US" sz="2400" dirty="0" smtClean="0">
              <a:latin typeface="+mn-lt"/>
            </a:endParaRP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Fast </a:t>
            </a:r>
            <a:r>
              <a:rPr lang="en-US" sz="2400" dirty="0">
                <a:latin typeface="+mn-lt"/>
              </a:rPr>
              <a:t>and flexible access to these </a:t>
            </a:r>
            <a:r>
              <a:rPr lang="en-US" sz="2400" dirty="0" smtClean="0">
                <a:latin typeface="+mn-lt"/>
              </a:rPr>
              <a:t>countries</a:t>
            </a:r>
          </a:p>
          <a:p>
            <a:pPr eaLnBrk="1" hangingPunct="1"/>
            <a:endParaRPr lang="en-US" sz="2400" dirty="0" smtClean="0">
              <a:latin typeface="+mn-lt"/>
            </a:endParaRP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Emphasizes </a:t>
            </a:r>
            <a:r>
              <a:rPr lang="en-US" sz="2400" u="sng" dirty="0">
                <a:latin typeface="+mn-lt"/>
              </a:rPr>
              <a:t>regional and </a:t>
            </a:r>
            <a:r>
              <a:rPr lang="en-US" sz="2400" u="sng" dirty="0" err="1">
                <a:latin typeface="+mn-lt"/>
              </a:rPr>
              <a:t>subregional</a:t>
            </a:r>
            <a:r>
              <a:rPr lang="en-US" sz="2400" u="sng" dirty="0">
                <a:latin typeface="+mn-lt"/>
              </a:rPr>
              <a:t> cooperation </a:t>
            </a:r>
            <a:r>
              <a:rPr lang="en-US" sz="2400" dirty="0">
                <a:latin typeface="+mn-lt"/>
              </a:rPr>
              <a:t>(especially for the collection and disposal of POPs </a:t>
            </a:r>
            <a:r>
              <a:rPr lang="en-US" sz="2400" dirty="0" smtClean="0">
                <a:latin typeface="+mn-lt"/>
              </a:rPr>
              <a:t>waste)</a:t>
            </a:r>
          </a:p>
          <a:p>
            <a:pPr eaLnBrk="1" hangingPunct="1"/>
            <a:endParaRPr lang="en-US" sz="2400" dirty="0" smtClean="0">
              <a:latin typeface="+mn-lt"/>
            </a:endParaRP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Supports </a:t>
            </a:r>
            <a:r>
              <a:rPr lang="en-US" sz="2400" u="sng" dirty="0">
                <a:latin typeface="+mn-lt"/>
              </a:rPr>
              <a:t>management practices and innovative financial models</a:t>
            </a:r>
            <a:r>
              <a:rPr lang="en-US" sz="2400" dirty="0">
                <a:latin typeface="+mn-lt"/>
              </a:rPr>
              <a:t> that are appropriate for these countries</a:t>
            </a:r>
            <a:endParaRPr lang="es-ES" sz="2400" dirty="0" smtClean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699563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075"/>
          <p:cNvSpPr/>
          <p:nvPr/>
        </p:nvSpPr>
        <p:spPr>
          <a:xfrm>
            <a:off x="6294248" y="3581400"/>
            <a:ext cx="914400" cy="2541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75" name="Rectangle 3074"/>
          <p:cNvSpPr/>
          <p:nvPr/>
        </p:nvSpPr>
        <p:spPr>
          <a:xfrm>
            <a:off x="5356322" y="3587736"/>
            <a:ext cx="914400" cy="25413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72" name="Rectangle 3071"/>
          <p:cNvSpPr/>
          <p:nvPr/>
        </p:nvSpPr>
        <p:spPr>
          <a:xfrm>
            <a:off x="4436435" y="3568520"/>
            <a:ext cx="914400" cy="2554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500322" y="3568519"/>
            <a:ext cx="914400" cy="25540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Trapezoid 25"/>
          <p:cNvSpPr/>
          <p:nvPr/>
        </p:nvSpPr>
        <p:spPr>
          <a:xfrm>
            <a:off x="1706751" y="2394163"/>
            <a:ext cx="5501897" cy="1187237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605075" y="3581400"/>
            <a:ext cx="914400" cy="2554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690675" y="3568520"/>
            <a:ext cx="914400" cy="2581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1139823"/>
            <a:ext cx="73914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+mj-lt"/>
                <a:cs typeface="Arial" pitchFamily="34" charset="0"/>
              </a:rPr>
              <a:t>Refreshed Strategies to Address the Dimensions of Sustainability and Effective Delivery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63997" y="4467575"/>
            <a:ext cx="461665" cy="121911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b="1" dirty="0">
                <a:solidFill>
                  <a:prstClr val="white"/>
                </a:solidFill>
              </a:rPr>
              <a:t>Biodiversity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39015" y="4467575"/>
            <a:ext cx="738664" cy="127137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b="1" dirty="0">
                <a:solidFill>
                  <a:prstClr val="white"/>
                </a:solidFill>
              </a:rPr>
              <a:t>Land </a:t>
            </a:r>
            <a:br>
              <a:rPr lang="en-US" b="1" dirty="0">
                <a:solidFill>
                  <a:prstClr val="white"/>
                </a:solidFill>
              </a:rPr>
            </a:br>
            <a:r>
              <a:rPr lang="en-US" b="1" dirty="0">
                <a:solidFill>
                  <a:prstClr val="white"/>
                </a:solidFill>
              </a:rPr>
              <a:t>Degradation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58231" y="4331377"/>
            <a:ext cx="461665" cy="157568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b="1" dirty="0">
                <a:solidFill>
                  <a:prstClr val="white"/>
                </a:solidFill>
              </a:rPr>
              <a:t>Climate Change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82021" y="4550738"/>
            <a:ext cx="461665" cy="105278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b="1" dirty="0">
                <a:solidFill>
                  <a:prstClr val="white"/>
                </a:solidFill>
              </a:rPr>
              <a:t>Chemicals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00322" y="4339831"/>
            <a:ext cx="738664" cy="139012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b="1" dirty="0">
                <a:solidFill>
                  <a:prstClr val="white"/>
                </a:solidFill>
              </a:rPr>
              <a:t>International </a:t>
            </a:r>
            <a:br>
              <a:rPr lang="en-US" b="1" dirty="0">
                <a:solidFill>
                  <a:prstClr val="white"/>
                </a:solidFill>
              </a:rPr>
            </a:br>
            <a:r>
              <a:rPr lang="en-US" b="1" dirty="0">
                <a:solidFill>
                  <a:prstClr val="white"/>
                </a:solidFill>
              </a:rPr>
              <a:t>Waters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86875" y="4448113"/>
            <a:ext cx="923330" cy="123117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US" sz="1600" b="1" dirty="0">
                <a:solidFill>
                  <a:prstClr val="white"/>
                </a:solidFill>
              </a:rPr>
              <a:t>Sustainable</a:t>
            </a:r>
            <a:br>
              <a:rPr lang="en-US" sz="1600" b="1" dirty="0">
                <a:solidFill>
                  <a:prstClr val="white"/>
                </a:solidFill>
              </a:rPr>
            </a:br>
            <a:r>
              <a:rPr lang="en-US" sz="1600" b="1" dirty="0">
                <a:solidFill>
                  <a:prstClr val="white"/>
                </a:solidFill>
              </a:rPr>
              <a:t>Forest </a:t>
            </a:r>
            <a:br>
              <a:rPr lang="en-US" sz="1600" b="1" dirty="0">
                <a:solidFill>
                  <a:prstClr val="white"/>
                </a:solidFill>
              </a:rPr>
            </a:br>
            <a:r>
              <a:rPr lang="en-US" sz="1600" b="1" dirty="0">
                <a:solidFill>
                  <a:prstClr val="white"/>
                </a:solidFill>
              </a:rPr>
              <a:t>Management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98472" y="2535881"/>
            <a:ext cx="11662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CC"/>
                </a:solidFill>
              </a:rPr>
              <a:t>Sustainable</a:t>
            </a:r>
            <a:br>
              <a:rPr lang="en-US" sz="1600" b="1" dirty="0">
                <a:solidFill>
                  <a:srgbClr val="FFFFCC"/>
                </a:solidFill>
              </a:rPr>
            </a:br>
            <a:r>
              <a:rPr lang="en-US" sz="1600" b="1" dirty="0">
                <a:solidFill>
                  <a:srgbClr val="FFFFCC"/>
                </a:solidFill>
              </a:rPr>
              <a:t>Cities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74818" y="2450812"/>
            <a:ext cx="8739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CC"/>
                </a:solidFill>
              </a:rPr>
              <a:t>Food</a:t>
            </a:r>
            <a:br>
              <a:rPr lang="en-US" sz="1600" b="1" dirty="0">
                <a:solidFill>
                  <a:srgbClr val="FFFFCC"/>
                </a:solidFill>
              </a:rPr>
            </a:br>
            <a:r>
              <a:rPr lang="en-US" sz="1600" b="1" dirty="0">
                <a:solidFill>
                  <a:srgbClr val="FFFFCC"/>
                </a:solidFill>
              </a:rPr>
              <a:t>Security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40795" y="2573289"/>
            <a:ext cx="931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FFCC"/>
                </a:solidFill>
              </a:rPr>
              <a:t>Fisheries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98191" y="2573289"/>
            <a:ext cx="793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FFCC"/>
                </a:solidFill>
              </a:rPr>
              <a:t>Forests</a:t>
            </a:r>
          </a:p>
        </p:txBody>
      </p:sp>
      <p:sp>
        <p:nvSpPr>
          <p:cNvPr id="27" name="Right Brace 26"/>
          <p:cNvSpPr/>
          <p:nvPr/>
        </p:nvSpPr>
        <p:spPr>
          <a:xfrm>
            <a:off x="7208648" y="3622272"/>
            <a:ext cx="381000" cy="2485597"/>
          </a:xfrm>
          <a:prstGeom prst="rightBrac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772400" y="4331377"/>
            <a:ext cx="9729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prstClr val="white"/>
                </a:solidFill>
              </a:rPr>
              <a:t>Focal</a:t>
            </a:r>
            <a:br>
              <a:rPr lang="en-US" b="1" dirty="0">
                <a:solidFill>
                  <a:prstClr val="white"/>
                </a:solidFill>
              </a:rPr>
            </a:br>
            <a:r>
              <a:rPr lang="en-US" b="1" dirty="0">
                <a:solidFill>
                  <a:prstClr val="white"/>
                </a:solidFill>
              </a:rPr>
              <a:t>Area</a:t>
            </a:r>
            <a:br>
              <a:rPr lang="en-US" b="1" dirty="0">
                <a:solidFill>
                  <a:prstClr val="white"/>
                </a:solidFill>
              </a:rPr>
            </a:br>
            <a:r>
              <a:rPr lang="en-US" b="1" dirty="0">
                <a:solidFill>
                  <a:prstClr val="white"/>
                </a:solidFill>
              </a:rPr>
              <a:t>Strategy</a:t>
            </a:r>
            <a:br>
              <a:rPr lang="en-US" b="1" dirty="0">
                <a:solidFill>
                  <a:prstClr val="white"/>
                </a:solidFill>
              </a:rPr>
            </a:br>
            <a:r>
              <a:rPr lang="en-US" b="1" dirty="0">
                <a:solidFill>
                  <a:prstClr val="white"/>
                </a:solidFill>
              </a:rPr>
              <a:t>Delivery</a:t>
            </a:r>
          </a:p>
        </p:txBody>
      </p:sp>
      <p:sp>
        <p:nvSpPr>
          <p:cNvPr id="30" name="Left Brace 29"/>
          <p:cNvSpPr/>
          <p:nvPr/>
        </p:nvSpPr>
        <p:spPr>
          <a:xfrm>
            <a:off x="1446321" y="2394163"/>
            <a:ext cx="190500" cy="582858"/>
          </a:xfrm>
          <a:prstGeom prst="leftBrac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1667" y="2489924"/>
            <a:ext cx="11240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prstClr val="white"/>
                </a:solidFill>
              </a:rPr>
              <a:t>SD Themes</a:t>
            </a:r>
          </a:p>
        </p:txBody>
      </p:sp>
      <p:sp>
        <p:nvSpPr>
          <p:cNvPr id="3073" name="Rectangle 3072"/>
          <p:cNvSpPr/>
          <p:nvPr/>
        </p:nvSpPr>
        <p:spPr>
          <a:xfrm>
            <a:off x="3274084" y="228600"/>
            <a:ext cx="18437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GEF-6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1667" y="3012230"/>
            <a:ext cx="9947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prstClr val="white"/>
                </a:solidFill>
              </a:rPr>
              <a:t>Signature</a:t>
            </a:r>
            <a:br>
              <a:rPr lang="en-US" sz="1600" b="1" dirty="0">
                <a:solidFill>
                  <a:prstClr val="white"/>
                </a:solidFill>
              </a:rPr>
            </a:br>
            <a:r>
              <a:rPr lang="en-US" sz="1600" b="1" dirty="0">
                <a:solidFill>
                  <a:prstClr val="white"/>
                </a:solidFill>
              </a:rPr>
              <a:t>Programs</a:t>
            </a:r>
          </a:p>
        </p:txBody>
      </p:sp>
      <p:sp>
        <p:nvSpPr>
          <p:cNvPr id="32" name="Left Brace 31"/>
          <p:cNvSpPr/>
          <p:nvPr/>
        </p:nvSpPr>
        <p:spPr>
          <a:xfrm>
            <a:off x="1430743" y="3037918"/>
            <a:ext cx="221657" cy="533400"/>
          </a:xfrm>
          <a:prstGeom prst="leftBrac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15419" y="2928365"/>
            <a:ext cx="14622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ctr">
              <a:buFont typeface="Wingdings" pitchFamily="2" charset="2"/>
              <a:buChar char="v"/>
            </a:pPr>
            <a:r>
              <a:rPr lang="en-US" sz="1400" b="1" dirty="0">
                <a:solidFill>
                  <a:prstClr val="white"/>
                </a:solidFill>
              </a:rPr>
              <a:t>Amazon</a:t>
            </a:r>
          </a:p>
          <a:p>
            <a:pPr marL="285750" indent="-285750" algn="ctr">
              <a:buFont typeface="Wingdings" pitchFamily="2" charset="2"/>
              <a:buChar char="v"/>
            </a:pPr>
            <a:r>
              <a:rPr lang="en-US" sz="1400" b="1" dirty="0">
                <a:solidFill>
                  <a:prstClr val="white"/>
                </a:solidFill>
              </a:rPr>
              <a:t>Commodities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98505" y="3031237"/>
            <a:ext cx="13379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ctr">
              <a:buFont typeface="Wingdings" pitchFamily="2" charset="2"/>
              <a:buChar char="v"/>
            </a:pPr>
            <a:r>
              <a:rPr lang="en-US" sz="1400" b="1" dirty="0">
                <a:solidFill>
                  <a:prstClr val="white"/>
                </a:solidFill>
              </a:rPr>
              <a:t>Partnership</a:t>
            </a:r>
            <a:br>
              <a:rPr lang="en-US" sz="1400" b="1" dirty="0">
                <a:solidFill>
                  <a:prstClr val="white"/>
                </a:solidFill>
              </a:rPr>
            </a:br>
            <a:r>
              <a:rPr lang="en-US" sz="1400" b="1" dirty="0">
                <a:solidFill>
                  <a:prstClr val="white"/>
                </a:solidFill>
              </a:rPr>
              <a:t>for Africa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88290" y="3096973"/>
            <a:ext cx="10999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1400" b="1" dirty="0">
                <a:solidFill>
                  <a:prstClr val="white"/>
                </a:solidFill>
              </a:rPr>
              <a:t> 50 in 10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13522" y="3143808"/>
            <a:ext cx="8819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1400" b="1" dirty="0">
                <a:solidFill>
                  <a:prstClr val="white"/>
                </a:solidFill>
              </a:rPr>
              <a:t>Cities</a:t>
            </a:r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9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15400" cy="685800"/>
          </a:xfrm>
        </p:spPr>
        <p:txBody>
          <a:bodyPr/>
          <a:lstStyle/>
          <a:p>
            <a:pPr eaLnBrk="1" hangingPunct="1"/>
            <a:r>
              <a:rPr lang="es-CO" sz="3600" b="1" dirty="0" smtClean="0">
                <a:solidFill>
                  <a:srgbClr val="006600"/>
                </a:solidFill>
              </a:rPr>
              <a:t>GEF and </a:t>
            </a:r>
            <a:r>
              <a:rPr lang="es-CO" sz="3600" b="1" dirty="0" err="1" smtClean="0">
                <a:solidFill>
                  <a:srgbClr val="006600"/>
                </a:solidFill>
              </a:rPr>
              <a:t>the</a:t>
            </a:r>
            <a:r>
              <a:rPr lang="es-CO" sz="3600" b="1" dirty="0" smtClean="0">
                <a:solidFill>
                  <a:srgbClr val="006600"/>
                </a:solidFill>
              </a:rPr>
              <a:t> </a:t>
            </a:r>
            <a:r>
              <a:rPr lang="es-CO" sz="3600" b="1" dirty="0" err="1" smtClean="0">
                <a:solidFill>
                  <a:srgbClr val="006600"/>
                </a:solidFill>
              </a:rPr>
              <a:t>Conventions</a:t>
            </a:r>
            <a:endParaRPr lang="es-CO" sz="3600" b="1" dirty="0" smtClean="0">
              <a:solidFill>
                <a:srgbClr val="006600"/>
              </a:solidFill>
            </a:endParaRPr>
          </a:p>
        </p:txBody>
      </p:sp>
      <p:sp>
        <p:nvSpPr>
          <p:cNvPr id="5123" name="TextBox 48"/>
          <p:cNvSpPr txBox="1">
            <a:spLocks noChangeArrowheads="1"/>
          </p:cNvSpPr>
          <p:nvPr/>
        </p:nvSpPr>
        <p:spPr bwMode="auto">
          <a:xfrm>
            <a:off x="403307" y="762000"/>
            <a:ext cx="8310073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CO" sz="2400" dirty="0" err="1" smtClean="0">
                <a:solidFill>
                  <a:prstClr val="black"/>
                </a:solidFill>
                <a:latin typeface="+mj-lt"/>
              </a:rPr>
              <a:t>The</a:t>
            </a:r>
            <a:r>
              <a:rPr lang="es-CO" sz="2400" dirty="0" smtClean="0">
                <a:solidFill>
                  <a:prstClr val="black"/>
                </a:solidFill>
                <a:latin typeface="+mj-lt"/>
              </a:rPr>
              <a:t> Global </a:t>
            </a:r>
            <a:r>
              <a:rPr lang="es-CO" sz="2400" dirty="0" err="1" smtClean="0">
                <a:solidFill>
                  <a:prstClr val="black"/>
                </a:solidFill>
                <a:latin typeface="+mj-lt"/>
              </a:rPr>
              <a:t>Environment</a:t>
            </a:r>
            <a:r>
              <a:rPr lang="es-CO" sz="2400" dirty="0" smtClean="0">
                <a:solidFill>
                  <a:prstClr val="black"/>
                </a:solidFill>
                <a:latin typeface="+mj-lt"/>
              </a:rPr>
              <a:t> </a:t>
            </a:r>
            <a:r>
              <a:rPr lang="es-CO" sz="2400" dirty="0" err="1" smtClean="0">
                <a:solidFill>
                  <a:prstClr val="black"/>
                </a:solidFill>
                <a:latin typeface="+mj-lt"/>
              </a:rPr>
              <a:t>Facility</a:t>
            </a:r>
            <a:r>
              <a:rPr lang="es-CO" sz="2400" dirty="0" smtClean="0">
                <a:solidFill>
                  <a:prstClr val="black"/>
                </a:solidFill>
                <a:latin typeface="+mj-lt"/>
              </a:rPr>
              <a:t>:</a:t>
            </a:r>
          </a:p>
          <a:p>
            <a:pPr eaLnBrk="1" hangingPunct="1"/>
            <a:endParaRPr lang="es-CO" sz="2400" dirty="0" smtClean="0">
              <a:solidFill>
                <a:prstClr val="black"/>
              </a:solidFill>
              <a:latin typeface="+mj-lt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Is </a:t>
            </a:r>
            <a:r>
              <a:rPr lang="en-US" sz="2400" b="1" dirty="0">
                <a:latin typeface="+mj-lt"/>
              </a:rPr>
              <a:t>the</a:t>
            </a:r>
            <a:r>
              <a:rPr lang="en-US" sz="2400" dirty="0">
                <a:latin typeface="+mj-lt"/>
              </a:rPr>
              <a:t> financial mechanism </a:t>
            </a:r>
            <a:r>
              <a:rPr lang="en-US" sz="2400" dirty="0" smtClean="0">
                <a:latin typeface="+mj-lt"/>
              </a:rPr>
              <a:t>for the </a:t>
            </a:r>
            <a:r>
              <a:rPr lang="en-US" sz="2400" dirty="0">
                <a:latin typeface="+mj-lt"/>
              </a:rPr>
              <a:t>Stockholm Convention on Persistent Organic </a:t>
            </a:r>
            <a:r>
              <a:rPr lang="en-US" sz="2400" dirty="0" smtClean="0">
                <a:latin typeface="+mj-lt"/>
              </a:rPr>
              <a:t>Pollutants</a:t>
            </a:r>
          </a:p>
          <a:p>
            <a:pPr eaLnBrk="1" hangingPunct="1"/>
            <a:endParaRPr lang="es-CO" sz="2400" dirty="0" smtClean="0">
              <a:solidFill>
                <a:prstClr val="black"/>
              </a:solidFill>
              <a:latin typeface="+mj-lt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Is </a:t>
            </a:r>
            <a:r>
              <a:rPr lang="en-US" sz="2400" b="1" dirty="0">
                <a:latin typeface="+mj-lt"/>
              </a:rPr>
              <a:t>the </a:t>
            </a:r>
            <a:r>
              <a:rPr lang="en-US" sz="2400" dirty="0">
                <a:latin typeface="+mj-lt"/>
              </a:rPr>
              <a:t>financial mechanism of the Intergovernmental Negotiating Committee for the Convention of </a:t>
            </a:r>
            <a:r>
              <a:rPr lang="en-US" sz="2400" dirty="0" smtClean="0">
                <a:latin typeface="+mj-lt"/>
              </a:rPr>
              <a:t>Mercury</a:t>
            </a:r>
            <a:endParaRPr lang="es-CO" sz="2400" dirty="0" smtClean="0">
              <a:solidFill>
                <a:prstClr val="black"/>
              </a:solidFill>
              <a:latin typeface="+mj-lt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endParaRPr lang="es-CO" sz="2400" dirty="0" smtClean="0">
              <a:solidFill>
                <a:prstClr val="black"/>
              </a:solidFill>
              <a:latin typeface="+mj-lt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400" b="1" dirty="0" smtClean="0">
                <a:latin typeface="+mj-lt"/>
              </a:rPr>
              <a:t>Supports</a:t>
            </a:r>
            <a:r>
              <a:rPr lang="en-US" sz="2400" dirty="0" smtClean="0">
                <a:latin typeface="+mj-lt"/>
              </a:rPr>
              <a:t> the implementation of the </a:t>
            </a:r>
            <a:r>
              <a:rPr lang="en-US" sz="2400" dirty="0">
                <a:latin typeface="+mj-lt"/>
              </a:rPr>
              <a:t>Montreal Protocol in countries with economies in transition</a:t>
            </a:r>
            <a:br>
              <a:rPr lang="en-US" sz="2400" dirty="0">
                <a:latin typeface="+mj-lt"/>
              </a:rPr>
            </a:br>
            <a:endParaRPr lang="es-CO" sz="2400" dirty="0" smtClean="0">
              <a:solidFill>
                <a:prstClr val="black"/>
              </a:solidFill>
              <a:latin typeface="+mj-lt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It </a:t>
            </a:r>
            <a:r>
              <a:rPr lang="en-US" sz="2400" dirty="0">
                <a:latin typeface="+mj-lt"/>
              </a:rPr>
              <a:t>is </a:t>
            </a:r>
            <a:r>
              <a:rPr lang="en-US" sz="2400" b="1" dirty="0">
                <a:latin typeface="+mj-lt"/>
              </a:rPr>
              <a:t>an operating entity</a:t>
            </a:r>
            <a:r>
              <a:rPr lang="en-US" sz="2400" dirty="0">
                <a:latin typeface="+mj-lt"/>
              </a:rPr>
              <a:t> of the financial mechanism of the UNFCCC</a:t>
            </a:r>
            <a:endParaRPr lang="es-CO" sz="2400" dirty="0" smtClean="0">
              <a:solidFill>
                <a:prstClr val="black"/>
              </a:solidFill>
              <a:latin typeface="+mj-lt"/>
            </a:endParaRPr>
          </a:p>
          <a:p>
            <a:pPr eaLnBrk="1" hangingPunct="1"/>
            <a:endParaRPr lang="es-CO" sz="2800" dirty="0" smtClean="0">
              <a:solidFill>
                <a:prstClr val="black"/>
              </a:solidFill>
              <a:latin typeface="Calibri"/>
            </a:endParaRPr>
          </a:p>
          <a:p>
            <a:pPr marL="1200150" lvl="1" indent="-457200" eaLnBrk="1" hangingPunct="1">
              <a:buFont typeface="Arial" pitchFamily="34" charset="0"/>
              <a:buChar char="•"/>
            </a:pPr>
            <a:endParaRPr lang="es-CO" sz="2800" dirty="0" smtClean="0">
              <a:solidFill>
                <a:prstClr val="black"/>
              </a:solidFill>
            </a:endParaRPr>
          </a:p>
          <a:p>
            <a:pPr eaLnBrk="1" hangingPunct="1"/>
            <a:endParaRPr lang="es-CO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1180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15400" cy="914400"/>
          </a:xfrm>
        </p:spPr>
        <p:txBody>
          <a:bodyPr/>
          <a:lstStyle/>
          <a:p>
            <a:pPr eaLnBrk="1" hangingPunct="1"/>
            <a:r>
              <a:rPr lang="es-CO" sz="3600" b="1" dirty="0" err="1" smtClean="0">
                <a:solidFill>
                  <a:srgbClr val="006600"/>
                </a:solidFill>
              </a:rPr>
              <a:t>Climate</a:t>
            </a:r>
            <a:r>
              <a:rPr lang="es-CO" sz="3600" b="1" dirty="0" smtClean="0">
                <a:solidFill>
                  <a:srgbClr val="006600"/>
                </a:solidFill>
              </a:rPr>
              <a:t> </a:t>
            </a:r>
            <a:r>
              <a:rPr lang="es-CO" sz="3600" b="1" dirty="0" err="1" smtClean="0">
                <a:solidFill>
                  <a:srgbClr val="006600"/>
                </a:solidFill>
              </a:rPr>
              <a:t>Change</a:t>
            </a:r>
            <a:r>
              <a:rPr lang="es-CO" sz="3600" b="1" dirty="0" smtClean="0">
                <a:solidFill>
                  <a:srgbClr val="006600"/>
                </a:solidFill>
              </a:rPr>
              <a:t> </a:t>
            </a:r>
            <a:r>
              <a:rPr lang="es-CO" sz="3600" b="1" dirty="0" err="1" smtClean="0">
                <a:solidFill>
                  <a:srgbClr val="006600"/>
                </a:solidFill>
              </a:rPr>
              <a:t>Mitigation</a:t>
            </a:r>
            <a:endParaRPr lang="es-CO" sz="3600" b="1" dirty="0" smtClean="0">
              <a:solidFill>
                <a:srgbClr val="006600"/>
              </a:solidFill>
            </a:endParaRPr>
          </a:p>
        </p:txBody>
      </p:sp>
      <p:sp>
        <p:nvSpPr>
          <p:cNvPr id="5123" name="TextBox 48"/>
          <p:cNvSpPr txBox="1">
            <a:spLocks noChangeArrowheads="1"/>
          </p:cNvSpPr>
          <p:nvPr/>
        </p:nvSpPr>
        <p:spPr bwMode="auto">
          <a:xfrm>
            <a:off x="225751" y="838199"/>
            <a:ext cx="8534400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Goal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: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To support developing countries and economies in transition in </a:t>
            </a:r>
            <a:r>
              <a:rPr lang="en-US" sz="2400" u="sng" dirty="0">
                <a:solidFill>
                  <a:prstClr val="black"/>
                </a:solidFill>
                <a:latin typeface="Calibri"/>
              </a:rPr>
              <a:t>achieving transformational change towards development with low carbon emissions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. It is also intended that recipient countries </a:t>
            </a:r>
            <a:r>
              <a:rPr lang="en-US" sz="2400" u="sng" dirty="0">
                <a:solidFill>
                  <a:prstClr val="black"/>
                </a:solidFill>
                <a:latin typeface="Calibri"/>
              </a:rPr>
              <a:t>prepare for the new regime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under the UNFCCC that will seek commitments to emission reduction at a universal level.</a:t>
            </a:r>
            <a:endParaRPr lang="es-CO" sz="2400" dirty="0">
              <a:solidFill>
                <a:prstClr val="black"/>
              </a:solidFill>
              <a:latin typeface="Calibri"/>
            </a:endParaRPr>
          </a:p>
          <a:p>
            <a:pPr eaLnBrk="1" hangingPunct="1"/>
            <a:endParaRPr lang="es-CO" sz="2400" b="1" dirty="0" smtClean="0">
              <a:solidFill>
                <a:prstClr val="black"/>
              </a:solidFill>
            </a:endParaRPr>
          </a:p>
          <a:p>
            <a:pPr eaLnBrk="1" hangingPunct="1"/>
            <a:r>
              <a:rPr lang="es-CO" sz="2400" b="1" dirty="0" err="1" smtClean="0">
                <a:solidFill>
                  <a:prstClr val="black"/>
                </a:solidFill>
                <a:latin typeface="+mj-lt"/>
              </a:rPr>
              <a:t>Objectives</a:t>
            </a:r>
            <a:r>
              <a:rPr lang="es-CO" sz="2400" b="1" dirty="0" smtClean="0">
                <a:solidFill>
                  <a:prstClr val="black"/>
                </a:solidFill>
                <a:latin typeface="+mj-lt"/>
              </a:rPr>
              <a:t>: </a:t>
            </a:r>
          </a:p>
          <a:p>
            <a:pPr marL="1028700" lvl="1" eaLnBrk="1" hangingPunct="1">
              <a:buFont typeface="Arial" pitchFamily="34" charset="0"/>
              <a:buChar char="•"/>
            </a:pPr>
            <a:r>
              <a:rPr lang="en-US" sz="2200" dirty="0" smtClean="0">
                <a:latin typeface="+mj-lt"/>
              </a:rPr>
              <a:t>Promote </a:t>
            </a:r>
            <a:r>
              <a:rPr lang="en-US" sz="2200" dirty="0">
                <a:latin typeface="+mj-lt"/>
              </a:rPr>
              <a:t>innovation and technology transfer</a:t>
            </a:r>
            <a:endParaRPr lang="es-CO" sz="2200" dirty="0" smtClean="0">
              <a:solidFill>
                <a:prstClr val="black"/>
              </a:solidFill>
              <a:latin typeface="+mj-lt"/>
            </a:endParaRPr>
          </a:p>
          <a:p>
            <a:pPr lvl="1" indent="0" eaLnBrk="1" hangingPunct="1"/>
            <a:endParaRPr lang="es-CO" sz="2200" dirty="0">
              <a:solidFill>
                <a:prstClr val="black"/>
              </a:solidFill>
              <a:latin typeface="+mj-lt"/>
            </a:endParaRPr>
          </a:p>
          <a:p>
            <a:pPr marL="1028700" lvl="1" eaLnBrk="1" hangingPunct="1">
              <a:buFont typeface="Arial" pitchFamily="34" charset="0"/>
              <a:buChar char="•"/>
            </a:pPr>
            <a:r>
              <a:rPr lang="en-US" sz="2200" dirty="0">
                <a:latin typeface="+mj-lt"/>
              </a:rPr>
              <a:t>Demonstrate systemic impacts of mitigation </a:t>
            </a:r>
            <a:r>
              <a:rPr lang="en-US" sz="2200" dirty="0" smtClean="0">
                <a:latin typeface="+mj-lt"/>
              </a:rPr>
              <a:t>options</a:t>
            </a:r>
          </a:p>
          <a:p>
            <a:pPr lvl="1" indent="0" eaLnBrk="1" hangingPunct="1"/>
            <a:endParaRPr lang="es-CO" sz="2200" dirty="0" smtClean="0">
              <a:solidFill>
                <a:prstClr val="black"/>
              </a:solidFill>
              <a:latin typeface="+mj-lt"/>
            </a:endParaRPr>
          </a:p>
          <a:p>
            <a:pPr marL="1028700" lvl="1" eaLnBrk="1" hangingPunct="1">
              <a:buFont typeface="Arial" pitchFamily="34" charset="0"/>
              <a:buChar char="•"/>
            </a:pPr>
            <a:r>
              <a:rPr lang="en-US" sz="2200" dirty="0">
                <a:latin typeface="+mj-lt"/>
              </a:rPr>
              <a:t>Promoting the enabling conditions to involve considerations of climate change mitigation in national plans and development agendas</a:t>
            </a:r>
            <a:endParaRPr lang="es-CO" sz="2200" dirty="0" smtClean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31245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8" y="21771"/>
            <a:ext cx="8915400" cy="1171574"/>
          </a:xfrm>
        </p:spPr>
        <p:txBody>
          <a:bodyPr/>
          <a:lstStyle/>
          <a:p>
            <a:r>
              <a:rPr lang="es-CO" sz="3200" b="1" dirty="0">
                <a:solidFill>
                  <a:srgbClr val="006600"/>
                </a:solidFill>
              </a:rPr>
              <a:t> </a:t>
            </a:r>
            <a:r>
              <a:rPr lang="es-CO" sz="3200" b="1" dirty="0" err="1" smtClean="0">
                <a:solidFill>
                  <a:srgbClr val="006600"/>
                </a:solidFill>
              </a:rPr>
              <a:t>Climate</a:t>
            </a:r>
            <a:r>
              <a:rPr lang="es-CO" sz="3200" b="1" dirty="0" smtClean="0">
                <a:solidFill>
                  <a:srgbClr val="006600"/>
                </a:solidFill>
              </a:rPr>
              <a:t> </a:t>
            </a:r>
            <a:r>
              <a:rPr lang="es-CO" sz="3200" b="1" dirty="0" err="1" smtClean="0">
                <a:solidFill>
                  <a:srgbClr val="006600"/>
                </a:solidFill>
              </a:rPr>
              <a:t>Change</a:t>
            </a:r>
            <a:r>
              <a:rPr lang="es-CO" sz="3200" b="1" dirty="0" smtClean="0">
                <a:solidFill>
                  <a:srgbClr val="006600"/>
                </a:solidFill>
              </a:rPr>
              <a:t> </a:t>
            </a:r>
            <a:r>
              <a:rPr lang="es-CO" sz="3200" b="1" dirty="0" err="1" smtClean="0">
                <a:solidFill>
                  <a:srgbClr val="006600"/>
                </a:solidFill>
              </a:rPr>
              <a:t>Mitigation</a:t>
            </a:r>
            <a:r>
              <a:rPr lang="es-CO" sz="3200" b="1" dirty="0" smtClean="0">
                <a:solidFill>
                  <a:srgbClr val="006600"/>
                </a:solidFill>
              </a:rPr>
              <a:t/>
            </a:r>
            <a:br>
              <a:rPr lang="es-CO" sz="3200" b="1" dirty="0" smtClean="0">
                <a:solidFill>
                  <a:srgbClr val="006600"/>
                </a:solidFill>
              </a:rPr>
            </a:br>
            <a:r>
              <a:rPr lang="es-CO" sz="3200" b="1" dirty="0" err="1" smtClean="0">
                <a:solidFill>
                  <a:srgbClr val="006600"/>
                </a:solidFill>
              </a:rPr>
              <a:t>Summary</a:t>
            </a:r>
            <a:r>
              <a:rPr lang="es-CO" sz="3200" b="1" dirty="0" smtClean="0">
                <a:solidFill>
                  <a:srgbClr val="006600"/>
                </a:solidFill>
              </a:rPr>
              <a:t> of </a:t>
            </a:r>
            <a:r>
              <a:rPr lang="es-CO" sz="3200" b="1" dirty="0" err="1" smtClean="0">
                <a:solidFill>
                  <a:srgbClr val="006600"/>
                </a:solidFill>
              </a:rPr>
              <a:t>differences</a:t>
            </a:r>
            <a:r>
              <a:rPr lang="es-CO" sz="3200" b="1" dirty="0" smtClean="0">
                <a:solidFill>
                  <a:srgbClr val="006600"/>
                </a:solidFill>
              </a:rPr>
              <a:t> </a:t>
            </a:r>
            <a:r>
              <a:rPr lang="es-CO" sz="3200" b="1" dirty="0" err="1" smtClean="0">
                <a:solidFill>
                  <a:srgbClr val="006600"/>
                </a:solidFill>
              </a:rPr>
              <a:t>between</a:t>
            </a:r>
            <a:r>
              <a:rPr lang="es-CO" sz="3200" b="1" dirty="0" smtClean="0">
                <a:solidFill>
                  <a:srgbClr val="006600"/>
                </a:solidFill>
              </a:rPr>
              <a:t> GEF-5 and GEF-6</a:t>
            </a:r>
            <a:endParaRPr lang="en-US" sz="3200" dirty="0"/>
          </a:p>
        </p:txBody>
      </p:sp>
      <p:sp>
        <p:nvSpPr>
          <p:cNvPr id="4" name="Text Box 31"/>
          <p:cNvSpPr txBox="1"/>
          <p:nvPr/>
        </p:nvSpPr>
        <p:spPr>
          <a:xfrm>
            <a:off x="368489" y="1600199"/>
            <a:ext cx="1724025" cy="2762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 dirty="0" smtClean="0">
                <a:ea typeface="Calibri"/>
                <a:cs typeface="Times New Roman"/>
              </a:rPr>
              <a:t>GEF</a:t>
            </a:r>
            <a:r>
              <a:rPr lang="en-US" sz="1100" b="1" dirty="0" smtClean="0">
                <a:effectLst/>
                <a:ea typeface="Calibri"/>
                <a:cs typeface="Times New Roman"/>
              </a:rPr>
              <a:t>-5</a:t>
            </a:r>
            <a:endParaRPr lang="en-US" sz="1100" b="1" dirty="0">
              <a:effectLst/>
              <a:ea typeface="Calibri"/>
              <a:cs typeface="Times New Roman"/>
            </a:endParaRPr>
          </a:p>
        </p:txBody>
      </p:sp>
      <p:sp>
        <p:nvSpPr>
          <p:cNvPr id="5" name="Text Box 1"/>
          <p:cNvSpPr txBox="1"/>
          <p:nvPr/>
        </p:nvSpPr>
        <p:spPr>
          <a:xfrm>
            <a:off x="368489" y="2202160"/>
            <a:ext cx="1724025" cy="504825"/>
          </a:xfrm>
          <a:prstGeom prst="rect">
            <a:avLst/>
          </a:prstGeom>
          <a:solidFill>
            <a:srgbClr val="0070C0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 b="1" dirty="0">
                <a:solidFill>
                  <a:schemeClr val="bg1"/>
                </a:solidFill>
              </a:rPr>
              <a:t>SO 1: Tech transfer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100" b="1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6" name="Text Box 2"/>
          <p:cNvSpPr txBox="1"/>
          <p:nvPr/>
        </p:nvSpPr>
        <p:spPr>
          <a:xfrm>
            <a:off x="390099" y="2914934"/>
            <a:ext cx="1724025" cy="466725"/>
          </a:xfrm>
          <a:prstGeom prst="rect">
            <a:avLst/>
          </a:prstGeom>
          <a:solidFill>
            <a:srgbClr val="C00000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 b="1" dirty="0">
                <a:solidFill>
                  <a:schemeClr val="bg1"/>
                </a:solidFill>
              </a:rPr>
              <a:t>SO 2:  Energy efficiency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100" b="1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7" name="Text Box 3"/>
          <p:cNvSpPr txBox="1"/>
          <p:nvPr/>
        </p:nvSpPr>
        <p:spPr>
          <a:xfrm>
            <a:off x="407158" y="3561145"/>
            <a:ext cx="1724025" cy="276225"/>
          </a:xfrm>
          <a:prstGeom prst="rect">
            <a:avLst/>
          </a:prstGeom>
          <a:solidFill>
            <a:srgbClr val="92D050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 b="1" dirty="0">
                <a:solidFill>
                  <a:schemeClr val="bg1"/>
                </a:solidFill>
              </a:rPr>
              <a:t>SO 3:  Renewable energy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100" b="1" dirty="0">
              <a:effectLst/>
              <a:ea typeface="Calibri"/>
              <a:cs typeface="Times New Roman"/>
            </a:endParaRPr>
          </a:p>
        </p:txBody>
      </p:sp>
      <p:sp>
        <p:nvSpPr>
          <p:cNvPr id="8" name="Text Box 4"/>
          <p:cNvSpPr txBox="1"/>
          <p:nvPr/>
        </p:nvSpPr>
        <p:spPr>
          <a:xfrm>
            <a:off x="425783" y="3986925"/>
            <a:ext cx="1724025" cy="495300"/>
          </a:xfrm>
          <a:prstGeom prst="rect">
            <a:avLst/>
          </a:prstGeom>
          <a:solidFill>
            <a:srgbClr val="FFC000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 b="1" dirty="0">
                <a:solidFill>
                  <a:schemeClr val="bg1"/>
                </a:solidFill>
              </a:rPr>
              <a:t>SO 4:  Transport and urban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100" b="1" dirty="0">
              <a:effectLst/>
              <a:ea typeface="Calibri"/>
              <a:cs typeface="Times New Roman"/>
            </a:endParaRPr>
          </a:p>
        </p:txBody>
      </p:sp>
      <p:sp>
        <p:nvSpPr>
          <p:cNvPr id="9" name="Text Box 5"/>
          <p:cNvSpPr txBox="1"/>
          <p:nvPr/>
        </p:nvSpPr>
        <p:spPr>
          <a:xfrm>
            <a:off x="416258" y="4640096"/>
            <a:ext cx="1724025" cy="276225"/>
          </a:xfrm>
          <a:prstGeom prst="rect">
            <a:avLst/>
          </a:prstGeom>
          <a:solidFill>
            <a:srgbClr val="7030A0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 b="1" dirty="0">
                <a:solidFill>
                  <a:schemeClr val="bg1"/>
                </a:solidFill>
              </a:rPr>
              <a:t>SO 5:  LULUCF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100" b="1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10" name="Text Box 6"/>
          <p:cNvSpPr txBox="1"/>
          <p:nvPr/>
        </p:nvSpPr>
        <p:spPr>
          <a:xfrm>
            <a:off x="416258" y="5105400"/>
            <a:ext cx="1724025" cy="447675"/>
          </a:xfrm>
          <a:prstGeom prst="rect">
            <a:avLst/>
          </a:prstGeom>
          <a:solidFill>
            <a:srgbClr val="0070C0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 b="1" dirty="0">
                <a:solidFill>
                  <a:schemeClr val="bg1"/>
                </a:solidFill>
              </a:rPr>
              <a:t>SO 6:  Enabling activities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100" b="1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11" name="Text Box 32"/>
          <p:cNvSpPr txBox="1"/>
          <p:nvPr/>
        </p:nvSpPr>
        <p:spPr>
          <a:xfrm>
            <a:off x="4100512" y="1340143"/>
            <a:ext cx="1724025" cy="2762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 dirty="0" smtClean="0">
                <a:ea typeface="Calibri"/>
                <a:cs typeface="Times New Roman"/>
              </a:rPr>
              <a:t>GEF</a:t>
            </a:r>
            <a:r>
              <a:rPr lang="en-US" sz="1100" b="1" dirty="0" smtClean="0">
                <a:effectLst/>
                <a:ea typeface="Calibri"/>
                <a:cs typeface="Times New Roman"/>
              </a:rPr>
              <a:t>-6</a:t>
            </a:r>
            <a:endParaRPr lang="en-US" sz="1100" b="1" dirty="0">
              <a:effectLst/>
              <a:ea typeface="Calibri"/>
              <a:cs typeface="Times New Roman"/>
            </a:endParaRPr>
          </a:p>
        </p:txBody>
      </p:sp>
      <p:sp>
        <p:nvSpPr>
          <p:cNvPr id="12" name="Text Box 7"/>
          <p:cNvSpPr txBox="1"/>
          <p:nvPr/>
        </p:nvSpPr>
        <p:spPr>
          <a:xfrm>
            <a:off x="3352800" y="1758641"/>
            <a:ext cx="3219450" cy="7048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 b="1" dirty="0"/>
              <a:t>Objective 1, Program 1:  Promote timely development, demonstration and financing of low carbon technologies and </a:t>
            </a:r>
            <a:r>
              <a:rPr lang="en-US" sz="1100" b="1" dirty="0" smtClean="0"/>
              <a:t>policies</a:t>
            </a:r>
            <a:r>
              <a:rPr lang="en-US" sz="1100" b="1" dirty="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13" name="Text Box 8"/>
          <p:cNvSpPr txBox="1"/>
          <p:nvPr/>
        </p:nvSpPr>
        <p:spPr>
          <a:xfrm>
            <a:off x="3362325" y="2612126"/>
            <a:ext cx="3219450" cy="8572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dirty="0"/>
              <a:t>Objective 1, Program 2: Develop and demonstrate innovative policy packages and market initiatives to foster a new range of mitigation actions</a:t>
            </a:r>
          </a:p>
          <a:p>
            <a:r>
              <a:rPr lang="en-US" sz="1100" b="1" dirty="0"/>
              <a:t> 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50" i="1" dirty="0">
                <a:effectLst/>
                <a:ea typeface="Calibri"/>
                <a:cs typeface="Times New Roman"/>
              </a:rPr>
              <a:t> </a:t>
            </a:r>
            <a:endParaRPr lang="en-US" sz="1100" dirty="0">
              <a:effectLst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14" name="Text Box 9"/>
          <p:cNvSpPr txBox="1"/>
          <p:nvPr/>
        </p:nvSpPr>
        <p:spPr>
          <a:xfrm>
            <a:off x="3381375" y="3584958"/>
            <a:ext cx="3209925" cy="5048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dirty="0"/>
              <a:t>Objective 2, Program 1: Promote integrated low-carbon urban systems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15" name="Text Box 10"/>
          <p:cNvSpPr txBox="1"/>
          <p:nvPr/>
        </p:nvSpPr>
        <p:spPr>
          <a:xfrm>
            <a:off x="3381375" y="4219576"/>
            <a:ext cx="3200400" cy="696746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dirty="0"/>
              <a:t>Objective 2, Program 2: Promote Conservation and Enhancement of Carbon Stocks in Forest, and other Land-Use, and Support Climate Smart Agriculture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50" i="1" dirty="0" smtClean="0">
                <a:effectLst/>
                <a:ea typeface="Calibri"/>
                <a:cs typeface="Times New Roman"/>
              </a:rPr>
              <a:t> </a:t>
            </a:r>
            <a:endParaRPr lang="en-US" sz="1100" dirty="0" smtClean="0">
              <a:effectLst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effectLst/>
                <a:ea typeface="Calibri"/>
                <a:cs typeface="Times New Roman"/>
              </a:rPr>
              <a:t> 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6" name="Text Box 11"/>
          <p:cNvSpPr txBox="1"/>
          <p:nvPr/>
        </p:nvSpPr>
        <p:spPr>
          <a:xfrm>
            <a:off x="3381375" y="5189844"/>
            <a:ext cx="3200400" cy="6775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dirty="0"/>
              <a:t>Objective 3, Program 1: Integrate findings of Convention obligations enabling activities into national planning processes and mitigation targets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50" dirty="0">
                <a:effectLst/>
                <a:ea typeface="Calibri"/>
                <a:cs typeface="Times New Roman"/>
              </a:rPr>
              <a:t> 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7" name="Text Box 33"/>
          <p:cNvSpPr txBox="1"/>
          <p:nvPr/>
        </p:nvSpPr>
        <p:spPr>
          <a:xfrm>
            <a:off x="7239000" y="1323974"/>
            <a:ext cx="1466850" cy="2762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sz="1100" b="1" dirty="0" err="1" smtClean="0">
                <a:effectLst/>
                <a:ea typeface="Calibri"/>
                <a:cs typeface="Times New Roman"/>
              </a:rPr>
              <a:t>Differences</a:t>
            </a:r>
            <a:endParaRPr lang="en-US" sz="1100" b="1" dirty="0">
              <a:effectLst/>
              <a:ea typeface="Calibri"/>
              <a:cs typeface="Times New Roman"/>
            </a:endParaRPr>
          </a:p>
        </p:txBody>
      </p:sp>
      <p:sp>
        <p:nvSpPr>
          <p:cNvPr id="18" name="Text Box 25"/>
          <p:cNvSpPr txBox="1"/>
          <p:nvPr/>
        </p:nvSpPr>
        <p:spPr>
          <a:xfrm>
            <a:off x="6705600" y="1766112"/>
            <a:ext cx="2286000" cy="70094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dirty="0"/>
              <a:t>Focus on earlier stage of innovation and tech transfer, risk taking, complementarity with other funds</a:t>
            </a:r>
          </a:p>
        </p:txBody>
      </p:sp>
      <p:sp>
        <p:nvSpPr>
          <p:cNvPr id="19" name="Text Box 29"/>
          <p:cNvSpPr txBox="1"/>
          <p:nvPr/>
        </p:nvSpPr>
        <p:spPr>
          <a:xfrm>
            <a:off x="6705600" y="2647560"/>
            <a:ext cx="2285998" cy="701473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/>
              <a:t>Support for voluntary innovative measures, such as performance-based incentives, etc. </a:t>
            </a:r>
          </a:p>
        </p:txBody>
      </p:sp>
      <p:sp>
        <p:nvSpPr>
          <p:cNvPr id="20" name="Text Box 28"/>
          <p:cNvSpPr txBox="1"/>
          <p:nvPr/>
        </p:nvSpPr>
        <p:spPr>
          <a:xfrm>
            <a:off x="6705599" y="3469376"/>
            <a:ext cx="2285999" cy="62040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s-ES" sz="1100" dirty="0">
                <a:solidFill>
                  <a:srgbClr val="333333"/>
                </a:solidFill>
                <a:latin typeface="+mj-lt"/>
                <a:ea typeface="Calibri"/>
                <a:cs typeface="Times New Roman"/>
              </a:rPr>
              <a:t>Vínculos con la iniciativa especial para ciudades, foco en la gestión urbana sistemática</a:t>
            </a:r>
            <a:endParaRPr lang="en-US" sz="1100" dirty="0">
              <a:latin typeface="+mj-lt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effectLst/>
              <a:ea typeface="Calibri"/>
              <a:cs typeface="Times New Roman"/>
            </a:endParaRPr>
          </a:p>
        </p:txBody>
      </p:sp>
      <p:sp>
        <p:nvSpPr>
          <p:cNvPr id="21" name="Text Box 27"/>
          <p:cNvSpPr txBox="1"/>
          <p:nvPr/>
        </p:nvSpPr>
        <p:spPr>
          <a:xfrm>
            <a:off x="6705600" y="4234575"/>
            <a:ext cx="2285999" cy="681747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US" sz="1100" dirty="0"/>
              <a:t>Inclusion of agriculture and N2O and methane, link to signature initiative on food security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effectLst/>
              <a:ea typeface="Calibri"/>
              <a:cs typeface="Times New Roman"/>
            </a:endParaRPr>
          </a:p>
        </p:txBody>
      </p:sp>
      <p:sp>
        <p:nvSpPr>
          <p:cNvPr id="22" name="Text Box 30"/>
          <p:cNvSpPr txBox="1"/>
          <p:nvPr/>
        </p:nvSpPr>
        <p:spPr>
          <a:xfrm>
            <a:off x="6705601" y="5105400"/>
            <a:ext cx="2285999" cy="8953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US" sz="1100" dirty="0"/>
              <a:t>Connecting Convention obligations and enabling activities with national planning and articulating ways to achieve mitigation targets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effectLst/>
              <a:ea typeface="Calibri"/>
              <a:cs typeface="Times New Roman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286000" y="1981200"/>
            <a:ext cx="990600" cy="4822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286000" y="2463491"/>
            <a:ext cx="990600" cy="43210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2286000" y="2111066"/>
            <a:ext cx="990600" cy="10729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2286000" y="2984835"/>
            <a:ext cx="990600" cy="19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2286000" y="3081903"/>
            <a:ext cx="990600" cy="6328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2286000" y="2286000"/>
            <a:ext cx="990600" cy="13976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2217760" y="2463492"/>
            <a:ext cx="1058840" cy="17710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2217760" y="3184052"/>
            <a:ext cx="1058840" cy="10505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2217760" y="3845116"/>
            <a:ext cx="1135040" cy="37445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2286000" y="3276600"/>
            <a:ext cx="990600" cy="14777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2286000" y="4706772"/>
            <a:ext cx="990600" cy="476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2286000" y="5301017"/>
            <a:ext cx="990600" cy="2520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8195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15400" cy="914400"/>
          </a:xfrm>
        </p:spPr>
        <p:txBody>
          <a:bodyPr/>
          <a:lstStyle/>
          <a:p>
            <a:pPr eaLnBrk="1" hangingPunct="1"/>
            <a:r>
              <a:rPr lang="es-CO" sz="3200" b="1" dirty="0" err="1" smtClean="0">
                <a:solidFill>
                  <a:srgbClr val="006600"/>
                </a:solidFill>
              </a:rPr>
              <a:t>Objective</a:t>
            </a:r>
            <a:r>
              <a:rPr lang="es-CO" sz="3200" b="1" dirty="0" smtClean="0">
                <a:solidFill>
                  <a:srgbClr val="006600"/>
                </a:solidFill>
              </a:rPr>
              <a:t> 1 - </a:t>
            </a:r>
            <a:r>
              <a:rPr lang="en-US" sz="3200" b="1" dirty="0">
                <a:solidFill>
                  <a:srgbClr val="006600"/>
                </a:solidFill>
              </a:rPr>
              <a:t>Promote Innovation and Technology Transfer</a:t>
            </a:r>
            <a:endParaRPr lang="es-CO" sz="3200" b="1" dirty="0" smtClean="0">
              <a:solidFill>
                <a:srgbClr val="006600"/>
              </a:solidFill>
            </a:endParaRPr>
          </a:p>
        </p:txBody>
      </p:sp>
      <p:sp>
        <p:nvSpPr>
          <p:cNvPr id="5123" name="TextBox 48"/>
          <p:cNvSpPr txBox="1">
            <a:spLocks noChangeArrowheads="1"/>
          </p:cNvSpPr>
          <p:nvPr/>
        </p:nvSpPr>
        <p:spPr bwMode="auto">
          <a:xfrm>
            <a:off x="228600" y="1076980"/>
            <a:ext cx="8763000" cy="529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u="sng" dirty="0" smtClean="0">
                <a:solidFill>
                  <a:prstClr val="black"/>
                </a:solidFill>
                <a:latin typeface="+mn-lt"/>
              </a:rPr>
              <a:t>Program 1</a:t>
            </a:r>
            <a:r>
              <a:rPr lang="en-US" sz="2400" dirty="0" smtClean="0">
                <a:solidFill>
                  <a:prstClr val="black"/>
                </a:solidFill>
                <a:latin typeface="+mn-lt"/>
              </a:rPr>
              <a:t>: Promote the timely development, demonstration, and financing of low-carbon technologies and policies</a:t>
            </a:r>
            <a:endParaRPr lang="en-US" sz="2400" u="sng" dirty="0" smtClean="0">
              <a:solidFill>
                <a:prstClr val="black"/>
              </a:solidFill>
              <a:latin typeface="+mn-lt"/>
            </a:endParaRPr>
          </a:p>
          <a:p>
            <a:pPr eaLnBrk="1" hangingPunct="1"/>
            <a:endParaRPr lang="en-US" sz="2400" dirty="0" smtClean="0">
              <a:solidFill>
                <a:prstClr val="black"/>
              </a:solidFill>
              <a:latin typeface="+mn-lt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200" dirty="0" smtClean="0">
                <a:solidFill>
                  <a:prstClr val="black"/>
                </a:solidFill>
                <a:latin typeface="+mn-lt"/>
              </a:rPr>
              <a:t>Support </a:t>
            </a:r>
            <a:r>
              <a:rPr lang="en-US" sz="2200" dirty="0">
                <a:solidFill>
                  <a:prstClr val="black"/>
                </a:solidFill>
                <a:latin typeface="+mn-lt"/>
              </a:rPr>
              <a:t>the development, adoption and implementation of policies, action plans, strategies and regulations that enable increased investments in </a:t>
            </a:r>
            <a:r>
              <a:rPr lang="en-US" sz="2200" dirty="0" smtClean="0">
                <a:solidFill>
                  <a:prstClr val="black"/>
                </a:solidFill>
                <a:latin typeface="+mn-lt"/>
              </a:rPr>
              <a:t>targeted sectors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endParaRPr lang="en-US" sz="2200" dirty="0" smtClean="0">
              <a:solidFill>
                <a:prstClr val="black"/>
              </a:solidFill>
              <a:latin typeface="+mn-lt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200" dirty="0" smtClean="0">
                <a:solidFill>
                  <a:prstClr val="black"/>
                </a:solidFill>
                <a:latin typeface="+mn-lt"/>
              </a:rPr>
              <a:t>More emphasis on the earlier phases of the innovation chain, where risk mitigation is needed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endParaRPr lang="en-US" sz="2200" dirty="0" smtClean="0">
              <a:solidFill>
                <a:prstClr val="black"/>
              </a:solidFill>
              <a:latin typeface="+mn-lt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200" dirty="0" smtClean="0">
                <a:solidFill>
                  <a:prstClr val="black"/>
                </a:solidFill>
                <a:latin typeface="+mn-lt"/>
              </a:rPr>
              <a:t>The focus is technologies which are not yet commercially available and market ready in the considered country </a:t>
            </a:r>
            <a:r>
              <a:rPr lang="en-US" sz="2200" dirty="0" err="1" smtClean="0">
                <a:solidFill>
                  <a:prstClr val="black"/>
                </a:solidFill>
                <a:latin typeface="+mn-lt"/>
              </a:rPr>
              <a:t>contextet</a:t>
            </a:r>
            <a:endParaRPr lang="en-US" sz="2200" dirty="0" smtClean="0">
              <a:solidFill>
                <a:prstClr val="black"/>
              </a:solidFill>
              <a:latin typeface="+mn-lt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endParaRPr lang="en-US" sz="2200" dirty="0" smtClean="0">
              <a:solidFill>
                <a:prstClr val="black"/>
              </a:solidFill>
              <a:latin typeface="+mn-lt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endParaRPr lang="en-US" sz="2200" dirty="0" smtClean="0">
              <a:solidFill>
                <a:prstClr val="black"/>
              </a:solidFill>
              <a:latin typeface="+mn-lt"/>
            </a:endParaRPr>
          </a:p>
          <a:p>
            <a:pPr eaLnBrk="1" hangingPunct="1"/>
            <a:r>
              <a:rPr lang="en-US" sz="2400" dirty="0" smtClean="0">
                <a:solidFill>
                  <a:prstClr val="black"/>
                </a:solidFill>
                <a:latin typeface="+mn-lt"/>
              </a:rPr>
              <a:t>  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914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915400" cy="9144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006600"/>
                </a:solidFill>
              </a:rPr>
              <a:t>Objective 1 - Promote Innovation and Technology Transfer</a:t>
            </a:r>
            <a:endParaRPr lang="es-CO" sz="3200" b="1" dirty="0" smtClean="0">
              <a:solidFill>
                <a:srgbClr val="006600"/>
              </a:solidFill>
            </a:endParaRPr>
          </a:p>
        </p:txBody>
      </p:sp>
      <p:sp>
        <p:nvSpPr>
          <p:cNvPr id="5123" name="TextBox 48"/>
          <p:cNvSpPr txBox="1">
            <a:spLocks noChangeArrowheads="1"/>
          </p:cNvSpPr>
          <p:nvPr/>
        </p:nvSpPr>
        <p:spPr bwMode="auto">
          <a:xfrm>
            <a:off x="228600" y="762000"/>
            <a:ext cx="8763000" cy="597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CO" sz="2400" u="sng" dirty="0" err="1" smtClean="0">
                <a:solidFill>
                  <a:prstClr val="black"/>
                </a:solidFill>
                <a:latin typeface="+mn-lt"/>
              </a:rPr>
              <a:t>Program</a:t>
            </a:r>
            <a:r>
              <a:rPr lang="es-CO" sz="2400" u="sng" dirty="0" smtClean="0">
                <a:solidFill>
                  <a:prstClr val="black"/>
                </a:solidFill>
                <a:latin typeface="+mn-lt"/>
              </a:rPr>
              <a:t> 2</a:t>
            </a:r>
            <a:r>
              <a:rPr lang="es-CO" sz="2400" dirty="0" smtClean="0">
                <a:solidFill>
                  <a:prstClr val="black"/>
                </a:solidFill>
                <a:latin typeface="+mn-lt"/>
              </a:rPr>
              <a:t>: </a:t>
            </a:r>
            <a:r>
              <a:rPr lang="en-US" sz="2400" dirty="0">
                <a:solidFill>
                  <a:prstClr val="black"/>
                </a:solidFill>
                <a:latin typeface="+mn-lt"/>
              </a:rPr>
              <a:t>Develop and demonstrate innovative policy packages and market initiatives to foster a new range of mitigation actions</a:t>
            </a:r>
            <a:endParaRPr lang="es-CO" sz="2400" dirty="0" smtClean="0">
              <a:solidFill>
                <a:prstClr val="black"/>
              </a:solidFill>
              <a:latin typeface="+mn-lt"/>
            </a:endParaRPr>
          </a:p>
          <a:p>
            <a:pPr eaLnBrk="1" hangingPunct="1"/>
            <a:endParaRPr lang="es-CO" sz="2400" dirty="0" smtClean="0">
              <a:solidFill>
                <a:prstClr val="black"/>
              </a:solidFill>
              <a:latin typeface="+mn-lt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200" dirty="0" smtClean="0">
                <a:solidFill>
                  <a:prstClr val="black"/>
                </a:solidFill>
                <a:latin typeface="+mn-lt"/>
              </a:rPr>
              <a:t>Support countries, particularly those that articulate in the National Communications, BURs, and other assessments a need for policy packages that would efficiently mitigate their emissions while maximizing their economic benefits.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endParaRPr lang="en-US" sz="2200" dirty="0" smtClean="0">
              <a:solidFill>
                <a:prstClr val="black"/>
              </a:solidFill>
              <a:latin typeface="+mn-lt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200" dirty="0" smtClean="0">
                <a:solidFill>
                  <a:prstClr val="black"/>
                </a:solidFill>
                <a:latin typeface="+mn-lt"/>
              </a:rPr>
              <a:t>Offer the possibility for countries to test an innovative incentive mechanism of payment for emission reductions based on an ex-post performance based financing 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endParaRPr lang="en-US" sz="2200" dirty="0" smtClean="0">
              <a:solidFill>
                <a:prstClr val="black"/>
              </a:solidFill>
              <a:latin typeface="+mn-lt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200" dirty="0" smtClean="0">
                <a:solidFill>
                  <a:prstClr val="black"/>
                </a:solidFill>
                <a:latin typeface="+mn-lt"/>
              </a:rPr>
              <a:t>Support financial risk assessment in carbon markets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endParaRPr lang="en-US" sz="2200" dirty="0" smtClean="0">
              <a:solidFill>
                <a:prstClr val="black"/>
              </a:solidFill>
              <a:latin typeface="+mn-lt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200" dirty="0" smtClean="0">
                <a:solidFill>
                  <a:prstClr val="black"/>
                </a:solidFill>
                <a:latin typeface="+mn-lt"/>
              </a:rPr>
              <a:t>Promote private sector investment</a:t>
            </a:r>
            <a:endParaRPr lang="en-US" sz="2200" u="sng" dirty="0" smtClean="0">
              <a:solidFill>
                <a:prstClr val="black"/>
              </a:solidFill>
              <a:latin typeface="+mn-lt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endParaRPr lang="en-US" sz="2200" dirty="0" smtClean="0">
              <a:solidFill>
                <a:prstClr val="black"/>
              </a:solidFill>
              <a:latin typeface="+mn-lt"/>
            </a:endParaRPr>
          </a:p>
          <a:p>
            <a:pPr eaLnBrk="1" hangingPunct="1"/>
            <a:r>
              <a:rPr lang="en-US" sz="2400" dirty="0" smtClean="0">
                <a:solidFill>
                  <a:prstClr val="black"/>
                </a:solidFill>
                <a:latin typeface="+mn-lt"/>
              </a:rPr>
              <a:t>  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3839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915400" cy="914400"/>
          </a:xfrm>
        </p:spPr>
        <p:txBody>
          <a:bodyPr/>
          <a:lstStyle/>
          <a:p>
            <a:pPr eaLnBrk="1" hangingPunct="1"/>
            <a:r>
              <a:rPr lang="es-CO" sz="3200" b="1" dirty="0" err="1" smtClean="0">
                <a:solidFill>
                  <a:srgbClr val="006600"/>
                </a:solidFill>
              </a:rPr>
              <a:t>Objective</a:t>
            </a:r>
            <a:r>
              <a:rPr lang="es-CO" sz="3200" b="1" dirty="0" smtClean="0">
                <a:solidFill>
                  <a:srgbClr val="006600"/>
                </a:solidFill>
              </a:rPr>
              <a:t> </a:t>
            </a:r>
            <a:r>
              <a:rPr lang="es-CO" sz="3200" b="1" dirty="0">
                <a:solidFill>
                  <a:srgbClr val="006600"/>
                </a:solidFill>
              </a:rPr>
              <a:t>2</a:t>
            </a:r>
            <a:r>
              <a:rPr lang="es-CO" sz="3200" b="1" dirty="0" smtClean="0">
                <a:solidFill>
                  <a:srgbClr val="006600"/>
                </a:solidFill>
              </a:rPr>
              <a:t> – </a:t>
            </a:r>
            <a:r>
              <a:rPr lang="en-US" sz="3200" b="1" dirty="0">
                <a:solidFill>
                  <a:srgbClr val="006600"/>
                </a:solidFill>
              </a:rPr>
              <a:t>Demonstrate systemic impacts of mitigation options</a:t>
            </a:r>
            <a:endParaRPr lang="es-CO" sz="3200" b="1" dirty="0" smtClean="0">
              <a:solidFill>
                <a:srgbClr val="006600"/>
              </a:solidFill>
            </a:endParaRPr>
          </a:p>
        </p:txBody>
      </p:sp>
      <p:sp>
        <p:nvSpPr>
          <p:cNvPr id="5123" name="TextBox 48"/>
          <p:cNvSpPr txBox="1">
            <a:spLocks noChangeArrowheads="1"/>
          </p:cNvSpPr>
          <p:nvPr/>
        </p:nvSpPr>
        <p:spPr bwMode="auto">
          <a:xfrm>
            <a:off x="228600" y="914400"/>
            <a:ext cx="876300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u="sng" dirty="0" smtClean="0">
                <a:solidFill>
                  <a:prstClr val="black"/>
                </a:solidFill>
                <a:latin typeface="+mn-lt"/>
              </a:rPr>
              <a:t>Program 1</a:t>
            </a:r>
            <a:r>
              <a:rPr lang="en-US" sz="2400" dirty="0" smtClean="0">
                <a:solidFill>
                  <a:prstClr val="black"/>
                </a:solidFill>
                <a:latin typeface="+mn-lt"/>
              </a:rPr>
              <a:t>: Promote integrated low-carbon urban systems</a:t>
            </a:r>
          </a:p>
          <a:p>
            <a:pPr eaLnBrk="1" hangingPunct="1"/>
            <a:endParaRPr lang="en-US" sz="2400" dirty="0" smtClean="0">
              <a:solidFill>
                <a:prstClr val="black"/>
              </a:solidFill>
              <a:latin typeface="+mn-lt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200" dirty="0" smtClean="0">
                <a:solidFill>
                  <a:prstClr val="black"/>
                </a:solidFill>
                <a:latin typeface="+mn-lt"/>
              </a:rPr>
              <a:t>Support the GEF-6 Sustainable Cities signature initiative.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endParaRPr lang="en-US" sz="2200" dirty="0" smtClean="0">
              <a:solidFill>
                <a:prstClr val="black"/>
              </a:solidFill>
              <a:latin typeface="+mn-lt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200" dirty="0" smtClean="0">
                <a:solidFill>
                  <a:prstClr val="black"/>
                </a:solidFill>
                <a:latin typeface="+mn-lt"/>
              </a:rPr>
              <a:t>Focus on urban projects with significant climate change mitigation potential, to help cities shift towards low-carbon urban development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endParaRPr lang="en-US" sz="2200" dirty="0" smtClean="0">
              <a:solidFill>
                <a:prstClr val="black"/>
              </a:solidFill>
              <a:latin typeface="+mn-lt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200" dirty="0" smtClean="0">
                <a:solidFill>
                  <a:prstClr val="black"/>
                </a:solidFill>
                <a:latin typeface="+mn-lt"/>
              </a:rPr>
              <a:t>Promotion of sustainable production and consumption practices to de-couple urban growth and resource use, to reduce use of persistent organic chemicals (POPs) and other chemicals, methane emissions, mercury or lead, and e-waste generation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endParaRPr lang="en-US" sz="2200" dirty="0" smtClean="0">
              <a:solidFill>
                <a:prstClr val="black"/>
              </a:solidFill>
              <a:latin typeface="+mn-lt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200" dirty="0" smtClean="0">
                <a:solidFill>
                  <a:prstClr val="black"/>
                </a:solidFill>
                <a:latin typeface="+mn-lt"/>
              </a:rPr>
              <a:t>Support sustainable transport infrastructure and systems</a:t>
            </a:r>
          </a:p>
          <a:p>
            <a:pPr eaLnBrk="1" hangingPunct="1"/>
            <a:r>
              <a:rPr lang="en-US" sz="2400" dirty="0" smtClean="0">
                <a:solidFill>
                  <a:prstClr val="black"/>
                </a:solidFill>
                <a:latin typeface="+mn-lt"/>
              </a:rPr>
              <a:t>  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3515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566" y="228600"/>
            <a:ext cx="8915400" cy="9144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006600"/>
                </a:solidFill>
              </a:rPr>
              <a:t>Objective 2 – Demonstrate systemic impacts of mitigation options</a:t>
            </a:r>
            <a:endParaRPr lang="es-CO" sz="3200" b="1" dirty="0" smtClean="0">
              <a:solidFill>
                <a:srgbClr val="006600"/>
              </a:solidFill>
            </a:endParaRPr>
          </a:p>
        </p:txBody>
      </p:sp>
      <p:sp>
        <p:nvSpPr>
          <p:cNvPr id="5123" name="TextBox 48"/>
          <p:cNvSpPr txBox="1">
            <a:spLocks noChangeArrowheads="1"/>
          </p:cNvSpPr>
          <p:nvPr/>
        </p:nvSpPr>
        <p:spPr bwMode="auto">
          <a:xfrm>
            <a:off x="193766" y="1143000"/>
            <a:ext cx="8763000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u="sng" dirty="0" smtClean="0">
                <a:solidFill>
                  <a:prstClr val="black"/>
                </a:solidFill>
                <a:latin typeface="+mn-lt"/>
              </a:rPr>
              <a:t>Program 2</a:t>
            </a:r>
            <a:r>
              <a:rPr lang="en-US" sz="2400" dirty="0" smtClean="0">
                <a:solidFill>
                  <a:prstClr val="black"/>
                </a:solidFill>
                <a:latin typeface="+mn-lt"/>
              </a:rPr>
              <a:t>: Promote Conservation and Enhancement of Carbon Stocks in Forest, and other Land-Use, and Support Climate Smart Agriculture 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200" dirty="0" smtClean="0">
                <a:solidFill>
                  <a:prstClr val="black"/>
                </a:solidFill>
                <a:latin typeface="+mn-lt"/>
              </a:rPr>
              <a:t>Support land use, forestry or agriculture projects that are robustly structured in their design and scope to significantly mitigate climate change (including management practices by local communities)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endParaRPr lang="en-US" sz="2200" dirty="0" smtClean="0">
              <a:solidFill>
                <a:prstClr val="black"/>
              </a:solidFill>
              <a:latin typeface="+mn-lt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200" dirty="0" smtClean="0">
                <a:solidFill>
                  <a:prstClr val="black"/>
                </a:solidFill>
                <a:latin typeface="+mn-lt"/>
              </a:rPr>
              <a:t>Go beyond GEF-5 efforts on CO2 emissions and sequestration from the agriculture and forestry sectors and to include activities targeting the CH4 and N2O emissions of these sectors.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endParaRPr lang="en-US" sz="2200" dirty="0" smtClean="0">
              <a:solidFill>
                <a:prstClr val="black"/>
              </a:solidFill>
              <a:latin typeface="+mn-lt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200" dirty="0" smtClean="0">
                <a:solidFill>
                  <a:prstClr val="black"/>
                </a:solidFill>
                <a:latin typeface="+mn-lt"/>
              </a:rPr>
              <a:t>Need to focus on the forest-agriculture nexus since agriculture appears to be the greatest driver of deforestation globally</a:t>
            </a:r>
          </a:p>
          <a:p>
            <a:pPr eaLnBrk="1" hangingPunct="1"/>
            <a:r>
              <a:rPr lang="en-US" sz="2400" dirty="0" smtClean="0">
                <a:solidFill>
                  <a:prstClr val="black"/>
                </a:solidFill>
                <a:latin typeface="+mn-lt"/>
              </a:rPr>
              <a:t>  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8144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Words>1065</Words>
  <Application>Microsoft Office PowerPoint</Application>
  <PresentationFormat>On-screen Show (4:3)</PresentationFormat>
  <Paragraphs>175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1_Office Theme</vt:lpstr>
      <vt:lpstr>3_Office Theme</vt:lpstr>
      <vt:lpstr>PowerPoint Presentation</vt:lpstr>
      <vt:lpstr>PowerPoint Presentation</vt:lpstr>
      <vt:lpstr>GEF and the Conventions</vt:lpstr>
      <vt:lpstr>Climate Change Mitigation</vt:lpstr>
      <vt:lpstr> Climate Change Mitigation Summary of differences between GEF-5 and GEF-6</vt:lpstr>
      <vt:lpstr>Objective 1 - Promote Innovation and Technology Transfer</vt:lpstr>
      <vt:lpstr>Objective 1 - Promote Innovation and Technology Transfer</vt:lpstr>
      <vt:lpstr>Objective 2 – Demonstrate systemic impacts of mitigation options</vt:lpstr>
      <vt:lpstr>Objective 2 – Demonstrate systemic impacts of mitigation options</vt:lpstr>
      <vt:lpstr> Objective 3 – Foster enabling conditions to mainstream mitigation concerns </vt:lpstr>
      <vt:lpstr>Chemicals and waste</vt:lpstr>
      <vt:lpstr>Objective 1: Create the conditions and environment for managing harmful chemicals and waste</vt:lpstr>
      <vt:lpstr>Goal 2: Reduce the prevalence of harmful chemicals and waste</vt:lpstr>
      <vt:lpstr> Goal 2: Reduce the prevalence of harmful chemicals and waste </vt:lpstr>
      <vt:lpstr> Objective 3: Support LDCs and SIDS to take action on harmful chemicals and waste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Thomas Zimsky</dc:creator>
  <cp:lastModifiedBy>Robert T. Schreiber</cp:lastModifiedBy>
  <cp:revision>83</cp:revision>
  <dcterms:created xsi:type="dcterms:W3CDTF">2013-04-08T16:30:17Z</dcterms:created>
  <dcterms:modified xsi:type="dcterms:W3CDTF">2013-04-16T12:50:43Z</dcterms:modified>
</cp:coreProperties>
</file>