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</p:sldMasterIdLst>
  <p:notesMasterIdLst>
    <p:notesMasterId r:id="rId18"/>
  </p:notesMasterIdLst>
  <p:sldIdLst>
    <p:sldId id="269" r:id="rId3"/>
    <p:sldId id="312" r:id="rId4"/>
    <p:sldId id="305" r:id="rId5"/>
    <p:sldId id="283" r:id="rId6"/>
    <p:sldId id="298" r:id="rId7"/>
    <p:sldId id="306" r:id="rId8"/>
    <p:sldId id="307" r:id="rId9"/>
    <p:sldId id="308" r:id="rId10"/>
    <p:sldId id="309" r:id="rId11"/>
    <p:sldId id="310" r:id="rId12"/>
    <p:sldId id="300" r:id="rId13"/>
    <p:sldId id="301" r:id="rId14"/>
    <p:sldId id="302" r:id="rId15"/>
    <p:sldId id="303" r:id="rId16"/>
    <p:sldId id="30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82" autoAdjust="0"/>
  </p:normalViewPr>
  <p:slideViewPr>
    <p:cSldViewPr>
      <p:cViewPr>
        <p:scale>
          <a:sx n="90" d="100"/>
          <a:sy n="90" d="100"/>
        </p:scale>
        <p:origin x="-90" y="-3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06B4602-6110-4AD4-A620-C166F17DEBE9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604D33E-5716-46E7-AD13-367B937CE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78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0C1D0A-28DE-4A81-A576-FCC907BA3B1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0963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0964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0965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77DE9F-48CF-4F52-BFCF-28DE67A979FD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3011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3012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3013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3014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8E1DE3-9AAD-4971-8370-4F20CCFF79BB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5059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5060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5061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5062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E14442B-FFA6-45DB-A4DB-B728F440D262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7107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7108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7109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711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AE65B9-3DE3-47C6-864B-05F4D9518A55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9155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9156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9157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915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063AF5-FD81-40AC-8560-96B883CF2F57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1731" indent="-28143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5741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037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6333" indent="-22514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7F9C46F-93A8-4FBD-94C2-FBACC6DF834D}" type="slidenum">
              <a:rPr lang="en-US" smtClean="0">
                <a:solidFill>
                  <a:prstClr val="black"/>
                </a:solidFill>
              </a:rPr>
              <a:pPr eaLnBrk="1" hangingPunct="1"/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i="1" smtClean="0"/>
              <a:t>Taking Deforestation out of the Commodities Supply Chain 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Avoiding deforestation in supply chains of critical commodities by supporting action with financial institutions, and producers</a:t>
            </a:r>
          </a:p>
          <a:p>
            <a:pPr>
              <a:spcBef>
                <a:spcPct val="0"/>
              </a:spcBef>
            </a:pPr>
            <a:r>
              <a:rPr lang="en-US" i="1" smtClean="0"/>
              <a:t>A New Development Path for the Amazon Basin 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Enhance the development options available for the region, that are more reliant on a strong forest-related sector ,can reduce poverty and stabilize the agriculture frontier 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31EE0B-3BD0-4776-8553-E67CD204344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7652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7653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7654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1DF2CE-8705-480D-A44B-35920B442132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0724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0725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0726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BB5FAC-BED5-4515-927D-F05FE4205872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2771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2772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2773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2774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918A8C-9886-4D8C-930B-19B3ADF95F46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4819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4820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4821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4822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B42E00-401E-45DB-A2BA-8CC8F4F2C113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6867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6868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6869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687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A9D7B9-F826-4FC0-BB27-48BE164A1D14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8915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8916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8917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89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83823FE-E5F0-410A-A588-22C0D26F4402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0" y="76200"/>
            <a:ext cx="9144000" cy="1247775"/>
            <a:chOff x="0" y="152400"/>
            <a:chExt cx="9144000" cy="1248156"/>
          </a:xfrm>
        </p:grpSpPr>
        <p:pic>
          <p:nvPicPr>
            <p:cNvPr id="5" name="Picture 5" descr="GEF-20-PPT-BG-blank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52400"/>
              <a:ext cx="9144000" cy="1246632"/>
            </a:xfrm>
            <a:prstGeom prst="rect">
              <a:avLst/>
            </a:prstGeom>
            <a:effectLst>
              <a:reflection blurRad="6350" stA="50000" endA="300" endPos="38500" dist="50800" dir="5400000" sy="-100000" algn="bl" rotWithShape="0"/>
            </a:effectLst>
          </p:spPr>
        </p:pic>
        <p:pic>
          <p:nvPicPr>
            <p:cNvPr id="6" name="Picture 6" descr="GEF-PPT-BG.pn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52400"/>
              <a:ext cx="9144000" cy="1248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6C2DC-14B9-47CD-9E48-5F4DB8F7406E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16C6E-92BF-4BC9-AB22-3824A8CC8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362BA-C7F1-4BEF-A7B8-46A7CBBC3E37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18939-7022-4E0A-9196-9A08E1BF2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6776C-2EF3-4990-84E7-8C108E63E01E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A9FDF-35FB-4438-BD38-C5764975E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15ABF-1F33-49B1-A810-E5453B517CE4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F32E-9B3B-48BF-A15D-4A4F2C133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F5093-5B71-427E-B222-980762C5D586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7DDE1-2036-463F-AE3D-8AAA13A29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79B86-701C-4DF9-8841-87A5D6FF1A3B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562AD-DD27-4ED2-B960-97591EE87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BA256-C2CD-4938-BC6B-C0D9D125514F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C3EA4-538B-444C-8BBB-A1F1BA5BF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7B55B-1FCA-4809-AEB6-F131D8AADCE6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0E54F-8447-400C-85B3-69852E9BC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796E2-4D00-418D-B125-84E392DDF3F2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F78A0-67FF-4595-BEB1-61E59207A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D7632-4018-45C8-A2D4-B924B9146395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7DD85-6F84-4C17-A87F-2A8963C01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30241-F07F-46D0-85EC-294F2DC442EA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1C1D5-FFB6-4BAD-B572-847B3ED12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4" descr="GEF-PPT-BG.pn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1F497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9891F5-469D-400E-84A2-4834B3837240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DDA360-2292-4ACC-A94A-B45DCA23B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1997" y="572869"/>
            <a:ext cx="674505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6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Programming</a:t>
            </a:r>
            <a:r>
              <a:rPr lang="es-CO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s-CO" sz="36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directions</a:t>
            </a:r>
            <a:r>
              <a:rPr lang="es-CO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s-CO" sz="36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for</a:t>
            </a:r>
            <a:r>
              <a:rPr lang="es-CO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 GEF-6 </a:t>
            </a:r>
            <a:endParaRPr lang="es-CO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85558" y="1976497"/>
            <a:ext cx="4788555" cy="255454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2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Climate</a:t>
            </a:r>
            <a:r>
              <a:rPr lang="es-CO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s-CO" sz="32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Change</a:t>
            </a:r>
            <a:r>
              <a:rPr lang="es-CO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s-CO" sz="32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Mitigation</a:t>
            </a:r>
            <a:r>
              <a:rPr lang="es-CO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&amp;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s-CO" sz="3200" b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Chemicals </a:t>
            </a:r>
            <a:r>
              <a:rPr lang="es-CO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and </a:t>
            </a:r>
            <a:r>
              <a:rPr lang="es-CO" sz="32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Waste</a:t>
            </a:r>
            <a:endParaRPr lang="es-CO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&amp;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“</a:t>
            </a:r>
            <a:r>
              <a:rPr lang="es-CO" sz="32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Signature</a:t>
            </a:r>
            <a:r>
              <a:rPr lang="es-CO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s-CO" sz="32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Programs</a:t>
            </a:r>
            <a:r>
              <a:rPr lang="es-CO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”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52400"/>
            <a:ext cx="8929687" cy="1447800"/>
          </a:xfrm>
        </p:spPr>
        <p:txBody>
          <a:bodyPr/>
          <a:lstStyle/>
          <a:p>
            <a:pPr eaLnBrk="1" hangingPunct="1"/>
            <a:r>
              <a:rPr lang="es-CO" sz="3200" b="1" smtClean="0">
                <a:solidFill>
                  <a:srgbClr val="006600"/>
                </a:solidFill>
              </a:rPr>
              <a:t/>
            </a:r>
            <a:br>
              <a:rPr lang="es-CO" sz="3200" b="1" smtClean="0">
                <a:solidFill>
                  <a:srgbClr val="006600"/>
                </a:solidFill>
              </a:rPr>
            </a:br>
            <a:r>
              <a:rPr lang="es-CO" sz="3200" b="1" smtClean="0">
                <a:solidFill>
                  <a:srgbClr val="006600"/>
                </a:solidFill>
              </a:rPr>
              <a:t>Objective 3 – </a:t>
            </a:r>
            <a:r>
              <a:rPr lang="en-US" sz="3200" b="1" smtClean="0">
                <a:solidFill>
                  <a:srgbClr val="006600"/>
                </a:solidFill>
              </a:rPr>
              <a:t>Foster enabling conditions to mainstream mitigation concerns</a:t>
            </a:r>
            <a:r>
              <a:rPr lang="es-ES" sz="3200" b="1" smtClean="0">
                <a:solidFill>
                  <a:srgbClr val="006600"/>
                </a:solidFill>
              </a:rPr>
              <a:t/>
            </a:r>
            <a:br>
              <a:rPr lang="es-ES" sz="3200" b="1" smtClean="0">
                <a:solidFill>
                  <a:srgbClr val="006600"/>
                </a:solidFill>
              </a:rPr>
            </a:br>
            <a:endParaRPr lang="es-CO" sz="3200" b="1" smtClean="0">
              <a:solidFill>
                <a:srgbClr val="006600"/>
              </a:solidFill>
            </a:endParaRPr>
          </a:p>
        </p:txBody>
      </p:sp>
      <p:sp>
        <p:nvSpPr>
          <p:cNvPr id="5123" name="TextBox 48"/>
          <p:cNvSpPr txBox="1">
            <a:spLocks noChangeArrowheads="1"/>
          </p:cNvSpPr>
          <p:nvPr/>
        </p:nvSpPr>
        <p:spPr bwMode="auto">
          <a:xfrm>
            <a:off x="228600" y="2370138"/>
            <a:ext cx="8763000" cy="1877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400" u="sng" dirty="0" err="1" smtClean="0">
                <a:solidFill>
                  <a:prstClr val="black"/>
                </a:solidFill>
                <a:latin typeface="+mn-lt"/>
              </a:rPr>
              <a:t>Program</a:t>
            </a:r>
            <a:r>
              <a:rPr lang="es-CO" sz="2400" u="sng" dirty="0" smtClean="0">
                <a:solidFill>
                  <a:prstClr val="black"/>
                </a:solidFill>
                <a:latin typeface="+mn-lt"/>
              </a:rPr>
              <a:t> 1</a:t>
            </a:r>
            <a:r>
              <a:rPr lang="es-CO" sz="2400" dirty="0" smtClean="0">
                <a:solidFill>
                  <a:prstClr val="black"/>
                </a:solidFill>
                <a:latin typeface="+mn-lt"/>
              </a:rPr>
              <a:t>: </a:t>
            </a:r>
            <a:r>
              <a:rPr lang="en-US" sz="2400" dirty="0">
                <a:solidFill>
                  <a:prstClr val="black"/>
                </a:solidFill>
                <a:latin typeface="+mn-lt"/>
              </a:rPr>
              <a:t>Integrate findings of Convention obligations and enabling activities into national planning processes and mitigation targets</a:t>
            </a:r>
            <a:endParaRPr lang="es-CO" sz="2400" u="sng" dirty="0" smtClean="0">
              <a:solidFill>
                <a:prstClr val="black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2400" dirty="0" smtClean="0">
              <a:solidFill>
                <a:prstClr val="black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2200" dirty="0">
                <a:solidFill>
                  <a:srgbClr val="FF0000"/>
                </a:solidFill>
                <a:latin typeface="+mn-lt"/>
              </a:rPr>
              <a:t>H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elp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+mn-lt"/>
              </a:rPr>
              <a:t>countries 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prepare </a:t>
            </a:r>
            <a:r>
              <a:rPr lang="en-US" sz="2200" dirty="0">
                <a:solidFill>
                  <a:srgbClr val="FF0000"/>
                </a:solidFill>
                <a:latin typeface="+mn-lt"/>
              </a:rPr>
              <a:t>National 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Communications, TNAs </a:t>
            </a:r>
            <a:r>
              <a:rPr lang="en-US" sz="2200" dirty="0">
                <a:solidFill>
                  <a:srgbClr val="FF0000"/>
                </a:solidFill>
                <a:latin typeface="+mn-lt"/>
              </a:rPr>
              <a:t>and 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BURs, as well as the implementation of </a:t>
            </a:r>
            <a:r>
              <a:rPr lang="es-CO" sz="2200" dirty="0" err="1" smtClean="0">
                <a:solidFill>
                  <a:srgbClr val="FF0000"/>
                </a:solidFill>
                <a:latin typeface="+mn-lt"/>
              </a:rPr>
              <a:t>NAMAs</a:t>
            </a:r>
            <a:endParaRPr lang="es-CO" sz="2200" dirty="0" smtClean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76200"/>
            <a:ext cx="8777287" cy="685800"/>
          </a:xfrm>
        </p:spPr>
        <p:txBody>
          <a:bodyPr/>
          <a:lstStyle/>
          <a:p>
            <a:r>
              <a:rPr lang="en-US" sz="3200" b="1" smtClean="0">
                <a:solidFill>
                  <a:srgbClr val="00642D"/>
                </a:solidFill>
              </a:rPr>
              <a:t>Chemicals and waste</a:t>
            </a:r>
          </a:p>
        </p:txBody>
      </p:sp>
      <p:sp>
        <p:nvSpPr>
          <p:cNvPr id="5123" name="TextBox 48"/>
          <p:cNvSpPr txBox="1">
            <a:spLocks noChangeArrowheads="1"/>
          </p:cNvSpPr>
          <p:nvPr/>
        </p:nvSpPr>
        <p:spPr bwMode="auto">
          <a:xfrm>
            <a:off x="228600" y="762000"/>
            <a:ext cx="8763000" cy="56626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/>
              <a:t>Goal</a:t>
            </a:r>
            <a:r>
              <a:rPr lang="en-US" sz="2400" dirty="0" smtClean="0"/>
              <a:t>: </a:t>
            </a:r>
            <a:r>
              <a:rPr lang="en-US" sz="2400" dirty="0">
                <a:solidFill>
                  <a:prstClr val="black"/>
                </a:solidFill>
                <a:latin typeface="+mn-lt"/>
              </a:rPr>
              <a:t>"A significant reduction in the exposure of humans and the environment to hazardous chemicals and waste of global importance."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Objectives: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/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Create </a:t>
            </a:r>
            <a:r>
              <a:rPr lang="en-US" sz="2400" dirty="0"/>
              <a:t>the conditions and environment for managing harmful chemicals and </a:t>
            </a:r>
            <a:r>
              <a:rPr lang="en-US" sz="2400" dirty="0" smtClean="0"/>
              <a:t>waste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/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Reduce </a:t>
            </a:r>
            <a:r>
              <a:rPr lang="en-US" sz="2400" dirty="0"/>
              <a:t>the prevalence of harmful chemicals and </a:t>
            </a:r>
            <a:r>
              <a:rPr lang="en-US" sz="2400" dirty="0" smtClean="0"/>
              <a:t>waste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/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400" dirty="0" err="1">
                <a:solidFill>
                  <a:prstClr val="black"/>
                </a:solidFill>
              </a:rPr>
              <a:t>Support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Least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Develped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Countries</a:t>
            </a:r>
            <a:r>
              <a:rPr lang="es-ES" sz="2400" dirty="0">
                <a:solidFill>
                  <a:prstClr val="black"/>
                </a:solidFill>
              </a:rPr>
              <a:t> (</a:t>
            </a:r>
            <a:r>
              <a:rPr lang="es-ES" sz="2400" dirty="0" err="1">
                <a:solidFill>
                  <a:prstClr val="black"/>
                </a:solidFill>
              </a:rPr>
              <a:t>LDCs</a:t>
            </a:r>
            <a:r>
              <a:rPr lang="es-ES" sz="2400" dirty="0">
                <a:solidFill>
                  <a:prstClr val="black"/>
                </a:solidFill>
              </a:rPr>
              <a:t>) and Small Island </a:t>
            </a:r>
            <a:r>
              <a:rPr lang="es-ES" sz="2400" dirty="0" err="1">
                <a:solidFill>
                  <a:prstClr val="black"/>
                </a:solidFill>
              </a:rPr>
              <a:t>Developing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States</a:t>
            </a:r>
            <a:r>
              <a:rPr lang="es-ES" sz="2400" dirty="0">
                <a:solidFill>
                  <a:prstClr val="black"/>
                </a:solidFill>
              </a:rPr>
              <a:t> (</a:t>
            </a:r>
            <a:r>
              <a:rPr lang="es-ES" sz="2400" dirty="0" err="1">
                <a:solidFill>
                  <a:prstClr val="black"/>
                </a:solidFill>
              </a:rPr>
              <a:t>SIDs</a:t>
            </a:r>
            <a:r>
              <a:rPr lang="es-ES" sz="2400" dirty="0">
                <a:solidFill>
                  <a:prstClr val="black"/>
                </a:solidFill>
              </a:rPr>
              <a:t>) </a:t>
            </a:r>
            <a:r>
              <a:rPr lang="es-ES" sz="2400" dirty="0" err="1">
                <a:solidFill>
                  <a:prstClr val="black"/>
                </a:solidFill>
              </a:rPr>
              <a:t>to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take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action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on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harmful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chemicals</a:t>
            </a:r>
            <a:r>
              <a:rPr lang="es-ES" sz="2400" dirty="0">
                <a:solidFill>
                  <a:prstClr val="black"/>
                </a:solidFill>
              </a:rPr>
              <a:t> and </a:t>
            </a:r>
            <a:r>
              <a:rPr lang="es-ES" sz="2400" dirty="0" err="1">
                <a:solidFill>
                  <a:prstClr val="black"/>
                </a:solidFill>
              </a:rPr>
              <a:t>waste</a:t>
            </a:r>
            <a:r>
              <a:rPr lang="es-ES" sz="2400" dirty="0">
                <a:solidFill>
                  <a:prstClr val="black"/>
                </a:solidFill>
              </a:rPr>
              <a:t>.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endParaRPr lang="es-CO" sz="2800" dirty="0">
              <a:solidFill>
                <a:prstClr val="black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2200" dirty="0">
              <a:solidFill>
                <a:prstClr val="black"/>
              </a:solidFill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1219200"/>
          </a:xfrm>
        </p:spPr>
        <p:txBody>
          <a:bodyPr/>
          <a:lstStyle/>
          <a:p>
            <a:r>
              <a:rPr lang="en-US" sz="3200" b="1" smtClean="0">
                <a:solidFill>
                  <a:srgbClr val="006600"/>
                </a:solidFill>
              </a:rPr>
              <a:t>Objective 1: Create the conditions and environment for managing harmful chemicals and waste</a:t>
            </a:r>
          </a:p>
        </p:txBody>
      </p:sp>
      <p:sp>
        <p:nvSpPr>
          <p:cNvPr id="5123" name="TextBox 48"/>
          <p:cNvSpPr txBox="1">
            <a:spLocks noChangeArrowheads="1"/>
          </p:cNvSpPr>
          <p:nvPr/>
        </p:nvSpPr>
        <p:spPr bwMode="auto">
          <a:xfrm>
            <a:off x="228600" y="1295400"/>
            <a:ext cx="8763000" cy="48942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u="sng" dirty="0" smtClean="0">
                <a:solidFill>
                  <a:prstClr val="black"/>
                </a:solidFill>
                <a:latin typeface="+mn-lt"/>
              </a:rPr>
              <a:t>Program </a:t>
            </a:r>
            <a:r>
              <a:rPr lang="en-US" sz="2400" u="sng" dirty="0">
                <a:solidFill>
                  <a:prstClr val="black"/>
                </a:solidFill>
                <a:latin typeface="+mn-lt"/>
              </a:rPr>
              <a:t>1</a:t>
            </a:r>
            <a:r>
              <a:rPr lang="en-US" sz="2400" dirty="0">
                <a:solidFill>
                  <a:prstClr val="black"/>
                </a:solidFill>
                <a:latin typeface="+mn-lt"/>
              </a:rPr>
              <a:t>: Support the </a:t>
            </a:r>
            <a:r>
              <a:rPr lang="en-US" sz="2400" u="sng" dirty="0">
                <a:solidFill>
                  <a:prstClr val="black"/>
                </a:solidFill>
                <a:latin typeface="+mn-lt"/>
              </a:rPr>
              <a:t>preparation of reports to the conventions </a:t>
            </a:r>
            <a:r>
              <a:rPr lang="en-US" sz="2400" dirty="0">
                <a:solidFill>
                  <a:prstClr val="black"/>
                </a:solidFill>
                <a:latin typeface="+mn-lt"/>
              </a:rPr>
              <a:t>and promote their integration into planning processes and national action plans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s-ES" sz="2400" u="sng" dirty="0" err="1">
                <a:solidFill>
                  <a:prstClr val="black"/>
                </a:solidFill>
              </a:rPr>
              <a:t>Program</a:t>
            </a:r>
            <a:r>
              <a:rPr lang="es-ES" sz="2400" u="sng" dirty="0">
                <a:solidFill>
                  <a:prstClr val="black"/>
                </a:solidFill>
              </a:rPr>
              <a:t> 2</a:t>
            </a:r>
            <a:r>
              <a:rPr lang="es-ES" sz="2400" dirty="0">
                <a:solidFill>
                  <a:prstClr val="black"/>
                </a:solidFill>
              </a:rPr>
              <a:t>: </a:t>
            </a:r>
            <a:r>
              <a:rPr lang="es-ES" sz="2400" dirty="0" err="1">
                <a:solidFill>
                  <a:prstClr val="black"/>
                </a:solidFill>
              </a:rPr>
              <a:t>Support</a:t>
            </a:r>
            <a:r>
              <a:rPr lang="es-ES" sz="2400" dirty="0">
                <a:solidFill>
                  <a:prstClr val="black"/>
                </a:solidFill>
              </a:rPr>
              <a:t> global </a:t>
            </a:r>
            <a:r>
              <a:rPr lang="es-ES" sz="2400" dirty="0" err="1">
                <a:solidFill>
                  <a:prstClr val="black"/>
                </a:solidFill>
              </a:rPr>
              <a:t>monitoring</a:t>
            </a:r>
            <a:r>
              <a:rPr lang="es-ES" sz="2400" dirty="0">
                <a:solidFill>
                  <a:prstClr val="black"/>
                </a:solidFill>
              </a:rPr>
              <a:t>, </a:t>
            </a:r>
            <a:r>
              <a:rPr lang="es-ES" sz="2400" dirty="0" err="1">
                <a:solidFill>
                  <a:prstClr val="black"/>
                </a:solidFill>
              </a:rPr>
              <a:t>development</a:t>
            </a:r>
            <a:r>
              <a:rPr lang="es-ES" sz="2400" dirty="0">
                <a:solidFill>
                  <a:prstClr val="black"/>
                </a:solidFill>
              </a:rPr>
              <a:t> of </a:t>
            </a:r>
            <a:r>
              <a:rPr lang="es-ES" sz="2400" dirty="0" err="1">
                <a:solidFill>
                  <a:prstClr val="black"/>
                </a:solidFill>
              </a:rPr>
              <a:t>registries</a:t>
            </a:r>
            <a:r>
              <a:rPr lang="es-ES" sz="2400" dirty="0">
                <a:solidFill>
                  <a:prstClr val="black"/>
                </a:solidFill>
              </a:rPr>
              <a:t>, </a:t>
            </a:r>
            <a:r>
              <a:rPr lang="es-ES" sz="2400" dirty="0" err="1">
                <a:solidFill>
                  <a:prstClr val="black"/>
                </a:solidFill>
              </a:rPr>
              <a:t>inventories</a:t>
            </a:r>
            <a:r>
              <a:rPr lang="es-ES" sz="2400" dirty="0">
                <a:solidFill>
                  <a:prstClr val="black"/>
                </a:solidFill>
              </a:rPr>
              <a:t> and data </a:t>
            </a:r>
            <a:r>
              <a:rPr lang="es-ES" sz="2400" dirty="0" err="1">
                <a:solidFill>
                  <a:prstClr val="black"/>
                </a:solidFill>
              </a:rPr>
              <a:t>collection</a:t>
            </a:r>
            <a:endParaRPr lang="es-ES" sz="2400" dirty="0">
              <a:solidFill>
                <a:prstClr val="black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/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400" dirty="0" err="1">
                <a:solidFill>
                  <a:prstClr val="black"/>
                </a:solidFill>
              </a:rPr>
              <a:t>Expand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coverage</a:t>
            </a:r>
            <a:r>
              <a:rPr lang="es-ES" sz="2400" dirty="0">
                <a:solidFill>
                  <a:prstClr val="black"/>
                </a:solidFill>
              </a:rPr>
              <a:t> of global </a:t>
            </a:r>
            <a:r>
              <a:rPr lang="es-ES" sz="2400" dirty="0" err="1">
                <a:solidFill>
                  <a:prstClr val="black"/>
                </a:solidFill>
              </a:rPr>
              <a:t>monitoring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sites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to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cover</a:t>
            </a:r>
            <a:r>
              <a:rPr lang="es-ES" sz="2400" dirty="0">
                <a:solidFill>
                  <a:prstClr val="black"/>
                </a:solidFill>
              </a:rPr>
              <a:t> new </a:t>
            </a:r>
            <a:r>
              <a:rPr lang="es-ES" sz="2400" dirty="0" err="1">
                <a:solidFill>
                  <a:prstClr val="black"/>
                </a:solidFill>
              </a:rPr>
              <a:t>POPs</a:t>
            </a:r>
            <a:r>
              <a:rPr lang="es-ES" sz="2400" dirty="0">
                <a:solidFill>
                  <a:prstClr val="black"/>
                </a:solidFill>
              </a:rPr>
              <a:t> and </a:t>
            </a:r>
            <a:r>
              <a:rPr lang="es-ES" sz="2400" dirty="0" err="1">
                <a:solidFill>
                  <a:prstClr val="black"/>
                </a:solidFill>
              </a:rPr>
              <a:t>mercury</a:t>
            </a:r>
            <a:endParaRPr lang="es-ES" sz="2400" u="sng" dirty="0">
              <a:solidFill>
                <a:prstClr val="black"/>
              </a:solidFill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sz="2400" dirty="0">
              <a:solidFill>
                <a:prstClr val="black"/>
              </a:solidFill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400" dirty="0" err="1">
                <a:solidFill>
                  <a:prstClr val="black"/>
                </a:solidFill>
              </a:rPr>
              <a:t>Results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will</a:t>
            </a:r>
            <a:r>
              <a:rPr lang="es-ES" sz="2400" dirty="0">
                <a:solidFill>
                  <a:prstClr val="black"/>
                </a:solidFill>
              </a:rPr>
              <a:t> be </a:t>
            </a:r>
            <a:r>
              <a:rPr lang="es-ES" sz="2400" dirty="0" err="1">
                <a:solidFill>
                  <a:prstClr val="black"/>
                </a:solidFill>
              </a:rPr>
              <a:t>used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by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Conventions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for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decision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making</a:t>
            </a:r>
            <a:endParaRPr lang="es-ES" sz="2400" dirty="0">
              <a:solidFill>
                <a:prstClr val="black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2400" dirty="0">
              <a:solidFill>
                <a:prstClr val="black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2400" dirty="0" smtClean="0">
              <a:solidFill>
                <a:prstClr val="black"/>
              </a:solidFill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63000" cy="914400"/>
          </a:xfrm>
        </p:spPr>
        <p:txBody>
          <a:bodyPr/>
          <a:lstStyle/>
          <a:p>
            <a:r>
              <a:rPr lang="en-US" sz="3200" b="1" smtClean="0">
                <a:solidFill>
                  <a:srgbClr val="006600"/>
                </a:solidFill>
              </a:rPr>
              <a:t>Goal 2: Reduce the prevalence of harmful chemicals and waste</a:t>
            </a:r>
          </a:p>
        </p:txBody>
      </p:sp>
      <p:sp>
        <p:nvSpPr>
          <p:cNvPr id="5123" name="TextBox 48"/>
          <p:cNvSpPr txBox="1">
            <a:spLocks noChangeArrowheads="1"/>
          </p:cNvSpPr>
          <p:nvPr/>
        </p:nvSpPr>
        <p:spPr bwMode="auto">
          <a:xfrm>
            <a:off x="109538" y="1066800"/>
            <a:ext cx="8915400" cy="48942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u="sng" dirty="0" smtClean="0">
                <a:solidFill>
                  <a:prstClr val="black"/>
                </a:solidFill>
                <a:latin typeface="+mn-lt"/>
              </a:rPr>
              <a:t>Program </a:t>
            </a:r>
            <a:r>
              <a:rPr lang="en-US" sz="2400" u="sng" dirty="0">
                <a:solidFill>
                  <a:prstClr val="black"/>
                </a:solidFill>
                <a:latin typeface="+mn-lt"/>
              </a:rPr>
              <a:t>1</a:t>
            </a:r>
            <a:r>
              <a:rPr lang="en-US" sz="2400" dirty="0">
                <a:solidFill>
                  <a:prstClr val="black"/>
                </a:solidFill>
                <a:latin typeface="+mn-lt"/>
              </a:rPr>
              <a:t>: Demonstrate and </a:t>
            </a:r>
            <a:r>
              <a:rPr lang="en-US" sz="2400" dirty="0" smtClean="0">
                <a:solidFill>
                  <a:prstClr val="black"/>
                </a:solidFill>
                <a:latin typeface="+mn-lt"/>
              </a:rPr>
              <a:t>deploy environmentally safe technologies</a:t>
            </a:r>
            <a:r>
              <a:rPr lang="en-US" sz="2400" dirty="0">
                <a:solidFill>
                  <a:prstClr val="black"/>
                </a:solidFill>
                <a:latin typeface="+mn-lt"/>
              </a:rPr>
              <a:t>, techniques, practices and approaches </a:t>
            </a:r>
            <a:r>
              <a:rPr lang="en-US" sz="2400" dirty="0" smtClean="0">
                <a:solidFill>
                  <a:prstClr val="black"/>
                </a:solidFill>
                <a:latin typeface="+mn-lt"/>
              </a:rPr>
              <a:t>for </a:t>
            </a:r>
            <a:r>
              <a:rPr lang="en-US" sz="2400" dirty="0">
                <a:solidFill>
                  <a:prstClr val="black"/>
                </a:solidFill>
                <a:latin typeface="+mn-lt"/>
              </a:rPr>
              <a:t>the elimination and reduction of harmful chemicals and </a:t>
            </a:r>
            <a:r>
              <a:rPr lang="en-US" sz="2400" dirty="0" smtClean="0">
                <a:solidFill>
                  <a:prstClr val="black"/>
                </a:solidFill>
                <a:latin typeface="+mn-lt"/>
              </a:rPr>
              <a:t>waste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2400" dirty="0" smtClean="0">
              <a:solidFill>
                <a:prstClr val="black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Supports national </a:t>
            </a:r>
            <a:r>
              <a:rPr lang="en-US" sz="2400" dirty="0" smtClean="0"/>
              <a:t>pilot initiatives</a:t>
            </a:r>
            <a:endParaRPr lang="es-ES" sz="2400" dirty="0" smtClean="0">
              <a:solidFill>
                <a:prstClr val="black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u="sng" dirty="0" smtClean="0">
                <a:latin typeface="+mn-lt"/>
              </a:rPr>
              <a:t>Program </a:t>
            </a:r>
            <a:r>
              <a:rPr lang="en-US" sz="2400" u="sng" dirty="0">
                <a:latin typeface="+mn-lt"/>
              </a:rPr>
              <a:t>2</a:t>
            </a:r>
            <a:r>
              <a:rPr lang="en-US" sz="2400" dirty="0">
                <a:latin typeface="+mn-lt"/>
              </a:rPr>
              <a:t>: </a:t>
            </a:r>
            <a:r>
              <a:rPr lang="en-US" sz="2400" dirty="0" smtClean="0">
                <a:latin typeface="+mn-lt"/>
              </a:rPr>
              <a:t>Deploy </a:t>
            </a:r>
            <a:r>
              <a:rPr lang="en-US" sz="2400" u="sng" dirty="0" smtClean="0">
                <a:latin typeface="+mn-lt"/>
              </a:rPr>
              <a:t>alternative </a:t>
            </a:r>
            <a:r>
              <a:rPr lang="en-US" sz="2400" u="sng" dirty="0">
                <a:latin typeface="+mn-lt"/>
              </a:rPr>
              <a:t>techniques and practices</a:t>
            </a:r>
            <a:r>
              <a:rPr lang="en-US" sz="2400" dirty="0">
                <a:latin typeface="+mn-lt"/>
              </a:rPr>
              <a:t> to reduce harmful chemicals</a:t>
            </a:r>
            <a:endParaRPr lang="es-ES" sz="2400" dirty="0" smtClean="0">
              <a:solidFill>
                <a:prstClr val="black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2400" dirty="0">
              <a:solidFill>
                <a:prstClr val="black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400" dirty="0" err="1">
                <a:solidFill>
                  <a:prstClr val="black"/>
                </a:solidFill>
              </a:rPr>
              <a:t>Deployment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latin typeface="+mj-lt"/>
              </a:rPr>
              <a:t>of </a:t>
            </a:r>
            <a:r>
              <a:rPr lang="en-US" sz="2400" u="sng" dirty="0">
                <a:latin typeface="+mj-lt"/>
              </a:rPr>
              <a:t>alternatives</a:t>
            </a:r>
            <a:r>
              <a:rPr lang="en-US" sz="2400" dirty="0">
                <a:latin typeface="+mj-lt"/>
              </a:rPr>
              <a:t> to DDT and other </a:t>
            </a:r>
            <a:r>
              <a:rPr lang="en-US" sz="2400" dirty="0" smtClean="0">
                <a:latin typeface="+mj-lt"/>
              </a:rPr>
              <a:t>chemicals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>
              <a:latin typeface="+mj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Design </a:t>
            </a:r>
            <a:r>
              <a:rPr lang="en-US" sz="2400" dirty="0">
                <a:latin typeface="+mj-lt"/>
              </a:rPr>
              <a:t>of </a:t>
            </a:r>
            <a:r>
              <a:rPr lang="en-US" sz="2400" u="sng" dirty="0">
                <a:latin typeface="+mj-lt"/>
              </a:rPr>
              <a:t>products and processes </a:t>
            </a:r>
            <a:r>
              <a:rPr lang="en-US" sz="2400" dirty="0">
                <a:latin typeface="+mj-lt"/>
              </a:rPr>
              <a:t>that minimize </a:t>
            </a:r>
            <a:r>
              <a:rPr lang="en-US" sz="2400" dirty="0" smtClean="0">
                <a:latin typeface="+mj-lt"/>
              </a:rPr>
              <a:t>the use and </a:t>
            </a:r>
            <a:r>
              <a:rPr lang="en-US" sz="2400" dirty="0">
                <a:latin typeface="+mj-lt"/>
              </a:rPr>
              <a:t>generation of </a:t>
            </a:r>
            <a:r>
              <a:rPr lang="en-US" sz="2400" dirty="0" smtClean="0">
                <a:latin typeface="+mj-lt"/>
              </a:rPr>
              <a:t>toxic substances and waste</a:t>
            </a:r>
            <a:endParaRPr lang="es-ES" sz="2400" dirty="0" smtClean="0">
              <a:solidFill>
                <a:prstClr val="black"/>
              </a:solidFill>
              <a:latin typeface="+mj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sz="2400" dirty="0" smtClean="0">
              <a:solidFill>
                <a:prstClr val="black"/>
              </a:solidFill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763000" cy="914400"/>
          </a:xfrm>
        </p:spPr>
        <p:txBody>
          <a:bodyPr/>
          <a:lstStyle/>
          <a:p>
            <a:r>
              <a:rPr lang="es-ES" sz="3200" b="1" smtClean="0">
                <a:solidFill>
                  <a:srgbClr val="00642D"/>
                </a:solidFill>
              </a:rPr>
              <a:t/>
            </a:r>
            <a:br>
              <a:rPr lang="es-ES" sz="3200" b="1" smtClean="0">
                <a:solidFill>
                  <a:srgbClr val="00642D"/>
                </a:solidFill>
              </a:rPr>
            </a:br>
            <a:r>
              <a:rPr lang="en-US" sz="3200" b="1" smtClean="0">
                <a:solidFill>
                  <a:srgbClr val="006600"/>
                </a:solidFill>
              </a:rPr>
              <a:t>Goal 2: Reduce the prevalence of harmful chemicals and waste</a:t>
            </a:r>
            <a:r>
              <a:rPr lang="es-ES" sz="3200" b="1" smtClean="0">
                <a:solidFill>
                  <a:srgbClr val="00642D"/>
                </a:solidFill>
              </a:rPr>
              <a:t/>
            </a:r>
            <a:br>
              <a:rPr lang="es-ES" sz="3200" b="1" smtClean="0">
                <a:solidFill>
                  <a:srgbClr val="00642D"/>
                </a:solidFill>
              </a:rPr>
            </a:br>
            <a:endParaRPr lang="en-US" sz="3200" b="1" smtClean="0">
              <a:solidFill>
                <a:srgbClr val="00642D"/>
              </a:solidFill>
            </a:endParaRPr>
          </a:p>
        </p:txBody>
      </p:sp>
      <p:sp>
        <p:nvSpPr>
          <p:cNvPr id="5123" name="TextBox 48"/>
          <p:cNvSpPr txBox="1">
            <a:spLocks noChangeArrowheads="1"/>
          </p:cNvSpPr>
          <p:nvPr/>
        </p:nvSpPr>
        <p:spPr bwMode="auto">
          <a:xfrm>
            <a:off x="119063" y="1371600"/>
            <a:ext cx="8915400" cy="41544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u="sng" dirty="0" smtClean="0">
                <a:latin typeface="+mn-lt"/>
              </a:rPr>
              <a:t>Program </a:t>
            </a:r>
            <a:r>
              <a:rPr lang="en-US" sz="2400" u="sng" dirty="0">
                <a:latin typeface="+mn-lt"/>
              </a:rPr>
              <a:t>3</a:t>
            </a:r>
            <a:r>
              <a:rPr lang="en-US" sz="2400" dirty="0">
                <a:latin typeface="+mn-lt"/>
              </a:rPr>
              <a:t>: </a:t>
            </a:r>
            <a:r>
              <a:rPr lang="en-US" sz="2400" dirty="0" smtClean="0">
                <a:latin typeface="+mn-lt"/>
              </a:rPr>
              <a:t>Promote </a:t>
            </a:r>
            <a:r>
              <a:rPr lang="en-US" sz="2400" u="sng" dirty="0">
                <a:latin typeface="+mn-lt"/>
              </a:rPr>
              <a:t>innovative </a:t>
            </a:r>
            <a:r>
              <a:rPr lang="en-US" sz="2400" u="sng" dirty="0" smtClean="0">
                <a:latin typeface="+mn-lt"/>
              </a:rPr>
              <a:t>and sustainable</a:t>
            </a:r>
            <a:r>
              <a:rPr lang="en-US" sz="2400" dirty="0" smtClean="0">
                <a:latin typeface="+mn-lt"/>
              </a:rPr>
              <a:t> financing, business </a:t>
            </a:r>
            <a:r>
              <a:rPr lang="en-US" sz="2400" dirty="0">
                <a:latin typeface="+mn-lt"/>
              </a:rPr>
              <a:t>models and </a:t>
            </a:r>
            <a:r>
              <a:rPr lang="en-US" sz="2400" dirty="0" smtClean="0">
                <a:latin typeface="+mn-lt"/>
              </a:rPr>
              <a:t>economic approaches </a:t>
            </a:r>
            <a:r>
              <a:rPr lang="en-US" sz="2400" dirty="0">
                <a:latin typeface="+mn-lt"/>
              </a:rPr>
              <a:t>/ solutions to the disposal of harmful chemicals and </a:t>
            </a:r>
            <a:r>
              <a:rPr lang="en-US" sz="2400" dirty="0" smtClean="0">
                <a:latin typeface="+mn-lt"/>
              </a:rPr>
              <a:t>waste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Support </a:t>
            </a:r>
            <a:r>
              <a:rPr lang="en-US" sz="2400" dirty="0">
                <a:latin typeface="+mn-lt"/>
              </a:rPr>
              <a:t>for the use of economic instruments</a:t>
            </a:r>
            <a:br>
              <a:rPr lang="en-US" sz="2400" dirty="0">
                <a:latin typeface="+mn-lt"/>
              </a:rPr>
            </a:br>
            <a:endParaRPr lang="en-US" sz="2400" dirty="0" smtClean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u="sng" dirty="0" smtClean="0">
                <a:latin typeface="+mn-lt"/>
              </a:rPr>
              <a:t>Program </a:t>
            </a:r>
            <a:r>
              <a:rPr lang="en-US" sz="2400" u="sng" dirty="0">
                <a:latin typeface="+mn-lt"/>
              </a:rPr>
              <a:t>4</a:t>
            </a:r>
            <a:r>
              <a:rPr lang="en-US" sz="2400" dirty="0">
                <a:latin typeface="+mn-lt"/>
              </a:rPr>
              <a:t>: Complete </a:t>
            </a:r>
            <a:r>
              <a:rPr lang="en-US" sz="2400" dirty="0" smtClean="0">
                <a:latin typeface="+mn-lt"/>
              </a:rPr>
              <a:t>the phase-out of </a:t>
            </a:r>
            <a:r>
              <a:rPr lang="en-US" sz="2400" dirty="0">
                <a:latin typeface="+mn-lt"/>
              </a:rPr>
              <a:t>HCFCs in CEIT countries and support </a:t>
            </a:r>
            <a:r>
              <a:rPr lang="en-US" sz="2400" dirty="0" smtClean="0">
                <a:latin typeface="+mn-lt"/>
              </a:rPr>
              <a:t>Article </a:t>
            </a:r>
            <a:r>
              <a:rPr lang="en-US" sz="2400" dirty="0">
                <a:latin typeface="+mn-lt"/>
              </a:rPr>
              <a:t>5 </a:t>
            </a:r>
            <a:r>
              <a:rPr lang="en-US" sz="2400" dirty="0" smtClean="0">
                <a:latin typeface="+mn-lt"/>
              </a:rPr>
              <a:t>countries under the </a:t>
            </a:r>
            <a:r>
              <a:rPr lang="en-US" sz="2400" dirty="0">
                <a:latin typeface="+mn-lt"/>
              </a:rPr>
              <a:t>Montreal Protocol to achieve </a:t>
            </a:r>
            <a:r>
              <a:rPr lang="en-US" sz="2400" dirty="0" smtClean="0">
                <a:latin typeface="+mn-lt"/>
              </a:rPr>
              <a:t>climate mitigation </a:t>
            </a:r>
            <a:r>
              <a:rPr lang="en-US" sz="2400" dirty="0"/>
              <a:t>benefits </a:t>
            </a:r>
            <a:endParaRPr lang="en-US" sz="2400" dirty="0" smtClean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400" dirty="0" err="1">
                <a:solidFill>
                  <a:prstClr val="black"/>
                </a:solidFill>
              </a:rPr>
              <a:t>Only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applicable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to</a:t>
            </a:r>
            <a:r>
              <a:rPr lang="es-ES" sz="2400" dirty="0">
                <a:solidFill>
                  <a:prstClr val="black"/>
                </a:solidFill>
              </a:rPr>
              <a:t> </a:t>
            </a:r>
            <a:r>
              <a:rPr lang="es-ES" sz="2400" dirty="0" err="1">
                <a:solidFill>
                  <a:prstClr val="black"/>
                </a:solidFill>
              </a:rPr>
              <a:t>manufacturing</a:t>
            </a:r>
            <a:r>
              <a:rPr lang="es-ES" sz="2400" dirty="0">
                <a:solidFill>
                  <a:prstClr val="black"/>
                </a:solidFill>
              </a:rPr>
              <a:t> of </a:t>
            </a:r>
            <a:r>
              <a:rPr lang="es-ES" sz="2400" dirty="0" err="1">
                <a:solidFill>
                  <a:prstClr val="black"/>
                </a:solidFill>
              </a:rPr>
              <a:t>appliances</a:t>
            </a:r>
            <a:r>
              <a:rPr lang="es-ES" sz="2400" dirty="0">
                <a:solidFill>
                  <a:prstClr val="black"/>
                </a:solidFill>
              </a:rPr>
              <a:t> and </a:t>
            </a:r>
            <a:r>
              <a:rPr lang="es-ES" sz="2400" dirty="0" err="1">
                <a:solidFill>
                  <a:prstClr val="black"/>
                </a:solidFill>
              </a:rPr>
              <a:t>foams</a:t>
            </a:r>
            <a:endParaRPr lang="es-ES" sz="2400" u="sng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1219200"/>
          </a:xfrm>
        </p:spPr>
        <p:txBody>
          <a:bodyPr/>
          <a:lstStyle/>
          <a:p>
            <a:r>
              <a:rPr lang="es-ES" sz="3200" b="1" smtClean="0">
                <a:solidFill>
                  <a:srgbClr val="006600"/>
                </a:solidFill>
              </a:rPr>
              <a:t/>
            </a:r>
            <a:br>
              <a:rPr lang="es-ES" sz="3200" b="1" smtClean="0">
                <a:solidFill>
                  <a:srgbClr val="006600"/>
                </a:solidFill>
              </a:rPr>
            </a:br>
            <a:r>
              <a:rPr lang="en-US" sz="3200" b="1" smtClean="0">
                <a:solidFill>
                  <a:srgbClr val="006600"/>
                </a:solidFill>
              </a:rPr>
              <a:t>Objective 3: Support LDCs and SIDS to take action on harmful chemicals and waste</a:t>
            </a:r>
          </a:p>
        </p:txBody>
      </p:sp>
      <p:sp>
        <p:nvSpPr>
          <p:cNvPr id="5123" name="TextBox 48"/>
          <p:cNvSpPr txBox="1">
            <a:spLocks noChangeArrowheads="1"/>
          </p:cNvSpPr>
          <p:nvPr/>
        </p:nvSpPr>
        <p:spPr bwMode="auto">
          <a:xfrm>
            <a:off x="220663" y="1371600"/>
            <a:ext cx="8915400" cy="40005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1400" dirty="0" smtClean="0">
              <a:solidFill>
                <a:prstClr val="black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u="sng" dirty="0" smtClean="0">
                <a:latin typeface="+mn-lt"/>
              </a:rPr>
              <a:t>Program </a:t>
            </a:r>
            <a:r>
              <a:rPr lang="en-US" sz="2400" u="sng" dirty="0">
                <a:latin typeface="+mn-lt"/>
              </a:rPr>
              <a:t>1</a:t>
            </a:r>
            <a:r>
              <a:rPr lang="en-US" sz="2400" dirty="0">
                <a:latin typeface="+mn-lt"/>
              </a:rPr>
              <a:t>: Support </a:t>
            </a:r>
            <a:r>
              <a:rPr lang="en-US" sz="2400" u="sng" dirty="0">
                <a:latin typeface="+mn-lt"/>
              </a:rPr>
              <a:t>regional approaches to eliminate and reduce</a:t>
            </a:r>
            <a:r>
              <a:rPr lang="en-US" sz="2400" dirty="0">
                <a:latin typeface="+mn-lt"/>
              </a:rPr>
              <a:t> harmful chemicals and wastes</a:t>
            </a:r>
            <a:br>
              <a:rPr lang="en-US" sz="2400" dirty="0">
                <a:latin typeface="+mn-lt"/>
              </a:rPr>
            </a:br>
            <a:endParaRPr lang="en-US" sz="2400" dirty="0" smtClean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Fast </a:t>
            </a:r>
            <a:r>
              <a:rPr lang="en-US" sz="2400" dirty="0">
                <a:latin typeface="+mn-lt"/>
              </a:rPr>
              <a:t>and flexible access to these </a:t>
            </a:r>
            <a:r>
              <a:rPr lang="en-US" sz="2400" dirty="0" smtClean="0">
                <a:latin typeface="+mn-lt"/>
              </a:rPr>
              <a:t>countries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Emphasizes </a:t>
            </a:r>
            <a:r>
              <a:rPr lang="en-US" sz="2400" u="sng" dirty="0">
                <a:latin typeface="+mn-lt"/>
              </a:rPr>
              <a:t>regional and </a:t>
            </a:r>
            <a:r>
              <a:rPr lang="en-US" sz="2400" u="sng" dirty="0" err="1">
                <a:latin typeface="+mn-lt"/>
              </a:rPr>
              <a:t>subregional</a:t>
            </a:r>
            <a:r>
              <a:rPr lang="en-US" sz="2400" u="sng" dirty="0">
                <a:latin typeface="+mn-lt"/>
              </a:rPr>
              <a:t> cooperation </a:t>
            </a:r>
            <a:r>
              <a:rPr lang="en-US" sz="2400" dirty="0">
                <a:latin typeface="+mn-lt"/>
              </a:rPr>
              <a:t>(especially for the collection and disposal of POPs </a:t>
            </a:r>
            <a:r>
              <a:rPr lang="en-US" sz="2400" dirty="0" smtClean="0">
                <a:latin typeface="+mn-lt"/>
              </a:rPr>
              <a:t>waste)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Supports </a:t>
            </a:r>
            <a:r>
              <a:rPr lang="en-US" sz="2400" u="sng" dirty="0">
                <a:latin typeface="+mn-lt"/>
              </a:rPr>
              <a:t>management practices and innovative financial models</a:t>
            </a:r>
            <a:r>
              <a:rPr lang="en-US" sz="2400" dirty="0">
                <a:latin typeface="+mn-lt"/>
              </a:rPr>
              <a:t> that are appropriate for these countries</a:t>
            </a:r>
            <a:endParaRPr lang="es-ES" sz="2400" dirty="0" smtClean="0">
              <a:solidFill>
                <a:prstClr val="black"/>
              </a:solidFill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15400" cy="685800"/>
          </a:xfrm>
        </p:spPr>
        <p:txBody>
          <a:bodyPr/>
          <a:lstStyle/>
          <a:p>
            <a:pPr eaLnBrk="1" hangingPunct="1"/>
            <a:r>
              <a:rPr lang="es-CO" sz="3600" b="1" dirty="0" smtClean="0">
                <a:solidFill>
                  <a:srgbClr val="006600"/>
                </a:solidFill>
              </a:rPr>
              <a:t>GEF and </a:t>
            </a:r>
            <a:r>
              <a:rPr lang="es-CO" sz="3600" b="1" dirty="0" err="1" smtClean="0">
                <a:solidFill>
                  <a:srgbClr val="006600"/>
                </a:solidFill>
              </a:rPr>
              <a:t>the</a:t>
            </a:r>
            <a:r>
              <a:rPr lang="es-CO" sz="3600" b="1" dirty="0" smtClean="0">
                <a:solidFill>
                  <a:srgbClr val="006600"/>
                </a:solidFill>
              </a:rPr>
              <a:t> </a:t>
            </a:r>
            <a:r>
              <a:rPr lang="es-CO" sz="3600" b="1" dirty="0" err="1" smtClean="0">
                <a:solidFill>
                  <a:srgbClr val="006600"/>
                </a:solidFill>
              </a:rPr>
              <a:t>Conventions</a:t>
            </a:r>
            <a:endParaRPr lang="es-CO" sz="3600" b="1" dirty="0" smtClean="0">
              <a:solidFill>
                <a:srgbClr val="006600"/>
              </a:solidFill>
            </a:endParaRPr>
          </a:p>
        </p:txBody>
      </p:sp>
      <p:sp>
        <p:nvSpPr>
          <p:cNvPr id="5123" name="TextBox 48"/>
          <p:cNvSpPr txBox="1">
            <a:spLocks noChangeArrowheads="1"/>
          </p:cNvSpPr>
          <p:nvPr/>
        </p:nvSpPr>
        <p:spPr bwMode="auto">
          <a:xfrm>
            <a:off x="403307" y="762000"/>
            <a:ext cx="8310073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CO" sz="2400" dirty="0" err="1" smtClean="0">
                <a:solidFill>
                  <a:prstClr val="black"/>
                </a:solidFill>
                <a:latin typeface="+mj-lt"/>
              </a:rPr>
              <a:t>The</a:t>
            </a:r>
            <a:r>
              <a:rPr lang="es-CO" sz="2400" dirty="0" smtClean="0">
                <a:solidFill>
                  <a:prstClr val="black"/>
                </a:solidFill>
                <a:latin typeface="+mj-lt"/>
              </a:rPr>
              <a:t> Global </a:t>
            </a:r>
            <a:r>
              <a:rPr lang="es-CO" sz="2400" dirty="0" err="1" smtClean="0">
                <a:solidFill>
                  <a:prstClr val="black"/>
                </a:solidFill>
                <a:latin typeface="+mj-lt"/>
              </a:rPr>
              <a:t>Environment</a:t>
            </a:r>
            <a:r>
              <a:rPr lang="es-CO" sz="2400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es-CO" sz="2400" dirty="0" err="1" smtClean="0">
                <a:solidFill>
                  <a:prstClr val="black"/>
                </a:solidFill>
                <a:latin typeface="+mj-lt"/>
              </a:rPr>
              <a:t>Facility</a:t>
            </a:r>
            <a:r>
              <a:rPr lang="es-CO" sz="2400" dirty="0" smtClean="0">
                <a:solidFill>
                  <a:prstClr val="black"/>
                </a:solidFill>
                <a:latin typeface="+mj-lt"/>
              </a:rPr>
              <a:t>:</a:t>
            </a:r>
          </a:p>
          <a:p>
            <a:pPr eaLnBrk="1" hangingPunct="1"/>
            <a:endParaRPr lang="es-CO" sz="2400" dirty="0" smtClean="0">
              <a:solidFill>
                <a:prstClr val="black"/>
              </a:solidFill>
              <a:latin typeface="+mj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Is </a:t>
            </a:r>
            <a:r>
              <a:rPr lang="en-US" sz="2400" b="1" dirty="0">
                <a:latin typeface="+mj-lt"/>
              </a:rPr>
              <a:t>the</a:t>
            </a:r>
            <a:r>
              <a:rPr lang="en-US" sz="2400" dirty="0">
                <a:latin typeface="+mj-lt"/>
              </a:rPr>
              <a:t> financial mechanism </a:t>
            </a:r>
            <a:r>
              <a:rPr lang="en-US" sz="2400" dirty="0" smtClean="0">
                <a:latin typeface="+mj-lt"/>
              </a:rPr>
              <a:t>for the </a:t>
            </a:r>
            <a:r>
              <a:rPr lang="en-US" sz="2400" dirty="0">
                <a:latin typeface="+mj-lt"/>
              </a:rPr>
              <a:t>Stockholm Convention on Persistent Organic </a:t>
            </a:r>
            <a:r>
              <a:rPr lang="en-US" sz="2400" dirty="0" smtClean="0">
                <a:latin typeface="+mj-lt"/>
              </a:rPr>
              <a:t>Pollutants</a:t>
            </a:r>
          </a:p>
          <a:p>
            <a:pPr eaLnBrk="1" hangingPunct="1"/>
            <a:endParaRPr lang="es-CO" sz="2400" dirty="0" smtClean="0">
              <a:solidFill>
                <a:prstClr val="black"/>
              </a:solidFill>
              <a:latin typeface="+mj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Is </a:t>
            </a:r>
            <a:r>
              <a:rPr lang="en-US" sz="2400" b="1" dirty="0">
                <a:latin typeface="+mj-lt"/>
              </a:rPr>
              <a:t>the </a:t>
            </a:r>
            <a:r>
              <a:rPr lang="en-US" sz="2400" dirty="0">
                <a:latin typeface="+mj-lt"/>
              </a:rPr>
              <a:t>financial mechanism of the Intergovernmental Negotiating Committee for the Convention of </a:t>
            </a:r>
            <a:r>
              <a:rPr lang="en-US" sz="2400" dirty="0" smtClean="0">
                <a:latin typeface="+mj-lt"/>
              </a:rPr>
              <a:t>Mercury</a:t>
            </a:r>
            <a:endParaRPr lang="es-CO" sz="2400" dirty="0" smtClean="0">
              <a:solidFill>
                <a:prstClr val="black"/>
              </a:solidFill>
              <a:latin typeface="+mj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endParaRPr lang="es-CO" sz="2400" dirty="0" smtClean="0">
              <a:solidFill>
                <a:prstClr val="black"/>
              </a:solidFill>
              <a:latin typeface="+mj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400" b="1" dirty="0" smtClean="0">
                <a:latin typeface="+mj-lt"/>
              </a:rPr>
              <a:t>Supports</a:t>
            </a:r>
            <a:r>
              <a:rPr lang="en-US" sz="2400" dirty="0" smtClean="0">
                <a:latin typeface="+mj-lt"/>
              </a:rPr>
              <a:t> the implementation of the </a:t>
            </a:r>
            <a:r>
              <a:rPr lang="en-US" sz="2400" dirty="0">
                <a:latin typeface="+mj-lt"/>
              </a:rPr>
              <a:t>Montreal Protocol in countries with economies in transition</a:t>
            </a:r>
            <a:br>
              <a:rPr lang="en-US" sz="2400" dirty="0">
                <a:latin typeface="+mj-lt"/>
              </a:rPr>
            </a:br>
            <a:endParaRPr lang="es-CO" sz="2400" dirty="0" smtClean="0">
              <a:solidFill>
                <a:prstClr val="black"/>
              </a:solidFill>
              <a:latin typeface="+mj-lt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It </a:t>
            </a:r>
            <a:r>
              <a:rPr lang="en-US" sz="2400" dirty="0">
                <a:latin typeface="+mj-lt"/>
              </a:rPr>
              <a:t>is </a:t>
            </a:r>
            <a:r>
              <a:rPr lang="en-US" sz="2400" b="1" dirty="0">
                <a:latin typeface="+mj-lt"/>
              </a:rPr>
              <a:t>an operating entity</a:t>
            </a:r>
            <a:r>
              <a:rPr lang="en-US" sz="2400" dirty="0">
                <a:latin typeface="+mj-lt"/>
              </a:rPr>
              <a:t> of the financial mechanism of the UNFCCC</a:t>
            </a:r>
            <a:endParaRPr lang="es-CO" sz="2400" dirty="0" smtClean="0">
              <a:solidFill>
                <a:prstClr val="black"/>
              </a:solidFill>
              <a:latin typeface="+mj-lt"/>
            </a:endParaRPr>
          </a:p>
          <a:p>
            <a:pPr eaLnBrk="1" hangingPunct="1"/>
            <a:endParaRPr lang="es-CO" sz="2800" dirty="0" smtClean="0">
              <a:solidFill>
                <a:prstClr val="black"/>
              </a:solidFill>
              <a:latin typeface="Calibri"/>
            </a:endParaRPr>
          </a:p>
          <a:p>
            <a:pPr marL="1200150" lvl="1" indent="-457200" eaLnBrk="1" hangingPunct="1">
              <a:buFont typeface="Arial" pitchFamily="34" charset="0"/>
              <a:buChar char="•"/>
            </a:pPr>
            <a:endParaRPr lang="es-CO" sz="2800" dirty="0" smtClean="0">
              <a:solidFill>
                <a:prstClr val="black"/>
              </a:solidFill>
            </a:endParaRPr>
          </a:p>
          <a:p>
            <a:pPr eaLnBrk="1" hangingPunct="1"/>
            <a:endParaRPr lang="es-CO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2965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075"/>
          <p:cNvSpPr/>
          <p:nvPr/>
        </p:nvSpPr>
        <p:spPr>
          <a:xfrm>
            <a:off x="6294438" y="3581400"/>
            <a:ext cx="914400" cy="2541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75" name="Rectangle 3074"/>
          <p:cNvSpPr/>
          <p:nvPr/>
        </p:nvSpPr>
        <p:spPr>
          <a:xfrm>
            <a:off x="5356225" y="3587750"/>
            <a:ext cx="914400" cy="2541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72" name="Rectangle 3071"/>
          <p:cNvSpPr/>
          <p:nvPr/>
        </p:nvSpPr>
        <p:spPr>
          <a:xfrm>
            <a:off x="4437063" y="3568700"/>
            <a:ext cx="914400" cy="2554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500438" y="3568700"/>
            <a:ext cx="914400" cy="2554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Trapezoid 25"/>
          <p:cNvSpPr/>
          <p:nvPr/>
        </p:nvSpPr>
        <p:spPr>
          <a:xfrm>
            <a:off x="1706563" y="2393950"/>
            <a:ext cx="5502275" cy="118745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605088" y="3581400"/>
            <a:ext cx="914400" cy="2554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90688" y="3568700"/>
            <a:ext cx="914400" cy="2581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1139825"/>
            <a:ext cx="73914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Strategies </a:t>
            </a:r>
            <a:r>
              <a:rPr lang="en-US" sz="2400" dirty="0">
                <a:solidFill>
                  <a:schemeClr val="bg1"/>
                </a:solidFill>
                <a:latin typeface="+mj-lt"/>
                <a:cs typeface="Arial" pitchFamily="34" charset="0"/>
              </a:rPr>
              <a:t>to Address the Dimensions of Sustainability and Effective Delivery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63997" y="4467575"/>
            <a:ext cx="461665" cy="1219116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+mn-lt"/>
                <a:cs typeface="+mn-cs"/>
              </a:rPr>
              <a:t>Biodiversity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8377" y="4446937"/>
            <a:ext cx="738665" cy="1271374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+mn-lt"/>
                <a:cs typeface="+mn-cs"/>
              </a:rPr>
              <a:t>Land </a:t>
            </a:r>
            <a:br>
              <a:rPr lang="en-US" b="1" dirty="0">
                <a:solidFill>
                  <a:prstClr val="white"/>
                </a:solidFill>
                <a:latin typeface="+mn-lt"/>
                <a:cs typeface="+mn-cs"/>
              </a:rPr>
            </a:br>
            <a:r>
              <a:rPr lang="en-US" b="1" dirty="0">
                <a:solidFill>
                  <a:prstClr val="white"/>
                </a:solidFill>
                <a:latin typeface="+mn-lt"/>
                <a:cs typeface="+mn-cs"/>
              </a:rPr>
              <a:t>Degradation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58231" y="4331377"/>
            <a:ext cx="461665" cy="1575688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+mn-lt"/>
                <a:cs typeface="+mn-cs"/>
              </a:rPr>
              <a:t>Climate Change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82021" y="4550738"/>
            <a:ext cx="461665" cy="1052789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+mn-lt"/>
                <a:cs typeface="+mn-cs"/>
              </a:rPr>
              <a:t>Chemicals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00322" y="4339831"/>
            <a:ext cx="738664" cy="1390124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+mn-lt"/>
                <a:cs typeface="+mn-cs"/>
              </a:rPr>
              <a:t>International </a:t>
            </a:r>
            <a:br>
              <a:rPr lang="en-US" b="1" dirty="0">
                <a:solidFill>
                  <a:prstClr val="white"/>
                </a:solidFill>
                <a:latin typeface="+mn-lt"/>
                <a:cs typeface="+mn-cs"/>
              </a:rPr>
            </a:br>
            <a:r>
              <a:rPr lang="en-US" b="1" dirty="0">
                <a:solidFill>
                  <a:prstClr val="white"/>
                </a:solidFill>
                <a:latin typeface="+mn-lt"/>
                <a:cs typeface="+mn-cs"/>
              </a:rPr>
              <a:t>Waters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6875" y="4448113"/>
            <a:ext cx="923330" cy="1231171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prstClr val="white"/>
                </a:solidFill>
                <a:latin typeface="+mn-lt"/>
                <a:cs typeface="+mn-cs"/>
              </a:rPr>
              <a:t>Sustainable</a:t>
            </a:r>
            <a:br>
              <a:rPr lang="en-US" sz="1600" b="1" dirty="0">
                <a:solidFill>
                  <a:prstClr val="white"/>
                </a:solidFill>
                <a:latin typeface="+mn-lt"/>
                <a:cs typeface="+mn-cs"/>
              </a:rPr>
            </a:br>
            <a:r>
              <a:rPr lang="en-US" sz="1600" b="1" dirty="0">
                <a:solidFill>
                  <a:prstClr val="white"/>
                </a:solidFill>
                <a:latin typeface="+mn-lt"/>
                <a:cs typeface="+mn-cs"/>
              </a:rPr>
              <a:t>Forest </a:t>
            </a:r>
            <a:br>
              <a:rPr lang="en-US" sz="1600" b="1" dirty="0">
                <a:solidFill>
                  <a:prstClr val="white"/>
                </a:solidFill>
                <a:latin typeface="+mn-lt"/>
                <a:cs typeface="+mn-cs"/>
              </a:rPr>
            </a:br>
            <a:r>
              <a:rPr lang="en-US" sz="1600" b="1" dirty="0">
                <a:solidFill>
                  <a:prstClr val="white"/>
                </a:solidFill>
                <a:latin typeface="+mn-lt"/>
                <a:cs typeface="+mn-cs"/>
              </a:rPr>
              <a:t>Management</a:t>
            </a:r>
          </a:p>
        </p:txBody>
      </p:sp>
      <p:sp>
        <p:nvSpPr>
          <p:cNvPr id="22543" name="TextBox 14"/>
          <p:cNvSpPr txBox="1">
            <a:spLocks noChangeArrowheads="1"/>
          </p:cNvSpPr>
          <p:nvPr/>
        </p:nvSpPr>
        <p:spPr bwMode="auto">
          <a:xfrm>
            <a:off x="5699125" y="2535238"/>
            <a:ext cx="11652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FFFFCC"/>
                </a:solidFill>
                <a:latin typeface="Calibri" pitchFamily="34" charset="0"/>
              </a:rPr>
              <a:t>Sustainable</a:t>
            </a:r>
            <a:br>
              <a:rPr lang="en-US" sz="1600" b="1">
                <a:solidFill>
                  <a:srgbClr val="FFFFCC"/>
                </a:solidFill>
                <a:latin typeface="Calibri" pitchFamily="34" charset="0"/>
              </a:rPr>
            </a:br>
            <a:r>
              <a:rPr lang="en-US" sz="1600" b="1">
                <a:solidFill>
                  <a:srgbClr val="FFFFCC"/>
                </a:solidFill>
                <a:latin typeface="Calibri" pitchFamily="34" charset="0"/>
              </a:rPr>
              <a:t>Cities</a:t>
            </a:r>
          </a:p>
        </p:txBody>
      </p:sp>
      <p:sp>
        <p:nvSpPr>
          <p:cNvPr id="22544" name="TextBox 15"/>
          <p:cNvSpPr txBox="1">
            <a:spLocks noChangeArrowheads="1"/>
          </p:cNvSpPr>
          <p:nvPr/>
        </p:nvSpPr>
        <p:spPr bwMode="auto">
          <a:xfrm>
            <a:off x="3375025" y="2451100"/>
            <a:ext cx="873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FFFFCC"/>
                </a:solidFill>
                <a:latin typeface="Calibri" pitchFamily="34" charset="0"/>
              </a:rPr>
              <a:t>Food</a:t>
            </a:r>
            <a:br>
              <a:rPr lang="en-US" sz="1600" b="1">
                <a:solidFill>
                  <a:srgbClr val="FFFFCC"/>
                </a:solidFill>
                <a:latin typeface="Calibri" pitchFamily="34" charset="0"/>
              </a:rPr>
            </a:br>
            <a:r>
              <a:rPr lang="en-US" sz="1600" b="1">
                <a:solidFill>
                  <a:srgbClr val="FFFFCC"/>
                </a:solidFill>
                <a:latin typeface="Calibri" pitchFamily="34" charset="0"/>
              </a:rPr>
              <a:t>Security</a:t>
            </a:r>
          </a:p>
        </p:txBody>
      </p:sp>
      <p:sp>
        <p:nvSpPr>
          <p:cNvPr id="22545" name="TextBox 21"/>
          <p:cNvSpPr txBox="1">
            <a:spLocks noChangeArrowheads="1"/>
          </p:cNvSpPr>
          <p:nvPr/>
        </p:nvSpPr>
        <p:spPr bwMode="auto">
          <a:xfrm>
            <a:off x="4540250" y="2573338"/>
            <a:ext cx="9318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FFCC"/>
                </a:solidFill>
                <a:latin typeface="Calibri" pitchFamily="34" charset="0"/>
              </a:rPr>
              <a:t>Fisheries</a:t>
            </a:r>
          </a:p>
        </p:txBody>
      </p:sp>
      <p:sp>
        <p:nvSpPr>
          <p:cNvPr id="22546" name="TextBox 23"/>
          <p:cNvSpPr txBox="1">
            <a:spLocks noChangeArrowheads="1"/>
          </p:cNvSpPr>
          <p:nvPr/>
        </p:nvSpPr>
        <p:spPr bwMode="auto">
          <a:xfrm>
            <a:off x="2198688" y="2573338"/>
            <a:ext cx="7921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FFCC"/>
                </a:solidFill>
                <a:latin typeface="Calibri" pitchFamily="34" charset="0"/>
              </a:rPr>
              <a:t>Forests</a:t>
            </a:r>
          </a:p>
        </p:txBody>
      </p:sp>
      <p:sp>
        <p:nvSpPr>
          <p:cNvPr id="27" name="Right Brace 26"/>
          <p:cNvSpPr/>
          <p:nvPr/>
        </p:nvSpPr>
        <p:spPr>
          <a:xfrm>
            <a:off x="7208838" y="3622675"/>
            <a:ext cx="381000" cy="2484438"/>
          </a:xfrm>
          <a:prstGeom prst="rightBrac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2548" name="TextBox 27"/>
          <p:cNvSpPr txBox="1">
            <a:spLocks noChangeArrowheads="1"/>
          </p:cNvSpPr>
          <p:nvPr/>
        </p:nvSpPr>
        <p:spPr bwMode="auto">
          <a:xfrm>
            <a:off x="7772400" y="4330700"/>
            <a:ext cx="973138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FFFF"/>
                </a:solidFill>
                <a:latin typeface="Calibri" pitchFamily="34" charset="0"/>
              </a:rPr>
              <a:t>Focal</a:t>
            </a:r>
            <a:br>
              <a:rPr lang="en-US" b="1">
                <a:solidFill>
                  <a:srgbClr val="FFFFFF"/>
                </a:solidFill>
                <a:latin typeface="Calibri" pitchFamily="34" charset="0"/>
              </a:rPr>
            </a:br>
            <a:r>
              <a:rPr lang="en-US" b="1">
                <a:solidFill>
                  <a:srgbClr val="FFFFFF"/>
                </a:solidFill>
                <a:latin typeface="Calibri" pitchFamily="34" charset="0"/>
              </a:rPr>
              <a:t>Area</a:t>
            </a:r>
            <a:br>
              <a:rPr lang="en-US" b="1">
                <a:solidFill>
                  <a:srgbClr val="FFFFFF"/>
                </a:solidFill>
                <a:latin typeface="Calibri" pitchFamily="34" charset="0"/>
              </a:rPr>
            </a:br>
            <a:r>
              <a:rPr lang="en-US" b="1">
                <a:solidFill>
                  <a:srgbClr val="FFFFFF"/>
                </a:solidFill>
                <a:latin typeface="Calibri" pitchFamily="34" charset="0"/>
              </a:rPr>
              <a:t>Strategy</a:t>
            </a:r>
            <a:br>
              <a:rPr lang="en-US" b="1">
                <a:solidFill>
                  <a:srgbClr val="FFFFFF"/>
                </a:solidFill>
                <a:latin typeface="Calibri" pitchFamily="34" charset="0"/>
              </a:rPr>
            </a:br>
            <a:r>
              <a:rPr lang="en-US" b="1">
                <a:solidFill>
                  <a:srgbClr val="FFFFFF"/>
                </a:solidFill>
                <a:latin typeface="Calibri" pitchFamily="34" charset="0"/>
              </a:rPr>
              <a:t>Delivery</a:t>
            </a:r>
          </a:p>
        </p:txBody>
      </p:sp>
      <p:sp>
        <p:nvSpPr>
          <p:cNvPr id="30" name="Left Brace 29"/>
          <p:cNvSpPr/>
          <p:nvPr/>
        </p:nvSpPr>
        <p:spPr>
          <a:xfrm>
            <a:off x="1446213" y="2393950"/>
            <a:ext cx="190500" cy="582613"/>
          </a:xfrm>
          <a:prstGeom prst="leftBrac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2550" name="TextBox 30"/>
          <p:cNvSpPr txBox="1">
            <a:spLocks noChangeArrowheads="1"/>
          </p:cNvSpPr>
          <p:nvPr/>
        </p:nvSpPr>
        <p:spPr bwMode="auto">
          <a:xfrm>
            <a:off x="280988" y="2489200"/>
            <a:ext cx="1123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FFFF"/>
                </a:solidFill>
                <a:latin typeface="Calibri" pitchFamily="34" charset="0"/>
              </a:rPr>
              <a:t>SD Themes</a:t>
            </a:r>
          </a:p>
        </p:txBody>
      </p:sp>
      <p:sp>
        <p:nvSpPr>
          <p:cNvPr id="3073" name="Rectangle 3072"/>
          <p:cNvSpPr/>
          <p:nvPr/>
        </p:nvSpPr>
        <p:spPr>
          <a:xfrm>
            <a:off x="3274084" y="228600"/>
            <a:ext cx="184377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/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GEF-6</a:t>
            </a:r>
          </a:p>
        </p:txBody>
      </p:sp>
      <p:sp>
        <p:nvSpPr>
          <p:cNvPr id="22552" name="TextBox 2"/>
          <p:cNvSpPr txBox="1">
            <a:spLocks noChangeArrowheads="1"/>
          </p:cNvSpPr>
          <p:nvPr/>
        </p:nvSpPr>
        <p:spPr bwMode="auto">
          <a:xfrm>
            <a:off x="280988" y="3011488"/>
            <a:ext cx="99536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FFFFFF"/>
                </a:solidFill>
                <a:latin typeface="Calibri" pitchFamily="34" charset="0"/>
              </a:rPr>
              <a:t>Signature</a:t>
            </a:r>
            <a:br>
              <a:rPr lang="en-US" sz="1600" b="1">
                <a:solidFill>
                  <a:srgbClr val="FFFFFF"/>
                </a:solidFill>
                <a:latin typeface="Calibri" pitchFamily="34" charset="0"/>
              </a:rPr>
            </a:br>
            <a:r>
              <a:rPr lang="en-US" sz="1600" b="1">
                <a:solidFill>
                  <a:srgbClr val="FFFFFF"/>
                </a:solidFill>
                <a:latin typeface="Calibri" pitchFamily="34" charset="0"/>
              </a:rPr>
              <a:t>Programs</a:t>
            </a:r>
          </a:p>
        </p:txBody>
      </p:sp>
      <p:sp>
        <p:nvSpPr>
          <p:cNvPr id="32" name="Left Brace 31"/>
          <p:cNvSpPr/>
          <p:nvPr/>
        </p:nvSpPr>
        <p:spPr>
          <a:xfrm>
            <a:off x="1430338" y="3038475"/>
            <a:ext cx="222250" cy="533400"/>
          </a:xfrm>
          <a:prstGeom prst="leftBrac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2554" name="Rectangle 5"/>
          <p:cNvSpPr>
            <a:spLocks noChangeArrowheads="1"/>
          </p:cNvSpPr>
          <p:nvPr/>
        </p:nvSpPr>
        <p:spPr bwMode="auto">
          <a:xfrm>
            <a:off x="1816100" y="2928938"/>
            <a:ext cx="14620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 algn="ctr">
              <a:buFont typeface="Wingdings" pitchFamily="2" charset="2"/>
              <a:buChar char="v"/>
            </a:pPr>
            <a:r>
              <a:rPr lang="en-US" sz="1400" b="1">
                <a:solidFill>
                  <a:srgbClr val="FFFFFF"/>
                </a:solidFill>
                <a:latin typeface="Calibri" pitchFamily="34" charset="0"/>
              </a:rPr>
              <a:t>Amazon</a:t>
            </a:r>
          </a:p>
          <a:p>
            <a:pPr marL="285750" indent="-285750" algn="ctr">
              <a:buFont typeface="Wingdings" pitchFamily="2" charset="2"/>
              <a:buChar char="v"/>
            </a:pPr>
            <a:r>
              <a:rPr lang="en-US" sz="1400" b="1">
                <a:solidFill>
                  <a:srgbClr val="FFFFFF"/>
                </a:solidFill>
                <a:latin typeface="Calibri" pitchFamily="34" charset="0"/>
              </a:rPr>
              <a:t>Commodities</a:t>
            </a:r>
          </a:p>
        </p:txBody>
      </p:sp>
      <p:sp>
        <p:nvSpPr>
          <p:cNvPr id="22555" name="TextBox 6"/>
          <p:cNvSpPr txBox="1">
            <a:spLocks noChangeArrowheads="1"/>
          </p:cNvSpPr>
          <p:nvPr/>
        </p:nvSpPr>
        <p:spPr bwMode="auto">
          <a:xfrm>
            <a:off x="3098800" y="3030538"/>
            <a:ext cx="1338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 algn="ctr">
              <a:buFont typeface="Wingdings" pitchFamily="2" charset="2"/>
              <a:buChar char="v"/>
            </a:pPr>
            <a:r>
              <a:rPr lang="en-US" sz="1400" b="1">
                <a:solidFill>
                  <a:srgbClr val="FFFFFF"/>
                </a:solidFill>
                <a:latin typeface="Calibri" pitchFamily="34" charset="0"/>
              </a:rPr>
              <a:t>Partnership</a:t>
            </a:r>
            <a:br>
              <a:rPr lang="en-US" sz="1400" b="1">
                <a:solidFill>
                  <a:srgbClr val="FFFFFF"/>
                </a:solidFill>
                <a:latin typeface="Calibri" pitchFamily="34" charset="0"/>
              </a:rPr>
            </a:br>
            <a:r>
              <a:rPr lang="en-US" sz="1400" b="1">
                <a:solidFill>
                  <a:srgbClr val="FFFFFF"/>
                </a:solidFill>
                <a:latin typeface="Calibri" pitchFamily="34" charset="0"/>
              </a:rPr>
              <a:t>for Africa</a:t>
            </a:r>
            <a:endParaRPr lang="en-US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2556" name="Rectangle 7"/>
          <p:cNvSpPr>
            <a:spLocks noChangeArrowheads="1"/>
          </p:cNvSpPr>
          <p:nvPr/>
        </p:nvSpPr>
        <p:spPr bwMode="auto">
          <a:xfrm>
            <a:off x="4487863" y="3097213"/>
            <a:ext cx="11001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1400" b="1">
                <a:solidFill>
                  <a:srgbClr val="FFFFFF"/>
                </a:solidFill>
                <a:latin typeface="Calibri" pitchFamily="34" charset="0"/>
              </a:rPr>
              <a:t> 50 in 10</a:t>
            </a:r>
            <a:endParaRPr lang="en-US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2557" name="Rectangle 8"/>
          <p:cNvSpPr>
            <a:spLocks noChangeArrowheads="1"/>
          </p:cNvSpPr>
          <p:nvPr/>
        </p:nvSpPr>
        <p:spPr bwMode="auto">
          <a:xfrm>
            <a:off x="5813425" y="3143250"/>
            <a:ext cx="8826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1400" b="1">
                <a:solidFill>
                  <a:srgbClr val="FFFFFF"/>
                </a:solidFill>
                <a:latin typeface="Calibri" pitchFamily="34" charset="0"/>
              </a:rPr>
              <a:t>Cities</a:t>
            </a:r>
            <a:endParaRPr lang="en-US" sz="14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15400" cy="914400"/>
          </a:xfrm>
        </p:spPr>
        <p:txBody>
          <a:bodyPr/>
          <a:lstStyle/>
          <a:p>
            <a:pPr eaLnBrk="1" hangingPunct="1"/>
            <a:r>
              <a:rPr lang="es-CO" sz="3600" b="1" smtClean="0">
                <a:solidFill>
                  <a:srgbClr val="006600"/>
                </a:solidFill>
              </a:rPr>
              <a:t>Climate Change Mitigation</a:t>
            </a:r>
          </a:p>
        </p:txBody>
      </p:sp>
      <p:sp>
        <p:nvSpPr>
          <p:cNvPr id="5123" name="TextBox 48"/>
          <p:cNvSpPr txBox="1">
            <a:spLocks noChangeArrowheads="1"/>
          </p:cNvSpPr>
          <p:nvPr/>
        </p:nvSpPr>
        <p:spPr bwMode="auto">
          <a:xfrm>
            <a:off x="225425" y="838200"/>
            <a:ext cx="8534400" cy="50482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Goal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: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To support developing countries and economies in transition in </a:t>
            </a:r>
            <a:r>
              <a:rPr lang="en-US" sz="2400" u="sng" dirty="0">
                <a:solidFill>
                  <a:prstClr val="black"/>
                </a:solidFill>
                <a:latin typeface="Calibri"/>
              </a:rPr>
              <a:t>achieving transformational change towards development with low carbon emissions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. It is also intended that recipient countries </a:t>
            </a:r>
            <a:r>
              <a:rPr lang="en-US" sz="2400" u="sng" dirty="0">
                <a:solidFill>
                  <a:prstClr val="black"/>
                </a:solidFill>
                <a:latin typeface="Calibri"/>
              </a:rPr>
              <a:t>prepare for the new regime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under the UNFCCC that will seek commitments to emission reduction at a universal level.</a:t>
            </a:r>
            <a:endParaRPr lang="es-CO" sz="2400" dirty="0">
              <a:solidFill>
                <a:prstClr val="black"/>
              </a:solidFill>
              <a:latin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2400" b="1" dirty="0" smtClean="0">
              <a:solidFill>
                <a:prstClr val="black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400" b="1" dirty="0" err="1" smtClean="0">
                <a:solidFill>
                  <a:prstClr val="black"/>
                </a:solidFill>
                <a:latin typeface="+mj-lt"/>
              </a:rPr>
              <a:t>Objectives</a:t>
            </a:r>
            <a:r>
              <a:rPr lang="es-CO" sz="2400" b="1" dirty="0" smtClean="0">
                <a:solidFill>
                  <a:prstClr val="black"/>
                </a:solidFill>
                <a:latin typeface="+mj-lt"/>
              </a:rPr>
              <a:t>: </a:t>
            </a:r>
          </a:p>
          <a:p>
            <a:pPr marL="1028700" lvl="1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latin typeface="+mj-lt"/>
              </a:rPr>
              <a:t>Promote </a:t>
            </a:r>
            <a:r>
              <a:rPr lang="en-US" sz="2200" dirty="0">
                <a:latin typeface="+mj-lt"/>
              </a:rPr>
              <a:t>innovation and technology transfer</a:t>
            </a:r>
            <a:endParaRPr lang="es-CO" sz="2200" dirty="0" smtClean="0">
              <a:solidFill>
                <a:prstClr val="black"/>
              </a:solidFill>
              <a:latin typeface="+mj-lt"/>
            </a:endParaRPr>
          </a:p>
          <a:p>
            <a:pPr lvl="1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2200" dirty="0">
              <a:solidFill>
                <a:prstClr val="black"/>
              </a:solidFill>
              <a:latin typeface="+mj-lt"/>
            </a:endParaRPr>
          </a:p>
          <a:p>
            <a:pPr marL="1028700" lvl="1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>
                <a:latin typeface="+mj-lt"/>
              </a:rPr>
              <a:t>Demonstrate systemic impacts of mitigation </a:t>
            </a:r>
            <a:r>
              <a:rPr lang="en-US" sz="2200" dirty="0" smtClean="0">
                <a:latin typeface="+mj-lt"/>
              </a:rPr>
              <a:t>options</a:t>
            </a:r>
          </a:p>
          <a:p>
            <a:pPr lvl="1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2200" dirty="0" smtClean="0">
              <a:solidFill>
                <a:prstClr val="black"/>
              </a:solidFill>
              <a:latin typeface="+mj-lt"/>
            </a:endParaRPr>
          </a:p>
          <a:p>
            <a:pPr marL="1028700" lvl="1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>
                <a:latin typeface="+mj-lt"/>
              </a:rPr>
              <a:t>Promoting the enabling conditions to involve considerations of climate change mitigation in national plans and development agendas</a:t>
            </a:r>
            <a:endParaRPr lang="es-CO" sz="2200" dirty="0" smtClean="0">
              <a:solidFill>
                <a:prstClr val="black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76200" y="22225"/>
            <a:ext cx="8915400" cy="1171575"/>
          </a:xfrm>
        </p:spPr>
        <p:txBody>
          <a:bodyPr/>
          <a:lstStyle/>
          <a:p>
            <a:r>
              <a:rPr lang="es-CO" sz="3200" b="1" smtClean="0">
                <a:solidFill>
                  <a:srgbClr val="006600"/>
                </a:solidFill>
              </a:rPr>
              <a:t> Climate Change Mitigation</a:t>
            </a:r>
            <a:br>
              <a:rPr lang="es-CO" sz="3200" b="1" smtClean="0">
                <a:solidFill>
                  <a:srgbClr val="006600"/>
                </a:solidFill>
              </a:rPr>
            </a:br>
            <a:r>
              <a:rPr lang="es-CO" sz="3200" b="1" smtClean="0">
                <a:solidFill>
                  <a:srgbClr val="006600"/>
                </a:solidFill>
              </a:rPr>
              <a:t>Summary of differences between GEF-5 and GEF-6</a:t>
            </a:r>
            <a:endParaRPr lang="en-US" sz="3200" smtClean="0"/>
          </a:p>
        </p:txBody>
      </p:sp>
      <p:sp>
        <p:nvSpPr>
          <p:cNvPr id="4" name="Text Box 31"/>
          <p:cNvSpPr txBox="1"/>
          <p:nvPr/>
        </p:nvSpPr>
        <p:spPr>
          <a:xfrm>
            <a:off x="368300" y="1600200"/>
            <a:ext cx="1724025" cy="2762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100" b="1" dirty="0">
                <a:ea typeface="Calibri"/>
                <a:cs typeface="Times New Roman"/>
              </a:rPr>
              <a:t>GEF-5</a:t>
            </a:r>
          </a:p>
        </p:txBody>
      </p:sp>
      <p:sp>
        <p:nvSpPr>
          <p:cNvPr id="5" name="Text Box 1"/>
          <p:cNvSpPr txBox="1"/>
          <p:nvPr/>
        </p:nvSpPr>
        <p:spPr>
          <a:xfrm>
            <a:off x="368300" y="2201863"/>
            <a:ext cx="1724025" cy="504825"/>
          </a:xfrm>
          <a:prstGeom prst="rect">
            <a:avLst/>
          </a:prstGeom>
          <a:solidFill>
            <a:srgbClr val="0070C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100" b="1" dirty="0">
                <a:solidFill>
                  <a:schemeClr val="bg1"/>
                </a:solidFill>
              </a:rPr>
              <a:t>SO 1: Tech transfer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en-US" sz="11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sp>
        <p:nvSpPr>
          <p:cNvPr id="6" name="Text Box 2"/>
          <p:cNvSpPr txBox="1"/>
          <p:nvPr/>
        </p:nvSpPr>
        <p:spPr>
          <a:xfrm>
            <a:off x="390525" y="2914650"/>
            <a:ext cx="1724025" cy="466725"/>
          </a:xfrm>
          <a:prstGeom prst="rect">
            <a:avLst/>
          </a:prstGeom>
          <a:solidFill>
            <a:srgbClr val="C0000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100" b="1" dirty="0">
                <a:solidFill>
                  <a:schemeClr val="bg1"/>
                </a:solidFill>
              </a:rPr>
              <a:t>SO 2:  Energy efficiency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en-US" sz="11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sp>
        <p:nvSpPr>
          <p:cNvPr id="7" name="Text Box 3"/>
          <p:cNvSpPr txBox="1"/>
          <p:nvPr/>
        </p:nvSpPr>
        <p:spPr>
          <a:xfrm>
            <a:off x="406400" y="3560763"/>
            <a:ext cx="1724025" cy="276225"/>
          </a:xfrm>
          <a:prstGeom prst="rect">
            <a:avLst/>
          </a:prstGeom>
          <a:solidFill>
            <a:srgbClr val="92D05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100" b="1" dirty="0">
                <a:solidFill>
                  <a:schemeClr val="bg1"/>
                </a:solidFill>
              </a:rPr>
              <a:t>SO 3:  Renewable energy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en-US" sz="1100" b="1" dirty="0">
              <a:ea typeface="Calibri"/>
              <a:cs typeface="Times New Roman"/>
            </a:endParaRPr>
          </a:p>
        </p:txBody>
      </p:sp>
      <p:sp>
        <p:nvSpPr>
          <p:cNvPr id="8" name="Text Box 4"/>
          <p:cNvSpPr txBox="1"/>
          <p:nvPr/>
        </p:nvSpPr>
        <p:spPr>
          <a:xfrm>
            <a:off x="425450" y="3986213"/>
            <a:ext cx="1724025" cy="495300"/>
          </a:xfrm>
          <a:prstGeom prst="rect">
            <a:avLst/>
          </a:prstGeom>
          <a:solidFill>
            <a:srgbClr val="FFC00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100" b="1" dirty="0">
                <a:solidFill>
                  <a:schemeClr val="bg1"/>
                </a:solidFill>
              </a:rPr>
              <a:t>SO 4:  Transport and urban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en-US" sz="1100" b="1" dirty="0">
              <a:ea typeface="Calibri"/>
              <a:cs typeface="Times New Roman"/>
            </a:endParaRPr>
          </a:p>
        </p:txBody>
      </p:sp>
      <p:sp>
        <p:nvSpPr>
          <p:cNvPr id="9" name="Text Box 5"/>
          <p:cNvSpPr txBox="1"/>
          <p:nvPr/>
        </p:nvSpPr>
        <p:spPr>
          <a:xfrm>
            <a:off x="415925" y="4640263"/>
            <a:ext cx="1724025" cy="276225"/>
          </a:xfrm>
          <a:prstGeom prst="rect">
            <a:avLst/>
          </a:prstGeom>
          <a:solidFill>
            <a:srgbClr val="7030A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100" b="1" dirty="0">
                <a:solidFill>
                  <a:schemeClr val="bg1"/>
                </a:solidFill>
              </a:rPr>
              <a:t>SO 5:  LULUCF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en-US" sz="11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sp>
        <p:nvSpPr>
          <p:cNvPr id="10" name="Text Box 6"/>
          <p:cNvSpPr txBox="1"/>
          <p:nvPr/>
        </p:nvSpPr>
        <p:spPr>
          <a:xfrm>
            <a:off x="415925" y="5105400"/>
            <a:ext cx="1724025" cy="447675"/>
          </a:xfrm>
          <a:prstGeom prst="rect">
            <a:avLst/>
          </a:prstGeom>
          <a:solidFill>
            <a:srgbClr val="0070C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100" b="1" dirty="0">
                <a:solidFill>
                  <a:schemeClr val="bg1"/>
                </a:solidFill>
              </a:rPr>
              <a:t>SO 6:  Enabling activities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en-US" sz="11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sp>
        <p:nvSpPr>
          <p:cNvPr id="11" name="Text Box 32"/>
          <p:cNvSpPr txBox="1"/>
          <p:nvPr/>
        </p:nvSpPr>
        <p:spPr>
          <a:xfrm>
            <a:off x="4100513" y="1339850"/>
            <a:ext cx="1724025" cy="2762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100" b="1" dirty="0">
                <a:ea typeface="Calibri"/>
                <a:cs typeface="Times New Roman"/>
              </a:rPr>
              <a:t>GEF-6</a:t>
            </a:r>
          </a:p>
        </p:txBody>
      </p:sp>
      <p:sp>
        <p:nvSpPr>
          <p:cNvPr id="12" name="Text Box 7"/>
          <p:cNvSpPr txBox="1"/>
          <p:nvPr/>
        </p:nvSpPr>
        <p:spPr>
          <a:xfrm>
            <a:off x="3352800" y="1758950"/>
            <a:ext cx="3219450" cy="7048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100" b="1" dirty="0"/>
              <a:t>Objective 1, Program 1:  Promote timely development, demonstration and financing of low carbon technologies and policies</a:t>
            </a:r>
            <a:r>
              <a:rPr lang="en-US" sz="1100" b="1" dirty="0">
                <a:ea typeface="Calibri"/>
                <a:cs typeface="Times New Roman"/>
              </a:rPr>
              <a:t> </a:t>
            </a:r>
          </a:p>
        </p:txBody>
      </p:sp>
      <p:sp>
        <p:nvSpPr>
          <p:cNvPr id="13" name="Text Box 8"/>
          <p:cNvSpPr txBox="1"/>
          <p:nvPr/>
        </p:nvSpPr>
        <p:spPr>
          <a:xfrm>
            <a:off x="3362325" y="2611438"/>
            <a:ext cx="3219450" cy="8572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/>
              <a:t>Objective 1, Program 2: Develop and demonstrate innovative policy packages and market initiatives to foster a new range of mitigation actions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/>
              <a:t> 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50" i="1" dirty="0">
                <a:ea typeface="Calibri"/>
                <a:cs typeface="Times New Roman"/>
              </a:rPr>
              <a:t> </a:t>
            </a:r>
            <a:endParaRPr lang="en-US" sz="1100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100" dirty="0">
                <a:ea typeface="Calibri"/>
                <a:cs typeface="Times New Roman"/>
              </a:rPr>
              <a:t> </a:t>
            </a:r>
          </a:p>
        </p:txBody>
      </p:sp>
      <p:sp>
        <p:nvSpPr>
          <p:cNvPr id="14" name="Text Box 9"/>
          <p:cNvSpPr txBox="1"/>
          <p:nvPr/>
        </p:nvSpPr>
        <p:spPr>
          <a:xfrm>
            <a:off x="3381375" y="3584575"/>
            <a:ext cx="3209925" cy="5048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/>
              <a:t>Objective 2, Program 1: Promote integrated low-carbon urban systems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ea typeface="Calibri"/>
                <a:cs typeface="Times New Roman"/>
              </a:rPr>
              <a:t> </a:t>
            </a:r>
          </a:p>
        </p:txBody>
      </p:sp>
      <p:sp>
        <p:nvSpPr>
          <p:cNvPr id="15" name="Text Box 10"/>
          <p:cNvSpPr txBox="1"/>
          <p:nvPr/>
        </p:nvSpPr>
        <p:spPr>
          <a:xfrm>
            <a:off x="3381375" y="4219575"/>
            <a:ext cx="3200400" cy="696913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/>
              <a:t>Objective 2, Program 2: Promote Conservation and Enhancement of Carbon Stocks in Forest, and other Land-Use, and Support Climate Smart Agriculture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50" i="1" dirty="0">
                <a:ea typeface="Calibri"/>
                <a:cs typeface="Times New Roman"/>
              </a:rPr>
              <a:t> </a:t>
            </a:r>
            <a:endParaRPr lang="en-US" sz="1100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100" dirty="0">
                <a:ea typeface="Calibri"/>
                <a:cs typeface="Times New Roman"/>
              </a:rPr>
              <a:t> </a:t>
            </a:r>
          </a:p>
        </p:txBody>
      </p:sp>
      <p:sp>
        <p:nvSpPr>
          <p:cNvPr id="16" name="Text Box 11"/>
          <p:cNvSpPr txBox="1"/>
          <p:nvPr/>
        </p:nvSpPr>
        <p:spPr>
          <a:xfrm>
            <a:off x="3381375" y="5189538"/>
            <a:ext cx="3200400" cy="67786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/>
              <a:t>Objective 3, Program 1: Integrate findings of Convention obligations enabling activities into national planning processes and mitigation targets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50" dirty="0">
                <a:ea typeface="Calibri"/>
                <a:cs typeface="Times New Roman"/>
              </a:rPr>
              <a:t> </a:t>
            </a:r>
            <a:endParaRPr lang="en-US" sz="1100" dirty="0">
              <a:ea typeface="Calibri"/>
              <a:cs typeface="Times New Roman"/>
            </a:endParaRPr>
          </a:p>
        </p:txBody>
      </p:sp>
      <p:sp>
        <p:nvSpPr>
          <p:cNvPr id="17" name="Text Box 33"/>
          <p:cNvSpPr txBox="1"/>
          <p:nvPr/>
        </p:nvSpPr>
        <p:spPr>
          <a:xfrm>
            <a:off x="7239000" y="1323975"/>
            <a:ext cx="1466850" cy="2762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1100" b="1" dirty="0" smtClean="0">
                <a:ea typeface="Calibri"/>
                <a:cs typeface="Times New Roman"/>
              </a:rPr>
              <a:t>Diferencies</a:t>
            </a:r>
            <a:endParaRPr lang="en-US" sz="1100" b="1" dirty="0">
              <a:ea typeface="Calibri"/>
              <a:cs typeface="Times New Roman"/>
            </a:endParaRPr>
          </a:p>
        </p:txBody>
      </p:sp>
      <p:sp>
        <p:nvSpPr>
          <p:cNvPr id="18" name="Text Box 25"/>
          <p:cNvSpPr txBox="1"/>
          <p:nvPr/>
        </p:nvSpPr>
        <p:spPr>
          <a:xfrm>
            <a:off x="6705600" y="1766888"/>
            <a:ext cx="2286000" cy="700087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/>
              <a:t>Focus on </a:t>
            </a:r>
            <a:r>
              <a:rPr lang="en-US" sz="1100" dirty="0" smtClean="0"/>
              <a:t>early stage </a:t>
            </a:r>
            <a:r>
              <a:rPr lang="en-US" sz="1100" dirty="0"/>
              <a:t>innovation and tech </a:t>
            </a:r>
            <a:r>
              <a:rPr lang="en-US" sz="1100" dirty="0" smtClean="0"/>
              <a:t>transfer.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/>
              <a:t>R</a:t>
            </a:r>
            <a:r>
              <a:rPr lang="en-US" sz="1100" dirty="0" smtClean="0"/>
              <a:t>isk taking.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/>
              <a:t>Compliment other funds.</a:t>
            </a:r>
            <a:endParaRPr lang="en-US" sz="1100" dirty="0"/>
          </a:p>
        </p:txBody>
      </p:sp>
      <p:sp>
        <p:nvSpPr>
          <p:cNvPr id="19" name="Text Box 29"/>
          <p:cNvSpPr txBox="1"/>
          <p:nvPr/>
        </p:nvSpPr>
        <p:spPr>
          <a:xfrm>
            <a:off x="6705600" y="2647950"/>
            <a:ext cx="2286000" cy="7016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Support for voluntary innovative measures, such as performance-based incentives, etc. </a:t>
            </a:r>
          </a:p>
        </p:txBody>
      </p:sp>
      <p:sp>
        <p:nvSpPr>
          <p:cNvPr id="20" name="Text Box 28"/>
          <p:cNvSpPr txBox="1"/>
          <p:nvPr/>
        </p:nvSpPr>
        <p:spPr>
          <a:xfrm>
            <a:off x="6705600" y="3468688"/>
            <a:ext cx="2286000" cy="62071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rgbClr val="FF0000"/>
                </a:solidFill>
                <a:latin typeface="+mj-lt"/>
                <a:ea typeface="Calibri"/>
                <a:cs typeface="Times New Roman"/>
              </a:rPr>
              <a:t>Links to the special initiative for cities, urban management focus on systematic</a:t>
            </a:r>
            <a:endParaRPr lang="en-US" sz="1100" b="1" dirty="0">
              <a:ea typeface="Calibri"/>
              <a:cs typeface="Times New Roman"/>
            </a:endParaRPr>
          </a:p>
        </p:txBody>
      </p:sp>
      <p:sp>
        <p:nvSpPr>
          <p:cNvPr id="21" name="Text Box 27"/>
          <p:cNvSpPr txBox="1"/>
          <p:nvPr/>
        </p:nvSpPr>
        <p:spPr>
          <a:xfrm>
            <a:off x="6705600" y="4233863"/>
            <a:ext cx="2286000" cy="6826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rgbClr val="FF0000"/>
                </a:solidFill>
              </a:rPr>
              <a:t>Inclusion of agriculture </a:t>
            </a:r>
            <a:r>
              <a:rPr lang="en-US" sz="1100" dirty="0" smtClean="0">
                <a:solidFill>
                  <a:srgbClr val="FF0000"/>
                </a:solidFill>
              </a:rPr>
              <a:t>, N2O </a:t>
            </a:r>
            <a:r>
              <a:rPr lang="en-US" sz="1100" dirty="0">
                <a:solidFill>
                  <a:srgbClr val="FF0000"/>
                </a:solidFill>
              </a:rPr>
              <a:t>and </a:t>
            </a:r>
            <a:r>
              <a:rPr lang="en-US" sz="1100" dirty="0" smtClean="0">
                <a:solidFill>
                  <a:srgbClr val="FF0000"/>
                </a:solidFill>
              </a:rPr>
              <a:t>methane. </a:t>
            </a:r>
            <a:r>
              <a:rPr lang="en-US" sz="1100" dirty="0" smtClean="0">
                <a:solidFill>
                  <a:srgbClr val="FF0000"/>
                </a:solidFill>
              </a:rPr>
              <a:t>link </a:t>
            </a:r>
            <a:r>
              <a:rPr lang="en-US" sz="1100" dirty="0">
                <a:solidFill>
                  <a:srgbClr val="FF0000"/>
                </a:solidFill>
              </a:rPr>
              <a:t>to signature initiative on food security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100" b="1" dirty="0">
              <a:ea typeface="Calibri"/>
              <a:cs typeface="Times New Roman"/>
            </a:endParaRPr>
          </a:p>
        </p:txBody>
      </p:sp>
      <p:sp>
        <p:nvSpPr>
          <p:cNvPr id="22" name="Text Box 30"/>
          <p:cNvSpPr txBox="1"/>
          <p:nvPr/>
        </p:nvSpPr>
        <p:spPr>
          <a:xfrm>
            <a:off x="6705600" y="5105400"/>
            <a:ext cx="2286000" cy="8953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/>
              <a:t>Connecting Convention obligations and enabling activities with national planning and articulating ways to achieve mitigation targets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100" b="1" dirty="0">
              <a:ea typeface="Calibri"/>
              <a:cs typeface="Times New Roman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286000" y="1981200"/>
            <a:ext cx="990600" cy="482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286000" y="2463800"/>
            <a:ext cx="990600" cy="431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2286000" y="2111375"/>
            <a:ext cx="990600" cy="10731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2286000" y="2984500"/>
            <a:ext cx="990600" cy="1952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2286000" y="3081338"/>
            <a:ext cx="990600" cy="6334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2286000" y="2286000"/>
            <a:ext cx="990600" cy="1397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2217738" y="2463800"/>
            <a:ext cx="1058862" cy="17700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217738" y="3184525"/>
            <a:ext cx="1058862" cy="10493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2217738" y="3844925"/>
            <a:ext cx="1135062" cy="3746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2286000" y="3276600"/>
            <a:ext cx="990600" cy="14779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2286000" y="4706938"/>
            <a:ext cx="990600" cy="476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2286000" y="5300663"/>
            <a:ext cx="990600" cy="2524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15400" cy="914400"/>
          </a:xfrm>
        </p:spPr>
        <p:txBody>
          <a:bodyPr/>
          <a:lstStyle/>
          <a:p>
            <a:pPr eaLnBrk="1" hangingPunct="1"/>
            <a:r>
              <a:rPr lang="es-CO" sz="3200" b="1" smtClean="0">
                <a:solidFill>
                  <a:srgbClr val="006600"/>
                </a:solidFill>
              </a:rPr>
              <a:t>Objective 1 - </a:t>
            </a:r>
            <a:r>
              <a:rPr lang="en-US" sz="3200" b="1" smtClean="0">
                <a:solidFill>
                  <a:srgbClr val="006600"/>
                </a:solidFill>
              </a:rPr>
              <a:t>Promote Innovation and Technology Transfer</a:t>
            </a:r>
            <a:endParaRPr lang="es-CO" sz="3200" b="1" smtClean="0">
              <a:solidFill>
                <a:srgbClr val="006600"/>
              </a:solidFill>
            </a:endParaRPr>
          </a:p>
        </p:txBody>
      </p:sp>
      <p:sp>
        <p:nvSpPr>
          <p:cNvPr id="5123" name="TextBox 48"/>
          <p:cNvSpPr txBox="1">
            <a:spLocks noChangeArrowheads="1"/>
          </p:cNvSpPr>
          <p:nvPr/>
        </p:nvSpPr>
        <p:spPr bwMode="auto">
          <a:xfrm>
            <a:off x="228600" y="1076325"/>
            <a:ext cx="8763000" cy="495520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u="sng" dirty="0" smtClean="0">
                <a:solidFill>
                  <a:prstClr val="black"/>
                </a:solidFill>
                <a:latin typeface="+mn-lt"/>
              </a:rPr>
              <a:t>Program 1</a:t>
            </a:r>
            <a:r>
              <a:rPr lang="en-US" sz="2400" dirty="0" smtClean="0">
                <a:solidFill>
                  <a:prstClr val="black"/>
                </a:solidFill>
                <a:latin typeface="+mn-lt"/>
              </a:rPr>
              <a:t>: Promote the timely development, demonstration, and financing of low-carbon technologies and policies</a:t>
            </a:r>
            <a:endParaRPr lang="en-US" sz="2400" u="sng" dirty="0" smtClean="0">
              <a:solidFill>
                <a:prstClr val="black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prstClr val="black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prstClr val="black"/>
                </a:solidFill>
                <a:latin typeface="+mn-lt"/>
              </a:rPr>
              <a:t>Support </a:t>
            </a:r>
            <a:r>
              <a:rPr lang="en-US" sz="2200" dirty="0">
                <a:solidFill>
                  <a:prstClr val="black"/>
                </a:solidFill>
                <a:latin typeface="+mn-lt"/>
              </a:rPr>
              <a:t>the development, adoption and implementation of policies, action plans, strategies and regulations that enable increased investments in </a:t>
            </a:r>
            <a:r>
              <a:rPr lang="en-US" sz="2200" dirty="0" smtClean="0">
                <a:solidFill>
                  <a:prstClr val="black"/>
                </a:solidFill>
                <a:latin typeface="+mn-lt"/>
              </a:rPr>
              <a:t>targeted sectors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dirty="0" smtClean="0">
              <a:solidFill>
                <a:prstClr val="black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Emphasize innovation where risk mitigation is needed.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dirty="0" smtClean="0">
              <a:solidFill>
                <a:srgbClr val="FF0000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Focus on technologies which are not yet commercially available but that are market ready.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dirty="0" smtClean="0">
              <a:solidFill>
                <a:prstClr val="black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dirty="0" smtClean="0">
              <a:solidFill>
                <a:prstClr val="black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black"/>
                </a:solidFill>
                <a:latin typeface="+mn-lt"/>
              </a:rPr>
              <a:t>  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15400" cy="9144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6600"/>
                </a:solidFill>
              </a:rPr>
              <a:t>Objective 1 - Promote Innovation and Technology Transfer</a:t>
            </a:r>
            <a:endParaRPr lang="es-CO" sz="3200" b="1" smtClean="0">
              <a:solidFill>
                <a:srgbClr val="006600"/>
              </a:solidFill>
            </a:endParaRPr>
          </a:p>
        </p:txBody>
      </p:sp>
      <p:sp>
        <p:nvSpPr>
          <p:cNvPr id="5123" name="TextBox 48"/>
          <p:cNvSpPr txBox="1">
            <a:spLocks noChangeArrowheads="1"/>
          </p:cNvSpPr>
          <p:nvPr/>
        </p:nvSpPr>
        <p:spPr bwMode="auto">
          <a:xfrm>
            <a:off x="228600" y="762000"/>
            <a:ext cx="8763000" cy="529375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400" u="sng" dirty="0" err="1" smtClean="0">
                <a:solidFill>
                  <a:prstClr val="black"/>
                </a:solidFill>
                <a:latin typeface="+mn-lt"/>
              </a:rPr>
              <a:t>Program</a:t>
            </a:r>
            <a:r>
              <a:rPr lang="es-CO" sz="2400" u="sng" dirty="0" smtClean="0">
                <a:solidFill>
                  <a:prstClr val="black"/>
                </a:solidFill>
                <a:latin typeface="+mn-lt"/>
              </a:rPr>
              <a:t> 2</a:t>
            </a:r>
            <a:r>
              <a:rPr lang="es-CO" sz="2400" dirty="0" smtClean="0">
                <a:solidFill>
                  <a:prstClr val="black"/>
                </a:solidFill>
                <a:latin typeface="+mn-lt"/>
              </a:rPr>
              <a:t>: </a:t>
            </a:r>
            <a:r>
              <a:rPr lang="en-US" sz="2400" dirty="0">
                <a:solidFill>
                  <a:prstClr val="black"/>
                </a:solidFill>
                <a:latin typeface="+mn-lt"/>
              </a:rPr>
              <a:t>Develop and demonstrate innovative policy packages and market initiatives to foster a new range of mitigation actions</a:t>
            </a:r>
            <a:endParaRPr lang="es-CO" sz="2400" dirty="0" smtClean="0">
              <a:solidFill>
                <a:prstClr val="black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2400" dirty="0" smtClean="0">
              <a:solidFill>
                <a:prstClr val="black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Support countries in National Communications, BURs, and other assessments with polices that efficiently reduce their emissions while maximizing economic benefits.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dirty="0" smtClean="0">
              <a:solidFill>
                <a:srgbClr val="FF0000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Offer countries the possibility to test innovative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incentivies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for payment of emission reductions.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dirty="0" smtClean="0">
              <a:solidFill>
                <a:srgbClr val="FF0000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Support financial risk assessment in carbon markets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dirty="0" smtClean="0">
              <a:solidFill>
                <a:srgbClr val="FF0000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Promote private sector investment</a:t>
            </a:r>
            <a:endParaRPr lang="en-US" sz="2200" u="sng" dirty="0" smtClean="0">
              <a:solidFill>
                <a:srgbClr val="FF0000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dirty="0" smtClean="0">
              <a:solidFill>
                <a:prstClr val="black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black"/>
                </a:solidFill>
                <a:latin typeface="+mn-lt"/>
              </a:rPr>
              <a:t>  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15400" cy="914400"/>
          </a:xfrm>
        </p:spPr>
        <p:txBody>
          <a:bodyPr/>
          <a:lstStyle/>
          <a:p>
            <a:pPr eaLnBrk="1" hangingPunct="1"/>
            <a:r>
              <a:rPr lang="es-CO" sz="3200" b="1" smtClean="0">
                <a:solidFill>
                  <a:srgbClr val="006600"/>
                </a:solidFill>
              </a:rPr>
              <a:t>Objective 2 – </a:t>
            </a:r>
            <a:r>
              <a:rPr lang="en-US" sz="3200" b="1" smtClean="0">
                <a:solidFill>
                  <a:srgbClr val="006600"/>
                </a:solidFill>
              </a:rPr>
              <a:t>Demonstrate systemic impacts of mitigation options</a:t>
            </a:r>
            <a:endParaRPr lang="es-CO" sz="3200" b="1" smtClean="0">
              <a:solidFill>
                <a:srgbClr val="006600"/>
              </a:solidFill>
            </a:endParaRPr>
          </a:p>
        </p:txBody>
      </p:sp>
      <p:sp>
        <p:nvSpPr>
          <p:cNvPr id="5123" name="TextBox 48"/>
          <p:cNvSpPr txBox="1">
            <a:spLocks noChangeArrowheads="1"/>
          </p:cNvSpPr>
          <p:nvPr/>
        </p:nvSpPr>
        <p:spPr bwMode="auto">
          <a:xfrm>
            <a:off x="228600" y="914400"/>
            <a:ext cx="8763000" cy="49244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u="sng" dirty="0" smtClean="0">
                <a:solidFill>
                  <a:prstClr val="black"/>
                </a:solidFill>
                <a:latin typeface="+mn-lt"/>
              </a:rPr>
              <a:t>Program 1</a:t>
            </a:r>
            <a:r>
              <a:rPr lang="en-US" sz="2400" dirty="0" smtClean="0">
                <a:solidFill>
                  <a:prstClr val="black"/>
                </a:solidFill>
                <a:latin typeface="+mn-lt"/>
              </a:rPr>
              <a:t>: Promote integrated low-carbon urban systems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prstClr val="black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prstClr val="black"/>
                </a:solidFill>
                <a:latin typeface="+mn-lt"/>
              </a:rPr>
              <a:t>Support the GEF-6 Sustainable Cities signature initiative.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dirty="0" smtClean="0">
              <a:solidFill>
                <a:prstClr val="black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prstClr val="black"/>
                </a:solidFill>
                <a:latin typeface="+mn-lt"/>
              </a:rPr>
              <a:t>Focus on urban projects with significant climate change mitigation potential, to help cities shift towards low-carbon urban development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dirty="0" smtClean="0">
              <a:solidFill>
                <a:prstClr val="black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Promote sustainable production and consumption practices to de-couple urban growth and resource use.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reduce use of persistent organic chemicals (POPs), methane emissions, mercury, lead, and e-waste.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dirty="0" smtClean="0">
              <a:solidFill>
                <a:prstClr val="black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prstClr val="black"/>
                </a:solidFill>
                <a:latin typeface="+mn-lt"/>
              </a:rPr>
              <a:t>Support sustainable transport infrastructure and systems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black"/>
                </a:solidFill>
                <a:latin typeface="+mn-lt"/>
              </a:rPr>
              <a:t>  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17475" y="228600"/>
            <a:ext cx="8915400" cy="9144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6600"/>
                </a:solidFill>
              </a:rPr>
              <a:t>Objective 2 – Demonstrate systemic impacts of mitigation options</a:t>
            </a:r>
            <a:endParaRPr lang="es-CO" sz="3200" b="1" smtClean="0">
              <a:solidFill>
                <a:srgbClr val="006600"/>
              </a:solidFill>
            </a:endParaRPr>
          </a:p>
        </p:txBody>
      </p:sp>
      <p:sp>
        <p:nvSpPr>
          <p:cNvPr id="5123" name="TextBox 48"/>
          <p:cNvSpPr txBox="1">
            <a:spLocks noChangeArrowheads="1"/>
          </p:cNvSpPr>
          <p:nvPr/>
        </p:nvSpPr>
        <p:spPr bwMode="auto">
          <a:xfrm>
            <a:off x="193675" y="1143000"/>
            <a:ext cx="8763000" cy="49545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u="sng" dirty="0" smtClean="0">
                <a:solidFill>
                  <a:prstClr val="black"/>
                </a:solidFill>
                <a:latin typeface="+mn-lt"/>
              </a:rPr>
              <a:t>Program 2</a:t>
            </a:r>
            <a:r>
              <a:rPr lang="en-US" sz="2400" dirty="0" smtClean="0">
                <a:solidFill>
                  <a:prstClr val="black"/>
                </a:solidFill>
                <a:latin typeface="+mn-lt"/>
              </a:rPr>
              <a:t>: Promote Conservation and Enhancement of Carbon Stocks in Forest, and other Land-Use, and Support Climate Smart Agriculture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Support land use, forestry and agriculture projects that significantly mitigate climate change (including management practices by local communities)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dirty="0" smtClean="0">
              <a:solidFill>
                <a:srgbClr val="FF0000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Continue to reduce CO2 emissions and CO2 sequestration from the agriculture and forestry sectors. Include activities targeting the CH4 and N2O emissions.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dirty="0" smtClean="0">
              <a:solidFill>
                <a:srgbClr val="FF0000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Focus on forest-agriculture because agriculture is the greatest driver of deforestation globally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black"/>
                </a:solidFill>
                <a:latin typeface="+mn-lt"/>
              </a:rPr>
              <a:t>  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3333</TotalTime>
  <Words>1003</Words>
  <Application>Microsoft Office PowerPoint</Application>
  <PresentationFormat>On-screen Show (4:3)</PresentationFormat>
  <Paragraphs>177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1_Office Theme</vt:lpstr>
      <vt:lpstr>3_Office Theme</vt:lpstr>
      <vt:lpstr>PowerPoint Presentation</vt:lpstr>
      <vt:lpstr>GEF and the Conventions</vt:lpstr>
      <vt:lpstr>PowerPoint Presentation</vt:lpstr>
      <vt:lpstr>Climate Change Mitigation</vt:lpstr>
      <vt:lpstr> Climate Change Mitigation Summary of differences between GEF-5 and GEF-6</vt:lpstr>
      <vt:lpstr>Objective 1 - Promote Innovation and Technology Transfer</vt:lpstr>
      <vt:lpstr>Objective 1 - Promote Innovation and Technology Transfer</vt:lpstr>
      <vt:lpstr>Objective 2 – Demonstrate systemic impacts of mitigation options</vt:lpstr>
      <vt:lpstr>Objective 2 – Demonstrate systemic impacts of mitigation options</vt:lpstr>
      <vt:lpstr> Objective 3 – Foster enabling conditions to mainstream mitigation concerns </vt:lpstr>
      <vt:lpstr>Chemicals and waste</vt:lpstr>
      <vt:lpstr>Objective 1: Create the conditions and environment for managing harmful chemicals and waste</vt:lpstr>
      <vt:lpstr>Goal 2: Reduce the prevalence of harmful chemicals and waste</vt:lpstr>
      <vt:lpstr> Goal 2: Reduce the prevalence of harmful chemicals and waste </vt:lpstr>
      <vt:lpstr> Objective 3: Support LDCs and SIDS to take action on harmful chemicals and waste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Thomas Zimsky</dc:creator>
  <cp:lastModifiedBy>Robert T. Schreiber</cp:lastModifiedBy>
  <cp:revision>140</cp:revision>
  <dcterms:created xsi:type="dcterms:W3CDTF">2013-04-08T16:30:17Z</dcterms:created>
  <dcterms:modified xsi:type="dcterms:W3CDTF">2013-04-23T21:25:47Z</dcterms:modified>
</cp:coreProperties>
</file>