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Default Extension="gif" ContentType="image/gif"/>
  <Default Extension="tiff" ContentType="image/tif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2"/>
  </p:notesMasterIdLst>
  <p:handoutMasterIdLst>
    <p:handoutMasterId r:id="rId43"/>
  </p:handoutMasterIdLst>
  <p:sldIdLst>
    <p:sldId id="263" r:id="rId2"/>
    <p:sldId id="324" r:id="rId3"/>
    <p:sldId id="311" r:id="rId4"/>
    <p:sldId id="348" r:id="rId5"/>
    <p:sldId id="349" r:id="rId6"/>
    <p:sldId id="301" r:id="rId7"/>
    <p:sldId id="302" r:id="rId8"/>
    <p:sldId id="347" r:id="rId9"/>
    <p:sldId id="257" r:id="rId10"/>
    <p:sldId id="313" r:id="rId11"/>
    <p:sldId id="314" r:id="rId12"/>
    <p:sldId id="316" r:id="rId13"/>
    <p:sldId id="315" r:id="rId14"/>
    <p:sldId id="305" r:id="rId15"/>
    <p:sldId id="346" r:id="rId16"/>
    <p:sldId id="306" r:id="rId17"/>
    <p:sldId id="307" r:id="rId18"/>
    <p:sldId id="308" r:id="rId19"/>
    <p:sldId id="323" r:id="rId20"/>
    <p:sldId id="318" r:id="rId21"/>
    <p:sldId id="319" r:id="rId22"/>
    <p:sldId id="344" r:id="rId23"/>
    <p:sldId id="341" r:id="rId24"/>
    <p:sldId id="343" r:id="rId25"/>
    <p:sldId id="342" r:id="rId26"/>
    <p:sldId id="325" r:id="rId27"/>
    <p:sldId id="327" r:id="rId28"/>
    <p:sldId id="328" r:id="rId29"/>
    <p:sldId id="329" r:id="rId30"/>
    <p:sldId id="345" r:id="rId31"/>
    <p:sldId id="350" r:id="rId32"/>
    <p:sldId id="351" r:id="rId33"/>
    <p:sldId id="352" r:id="rId34"/>
    <p:sldId id="335" r:id="rId35"/>
    <p:sldId id="337" r:id="rId36"/>
    <p:sldId id="338" r:id="rId37"/>
    <p:sldId id="339" r:id="rId38"/>
    <p:sldId id="297" r:id="rId39"/>
    <p:sldId id="298" r:id="rId40"/>
    <p:sldId id="334" r:id="rId41"/>
  </p:sldIdLst>
  <p:sldSz cx="9144000" cy="6858000" type="screen4x3"/>
  <p:notesSz cx="7010400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b74210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2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18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3" d="100"/>
          <a:sy n="133" d="100"/>
        </p:scale>
        <p:origin x="-528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499" tIns="46251" rIns="92499" bIns="462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499" tIns="46251" rIns="92499" bIns="46251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499" tIns="46251" rIns="92499" bIns="462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499" tIns="46251" rIns="92499" bIns="46251" rtlCol="0" anchor="b"/>
          <a:lstStyle>
            <a:lvl1pPr algn="r">
              <a:defRPr sz="1200"/>
            </a:lvl1pPr>
          </a:lstStyle>
          <a:p>
            <a:fld id="{B1270BB1-7768-41F8-9F1B-E2E7E9320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26579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8145" cy="464205"/>
          </a:xfrm>
          <a:prstGeom prst="rect">
            <a:avLst/>
          </a:prstGeom>
        </p:spPr>
        <p:txBody>
          <a:bodyPr vert="horz" lIns="87504" tIns="43750" rIns="87504" bIns="43750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5" y="3"/>
            <a:ext cx="3038145" cy="464205"/>
          </a:xfrm>
          <a:prstGeom prst="rect">
            <a:avLst/>
          </a:prstGeom>
        </p:spPr>
        <p:txBody>
          <a:bodyPr vert="horz" lIns="87504" tIns="43750" rIns="87504" bIns="43750" rtlCol="0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04" tIns="43750" rIns="87504" bIns="437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7" y="4416102"/>
            <a:ext cx="5607711" cy="4182456"/>
          </a:xfrm>
          <a:prstGeom prst="rect">
            <a:avLst/>
          </a:prstGeom>
        </p:spPr>
        <p:txBody>
          <a:bodyPr vert="horz" lIns="87504" tIns="43750" rIns="87504" bIns="437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62"/>
            <a:ext cx="3038145" cy="464205"/>
          </a:xfrm>
          <a:prstGeom prst="rect">
            <a:avLst/>
          </a:prstGeom>
        </p:spPr>
        <p:txBody>
          <a:bodyPr vert="horz" lIns="87504" tIns="43750" rIns="87504" bIns="43750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5" y="8830662"/>
            <a:ext cx="3038145" cy="464205"/>
          </a:xfrm>
          <a:prstGeom prst="rect">
            <a:avLst/>
          </a:prstGeom>
        </p:spPr>
        <p:txBody>
          <a:bodyPr vert="horz" lIns="87504" tIns="43750" rIns="87504" bIns="43750" rtlCol="0" anchor="b"/>
          <a:lstStyle>
            <a:lvl1pPr algn="r">
              <a:defRPr sz="1100"/>
            </a:lvl1pPr>
          </a:lstStyle>
          <a:p>
            <a:fld id="{AC37F9C5-DADA-40EF-BCE0-F0AA5007C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643773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F9C5-DADA-40EF-BCE0-F0AA5007CB7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=&gt; </a:t>
            </a:r>
            <a:r>
              <a:rPr lang="fr-FR" noProof="0" dirty="0" smtClean="0"/>
              <a:t>Sans reprendre les preuves scientifiques et les calculs économiques …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Seek advice on timeframe, modalities, possible size of voluntary contributions, etc.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Quote language from COP12 asking the GEF to finance adaptation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B75436-FFC9-43BA-8970-E606B9BE9387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/>
              <a:t>Le montant des ressources disponibles estimées (au 31 décembre 2011) est calculé à partir du tableau 5, ligne 16 de l’AFB/EFC.7/6 (« ressources potentielles ») plus les nouvelles contributions de la Suède (100 millions de couronnes suédoises) et de la Suisse ( 3 millions de francs suisses).</a:t>
            </a: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A3FAF4-3ECB-475F-8B3A-935AFC619175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 Modality 1, the MDBs can</a:t>
            </a:r>
            <a:r>
              <a:rPr lang="en-US" baseline="0" dirty="0" smtClean="0"/>
              <a:t> build programs in any focal area.</a:t>
            </a:r>
          </a:p>
          <a:p>
            <a:r>
              <a:rPr lang="en-US" baseline="0" dirty="0" smtClean="0"/>
              <a:t>PPP Programs can be country, regional, or global in nature.</a:t>
            </a:r>
          </a:p>
          <a:p>
            <a:r>
              <a:rPr lang="en-US" baseline="0" dirty="0" smtClean="0"/>
              <a:t>Many will focus on small and medium enterprises; all will have private sector partners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Under Modality 2, projects using STAR allocation can are eligible to get an incentive from the private sector set-aside if they incorporate a non-grant instrument.</a:t>
            </a:r>
          </a:p>
          <a:p>
            <a:r>
              <a:rPr lang="en-US" baseline="0" dirty="0" smtClean="0"/>
              <a:t>For every three dollars of STAR allocation used, a matching grant of one dollar is available.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Under Modality 3, the GEF will support countries that want to start competitions to recognize innovation and entrepreneurship.</a:t>
            </a:r>
          </a:p>
          <a:p>
            <a:r>
              <a:rPr lang="en-US" baseline="0" dirty="0" smtClean="0"/>
              <a:t>In December, the South Africa announced the winners of their first clean technology competition with GEF and UNIDO support.</a:t>
            </a:r>
          </a:p>
          <a:p>
            <a:r>
              <a:rPr lang="en-US" baseline="0" dirty="0" smtClean="0"/>
              <a:t>Competitions can cover any focal area; adaptation technology is especially encouraged.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E9E1-CCFB-4E2D-B8F2-CF864641D1E6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Examples:</a:t>
            </a:r>
          </a:p>
          <a:p>
            <a:endParaRPr lang="en-US" dirty="0" smtClean="0"/>
          </a:p>
          <a:p>
            <a:r>
              <a:rPr lang="en-US" dirty="0" smtClean="0"/>
              <a:t>In Chile, the IADB used GEF funding to establish a risk</a:t>
            </a:r>
            <a:r>
              <a:rPr lang="en-US" baseline="0" dirty="0" smtClean="0"/>
              <a:t> guarantee fund that is lowering the risk for local banks to fund energy efficiency projects. (#4176)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a Regional program in Cape Verde, Liberia, Sierra Leone, and Senegal, the World Bank has established a credit line to support the West Africa Regional Fisheries Program. (#3558)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other examples of existing use of non-grant instruments are listed in Annex 4 of the GEF revised strategy available on the GEF web-site.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E9E1-CCFB-4E2D-B8F2-CF864641D1E6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MDBs are</a:t>
            </a:r>
            <a:r>
              <a:rPr lang="en-US" baseline="0" dirty="0" smtClean="0"/>
              <a:t> already preparing proposals and we hope one or more PPP Programs will be ready for the June 2012 work program.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Several agencies are studying SME competitions, using the South Africa model, in various countries.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E9E1-CCFB-4E2D-B8F2-CF864641D1E6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" name="Group 12"/>
          <p:cNvGrpSpPr/>
          <p:nvPr userDrawn="1"/>
        </p:nvGrpSpPr>
        <p:grpSpPr>
          <a:xfrm>
            <a:off x="0" y="0"/>
            <a:ext cx="9144000" cy="1295400"/>
            <a:chOff x="0" y="0"/>
            <a:chExt cx="9144000" cy="1295400"/>
          </a:xfrm>
        </p:grpSpPr>
        <p:pic>
          <p:nvPicPr>
            <p:cNvPr id="11" name="Picture 10" descr="GEF-20-PPT-BG-blank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0" y="0"/>
              <a:ext cx="9144000" cy="1246251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0"/>
              <a:ext cx="9143999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676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5562601"/>
            <a:ext cx="914399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3" r:id="rId5"/>
    <p:sldLayoutId id="2147483665" r:id="rId6"/>
    <p:sldLayoutId id="2147483666" r:id="rId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1F497D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ef.org/gef/sites/thegef.org/files/publication/SCCF%20French.pdf" TargetMode="External"/><Relationship Id="rId2" Type="http://schemas.openxmlformats.org/officeDocument/2006/relationships/hyperlink" Target="http://www.thegef.org/gef/sites/thegef.org/files/publication/LDCF%20FRench.pdf(sit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914400" y="5029200"/>
            <a:ext cx="7315200" cy="1066800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  <a:defRPr/>
            </a:pPr>
            <a:r>
              <a:rPr lang="fr-FR" dirty="0" smtClean="0"/>
              <a:t>Atelier Elargi pour la Circonscription</a:t>
            </a:r>
          </a:p>
          <a:p>
            <a:pPr>
              <a:spcBef>
                <a:spcPts val="0"/>
              </a:spcBef>
            </a:pPr>
            <a:r>
              <a:rPr lang="fr-FR" dirty="0" smtClean="0"/>
              <a:t>4 -6 septembre 2012</a:t>
            </a:r>
          </a:p>
          <a:p>
            <a:pPr lvl="0">
              <a:spcBef>
                <a:spcPts val="0"/>
              </a:spcBef>
            </a:pPr>
            <a:r>
              <a:rPr lang="en-US" dirty="0" smtClean="0"/>
              <a:t>Abidjan, Côte d’Ivoire</a:t>
            </a:r>
          </a:p>
          <a:p>
            <a:pPr>
              <a:spcBef>
                <a:spcPts val="0"/>
              </a:spcBef>
            </a:pPr>
            <a:endParaRPr lang="fr-FR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305800" cy="1295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5300" b="1" dirty="0" smtClean="0">
                <a:solidFill>
                  <a:srgbClr val="00642D"/>
                </a:solidFill>
                <a:ea typeface="+mn-ea"/>
                <a:cs typeface="+mn-cs"/>
              </a:rPr>
              <a:t>Comment accéder aux ressources du FEM</a:t>
            </a:r>
            <a:r>
              <a:rPr lang="fr-FR" sz="4000" b="1" dirty="0" smtClean="0">
                <a:solidFill>
                  <a:srgbClr val="00642D"/>
                </a:solidFill>
                <a:ea typeface="+mn-ea"/>
                <a:cs typeface="+mn-cs"/>
              </a:rPr>
              <a:t/>
            </a:r>
            <a:br>
              <a:rPr lang="fr-FR" sz="4000" b="1" dirty="0" smtClean="0">
                <a:solidFill>
                  <a:srgbClr val="00642D"/>
                </a:solidFill>
                <a:ea typeface="+mn-ea"/>
                <a:cs typeface="+mn-cs"/>
              </a:rPr>
            </a:br>
            <a:r>
              <a:rPr lang="fr-FR" sz="2400" dirty="0" smtClean="0">
                <a:solidFill>
                  <a:schemeClr val="tx2"/>
                </a:solidFill>
                <a:ea typeface="+mn-ea"/>
                <a:cs typeface="+mn-cs"/>
              </a:rPr>
              <a:t>Caisse du FEM, STAR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br>
              <a:rPr lang="fr-FR" sz="2400" dirty="0" smtClean="0">
                <a:solidFill>
                  <a:schemeClr val="tx2"/>
                </a:solidFill>
              </a:rPr>
            </a:br>
            <a:r>
              <a:rPr lang="fr-FR" sz="2400" dirty="0" smtClean="0">
                <a:solidFill>
                  <a:schemeClr val="tx2"/>
                </a:solidFill>
              </a:rPr>
              <a:t>Fonds PMA, Fonds spécial, Fonds de Nagoya, Fonds pour l’adaptation </a:t>
            </a:r>
            <a:r>
              <a:rPr lang="fr-FR" sz="2400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fr-FR" sz="2400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fr-FR" sz="2400" dirty="0" smtClean="0">
                <a:solidFill>
                  <a:schemeClr val="tx2"/>
                </a:solidFill>
                <a:ea typeface="+mn-ea"/>
                <a:cs typeface="+mn-cs"/>
              </a:rPr>
              <a:t>Élargissement du réseau du FEM</a:t>
            </a:r>
            <a:br>
              <a:rPr lang="fr-FR" sz="2400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fr-FR" sz="2400" dirty="0" smtClean="0">
                <a:solidFill>
                  <a:schemeClr val="tx2"/>
                </a:solidFill>
                <a:ea typeface="+mn-ea"/>
                <a:cs typeface="+mn-cs"/>
              </a:rPr>
              <a:t>Partenariats public-privé</a:t>
            </a:r>
            <a:br>
              <a:rPr lang="fr-FR" sz="2400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fr-FR" sz="2400" dirty="0" smtClean="0">
                <a:solidFill>
                  <a:schemeClr val="tx2"/>
                </a:solidFill>
                <a:ea typeface="+mn-ea"/>
                <a:cs typeface="+mn-cs"/>
              </a:rPr>
              <a:t>SIGP et site web </a:t>
            </a:r>
            <a:r>
              <a:rPr lang="fr-FR" sz="3100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fr-FR" sz="3100" dirty="0" smtClean="0">
                <a:solidFill>
                  <a:schemeClr val="tx2"/>
                </a:solidFill>
                <a:ea typeface="+mn-ea"/>
                <a:cs typeface="+mn-cs"/>
              </a:rPr>
            </a:br>
            <a:endParaRPr lang="fr-FR" sz="3100" b="1" dirty="0" smtClean="0">
              <a:solidFill>
                <a:schemeClr val="tx2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/>
          <a:lstStyle/>
          <a:p>
            <a:r>
              <a:rPr lang="fr-FR" sz="3200" dirty="0" smtClean="0">
                <a:solidFill>
                  <a:srgbClr val="1F497D"/>
                </a:solidFill>
                <a:latin typeface="Calibri" pitchFamily="34" charset="0"/>
                <a:ea typeface="+mj-ea"/>
                <a:cs typeface="+mj-cs"/>
              </a:rPr>
              <a:t>Fonds</a:t>
            </a:r>
            <a:r>
              <a:rPr lang="en-US" sz="3200" dirty="0" smtClean="0">
                <a:solidFill>
                  <a:srgbClr val="1F497D"/>
                </a:solidFill>
                <a:latin typeface="Calibri" pitchFamily="34" charset="0"/>
                <a:ea typeface="+mj-ea"/>
                <a:cs typeface="+mj-cs"/>
              </a:rPr>
              <a:t> pour les PMA</a:t>
            </a:r>
            <a:endParaRPr lang="en-US" sz="3200" dirty="0">
              <a:solidFill>
                <a:srgbClr val="1F497D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" y="1981200"/>
            <a:ext cx="4040188" cy="3951288"/>
          </a:xfrm>
        </p:spPr>
        <p:txBody>
          <a:bodyPr/>
          <a:lstStyle/>
          <a:p>
            <a:r>
              <a:rPr lang="fr-FR" sz="2100" dirty="0" smtClean="0"/>
              <a:t>Créé au titre de la Convention pour répondre aux besoins particuliers des </a:t>
            </a:r>
            <a:r>
              <a:rPr lang="fr-FR" sz="2100" b="1" dirty="0" smtClean="0"/>
              <a:t>PMA</a:t>
            </a:r>
          </a:p>
          <a:p>
            <a:r>
              <a:rPr lang="fr-FR" sz="2100" dirty="0" smtClean="0"/>
              <a:t>Seul fonds actuellement mandaté pour financer la préparation et la mise en œuvre des </a:t>
            </a:r>
            <a:r>
              <a:rPr lang="fr-FR" sz="2100" b="1" dirty="0" smtClean="0"/>
              <a:t>PANA</a:t>
            </a:r>
          </a:p>
          <a:p>
            <a:r>
              <a:rPr lang="fr-FR" sz="2100" dirty="0" smtClean="0"/>
              <a:t>48 PANA déjà financés et 54 projets approuvés</a:t>
            </a:r>
          </a:p>
          <a:p>
            <a:r>
              <a:rPr lang="fr-FR" sz="2100" dirty="0" smtClean="0"/>
              <a:t>Ressources disponibles = </a:t>
            </a:r>
            <a:r>
              <a:rPr lang="fr-FR" sz="2100" b="1" dirty="0" smtClean="0"/>
              <a:t>537</a:t>
            </a:r>
            <a:r>
              <a:rPr lang="fr-FR" sz="2100" dirty="0" smtClean="0"/>
              <a:t>M USD</a:t>
            </a:r>
          </a:p>
          <a:p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4400" y="1295400"/>
            <a:ext cx="4041775" cy="639762"/>
          </a:xfrm>
        </p:spPr>
        <p:txBody>
          <a:bodyPr/>
          <a:lstStyle/>
          <a:p>
            <a:r>
              <a:rPr lang="fr-FR" sz="3200" dirty="0" smtClean="0">
                <a:solidFill>
                  <a:srgbClr val="1F497D"/>
                </a:solidFill>
                <a:latin typeface="Calibri" pitchFamily="34" charset="0"/>
                <a:ea typeface="+mj-ea"/>
                <a:cs typeface="+mj-cs"/>
              </a:rPr>
              <a:t>Fonds spécial</a:t>
            </a:r>
            <a:endParaRPr lang="fr-FR" sz="3200" dirty="0">
              <a:solidFill>
                <a:srgbClr val="1F497D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1981200"/>
            <a:ext cx="4041775" cy="3951288"/>
          </a:xfrm>
        </p:spPr>
        <p:txBody>
          <a:bodyPr/>
          <a:lstStyle/>
          <a:p>
            <a:r>
              <a:rPr lang="fr-FR" sz="2100" dirty="0" smtClean="0"/>
              <a:t>Ouvert à tous les pays en développement parties à la Convention</a:t>
            </a:r>
          </a:p>
          <a:p>
            <a:r>
              <a:rPr lang="fr-FR" sz="2100" dirty="0" smtClean="0"/>
              <a:t>Créé pour financer les activités d’adaptation et de transfert de technologies à court et moyen terme</a:t>
            </a:r>
          </a:p>
          <a:p>
            <a:r>
              <a:rPr lang="fr-FR" sz="2100" dirty="0" smtClean="0"/>
              <a:t>43 projets approuvés</a:t>
            </a:r>
          </a:p>
          <a:p>
            <a:r>
              <a:rPr lang="fr-FR" sz="2100" dirty="0" smtClean="0"/>
              <a:t>Ressources disponibles = </a:t>
            </a:r>
            <a:r>
              <a:rPr lang="fr-FR" sz="2100" b="1" dirty="0" smtClean="0"/>
              <a:t>242</a:t>
            </a:r>
            <a:r>
              <a:rPr lang="fr-FR" sz="2100" dirty="0" smtClean="0"/>
              <a:t>M USD</a:t>
            </a:r>
            <a:endParaRPr lang="fr-FR" sz="2100" dirty="0"/>
          </a:p>
        </p:txBody>
      </p:sp>
      <p:sp>
        <p:nvSpPr>
          <p:cNvPr id="10" name="Title 3"/>
          <p:cNvSpPr txBox="1">
            <a:spLocks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Fonds pour les PMA et Fonds spécial</a:t>
            </a:r>
            <a:endParaRPr kumimoji="0" lang="fr-FR" sz="44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Calibri" pitchFamily="34" charset="0"/>
              </a:rPr>
              <a:t/>
            </a:r>
            <a:br>
              <a:rPr lang="en-US" b="1" dirty="0" smtClean="0">
                <a:latin typeface="Calibri" pitchFamily="34" charset="0"/>
              </a:rPr>
            </a:br>
            <a:r>
              <a:rPr lang="fr-FR" dirty="0" smtClean="0">
                <a:latin typeface="Calibri" pitchFamily="34" charset="0"/>
              </a:rPr>
              <a:t>Particularités</a:t>
            </a:r>
            <a:r>
              <a:rPr lang="fr-FR" b="1" dirty="0" smtClean="0">
                <a:latin typeface="Calibri" pitchFamily="34" charset="0"/>
              </a:rPr>
              <a:t/>
            </a:r>
            <a:br>
              <a:rPr lang="fr-FR" b="1" dirty="0" smtClean="0">
                <a:latin typeface="Calibri" pitchFamily="34" charset="0"/>
              </a:rPr>
            </a:br>
            <a:r>
              <a:rPr lang="fr-FR" b="1" dirty="0" smtClean="0">
                <a:latin typeface="Calibri" pitchFamily="34" charset="0"/>
              </a:rPr>
              <a:t>du Fonds PMA/Fonds spécial</a:t>
            </a:r>
            <a:r>
              <a:rPr lang="en-US" b="1" dirty="0" smtClean="0">
                <a:latin typeface="Calibri" pitchFamily="34" charset="0"/>
              </a:rPr>
              <a:t/>
            </a:r>
            <a:br>
              <a:rPr lang="en-US" b="1" dirty="0" smtClean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90600" y="1670050"/>
            <a:ext cx="3622675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000" u="sng" dirty="0" smtClean="0">
                <a:latin typeface="Calibri" pitchFamily="34" charset="0"/>
                <a:cs typeface="+mn-cs"/>
              </a:rPr>
              <a:t>CAISSE DU FEM</a:t>
            </a:r>
            <a:r>
              <a:rPr lang="en-US" sz="2400" u="sng" dirty="0" smtClean="0">
                <a:latin typeface="Calibri" pitchFamily="34" charset="0"/>
                <a:cs typeface="+mn-cs"/>
              </a:rPr>
              <a:t> </a:t>
            </a:r>
            <a:endParaRPr lang="en-US" sz="2400" dirty="0">
              <a:latin typeface="Calibri" pitchFamily="34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400" dirty="0">
              <a:latin typeface="Calibri" pitchFamily="34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sz="1600" dirty="0" smtClean="0">
                <a:latin typeface="Calibri" pitchFamily="34" charset="0"/>
                <a:cs typeface="+mn-cs"/>
              </a:rPr>
              <a:t>Surcoût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sz="1600" dirty="0" smtClean="0">
                <a:latin typeface="Calibri" pitchFamily="34" charset="0"/>
                <a:cs typeface="+mn-cs"/>
              </a:rPr>
              <a:t>Effets positifs sur l’environnement mondial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sz="1600" dirty="0" smtClean="0">
                <a:latin typeface="Calibri" pitchFamily="34" charset="0"/>
                <a:cs typeface="+mn-cs"/>
              </a:rPr>
              <a:t>STAR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sz="1600" dirty="0" smtClean="0">
                <a:latin typeface="Calibri" pitchFamily="34" charset="0"/>
                <a:cs typeface="+mn-cs"/>
              </a:rPr>
              <a:t>Cofinancement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Calibri" pitchFamily="34" charset="0"/>
              <a:cs typeface="+mn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343400" y="1600200"/>
            <a:ext cx="457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fr-FR" sz="1600" u="sng" dirty="0" smtClean="0">
                <a:latin typeface="Calibri" pitchFamily="34" charset="0"/>
                <a:cs typeface="+mn-cs"/>
              </a:rPr>
              <a:t>FONDS POUR LES PMA &amp; FONDS SPÉCIAL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fr-FR" sz="1600" u="sng" dirty="0" smtClean="0">
              <a:latin typeface="Calibri" pitchFamily="34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sz="1600" dirty="0" smtClean="0">
                <a:latin typeface="Calibri" pitchFamily="34" charset="0"/>
                <a:cs typeface="+mn-cs"/>
              </a:rPr>
              <a:t>Principe du coût additionnel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sz="1600" dirty="0" smtClean="0">
                <a:latin typeface="Calibri" pitchFamily="34" charset="0"/>
                <a:cs typeface="+mn-cs"/>
              </a:rPr>
              <a:t>Effets positifs à caractère mondial NON requis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sz="1600" dirty="0" smtClean="0">
                <a:latin typeface="Calibri" pitchFamily="34" charset="0"/>
                <a:cs typeface="+mn-cs"/>
              </a:rPr>
              <a:t>Hors STAR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sz="1600" dirty="0" smtClean="0">
                <a:latin typeface="Calibri" pitchFamily="34" charset="0"/>
                <a:cs typeface="+mn-cs"/>
              </a:rPr>
              <a:t>Financement sur la base d’une situation inchangée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sz="1600" dirty="0" smtClean="0">
                <a:latin typeface="Calibri" pitchFamily="34" charset="0"/>
                <a:cs typeface="+mn-cs"/>
              </a:rPr>
              <a:t>Plafond plus élevé pour les projets de moyenne envergure du Fonds PMA (2 M USD)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sz="1600" dirty="0" smtClean="0">
                <a:latin typeface="Calibri" pitchFamily="34" charset="0"/>
                <a:cs typeface="+mn-cs"/>
              </a:rPr>
              <a:t>Approbation de façon continue pour les projets du Fonds PMA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1600" dirty="0" smtClean="0">
                <a:latin typeface="Calibri" pitchFamily="34" charset="0"/>
                <a:cs typeface="+mn-cs"/>
              </a:rPr>
              <a:t>Accès équitable au Fonds pour tous les PMA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 smtClean="0">
              <a:latin typeface="Calibri" pitchFamily="34" charset="0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1600" dirty="0">
              <a:latin typeface="Calibri" pitchFamily="34" charset="0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Calibri" pitchFamily="34" charset="0"/>
              </a:rPr>
              <a:t>Caractéristiques </a:t>
            </a:r>
            <a:br>
              <a:rPr lang="fr-FR" dirty="0" smtClean="0">
                <a:latin typeface="Calibri" pitchFamily="34" charset="0"/>
              </a:rPr>
            </a:br>
            <a:r>
              <a:rPr lang="fr-FR" dirty="0" smtClean="0">
                <a:latin typeface="Calibri" pitchFamily="34" charset="0"/>
              </a:rPr>
              <a:t>du Fonds PMA/Fonds spécial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3951288"/>
          </a:xfrm>
        </p:spPr>
        <p:txBody>
          <a:bodyPr>
            <a:normAutofit fontScale="40000" lnSpcReduction="20000"/>
          </a:bodyPr>
          <a:lstStyle/>
          <a:p>
            <a:pPr marL="342900" lvl="1" indent="-342900">
              <a:buFont typeface="Arial" charset="0"/>
              <a:buChar char="•"/>
            </a:pPr>
            <a:r>
              <a:rPr lang="fr-FR" sz="3800" dirty="0" smtClean="0"/>
              <a:t>Le principe du </a:t>
            </a:r>
            <a:r>
              <a:rPr lang="fr-FR" sz="3800" b="1" u="sng" dirty="0" smtClean="0"/>
              <a:t>coût additionnel </a:t>
            </a:r>
            <a:r>
              <a:rPr lang="fr-FR" sz="3800" dirty="0" smtClean="0"/>
              <a:t>distingue les projets du Fonds PMA/Fonds spécial de la pratique courante du FEM qui finance les projets selon le principe du surcoût.</a:t>
            </a:r>
          </a:p>
          <a:p>
            <a:pPr marL="342900" lvl="1" indent="-342900">
              <a:buFont typeface="Arial" charset="0"/>
              <a:buChar char="•"/>
            </a:pPr>
            <a:r>
              <a:rPr lang="fr-FR" sz="3800" dirty="0" smtClean="0"/>
              <a:t>Le montant intégral des </a:t>
            </a:r>
            <a:r>
              <a:rPr lang="fr-FR" sz="3800" i="1" dirty="0" smtClean="0"/>
              <a:t>coûts additionnels </a:t>
            </a:r>
            <a:r>
              <a:rPr lang="fr-FR" sz="3800" dirty="0" smtClean="0"/>
              <a:t>imposés au pays par les effets du changement climatique est pris en charge par le Fonds PMA/Fonds spécial. </a:t>
            </a:r>
          </a:p>
          <a:p>
            <a:r>
              <a:rPr lang="fr-FR" sz="3800" dirty="0" smtClean="0"/>
              <a:t>Base inchangée – Les activités qui seraient réalisées en l’absence de changement climatique constituent </a:t>
            </a:r>
            <a:r>
              <a:rPr lang="fr-FR" sz="3800" b="1" u="sng" dirty="0" smtClean="0"/>
              <a:t>le projet de base</a:t>
            </a:r>
            <a:r>
              <a:rPr lang="fr-FR" sz="3800" dirty="0" smtClean="0"/>
              <a:t> (base : situation inchangée).</a:t>
            </a:r>
          </a:p>
          <a:p>
            <a:r>
              <a:rPr lang="fr-FR" sz="3800" dirty="0" smtClean="0"/>
              <a:t>Le Fonds PMA applique </a:t>
            </a:r>
            <a:r>
              <a:rPr lang="fr-FR" sz="3800" b="1" u="sng" dirty="0" smtClean="0"/>
              <a:t>le principe de l’accès équitable</a:t>
            </a:r>
            <a:r>
              <a:rPr lang="fr-FR" sz="3800" dirty="0" smtClean="0"/>
              <a:t> selon lequel le financement de la mise en œuvre des PANA est ouvert à tous les PMA, et non sur la base du premier arrivé, premier servi.</a:t>
            </a:r>
            <a:endParaRPr lang="fr-FR" sz="3800" dirty="0"/>
          </a:p>
        </p:txBody>
      </p:sp>
      <p:pic>
        <p:nvPicPr>
          <p:cNvPr id="8" name="Content Placeholder 7" descr="BGD-062HR-04.tif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562600" y="1371600"/>
            <a:ext cx="2663219" cy="395128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fr-FR" sz="3600" dirty="0" smtClean="0"/>
              <a:t>Comment accéder aux ressources du Fonds pour les PMA et du Fonds spécial? </a:t>
            </a:r>
            <a:endParaRPr lang="fr-F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3000" b="1" i="1" dirty="0" smtClean="0"/>
              <a:t>Accés aux ressources du Fonds pour les pays les moins avancés</a:t>
            </a:r>
            <a:r>
              <a:rPr lang="da-DK" sz="3000" dirty="0" smtClean="0"/>
              <a:t>, sur le site du FEM </a:t>
            </a:r>
            <a:r>
              <a:rPr lang="da-DK" sz="3000" dirty="0" smtClean="0">
                <a:solidFill>
                  <a:schemeClr val="accent1"/>
                </a:solidFill>
                <a:hlinkClick r:id="rId2"/>
              </a:rPr>
              <a:t>http://www.thegef.org/gef/sites/thegef.org/files/publication/LDCF%20FRench.pdf</a:t>
            </a:r>
            <a:endParaRPr lang="en-GB" sz="3000" dirty="0" smtClean="0"/>
          </a:p>
          <a:p>
            <a:r>
              <a:rPr lang="da-DK" sz="3000" b="1" i="1" dirty="0" smtClean="0"/>
              <a:t>Accés aux ressources du Fonds spécial pour les changements climatiques</a:t>
            </a:r>
            <a:r>
              <a:rPr lang="da-DK" sz="3000" dirty="0" smtClean="0"/>
              <a:t>, sur le site du FEM </a:t>
            </a:r>
            <a:r>
              <a:rPr lang="da-DK" sz="3000" dirty="0" smtClean="0">
                <a:hlinkClick r:id="rId3"/>
              </a:rPr>
              <a:t>http://www.thegef.org/gef/sites/thegef.org/files/publication/SCCF%20French.pdf</a:t>
            </a:r>
            <a:endParaRPr lang="da-DK" sz="3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47801"/>
            <a:ext cx="8229600" cy="426720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fr-FR" sz="1200" dirty="0" smtClean="0"/>
          </a:p>
          <a:p>
            <a:pPr lvl="0"/>
            <a:r>
              <a:rPr lang="fr-FR" dirty="0" smtClean="0"/>
              <a:t>Le Fonds de Nagoya est un fond fiduciaire crée et administré séparément par le conseil du FEM. 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	-</a:t>
            </a:r>
            <a:r>
              <a:rPr lang="fr-FR" dirty="0" smtClean="0"/>
              <a:t>Etabli le 18 février 2011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fr-FR" dirty="0" smtClean="0"/>
              <a:t>Le financement reste indépendant des allocations STAR.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6" name="Title 6"/>
          <p:cNvSpPr txBox="1">
            <a:spLocks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Fonds de Mise en œuvre du Protocole de Nagoya </a:t>
            </a:r>
            <a:endParaRPr kumimoji="0" lang="fr-FR" sz="36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Chronologie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Démarrage : 26 mai 2011</a:t>
            </a:r>
          </a:p>
          <a:p>
            <a:pPr lvl="1"/>
            <a:r>
              <a:rPr lang="fr-FR" sz="1800" dirty="0" smtClean="0"/>
              <a:t>Conseil du FEM (GEF/C.40/11/</a:t>
            </a:r>
            <a:r>
              <a:rPr lang="fr-FR" sz="1800" dirty="0" err="1" smtClean="0"/>
              <a:t>Rev</a:t>
            </a:r>
            <a:r>
              <a:rPr lang="fr-FR" sz="1800" dirty="0" smtClean="0"/>
              <a:t>.1) </a:t>
            </a:r>
          </a:p>
          <a:p>
            <a:pPr lvl="1">
              <a:buNone/>
            </a:pPr>
            <a:endParaRPr lang="fr-FR" sz="1200" dirty="0" smtClean="0"/>
          </a:p>
          <a:p>
            <a:r>
              <a:rPr lang="fr-FR" sz="2800" dirty="0" smtClean="0"/>
              <a:t>Modalités d’application 1 :  18 août 2011</a:t>
            </a:r>
          </a:p>
          <a:p>
            <a:pPr lvl="1"/>
            <a:r>
              <a:rPr lang="fr-FR" sz="1800" dirty="0" smtClean="0"/>
              <a:t>Lettre de la directrice générale aux points focaux techniques</a:t>
            </a:r>
          </a:p>
          <a:p>
            <a:pPr lvl="1"/>
            <a:endParaRPr lang="fr-FR" sz="1800" dirty="0" smtClean="0"/>
          </a:p>
          <a:p>
            <a:r>
              <a:rPr lang="fr-FR" sz="2800" dirty="0" smtClean="0"/>
              <a:t>Modalités d’application 2 : 11 novembre 2011</a:t>
            </a:r>
          </a:p>
          <a:p>
            <a:pPr lvl="1"/>
            <a:r>
              <a:rPr lang="fr-FR" sz="1800" dirty="0" smtClean="0"/>
              <a:t>Lettre de la directrice générale aux points focaux techniques</a:t>
            </a:r>
          </a:p>
          <a:p>
            <a:pPr lvl="1">
              <a:buNone/>
            </a:pPr>
            <a:r>
              <a:rPr lang="fr-FR" sz="1800" dirty="0" smtClean="0"/>
              <a:t>&amp; aux membres titulaires et suppléants du Conseil du FEM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fr-FR" sz="3600" dirty="0" smtClean="0"/>
              <a:t>Fonds </a:t>
            </a:r>
            <a:r>
              <a:rPr lang="fr-FR" sz="3600" dirty="0" smtClean="0">
                <a:solidFill>
                  <a:schemeClr val="tx2"/>
                </a:solidFill>
              </a:rPr>
              <a:t>de Mise en Œuvre du Protocole </a:t>
            </a:r>
            <a:r>
              <a:rPr lang="fr-FR" sz="3600" dirty="0" smtClean="0"/>
              <a:t>de Nagoya: Que finance-t-il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91000"/>
          </a:xfrm>
        </p:spPr>
        <p:txBody>
          <a:bodyPr/>
          <a:lstStyle/>
          <a:p>
            <a:r>
              <a:rPr lang="fr-FR" sz="2800" dirty="0" smtClean="0"/>
              <a:t>Des projets qui:</a:t>
            </a:r>
          </a:p>
          <a:p>
            <a:pPr lvl="1"/>
            <a:r>
              <a:rPr lang="fr-FR" sz="2000" dirty="0" smtClean="0"/>
              <a:t>Complètent les investissements  envisagés dans le cadre de la Caisse du FEM (STAR) à l’appui de l’accès aux ressources génétiques et des avantages en découlant (régime APA)</a:t>
            </a:r>
          </a:p>
          <a:p>
            <a:pPr lvl="1"/>
            <a:r>
              <a:rPr lang="fr-FR" sz="2000" dirty="0" smtClean="0"/>
              <a:t>Cherchent à concrétiser les possibilités d’accord sur un régime APA entre utilisateurs et pourvoyeurs de ressources génétiques</a:t>
            </a:r>
          </a:p>
          <a:p>
            <a:pPr lvl="1"/>
            <a:r>
              <a:rPr lang="fr-FR" sz="2000" dirty="0" smtClean="0"/>
              <a:t>Favorisent le transfert de technologies et la mobilisation du secteur privé</a:t>
            </a:r>
          </a:p>
          <a:p>
            <a:pPr lvl="1"/>
            <a:r>
              <a:rPr lang="fr-FR" sz="2000" dirty="0" smtClean="0"/>
              <a:t>Permettent aux pays de rassembler des informations pour examiner leurs capacités et leurs besoins d’application d’un régime APA, l’accent étant mis sur les politiques et la législation en vigueur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fr-FR" sz="4000" dirty="0" smtClean="0"/>
              <a:t>Comment accéder </a:t>
            </a:r>
            <a:br>
              <a:rPr lang="fr-FR" sz="4000" dirty="0" smtClean="0"/>
            </a:br>
            <a:r>
              <a:rPr lang="fr-FR" sz="4000" dirty="0" smtClean="0"/>
              <a:t>au Fonds de Nagoya</a:t>
            </a:r>
            <a:endParaRPr lang="fr-FR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fr-FR" sz="2000" dirty="0" smtClean="0"/>
              <a:t>Projets de moyenne envergure</a:t>
            </a:r>
          </a:p>
          <a:p>
            <a:pPr>
              <a:buNone/>
            </a:pPr>
            <a:endParaRPr lang="fr-FR" sz="2000" dirty="0" smtClean="0"/>
          </a:p>
          <a:p>
            <a:pPr lvl="1"/>
            <a:r>
              <a:rPr lang="fr-FR" sz="2000" dirty="0" smtClean="0"/>
              <a:t>Mêmes politiques et modalités que celles appliquées aux autres projets de moyenne envergure du FEM</a:t>
            </a:r>
          </a:p>
          <a:p>
            <a:pPr lvl="2"/>
            <a:r>
              <a:rPr lang="fr-FR" sz="2000" dirty="0" smtClean="0"/>
              <a:t>Agrément, de façon continue, du directeur général</a:t>
            </a:r>
          </a:p>
          <a:p>
            <a:pPr lvl="2"/>
            <a:r>
              <a:rPr lang="fr-FR" sz="2000" dirty="0" smtClean="0"/>
              <a:t>Entités d’exécution du FEM</a:t>
            </a:r>
          </a:p>
          <a:p>
            <a:pPr lvl="2"/>
            <a:r>
              <a:rPr lang="fr-FR" sz="2000" dirty="0" smtClean="0"/>
              <a:t>Organisations partenaires (réalisent le projet)</a:t>
            </a:r>
          </a:p>
          <a:p>
            <a:pPr lvl="2"/>
            <a:r>
              <a:rPr lang="fr-FR" sz="2000" dirty="0" smtClean="0"/>
              <a:t>Lettre d’approbation du point focal technique du FEM</a:t>
            </a:r>
          </a:p>
          <a:p>
            <a:pPr lvl="2"/>
            <a:r>
              <a:rPr lang="fr-FR" sz="2000" dirty="0" smtClean="0"/>
              <a:t>Lettres de cofinancement</a:t>
            </a:r>
          </a:p>
          <a:p>
            <a:pPr lvl="1"/>
            <a:r>
              <a:rPr lang="fr-FR" sz="2000" dirty="0" smtClean="0"/>
              <a:t>Le financement s’ajoute aux allocations STAR</a:t>
            </a:r>
          </a:p>
          <a:p>
            <a:pPr lvl="2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fr-FR" sz="4000" dirty="0" smtClean="0"/>
              <a:t>Fonds de Nagoya : État des lieux</a:t>
            </a:r>
            <a:endParaRPr lang="fr-FR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886200"/>
          </a:xfrm>
        </p:spPr>
        <p:txBody>
          <a:bodyPr/>
          <a:lstStyle/>
          <a:p>
            <a:r>
              <a:rPr lang="fr-FR" sz="2800" dirty="0" smtClean="0"/>
              <a:t>Ressources disponibles : 15 M USD (Japon, Suisse et France)</a:t>
            </a:r>
          </a:p>
          <a:p>
            <a:r>
              <a:rPr lang="fr-FR" sz="2800" dirty="0" smtClean="0"/>
              <a:t>Projets approuvés : </a:t>
            </a:r>
          </a:p>
          <a:p>
            <a:pPr>
              <a:buNone/>
            </a:pPr>
            <a:r>
              <a:rPr lang="fr-FR" sz="2800" dirty="0" smtClean="0"/>
              <a:t>	-GEF ID 4780 (Promouvoir l’application du Protocole de Nagoya sur l’accès aux ressources génétiques et le partage des avantages qui en découlent au Panama)</a:t>
            </a:r>
          </a:p>
          <a:p>
            <a:r>
              <a:rPr lang="fr-FR" sz="2800" dirty="0" smtClean="0"/>
              <a:t>Projets à venir :</a:t>
            </a:r>
          </a:p>
          <a:p>
            <a:pPr>
              <a:buNone/>
            </a:pPr>
            <a:r>
              <a:rPr lang="fr-FR" sz="2800" dirty="0" smtClean="0"/>
              <a:t>	-16 projets à différents stades de développement</a:t>
            </a:r>
          </a:p>
          <a:p>
            <a:pPr>
              <a:buNone/>
            </a:pPr>
            <a:endParaRPr lang="fr-FR" sz="2200" dirty="0" smtClean="0"/>
          </a:p>
          <a:p>
            <a:pPr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Fonds pour l’adaptation</a:t>
            </a:r>
            <a:endParaRPr kumimoji="0" lang="fr-FR" sz="44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 l="22221" t="12383" r="27779" b="38092"/>
          <a:stretch>
            <a:fillRect/>
          </a:stretch>
        </p:blipFill>
        <p:spPr bwMode="auto">
          <a:xfrm>
            <a:off x="8077200" y="0"/>
            <a:ext cx="10668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Ressources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114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dirty="0" smtClean="0"/>
              <a:t>Produit de la monétisation des URCE : $173 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dirty="0" smtClean="0"/>
              <a:t>Contributions des Partis visés à l’Annexe I 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fr-FR" sz="3200" dirty="0" smtClean="0"/>
              <a:t>Espagne 45 EUR, Monaco 10,000 EUR,          Allemagne 10 M EUR, Suède 200 M SEK, Suisse 3 M CHF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fr-FR" sz="3200" dirty="0" smtClean="0"/>
              <a:t>Contributions annoncées : Australie 15 M AUD, Région de Bruxelles-Capitale 1 M EUR, Royaume-Uni 10M</a:t>
            </a:r>
            <a:r>
              <a:rPr lang="en-US" dirty="0" smtClean="0"/>
              <a:t> £</a:t>
            </a:r>
            <a:endParaRPr lang="fr-FR" sz="32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dirty="0" smtClean="0"/>
              <a:t>Ressources allouées au 29 juin 2012: $16600 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dirty="0" smtClean="0"/>
              <a:t>Ressources actuellement disponibles: $107.6M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dirty="0" smtClean="0"/>
              <a:t>Estimation des ressources d’ici fin 2012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fr-FR" sz="3200" dirty="0" smtClean="0"/>
              <a:t>Hypothèse moyenne $223 M (basse : $205 M, haute : $244 M)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731838"/>
          </a:xfrm>
        </p:spPr>
        <p:txBody>
          <a:bodyPr/>
          <a:lstStyle/>
          <a:p>
            <a:pPr eaLnBrk="1" hangingPunct="1"/>
            <a:r>
              <a:rPr lang="fr-FR" sz="4000" dirty="0" smtClean="0">
                <a:latin typeface="Calibri" pitchFamily="34" charset="0"/>
              </a:rPr>
              <a:t>Cadre institutionnel du FEM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Comment accéder à la Caisse du FEM</a:t>
            </a:r>
            <a:endParaRPr kumimoji="0" lang="fr-FR" sz="44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296" name="Rectangle 2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376" name="Object 320"/>
          <p:cNvGraphicFramePr>
            <a:graphicFrameLocks noChangeAspect="1"/>
          </p:cNvGraphicFramePr>
          <p:nvPr/>
        </p:nvGraphicFramePr>
        <p:xfrm>
          <a:off x="381000" y="2047875"/>
          <a:ext cx="8305800" cy="3628373"/>
        </p:xfrm>
        <a:graphic>
          <a:graphicData uri="http://schemas.openxmlformats.org/presentationml/2006/ole">
            <p:oleObj spid="_x0000_s45376" name="Document" r:id="rId3" imgW="5146734" imgH="2760487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Modalités d’accès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67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</a:pPr>
            <a:r>
              <a:rPr lang="fr-FR" b="1" dirty="0" smtClean="0">
                <a:solidFill>
                  <a:srgbClr val="007033"/>
                </a:solidFill>
              </a:rPr>
              <a:t> Modalité d’Accès Direct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fr-FR" sz="2600" dirty="0" smtClean="0"/>
              <a:t>Les projets et programmes des Partis remplissant les conditions d’admissibilité peuvent être présentés </a:t>
            </a:r>
            <a:r>
              <a:rPr lang="fr-FR" sz="2600" b="1" dirty="0" smtClean="0"/>
              <a:t>directement</a:t>
            </a:r>
            <a:r>
              <a:rPr lang="fr-FR" sz="2600" dirty="0" smtClean="0"/>
              <a:t> au Conseil du Fonds pour l’adaptation par une institution nationale de mise en œuvre (INM) </a:t>
            </a:r>
            <a:r>
              <a:rPr lang="fr-FR" sz="2600" b="1" dirty="0" smtClean="0"/>
              <a:t>accréditée</a:t>
            </a:r>
            <a:r>
              <a:rPr lang="fr-FR" sz="2600" dirty="0" smtClean="0"/>
              <a:t>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</a:pPr>
            <a:r>
              <a:rPr lang="fr-FR" b="1" dirty="0" smtClean="0">
                <a:solidFill>
                  <a:srgbClr val="007033"/>
                </a:solidFill>
              </a:rPr>
              <a:t>Modalité d’Accès Multilatéral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Font typeface="Arial" charset="0"/>
              <a:buChar char="•"/>
            </a:pPr>
            <a:r>
              <a:rPr lang="fr-FR" sz="2600" dirty="0" smtClean="0"/>
              <a:t>Les Partis peuvent soumettre leurs projets par le biais d’une institution multilatérale de mise en œuvre (IMM) </a:t>
            </a:r>
            <a:r>
              <a:rPr lang="fr-FR" sz="2600" b="1" dirty="0" smtClean="0"/>
              <a:t>accréditée</a:t>
            </a:r>
            <a:r>
              <a:rPr lang="en-US" sz="2600" dirty="0" smtClean="0"/>
              <a:t>.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None/>
            </a:pPr>
            <a:r>
              <a:rPr lang="fr-FR" sz="3200" b="1" dirty="0" smtClean="0">
                <a:solidFill>
                  <a:srgbClr val="007033"/>
                </a:solidFill>
              </a:rPr>
              <a:t>Modalité d’Accès Régional</a:t>
            </a:r>
            <a:endParaRPr lang="fr-FR" sz="3200" dirty="0" smtClean="0"/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Font typeface="Arial" charset="0"/>
              <a:buChar char="•"/>
            </a:pPr>
            <a:r>
              <a:rPr lang="fr-FR" sz="2600" dirty="0" smtClean="0"/>
              <a:t>Un groupe de Partis peut également nommer une entité régionale ou sous-régionale comme institution de mise en œuvre (IRM).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None/>
            </a:pPr>
            <a:endParaRPr lang="en-US" sz="2600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17613"/>
            <a:ext cx="9144000" cy="1587"/>
          </a:xfrm>
          <a:prstGeom prst="line">
            <a:avLst/>
          </a:prstGeom>
          <a:ln w="25400">
            <a:solidFill>
              <a:srgbClr val="B7E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22221" t="12383" r="27779" b="38092"/>
          <a:stretch>
            <a:fillRect/>
          </a:stretch>
        </p:blipFill>
        <p:spPr bwMode="auto">
          <a:xfrm>
            <a:off x="8077200" y="0"/>
            <a:ext cx="10668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Modalités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d’accès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Aft>
                <a:spcPts val="600"/>
              </a:spcAft>
              <a:buFont typeface="Arial" charset="0"/>
              <a:buNone/>
            </a:pPr>
            <a:r>
              <a:rPr lang="fr-FR" b="1" dirty="0" smtClean="0">
                <a:solidFill>
                  <a:srgbClr val="007033"/>
                </a:solidFill>
              </a:rPr>
              <a:t>Les INM, IMM et IRM doivent:</a:t>
            </a:r>
          </a:p>
          <a:p>
            <a:pPr eaLnBrk="1" hangingPunct="1">
              <a:spcAft>
                <a:spcPts val="600"/>
              </a:spcAft>
              <a:buFont typeface="Calibri" pitchFamily="34" charset="0"/>
              <a:buAutoNum type="alphaLcPeriod"/>
            </a:pPr>
            <a:r>
              <a:rPr lang="fr-FR" sz="2600" b="1" i="1" dirty="0" smtClean="0"/>
              <a:t>Satisfaire aux normes fiduciaires </a:t>
            </a:r>
            <a:r>
              <a:rPr lang="fr-FR" sz="2600" dirty="0" smtClean="0"/>
              <a:t>établies par le Conseil du Fonds pour l’adaptation:</a:t>
            </a:r>
          </a:p>
          <a:p>
            <a:pPr marL="914400" lvl="1" indent="-514350" eaLnBrk="1" hangingPunct="1">
              <a:spcAft>
                <a:spcPts val="600"/>
              </a:spcAft>
              <a:buFontTx/>
              <a:buChar char="-"/>
            </a:pPr>
            <a:r>
              <a:rPr lang="fr-FR" sz="2200" dirty="0" smtClean="0"/>
              <a:t>Gestion et intégrité financières</a:t>
            </a:r>
          </a:p>
          <a:p>
            <a:pPr marL="914400" lvl="1" indent="-514350" eaLnBrk="1" hangingPunct="1">
              <a:spcAft>
                <a:spcPts val="600"/>
              </a:spcAft>
              <a:buFontTx/>
              <a:buChar char="-"/>
            </a:pPr>
            <a:r>
              <a:rPr lang="fr-FR" sz="2200" dirty="0" smtClean="0"/>
              <a:t>Capacité institutionnelle</a:t>
            </a:r>
          </a:p>
          <a:p>
            <a:pPr marL="914400" lvl="1" indent="-514350" eaLnBrk="1" hangingPunct="1">
              <a:spcAft>
                <a:spcPts val="600"/>
              </a:spcAft>
              <a:buFontTx/>
              <a:buChar char="-"/>
            </a:pPr>
            <a:r>
              <a:rPr lang="fr-FR" sz="2200" dirty="0" smtClean="0"/>
              <a:t>Transparence, pouvoirs d’enquête interne et mesures anticorruption</a:t>
            </a:r>
          </a:p>
          <a:p>
            <a:pPr eaLnBrk="1" hangingPunct="1">
              <a:spcAft>
                <a:spcPts val="600"/>
              </a:spcAft>
              <a:buFont typeface="Calibri" pitchFamily="34" charset="0"/>
              <a:buAutoNum type="alphaLcPeriod"/>
            </a:pPr>
            <a:r>
              <a:rPr lang="fr-FR" sz="2600" b="1" i="1" dirty="0" smtClean="0"/>
              <a:t>Assumer l’entière responsabilité </a:t>
            </a:r>
            <a:r>
              <a:rPr lang="fr-FR" sz="2600" i="1" dirty="0" smtClean="0"/>
              <a:t>de </a:t>
            </a:r>
            <a:r>
              <a:rPr lang="fr-FR" sz="2600" b="1" i="1" dirty="0" smtClean="0"/>
              <a:t>chacun des aspects </a:t>
            </a:r>
            <a:r>
              <a:rPr lang="fr-FR" sz="2600" b="1" dirty="0" smtClean="0"/>
              <a:t>de la </a:t>
            </a:r>
            <a:r>
              <a:rPr lang="fr-FR" sz="2600" b="1" i="1" dirty="0" smtClean="0"/>
              <a:t>gestion </a:t>
            </a:r>
            <a:r>
              <a:rPr lang="fr-FR" sz="2600" dirty="0" smtClean="0"/>
              <a:t>des projets et programmes</a:t>
            </a:r>
          </a:p>
          <a:p>
            <a:pPr eaLnBrk="1" hangingPunct="1">
              <a:spcAft>
                <a:spcPts val="600"/>
              </a:spcAft>
              <a:buFont typeface="Calibri" pitchFamily="34" charset="0"/>
              <a:buAutoNum type="alphaLcPeriod"/>
            </a:pPr>
            <a:r>
              <a:rPr lang="fr-FR" sz="2600" dirty="0" smtClean="0"/>
              <a:t>Assurer la </a:t>
            </a:r>
            <a:r>
              <a:rPr lang="fr-FR" sz="2600" b="1" dirty="0" smtClean="0"/>
              <a:t>gestion financière, </a:t>
            </a:r>
            <a:r>
              <a:rPr lang="fr-FR" sz="2600" dirty="0" smtClean="0"/>
              <a:t>le travail de </a:t>
            </a:r>
            <a:r>
              <a:rPr lang="fr-FR" sz="2600" b="1" dirty="0" smtClean="0"/>
              <a:t>suivi </a:t>
            </a:r>
            <a:r>
              <a:rPr lang="fr-FR" sz="2600" dirty="0" smtClean="0"/>
              <a:t>et</a:t>
            </a:r>
            <a:r>
              <a:rPr lang="fr-FR" sz="2600" b="1" dirty="0" smtClean="0"/>
              <a:t> </a:t>
            </a:r>
            <a:r>
              <a:rPr lang="fr-FR" sz="2600" dirty="0" smtClean="0"/>
              <a:t>l’</a:t>
            </a:r>
            <a:r>
              <a:rPr lang="fr-FR" sz="2600" b="1" dirty="0" smtClean="0"/>
              <a:t>établissement des rapports </a:t>
            </a:r>
            <a:r>
              <a:rPr lang="fr-FR" sz="2600" dirty="0" smtClean="0"/>
              <a:t>nécessaires</a:t>
            </a:r>
          </a:p>
        </p:txBody>
      </p:sp>
      <p:pic>
        <p:nvPicPr>
          <p:cNvPr id="10244" name="Picture 1"/>
          <p:cNvPicPr>
            <a:picLocks noChangeAspect="1" noChangeArrowheads="1"/>
          </p:cNvPicPr>
          <p:nvPr/>
        </p:nvPicPr>
        <p:blipFill>
          <a:blip r:embed="rId2" cstate="print"/>
          <a:srcRect l="22221" t="12383" r="27779" b="38092"/>
          <a:stretch>
            <a:fillRect/>
          </a:stretch>
        </p:blipFill>
        <p:spPr bwMode="auto">
          <a:xfrm>
            <a:off x="8077200" y="0"/>
            <a:ext cx="10668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1217613"/>
            <a:ext cx="9144000" cy="1587"/>
          </a:xfrm>
          <a:prstGeom prst="line">
            <a:avLst/>
          </a:prstGeom>
          <a:ln w="25400">
            <a:solidFill>
              <a:srgbClr val="B7E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Procédure d’une vs deux étapes</a:t>
            </a:r>
            <a:endParaRPr lang="fr-FR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smtClean="0"/>
              <a:t>Pour des </a:t>
            </a:r>
            <a:r>
              <a:rPr lang="fr-FR" sz="1800" b="1" dirty="0" smtClean="0"/>
              <a:t>projets/programmes au delà de 1M USD</a:t>
            </a:r>
            <a:r>
              <a:rPr lang="fr-FR" sz="1800" dirty="0" smtClean="0"/>
              <a:t>,  un choix doit se faire quant aux procédures  soit: Une procédure d’</a:t>
            </a:r>
            <a:r>
              <a:rPr lang="fr-FR" sz="1800" b="1" dirty="0" smtClean="0"/>
              <a:t>une étape </a:t>
            </a:r>
            <a:r>
              <a:rPr lang="fr-FR" sz="1800" dirty="0" smtClean="0"/>
              <a:t>(proposition complète) ou de </a:t>
            </a:r>
            <a:r>
              <a:rPr lang="fr-FR" sz="1800" b="1" dirty="0" smtClean="0"/>
              <a:t>deux étapes </a:t>
            </a:r>
            <a:r>
              <a:rPr lang="fr-FR" sz="1800" dirty="0" smtClean="0"/>
              <a:t>(approbation du concept et document du projet/programme.)</a:t>
            </a:r>
          </a:p>
          <a:p>
            <a:r>
              <a:rPr lang="fr-FR" sz="1800" dirty="0" smtClean="0"/>
              <a:t>Pour des projets </a:t>
            </a:r>
            <a:r>
              <a:rPr lang="fr-FR" sz="1800" b="1" dirty="0" smtClean="0"/>
              <a:t>de petite échelle </a:t>
            </a:r>
            <a:r>
              <a:rPr lang="fr-FR" sz="1800" dirty="0" smtClean="0"/>
              <a:t>(En dessous de $1m) la procédure </a:t>
            </a:r>
            <a:r>
              <a:rPr lang="fr-FR" sz="1800" b="1" dirty="0" smtClean="0"/>
              <a:t>d’une étape</a:t>
            </a:r>
            <a:r>
              <a:rPr lang="fr-FR" sz="1800" dirty="0" smtClean="0"/>
              <a:t> doit être choisie.  </a:t>
            </a:r>
            <a:endParaRPr lang="fr-FR" sz="1800" b="1" dirty="0" smtClean="0"/>
          </a:p>
          <a:p>
            <a:r>
              <a:rPr lang="fr-FR" sz="1800" dirty="0" smtClean="0"/>
              <a:t>Les concepts sont soit endossés, non endossés ou rejetés.</a:t>
            </a:r>
          </a:p>
          <a:p>
            <a:pPr>
              <a:buNone/>
            </a:pPr>
            <a:r>
              <a:rPr lang="fr-FR" sz="1800" dirty="0" smtClean="0"/>
              <a:t>	-Les fonds ne sont PAS mis appart pour des concepts endossés</a:t>
            </a:r>
          </a:p>
          <a:p>
            <a:r>
              <a:rPr lang="fr-FR" sz="1800" dirty="0" smtClean="0"/>
              <a:t>Les propositions complètes sont soit approuvées, non approuvées, ou rejetées.</a:t>
            </a:r>
          </a:p>
          <a:p>
            <a:pPr>
              <a:buNone/>
            </a:pPr>
            <a:r>
              <a:rPr lang="fr-FR" sz="1800" dirty="0" smtClean="0"/>
              <a:t>	-L’endossement des concepts n’est PAS requis pour la présentation de la proposition complète, mais en générale, les projets approuvés sont en premier lieu endossés comme concepts.</a:t>
            </a:r>
          </a:p>
          <a:p>
            <a:r>
              <a:rPr lang="fr-FR" sz="1800" dirty="0" smtClean="0"/>
              <a:t>Toutes les propositions sont publiées sur le site web et ouvertes au public pour tout commentaire.</a:t>
            </a:r>
          </a:p>
          <a:p>
            <a:pPr>
              <a:buNone/>
            </a:pPr>
            <a:endParaRPr lang="fr-FR" sz="2000" dirty="0" smtClean="0"/>
          </a:p>
          <a:p>
            <a:endParaRPr lang="fr-FR" sz="2200" dirty="0" smtClean="0"/>
          </a:p>
          <a:p>
            <a:pPr>
              <a:buNone/>
            </a:pPr>
            <a:endParaRPr lang="fr-FR" sz="2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B7E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screen"/>
          <a:srcRect l="22221" t="12383" r="27779" b="38092"/>
          <a:stretch>
            <a:fillRect/>
          </a:stretch>
        </p:blipFill>
        <p:spPr bwMode="auto">
          <a:xfrm>
            <a:off x="8077200" y="0"/>
            <a:ext cx="10668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sz="2400" dirty="0" smtClean="0">
                <a:solidFill>
                  <a:schemeClr val="accent4"/>
                </a:solidFill>
              </a:rPr>
              <a:t>Cycle du Projet du Conseil du fonds pour l’adaptation</a:t>
            </a:r>
            <a:endParaRPr lang="fr-FR" sz="2400" dirty="0">
              <a:solidFill>
                <a:schemeClr val="accent4"/>
              </a:solidFill>
            </a:endParaRPr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 rot="16200000" flipH="1" flipV="1">
            <a:off x="3780588" y="2163014"/>
            <a:ext cx="1506623" cy="2819400"/>
          </a:xfrm>
          <a:prstGeom prst="curvedUpArrow">
            <a:avLst>
              <a:gd name="adj1" fmla="val 20000"/>
              <a:gd name="adj2" fmla="val 40000"/>
              <a:gd name="adj3" fmla="val 46730"/>
            </a:avLst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943600" y="1295400"/>
            <a:ext cx="2590800" cy="1066800"/>
          </a:xfrm>
          <a:prstGeom prst="rect">
            <a:avLst/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Présentation du projet ou programme au secrétariat du fond  pour l’adaptation en suivant les modèles approuvés par le Conseil du fonds pour l’adaptation.</a:t>
            </a:r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505200" y="1447800"/>
            <a:ext cx="1828800" cy="685800"/>
          </a:xfrm>
          <a:prstGeom prst="rect">
            <a:avLst/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Contrôle de cohérence et évaluation technique de la part du secrétariat.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57200" y="3048000"/>
            <a:ext cx="1879273" cy="586063"/>
          </a:xfrm>
          <a:prstGeom prst="rect">
            <a:avLst/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Prise de décision par le fond pour l’adaptation.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762000" y="1600200"/>
            <a:ext cx="2133600" cy="1066800"/>
          </a:xfrm>
          <a:prstGeom prst="rect">
            <a:avLst/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Révision par le comité d’examen  de projets et programmes. Des services experts externes peuvent être utilisés.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1524000" y="4191000"/>
            <a:ext cx="1997249" cy="1219200"/>
          </a:xfrm>
          <a:prstGeom prst="rect">
            <a:avLst/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Traitance de la part du fond pour l’adaptation. Décaissement des fonds par l’administrateur avec un ordre écrit du fond pour l’adaptation.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4114800" y="4648200"/>
            <a:ext cx="2057400" cy="762000"/>
          </a:xfrm>
          <a:prstGeom prst="rect">
            <a:avLst/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Implémentation et contrôle du projet par l’entité d’exécution. 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6553200" y="3200400"/>
            <a:ext cx="2281100" cy="10859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1600" dirty="0" smtClean="0"/>
              <a:t>Tous les projets: Rapports annuels sur l’état des lieux, rapport d’évaluation final.</a:t>
            </a:r>
            <a:endParaRPr lang="en-US" sz="16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2362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A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2209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B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2743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C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3733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D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5486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E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5486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F</a:t>
            </a:r>
            <a:endParaRPr lang="en-US" b="1" dirty="0">
              <a:solidFill>
                <a:schemeClr val="accent4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066800"/>
            <a:ext cx="9144000" cy="1587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Critères de financement</a:t>
            </a:r>
            <a:endParaRPr lang="fr-FR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Des fonds sont pourvus </a:t>
            </a:r>
            <a:r>
              <a:rPr lang="fr-FR" sz="2000" i="1" dirty="0" smtClean="0"/>
              <a:t>pour </a:t>
            </a:r>
            <a:r>
              <a:rPr lang="fr-FR" sz="2000" b="1" i="1" dirty="0" smtClean="0"/>
              <a:t>l’intégralité des coûts d’adaptation de base </a:t>
            </a:r>
            <a:r>
              <a:rPr lang="fr-FR" sz="2000" dirty="0" smtClean="0"/>
              <a:t>pour les programmes et projets ayant pour objectif principal de </a:t>
            </a:r>
            <a:r>
              <a:rPr lang="fr-FR" sz="2000" b="1" i="1" dirty="0" smtClean="0"/>
              <a:t>s’adapter et d’augmenter la capacité d’adaptation au changement climatique</a:t>
            </a:r>
          </a:p>
          <a:p>
            <a:r>
              <a:rPr lang="fr-FR" sz="2000" dirty="0" smtClean="0"/>
              <a:t>Les projets doivent être </a:t>
            </a:r>
            <a:r>
              <a:rPr lang="fr-FR" sz="2000" b="1" i="1" dirty="0" smtClean="0"/>
              <a:t>concrets</a:t>
            </a:r>
            <a:r>
              <a:rPr lang="fr-FR" sz="2000" dirty="0" smtClean="0"/>
              <a:t>: l’accent doit être mis sur l’impact.</a:t>
            </a:r>
          </a:p>
          <a:p>
            <a:r>
              <a:rPr lang="fr-FR" sz="2000" b="1" i="1" dirty="0" smtClean="0"/>
              <a:t>Aucun secteur ou approche n’est préétabli</a:t>
            </a:r>
          </a:p>
          <a:p>
            <a:r>
              <a:rPr lang="fr-FR" sz="2000" dirty="0" smtClean="0"/>
              <a:t>L’allocation totale pour les projets et programmes présentés par les entités multilatérales d’exécution à chaque réunion ne peut dépasser 50% des ressources accumulées dans le fond fiduciaire.</a:t>
            </a:r>
          </a:p>
          <a:p>
            <a:pPr>
              <a:spcAft>
                <a:spcPts val="600"/>
              </a:spcAft>
            </a:pPr>
            <a:r>
              <a:rPr lang="fr-FR" sz="2000" dirty="0" smtClean="0"/>
              <a:t>Tous les projets/programmes doivent inclure une composante de gestion de connaissance (KM). </a:t>
            </a:r>
            <a:endParaRPr lang="fr-FR" sz="2000" b="1" i="1" dirty="0" smtClean="0">
              <a:solidFill>
                <a:srgbClr val="FF0000"/>
              </a:solidFill>
            </a:endParaRPr>
          </a:p>
          <a:p>
            <a:pPr eaLnBrk="1" hangingPunct="1">
              <a:spcAft>
                <a:spcPts val="1800"/>
              </a:spcAft>
            </a:pPr>
            <a:r>
              <a:rPr lang="fr-FR" sz="2000" dirty="0" smtClean="0"/>
              <a:t>Les propositions doivent s’adapter au cadre de résultats du fond pour l’adaptation</a:t>
            </a:r>
          </a:p>
          <a:p>
            <a:endParaRPr lang="en-US" sz="18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17613"/>
            <a:ext cx="9144000" cy="1587"/>
          </a:xfrm>
          <a:prstGeom prst="line">
            <a:avLst/>
          </a:prstGeom>
          <a:ln w="25400">
            <a:solidFill>
              <a:srgbClr val="B7E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22221" t="12383" r="27779" b="38092"/>
          <a:stretch>
            <a:fillRect/>
          </a:stretch>
        </p:blipFill>
        <p:spPr bwMode="auto">
          <a:xfrm>
            <a:off x="7924800" y="152400"/>
            <a:ext cx="10668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Critères d’évaluation des projets</a:t>
            </a:r>
            <a:endParaRPr lang="fr-FR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100" b="1" i="1" dirty="0" smtClean="0"/>
              <a:t>Cohérence</a:t>
            </a:r>
            <a:r>
              <a:rPr lang="fr-FR" sz="2100" dirty="0" smtClean="0"/>
              <a:t> avec les stratégies nationales pour le développement durable</a:t>
            </a:r>
          </a:p>
          <a:p>
            <a:r>
              <a:rPr lang="fr-FR" sz="2100" dirty="0" smtClean="0"/>
              <a:t>Les bénéfices </a:t>
            </a:r>
            <a:r>
              <a:rPr lang="fr-FR" sz="2100" b="1" i="1" dirty="0" smtClean="0"/>
              <a:t>économiques, sociaux et écologiques</a:t>
            </a:r>
          </a:p>
          <a:p>
            <a:r>
              <a:rPr lang="fr-FR" sz="2100" dirty="0" smtClean="0"/>
              <a:t>Le </a:t>
            </a:r>
            <a:r>
              <a:rPr lang="fr-FR" sz="2100" b="1" i="1" dirty="0" smtClean="0"/>
              <a:t>respect</a:t>
            </a:r>
            <a:r>
              <a:rPr lang="fr-FR" sz="2100" dirty="0" smtClean="0"/>
              <a:t> de standards techniques nationaux</a:t>
            </a:r>
          </a:p>
          <a:p>
            <a:r>
              <a:rPr lang="fr-FR" sz="2100" b="1" i="1" dirty="0" smtClean="0"/>
              <a:t>Le rapport coût-efficacité</a:t>
            </a:r>
          </a:p>
          <a:p>
            <a:r>
              <a:rPr lang="fr-FR" sz="2100" dirty="0" smtClean="0"/>
              <a:t>Les </a:t>
            </a:r>
            <a:r>
              <a:rPr lang="fr-FR" sz="2100" b="1" i="1" dirty="0" smtClean="0"/>
              <a:t>mécanismes</a:t>
            </a:r>
            <a:r>
              <a:rPr lang="fr-FR" sz="2100" dirty="0" smtClean="0"/>
              <a:t> de gestion, gestion financière et des risques, le suivi et l’évaluation, et l’évaluation de l’impact</a:t>
            </a:r>
          </a:p>
          <a:p>
            <a:r>
              <a:rPr lang="fr-FR" sz="2100" b="1" i="1" dirty="0" smtClean="0"/>
              <a:t>Eviter la duplication </a:t>
            </a:r>
            <a:r>
              <a:rPr lang="fr-FR" sz="2100" dirty="0" smtClean="0"/>
              <a:t>avec d’autres sources de financement pour les projets d’adaptation</a:t>
            </a:r>
          </a:p>
          <a:p>
            <a:r>
              <a:rPr lang="fr-FR" sz="2100" b="1" i="1" dirty="0" smtClean="0"/>
              <a:t>Consulter les partis prenants</a:t>
            </a:r>
            <a:r>
              <a:rPr lang="fr-FR" sz="2100" dirty="0" smtClean="0"/>
              <a:t>: assurer l’acceptation et l’incorporation des points de vues de la communauté</a:t>
            </a:r>
          </a:p>
          <a:p>
            <a:r>
              <a:rPr lang="fr-FR" sz="2100" dirty="0" smtClean="0"/>
              <a:t>La considération de </a:t>
            </a:r>
            <a:r>
              <a:rPr lang="fr-FR" sz="2100" b="1" i="1" dirty="0" smtClean="0"/>
              <a:t>questions de genre </a:t>
            </a:r>
            <a:r>
              <a:rPr lang="fr-FR" sz="2100" dirty="0" smtClean="0"/>
              <a:t>dans l’élaboration du projet</a:t>
            </a:r>
            <a:endParaRPr lang="fr-FR" sz="21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17613"/>
            <a:ext cx="9144000" cy="1587"/>
          </a:xfrm>
          <a:prstGeom prst="line">
            <a:avLst/>
          </a:prstGeom>
          <a:ln w="25400">
            <a:solidFill>
              <a:srgbClr val="B7E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22221" t="12383" r="27779" b="38092"/>
          <a:stretch>
            <a:fillRect/>
          </a:stretch>
        </p:blipFill>
        <p:spPr bwMode="auto">
          <a:xfrm>
            <a:off x="7924800" y="152400"/>
            <a:ext cx="10668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En mai 2011, le Conseil du FEM a approuvé un projet pilote d’accréditation de jusqu’à dix nouvelles institutions pour exécuter les projets de l’institution. </a:t>
            </a:r>
          </a:p>
          <a:p>
            <a:r>
              <a:rPr lang="fr-FR" sz="2800" dirty="0" smtClean="0"/>
              <a:t>Au moins 5 institutions nationales </a:t>
            </a:r>
          </a:p>
          <a:p>
            <a:r>
              <a:rPr lang="fr-FR" sz="2800" dirty="0" smtClean="0"/>
              <a:t>Une fois accréditées, les Agences de projet pourront </a:t>
            </a:r>
            <a:r>
              <a:rPr lang="fr-FR" sz="2800" i="1" dirty="0" smtClean="0"/>
              <a:t>accéder directement aux ressources des fonds administrés par le FEM </a:t>
            </a:r>
            <a:r>
              <a:rPr lang="fr-FR" sz="2800" dirty="0" smtClean="0"/>
              <a:t>pour aider les pays bénéficiaires à préparer et exécuter des projets. </a:t>
            </a:r>
            <a:endParaRPr lang="fr-FR" sz="2800" dirty="0"/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Élargissement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 réseau</a:t>
            </a:r>
            <a:r>
              <a:rPr kumimoji="0" lang="fr-FR" sz="5400" b="1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du FEM</a:t>
            </a:r>
            <a:endParaRPr kumimoji="0" lang="fr-FR" sz="54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>
                <a:latin typeface="Calibri" pitchFamily="34" charset="0"/>
              </a:rPr>
              <a:t>Critères d’accréditation</a:t>
            </a:r>
            <a:endParaRPr lang="fr-FR" sz="40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4196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fr-FR" dirty="0" smtClean="0"/>
              <a:t>Les institutions suivantes ont qualité pour être accréditées dans le cadre du projet pilote :</a:t>
            </a:r>
          </a:p>
          <a:p>
            <a:pPr lvl="1"/>
            <a:r>
              <a:rPr lang="fr-FR" dirty="0" smtClean="0"/>
              <a:t>Institutions nationales</a:t>
            </a:r>
          </a:p>
          <a:p>
            <a:pPr lvl="1"/>
            <a:r>
              <a:rPr lang="fr-FR" dirty="0" smtClean="0"/>
              <a:t>Organisations régionales</a:t>
            </a:r>
          </a:p>
          <a:p>
            <a:pPr lvl="1"/>
            <a:r>
              <a:rPr lang="fr-FR" dirty="0" smtClean="0"/>
              <a:t>Organisations de la société civile/ONG</a:t>
            </a:r>
          </a:p>
          <a:p>
            <a:pPr lvl="1"/>
            <a:r>
              <a:rPr lang="fr-FR" dirty="0" smtClean="0"/>
              <a:t>Programmes et organismes spécialisés des Nations Unies</a:t>
            </a:r>
          </a:p>
          <a:p>
            <a:pPr lvl="1"/>
            <a:r>
              <a:rPr lang="fr-FR" dirty="0" smtClean="0"/>
              <a:t>Autres organisations internationales</a:t>
            </a:r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>
                <a:latin typeface="Calibri" pitchFamily="34" charset="0"/>
              </a:rPr>
              <a:t>Examen des demandes</a:t>
            </a:r>
            <a:endParaRPr lang="fr-FR" sz="40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14800"/>
          </a:xfrm>
        </p:spPr>
        <p:txBody>
          <a:bodyPr>
            <a:normAutofit fontScale="92500" lnSpcReduction="20000"/>
          </a:bodyPr>
          <a:lstStyle/>
          <a:p>
            <a:r>
              <a:rPr lang="fr-FR" u="sng" dirty="0" smtClean="0"/>
              <a:t>Phase I </a:t>
            </a:r>
            <a:r>
              <a:rPr lang="fr-FR" dirty="0" smtClean="0"/>
              <a:t>: Les institutions candidates seront évaluées en fonction de la valeur ajoutée qu’elles apportent au réseau du FEM et de leur positionnement stratégique par rapport aux objectifs de l’institution. </a:t>
            </a:r>
          </a:p>
          <a:p>
            <a:endParaRPr lang="fr-FR" dirty="0" smtClean="0"/>
          </a:p>
          <a:p>
            <a:r>
              <a:rPr lang="fr-FR" u="sng" dirty="0" smtClean="0"/>
              <a:t>Phase II </a:t>
            </a:r>
            <a:r>
              <a:rPr lang="fr-FR" dirty="0" smtClean="0"/>
              <a:t>: Les institutions candidates devront satisfaire pleinement aux normes fiduciaires du FEM ainsi  qu’aux normes de sauvegarde environnementale et sociale de l’institution. </a:t>
            </a:r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fr-FR" b="1" dirty="0" smtClean="0"/>
              <a:t>Déroulement de la procédure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114801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fr-FR" dirty="0" smtClean="0"/>
              <a:t>Phase I : </a:t>
            </a:r>
            <a:r>
              <a:rPr lang="fr-FR" i="1" dirty="0" smtClean="0"/>
              <a:t>Évaluation </a:t>
            </a:r>
            <a:r>
              <a:rPr lang="fr-FR" dirty="0" smtClean="0"/>
              <a:t>interne de la </a:t>
            </a:r>
            <a:r>
              <a:rPr lang="fr-FR" i="1" dirty="0" smtClean="0"/>
              <a:t>valeur ajoutée des institutions </a:t>
            </a:r>
            <a:r>
              <a:rPr lang="fr-FR" dirty="0" smtClean="0"/>
              <a:t>par le Secrétariat du FEM et approbation du Conseil</a:t>
            </a:r>
          </a:p>
          <a:p>
            <a:endParaRPr lang="fr-FR" dirty="0" smtClean="0"/>
          </a:p>
          <a:p>
            <a:r>
              <a:rPr lang="fr-FR" dirty="0" smtClean="0"/>
              <a:t>Phase II : </a:t>
            </a:r>
            <a:r>
              <a:rPr lang="fr-FR" i="1" dirty="0" smtClean="0"/>
              <a:t>Examen</a:t>
            </a:r>
            <a:r>
              <a:rPr lang="fr-FR" dirty="0" smtClean="0"/>
              <a:t> externe du respect des normes fiduciaires, environnementales et sociales (</a:t>
            </a:r>
            <a:r>
              <a:rPr lang="fr-FR" i="1" dirty="0" smtClean="0"/>
              <a:t>Panel d’accréditation)</a:t>
            </a:r>
            <a:endParaRPr lang="fr-FR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/>
          <a:lstStyle/>
          <a:p>
            <a:r>
              <a:rPr lang="fr-FR" sz="4000" dirty="0" smtClean="0">
                <a:latin typeface="Calibri" pitchFamily="34" charset="0"/>
              </a:rPr>
              <a:t>Les étapes de l’élaboration d’un projet</a:t>
            </a:r>
            <a:endParaRPr lang="fr-FR" sz="4000" dirty="0">
              <a:latin typeface="Calibri" pitchFamily="34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720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Idée de projet – Pays – PCPN (facultatif)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Conception du projet – Entités d’exécution – FIP &amp; financement PPG (modèles)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fr-FR" sz="2400" dirty="0" smtClean="0"/>
              <a:t>Approbation du projet – Points focaux techniques</a:t>
            </a:r>
            <a:endParaRPr lang="fr-FR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Examen de la </a:t>
            </a:r>
            <a:r>
              <a:rPr lang="fr-FR" sz="2400" dirty="0" smtClean="0"/>
              <a:t>FIP &amp; </a:t>
            </a:r>
            <a:r>
              <a:rPr lang="fr-FR" sz="2400" dirty="0" smtClean="0">
                <a:solidFill>
                  <a:schemeClr val="tx1"/>
                </a:solidFill>
              </a:rPr>
              <a:t>du financement PPG par le </a:t>
            </a:r>
            <a:r>
              <a:rPr lang="fr-FR" sz="2400" dirty="0" smtClean="0"/>
              <a:t>S</a:t>
            </a:r>
            <a:r>
              <a:rPr lang="fr-FR" sz="2400" dirty="0" smtClean="0">
                <a:solidFill>
                  <a:schemeClr val="tx1"/>
                </a:solidFill>
              </a:rPr>
              <a:t>ecrétariat du FEM, inscription dans un programme de travail et approbation par le Conseil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Préparation du projet – Entités d’exécution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2400" dirty="0" smtClean="0"/>
              <a:t>Descriptif du projet – </a:t>
            </a:r>
            <a:r>
              <a:rPr lang="fr-FR" sz="2400" dirty="0" smtClean="0">
                <a:solidFill>
                  <a:schemeClr val="tx1"/>
                </a:solidFill>
              </a:rPr>
              <a:t>Entités d’exécution – projets de grande o</a:t>
            </a:r>
            <a:r>
              <a:rPr lang="fr-FR" sz="2400" dirty="0" smtClean="0"/>
              <a:t>u de moyenne envergure </a:t>
            </a:r>
            <a:r>
              <a:rPr lang="fr-FR" sz="2400" dirty="0" smtClean="0">
                <a:solidFill>
                  <a:schemeClr val="tx1"/>
                </a:solidFill>
              </a:rPr>
              <a:t>(activités habilitantes) (</a:t>
            </a:r>
            <a:r>
              <a:rPr lang="fr-FR" sz="2400" dirty="0" smtClean="0"/>
              <a:t>m</a:t>
            </a:r>
            <a:r>
              <a:rPr lang="fr-FR" sz="2400" dirty="0" smtClean="0">
                <a:solidFill>
                  <a:schemeClr val="tx1"/>
                </a:solidFill>
              </a:rPr>
              <a:t>odèles)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Examen par le Secrétariat du FEM, agrément/approbation par le DG et information du Conseil</a:t>
            </a:r>
          </a:p>
          <a:p>
            <a:pPr marL="457200" indent="-457200" algn="l">
              <a:buBlip>
                <a:blip r:embed="rId2"/>
              </a:buBlip>
            </a:pPr>
            <a:endParaRPr lang="fr-F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fr-CI" dirty="0" smtClean="0"/>
              <a:t>Phase I: Critères d’évaluation</a:t>
            </a:r>
            <a:endParaRPr lang="fr-C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Pertinence au FEM</a:t>
            </a:r>
          </a:p>
          <a:p>
            <a:r>
              <a:rPr lang="fr-FR" dirty="0" smtClean="0"/>
              <a:t>Démonstration de résultats sur l’adaptation au changements de l’environnement et du climat</a:t>
            </a:r>
          </a:p>
          <a:p>
            <a:r>
              <a:rPr lang="fr-FR" dirty="0" smtClean="0"/>
              <a:t>Niveau d’engagement</a:t>
            </a:r>
          </a:p>
          <a:p>
            <a:r>
              <a:rPr lang="fr-FR" dirty="0" smtClean="0"/>
              <a:t>Capacité pour mobiliser des financements</a:t>
            </a:r>
          </a:p>
          <a:p>
            <a:r>
              <a:rPr lang="fr-FR" dirty="0" smtClean="0"/>
              <a:t>Efficacité institutionnelle</a:t>
            </a:r>
          </a:p>
          <a:p>
            <a:r>
              <a:rPr lang="fr-FR" dirty="0" smtClean="0"/>
              <a:t>Réseau de contacts</a:t>
            </a:r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fr-CI" sz="3600" dirty="0" smtClean="0"/>
              <a:t>Candidatures reçus en Phase I (16)</a:t>
            </a:r>
            <a:endParaRPr lang="fr-C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343401"/>
          </a:xfrm>
        </p:spPr>
        <p:txBody>
          <a:bodyPr/>
          <a:lstStyle/>
          <a:p>
            <a:pPr>
              <a:buNone/>
              <a:defRPr/>
            </a:pPr>
            <a:r>
              <a:rPr lang="fr-CI" sz="1200" b="1" dirty="0" smtClean="0"/>
              <a:t>Agences nationales (6):</a:t>
            </a:r>
          </a:p>
          <a:p>
            <a:pPr lvl="1" eaLnBrk="1" hangingPunct="1">
              <a:defRPr/>
            </a:pPr>
            <a:r>
              <a:rPr lang="fr-CI" sz="1200" dirty="0" smtClean="0"/>
              <a:t>Uruguay: </a:t>
            </a:r>
            <a:r>
              <a:rPr lang="fr-CI" sz="1200" dirty="0" err="1" smtClean="0"/>
              <a:t>Agencia</a:t>
            </a:r>
            <a:r>
              <a:rPr lang="fr-CI" sz="1200" dirty="0" smtClean="0"/>
              <a:t> </a:t>
            </a:r>
            <a:r>
              <a:rPr lang="fr-CI" sz="1200" dirty="0" err="1" smtClean="0"/>
              <a:t>Nacional</a:t>
            </a:r>
            <a:r>
              <a:rPr lang="fr-CI" sz="1200" dirty="0" smtClean="0"/>
              <a:t> de </a:t>
            </a:r>
            <a:r>
              <a:rPr lang="fr-CI" sz="1200" dirty="0" err="1" smtClean="0"/>
              <a:t>Investigación</a:t>
            </a:r>
            <a:r>
              <a:rPr lang="fr-CI" sz="1200" dirty="0" smtClean="0"/>
              <a:t> e </a:t>
            </a:r>
            <a:r>
              <a:rPr lang="fr-CI" sz="1200" dirty="0" err="1" smtClean="0"/>
              <a:t>Innovación</a:t>
            </a:r>
            <a:r>
              <a:rPr lang="fr-CI" sz="1200" dirty="0" smtClean="0"/>
              <a:t> (ANII)</a:t>
            </a:r>
          </a:p>
          <a:p>
            <a:pPr lvl="1" eaLnBrk="1" hangingPunct="1">
              <a:defRPr/>
            </a:pPr>
            <a:r>
              <a:rPr lang="fr-CI" sz="1200" dirty="0" smtClean="0"/>
              <a:t>Fédération Russe: VTB Bank</a:t>
            </a:r>
          </a:p>
          <a:p>
            <a:pPr lvl="1" eaLnBrk="1" hangingPunct="1">
              <a:defRPr/>
            </a:pPr>
            <a:r>
              <a:rPr lang="fr-CI" sz="1200" dirty="0" smtClean="0"/>
              <a:t>Pérou: </a:t>
            </a:r>
            <a:r>
              <a:rPr lang="fr-CI" sz="1200" dirty="0" err="1" smtClean="0"/>
              <a:t>Fondo</a:t>
            </a:r>
            <a:r>
              <a:rPr lang="fr-CI" sz="1200" dirty="0" smtClean="0"/>
              <a:t> </a:t>
            </a:r>
            <a:r>
              <a:rPr lang="fr-CI" sz="1200" dirty="0" err="1" smtClean="0"/>
              <a:t>Nacional</a:t>
            </a:r>
            <a:r>
              <a:rPr lang="fr-CI" sz="1200" dirty="0" smtClean="0"/>
              <a:t> </a:t>
            </a:r>
            <a:r>
              <a:rPr lang="fr-CI" sz="1200" dirty="0" err="1" smtClean="0"/>
              <a:t>del</a:t>
            </a:r>
            <a:r>
              <a:rPr lang="fr-CI" sz="1200" dirty="0" smtClean="0"/>
              <a:t> </a:t>
            </a:r>
            <a:r>
              <a:rPr lang="fr-CI" sz="1200" dirty="0" err="1" smtClean="0"/>
              <a:t>Ambiente</a:t>
            </a:r>
            <a:r>
              <a:rPr lang="fr-CI" sz="1200" dirty="0" smtClean="0"/>
              <a:t> (FONAM)</a:t>
            </a:r>
          </a:p>
          <a:p>
            <a:pPr lvl="1" eaLnBrk="1" hangingPunct="1">
              <a:defRPr/>
            </a:pPr>
            <a:r>
              <a:rPr lang="fr-CI" sz="1200" dirty="0" smtClean="0"/>
              <a:t>Brésil : </a:t>
            </a:r>
            <a:r>
              <a:rPr lang="fr-CI" sz="1200" dirty="0" err="1" smtClean="0"/>
              <a:t>Fundo</a:t>
            </a:r>
            <a:r>
              <a:rPr lang="fr-CI" sz="1200" dirty="0" smtClean="0"/>
              <a:t> </a:t>
            </a:r>
            <a:r>
              <a:rPr lang="fr-CI" sz="1200" dirty="0" err="1" smtClean="0"/>
              <a:t>Brasileiro</a:t>
            </a:r>
            <a:r>
              <a:rPr lang="fr-CI" sz="1200" dirty="0" smtClean="0"/>
              <a:t> para a </a:t>
            </a:r>
            <a:r>
              <a:rPr lang="fr-CI" sz="1200" dirty="0" err="1" smtClean="0"/>
              <a:t>Biodiversidade</a:t>
            </a:r>
            <a:r>
              <a:rPr lang="fr-CI" sz="1200" dirty="0" smtClean="0"/>
              <a:t> (FUNBIO) </a:t>
            </a:r>
          </a:p>
          <a:p>
            <a:pPr lvl="1" eaLnBrk="1" hangingPunct="1">
              <a:defRPr/>
            </a:pPr>
            <a:r>
              <a:rPr lang="fr-CI" sz="1200" dirty="0" smtClean="0"/>
              <a:t>Chine: </a:t>
            </a:r>
            <a:r>
              <a:rPr lang="fr-CI" sz="1200" dirty="0" err="1" smtClean="0"/>
              <a:t>Ministry</a:t>
            </a:r>
            <a:r>
              <a:rPr lang="fr-CI" sz="1200" dirty="0" smtClean="0"/>
              <a:t> of </a:t>
            </a:r>
            <a:r>
              <a:rPr lang="fr-CI" sz="1200" dirty="0" err="1" smtClean="0"/>
              <a:t>Environment</a:t>
            </a:r>
            <a:r>
              <a:rPr lang="fr-CI" sz="1200" dirty="0" smtClean="0"/>
              <a:t>, </a:t>
            </a:r>
            <a:r>
              <a:rPr lang="fr-CI" sz="1200" dirty="0" err="1" smtClean="0"/>
              <a:t>Foreign</a:t>
            </a:r>
            <a:r>
              <a:rPr lang="fr-CI" sz="1200" dirty="0" smtClean="0"/>
              <a:t> </a:t>
            </a:r>
            <a:r>
              <a:rPr lang="fr-CI" sz="1200" dirty="0" err="1" smtClean="0"/>
              <a:t>Economic</a:t>
            </a:r>
            <a:r>
              <a:rPr lang="fr-CI" sz="1200" dirty="0" smtClean="0"/>
              <a:t> </a:t>
            </a:r>
            <a:r>
              <a:rPr lang="fr-CI" sz="1200" dirty="0" err="1" smtClean="0"/>
              <a:t>Cooperation</a:t>
            </a:r>
            <a:r>
              <a:rPr lang="fr-CI" sz="1200" dirty="0" smtClean="0"/>
              <a:t> Office (MEP FECO)</a:t>
            </a:r>
          </a:p>
          <a:p>
            <a:pPr lvl="1" eaLnBrk="1" hangingPunct="1">
              <a:defRPr/>
            </a:pPr>
            <a:r>
              <a:rPr lang="fr-CI" sz="1200" dirty="0" smtClean="0"/>
              <a:t>Afrique du Sud:  The </a:t>
            </a:r>
            <a:r>
              <a:rPr lang="fr-CI" sz="1200" dirty="0" err="1" smtClean="0"/>
              <a:t>Development</a:t>
            </a:r>
            <a:r>
              <a:rPr lang="fr-CI" sz="1200" dirty="0" smtClean="0"/>
              <a:t> Bank of </a:t>
            </a:r>
            <a:r>
              <a:rPr lang="fr-CI" sz="1200" dirty="0" err="1" smtClean="0"/>
              <a:t>Southern</a:t>
            </a:r>
            <a:r>
              <a:rPr lang="fr-CI" sz="1200" dirty="0" smtClean="0"/>
              <a:t> </a:t>
            </a:r>
            <a:r>
              <a:rPr lang="fr-CI" sz="1200" dirty="0" err="1" smtClean="0"/>
              <a:t>Africa</a:t>
            </a:r>
            <a:r>
              <a:rPr lang="fr-CI" sz="1200" dirty="0" smtClean="0"/>
              <a:t> (DBSA)</a:t>
            </a:r>
          </a:p>
          <a:p>
            <a:pPr marL="342900" lvl="1" indent="-342900">
              <a:buNone/>
              <a:defRPr/>
            </a:pPr>
            <a:endParaRPr lang="fr-CI" sz="1200" b="1" dirty="0" smtClean="0"/>
          </a:p>
          <a:p>
            <a:pPr marL="342900" lvl="1" indent="-342900">
              <a:buNone/>
              <a:defRPr/>
            </a:pPr>
            <a:r>
              <a:rPr lang="fr-CI" sz="1200" b="1" dirty="0" smtClean="0"/>
              <a:t>Organisations internationales de la société civile (4):</a:t>
            </a:r>
          </a:p>
          <a:p>
            <a:pPr lvl="1" eaLnBrk="1" hangingPunct="1">
              <a:defRPr/>
            </a:pPr>
            <a:r>
              <a:rPr lang="fr-CI" sz="1200" dirty="0" smtClean="0"/>
              <a:t>International Union for Conservation of Nature (IUCN)</a:t>
            </a:r>
          </a:p>
          <a:p>
            <a:pPr lvl="1" eaLnBrk="1" hangingPunct="1">
              <a:defRPr/>
            </a:pPr>
            <a:r>
              <a:rPr lang="fr-CI" sz="1200" dirty="0" smtClean="0"/>
              <a:t>World </a:t>
            </a:r>
            <a:r>
              <a:rPr lang="fr-CI" sz="1200" dirty="0" err="1" smtClean="0"/>
              <a:t>Wide</a:t>
            </a:r>
            <a:r>
              <a:rPr lang="fr-CI" sz="1200" dirty="0" smtClean="0"/>
              <a:t> </a:t>
            </a:r>
            <a:r>
              <a:rPr lang="fr-CI" sz="1200" dirty="0" err="1" smtClean="0"/>
              <a:t>Fund</a:t>
            </a:r>
            <a:r>
              <a:rPr lang="fr-CI" sz="1200" dirty="0" smtClean="0"/>
              <a:t> (WWF)</a:t>
            </a:r>
          </a:p>
          <a:p>
            <a:pPr lvl="1" eaLnBrk="1" hangingPunct="1">
              <a:defRPr/>
            </a:pPr>
            <a:r>
              <a:rPr lang="fr-CI" sz="1200" dirty="0" smtClean="0"/>
              <a:t>Conservation International (CI)</a:t>
            </a:r>
          </a:p>
          <a:p>
            <a:pPr lvl="1" eaLnBrk="1" hangingPunct="1">
              <a:defRPr/>
            </a:pPr>
            <a:r>
              <a:rPr lang="fr-CI" sz="1200" dirty="0" smtClean="0"/>
              <a:t>International </a:t>
            </a:r>
            <a:r>
              <a:rPr lang="fr-CI" sz="1200" dirty="0" err="1" smtClean="0"/>
              <a:t>Federation</a:t>
            </a:r>
            <a:r>
              <a:rPr lang="fr-CI" sz="1200" dirty="0" smtClean="0"/>
              <a:t> of </a:t>
            </a:r>
            <a:r>
              <a:rPr lang="fr-CI" sz="1200" dirty="0" err="1" smtClean="0"/>
              <a:t>Red</a:t>
            </a:r>
            <a:r>
              <a:rPr lang="fr-CI" sz="1200" dirty="0" smtClean="0"/>
              <a:t> Cross (IFRC)</a:t>
            </a:r>
          </a:p>
          <a:p>
            <a:pPr>
              <a:buNone/>
              <a:defRPr/>
            </a:pPr>
            <a:endParaRPr lang="fr-CI" sz="1200" dirty="0" smtClean="0"/>
          </a:p>
          <a:p>
            <a:pPr>
              <a:buNone/>
              <a:defRPr/>
            </a:pPr>
            <a:r>
              <a:rPr lang="fr-CI" sz="1200" b="1" dirty="0" smtClean="0"/>
              <a:t>Agences des Nations Unies (2):</a:t>
            </a:r>
          </a:p>
          <a:p>
            <a:pPr lvl="1" eaLnBrk="1" hangingPunct="1">
              <a:defRPr/>
            </a:pPr>
            <a:r>
              <a:rPr lang="fr-CI" sz="1200" dirty="0" smtClean="0"/>
              <a:t>UN World Food Program (WFP)</a:t>
            </a:r>
          </a:p>
          <a:p>
            <a:pPr lvl="1" eaLnBrk="1" hangingPunct="1">
              <a:defRPr/>
            </a:pPr>
            <a:r>
              <a:rPr lang="fr-CI" sz="1200" dirty="0" smtClean="0"/>
              <a:t>UN </a:t>
            </a:r>
            <a:r>
              <a:rPr lang="fr-CI" sz="1200" dirty="0" err="1" smtClean="0"/>
              <a:t>Human</a:t>
            </a:r>
            <a:r>
              <a:rPr lang="fr-CI" sz="1200" dirty="0" smtClean="0"/>
              <a:t> </a:t>
            </a:r>
            <a:r>
              <a:rPr lang="fr-CI" sz="1200" dirty="0" err="1" smtClean="0"/>
              <a:t>Settlements</a:t>
            </a:r>
            <a:r>
              <a:rPr lang="fr-CI" sz="1200" dirty="0" smtClean="0"/>
              <a:t> Programme (UN-HABITAT)</a:t>
            </a:r>
          </a:p>
          <a:p>
            <a:pPr>
              <a:buNone/>
              <a:defRPr/>
            </a:pPr>
            <a:endParaRPr lang="fr-CI" sz="1200" dirty="0" smtClean="0"/>
          </a:p>
          <a:p>
            <a:pPr>
              <a:buNone/>
              <a:defRPr/>
            </a:pPr>
            <a:r>
              <a:rPr lang="fr-CI" sz="1200" b="1" dirty="0" smtClean="0"/>
              <a:t>Agences régionales (4):</a:t>
            </a:r>
          </a:p>
          <a:p>
            <a:pPr lvl="1" eaLnBrk="1" hangingPunct="1">
              <a:defRPr/>
            </a:pPr>
            <a:r>
              <a:rPr lang="fr-CI" sz="1200" dirty="0" smtClean="0"/>
              <a:t>Amérique Latine et les Caraïbes: Banco de </a:t>
            </a:r>
            <a:r>
              <a:rPr lang="fr-CI" sz="1200" dirty="0" err="1" smtClean="0"/>
              <a:t>Desarrollo</a:t>
            </a:r>
            <a:r>
              <a:rPr lang="fr-CI" sz="1200" dirty="0" smtClean="0"/>
              <a:t> de </a:t>
            </a:r>
            <a:r>
              <a:rPr lang="fr-CI" sz="1200" dirty="0" err="1" smtClean="0"/>
              <a:t>America</a:t>
            </a:r>
            <a:r>
              <a:rPr lang="fr-CI" sz="1200" dirty="0" smtClean="0"/>
              <a:t> Latina (CAF) </a:t>
            </a:r>
          </a:p>
          <a:p>
            <a:pPr lvl="1" eaLnBrk="1" hangingPunct="1">
              <a:defRPr/>
            </a:pPr>
            <a:r>
              <a:rPr lang="fr-CI" sz="1200" dirty="0" smtClean="0"/>
              <a:t>Pacifique: The </a:t>
            </a:r>
            <a:r>
              <a:rPr lang="fr-CI" sz="1200" dirty="0" err="1" smtClean="0"/>
              <a:t>Secretariat</a:t>
            </a:r>
            <a:r>
              <a:rPr lang="fr-CI" sz="1200" dirty="0" smtClean="0"/>
              <a:t> of the Pacific </a:t>
            </a:r>
            <a:r>
              <a:rPr lang="fr-CI" sz="1200" dirty="0" err="1" smtClean="0"/>
              <a:t>Regional</a:t>
            </a:r>
            <a:r>
              <a:rPr lang="fr-CI" sz="1200" dirty="0" smtClean="0"/>
              <a:t> </a:t>
            </a:r>
            <a:r>
              <a:rPr lang="fr-CI" sz="1200" dirty="0" err="1" smtClean="0"/>
              <a:t>Environment</a:t>
            </a:r>
            <a:r>
              <a:rPr lang="fr-CI" sz="1200" dirty="0" smtClean="0"/>
              <a:t> Programme (SPREP)</a:t>
            </a:r>
          </a:p>
          <a:p>
            <a:pPr lvl="1" eaLnBrk="1" hangingPunct="1">
              <a:defRPr/>
            </a:pPr>
            <a:r>
              <a:rPr lang="fr-CI" sz="1200" dirty="0" smtClean="0"/>
              <a:t>Afrique du Nord: Observatoire du Sahara et du Sahel (OSS) </a:t>
            </a:r>
          </a:p>
          <a:p>
            <a:pPr lvl="1" eaLnBrk="1" hangingPunct="1">
              <a:defRPr/>
            </a:pPr>
            <a:r>
              <a:rPr lang="fr-CI" sz="1200" dirty="0" smtClean="0"/>
              <a:t>Afrique de l’Ouest: Banque Ouest Africaine de </a:t>
            </a:r>
            <a:r>
              <a:rPr lang="fr-CI" sz="1200" dirty="0" err="1" smtClean="0"/>
              <a:t>Dévelopment</a:t>
            </a:r>
            <a:r>
              <a:rPr lang="fr-CI" sz="1200" dirty="0" smtClean="0"/>
              <a:t> (BOAD)</a:t>
            </a:r>
          </a:p>
          <a:p>
            <a:endParaRPr lang="en-US" sz="11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11 </a:t>
            </a:r>
            <a:r>
              <a:rPr lang="en-US" sz="2400" dirty="0" err="1" smtClean="0"/>
              <a:t>candidats</a:t>
            </a:r>
            <a:r>
              <a:rPr lang="en-US" sz="2400" dirty="0" smtClean="0"/>
              <a:t> on </a:t>
            </a:r>
            <a:r>
              <a:rPr lang="en-US" sz="2400" dirty="0" err="1" smtClean="0"/>
              <a:t>recu</a:t>
            </a:r>
            <a:r>
              <a:rPr lang="en-US" sz="2400" dirty="0" smtClean="0"/>
              <a:t> </a:t>
            </a:r>
            <a:r>
              <a:rPr lang="en-US" sz="2400" dirty="0" err="1" smtClean="0"/>
              <a:t>l’approbation</a:t>
            </a:r>
            <a:r>
              <a:rPr lang="en-US" sz="2400" dirty="0" smtClean="0"/>
              <a:t> du </a:t>
            </a:r>
            <a:r>
              <a:rPr lang="en-US" sz="2400" dirty="0" err="1" smtClean="0"/>
              <a:t>Conseil</a:t>
            </a:r>
            <a:r>
              <a:rPr lang="en-US" sz="2400" dirty="0" smtClean="0"/>
              <a:t> en </a:t>
            </a:r>
            <a:r>
              <a:rPr lang="en-US" sz="2400" dirty="0" err="1" smtClean="0"/>
              <a:t>juin</a:t>
            </a:r>
            <a:r>
              <a:rPr lang="en-US" sz="2400" dirty="0" smtClean="0"/>
              <a:t> 2012 pour </a:t>
            </a:r>
            <a:r>
              <a:rPr lang="en-US" sz="2400" dirty="0" err="1" smtClean="0"/>
              <a:t>avancer</a:t>
            </a:r>
            <a:r>
              <a:rPr lang="en-US" sz="2400" dirty="0" smtClean="0"/>
              <a:t> </a:t>
            </a:r>
            <a:r>
              <a:rPr lang="en-US" sz="2400" dirty="0" err="1" smtClean="0"/>
              <a:t>jusqu’à</a:t>
            </a:r>
            <a:r>
              <a:rPr lang="en-US" sz="2400" dirty="0" smtClean="0"/>
              <a:t> Phase II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343401"/>
          </a:xfrm>
        </p:spPr>
        <p:txBody>
          <a:bodyPr/>
          <a:lstStyle/>
          <a:p>
            <a:pPr>
              <a:buNone/>
              <a:defRPr/>
            </a:pPr>
            <a:r>
              <a:rPr lang="fr-CI" sz="1600" b="1" dirty="0" smtClean="0"/>
              <a:t>Agences nationales (5):</a:t>
            </a:r>
          </a:p>
          <a:p>
            <a:pPr lvl="1" eaLnBrk="1" hangingPunct="1">
              <a:defRPr/>
            </a:pPr>
            <a:r>
              <a:rPr lang="fr-CI" sz="1600" b="1" dirty="0" smtClean="0">
                <a:solidFill>
                  <a:schemeClr val="accent1"/>
                </a:solidFill>
              </a:rPr>
              <a:t>Fédération Russe: </a:t>
            </a:r>
            <a:r>
              <a:rPr lang="fr-CI" sz="1600" dirty="0" smtClean="0"/>
              <a:t>VTB Bank</a:t>
            </a:r>
          </a:p>
          <a:p>
            <a:pPr lvl="1" eaLnBrk="1" hangingPunct="1">
              <a:defRPr/>
            </a:pPr>
            <a:r>
              <a:rPr lang="fr-CI" sz="1600" b="1" dirty="0" smtClean="0">
                <a:solidFill>
                  <a:schemeClr val="accent1"/>
                </a:solidFill>
              </a:rPr>
              <a:t>Pérou: </a:t>
            </a:r>
            <a:r>
              <a:rPr lang="fr-CI" sz="1600" dirty="0" err="1" smtClean="0"/>
              <a:t>Fondo</a:t>
            </a:r>
            <a:r>
              <a:rPr lang="fr-CI" sz="1600" dirty="0" smtClean="0"/>
              <a:t> </a:t>
            </a:r>
            <a:r>
              <a:rPr lang="fr-CI" sz="1600" dirty="0" err="1" smtClean="0"/>
              <a:t>Nacional</a:t>
            </a:r>
            <a:r>
              <a:rPr lang="fr-CI" sz="1600" dirty="0" smtClean="0"/>
              <a:t> </a:t>
            </a:r>
            <a:r>
              <a:rPr lang="fr-CI" sz="1600" dirty="0" err="1" smtClean="0"/>
              <a:t>del</a:t>
            </a:r>
            <a:r>
              <a:rPr lang="fr-CI" sz="1600" dirty="0" smtClean="0"/>
              <a:t> </a:t>
            </a:r>
            <a:r>
              <a:rPr lang="fr-CI" sz="1600" dirty="0" err="1" smtClean="0"/>
              <a:t>Ambiente</a:t>
            </a:r>
            <a:r>
              <a:rPr lang="fr-CI" sz="1600" dirty="0" smtClean="0"/>
              <a:t> (FONAM)</a:t>
            </a:r>
          </a:p>
          <a:p>
            <a:pPr lvl="1" eaLnBrk="1" hangingPunct="1">
              <a:defRPr/>
            </a:pPr>
            <a:r>
              <a:rPr lang="fr-CI" sz="1600" b="1" dirty="0" smtClean="0">
                <a:solidFill>
                  <a:schemeClr val="accent1"/>
                </a:solidFill>
              </a:rPr>
              <a:t>Brésil : </a:t>
            </a:r>
            <a:r>
              <a:rPr lang="fr-CI" sz="1600" dirty="0" err="1" smtClean="0"/>
              <a:t>Fundo</a:t>
            </a:r>
            <a:r>
              <a:rPr lang="fr-CI" sz="1600" dirty="0" smtClean="0"/>
              <a:t> </a:t>
            </a:r>
            <a:r>
              <a:rPr lang="fr-CI" sz="1600" dirty="0" err="1" smtClean="0"/>
              <a:t>Brasileiro</a:t>
            </a:r>
            <a:r>
              <a:rPr lang="fr-CI" sz="1600" dirty="0" smtClean="0"/>
              <a:t> para a </a:t>
            </a:r>
            <a:r>
              <a:rPr lang="fr-CI" sz="1600" dirty="0" err="1" smtClean="0"/>
              <a:t>Biodiversidade</a:t>
            </a:r>
            <a:r>
              <a:rPr lang="fr-CI" sz="1600" dirty="0" smtClean="0"/>
              <a:t> (FUNBIO) </a:t>
            </a:r>
          </a:p>
          <a:p>
            <a:pPr lvl="1" eaLnBrk="1" hangingPunct="1">
              <a:defRPr/>
            </a:pPr>
            <a:r>
              <a:rPr lang="fr-CI" sz="1600" b="1" dirty="0" smtClean="0">
                <a:solidFill>
                  <a:schemeClr val="accent1"/>
                </a:solidFill>
              </a:rPr>
              <a:t>Chine: </a:t>
            </a:r>
            <a:r>
              <a:rPr lang="fr-CI" sz="1600" dirty="0" err="1" smtClean="0"/>
              <a:t>Ministry</a:t>
            </a:r>
            <a:r>
              <a:rPr lang="fr-CI" sz="1600" dirty="0" smtClean="0"/>
              <a:t> of </a:t>
            </a:r>
            <a:r>
              <a:rPr lang="fr-CI" sz="1600" dirty="0" err="1" smtClean="0"/>
              <a:t>Environment</a:t>
            </a:r>
            <a:r>
              <a:rPr lang="fr-CI" sz="1600" dirty="0" smtClean="0"/>
              <a:t>, </a:t>
            </a:r>
            <a:r>
              <a:rPr lang="fr-CI" sz="1600" dirty="0" err="1" smtClean="0"/>
              <a:t>Foreign</a:t>
            </a:r>
            <a:r>
              <a:rPr lang="fr-CI" sz="1600" dirty="0" smtClean="0"/>
              <a:t> </a:t>
            </a:r>
            <a:r>
              <a:rPr lang="fr-CI" sz="1600" dirty="0" err="1" smtClean="0"/>
              <a:t>Economic</a:t>
            </a:r>
            <a:r>
              <a:rPr lang="fr-CI" sz="1600" dirty="0" smtClean="0"/>
              <a:t> </a:t>
            </a:r>
            <a:r>
              <a:rPr lang="fr-CI" sz="1600" dirty="0" err="1" smtClean="0"/>
              <a:t>Cooperation</a:t>
            </a:r>
            <a:r>
              <a:rPr lang="fr-CI" sz="1600" dirty="0" smtClean="0"/>
              <a:t> Office (MEP FECO)</a:t>
            </a:r>
          </a:p>
          <a:p>
            <a:pPr lvl="1" eaLnBrk="1" hangingPunct="1">
              <a:defRPr/>
            </a:pPr>
            <a:r>
              <a:rPr lang="fr-CI" sz="1600" b="1" dirty="0" smtClean="0">
                <a:solidFill>
                  <a:schemeClr val="accent1"/>
                </a:solidFill>
              </a:rPr>
              <a:t>Afrique du Sud:  </a:t>
            </a:r>
            <a:r>
              <a:rPr lang="fr-CI" sz="1600" dirty="0" smtClean="0"/>
              <a:t>The </a:t>
            </a:r>
            <a:r>
              <a:rPr lang="fr-CI" sz="1600" dirty="0" err="1" smtClean="0"/>
              <a:t>Development</a:t>
            </a:r>
            <a:r>
              <a:rPr lang="fr-CI" sz="1600" dirty="0" smtClean="0"/>
              <a:t> Bank of </a:t>
            </a:r>
            <a:r>
              <a:rPr lang="fr-CI" sz="1600" dirty="0" err="1" smtClean="0"/>
              <a:t>Southern</a:t>
            </a:r>
            <a:r>
              <a:rPr lang="fr-CI" sz="1600" dirty="0" smtClean="0"/>
              <a:t> </a:t>
            </a:r>
            <a:r>
              <a:rPr lang="fr-CI" sz="1600" dirty="0" err="1" smtClean="0"/>
              <a:t>Africa</a:t>
            </a:r>
            <a:r>
              <a:rPr lang="fr-CI" sz="1600" dirty="0" smtClean="0"/>
              <a:t> (DBSA)</a:t>
            </a:r>
          </a:p>
          <a:p>
            <a:pPr marL="342900" lvl="1" indent="-342900">
              <a:spcBef>
                <a:spcPts val="1200"/>
              </a:spcBef>
              <a:buNone/>
              <a:defRPr/>
            </a:pPr>
            <a:r>
              <a:rPr lang="fr-CI" sz="1600" b="1" dirty="0" smtClean="0"/>
              <a:t>Organisations internationales de la société civile (4):</a:t>
            </a:r>
          </a:p>
          <a:p>
            <a:pPr lvl="1" eaLnBrk="1" hangingPunct="1">
              <a:defRPr/>
            </a:pPr>
            <a:r>
              <a:rPr lang="fr-CI" sz="1600" dirty="0" smtClean="0"/>
              <a:t>International Union for Conservation of Nature (IUCN)</a:t>
            </a:r>
          </a:p>
          <a:p>
            <a:pPr lvl="1" eaLnBrk="1" hangingPunct="1">
              <a:defRPr/>
            </a:pPr>
            <a:r>
              <a:rPr lang="fr-CI" sz="1600" dirty="0" smtClean="0"/>
              <a:t>World </a:t>
            </a:r>
            <a:r>
              <a:rPr lang="fr-CI" sz="1600" dirty="0" err="1" smtClean="0"/>
              <a:t>Wide</a:t>
            </a:r>
            <a:r>
              <a:rPr lang="fr-CI" sz="1600" dirty="0" smtClean="0"/>
              <a:t> </a:t>
            </a:r>
            <a:r>
              <a:rPr lang="fr-CI" sz="1600" dirty="0" err="1" smtClean="0"/>
              <a:t>Fund</a:t>
            </a:r>
            <a:r>
              <a:rPr lang="fr-CI" sz="1600" dirty="0" smtClean="0"/>
              <a:t> (WWF)</a:t>
            </a:r>
          </a:p>
          <a:p>
            <a:pPr lvl="1" eaLnBrk="1" hangingPunct="1">
              <a:defRPr/>
            </a:pPr>
            <a:r>
              <a:rPr lang="fr-CI" sz="1600" dirty="0" smtClean="0"/>
              <a:t>Conservation International (CI)</a:t>
            </a:r>
          </a:p>
          <a:p>
            <a:pPr lvl="1" eaLnBrk="1" hangingPunct="1">
              <a:defRPr/>
            </a:pPr>
            <a:r>
              <a:rPr lang="fr-CI" sz="1600" dirty="0" smtClean="0"/>
              <a:t>International </a:t>
            </a:r>
            <a:r>
              <a:rPr lang="fr-CI" sz="1600" dirty="0" err="1" smtClean="0"/>
              <a:t>Federation</a:t>
            </a:r>
            <a:r>
              <a:rPr lang="fr-CI" sz="1600" dirty="0" smtClean="0"/>
              <a:t> of </a:t>
            </a:r>
            <a:r>
              <a:rPr lang="fr-CI" sz="1600" dirty="0" err="1" smtClean="0"/>
              <a:t>Red</a:t>
            </a:r>
            <a:r>
              <a:rPr lang="fr-CI" sz="1600" dirty="0" smtClean="0"/>
              <a:t> Cross (IFRC)</a:t>
            </a:r>
          </a:p>
          <a:p>
            <a:pPr>
              <a:spcBef>
                <a:spcPts val="1200"/>
              </a:spcBef>
              <a:buNone/>
              <a:defRPr/>
            </a:pPr>
            <a:r>
              <a:rPr lang="fr-CI" sz="1600" b="1" dirty="0" smtClean="0"/>
              <a:t>Agences régionales (2):</a:t>
            </a:r>
          </a:p>
          <a:p>
            <a:pPr lvl="1" eaLnBrk="1" hangingPunct="1">
              <a:defRPr/>
            </a:pPr>
            <a:r>
              <a:rPr lang="fr-CI" sz="1600" b="1" dirty="0" smtClean="0">
                <a:solidFill>
                  <a:schemeClr val="accent1"/>
                </a:solidFill>
              </a:rPr>
              <a:t>Amérique Latine et les Caraïbes: </a:t>
            </a:r>
            <a:r>
              <a:rPr lang="fr-CI" sz="1600" dirty="0" smtClean="0"/>
              <a:t>Banco de </a:t>
            </a:r>
            <a:r>
              <a:rPr lang="fr-CI" sz="1600" dirty="0" err="1" smtClean="0"/>
              <a:t>Desarrollo</a:t>
            </a:r>
            <a:r>
              <a:rPr lang="fr-CI" sz="1600" dirty="0" smtClean="0"/>
              <a:t> de </a:t>
            </a:r>
            <a:r>
              <a:rPr lang="fr-CI" sz="1600" dirty="0" err="1" smtClean="0"/>
              <a:t>America</a:t>
            </a:r>
            <a:r>
              <a:rPr lang="fr-CI" sz="1600" dirty="0" smtClean="0"/>
              <a:t> Latina (CAF) </a:t>
            </a:r>
          </a:p>
          <a:p>
            <a:pPr lvl="1" eaLnBrk="1" hangingPunct="1">
              <a:defRPr/>
            </a:pPr>
            <a:r>
              <a:rPr lang="fr-CI" sz="1600" b="1" dirty="0" smtClean="0">
                <a:solidFill>
                  <a:schemeClr val="accent1"/>
                </a:solidFill>
              </a:rPr>
              <a:t>Afrique de l’Ouest: </a:t>
            </a:r>
            <a:r>
              <a:rPr lang="fr-CI" sz="1600" dirty="0" smtClean="0"/>
              <a:t>Banque Ouest Africaine de </a:t>
            </a:r>
            <a:r>
              <a:rPr lang="fr-CI" sz="1600" dirty="0" err="1" smtClean="0"/>
              <a:t>Dévelopment</a:t>
            </a:r>
            <a:r>
              <a:rPr lang="fr-CI" sz="1600" dirty="0" smtClean="0"/>
              <a:t> (BOAD)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I" dirty="0" smtClean="0"/>
              <a:t>Statut actuel </a:t>
            </a:r>
            <a:endParaRPr lang="fr-C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343401"/>
          </a:xfrm>
        </p:spPr>
        <p:txBody>
          <a:bodyPr/>
          <a:lstStyle/>
          <a:p>
            <a:r>
              <a:rPr lang="fr-FR" sz="2600" dirty="0" smtClean="0"/>
              <a:t>Lors de la réunion du Conseil de juin 2012, 11 agences ont été approuvés par le Conseil pour passer a être examinées par un panel indépendant d'accréditation.</a:t>
            </a:r>
          </a:p>
          <a:p>
            <a:r>
              <a:rPr lang="fr-FR" sz="2600" dirty="0" smtClean="0"/>
              <a:t>Le Conseil a ensuite décidé qu'il examinerait la possibilité d'inviter a un second tour d’application en Phase I des lors de sa réunion de novembre 2012.</a:t>
            </a:r>
          </a:p>
          <a:p>
            <a:r>
              <a:rPr lang="fr-FR" sz="2600" dirty="0" smtClean="0"/>
              <a:t>Pour des mises à jour, des documents pertinents et des informations plus détaillées sur le processus d'accréditation, s'il vous plaît visitez http://www.thegef.org/gef/agencies_accreditation.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800600"/>
            <a:ext cx="6400800" cy="1066800"/>
          </a:xfrm>
        </p:spPr>
        <p:txBody>
          <a:bodyPr>
            <a:noAutofit/>
          </a:bodyPr>
          <a:lstStyle/>
          <a:p>
            <a:endParaRPr lang="en-US" sz="1800" b="1" dirty="0" smtClean="0"/>
          </a:p>
          <a:p>
            <a:endParaRPr lang="en-US" sz="1800" b="1" dirty="0" smtClean="0"/>
          </a:p>
        </p:txBody>
      </p:sp>
      <p:sp>
        <p:nvSpPr>
          <p:cNvPr id="10" name="Title 6"/>
          <p:cNvSpPr txBox="1"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44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Partenariats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public-</a:t>
            </a:r>
            <a:r>
              <a:rPr lang="en-US" sz="44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privé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lvl="0" algn="ctr"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pendant FEM-5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133600"/>
            <a:ext cx="7848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+mj-lt"/>
              </a:rPr>
              <a:t>Un montant de 80 M USD est réservé à la mobilisation du secteur privé pendant FEM-5.</a:t>
            </a:r>
          </a:p>
          <a:p>
            <a:pPr>
              <a:buFont typeface="Arial" pitchFamily="34" charset="0"/>
              <a:buChar char="•"/>
            </a:pPr>
            <a:endParaRPr lang="fr-FR" sz="28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+mj-lt"/>
              </a:rPr>
              <a:t>La mobilisation du secteur privé n’est pas une fin en soi ; c’est un moyen de multiplier les effets positifs sur l’environnement mondial.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05800" cy="990600"/>
          </a:xfrm>
        </p:spPr>
        <p:txBody>
          <a:bodyPr>
            <a:noAutofit/>
          </a:bodyPr>
          <a:lstStyle/>
          <a:p>
            <a:r>
              <a:rPr lang="en-US" sz="2900" dirty="0" err="1" smtClean="0"/>
              <a:t>Stratégie</a:t>
            </a:r>
            <a:r>
              <a:rPr lang="en-US" sz="2900" dirty="0" smtClean="0"/>
              <a:t> de </a:t>
            </a:r>
            <a:r>
              <a:rPr lang="en-US" sz="2900" dirty="0" err="1" smtClean="0"/>
              <a:t>mobilisation</a:t>
            </a:r>
            <a:r>
              <a:rPr lang="en-US" sz="2900" dirty="0" smtClean="0"/>
              <a:t> du </a:t>
            </a:r>
            <a:r>
              <a:rPr lang="en-US" sz="2900" dirty="0" err="1" smtClean="0"/>
              <a:t>secteur</a:t>
            </a:r>
            <a:r>
              <a:rPr lang="en-US" sz="2900" dirty="0" smtClean="0"/>
              <a:t> </a:t>
            </a:r>
            <a:r>
              <a:rPr lang="en-US" sz="2900" dirty="0" err="1" smtClean="0"/>
              <a:t>privé</a:t>
            </a:r>
            <a:r>
              <a:rPr lang="en-US" sz="2900" dirty="0" smtClean="0"/>
              <a:t> : </a:t>
            </a:r>
            <a:br>
              <a:rPr lang="en-US" sz="2900" dirty="0" smtClean="0"/>
            </a:br>
            <a:r>
              <a:rPr lang="en-US" sz="2900" dirty="0" err="1" smtClean="0"/>
              <a:t>Trois</a:t>
            </a:r>
            <a:r>
              <a:rPr lang="en-US" sz="2900" dirty="0" smtClean="0"/>
              <a:t> </a:t>
            </a:r>
            <a:r>
              <a:rPr lang="en-US" sz="2900" dirty="0" err="1" smtClean="0"/>
              <a:t>modalités</a:t>
            </a:r>
            <a:r>
              <a:rPr lang="en-US" sz="2900" dirty="0" smtClean="0"/>
              <a:t> </a:t>
            </a:r>
            <a:r>
              <a:rPr lang="en-US" sz="2900" dirty="0" err="1" smtClean="0"/>
              <a:t>d’intervention</a:t>
            </a:r>
            <a:r>
              <a:rPr lang="en-US" sz="2900" dirty="0" smtClean="0"/>
              <a:t> pour FEM-5 </a:t>
            </a:r>
            <a:endParaRPr lang="en-US" sz="29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6781800" cy="3352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1800" dirty="0" smtClean="0"/>
              <a:t>Mettre en place des programmes de partenariat public-privé avec des banques multilatérales de développement pour promouvoir l’utilisation d’instruments financiers autres que les aides directes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800" dirty="0" smtClean="0"/>
              <a:t>Encourager les pays à utiliser les ressources allouées dans le cadre du STAR pour proposer des instruments financiers hors aides directes à l’appui de projets d’investissement du secteur privé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800" dirty="0" smtClean="0"/>
              <a:t>Soutenir des concours entre PME pour promouvoir le transfert de technologies et l’esprit d’entreprise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 smtClean="0">
              <a:latin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438400"/>
            <a:ext cx="1428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P52206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114800"/>
            <a:ext cx="1485136" cy="1981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4" name="Picture 5" descr="Fi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1084963"/>
            <a:ext cx="1447800" cy="135343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4724400"/>
            <a:ext cx="52578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GEF/C.41/09.Rev.01, </a:t>
            </a:r>
            <a:r>
              <a:rPr lang="fr-FR" i="1" dirty="0" smtClean="0"/>
              <a:t>Stratégie révisée de mobilisation accrue du secteur privé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fr-FR" sz="4000" dirty="0" smtClean="0"/>
              <a:t>Qu’est-ce qu’un instrument financier autre qu’une aide directe ?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6720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fr-FR" dirty="0" smtClean="0"/>
              <a:t>Dans le cadre de l’Instrument du FEM, c’est une forme de financement à des conditions libérales susceptible de générer des rentrées de fonds (ou des remboursements).</a:t>
            </a:r>
          </a:p>
          <a:p>
            <a:pPr lvl="0"/>
            <a:r>
              <a:rPr lang="fr-FR" dirty="0" smtClean="0"/>
              <a:t>Ces rentrées de fonds viennent compléter les ressources du FEM et peuvent être utilisées pour de futurs investissements.</a:t>
            </a:r>
          </a:p>
          <a:p>
            <a:pPr lvl="0"/>
            <a:r>
              <a:rPr lang="fr-FR" dirty="0" smtClean="0"/>
              <a:t> Exemples :</a:t>
            </a:r>
          </a:p>
          <a:p>
            <a:pPr lvl="1"/>
            <a:r>
              <a:rPr lang="fr-FR" dirty="0" smtClean="0"/>
              <a:t>Financements conditionnels</a:t>
            </a:r>
          </a:p>
          <a:p>
            <a:pPr lvl="1"/>
            <a:r>
              <a:rPr lang="fr-FR" dirty="0" smtClean="0"/>
              <a:t>Garanties de crédit ou fonds de garantie des risques</a:t>
            </a:r>
          </a:p>
          <a:p>
            <a:pPr lvl="1"/>
            <a:r>
              <a:rPr lang="fr-FR" dirty="0" smtClean="0"/>
              <a:t>Investissements dans des fonds de placement</a:t>
            </a:r>
          </a:p>
          <a:p>
            <a:pPr lvl="1"/>
            <a:r>
              <a:rPr lang="fr-FR" dirty="0" smtClean="0"/>
              <a:t>Crédits à des conditions libérales</a:t>
            </a:r>
          </a:p>
          <a:p>
            <a:pPr lvl="1"/>
            <a:r>
              <a:rPr lang="fr-FR" dirty="0" smtClean="0"/>
              <a:t>Garanties des risques de performance</a:t>
            </a:r>
          </a:p>
          <a:p>
            <a:pPr lvl="1"/>
            <a:r>
              <a:rPr lang="fr-FR" dirty="0" smtClean="0"/>
              <a:t>Fonds auto renouvelables</a:t>
            </a:r>
          </a:p>
          <a:p>
            <a:pPr lvl="1"/>
            <a:r>
              <a:rPr lang="fr-FR" dirty="0" smtClean="0"/>
              <a:t>Fonds de mutualisation des risques associés aux prêts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/>
              <a:t>Et maintenant…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419600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Secrétariat du FEM a mis au point les modalités opérationnelles, en coordination avec les banques multilatérales de développement (C.42.Inf.08)</a:t>
            </a:r>
          </a:p>
          <a:p>
            <a:endParaRPr lang="fr-FR" dirty="0" smtClean="0"/>
          </a:p>
          <a:p>
            <a:r>
              <a:rPr lang="fr-FR" dirty="0" smtClean="0"/>
              <a:t>Le programme de travail du FEM de juin inclus deux nouveaux PPP</a:t>
            </a:r>
          </a:p>
          <a:p>
            <a:pPr>
              <a:buNone/>
            </a:pPr>
            <a:r>
              <a:rPr lang="fr-FR" dirty="0" smtClean="0"/>
              <a:t>	-20 millions de dollars avec la BAD pour des prêts d'énergie renouvelables</a:t>
            </a:r>
            <a:br>
              <a:rPr lang="fr-FR" dirty="0" smtClean="0"/>
            </a:br>
            <a:r>
              <a:rPr lang="fr-FR" dirty="0" smtClean="0"/>
              <a:t>-15 millions de dollars avec la BID pour des placements en actions dans l'énergie propre et la biodiversité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Les BMD peuvent soumettre des propositions supplémentaires pour des programmes de partenariat publique-privé en tant que candidats pour l'inclusion dans les programmes de travail futurs.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Les agences et les pays peut proposer l'utilisation d’instruments financiers autres qu’une aide directe dans de nouveaux FIP à tout moment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Le FEM est en coordination avec l'ONUDI pour identifier les pays qui souhaitent poursuivre des compétitions de PME comme projets de taille moyenne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Site web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43401"/>
          </a:xfrm>
        </p:spPr>
        <p:txBody>
          <a:bodyPr/>
          <a:lstStyle/>
          <a:p>
            <a:pPr>
              <a:buNone/>
            </a:pPr>
            <a:r>
              <a:rPr lang="fr-FR" sz="2400" dirty="0" smtClean="0"/>
              <a:t>Documents à emporter:</a:t>
            </a:r>
          </a:p>
          <a:p>
            <a:pPr lvl="1"/>
            <a:r>
              <a:rPr lang="fr-FR" sz="2400" dirty="0" smtClean="0"/>
              <a:t>Listes des membres du Conseil et des points focaux</a:t>
            </a:r>
          </a:p>
          <a:p>
            <a:pPr lvl="1"/>
            <a:r>
              <a:rPr lang="fr-FR" sz="2400" dirty="0" smtClean="0"/>
              <a:t>Fiches-pays</a:t>
            </a:r>
          </a:p>
          <a:p>
            <a:pPr lvl="1"/>
            <a:r>
              <a:rPr lang="fr-FR" sz="2400" dirty="0" smtClean="0"/>
              <a:t>Programme d’aide aux pays</a:t>
            </a:r>
          </a:p>
          <a:p>
            <a:pPr lvl="1"/>
            <a:r>
              <a:rPr lang="fr-FR" sz="2400" dirty="0" smtClean="0"/>
              <a:t>Publications et documents:</a:t>
            </a:r>
          </a:p>
          <a:p>
            <a:pPr lvl="2">
              <a:buFont typeface="Arial" pitchFamily="34" charset="0"/>
              <a:buChar char="•"/>
            </a:pPr>
            <a:r>
              <a:rPr lang="fr-FR" sz="2000" dirty="0" smtClean="0"/>
              <a:t>Documents du Conseil</a:t>
            </a:r>
          </a:p>
          <a:p>
            <a:pPr lvl="2">
              <a:buFont typeface="Arial" pitchFamily="34" charset="0"/>
              <a:buChar char="•"/>
            </a:pPr>
            <a:r>
              <a:rPr lang="fr-FR" sz="2000" dirty="0" smtClean="0"/>
              <a:t>Programmes de travail</a:t>
            </a:r>
          </a:p>
          <a:p>
            <a:pPr lvl="2">
              <a:buFont typeface="Arial" pitchFamily="34" charset="0"/>
              <a:buChar char="•"/>
            </a:pPr>
            <a:r>
              <a:rPr lang="fr-FR" sz="2000" dirty="0" smtClean="0"/>
              <a:t>Bulletin de suivi des programmes</a:t>
            </a:r>
          </a:p>
          <a:p>
            <a:pPr lvl="2">
              <a:buFont typeface="Arial" pitchFamily="34" charset="0"/>
              <a:buChar char="•"/>
            </a:pPr>
            <a:r>
              <a:rPr lang="fr-FR" sz="2000" dirty="0" smtClean="0"/>
              <a:t>Publications/vidéos</a:t>
            </a:r>
          </a:p>
          <a:p>
            <a:pPr lvl="1"/>
            <a:r>
              <a:rPr lang="fr-FR" sz="2400" dirty="0" smtClean="0"/>
              <a:t>Modèles – FIP, activités habilitantes</a:t>
            </a:r>
          </a:p>
          <a:p>
            <a:pPr lvl="1"/>
            <a:endParaRPr lang="fr-FR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/>
          </a:solidFill>
        </p:spPr>
        <p:txBody>
          <a:bodyPr/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Système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intégré</a:t>
            </a:r>
            <a:r>
              <a:rPr lang="en-US" sz="4000" dirty="0" smtClean="0">
                <a:solidFill>
                  <a:schemeClr val="bg1"/>
                </a:solidFill>
              </a:rPr>
              <a:t> de </a:t>
            </a:r>
            <a:r>
              <a:rPr lang="en-US" sz="4000" dirty="0" err="1" smtClean="0">
                <a:solidFill>
                  <a:schemeClr val="bg1"/>
                </a:solidFill>
              </a:rPr>
              <a:t>gestion</a:t>
            </a:r>
            <a:r>
              <a:rPr lang="en-US" sz="4000" dirty="0" smtClean="0">
                <a:solidFill>
                  <a:schemeClr val="bg1"/>
                </a:solidFill>
              </a:rPr>
              <a:t> des </a:t>
            </a:r>
            <a:r>
              <a:rPr lang="en-US" sz="4000" dirty="0" err="1" smtClean="0">
                <a:solidFill>
                  <a:schemeClr val="bg1"/>
                </a:solidFill>
              </a:rPr>
              <a:t>projets</a:t>
            </a:r>
            <a:r>
              <a:rPr lang="en-US" sz="4000" dirty="0" smtClean="0">
                <a:solidFill>
                  <a:schemeClr val="bg1"/>
                </a:solidFill>
              </a:rPr>
              <a:t> (SIGP)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Documents à emporter</a:t>
            </a:r>
          </a:p>
          <a:p>
            <a:pPr lvl="1"/>
            <a:r>
              <a:rPr lang="fr-FR" dirty="0" smtClean="0"/>
              <a:t>Nom d’utilisateur et mot de passe</a:t>
            </a:r>
          </a:p>
          <a:p>
            <a:pPr lvl="1"/>
            <a:r>
              <a:rPr lang="fr-FR" dirty="0" smtClean="0"/>
              <a:t>Outil de suivi pré-FIP</a:t>
            </a:r>
          </a:p>
          <a:p>
            <a:pPr lvl="1"/>
            <a:r>
              <a:rPr lang="fr-FR" dirty="0" smtClean="0"/>
              <a:t>Informations sur les projets</a:t>
            </a:r>
          </a:p>
          <a:p>
            <a:pPr lvl="2"/>
            <a:r>
              <a:rPr lang="fr-FR" dirty="0" smtClean="0"/>
              <a:t>Où trouver les FIP, DP, EEAP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295400"/>
          </a:xfrm>
        </p:spPr>
        <p:txBody>
          <a:bodyPr/>
          <a:lstStyle/>
          <a:p>
            <a:r>
              <a:rPr lang="fr-CI" sz="4000" dirty="0" smtClean="0">
                <a:solidFill>
                  <a:schemeClr val="tx1"/>
                </a:solidFill>
              </a:rPr>
              <a:t>Les étapes du développement d’un projet</a:t>
            </a:r>
            <a:endParaRPr lang="fr-CI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I" sz="2800" dirty="0" smtClean="0"/>
              <a:t>Approbation des agences suivant ses propres règles et procédures</a:t>
            </a:r>
          </a:p>
          <a:p>
            <a:r>
              <a:rPr lang="fr-FR" sz="2800" dirty="0" smtClean="0"/>
              <a:t>Début de mise en œuvre, y compris la phase de lancement</a:t>
            </a:r>
          </a:p>
          <a:p>
            <a:r>
              <a:rPr lang="fr-FR" sz="2800" dirty="0" smtClean="0"/>
              <a:t>Mise en œuvre continue, le suivi et l'évaluation suivant les politiques du FEM et des Agences</a:t>
            </a:r>
          </a:p>
          <a:p>
            <a:r>
              <a:rPr lang="fr-FR" sz="2800" dirty="0" smtClean="0"/>
              <a:t>La réalisation du projet, évaluation finale, la clôture financière, y compris les vérifications et d’autres rapports</a:t>
            </a:r>
          </a:p>
          <a:p>
            <a:endParaRPr lang="fr-CI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1828800" y="1447800"/>
            <a:ext cx="5410200" cy="2819400"/>
          </a:xfrm>
        </p:spPr>
        <p:txBody>
          <a:bodyPr/>
          <a:lstStyle/>
          <a:p>
            <a:pPr algn="ctr">
              <a:buNone/>
            </a:pPr>
            <a:r>
              <a:rPr lang="fr-FR" sz="5400" b="1" dirty="0" smtClean="0">
                <a:solidFill>
                  <a:srgbClr val="00642D"/>
                </a:solidFill>
                <a:latin typeface="+mj-lt"/>
              </a:rPr>
              <a:t>Merci !</a:t>
            </a:r>
          </a:p>
          <a:p>
            <a:pPr algn="ctr">
              <a:buNone/>
            </a:pPr>
            <a:endParaRPr lang="fr-FR" sz="3600" b="1" dirty="0" smtClean="0">
              <a:solidFill>
                <a:srgbClr val="1F497D"/>
              </a:solidFill>
              <a:latin typeface="Calibri" pitchFamily="34" charset="0"/>
              <a:ea typeface="+mj-ea"/>
              <a:cs typeface="+mj-cs"/>
            </a:endParaRPr>
          </a:p>
          <a:p>
            <a:pPr algn="ctr">
              <a:buNone/>
            </a:pPr>
            <a:r>
              <a:rPr lang="fr-FR" sz="4800" b="1" dirty="0" smtClean="0">
                <a:solidFill>
                  <a:srgbClr val="1F497D"/>
                </a:solidFill>
                <a:latin typeface="Calibri" pitchFamily="34" charset="0"/>
                <a:ea typeface="+mj-ea"/>
                <a:cs typeface="+mj-cs"/>
              </a:rPr>
              <a:t>Des questions?</a:t>
            </a:r>
            <a:endParaRPr lang="en-US" sz="4800" b="1" dirty="0">
              <a:solidFill>
                <a:srgbClr val="1F497D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143000"/>
          </a:xfrm>
        </p:spPr>
        <p:txBody>
          <a:bodyPr/>
          <a:lstStyle/>
          <a:p>
            <a:r>
              <a:rPr lang="fr-CI" sz="4000" dirty="0" smtClean="0">
                <a:solidFill>
                  <a:schemeClr val="tx1"/>
                </a:solidFill>
              </a:rPr>
              <a:t>Les responsabilités des Agences</a:t>
            </a:r>
            <a:endParaRPr lang="fr-CI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4343401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sz="2400" b="1" dirty="0" smtClean="0"/>
              <a:t>Les fonctions de contrôle de la mise en œuvre des projets sont fournis par les agences du FEM:</a:t>
            </a:r>
          </a:p>
          <a:p>
            <a:pPr>
              <a:buFont typeface="Arial" charset="0"/>
              <a:buNone/>
            </a:pPr>
            <a:r>
              <a:rPr lang="fr-FR" sz="2400" b="1" dirty="0" smtClean="0"/>
              <a:t>	</a:t>
            </a:r>
            <a:r>
              <a:rPr lang="fr-FR" sz="1800" dirty="0" smtClean="0"/>
              <a:t>-Assurer la qualité de la préparation du projet, en répondant aux normes et politiques du FEM</a:t>
            </a:r>
            <a:br>
              <a:rPr lang="fr-FR" sz="1800" dirty="0" smtClean="0"/>
            </a:br>
            <a:r>
              <a:rPr lang="fr-FR" sz="1800" dirty="0" smtClean="0"/>
              <a:t>-Verser des fonds à l'agence d'exécution et de superviser la mise en œuvre du projet</a:t>
            </a:r>
            <a:br>
              <a:rPr lang="fr-FR" sz="1800" dirty="0" smtClean="0"/>
            </a:br>
            <a:r>
              <a:rPr lang="fr-FR" sz="1800" dirty="0" smtClean="0"/>
              <a:t>-Être responsable au Conseil du FEM pour l'exécution et les impacts du projet </a:t>
            </a:r>
            <a:br>
              <a:rPr lang="fr-FR" sz="1800" dirty="0" smtClean="0"/>
            </a:br>
            <a:r>
              <a:rPr lang="fr-FR" sz="1800" dirty="0" smtClean="0"/>
              <a:t>-Tenir le Point focal opérationnel national du FEM informe, chercher son approbation</a:t>
            </a:r>
            <a:br>
              <a:rPr lang="fr-FR" sz="1800" dirty="0" smtClean="0"/>
            </a:br>
            <a:r>
              <a:rPr lang="fr-FR" sz="1800" dirty="0" smtClean="0"/>
              <a:t>-Sécurisé l’engagement de </a:t>
            </a:r>
            <a:r>
              <a:rPr lang="fr-FR" sz="1800" dirty="0" err="1" smtClean="0"/>
              <a:t>co-financement</a:t>
            </a:r>
            <a:r>
              <a:rPr lang="fr-FR" sz="1800" dirty="0" smtClean="0"/>
              <a:t> </a:t>
            </a:r>
            <a:br>
              <a:rPr lang="fr-FR" sz="1800" dirty="0" smtClean="0"/>
            </a:br>
            <a:endParaRPr lang="fr-FR" sz="1800" dirty="0" smtClean="0"/>
          </a:p>
          <a:p>
            <a:pPr>
              <a:buFont typeface="Arial" charset="0"/>
              <a:buNone/>
            </a:pPr>
            <a:r>
              <a:rPr lang="fr-FR" sz="2400" b="1" dirty="0" smtClean="0"/>
              <a:t>L'exécution du projet est gérée par l'Agence d'exécution:</a:t>
            </a:r>
            <a:br>
              <a:rPr lang="fr-FR" sz="2400" b="1" dirty="0" smtClean="0"/>
            </a:br>
            <a:r>
              <a:rPr lang="fr-FR" sz="2000" dirty="0" smtClean="0"/>
              <a:t>-Le plomb et de produire des résultats du projet</a:t>
            </a:r>
            <a:br>
              <a:rPr lang="fr-FR" sz="2000" dirty="0" smtClean="0"/>
            </a:br>
            <a:r>
              <a:rPr lang="fr-FR" sz="2000" dirty="0" smtClean="0"/>
              <a:t>-La gestion quotidienne des fonds du projet</a:t>
            </a:r>
            <a:br>
              <a:rPr lang="fr-FR" sz="2000" dirty="0" smtClean="0"/>
            </a:br>
            <a:r>
              <a:rPr lang="fr-FR" sz="2000" dirty="0" smtClean="0"/>
              <a:t>-Rapport comme l'exige à l'Agence sur les résultats du projet et des fonds gérés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Content Placeholder 5"/>
          <p:cNvSpPr>
            <a:spLocks noGrp="1"/>
          </p:cNvSpPr>
          <p:nvPr>
            <p:ph sz="half" idx="2"/>
          </p:nvPr>
        </p:nvSpPr>
        <p:spPr>
          <a:xfrm>
            <a:off x="762000" y="2057400"/>
            <a:ext cx="7696200" cy="3352800"/>
          </a:xfrm>
          <a:noFill/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3600" dirty="0" smtClean="0">
                <a:latin typeface="Calibri" pitchFamily="34" charset="0"/>
              </a:rPr>
              <a:t>Diversité biologique, changements climatiques, dégradation des sols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3600" dirty="0" smtClean="0">
                <a:latin typeface="Calibri" pitchFamily="34" charset="0"/>
              </a:rPr>
              <a:t>Tous les pays ont une allocation nationale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3600" dirty="0" smtClean="0">
                <a:latin typeface="Calibri" pitchFamily="34" charset="0"/>
              </a:rPr>
              <a:t>Allocations minimales: 2 M USD pour les changements climatiques, 1,5 M USD pour la diversité biologique et 0,5 M USD pour la dégradation des sols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3600" dirty="0" smtClean="0">
                <a:latin typeface="Calibri" pitchFamily="34" charset="0"/>
              </a:rPr>
              <a:t>Souplesse, si allocation totale inférieure à 7 M USD</a:t>
            </a:r>
          </a:p>
          <a:p>
            <a:pPr>
              <a:buNone/>
              <a:defRPr/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Système transparent d’allocations des ressources (STAR)</a:t>
            </a:r>
            <a:endParaRPr kumimoji="0" lang="fr-FR" sz="44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sz="4000" dirty="0" smtClean="0">
                <a:latin typeface="Calibri" pitchFamily="34" charset="0"/>
              </a:rPr>
              <a:t>Programmes non couverts par le STAR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77200" cy="4191000"/>
          </a:xfrm>
          <a:noFill/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fr-FR" sz="2600" dirty="0" smtClean="0">
                <a:solidFill>
                  <a:schemeClr val="tx1"/>
                </a:solidFill>
                <a:latin typeface="Calibri" pitchFamily="34" charset="0"/>
              </a:rPr>
              <a:t>Eaux internationales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fr-FR" sz="2600" dirty="0" smtClean="0">
                <a:solidFill>
                  <a:schemeClr val="tx1"/>
                </a:solidFill>
                <a:latin typeface="Calibri" pitchFamily="34" charset="0"/>
              </a:rPr>
              <a:t>Polluants organiques persistants et gestion sans risque des substances chimiques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fr-FR" sz="2600" dirty="0" smtClean="0">
                <a:latin typeface="Calibri" pitchFamily="34" charset="0"/>
              </a:rPr>
              <a:t>Gestion durable des forets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fr-FR" sz="2600" dirty="0" smtClean="0">
                <a:latin typeface="Calibri" pitchFamily="34" charset="0"/>
              </a:rPr>
              <a:t>Activités habilitantes</a:t>
            </a:r>
            <a:endParaRPr lang="fr-FR" sz="26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fr-FR" sz="2600" dirty="0" smtClean="0">
                <a:latin typeface="Calibri" pitchFamily="34" charset="0"/>
              </a:rPr>
              <a:t>Programme d’aide aux pays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fr-FR" sz="2600" dirty="0" smtClean="0">
                <a:solidFill>
                  <a:schemeClr val="tx1"/>
                </a:solidFill>
                <a:latin typeface="Calibri" pitchFamily="34" charset="0"/>
              </a:rPr>
              <a:t>Développement de capacités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fr-FR" sz="2600" dirty="0" smtClean="0">
                <a:latin typeface="Calibri" pitchFamily="34" charset="0"/>
              </a:rPr>
              <a:t>Projets/programmes régionaux </a:t>
            </a:r>
            <a:r>
              <a:rPr lang="fr-FR" sz="2600" dirty="0" smtClean="0">
                <a:solidFill>
                  <a:schemeClr val="tx1"/>
                </a:solidFill>
                <a:latin typeface="Calibri" pitchFamily="34" charset="0"/>
              </a:rPr>
              <a:t>et mondiaux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fr-FR" sz="2600" dirty="0" smtClean="0">
                <a:latin typeface="Calibri" pitchFamily="34" charset="0"/>
              </a:rPr>
              <a:t>Programme de microfinancements</a:t>
            </a:r>
            <a:endParaRPr lang="fr-FR" sz="26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fr-FR" sz="2600" dirty="0" smtClean="0">
                <a:solidFill>
                  <a:schemeClr val="tx1"/>
                </a:solidFill>
                <a:latin typeface="Calibri" pitchFamily="34" charset="0"/>
              </a:rPr>
              <a:t>Mobilisation du secteur privé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457200"/>
          <a:ext cx="8610600" cy="5029204"/>
        </p:xfrm>
        <a:graphic>
          <a:graphicData uri="http://schemas.openxmlformats.org/drawingml/2006/table">
            <a:tbl>
              <a:tblPr/>
              <a:tblGrid>
                <a:gridCol w="3151007"/>
                <a:gridCol w="959002"/>
                <a:gridCol w="719380"/>
                <a:gridCol w="904202"/>
                <a:gridCol w="591009"/>
                <a:gridCol w="1370779"/>
                <a:gridCol w="915221"/>
              </a:tblGrid>
              <a:tr h="595116">
                <a:tc rowSpan="3">
                  <a:txBody>
                    <a:bodyPr/>
                    <a:lstStyle/>
                    <a:p>
                      <a:pPr marL="0" marR="0" algn="ctr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fr-FR" sz="2800" b="1" kern="1200" dirty="0" smtClean="0">
                          <a:solidFill>
                            <a:srgbClr val="1F497D"/>
                          </a:solidFill>
                          <a:latin typeface="Calibri" pitchFamily="34" charset="0"/>
                          <a:ea typeface="+mj-ea"/>
                          <a:cs typeface="+mj-cs"/>
                        </a:rPr>
                        <a:t>Allocations STAR pendant FEM-5</a:t>
                      </a:r>
                      <a:r>
                        <a:rPr lang="fr-FR" sz="2800" b="1" kern="1200" dirty="0">
                          <a:solidFill>
                            <a:srgbClr val="1F497D"/>
                          </a:solidFill>
                          <a:latin typeface="Calibri" pitchFamily="34" charset="0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42333" marR="423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imes New Roman"/>
                        </a:rPr>
                        <a:t>GEF-5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Allocation</a:t>
                      </a:r>
                      <a:r>
                        <a:rPr lang="fr-FR" sz="1600" b="1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baseline="0" dirty="0" err="1" smtClean="0">
                          <a:latin typeface="+mn-lt"/>
                          <a:ea typeface="Calibri"/>
                          <a:cs typeface="Times New Roman"/>
                        </a:rPr>
                        <a:t>Utilized</a:t>
                      </a:r>
                      <a:endParaRPr lang="fr-FR" sz="1600" b="1" baseline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(M US$)</a:t>
                      </a:r>
                      <a:endParaRPr lang="fr-FR" sz="16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imes New Roman"/>
                        </a:rPr>
                        <a:t>Replenishment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US$4.25Bn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9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imes New Roman"/>
                        </a:rPr>
                        <a:t>STAR Envelopes (</a:t>
                      </a:r>
                      <a:r>
                        <a:rPr lang="en-US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M US$)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imes New Roman"/>
                        </a:rPr>
                        <a:t>Country</a:t>
                      </a:r>
                      <a:endParaRPr lang="fr-F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imes New Roman"/>
                        </a:rPr>
                        <a:t>CC</a:t>
                      </a:r>
                      <a:endParaRPr lang="fr-F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Times New Roman"/>
                          <a:cs typeface="Times New Roman"/>
                        </a:rPr>
                        <a:t>BD</a:t>
                      </a:r>
                      <a:endParaRPr lang="fr-FR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imes New Roman"/>
                        </a:rPr>
                        <a:t>LD</a:t>
                      </a:r>
                      <a:endParaRPr lang="fr-F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fr-F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imes New Roman"/>
                        </a:rPr>
                        <a:t>Flexible</a:t>
                      </a:r>
                      <a:endParaRPr lang="fr-F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Bénin</a:t>
                      </a:r>
                      <a:endParaRPr lang="fr-FR" sz="1400" b="1" u="none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2,0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1,5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4,65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8,15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4,5</a:t>
                      </a: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  <a:endParaRPr lang="en-US" sz="1600" b="1" noProof="0" dirty="0" smtClean="0">
                        <a:solidFill>
                          <a:srgbClr val="00B0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1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Côte</a:t>
                      </a:r>
                      <a:r>
                        <a:rPr lang="fr-FR" sz="14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d’Ivoire</a:t>
                      </a:r>
                      <a:endParaRPr lang="fr-FR" sz="1400" b="1" u="none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2,0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3,25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2,94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8,19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3,718</a:t>
                      </a: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noProof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  <a:endParaRPr lang="en-US" sz="1600" b="1" noProof="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1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Ghana</a:t>
                      </a:r>
                      <a:endParaRPr lang="fr-FR" sz="1400" b="1" u="none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2,45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2,62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3,78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8,85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7,45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1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Guinée</a:t>
                      </a:r>
                      <a:endParaRPr lang="fr-FR" sz="1400" b="1" u="none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2,0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2,43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1,5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5,93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1,265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1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Liberia</a:t>
                      </a:r>
                      <a:endParaRPr lang="fr-FR" sz="1400" b="1" u="none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2,0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2,42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0,62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5,04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2.754.994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1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Nigeria</a:t>
                      </a:r>
                      <a:endParaRPr lang="fr-FR" sz="1400" b="1" u="none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baseline="0" dirty="0" smtClean="0">
                          <a:latin typeface="+mn-lt"/>
                          <a:ea typeface="Calibri"/>
                          <a:cs typeface="Times New Roman"/>
                        </a:rPr>
                        <a:t>14,29 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5,64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3,14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23,07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6.279.96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noProof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  <a:endParaRPr lang="en-US" sz="1600" b="1" noProof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1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Sierra</a:t>
                      </a:r>
                      <a:r>
                        <a:rPr lang="fr-FR" sz="14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Leone</a:t>
                      </a:r>
                      <a:endParaRPr lang="fr-FR" sz="1400" b="1" u="none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2,0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1,5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0,68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4,8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1,155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0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Togo</a:t>
                      </a: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2,0</a:t>
                      </a:r>
                      <a:endParaRPr lang="fr-FR" sz="1600" b="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1,5</a:t>
                      </a:r>
                      <a:endParaRPr lang="fr-FR" sz="1600" b="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1,99</a:t>
                      </a:r>
                      <a:endParaRPr lang="fr-FR" sz="1600" b="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5,49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4,89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  <a:solidFill>
            <a:schemeClr val="accent1"/>
          </a:solidFill>
        </p:spPr>
        <p:txBody>
          <a:bodyPr/>
          <a:lstStyle/>
          <a:p>
            <a:r>
              <a:rPr lang="fr-FR" sz="3600" dirty="0" smtClean="0">
                <a:solidFill>
                  <a:schemeClr val="bg1"/>
                </a:solidFill>
              </a:rPr>
              <a:t>Comment accéder aux autres fonds :</a:t>
            </a:r>
            <a:br>
              <a:rPr lang="fr-FR" sz="3600" dirty="0" smtClean="0">
                <a:solidFill>
                  <a:schemeClr val="bg1"/>
                </a:solidFill>
              </a:rPr>
            </a:br>
            <a:r>
              <a:rPr lang="fr-FR" sz="3600" dirty="0" smtClean="0">
                <a:solidFill>
                  <a:schemeClr val="bg1"/>
                </a:solidFill>
              </a:rPr>
              <a:t> Fonds PMA, Fonds spécial, Fonds de Nagoya, Fonds pour l’adaptation 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fr-FR" sz="2300" dirty="0" smtClean="0"/>
              <a:t>Le FEM administre également trois fonds fiduciaires :</a:t>
            </a:r>
          </a:p>
          <a:p>
            <a:pPr lvl="1"/>
            <a:r>
              <a:rPr lang="fr-FR" sz="2300" dirty="0" smtClean="0">
                <a:cs typeface="Arial" charset="0"/>
              </a:rPr>
              <a:t>Fonds pour les pays les moins avancés (Fonds pour les PMA)</a:t>
            </a:r>
          </a:p>
          <a:p>
            <a:pPr lvl="1"/>
            <a:r>
              <a:rPr lang="fr-FR" sz="2300" dirty="0" smtClean="0">
                <a:cs typeface="Arial" charset="0"/>
              </a:rPr>
              <a:t>Fonds spécial pour les changements climatiques (Fonds spécial)</a:t>
            </a:r>
          </a:p>
          <a:p>
            <a:pPr lvl="1"/>
            <a:r>
              <a:rPr lang="fr-FR" sz="2300" dirty="0" smtClean="0"/>
              <a:t>Fonds de mise en œuvre du Protocole de Nagoya (Fonds de Nagoya)</a:t>
            </a:r>
          </a:p>
          <a:p>
            <a:r>
              <a:rPr lang="fr-FR" sz="2300" dirty="0" smtClean="0"/>
              <a:t>Il assure en outre les services de secrétariat du Fonds pour l’adaptation</a:t>
            </a:r>
            <a:endParaRPr lang="fr-FR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4628</TotalTime>
  <Words>3029</Words>
  <Application>Microsoft Office PowerPoint</Application>
  <PresentationFormat>On-screen Show (4:3)</PresentationFormat>
  <Paragraphs>409</Paragraphs>
  <Slides>40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2_Office Theme</vt:lpstr>
      <vt:lpstr>Document</vt:lpstr>
      <vt:lpstr>Comment accéder aux ressources du FEM Caisse du FEM, STAR  Fonds PMA, Fonds spécial, Fonds de Nagoya, Fonds pour l’adaptation  Élargissement du réseau du FEM Partenariats public-privé SIGP et site web  </vt:lpstr>
      <vt:lpstr>Cadre institutionnel du FEM</vt:lpstr>
      <vt:lpstr>Les étapes de l’élaboration d’un projet</vt:lpstr>
      <vt:lpstr>Les étapes du développement d’un projet</vt:lpstr>
      <vt:lpstr>Les responsabilités des Agences</vt:lpstr>
      <vt:lpstr>Slide 6</vt:lpstr>
      <vt:lpstr>Programmes non couverts par le STAR</vt:lpstr>
      <vt:lpstr>Slide 8</vt:lpstr>
      <vt:lpstr>Comment accéder aux autres fonds :  Fonds PMA, Fonds spécial, Fonds de Nagoya, Fonds pour l’adaptation </vt:lpstr>
      <vt:lpstr>Slide 10</vt:lpstr>
      <vt:lpstr> Particularités du Fonds PMA/Fonds spécial </vt:lpstr>
      <vt:lpstr>Caractéristiques  du Fonds PMA/Fonds spécial</vt:lpstr>
      <vt:lpstr>Comment accéder aux ressources du Fonds pour les PMA et du Fonds spécial? </vt:lpstr>
      <vt:lpstr>Slide 14</vt:lpstr>
      <vt:lpstr>Chronologie</vt:lpstr>
      <vt:lpstr>Fonds de Mise en Œuvre du Protocole de Nagoya: Que finance-t-il?</vt:lpstr>
      <vt:lpstr>Comment accéder  au Fonds de Nagoya</vt:lpstr>
      <vt:lpstr>Fonds de Nagoya : État des lieux</vt:lpstr>
      <vt:lpstr>Ressources</vt:lpstr>
      <vt:lpstr>Modalités d’accès</vt:lpstr>
      <vt:lpstr>Modalités d’accès (2)</vt:lpstr>
      <vt:lpstr>Procédure d’une vs deux étapes</vt:lpstr>
      <vt:lpstr>Cycle du Projet du Conseil du fonds pour l’adaptation</vt:lpstr>
      <vt:lpstr>Critères de financement</vt:lpstr>
      <vt:lpstr>Critères d’évaluation des projets</vt:lpstr>
      <vt:lpstr>Slide 26</vt:lpstr>
      <vt:lpstr>Critères d’accréditation</vt:lpstr>
      <vt:lpstr>Examen des demandes</vt:lpstr>
      <vt:lpstr>Déroulement de la procédure</vt:lpstr>
      <vt:lpstr>Phase I: Critères d’évaluation</vt:lpstr>
      <vt:lpstr>Candidatures reçus en Phase I (16)</vt:lpstr>
      <vt:lpstr>11 candidats on recu l’approbation du Conseil en juin 2012 pour avancer jusqu’à Phase II </vt:lpstr>
      <vt:lpstr>Statut actuel </vt:lpstr>
      <vt:lpstr>Slide 34</vt:lpstr>
      <vt:lpstr>Stratégie de mobilisation du secteur privé :  Trois modalités d’intervention pour FEM-5 </vt:lpstr>
      <vt:lpstr>Qu’est-ce qu’un instrument financier autre qu’une aide directe ?</vt:lpstr>
      <vt:lpstr>Et maintenant…</vt:lpstr>
      <vt:lpstr>Site web</vt:lpstr>
      <vt:lpstr>Système intégré de gestion des projets (SIGP)</vt:lpstr>
      <vt:lpstr>Slide 40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Focal Area and Cross Cutting Strategies – Chemicals</dc:title>
  <dc:creator>wb350798</dc:creator>
  <cp:lastModifiedBy>wb258540</cp:lastModifiedBy>
  <cp:revision>450</cp:revision>
  <dcterms:created xsi:type="dcterms:W3CDTF">2011-03-08T15:42:01Z</dcterms:created>
  <dcterms:modified xsi:type="dcterms:W3CDTF">2012-08-15T18:10:51Z</dcterms:modified>
</cp:coreProperties>
</file>