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8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396" r:id="rId3"/>
    <p:sldId id="390" r:id="rId4"/>
    <p:sldId id="389" r:id="rId5"/>
    <p:sldId id="405" r:id="rId6"/>
    <p:sldId id="378" r:id="rId7"/>
    <p:sldId id="412" r:id="rId8"/>
    <p:sldId id="413" r:id="rId9"/>
    <p:sldId id="365" r:id="rId10"/>
    <p:sldId id="297" r:id="rId11"/>
    <p:sldId id="399" r:id="rId12"/>
    <p:sldId id="395" r:id="rId13"/>
    <p:sldId id="407" r:id="rId14"/>
    <p:sldId id="414" r:id="rId15"/>
    <p:sldId id="415" r:id="rId16"/>
    <p:sldId id="387" r:id="rId1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339933"/>
    <a:srgbClr val="4D4D4D"/>
    <a:srgbClr val="CCFFCC"/>
    <a:srgbClr val="3399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 autoAdjust="0"/>
    <p:restoredTop sz="93089" autoAdjust="0"/>
  </p:normalViewPr>
  <p:slideViewPr>
    <p:cSldViewPr>
      <p:cViewPr>
        <p:scale>
          <a:sx n="80" d="100"/>
          <a:sy n="80" d="100"/>
        </p:scale>
        <p:origin x="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16" tIns="43708" rIns="87416" bIns="43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27"/>
            <a:ext cx="5606703" cy="4181475"/>
          </a:xfrm>
          <a:prstGeom prst="rect">
            <a:avLst/>
          </a:prstGeom>
        </p:spPr>
        <p:txBody>
          <a:bodyPr vert="horz" lIns="87416" tIns="43708" rIns="87416" bIns="43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263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31263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CD58-2761-49C0-B5E9-503D15924122}" type="slidenum">
              <a:rPr lang="en-US"/>
              <a:pPr/>
              <a:t>1</a:t>
            </a:fld>
            <a:endParaRPr lang="fr-FR"/>
          </a:p>
        </p:txBody>
      </p:sp>
      <p:sp>
        <p:nvSpPr>
          <p:cNvPr id="102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6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700" b="1" i="1" dirty="0" smtClean="0">
                <a:solidFill>
                  <a:srgbClr val="00642D"/>
                </a:solidFill>
              </a:rPr>
              <a:t>Mission:</a:t>
            </a:r>
            <a:r>
              <a:rPr lang="fr-FR" sz="700" i="1" dirty="0">
                <a:solidFill>
                  <a:srgbClr val="00642D"/>
                </a:solidFill>
              </a:rPr>
              <a:t> To assist in the protection of the global environment and to promote environmental </a:t>
            </a:r>
            <a:r>
              <a:rPr lang="fr-FR" sz="700" i="1" err="1">
                <a:solidFill>
                  <a:srgbClr val="00642D"/>
                </a:solidFill>
              </a:rPr>
              <a:t>sustainable</a:t>
            </a:r>
            <a:r>
              <a:rPr lang="fr-FR" sz="700" i="1">
                <a:solidFill>
                  <a:srgbClr val="00642D"/>
                </a:solidFill>
              </a:rPr>
              <a:t> </a:t>
            </a:r>
            <a:r>
              <a:rPr lang="fr-FR" sz="700" i="1" smtClean="0">
                <a:solidFill>
                  <a:srgbClr val="00642D"/>
                </a:solidFill>
              </a:rPr>
              <a:t>development.</a:t>
            </a:r>
            <a:r>
              <a:rPr lang="fr-FR" smtClean="0"/>
              <a:t> </a:t>
            </a:r>
            <a:endParaRPr lang="fr-FR" dirty="0" smtClean="0"/>
          </a:p>
          <a:p>
            <a:r>
              <a:rPr lang="fr-FR" sz="700" dirty="0"/>
              <a:t>Established in Oct 1991 as a $1 billion pilot program in the WB</a:t>
            </a:r>
          </a:p>
          <a:p>
            <a:r>
              <a:rPr lang="fr-FR" sz="700" dirty="0"/>
              <a:t>The GEF is the </a:t>
            </a:r>
            <a:r>
              <a:rPr lang="fr-FR" sz="700" dirty="0" err="1" smtClean="0"/>
              <a:t>world’s</a:t>
            </a:r>
            <a:r>
              <a:rPr lang="fr-FR" sz="700" dirty="0" smtClean="0"/>
              <a:t> </a:t>
            </a:r>
            <a:r>
              <a:rPr lang="fr-FR" sz="700" dirty="0"/>
              <a:t>largest public funder of projects and programs to benefit the </a:t>
            </a:r>
            <a:r>
              <a:rPr lang="fr-FR" sz="700"/>
              <a:t>global </a:t>
            </a:r>
            <a:r>
              <a:rPr lang="fr-FR" sz="700" smtClean="0"/>
              <a:t>environment.</a:t>
            </a:r>
            <a:endParaRPr lang="fr-FR" sz="700" dirty="0"/>
          </a:p>
          <a:p>
            <a:r>
              <a:rPr lang="fr-FR" sz="700" dirty="0"/>
              <a:t>WB, UNDP, UNEP were the 3 initial </a:t>
            </a:r>
            <a:r>
              <a:rPr lang="fr-FR" sz="700" err="1"/>
              <a:t>implementing</a:t>
            </a:r>
            <a:r>
              <a:rPr lang="fr-FR" sz="700"/>
              <a:t> </a:t>
            </a:r>
            <a:r>
              <a:rPr lang="fr-FR" sz="700" smtClean="0"/>
              <a:t>partners.</a:t>
            </a:r>
            <a:endParaRPr lang="fr-FR" sz="700" dirty="0"/>
          </a:p>
          <a:p>
            <a:r>
              <a:rPr lang="fr-FR" sz="700" dirty="0"/>
              <a:t>At the Rio Earth Summit in 1992, the GEF was restructured and moved out of </a:t>
            </a:r>
            <a:r>
              <a:rPr lang="fr-FR" sz="700"/>
              <a:t>the </a:t>
            </a:r>
            <a:r>
              <a:rPr lang="fr-FR" sz="700" smtClean="0"/>
              <a:t>WB. </a:t>
            </a:r>
            <a:endParaRPr lang="fr-FR" sz="700" dirty="0"/>
          </a:p>
          <a:p>
            <a:r>
              <a:rPr lang="fr-FR" sz="700" dirty="0"/>
              <a:t>This enhanced the involvement of developing countries in the decision-making process and in implementation of </a:t>
            </a:r>
            <a:r>
              <a:rPr lang="fr-FR" sz="700"/>
              <a:t>the </a:t>
            </a:r>
            <a:r>
              <a:rPr lang="fr-FR" sz="700" smtClean="0"/>
              <a:t>projects. </a:t>
            </a:r>
            <a:endParaRPr lang="fr-FR" sz="700" dirty="0"/>
          </a:p>
          <a:p>
            <a:r>
              <a:rPr lang="fr-FR" sz="700" dirty="0"/>
              <a:t>Since 1994, the WB has served as the GEF Trustee and provided </a:t>
            </a:r>
            <a:r>
              <a:rPr lang="fr-FR" sz="700"/>
              <a:t>administrative </a:t>
            </a:r>
            <a:r>
              <a:rPr lang="fr-FR" sz="700" smtClean="0"/>
              <a:t>services.</a:t>
            </a:r>
            <a:endParaRPr lang="fr-FR" sz="700" dirty="0"/>
          </a:p>
          <a:p>
            <a:r>
              <a:rPr lang="fr-FR" sz="700" dirty="0"/>
              <a:t>The GEF also serves as financial mechanism for the following UN conventions:</a:t>
            </a:r>
          </a:p>
          <a:p>
            <a:r>
              <a:rPr lang="fr-FR" sz="700" dirty="0"/>
              <a:t>UN Convention on Biological Diversity (CBD)</a:t>
            </a:r>
          </a:p>
          <a:p>
            <a:r>
              <a:rPr lang="fr-FR" sz="700" dirty="0"/>
              <a:t>UN Framework Convention on Climate Change (UNFCCC) </a:t>
            </a:r>
          </a:p>
          <a:p>
            <a:r>
              <a:rPr lang="fr-FR" sz="700" dirty="0"/>
              <a:t>UN Stockholm Convention on Persistent Organic Pollutants (POPs) </a:t>
            </a:r>
          </a:p>
          <a:p>
            <a:r>
              <a:rPr lang="fr-FR" sz="700" dirty="0"/>
              <a:t>UN Convention to Combat Desertification (UNCCD)</a:t>
            </a:r>
          </a:p>
          <a:p>
            <a:r>
              <a:rPr lang="fr-FR" sz="700" dirty="0"/>
              <a:t>The GEF, although not linked formally to the Montreal Protocol on Substances That Deplete the Ozone Layer (MP), supports implementation of the MP in </a:t>
            </a:r>
            <a:r>
              <a:rPr lang="fr-FR" sz="700"/>
              <a:t>transition </a:t>
            </a:r>
            <a:r>
              <a:rPr lang="fr-FR" sz="700" smtClean="0"/>
              <a:t>economies.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dirty="0" smtClean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Streamlining measures approved by the Council in June 2012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07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 smtClean="0">
                <a:solidFill>
                  <a:srgbClr val="4D4D4D"/>
                </a:solidFill>
              </a:rPr>
              <a:t>Size and regional balance - being one from an LDC, and another from a middle-income country</a:t>
            </a:r>
          </a:p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1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fr-FR" dirty="0" smtClean="0"/>
              <a:t>Evolution of the GEF – Major Reforms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Independent GEFEO – (Called for as </a:t>
            </a:r>
            <a:r>
              <a:rPr lang="fr-FR" sz="1200" b="1" smtClean="0">
                <a:solidFill>
                  <a:srgbClr val="002060"/>
                </a:solidFill>
              </a:rPr>
              <a:t>GEF-3 reform.)</a:t>
            </a:r>
            <a:endParaRPr lang="fr-FR" sz="1200" b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Direct access for Executing Agencies (GEF-3 reform, deepened in GEF-4)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RAF to STAR – GEF-3, GEF-4</a:t>
            </a:r>
            <a:r>
              <a:rPr lang="fr-FR" sz="1200" b="1" smtClean="0">
                <a:solidFill>
                  <a:srgbClr val="002060"/>
                </a:solidFill>
              </a:rPr>
              <a:t>, GEF-5.  </a:t>
            </a:r>
            <a:endParaRPr lang="fr-FR" sz="1200" b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Fiduciary Standards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Results-based Management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Country Drivenness – a focus of several replenishments, including GEF-5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Direct Access for Convention Reports – GEF-5 reform 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Streamlining Project and Program Cycles – GEF-4, GEF-5 </a:t>
            </a:r>
          </a:p>
          <a:p>
            <a:pPr algn="l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002060"/>
                </a:solidFill>
              </a:rPr>
              <a:t>Broadening of Partnership - Accreditation of new agencies (GEF-5) </a:t>
            </a:r>
          </a:p>
          <a:p>
            <a:pPr>
              <a:spcBef>
                <a:spcPct val="0"/>
              </a:spcBef>
            </a:pPr>
            <a:endParaRPr lang="fr-FR" dirty="0" smtClean="0"/>
          </a:p>
          <a:p>
            <a:pPr>
              <a:spcBef>
                <a:spcPct val="0"/>
              </a:spcBef>
            </a:pPr>
            <a:r>
              <a:rPr lang="fr-FR" dirty="0" smtClean="0"/>
              <a:t>Key Programming Areas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Biodiversity (Focal Area)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Climate Change Mitigation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International Waters (Focal Area) </a:t>
            </a:r>
          </a:p>
          <a:p>
            <a:pPr marL="514350" indent="-514350" algn="l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Land Degradation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Chemicals – includes Ozone Depletion FA, Persistent Organic Pollutant FA, and Sound Chemicals Management &amp; Mercury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Sustainable Forest Management/REDD+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fr-FR" sz="1200" b="1" dirty="0" smtClean="0">
                <a:solidFill>
                  <a:srgbClr val="002060"/>
                </a:solidFill>
              </a:rPr>
              <a:t>Corporate Programs:  Small Grants Program, Country Support Program, Private Sector Activities </a:t>
            </a:r>
          </a:p>
          <a:p>
            <a:pPr marL="514350" indent="-514350" algn="l" eaLnBrk="1" hangingPunct="1">
              <a:lnSpc>
                <a:spcPct val="90000"/>
              </a:lnSpc>
            </a:pPr>
            <a:endParaRPr lang="fr-FR" sz="1200" b="1" dirty="0" smtClean="0">
              <a:solidFill>
                <a:srgbClr val="002060"/>
              </a:solidFill>
            </a:endParaRPr>
          </a:p>
          <a:p>
            <a:pPr marL="514350" indent="-514350" algn="l" eaLnBrk="1" hangingPunct="1">
              <a:lnSpc>
                <a:spcPct val="90000"/>
              </a:lnSpc>
            </a:pPr>
            <a:r>
              <a:rPr lang="fr-FR" sz="1200" b="1" dirty="0" smtClean="0">
                <a:solidFill>
                  <a:srgbClr val="002060"/>
                </a:solidFill>
              </a:rPr>
              <a:t>GEF-6 will likely also include a </a:t>
            </a:r>
            <a:r>
              <a:rPr lang="fr-FR" sz="1200" b="1" smtClean="0">
                <a:solidFill>
                  <a:srgbClr val="002060"/>
                </a:solidFill>
              </a:rPr>
              <a:t>communications strategy. </a:t>
            </a:r>
            <a:endParaRPr lang="fr-FR" sz="1200" b="1" dirty="0" smtClean="0">
              <a:solidFill>
                <a:srgbClr val="002060"/>
              </a:solidFill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B5FC1-5CB0-4DFB-9B96-6893A433C46F}" type="slidenum">
              <a:rPr lang="en-US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r>
              <a:rPr lang="fr-FR" sz="1800" b="1" dirty="0" smtClean="0">
                <a:solidFill>
                  <a:srgbClr val="00642D"/>
                </a:solidFill>
              </a:rPr>
              <a:t>Decision on Agenda Item 5 on the Replenishment Process, per the Joint Summary of Chairs of </a:t>
            </a:r>
            <a:r>
              <a:rPr lang="fr-FR" sz="1800" b="1" smtClean="0">
                <a:solidFill>
                  <a:srgbClr val="00642D"/>
                </a:solidFill>
              </a:rPr>
              <a:t>the Nov. </a:t>
            </a:r>
            <a:r>
              <a:rPr lang="fr-FR" sz="1800" b="1" dirty="0" smtClean="0">
                <a:solidFill>
                  <a:srgbClr val="00642D"/>
                </a:solidFill>
              </a:rPr>
              <a:t>2012 Council:</a:t>
            </a:r>
          </a:p>
          <a:p>
            <a:r>
              <a:rPr lang="fr-FR" sz="1700" dirty="0" smtClean="0"/>
              <a:t>The Council requested the GEF Trustee and the CEO to initiate discussions for the negotiations of the </a:t>
            </a:r>
            <a:r>
              <a:rPr lang="fr-FR" sz="1700" err="1" smtClean="0"/>
              <a:t>sixth</a:t>
            </a:r>
            <a:r>
              <a:rPr lang="fr-FR" sz="1700" smtClean="0"/>
              <a:t> replenishment. </a:t>
            </a:r>
            <a:endParaRPr lang="fr-FR" sz="1700" dirty="0" smtClean="0"/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642D"/>
                </a:solidFill>
              </a:rPr>
              <a:t>GEF-6 Period</a:t>
            </a:r>
          </a:p>
          <a:p>
            <a:r>
              <a:rPr lang="fr-FR" sz="1700" dirty="0" smtClean="0"/>
              <a:t>To ensure uninterrupted operations and activities, donors should conclude replenishment negotiations by early </a:t>
            </a:r>
            <a:r>
              <a:rPr lang="fr-FR" sz="1700" smtClean="0"/>
              <a:t>CY 2014.</a:t>
            </a:r>
            <a:endParaRPr lang="fr-FR" sz="1700" dirty="0" smtClean="0"/>
          </a:p>
          <a:p>
            <a:r>
              <a:rPr lang="fr-FR" sz="1700" dirty="0" smtClean="0"/>
              <a:t>The GEF-6 replenishment is expected to fund 4 years of GEF operations, from 1 July 2014 to 30 June 2018 (</a:t>
            </a:r>
            <a:r>
              <a:rPr lang="fr-FR" sz="1700" smtClean="0"/>
              <a:t>FY15-FY18).</a:t>
            </a:r>
            <a:endParaRPr lang="fr-FR" sz="1700" dirty="0" smtClean="0"/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642D"/>
                </a:solidFill>
              </a:rPr>
              <a:t>Composition (as in GEF-5)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sz="1700" u="sng" dirty="0" smtClean="0"/>
              <a:t>Donors</a:t>
            </a:r>
            <a:r>
              <a:rPr lang="fr-FR" sz="1700" dirty="0" smtClean="0"/>
              <a:t>: All contributing participants who indicated an intention to contribute the equivalent of at least SDR 4 million for that replenishment could participate in the </a:t>
            </a:r>
            <a:r>
              <a:rPr lang="fr-FR" sz="1700" err="1" smtClean="0"/>
              <a:t>replenishment</a:t>
            </a:r>
            <a:r>
              <a:rPr lang="fr-FR" sz="1700" smtClean="0"/>
              <a:t> discussions. </a:t>
            </a:r>
            <a:endParaRPr lang="fr-FR" sz="1700" dirty="0" smtClean="0"/>
          </a:p>
          <a:p>
            <a:pPr marL="742950" lvl="2" indent="-342900"/>
            <a:r>
              <a:rPr lang="fr-FR" sz="1500" dirty="0" smtClean="0"/>
              <a:t>Minimum proposed contribution remain at SDR 4 million for the </a:t>
            </a:r>
            <a:r>
              <a:rPr lang="fr-FR" sz="1500" smtClean="0"/>
              <a:t>GEF-6 discussions. </a:t>
            </a:r>
            <a:endParaRPr lang="fr-FR" sz="1500" dirty="0" smtClean="0"/>
          </a:p>
          <a:p>
            <a:pPr marL="342900" lvl="1" indent="-342900">
              <a:buFont typeface="Arial" charset="0"/>
              <a:buChar char="•"/>
            </a:pPr>
            <a:r>
              <a:rPr lang="fr-FR" sz="1700" u="sng" dirty="0" smtClean="0"/>
              <a:t>Recipients</a:t>
            </a:r>
            <a:r>
              <a:rPr lang="fr-FR" sz="1700" dirty="0" smtClean="0"/>
              <a:t>: 4 representatives from non-donor recipient countries (representing AFR, ASIA, E-EUR, and LAC), 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sz="1700" u="sng" dirty="0" smtClean="0"/>
              <a:t>CSOs/NGOs</a:t>
            </a:r>
            <a:r>
              <a:rPr lang="fr-FR" sz="1700" dirty="0" smtClean="0"/>
              <a:t>: 2 representatives (one from a donor country-based CSO, and other from a non-donor country-based </a:t>
            </a:r>
            <a:r>
              <a:rPr lang="fr-FR" sz="1700" smtClean="0"/>
              <a:t>CSO).</a:t>
            </a:r>
            <a:endParaRPr lang="fr-FR" sz="1700" dirty="0" smtClean="0"/>
          </a:p>
          <a:p>
            <a:pPr marL="342900" lvl="1" indent="-342900">
              <a:buFont typeface="Arial" charset="0"/>
              <a:buChar char="•"/>
            </a:pPr>
            <a:r>
              <a:rPr lang="fr-FR" sz="1700" u="sng" dirty="0" smtClean="0"/>
              <a:t>Observers</a:t>
            </a:r>
            <a:r>
              <a:rPr lang="fr-FR" sz="1700" dirty="0" smtClean="0"/>
              <a:t>: A) </a:t>
            </a:r>
            <a:r>
              <a:rPr lang="fr-FR" sz="1500" dirty="0" smtClean="0"/>
              <a:t>Potential donors who do not intend to provide the agreed </a:t>
            </a:r>
            <a:r>
              <a:rPr lang="fr-FR" sz="1500" smtClean="0"/>
              <a:t>minimum contribution. </a:t>
            </a:r>
            <a:r>
              <a:rPr lang="fr-FR" sz="1500" dirty="0" smtClean="0"/>
              <a:t>B) Representatives of Implementing and Executing Agencies C) Representatives from the Conventions for which the GEF serves as a </a:t>
            </a:r>
            <a:r>
              <a:rPr lang="fr-FR" sz="1500" err="1" smtClean="0"/>
              <a:t>financial</a:t>
            </a:r>
            <a:r>
              <a:rPr lang="fr-FR" sz="1500" smtClean="0"/>
              <a:t> mechanism. </a:t>
            </a:r>
            <a:endParaRPr lang="fr-FR" sz="1500" dirty="0" smtClean="0"/>
          </a:p>
          <a:p>
            <a:pPr marL="0" indent="0">
              <a:buNone/>
            </a:pPr>
            <a:r>
              <a:rPr lang="en-US" sz="1700" dirty="0" smtClean="0">
                <a:sym typeface="Wingdings" pitchFamily="2" charset="2"/>
              </a:rPr>
              <a:t></a:t>
            </a:r>
            <a:r>
              <a:rPr lang="fr-FR" dirty="0" smtClean="0"/>
              <a:t> </a:t>
            </a:r>
            <a:r>
              <a:rPr lang="fr-FR" sz="1700" dirty="0" smtClean="0"/>
              <a:t>Comments will be solicited from all GEF Council Members on policy and programming documents prepared </a:t>
            </a:r>
            <a:r>
              <a:rPr lang="fr-FR" sz="1700" smtClean="0"/>
              <a:t>for discussions.</a:t>
            </a:r>
            <a:endParaRPr lang="fr-FR" sz="1700" dirty="0" smtClean="0"/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642D"/>
                </a:solidFill>
              </a:rPr>
              <a:t>Process: Timetable and Core Decision Topics</a:t>
            </a:r>
          </a:p>
          <a:p>
            <a:r>
              <a:rPr lang="fr-FR" sz="1700" dirty="0" smtClean="0"/>
              <a:t>April 2013 (Paris): </a:t>
            </a:r>
          </a:p>
          <a:p>
            <a:pPr lvl="1"/>
            <a:r>
              <a:rPr lang="fr-FR" sz="1400" dirty="0" smtClean="0"/>
              <a:t>Reference Exchange Rates for Use in the GEF-6 Replenishment (GEF Trustee)</a:t>
            </a:r>
          </a:p>
          <a:p>
            <a:r>
              <a:rPr lang="fr-FR" sz="1700" smtClean="0"/>
              <a:t>Sept. </a:t>
            </a:r>
            <a:r>
              <a:rPr lang="fr-FR" sz="1700" dirty="0" smtClean="0"/>
              <a:t>2013 (TBD): </a:t>
            </a:r>
          </a:p>
          <a:p>
            <a:pPr lvl="1"/>
            <a:r>
              <a:rPr lang="fr-FR" sz="1400" dirty="0" smtClean="0"/>
              <a:t>GEF-6 Programming Document (GEFSEC), GEF-6 Financing Modalities: Burden-sharing and Financial Components (GEF Trustee)</a:t>
            </a:r>
          </a:p>
          <a:p>
            <a:r>
              <a:rPr lang="fr-FR" sz="1700" smtClean="0"/>
              <a:t>Nov. </a:t>
            </a:r>
            <a:r>
              <a:rPr lang="fr-FR" sz="1700" dirty="0" smtClean="0"/>
              <a:t>2013 (Washington, following GEF Council): </a:t>
            </a:r>
          </a:p>
          <a:p>
            <a:pPr lvl="1"/>
            <a:r>
              <a:rPr lang="fr-FR" sz="1400" dirty="0" smtClean="0"/>
              <a:t>Final report of OPS5 (GEFEO), Policy Recommendations for GEF-6 (</a:t>
            </a:r>
            <a:r>
              <a:rPr lang="fr-FR" sz="1400" smtClean="0"/>
              <a:t>GEFSEC).</a:t>
            </a:r>
            <a:endParaRPr lang="fr-FR" sz="1400" dirty="0" smtClean="0"/>
          </a:p>
          <a:p>
            <a:r>
              <a:rPr lang="fr-FR" sz="1700" smtClean="0"/>
              <a:t>Feb. </a:t>
            </a:r>
            <a:r>
              <a:rPr lang="fr-FR" sz="1700" dirty="0" smtClean="0"/>
              <a:t>2014 (TBD): </a:t>
            </a:r>
          </a:p>
          <a:p>
            <a:pPr lvl="1"/>
            <a:r>
              <a:rPr lang="fr-FR" sz="1400" dirty="0" smtClean="0"/>
              <a:t>Finalize donor pledges and GEF Financing Framework (GEF Trustee), Finalize Summary of Replenishment report comprising (1) Summary of Negotiations; (2) Policy Recommendations; (3) Programming Document; and (4) Replenishment Resolution (GEF Trustee &amp; GEFSEC)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endParaRPr lang="en-US" sz="14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1" r:id="rId3"/>
    <p:sldLayoutId id="2147483650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3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914400" y="5410200"/>
            <a:ext cx="7315200" cy="106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sz="2400" dirty="0" smtClean="0">
                <a:solidFill>
                  <a:srgbClr val="898989"/>
                </a:solidFill>
              </a:rPr>
              <a:t>Atelier élargie pour la circonscription du FEM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sz="2400" dirty="0">
                <a:solidFill>
                  <a:srgbClr val="898989"/>
                </a:solidFill>
              </a:rPr>
              <a:t>14-16 mai 2013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fr-FR" sz="2400" dirty="0">
                <a:solidFill>
                  <a:srgbClr val="898989"/>
                </a:solidFill>
              </a:rPr>
              <a:t>Kigali, Rwanda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2057400"/>
            <a:ext cx="83820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5300" b="1" dirty="0" smtClean="0">
                <a:solidFill>
                  <a:srgbClr val="00642D"/>
                </a:solidFill>
              </a:rPr>
              <a:t>Tour d’horizon</a:t>
            </a:r>
            <a:br>
              <a:rPr lang="fr-FR" sz="5300" b="1" dirty="0" smtClean="0">
                <a:solidFill>
                  <a:srgbClr val="00642D"/>
                </a:solidFill>
              </a:rPr>
            </a:br>
            <a:r>
              <a:rPr lang="fr-FR" sz="5300" b="1" dirty="0" smtClean="0">
                <a:solidFill>
                  <a:srgbClr val="00642D"/>
                </a:solidFill>
              </a:rPr>
              <a:t>du FEM</a:t>
            </a:r>
            <a:r>
              <a:rPr dirty="0"/>
              <a:t/>
            </a:r>
            <a:br>
              <a:rPr dirty="0"/>
            </a:br>
            <a:r>
              <a:rPr lang="fr-FR" dirty="0" smtClean="0"/>
              <a:t> </a:t>
            </a:r>
            <a:endParaRPr lang="fr-FR" sz="2700" i="1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112837"/>
            <a:ext cx="8305800" cy="4754563"/>
          </a:xfrm>
        </p:spPr>
        <p:txBody>
          <a:bodyPr numCol="1">
            <a:normAutofit/>
          </a:bodyPr>
          <a:lstStyle/>
          <a:p>
            <a:pPr marL="0" indent="0" eaLnBrk="1" hangingPunct="1">
              <a:buNone/>
            </a:pPr>
            <a:r>
              <a:rPr lang="fr-FR" sz="2600" b="1" dirty="0" smtClean="0">
                <a:solidFill>
                  <a:srgbClr val="00642D"/>
                </a:solidFill>
              </a:rPr>
              <a:t>Date de démarrage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Le Conseil a demandé au Secrétariat </a:t>
            </a:r>
            <a:r>
              <a:rPr lang="fr-FR" dirty="0" smtClean="0">
                <a:solidFill>
                  <a:srgbClr val="4D4D4D"/>
                </a:solidFill>
              </a:rPr>
              <a:t>d’appliquer </a:t>
            </a:r>
            <a:r>
              <a:rPr lang="fr-FR" dirty="0">
                <a:solidFill>
                  <a:srgbClr val="4D4D4D"/>
                </a:solidFill>
              </a:rPr>
              <a:t>le nouveau barème des commissions pour frais à compter du </a:t>
            </a:r>
            <a:r>
              <a:rPr lang="fr-FR" dirty="0" smtClean="0">
                <a:solidFill>
                  <a:srgbClr val="4D4D4D"/>
                </a:solidFill>
              </a:rPr>
              <a:t>                           1</a:t>
            </a:r>
            <a:r>
              <a:rPr lang="fr-FR" baseline="30000" dirty="0" smtClean="0">
                <a:solidFill>
                  <a:srgbClr val="4D4D4D"/>
                </a:solidFill>
              </a:rPr>
              <a:t>er </a:t>
            </a:r>
            <a:r>
              <a:rPr lang="fr-FR" dirty="0" smtClean="0">
                <a:solidFill>
                  <a:srgbClr val="4D4D4D"/>
                </a:solidFill>
              </a:rPr>
              <a:t>janvier</a:t>
            </a:r>
            <a:r>
              <a:rPr lang="fr-FR" dirty="0">
                <a:solidFill>
                  <a:srgbClr val="4D4D4D"/>
                </a:solidFill>
              </a:rPr>
              <a:t> </a:t>
            </a:r>
            <a:r>
              <a:rPr lang="fr-FR" dirty="0" smtClean="0">
                <a:solidFill>
                  <a:srgbClr val="4D4D4D"/>
                </a:solidFill>
              </a:rPr>
              <a:t>2013. </a:t>
            </a:r>
            <a:endParaRPr lang="fr-FR" dirty="0">
              <a:solidFill>
                <a:srgbClr val="4D4D4D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endParaRPr lang="fr-FR" sz="1400" dirty="0" smtClean="0"/>
          </a:p>
          <a:p>
            <a:pPr marL="0" lvl="1" indent="0" eaLnBrk="1" hangingPunct="1">
              <a:buNone/>
            </a:pPr>
            <a:r>
              <a:rPr lang="fr-FR" sz="2600" b="1" dirty="0">
                <a:solidFill>
                  <a:srgbClr val="00642D"/>
                </a:solidFill>
              </a:rPr>
              <a:t>Pourcentages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Tous les projets approuvés/validés par la DG seront soumis à la nouvelle politique de défraiement ainsi </a:t>
            </a:r>
            <a:r>
              <a:rPr lang="fr-FR" dirty="0" smtClean="0">
                <a:solidFill>
                  <a:srgbClr val="4D4D4D"/>
                </a:solidFill>
              </a:rPr>
              <a:t>qu’il suit :</a:t>
            </a:r>
            <a:endParaRPr lang="fr-FR" dirty="0">
              <a:solidFill>
                <a:srgbClr val="4D4D4D"/>
              </a:solidFill>
            </a:endParaRPr>
          </a:p>
          <a:p>
            <a:pPr marL="742950" lvl="2" indent="-342900"/>
            <a:r>
              <a:rPr lang="fr-FR" dirty="0">
                <a:solidFill>
                  <a:srgbClr val="4D4D4D"/>
                </a:solidFill>
              </a:rPr>
              <a:t>9,5 % pour les financements de projets ne dépassant pas </a:t>
            </a:r>
            <a:r>
              <a:rPr lang="fr-FR" dirty="0" smtClean="0">
                <a:solidFill>
                  <a:srgbClr val="4D4D4D"/>
                </a:solidFill>
              </a:rPr>
              <a:t>                   10 </a:t>
            </a:r>
            <a:r>
              <a:rPr lang="fr-FR" dirty="0">
                <a:solidFill>
                  <a:srgbClr val="4D4D4D"/>
                </a:solidFill>
              </a:rPr>
              <a:t>millions de dollars</a:t>
            </a:r>
          </a:p>
          <a:p>
            <a:pPr marL="742950" lvl="2" indent="-342900"/>
            <a:r>
              <a:rPr lang="fr-FR" dirty="0" smtClean="0">
                <a:solidFill>
                  <a:srgbClr val="4D4D4D"/>
                </a:solidFill>
              </a:rPr>
              <a:t>9 % </a:t>
            </a:r>
            <a:r>
              <a:rPr lang="fr-FR" dirty="0">
                <a:solidFill>
                  <a:srgbClr val="4D4D4D"/>
                </a:solidFill>
              </a:rPr>
              <a:t>pour les financements de projets supérieurs à 10 millions de dollars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 smtClean="0">
                <a:solidFill>
                  <a:srgbClr val="00642D"/>
                </a:solidFill>
                <a:latin typeface="Calibri" pitchFamily="34" charset="0"/>
              </a:rPr>
              <a:t>Nouvelle politique de défraiement du FEM</a:t>
            </a:r>
            <a:endParaRPr lang="fr-FR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0500" y="801914"/>
            <a:ext cx="8763000" cy="722086"/>
          </a:xfrm>
          <a:solidFill>
            <a:schemeClr val="bg1"/>
          </a:solidFill>
        </p:spPr>
        <p:txBody>
          <a:bodyPr anchor="t" anchorCtr="0"/>
          <a:lstStyle/>
          <a:p>
            <a:pPr marL="0" indent="0" algn="ctr" eaLnBrk="1" hangingPunct="1">
              <a:buNone/>
            </a:pPr>
            <a:r>
              <a:rPr lang="fr-FR" sz="1800" i="1" dirty="0" smtClean="0">
                <a:solidFill>
                  <a:srgbClr val="4D4D4D"/>
                </a:solidFill>
              </a:rPr>
              <a:t>Reconstitution des ressources : Processus par lequel les pays donateurs s’engagent volontairement, tous les 4 ans, à fournir des ressources pour financer les opérations du FEM</a:t>
            </a:r>
            <a:endParaRPr lang="fr-FR" sz="1800" i="1" dirty="0">
              <a:solidFill>
                <a:srgbClr val="4D4D4D"/>
              </a:solidFill>
            </a:endParaRPr>
          </a:p>
        </p:txBody>
      </p:sp>
      <p:pic>
        <p:nvPicPr>
          <p:cNvPr id="7" name="Content Placeholder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 l="442" t="1582" r="823" b="1910"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2209800" y="15240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fr-FR" sz="2400" b="1" dirty="0" smtClean="0">
                <a:solidFill>
                  <a:srgbClr val="00642D"/>
                </a:solidFill>
              </a:rPr>
              <a:t>Cycles de reconstitution précédents</a:t>
            </a:r>
          </a:p>
        </p:txBody>
      </p:sp>
      <p:sp>
        <p:nvSpPr>
          <p:cNvPr id="9" name="Title 3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400" b="1" dirty="0" smtClean="0">
                <a:solidFill>
                  <a:srgbClr val="00642D"/>
                </a:solidFill>
                <a:latin typeface="Calibri" pitchFamily="34" charset="0"/>
              </a:rPr>
              <a:t>Reconstitution des ressources pour FEM-6 (1/3)</a:t>
            </a:r>
            <a:endParaRPr lang="fr-FR" sz="34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19100" y="914400"/>
            <a:ext cx="8305800" cy="4800600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fr-FR" sz="3000" b="1" dirty="0">
                <a:solidFill>
                  <a:srgbClr val="00642D"/>
                </a:solidFill>
              </a:rPr>
              <a:t>Participants 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Administrateur du FEM (Président)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 smtClean="0">
                <a:solidFill>
                  <a:srgbClr val="4D4D4D"/>
                </a:solidFill>
              </a:rPr>
              <a:t>DG du FEM (Coprésident)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Pays donateurs : </a:t>
            </a:r>
            <a:endParaRPr lang="fr-FR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fr-FR" dirty="0" smtClean="0">
                <a:solidFill>
                  <a:srgbClr val="4D4D4D"/>
                </a:solidFill>
              </a:rPr>
              <a:t>Contribution minimale de 4 millions de DTS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Bénéficiaires : 4 représentants </a:t>
            </a:r>
            <a:endParaRPr lang="fr-FR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fr-FR" dirty="0" smtClean="0">
                <a:solidFill>
                  <a:srgbClr val="4D4D4D"/>
                </a:solidFill>
              </a:rPr>
              <a:t>(Afrique, Asie/Pacifique, Europe de l’Est et Asie centrale, et Amérique latine et Caraïbes)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>
                <a:solidFill>
                  <a:srgbClr val="4D4D4D"/>
                </a:solidFill>
              </a:rPr>
              <a:t>OSC/ONG : </a:t>
            </a:r>
            <a:endParaRPr lang="fr-FR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fr-FR" dirty="0" smtClean="0">
                <a:solidFill>
                  <a:srgbClr val="4D4D4D"/>
                </a:solidFill>
              </a:rPr>
              <a:t>2 représentants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 smtClean="0">
                <a:solidFill>
                  <a:srgbClr val="4D4D4D"/>
                </a:solidFill>
              </a:rPr>
              <a:t>Observateurs : </a:t>
            </a:r>
          </a:p>
          <a:p>
            <a:pPr marL="742950" lvl="2" indent="-342900"/>
            <a:r>
              <a:rPr lang="fr-FR" dirty="0" smtClean="0">
                <a:solidFill>
                  <a:srgbClr val="4D4D4D"/>
                </a:solidFill>
              </a:rPr>
              <a:t>A) Pays donateurs potentiels B) Agences du FEM  C) Conventions</a:t>
            </a:r>
            <a:endParaRPr lang="fr-FR" dirty="0">
              <a:solidFill>
                <a:srgbClr val="4D4D4D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400" b="1" dirty="0" smtClean="0">
                <a:solidFill>
                  <a:srgbClr val="00642D"/>
                </a:solidFill>
                <a:latin typeface="Calibri" pitchFamily="34" charset="0"/>
              </a:rPr>
              <a:t>Reconstitution des ressources pour FEM-6 (2/3)</a:t>
            </a:r>
            <a:endParaRPr lang="fr-FR" sz="34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04800" y="1142999"/>
            <a:ext cx="4191000" cy="4192137"/>
          </a:xfrm>
        </p:spPr>
        <p:txBody>
          <a:bodyPr numCol="1">
            <a:normAutofit lnSpcReduction="10000"/>
          </a:bodyPr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rgbClr val="00642D"/>
                </a:solidFill>
              </a:rPr>
              <a:t>Processus : Calendrier</a:t>
            </a:r>
          </a:p>
          <a:p>
            <a:r>
              <a:rPr lang="fr-FR" sz="2800" dirty="0" smtClean="0">
                <a:solidFill>
                  <a:srgbClr val="4D4D4D"/>
                </a:solidFill>
              </a:rPr>
              <a:t>Avril </a:t>
            </a:r>
            <a:r>
              <a:rPr lang="fr-FR" sz="2800" dirty="0">
                <a:solidFill>
                  <a:srgbClr val="4D4D4D"/>
                </a:solidFill>
              </a:rPr>
              <a:t>2013 </a:t>
            </a:r>
            <a:r>
              <a:rPr lang="fr-FR" sz="2800" dirty="0" smtClean="0">
                <a:solidFill>
                  <a:srgbClr val="4D4D4D"/>
                </a:solidFill>
              </a:rPr>
              <a:t>                     (</a:t>
            </a:r>
            <a:r>
              <a:rPr lang="fr-FR" sz="2800" dirty="0">
                <a:solidFill>
                  <a:srgbClr val="4D4D4D"/>
                </a:solidFill>
              </a:rPr>
              <a:t>Paris)</a:t>
            </a:r>
          </a:p>
          <a:p>
            <a:r>
              <a:rPr lang="fr-FR" sz="2800" dirty="0">
                <a:solidFill>
                  <a:srgbClr val="4D4D4D"/>
                </a:solidFill>
              </a:rPr>
              <a:t>Septembre 2013 </a:t>
            </a:r>
            <a:r>
              <a:rPr lang="fr-FR" sz="2800" dirty="0" smtClean="0">
                <a:solidFill>
                  <a:srgbClr val="4D4D4D"/>
                </a:solidFill>
              </a:rPr>
              <a:t>                (</a:t>
            </a:r>
            <a:r>
              <a:rPr lang="fr-FR" sz="2800" dirty="0">
                <a:solidFill>
                  <a:srgbClr val="4D4D4D"/>
                </a:solidFill>
              </a:rPr>
              <a:t>à déterminer)</a:t>
            </a:r>
          </a:p>
          <a:p>
            <a:r>
              <a:rPr lang="fr-FR" sz="2800" dirty="0">
                <a:solidFill>
                  <a:srgbClr val="4D4D4D"/>
                </a:solidFill>
              </a:rPr>
              <a:t>Novembre 2013 (Washington)</a:t>
            </a:r>
          </a:p>
          <a:p>
            <a:r>
              <a:rPr lang="fr-FR" sz="2800" dirty="0">
                <a:solidFill>
                  <a:srgbClr val="4D4D4D"/>
                </a:solidFill>
              </a:rPr>
              <a:t>Février 2014 </a:t>
            </a:r>
            <a:r>
              <a:rPr lang="fr-FR" sz="2800" dirty="0" smtClean="0">
                <a:solidFill>
                  <a:srgbClr val="4D4D4D"/>
                </a:solidFill>
              </a:rPr>
              <a:t>                        (</a:t>
            </a:r>
            <a:r>
              <a:rPr lang="fr-FR" sz="2800" dirty="0">
                <a:solidFill>
                  <a:srgbClr val="4D4D4D"/>
                </a:solidFill>
              </a:rPr>
              <a:t>à déterminer)</a:t>
            </a:r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724400" y="11430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fr-FR" sz="3300" b="1" dirty="0" smtClean="0">
                <a:solidFill>
                  <a:srgbClr val="00642D"/>
                </a:solidFill>
              </a:rPr>
              <a:t>Documents de référence</a:t>
            </a:r>
          </a:p>
          <a:p>
            <a:r>
              <a:rPr lang="fr-FR" sz="2800" dirty="0" smtClean="0">
                <a:solidFill>
                  <a:srgbClr val="4D4D4D"/>
                </a:solidFill>
              </a:rPr>
              <a:t>Documents portant sur : </a:t>
            </a:r>
          </a:p>
          <a:p>
            <a:pPr lvl="1"/>
            <a:r>
              <a:rPr lang="fr-FR" dirty="0" smtClean="0">
                <a:solidFill>
                  <a:srgbClr val="4D4D4D"/>
                </a:solidFill>
              </a:rPr>
              <a:t>Le positionnement stratégique</a:t>
            </a:r>
          </a:p>
          <a:p>
            <a:pPr lvl="1"/>
            <a:r>
              <a:rPr lang="fr-FR" dirty="0" smtClean="0">
                <a:solidFill>
                  <a:srgbClr val="4D4D4D"/>
                </a:solidFill>
              </a:rPr>
              <a:t>La programmation</a:t>
            </a:r>
          </a:p>
          <a:p>
            <a:pPr lvl="1"/>
            <a:r>
              <a:rPr lang="fr-FR" dirty="0" smtClean="0">
                <a:solidFill>
                  <a:srgbClr val="4D4D4D"/>
                </a:solidFill>
              </a:rPr>
              <a:t>Le cadre d’action</a:t>
            </a:r>
          </a:p>
          <a:p>
            <a:r>
              <a:rPr lang="fr-FR" sz="2800" dirty="0" smtClean="0">
                <a:solidFill>
                  <a:srgbClr val="4D4D4D"/>
                </a:solidFill>
              </a:rPr>
              <a:t>Stratégie du FEM pour 2020</a:t>
            </a:r>
          </a:p>
          <a:p>
            <a:r>
              <a:rPr lang="fr-FR" sz="2800" dirty="0" smtClean="0">
                <a:solidFill>
                  <a:srgbClr val="4D4D4D"/>
                </a:solidFill>
              </a:rPr>
              <a:t>Cinquième bilan global du FEM (Bureau de l’évaluation du FEM)</a:t>
            </a:r>
            <a:endParaRPr lang="fr-FR" sz="2800" dirty="0">
              <a:solidFill>
                <a:srgbClr val="4D4D4D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628866" y="839337"/>
            <a:ext cx="0" cy="449580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Title 3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400" b="1" dirty="0" smtClean="0">
                <a:solidFill>
                  <a:srgbClr val="00642D"/>
                </a:solidFill>
                <a:latin typeface="Calibri" pitchFamily="34" charset="0"/>
              </a:rPr>
              <a:t>Reconstitution des ressources pour FEM-6 (3/3)</a:t>
            </a:r>
            <a:endParaRPr lang="fr-FR" sz="34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96962"/>
          </a:xfrm>
        </p:spPr>
        <p:txBody>
          <a:bodyPr/>
          <a:lstStyle/>
          <a:p>
            <a:r>
              <a:rPr lang="fr-FR" b="1" dirty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Questions </a:t>
            </a:r>
            <a:r>
              <a:rPr lang="fr-FR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pour que FEM-6 maximise </a:t>
            </a:r>
            <a:r>
              <a:rPr lang="fr-FR" b="1" dirty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l'impact </a:t>
            </a:r>
            <a:r>
              <a:rPr lang="fr-FR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future du FEM </a:t>
            </a:r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(1/2)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343399"/>
          </a:xfrm>
        </p:spPr>
        <p:txBody>
          <a:bodyPr/>
          <a:lstStyle/>
          <a:p>
            <a:r>
              <a:rPr lang="fr-FR" sz="2400" dirty="0" smtClean="0"/>
              <a:t>Comment pourrait le FEM s'orienter </a:t>
            </a:r>
            <a:r>
              <a:rPr lang="fr-FR" sz="2400" dirty="0"/>
              <a:t>vers une approche plus axée sur les </a:t>
            </a:r>
            <a:r>
              <a:rPr lang="fr-FR" sz="2400" dirty="0" smtClean="0"/>
              <a:t>programmes?</a:t>
            </a:r>
          </a:p>
          <a:p>
            <a:r>
              <a:rPr lang="fr-FR" sz="2400" dirty="0" smtClean="0"/>
              <a:t>Comment peut le FEM soutenir des projets plus concrets et plus percutants?</a:t>
            </a:r>
          </a:p>
          <a:p>
            <a:r>
              <a:rPr lang="fr-FR" sz="2400" dirty="0" smtClean="0"/>
              <a:t>Quel </a:t>
            </a:r>
            <a:r>
              <a:rPr lang="fr-FR" sz="2400" dirty="0"/>
              <a:t>est le rôle du FEM dans le financement du climat en vue de </a:t>
            </a:r>
            <a:r>
              <a:rPr lang="fr-FR" sz="2400" dirty="0" smtClean="0"/>
              <a:t>l‘évolution de l’architecture financière </a:t>
            </a:r>
            <a:r>
              <a:rPr lang="fr-FR" sz="2400" dirty="0"/>
              <a:t>mondiale </a:t>
            </a:r>
            <a:r>
              <a:rPr lang="fr-FR" sz="2400" dirty="0" smtClean="0"/>
              <a:t>et des demandes changeantes? </a:t>
            </a:r>
          </a:p>
          <a:p>
            <a:r>
              <a:rPr lang="fr-FR" sz="2400" dirty="0" smtClean="0"/>
              <a:t>Comment peut le FEM continuer à l’avant-garde de l'innovation?</a:t>
            </a:r>
          </a:p>
          <a:p>
            <a:r>
              <a:rPr lang="fr-FR" sz="2400" dirty="0" smtClean="0"/>
              <a:t>Comment doit le </a:t>
            </a:r>
            <a:r>
              <a:rPr lang="fr-FR" sz="2400" dirty="0"/>
              <a:t>FEM </a:t>
            </a:r>
            <a:r>
              <a:rPr lang="fr-FR" sz="2400" dirty="0" smtClean="0"/>
              <a:t>améliorer </a:t>
            </a:r>
            <a:r>
              <a:rPr lang="fr-FR" sz="2400" dirty="0"/>
              <a:t>sa gestion axée sur les résultats et la gestion des connaissances pour faciliter la </a:t>
            </a:r>
            <a:r>
              <a:rPr lang="fr-FR" sz="2400" dirty="0" smtClean="0"/>
              <a:t>croissance et la expansion?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416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96962"/>
          </a:xfrm>
        </p:spPr>
        <p:txBody>
          <a:bodyPr/>
          <a:lstStyle/>
          <a:p>
            <a:r>
              <a:rPr lang="fr-FR" b="1" dirty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Questions </a:t>
            </a:r>
            <a:r>
              <a:rPr lang="fr-FR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pour que FEM-6 maximise </a:t>
            </a:r>
            <a:r>
              <a:rPr lang="fr-FR" b="1" dirty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l'impact </a:t>
            </a:r>
            <a:r>
              <a:rPr lang="fr-FR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future du FEM </a:t>
            </a:r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(2/2)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343399"/>
          </a:xfrm>
        </p:spPr>
        <p:txBody>
          <a:bodyPr/>
          <a:lstStyle/>
          <a:p>
            <a:r>
              <a:rPr lang="fr-FR" sz="2400" dirty="0" smtClean="0"/>
              <a:t>Comment doit le FEM améliorer son partenariat stratégique avec le secteur privée?</a:t>
            </a:r>
          </a:p>
          <a:p>
            <a:r>
              <a:rPr lang="fr-FR" sz="2400" dirty="0" smtClean="0"/>
              <a:t>Comment doit évoluer l'engagement </a:t>
            </a:r>
            <a:r>
              <a:rPr lang="fr-FR" sz="2400" dirty="0"/>
              <a:t>du FEM </a:t>
            </a:r>
            <a:r>
              <a:rPr lang="fr-FR" sz="2400" dirty="0" smtClean="0"/>
              <a:t>avec les </a:t>
            </a:r>
            <a:r>
              <a:rPr lang="fr-FR" sz="2400" dirty="0"/>
              <a:t>pays à revenu </a:t>
            </a:r>
            <a:r>
              <a:rPr lang="fr-FR" sz="2400" dirty="0" smtClean="0"/>
              <a:t>intermédiaire?</a:t>
            </a:r>
          </a:p>
          <a:p>
            <a:r>
              <a:rPr lang="fr-FR" sz="2400" dirty="0" smtClean="0"/>
              <a:t>Est-il le moment pour que le </a:t>
            </a:r>
            <a:r>
              <a:rPr lang="fr-FR" sz="2400" dirty="0"/>
              <a:t>FEM </a:t>
            </a:r>
            <a:r>
              <a:rPr lang="fr-FR" sz="2400" dirty="0" smtClean="0"/>
              <a:t>révise son actuel système d'allocation </a:t>
            </a:r>
            <a:r>
              <a:rPr lang="fr-FR" sz="2400" dirty="0"/>
              <a:t>des </a:t>
            </a:r>
            <a:r>
              <a:rPr lang="fr-FR" sz="2400" dirty="0" smtClean="0"/>
              <a:t>ressources?</a:t>
            </a:r>
          </a:p>
          <a:p>
            <a:r>
              <a:rPr lang="fr-FR" sz="2400" dirty="0" smtClean="0"/>
              <a:t>Est-il </a:t>
            </a:r>
            <a:r>
              <a:rPr lang="fr-FR" sz="2400" dirty="0"/>
              <a:t>le moment pour que le FEM </a:t>
            </a:r>
            <a:r>
              <a:rPr lang="fr-FR" sz="2400" dirty="0" smtClean="0"/>
              <a:t>envisage d'introduire </a:t>
            </a:r>
            <a:r>
              <a:rPr lang="fr-FR" sz="2400" dirty="0"/>
              <a:t>des modèles de financement alternatifs et plus </a:t>
            </a:r>
            <a:r>
              <a:rPr lang="fr-FR" sz="2400" dirty="0" smtClean="0"/>
              <a:t>innovants?</a:t>
            </a:r>
          </a:p>
          <a:p>
            <a:r>
              <a:rPr lang="fr-FR" sz="2400" dirty="0" smtClean="0"/>
              <a:t>Est-il </a:t>
            </a:r>
            <a:r>
              <a:rPr lang="fr-FR" sz="2400" dirty="0"/>
              <a:t>le moment pour que le FEM </a:t>
            </a:r>
            <a:r>
              <a:rPr lang="fr-FR" sz="2400" dirty="0" smtClean="0"/>
              <a:t>envisage de </a:t>
            </a:r>
            <a:r>
              <a:rPr lang="fr-FR" sz="2400"/>
              <a:t>rééquilibrer </a:t>
            </a:r>
            <a:r>
              <a:rPr lang="fr-FR" sz="2400" smtClean="0"/>
              <a:t>l’allocation des </a:t>
            </a:r>
            <a:r>
              <a:rPr lang="fr-FR" sz="2400" dirty="0"/>
              <a:t>ressources entre les domaines d'intervention?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25279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800" b="1" dirty="0">
                <a:solidFill>
                  <a:srgbClr val="00642D"/>
                </a:solidFill>
                <a:latin typeface="Calibri" pitchFamily="34" charset="0"/>
              </a:rPr>
              <a:t>Je vous remercie de votre </a:t>
            </a:r>
            <a:r>
              <a:rPr lang="fr-FR" sz="3800" b="1" dirty="0" smtClean="0">
                <a:solidFill>
                  <a:srgbClr val="00642D"/>
                </a:solidFill>
                <a:latin typeface="Calibri" pitchFamily="34" charset="0"/>
              </a:rPr>
              <a:t>attention !</a:t>
            </a:r>
            <a:endParaRPr lang="fr-FR" sz="38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2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800" b="1" dirty="0">
                <a:solidFill>
                  <a:srgbClr val="4D4D4D"/>
                </a:solidFill>
                <a:latin typeface="Calibri" pitchFamily="34" charset="0"/>
              </a:rPr>
              <a:t>Des </a:t>
            </a:r>
            <a:r>
              <a:rPr lang="fr-FR" sz="3800" b="1" dirty="0" smtClean="0">
                <a:solidFill>
                  <a:srgbClr val="4D4D4D"/>
                </a:solidFill>
                <a:latin typeface="Calibri" pitchFamily="34" charset="0"/>
              </a:rPr>
              <a:t>questions ?</a:t>
            </a:r>
            <a:endParaRPr lang="fr-FR" sz="3800" b="1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447800" y="45720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 dirty="0">
                <a:solidFill>
                  <a:srgbClr val="00642D"/>
                </a:solidFill>
                <a:latin typeface="Calibri" pitchFamily="34" charset="0"/>
              </a:rPr>
              <a:t>Le Fonds pour </a:t>
            </a:r>
            <a:r>
              <a:rPr lang="fr-FR" sz="1600" b="1" dirty="0" smtClean="0">
                <a:solidFill>
                  <a:srgbClr val="00642D"/>
                </a:solidFill>
                <a:latin typeface="Calibri" pitchFamily="34" charset="0"/>
              </a:rPr>
              <a:t>l’environnement </a:t>
            </a:r>
            <a:r>
              <a:rPr lang="fr-FR" sz="1600" b="1" dirty="0">
                <a:solidFill>
                  <a:srgbClr val="00642D"/>
                </a:solidFill>
                <a:latin typeface="Calibri" pitchFamily="34" charset="0"/>
              </a:rPr>
              <a:t>mondial</a:t>
            </a:r>
          </a:p>
          <a:p>
            <a:pPr algn="ctr"/>
            <a:r>
              <a:rPr lang="fr-FR" sz="1400" dirty="0">
                <a:solidFill>
                  <a:srgbClr val="4D4D4D"/>
                </a:solidFill>
                <a:latin typeface="Calibri" pitchFamily="34" charset="0"/>
              </a:rPr>
              <a:t>1818 H Street, NW, Mail Stop P4-400 - Washington, DC 20433 USA</a:t>
            </a:r>
            <a:r>
              <a:rPr/>
              <a:t/>
            </a:r>
            <a:br>
              <a:rPr/>
            </a:br>
            <a:r>
              <a:rPr lang="fr-FR" sz="1400" smtClean="0">
                <a:solidFill>
                  <a:srgbClr val="4D4D4D"/>
                </a:solidFill>
                <a:latin typeface="Calibri" pitchFamily="34" charset="0"/>
              </a:rPr>
              <a:t>Tél. </a:t>
            </a:r>
            <a:r>
              <a:rPr lang="fr-FR" sz="1400" dirty="0" smtClean="0">
                <a:solidFill>
                  <a:srgbClr val="4D4D4D"/>
                </a:solidFill>
                <a:latin typeface="Calibri" pitchFamily="34" charset="0"/>
              </a:rPr>
              <a:t>: </a:t>
            </a:r>
            <a:r>
              <a:rPr lang="fr-FR" sz="1400" dirty="0">
                <a:solidFill>
                  <a:srgbClr val="4D4D4D"/>
                </a:solidFill>
                <a:latin typeface="Calibri" pitchFamily="34" charset="0"/>
              </a:rPr>
              <a:t>(202) 473-0508 - Télécopie : (202) 522-3240/3245</a:t>
            </a:r>
          </a:p>
          <a:p>
            <a:pPr algn="ctr"/>
            <a:r>
              <a:rPr lang="fr-FR" sz="1600" smtClean="0">
                <a:solidFill>
                  <a:srgbClr val="00642D"/>
                </a:solidFill>
                <a:latin typeface="Calibri" pitchFamily="34" charset="0"/>
              </a:rPr>
              <a:t>www.thegef.org  </a:t>
            </a:r>
            <a:r>
              <a:rPr lang="fr-FR" sz="1600">
                <a:solidFill>
                  <a:srgbClr val="00642D"/>
                </a:solidFill>
                <a:latin typeface="Calibri" pitchFamily="34" charset="0"/>
              </a:rPr>
              <a:t>/ </a:t>
            </a:r>
            <a:r>
              <a:rPr lang="fr-FR" sz="1600" smtClean="0">
                <a:solidFill>
                  <a:srgbClr val="00642D"/>
                </a:solidFill>
                <a:latin typeface="Calibri" pitchFamily="34" charset="0"/>
              </a:rPr>
              <a:t>secretariat@thegef.org</a:t>
            </a:r>
            <a:endParaRPr lang="fr-FR" sz="1600" dirty="0">
              <a:solidFill>
                <a:srgbClr val="00642D"/>
              </a:solidFill>
              <a:latin typeface="Calibri" pitchFamily="34" charset="0"/>
            </a:endParaRPr>
          </a:p>
          <a:p>
            <a:pPr algn="ctr"/>
            <a:endParaRPr lang="fr-FR" sz="1600" dirty="0">
              <a:solidFill>
                <a:srgbClr val="4D4D4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Évolution du FEM</a:t>
            </a:r>
          </a:p>
        </p:txBody>
      </p:sp>
      <p:sp>
        <p:nvSpPr>
          <p:cNvPr id="7171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832513" y="1295399"/>
            <a:ext cx="8082887" cy="1137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8675" y="9001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solidFill>
                  <a:srgbClr val="00642D"/>
                </a:solidFill>
                <a:latin typeface="Calibri" charset="0"/>
              </a:rPr>
              <a:t>1991</a:t>
            </a:r>
          </a:p>
        </p:txBody>
      </p:sp>
      <p:sp>
        <p:nvSpPr>
          <p:cNvPr id="7173" name="Text Box 1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9927" y="8905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>
                <a:solidFill>
                  <a:srgbClr val="00642D"/>
                </a:solidFill>
                <a:latin typeface="Calibri" charset="0"/>
              </a:rPr>
              <a:t>1992</a:t>
            </a:r>
          </a:p>
        </p:txBody>
      </p:sp>
      <p:sp>
        <p:nvSpPr>
          <p:cNvPr id="7174" name="Text 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90900" y="91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>
                <a:solidFill>
                  <a:srgbClr val="00642D"/>
                </a:solidFill>
                <a:latin typeface="Calibri" charset="0"/>
              </a:rPr>
              <a:t>1994</a:t>
            </a:r>
          </a:p>
        </p:txBody>
      </p:sp>
      <p:sp>
        <p:nvSpPr>
          <p:cNvPr id="7175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51493" y="899908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 smtClean="0">
                <a:solidFill>
                  <a:srgbClr val="00642D"/>
                </a:solidFill>
                <a:latin typeface="Calibri" charset="0"/>
              </a:rPr>
              <a:t>2013</a:t>
            </a:r>
            <a:endParaRPr lang="fr-FR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420411"/>
            <a:ext cx="1477731" cy="3416320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b="1" dirty="0">
                <a:solidFill>
                  <a:srgbClr val="00642D"/>
                </a:solidFill>
                <a:latin typeface="Calibri" charset="0"/>
              </a:rPr>
              <a:t>La première source de financement public </a:t>
            </a:r>
            <a:r>
              <a:rPr lang="fr-FR" dirty="0">
                <a:solidFill>
                  <a:srgbClr val="4D4D4D"/>
                </a:solidFill>
                <a:latin typeface="Calibri" charset="0"/>
              </a:rPr>
              <a:t> des projets et programmes qui visent à améliorer </a:t>
            </a:r>
            <a:r>
              <a:rPr lang="fr-FR" dirty="0" smtClean="0">
                <a:solidFill>
                  <a:srgbClr val="4D4D4D"/>
                </a:solidFill>
                <a:latin typeface="Calibri" charset="0"/>
              </a:rPr>
              <a:t>l’état </a:t>
            </a:r>
            <a:r>
              <a:rPr lang="fr-FR" dirty="0" err="1" smtClean="0">
                <a:solidFill>
                  <a:srgbClr val="4D4D4D"/>
                </a:solidFill>
                <a:latin typeface="Calibri" charset="0"/>
              </a:rPr>
              <a:t>environne-mental</a:t>
            </a:r>
            <a:r>
              <a:rPr lang="fr-FR" dirty="0" smtClean="0">
                <a:solidFill>
                  <a:srgbClr val="4D4D4D"/>
                </a:solidFill>
                <a:latin typeface="Calibri" charset="0"/>
              </a:rPr>
              <a:t> </a:t>
            </a:r>
            <a:r>
              <a:rPr lang="fr-FR" dirty="0">
                <a:solidFill>
                  <a:srgbClr val="4D4D4D"/>
                </a:solidFill>
                <a:latin typeface="Calibri" charset="0"/>
              </a:rPr>
              <a:t>du globe</a:t>
            </a:r>
            <a:endParaRPr lang="fr-FR" dirty="0">
              <a:latin typeface="Calibri" charset="0"/>
            </a:endParaRPr>
          </a:p>
        </p:txBody>
      </p:sp>
      <p:sp>
        <p:nvSpPr>
          <p:cNvPr id="7177" name="Text Box 2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7" y="1392735"/>
            <a:ext cx="1095375" cy="1508105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sz="1600" b="1" dirty="0">
                <a:solidFill>
                  <a:srgbClr val="00642D"/>
                </a:solidFill>
                <a:latin typeface="+mn-lt"/>
              </a:rPr>
              <a:t>1 </a:t>
            </a:r>
            <a:r>
              <a:rPr lang="fr-FR" sz="1600" b="1" dirty="0" smtClean="0">
                <a:solidFill>
                  <a:srgbClr val="00642D"/>
                </a:solidFill>
                <a:latin typeface="+mn-lt"/>
              </a:rPr>
              <a:t>milliard de dollars</a:t>
            </a:r>
            <a:endParaRPr lang="fr-FR" sz="1600" dirty="0" smtClean="0">
              <a:latin typeface="+mn-lt"/>
            </a:endParaRPr>
          </a:p>
          <a:p>
            <a:pPr algn="ctr" eaLnBrk="1" hangingPunct="1">
              <a:buFont typeface="Arial" charset="0"/>
              <a:buNone/>
            </a:pPr>
            <a:r>
              <a:rPr lang="fr-FR" sz="1500" dirty="0">
                <a:solidFill>
                  <a:srgbClr val="4D4D4D"/>
                </a:solidFill>
                <a:latin typeface="+mn-lt"/>
              </a:rPr>
              <a:t>Programme pilote de la Banque mondiale</a:t>
            </a:r>
          </a:p>
        </p:txBody>
      </p:sp>
      <p:sp>
        <p:nvSpPr>
          <p:cNvPr id="7179" name="Line 3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28675" y="1208206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3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43777" y="1247775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3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14750" y="1239624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3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977865" y="1275069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089" y="3352800"/>
            <a:ext cx="1392072" cy="1372683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srgbClr val="4D4D4D"/>
                </a:solidFill>
                <a:latin typeface="Calibri" charset="0"/>
              </a:rPr>
              <a:t>Partenaires initiaux :</a:t>
            </a:r>
            <a:endParaRPr lang="fr-FR" sz="1600" dirty="0">
              <a:solidFill>
                <a:srgbClr val="4D4D4D"/>
              </a:solidFill>
              <a:latin typeface="Calibri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600" b="1" dirty="0">
                <a:solidFill>
                  <a:srgbClr val="00642D"/>
                </a:solidFill>
                <a:latin typeface="Calibri" charset="0"/>
              </a:rPr>
              <a:t>Banque mondiale, PNUD, PNUE</a:t>
            </a:r>
          </a:p>
        </p:txBody>
      </p:sp>
      <p:sp>
        <p:nvSpPr>
          <p:cNvPr id="7185" name="Text Box 3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476375" y="1401576"/>
            <a:ext cx="1371600" cy="3323987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r-FR" sz="1600" dirty="0" smtClean="0">
                <a:solidFill>
                  <a:srgbClr val="4D4D4D"/>
                </a:solidFill>
                <a:latin typeface="Calibri" charset="0"/>
              </a:rPr>
              <a:t>Au </a:t>
            </a:r>
            <a:r>
              <a:rPr lang="fr-FR" sz="1600" dirty="0">
                <a:solidFill>
                  <a:srgbClr val="4D4D4D"/>
                </a:solidFill>
                <a:latin typeface="Calibri" charset="0"/>
              </a:rPr>
              <a:t>Sommet de la Terre </a:t>
            </a:r>
            <a:r>
              <a:rPr lang="fr-FR" sz="1600" dirty="0" smtClean="0">
                <a:solidFill>
                  <a:srgbClr val="4D4D4D"/>
                </a:solidFill>
                <a:latin typeface="Calibri" charset="0"/>
              </a:rPr>
              <a:t>de Rio commencent </a:t>
            </a:r>
            <a:r>
              <a:rPr lang="fr-FR" sz="1600" b="1" dirty="0" smtClean="0">
                <a:solidFill>
                  <a:srgbClr val="00642D"/>
                </a:solidFill>
                <a:latin typeface="Calibri" charset="0"/>
              </a:rPr>
              <a:t>les </a:t>
            </a:r>
            <a:r>
              <a:rPr lang="fr-FR" sz="1600" b="1" dirty="0">
                <a:solidFill>
                  <a:srgbClr val="00642D"/>
                </a:solidFill>
                <a:latin typeface="Calibri" charset="0"/>
              </a:rPr>
              <a:t>négociations sur la </a:t>
            </a:r>
            <a:r>
              <a:rPr lang="fr-FR" sz="1600" b="1" dirty="0" err="1" smtClean="0">
                <a:solidFill>
                  <a:srgbClr val="00642D"/>
                </a:solidFill>
                <a:latin typeface="Calibri" charset="0"/>
              </a:rPr>
              <a:t>restructura-tion</a:t>
            </a:r>
            <a:r>
              <a:rPr lang="fr-FR" sz="1600" b="1" dirty="0" smtClean="0">
                <a:solidFill>
                  <a:srgbClr val="00642D"/>
                </a:solidFill>
                <a:latin typeface="Calibri" charset="0"/>
              </a:rPr>
              <a:t> </a:t>
            </a:r>
            <a:r>
              <a:rPr lang="fr-FR" sz="1600" b="1" dirty="0">
                <a:solidFill>
                  <a:srgbClr val="00642D"/>
                </a:solidFill>
                <a:latin typeface="Calibri" charset="0"/>
              </a:rPr>
              <a:t>du FEM afin de le détacher de la Banque </a:t>
            </a:r>
            <a:r>
              <a:rPr lang="fr-FR" sz="1600" b="1" dirty="0" smtClean="0">
                <a:solidFill>
                  <a:srgbClr val="00642D"/>
                </a:solidFill>
                <a:latin typeface="Calibri" charset="0"/>
              </a:rPr>
              <a:t>mondiale</a:t>
            </a:r>
            <a:endParaRPr lang="fr-FR" sz="1600" b="1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87" name="Text 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1400599"/>
            <a:ext cx="2514599" cy="4031873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600" b="1" dirty="0" smtClean="0">
                <a:solidFill>
                  <a:srgbClr val="00642D"/>
                </a:solidFill>
                <a:latin typeface="Calibri" charset="0"/>
              </a:rPr>
              <a:t>Le FEM fait office de mécanisme financier pour :</a:t>
            </a:r>
            <a:endParaRPr lang="fr-FR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la CDB</a:t>
            </a:r>
            <a:endParaRPr lang="fr-FR" sz="1600" dirty="0" smtClean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la CCNUCC</a:t>
            </a:r>
            <a:endParaRPr lang="fr-FR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La Convention de Stockholm sur les POP</a:t>
            </a:r>
          </a:p>
          <a:p>
            <a:pPr eaLnBrk="1" hangingPunct="1"/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la CNULD</a:t>
            </a:r>
          </a:p>
          <a:p>
            <a:pPr eaLnBrk="1" hangingPunct="1"/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la Convention sur le mercure (nouvelle)</a:t>
            </a:r>
          </a:p>
          <a:p>
            <a:pPr eaLnBrk="1" hangingPunct="1"/>
            <a:endParaRPr lang="fr-FR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fr-FR" sz="1600" dirty="0" smtClean="0">
                <a:solidFill>
                  <a:srgbClr val="4D4D4D"/>
                </a:solidFill>
                <a:latin typeface="Calibri" charset="0"/>
              </a:rPr>
              <a:t>De plus, bien qu’il n’ait pas de lien formel avec le </a:t>
            </a:r>
            <a:r>
              <a:rPr lang="fr-FR" sz="1600" b="1" u="sng" dirty="0" smtClean="0">
                <a:solidFill>
                  <a:srgbClr val="4D4D4D"/>
                </a:solidFill>
                <a:latin typeface="Calibri" charset="0"/>
              </a:rPr>
              <a:t>Protocole </a:t>
            </a:r>
            <a:r>
              <a:rPr lang="fr-FR" sz="1600" b="1" u="sng" dirty="0">
                <a:solidFill>
                  <a:srgbClr val="4D4D4D"/>
                </a:solidFill>
                <a:latin typeface="Calibri" charset="0"/>
              </a:rPr>
              <a:t>de Montréal</a:t>
            </a:r>
            <a:r>
              <a:rPr lang="fr-FR" sz="1600" dirty="0" smtClean="0">
                <a:solidFill>
                  <a:srgbClr val="4D4D4D"/>
                </a:solidFill>
                <a:latin typeface="Calibri" charset="0"/>
              </a:rPr>
              <a:t>, le FEM appuie sa mise en œuvre dans les pays </a:t>
            </a:r>
            <a:r>
              <a:rPr lang="fr-FR" sz="1600" smtClean="0">
                <a:solidFill>
                  <a:srgbClr val="4D4D4D"/>
                </a:solidFill>
                <a:latin typeface="Calibri" charset="0"/>
              </a:rPr>
              <a:t>en transition. </a:t>
            </a:r>
            <a:endParaRPr lang="fr-FR" sz="1600" dirty="0">
              <a:solidFill>
                <a:srgbClr val="4D4D4D"/>
              </a:solidFill>
              <a:latin typeface="Calibri" charset="0"/>
            </a:endParaRPr>
          </a:p>
        </p:txBody>
      </p:sp>
      <p:sp>
        <p:nvSpPr>
          <p:cNvPr id="7189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971089" y="1425575"/>
            <a:ext cx="1390650" cy="1107996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600" dirty="0">
                <a:solidFill>
                  <a:srgbClr val="4D4D4D"/>
                </a:solidFill>
                <a:latin typeface="Calibri" charset="0"/>
              </a:rPr>
              <a:t>Instrument pour la</a:t>
            </a:r>
            <a:r>
              <a:rPr lang="fr-FR" dirty="0" smtClean="0"/>
              <a:t> </a:t>
            </a:r>
            <a:r>
              <a:rPr lang="fr-FR" sz="1600" b="1" dirty="0" err="1" smtClean="0">
                <a:solidFill>
                  <a:srgbClr val="00642D"/>
                </a:solidFill>
                <a:latin typeface="Calibri" charset="0"/>
              </a:rPr>
              <a:t>restructura-tion</a:t>
            </a:r>
            <a:r>
              <a:rPr lang="fr-FR" sz="1600" b="1" dirty="0" smtClean="0">
                <a:solidFill>
                  <a:srgbClr val="00642D"/>
                </a:solidFill>
                <a:latin typeface="Calibri" charset="0"/>
              </a:rPr>
              <a:t> </a:t>
            </a:r>
            <a:r>
              <a:rPr lang="fr-FR" sz="1600" b="1" dirty="0">
                <a:solidFill>
                  <a:srgbClr val="00642D"/>
                </a:solidFill>
                <a:latin typeface="Calibri" charset="0"/>
              </a:rPr>
              <a:t>du FEM</a:t>
            </a:r>
          </a:p>
        </p:txBody>
      </p:sp>
      <p:sp>
        <p:nvSpPr>
          <p:cNvPr id="23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6414" y="2533571"/>
            <a:ext cx="710" cy="819229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609600"/>
            <a:ext cx="8229600" cy="731838"/>
          </a:xfrm>
        </p:spPr>
        <p:txBody>
          <a:bodyPr/>
          <a:lstStyle/>
          <a:p>
            <a:pPr eaLnBrk="1" hangingPunct="1"/>
            <a:r>
              <a:rPr lang="fr-FR" sz="3600" i="1" dirty="0" smtClean="0">
                <a:solidFill>
                  <a:srgbClr val="00642D"/>
                </a:solidFill>
              </a:rPr>
              <a:t>Cadre institutionnel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>
                <a:solidFill>
                  <a:srgbClr val="00642D"/>
                </a:solidFill>
                <a:latin typeface="Calibri" pitchFamily="34" charset="0"/>
              </a:rPr>
              <a:t>Caisse du FEM</a:t>
            </a:r>
          </a:p>
        </p:txBody>
      </p:sp>
      <p:sp>
        <p:nvSpPr>
          <p:cNvPr id="5" name="AutoShape 1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599" y="3064575"/>
            <a:ext cx="1219201" cy="2723655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Agences du FEM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PNUD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PNUE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Banque mondiale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BAsD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BAfD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BERD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FAO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BID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FIDA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ONUDI</a:t>
            </a:r>
            <a:endParaRPr lang="fr-FR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82489" y="3041566"/>
            <a:ext cx="914400" cy="80010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alibri" pitchFamily="34" charset="0"/>
              </a:rPr>
              <a:t>Secrétariat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alibri" pitchFamily="34" charset="0"/>
              </a:rPr>
              <a:t>du FEM</a:t>
            </a:r>
          </a:p>
        </p:txBody>
      </p:sp>
      <p:sp>
        <p:nvSpPr>
          <p:cNvPr id="8" name="AutoShape 1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39339" y="2239981"/>
            <a:ext cx="11430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alibri" pitchFamily="34" charset="0"/>
              </a:rPr>
              <a:t>STAP</a:t>
            </a:r>
          </a:p>
        </p:txBody>
      </p:sp>
      <p:sp>
        <p:nvSpPr>
          <p:cNvPr id="9" name="AutoShap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6439" y="4188278"/>
            <a:ext cx="18288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alibri" pitchFamily="34" charset="0"/>
              </a:rPr>
              <a:t>Bureau de l’évaluation</a:t>
            </a:r>
          </a:p>
        </p:txBody>
      </p:sp>
      <p:sp>
        <p:nvSpPr>
          <p:cNvPr id="10" name="AutoShap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23512" y="2556160"/>
            <a:ext cx="2057400" cy="187024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Projets</a:t>
            </a:r>
          </a:p>
          <a:p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Pays :</a:t>
            </a:r>
          </a:p>
          <a:p>
            <a:pPr marL="117475" indent="-117475">
              <a:buFont typeface="Arial" charset="0"/>
              <a:buChar char="•"/>
            </a:pP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Points focaux techniques/</a:t>
            </a:r>
          </a:p>
          <a:p>
            <a:r>
              <a:rPr lang="fr-FR" sz="1200" b="1" dirty="0">
                <a:solidFill>
                  <a:srgbClr val="00642D"/>
                </a:solidFill>
                <a:latin typeface="Calibri" pitchFamily="34" charset="0"/>
              </a:rPr>
              <a:t> </a:t>
            </a: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  politiques du FEM</a:t>
            </a:r>
          </a:p>
          <a:p>
            <a:pPr marL="117475" indent="-117475">
              <a:buFont typeface="Arial" charset="0"/>
              <a:buChar char="•"/>
            </a:pP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Points focaux pour les </a:t>
            </a:r>
          </a:p>
          <a:p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   conventions</a:t>
            </a:r>
          </a:p>
          <a:p>
            <a:pPr marL="117475" indent="-117475">
              <a:buFont typeface="Arial" charset="0"/>
              <a:buChar char="•"/>
            </a:pP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Autres organismes publics</a:t>
            </a:r>
          </a:p>
          <a:p>
            <a:pPr marL="117475" indent="-117475">
              <a:buFont typeface="Arial" charset="0"/>
              <a:buChar char="•"/>
            </a:pP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ONG/OSC</a:t>
            </a:r>
          </a:p>
          <a:p>
            <a:pPr marL="117475" indent="-117475">
              <a:buFont typeface="Arial" charset="0"/>
              <a:buChar char="•"/>
            </a:pPr>
            <a:r>
              <a:rPr lang="fr-FR" sz="1200" b="1" dirty="0" smtClean="0">
                <a:solidFill>
                  <a:srgbClr val="00642D"/>
                </a:solidFill>
                <a:latin typeface="Calibri" pitchFamily="34" charset="0"/>
              </a:rPr>
              <a:t>Secteur privé</a:t>
            </a:r>
            <a:endParaRPr lang="fr-FR" sz="1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37882" y="2908093"/>
            <a:ext cx="2211554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Conseil du FEM</a:t>
            </a:r>
          </a:p>
          <a:p>
            <a:pPr algn="ctr"/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Pays : Membres du Conseil </a:t>
            </a:r>
          </a:p>
          <a:p>
            <a:pPr algn="ctr"/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/ Groupes de pays</a:t>
            </a:r>
          </a:p>
        </p:txBody>
      </p:sp>
      <p:sp>
        <p:nvSpPr>
          <p:cNvPr id="12" name="AutoShap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316" y="2195326"/>
            <a:ext cx="1828800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Assemblée du FEM</a:t>
            </a:r>
          </a:p>
        </p:txBody>
      </p:sp>
      <p:sp>
        <p:nvSpPr>
          <p:cNvPr id="13" name="AutoShap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6320" y="3739290"/>
            <a:ext cx="1851561" cy="189250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Conventions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CDB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CCNUCC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Stockholm (POP)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CNULD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Protocole de </a:t>
            </a:r>
          </a:p>
          <a:p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       Montréal</a:t>
            </a:r>
          </a:p>
          <a:p>
            <a:pPr marL="285750" indent="-285750">
              <a:buFont typeface="Arial"/>
              <a:buChar char="•"/>
            </a:pPr>
            <a:r>
              <a:rPr lang="fr-FR" sz="1400" b="1" dirty="0" smtClean="0">
                <a:solidFill>
                  <a:srgbClr val="00642D"/>
                </a:solidFill>
                <a:latin typeface="Calibri" pitchFamily="34" charset="0"/>
              </a:rPr>
              <a:t>Mercure</a:t>
            </a:r>
          </a:p>
        </p:txBody>
      </p:sp>
      <p:sp>
        <p:nvSpPr>
          <p:cNvPr id="14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5839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srgbClr val="4D4D4D"/>
                </a:solidFill>
                <a:latin typeface="Calibri" pitchFamily="34" charset="0"/>
              </a:rPr>
              <a:t>Directives</a:t>
            </a:r>
            <a:endParaRPr lang="fr-FR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459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srgbClr val="4D4D4D"/>
                </a:solidFill>
                <a:latin typeface="Calibri" pitchFamily="34" charset="0"/>
              </a:rPr>
              <a:t>Opérations</a:t>
            </a:r>
            <a:endParaRPr lang="fr-FR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130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srgbClr val="4D4D4D"/>
                </a:solidFill>
                <a:latin typeface="Calibri" pitchFamily="34" charset="0"/>
              </a:rPr>
              <a:t>Intervention</a:t>
            </a:r>
            <a:endParaRPr lang="fr-FR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921079" y="3237137"/>
            <a:ext cx="1" cy="502153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" name="Line 1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36913" y="3482066"/>
            <a:ext cx="958685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" name="Line 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09653" y="2728725"/>
            <a:ext cx="0" cy="17936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009653" y="3949904"/>
            <a:ext cx="0" cy="21524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55867" y="3470189"/>
            <a:ext cx="226622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296890" y="3470189"/>
            <a:ext cx="265709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Line 1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712524" y="3455343"/>
            <a:ext cx="332514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895598" y="1540877"/>
            <a:ext cx="1685802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29744" y="1540876"/>
            <a:ext cx="1593768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" name="AutoShape 1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24401" y="2097601"/>
            <a:ext cx="1502228" cy="76100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Administrateur </a:t>
            </a:r>
          </a:p>
          <a:p>
            <a:pPr algn="ctr"/>
            <a:r>
              <a:rPr lang="fr-FR" b="1" dirty="0" smtClean="0">
                <a:solidFill>
                  <a:srgbClr val="00642D"/>
                </a:solidFill>
                <a:latin typeface="Calibri" pitchFamily="34" charset="0"/>
              </a:rPr>
              <a:t>du FEM</a:t>
            </a:r>
            <a:endParaRPr lang="fr-FR" sz="1400" b="1" dirty="0" smtClean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425516" y="2885207"/>
            <a:ext cx="4228" cy="58498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143000"/>
            <a:ext cx="8763000" cy="4419600"/>
          </a:xfrm>
        </p:spPr>
        <p:txBody>
          <a:bodyPr/>
          <a:lstStyle/>
          <a:p>
            <a:pPr marL="0" indent="0">
              <a:buNone/>
            </a:pPr>
            <a:r>
              <a:rPr lang="fr-FR" sz="3000" b="1" dirty="0" smtClean="0">
                <a:solidFill>
                  <a:srgbClr val="00642D"/>
                </a:solidFill>
              </a:rPr>
              <a:t>Agence de mise en œuvre - Administration des projets</a:t>
            </a:r>
          </a:p>
          <a:p>
            <a:pPr marL="0" indent="0">
              <a:buNone/>
            </a:pPr>
            <a:endParaRPr lang="fr-FR" sz="1000" dirty="0" smtClean="0">
              <a:solidFill>
                <a:srgbClr val="4D4D4D"/>
              </a:solidFill>
            </a:endParaRP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Assurer la qualité de la préparation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Transférer les financements à l’Agence d’exécution 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Superviser la mise en œuvre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Rendre compte au Conseil du FEM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Informer les points focaux techniques du FEM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Aider à réunir les cofinancements engagés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>
                <a:solidFill>
                  <a:srgbClr val="00642D"/>
                </a:solidFill>
                <a:latin typeface="Calibri" pitchFamily="34" charset="0"/>
              </a:rPr>
              <a:t>Responsabilités des Agences du FEM (1/2)</a:t>
            </a:r>
          </a:p>
        </p:txBody>
      </p:sp>
    </p:spTree>
    <p:extLst>
      <p:ext uri="{BB962C8B-B14F-4D97-AF65-F5344CB8AC3E}">
        <p14:creationId xmlns:p14="http://schemas.microsoft.com/office/powerpoint/2010/main" val="20957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1143000"/>
            <a:ext cx="7924800" cy="3733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fr-FR" sz="3200" b="1" dirty="0" smtClean="0">
                <a:solidFill>
                  <a:srgbClr val="00642D"/>
                </a:solidFill>
              </a:rPr>
              <a:t>Agence d’exécution — Gestion des projets</a:t>
            </a:r>
          </a:p>
          <a:p>
            <a:pPr lvl="1">
              <a:buNone/>
            </a:pPr>
            <a:endParaRPr lang="fr-FR" sz="1000" dirty="0" smtClean="0"/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Obtenir les résultats attendus du projet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Gérer quotidiennement les fonds</a:t>
            </a:r>
          </a:p>
          <a:p>
            <a:pPr lvl="1"/>
            <a:r>
              <a:rPr lang="fr-FR" sz="2800" dirty="0" smtClean="0">
                <a:solidFill>
                  <a:srgbClr val="4D4D4D"/>
                </a:solidFill>
              </a:rPr>
              <a:t>Rendre compte des résultats obtenus et de l’utilisation des fonds</a:t>
            </a:r>
          </a:p>
          <a:p>
            <a:pPr lvl="1"/>
            <a:endParaRPr lang="fr-FR" dirty="0"/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>
                <a:solidFill>
                  <a:srgbClr val="00642D"/>
                </a:solidFill>
                <a:latin typeface="Calibri" pitchFamily="34" charset="0"/>
              </a:rPr>
              <a:t>Responsabilités des Agences du FEM (2/2)</a:t>
            </a:r>
          </a:p>
        </p:txBody>
      </p:sp>
    </p:spTree>
    <p:extLst>
      <p:ext uri="{BB962C8B-B14F-4D97-AF65-F5344CB8AC3E}">
        <p14:creationId xmlns:p14="http://schemas.microsoft.com/office/powerpoint/2010/main" val="37541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73" name="Group 41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3155287"/>
              </p:ext>
            </p:extLst>
          </p:nvPr>
        </p:nvGraphicFramePr>
        <p:xfrm>
          <a:off x="0" y="0"/>
          <a:ext cx="9144000" cy="6039455"/>
        </p:xfrm>
        <a:graphic>
          <a:graphicData uri="http://schemas.openxmlformats.org/drawingml/2006/table">
            <a:tbl>
              <a:tblPr/>
              <a:tblGrid>
                <a:gridCol w="3024188"/>
                <a:gridCol w="785812"/>
                <a:gridCol w="825500"/>
                <a:gridCol w="88900"/>
                <a:gridCol w="533400"/>
                <a:gridCol w="987425"/>
                <a:gridCol w="1222375"/>
                <a:gridCol w="914400"/>
                <a:gridCol w="762000"/>
              </a:tblGrid>
              <a:tr h="4572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FEM-5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FIP validées par la DG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attente d’approbation (USD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M)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Ressources utilisées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(USD M)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3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Reconstitution des ressources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USD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4.25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Enveloppe du STAR (USD M)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 pitchFamily="34" charset="0"/>
                        </a:rPr>
                        <a:t>Pays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CC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DS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alibri"/>
                        </a:rPr>
                        <a:t>Souple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/>
                        <a:ea typeface="Calibri" pitchFamily="34" charset="0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Comores</a:t>
                      </a: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2.08</a:t>
                      </a:r>
                      <a:endParaRPr lang="fr-FR" sz="1400" b="0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0.70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4.78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4.77</a:t>
                      </a:r>
                      <a:endParaRPr lang="en-US" sz="1400" b="0" i="0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Oui</a:t>
                      </a:r>
                      <a:endParaRPr lang="en-US" sz="1400" b="0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02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Djibouti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fr-FR" sz="1400" b="0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3.14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6.64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6.64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Oui</a:t>
                      </a:r>
                      <a:endParaRPr lang="en-US" sz="1400" b="0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07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L’Erythrée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fr-FR" sz="1400" b="0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3.13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6.63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6.63</a:t>
                      </a:r>
                      <a:endParaRPr lang="en-US" sz="1400" b="0" i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Oui</a:t>
                      </a:r>
                      <a:endParaRPr lang="en-US" sz="1400" b="0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Éthiopie</a:t>
                      </a: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8.13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6.59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/>
                        <a:t>4.29</a:t>
                      </a:r>
                      <a:endParaRPr lang="en-US" sz="1400" b="0" i="0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19.01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10.29</a:t>
                      </a:r>
                      <a:endParaRPr lang="en-US" sz="1400" b="0" i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02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Kenya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8.95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5.00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/>
                        <a:t>4.26</a:t>
                      </a:r>
                      <a:endParaRPr lang="en-US" sz="1400" b="0" i="0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i="0" dirty="0" smtClean="0">
                          <a:latin typeface="+mn-lt"/>
                          <a:ea typeface="Calibri"/>
                          <a:cs typeface="Times New Roman"/>
                        </a:rPr>
                        <a:t>18.21</a:t>
                      </a:r>
                      <a:endParaRPr lang="fr-FR" sz="14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12.25</a:t>
                      </a:r>
                      <a:endParaRPr lang="en-US" sz="1400" b="0" i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51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Madagascar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26.06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4.34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2.88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33.28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28.89</a:t>
                      </a:r>
                      <a:endParaRPr lang="en-US" sz="14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22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Îles</a:t>
                      </a: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 Maurice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5.19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0.89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8.08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7.18</a:t>
                      </a:r>
                      <a:endParaRPr lang="en-US" sz="14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69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Rwanda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1.08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4.58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4.58</a:t>
                      </a:r>
                      <a:endParaRPr lang="en-US" sz="14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Oui</a:t>
                      </a:r>
                      <a:endParaRPr lang="en-US" sz="1400" b="0" kern="1200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40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Seychelles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4.90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0.71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7.61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4.39</a:t>
                      </a:r>
                      <a:endParaRPr lang="en-US" sz="1400" b="0" i="0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11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Somalie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400" b="0" i="0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5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Soudan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3.68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8.88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2.67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15.23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10.33</a:t>
                      </a:r>
                      <a:endParaRPr lang="en-US" sz="1400" b="0" i="0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29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Tanzanie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13.95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7.86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5.61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27.42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20.69</a:t>
                      </a:r>
                      <a:endParaRPr lang="en-US" sz="1400" b="0" i="0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Ouganda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3.83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4.64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2.22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10.69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8.86</a:t>
                      </a:r>
                      <a:endParaRPr lang="en-US" sz="1400" b="0" i="0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Non</a:t>
                      </a:r>
                      <a:endParaRPr lang="en-US" sz="1400" b="0" kern="1200" noProof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  <p:sp>
        <p:nvSpPr>
          <p:cNvPr id="1961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" y="609600"/>
            <a:ext cx="2901950" cy="9906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fr-FR" sz="2400" b="1" dirty="0" smtClean="0">
                <a:solidFill>
                  <a:srgbClr val="00642D"/>
                </a:solidFill>
              </a:rPr>
              <a:t>Allocations STAR</a:t>
            </a:r>
            <a:r>
              <a:rPr dirty="0"/>
              <a:t/>
            </a:r>
            <a:br>
              <a:rPr dirty="0"/>
            </a:br>
            <a:r>
              <a:rPr lang="fr-FR" sz="2400" b="1" dirty="0" smtClean="0">
                <a:solidFill>
                  <a:srgbClr val="00642D"/>
                </a:solidFill>
              </a:rPr>
              <a:t>pendant FEM-5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447800"/>
            <a:ext cx="8458200" cy="3886201"/>
          </a:xfrm>
        </p:spPr>
        <p:txBody>
          <a:bodyPr/>
          <a:lstStyle/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fr-FR" sz="2200" dirty="0" smtClean="0">
                <a:solidFill>
                  <a:srgbClr val="4D4D4D"/>
                </a:solidFill>
              </a:rPr>
              <a:t>Financement pour la préparation des projets inclus dans le modèle de FIP</a:t>
            </a:r>
            <a:endParaRPr lang="fr-FR" sz="22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fr-FR" sz="2200" dirty="0">
                <a:solidFill>
                  <a:srgbClr val="4D4D4D"/>
                </a:solidFill>
              </a:rPr>
              <a:t>Plafond pour les projets de moyenne envergure </a:t>
            </a:r>
            <a:r>
              <a:rPr lang="fr-FR" sz="2200" dirty="0" smtClean="0">
                <a:solidFill>
                  <a:srgbClr val="4D4D4D"/>
                </a:solidFill>
              </a:rPr>
              <a:t>— </a:t>
            </a:r>
            <a:r>
              <a:rPr lang="fr-FR" sz="2200" dirty="0">
                <a:solidFill>
                  <a:srgbClr val="4D4D4D"/>
                </a:solidFill>
              </a:rPr>
              <a:t>2 millions de dollars</a:t>
            </a: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fr-FR" sz="2200" dirty="0">
                <a:solidFill>
                  <a:srgbClr val="4D4D4D"/>
                </a:solidFill>
              </a:rPr>
              <a:t>Tous les modèles </a:t>
            </a:r>
            <a:r>
              <a:rPr lang="fr-FR" sz="2200" dirty="0" smtClean="0">
                <a:solidFill>
                  <a:srgbClr val="4D4D4D"/>
                </a:solidFill>
              </a:rPr>
              <a:t>sont simplifiés</a:t>
            </a:r>
            <a:endParaRPr lang="fr-FR" sz="22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fr-FR" sz="2200" dirty="0">
                <a:solidFill>
                  <a:srgbClr val="4D4D4D"/>
                </a:solidFill>
              </a:rPr>
              <a:t>Le Secrétariat du </a:t>
            </a:r>
            <a:r>
              <a:rPr lang="fr-FR" sz="2200" dirty="0" smtClean="0">
                <a:solidFill>
                  <a:srgbClr val="4D4D4D"/>
                </a:solidFill>
              </a:rPr>
              <a:t>FEM assure le suivi des grandes étapes du projet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fr-FR" sz="2200" dirty="0">
                <a:solidFill>
                  <a:srgbClr val="4D4D4D"/>
                </a:solidFill>
              </a:rPr>
              <a:t>Commissions de gestion des </a:t>
            </a:r>
            <a:r>
              <a:rPr lang="fr-FR" sz="2200" dirty="0" smtClean="0">
                <a:solidFill>
                  <a:srgbClr val="4D4D4D"/>
                </a:solidFill>
              </a:rPr>
              <a:t>Agences :</a:t>
            </a:r>
            <a:r>
              <a:rPr lang="fr-FR" sz="2200" dirty="0" smtClean="0"/>
              <a:t> 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200" dirty="0" smtClean="0">
                <a:solidFill>
                  <a:srgbClr val="4D4D4D"/>
                </a:solidFill>
              </a:rPr>
              <a:t>	</a:t>
            </a:r>
            <a:r>
              <a:rPr lang="fr-FR" sz="2000" dirty="0" smtClean="0">
                <a:solidFill>
                  <a:srgbClr val="4D4D4D"/>
                </a:solidFill>
              </a:rPr>
              <a:t>40 % après l’approbation du Conseil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000" dirty="0" smtClean="0">
                <a:solidFill>
                  <a:srgbClr val="4D4D4D"/>
                </a:solidFill>
              </a:rPr>
              <a:t>	</a:t>
            </a:r>
            <a:r>
              <a:rPr lang="fr-FR" sz="2000" dirty="0" smtClean="0">
                <a:solidFill>
                  <a:srgbClr val="4D4D4D"/>
                </a:solidFill>
              </a:rPr>
              <a:t>60 % après l’agrément de la DG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fr-FR" sz="2200" dirty="0">
                <a:solidFill>
                  <a:srgbClr val="4D4D4D"/>
                </a:solidFill>
              </a:rPr>
              <a:t>Projets-cadres </a:t>
            </a:r>
            <a:r>
              <a:rPr lang="fr-FR" sz="2200" dirty="0" smtClean="0">
                <a:solidFill>
                  <a:srgbClr val="4D4D4D"/>
                </a:solidFill>
              </a:rPr>
              <a:t>consacrés à des </a:t>
            </a:r>
            <a:r>
              <a:rPr lang="fr-FR" sz="2200" dirty="0">
                <a:solidFill>
                  <a:srgbClr val="4D4D4D"/>
                </a:solidFill>
              </a:rPr>
              <a:t>activités habilitantes </a:t>
            </a:r>
            <a:r>
              <a:rPr lang="fr-FR" sz="2200" dirty="0" smtClean="0">
                <a:solidFill>
                  <a:srgbClr val="4D4D4D"/>
                </a:solidFill>
              </a:rPr>
              <a:t>approuvés </a:t>
            </a:r>
            <a:r>
              <a:rPr lang="fr-FR" sz="2200" dirty="0">
                <a:solidFill>
                  <a:srgbClr val="4D4D4D"/>
                </a:solidFill>
              </a:rPr>
              <a:t>par le Conseil </a:t>
            </a:r>
            <a:r>
              <a:rPr lang="fr-FR" sz="2200" dirty="0" smtClean="0">
                <a:solidFill>
                  <a:srgbClr val="4D4D4D"/>
                </a:solidFill>
              </a:rPr>
              <a:t>— </a:t>
            </a:r>
            <a:r>
              <a:rPr lang="fr-FR" sz="2200" dirty="0">
                <a:solidFill>
                  <a:srgbClr val="4D4D4D"/>
                </a:solidFill>
              </a:rPr>
              <a:t>pas </a:t>
            </a:r>
            <a:r>
              <a:rPr lang="fr-FR" sz="2200" dirty="0" smtClean="0">
                <a:solidFill>
                  <a:srgbClr val="4D4D4D"/>
                </a:solidFill>
              </a:rPr>
              <a:t>d’agrément </a:t>
            </a:r>
            <a:r>
              <a:rPr lang="fr-FR" sz="2200" dirty="0">
                <a:solidFill>
                  <a:srgbClr val="4D4D4D"/>
                </a:solidFill>
              </a:rPr>
              <a:t>distinct pour des projets </a:t>
            </a:r>
            <a:r>
              <a:rPr lang="fr-FR" sz="2200" dirty="0" smtClean="0">
                <a:solidFill>
                  <a:srgbClr val="4D4D4D"/>
                </a:solidFill>
              </a:rPr>
              <a:t>uniques. </a:t>
            </a:r>
            <a:endParaRPr lang="fr-FR" sz="2200" dirty="0">
              <a:solidFill>
                <a:srgbClr val="4D4D4D"/>
              </a:solidFill>
            </a:endParaRPr>
          </a:p>
        </p:txBody>
      </p:sp>
      <p:sp>
        <p:nvSpPr>
          <p:cNvPr id="4" name="Tit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8699" y="838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200" b="1" dirty="0" smtClean="0">
                <a:solidFill>
                  <a:srgbClr val="00642D"/>
                </a:solidFill>
                <a:latin typeface="Calibri" pitchFamily="34" charset="0"/>
              </a:rPr>
              <a:t>Mesures de rationalisation</a:t>
            </a:r>
            <a:endParaRPr lang="fr-FR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>
                <a:solidFill>
                  <a:srgbClr val="00642D"/>
                </a:solidFill>
                <a:latin typeface="Calibri" pitchFamily="34" charset="0"/>
              </a:rPr>
              <a:t>Cycle de projet du </a:t>
            </a:r>
            <a:r>
              <a:rPr lang="fr-FR" sz="4000" b="1" dirty="0" smtClean="0">
                <a:solidFill>
                  <a:srgbClr val="00642D"/>
                </a:solidFill>
                <a:latin typeface="Calibri" pitchFamily="34" charset="0"/>
              </a:rPr>
              <a:t>FEM</a:t>
            </a:r>
            <a:endParaRPr lang="fr-FR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 smtClean="0">
                <a:solidFill>
                  <a:srgbClr val="00642D"/>
                </a:solidFill>
                <a:latin typeface="Calibri" pitchFamily="34" charset="0"/>
              </a:rPr>
              <a:t>Harmonisation</a:t>
            </a:r>
            <a:endParaRPr lang="fr-FR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808037"/>
            <a:ext cx="8839200" cy="505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fr-FR" sz="2600" i="1" dirty="0" smtClean="0">
                <a:solidFill>
                  <a:srgbClr val="00642D"/>
                </a:solidFill>
              </a:rPr>
              <a:t>Oct. 2012 : Démarrage des consultations avec la Banque mondiale sur le projet pilote d’harmonisation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b="1" dirty="0">
                <a:solidFill>
                  <a:srgbClr val="00642D"/>
                </a:solidFill>
              </a:rPr>
              <a:t>Objectif</a:t>
            </a:r>
            <a:r>
              <a:rPr lang="fr-FR" dirty="0" smtClean="0"/>
              <a:t> </a:t>
            </a:r>
            <a:endParaRPr lang="fr-FR" sz="2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fr-FR" sz="2800" dirty="0" smtClean="0">
                <a:solidFill>
                  <a:srgbClr val="4D4D4D"/>
                </a:solidFill>
              </a:rPr>
              <a:t>Réduire la charge administrative en </a:t>
            </a:r>
            <a:r>
              <a:rPr lang="fr-FR" sz="2800" dirty="0" smtClean="0"/>
              <a:t>associant les chargés de programmes du FEM à la conception </a:t>
            </a:r>
            <a:r>
              <a:rPr lang="fr-FR" sz="2800" dirty="0" smtClean="0">
                <a:solidFill>
                  <a:srgbClr val="4D4D4D"/>
                </a:solidFill>
              </a:rPr>
              <a:t>des projets.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fr-FR" sz="1500" b="1" dirty="0" smtClean="0">
              <a:solidFill>
                <a:srgbClr val="00642D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fr-FR" sz="2800" b="1" dirty="0" smtClean="0">
                <a:solidFill>
                  <a:srgbClr val="00642D"/>
                </a:solidFill>
              </a:rPr>
              <a:t>Qu’est-ce qui est harmonisé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fr-FR" sz="2800" dirty="0">
                <a:solidFill>
                  <a:srgbClr val="4D4D4D"/>
                </a:solidFill>
              </a:rPr>
              <a:t>Pas de processus de décision parallèle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fr-FR" sz="2800" dirty="0">
                <a:solidFill>
                  <a:srgbClr val="4D4D4D"/>
                </a:solidFill>
              </a:rPr>
              <a:t>Pas de fiches </a:t>
            </a:r>
            <a:r>
              <a:rPr lang="fr-FR" sz="2800" dirty="0" smtClean="0">
                <a:solidFill>
                  <a:srgbClr val="4D4D4D"/>
                </a:solidFill>
              </a:rPr>
              <a:t>d’évaluation </a:t>
            </a:r>
            <a:r>
              <a:rPr lang="fr-FR" sz="2800" dirty="0">
                <a:solidFill>
                  <a:srgbClr val="4D4D4D"/>
                </a:solidFill>
              </a:rPr>
              <a:t>du FEM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fr-FR" sz="2800" dirty="0">
                <a:solidFill>
                  <a:srgbClr val="4D4D4D"/>
                </a:solidFill>
              </a:rPr>
              <a:t>Pas de </a:t>
            </a:r>
            <a:r>
              <a:rPr lang="fr-FR" sz="2800" dirty="0" smtClean="0">
                <a:solidFill>
                  <a:srgbClr val="4D4D4D"/>
                </a:solidFill>
              </a:rPr>
              <a:t>formulaires </a:t>
            </a:r>
            <a:r>
              <a:rPr lang="fr-FR" sz="2800" dirty="0">
                <a:solidFill>
                  <a:srgbClr val="4D4D4D"/>
                </a:solidFill>
              </a:rPr>
              <a:t>de proposition de projets </a:t>
            </a:r>
            <a:r>
              <a:rPr lang="fr-FR" sz="2800" dirty="0" smtClean="0">
                <a:solidFill>
                  <a:srgbClr val="4D4D4D"/>
                </a:solidFill>
              </a:rPr>
              <a:t>spécifiques </a:t>
            </a:r>
            <a:r>
              <a:rPr lang="fr-FR" sz="2800" dirty="0">
                <a:solidFill>
                  <a:srgbClr val="4D4D4D"/>
                </a:solidFill>
              </a:rPr>
              <a:t>pour le FEM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fr-FR" sz="2800" dirty="0">
                <a:solidFill>
                  <a:srgbClr val="4D4D4D"/>
                </a:solidFill>
              </a:rPr>
              <a:t>Nouvelle norme de </a:t>
            </a:r>
            <a:r>
              <a:rPr lang="fr-FR" sz="2800" dirty="0" smtClean="0">
                <a:solidFill>
                  <a:srgbClr val="4D4D4D"/>
                </a:solidFill>
              </a:rPr>
              <a:t>travail : la </a:t>
            </a:r>
            <a:r>
              <a:rPr lang="fr-FR" sz="2800" dirty="0">
                <a:solidFill>
                  <a:srgbClr val="4D4D4D"/>
                </a:solidFill>
              </a:rPr>
              <a:t>durée du cycle de projet passe de 10 à 5 jours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endParaRPr lang="fr-FR" dirty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1057275"/>
            <a:ext cx="8540750" cy="4352925"/>
          </a:xfrm>
        </p:spPr>
        <p:txBody>
          <a:bodyPr>
            <a:noAutofit/>
          </a:bodyPr>
          <a:lstStyle/>
          <a:p>
            <a:pPr eaLnBrk="1" hangingPunct="1"/>
            <a:r>
              <a:rPr lang="fr-FR" sz="2800" dirty="0" smtClean="0">
                <a:solidFill>
                  <a:srgbClr val="4D4D4D"/>
                </a:solidFill>
              </a:rPr>
              <a:t>Conseil du FEM de mai 2011 : </a:t>
            </a:r>
          </a:p>
          <a:p>
            <a:pPr lvl="1" eaLnBrk="1" hangingPunct="1"/>
            <a:r>
              <a:rPr lang="fr-FR" sz="2800" dirty="0" smtClean="0">
                <a:solidFill>
                  <a:srgbClr val="4D4D4D"/>
                </a:solidFill>
              </a:rPr>
              <a:t>Approbation d’une </a:t>
            </a:r>
            <a:r>
              <a:rPr lang="fr-FR" sz="2800" b="1" dirty="0">
                <a:solidFill>
                  <a:srgbClr val="00642D"/>
                </a:solidFill>
              </a:rPr>
              <a:t>initiative pilote afin d’accréditer jusqu’à dix nouvelles institutions </a:t>
            </a:r>
            <a:r>
              <a:rPr lang="fr-FR" sz="2800" dirty="0">
                <a:solidFill>
                  <a:srgbClr val="4D4D4D"/>
                </a:solidFill>
              </a:rPr>
              <a:t>comme Agences de </a:t>
            </a:r>
            <a:r>
              <a:rPr lang="fr-FR" sz="2800" dirty="0" smtClean="0">
                <a:solidFill>
                  <a:srgbClr val="4D4D4D"/>
                </a:solidFill>
              </a:rPr>
              <a:t>projets </a:t>
            </a:r>
            <a:r>
              <a:rPr lang="fr-FR" sz="2800" dirty="0">
                <a:solidFill>
                  <a:srgbClr val="4D4D4D"/>
                </a:solidFill>
              </a:rPr>
              <a:t>du FEM </a:t>
            </a:r>
          </a:p>
          <a:p>
            <a:pPr lvl="1" eaLnBrk="1" hangingPunct="1"/>
            <a:r>
              <a:rPr lang="fr-FR" sz="2800" b="1" dirty="0" smtClean="0">
                <a:solidFill>
                  <a:srgbClr val="00642D"/>
                </a:solidFill>
              </a:rPr>
              <a:t>Au moins 5 institutions nationales</a:t>
            </a:r>
            <a:r>
              <a:rPr lang="fr-FR" dirty="0" smtClean="0"/>
              <a:t> </a:t>
            </a:r>
            <a:r>
              <a:rPr lang="fr-FR" sz="2800" dirty="0">
                <a:solidFill>
                  <a:srgbClr val="4D4D4D"/>
                </a:solidFill>
              </a:rPr>
              <a:t>ayant l’envergure </a:t>
            </a:r>
            <a:r>
              <a:rPr lang="fr-FR" sz="2800" dirty="0" smtClean="0">
                <a:solidFill>
                  <a:srgbClr val="4D4D4D"/>
                </a:solidFill>
              </a:rPr>
              <a:t>voulue et </a:t>
            </a:r>
            <a:r>
              <a:rPr lang="fr-FR" sz="2800" dirty="0">
                <a:solidFill>
                  <a:srgbClr val="4D4D4D"/>
                </a:solidFill>
              </a:rPr>
              <a:t>assurant un équilibre régional</a:t>
            </a:r>
          </a:p>
          <a:p>
            <a:pPr lvl="1" eaLnBrk="1" hangingPunct="1"/>
            <a:r>
              <a:rPr lang="fr-FR" sz="2800" b="1" dirty="0" smtClean="0">
                <a:solidFill>
                  <a:srgbClr val="00642D"/>
                </a:solidFill>
              </a:rPr>
              <a:t>Éligibilité :</a:t>
            </a:r>
            <a:r>
              <a:rPr lang="fr-FR" dirty="0" smtClean="0"/>
              <a:t> </a:t>
            </a:r>
            <a:r>
              <a:rPr lang="fr-FR" sz="2800" dirty="0">
                <a:solidFill>
                  <a:srgbClr val="4D4D4D"/>
                </a:solidFill>
              </a:rPr>
              <a:t>institutions nationales, organisations régionales, ONG/OSC, institutions spécialisées et programmes des Nations Unies, autres organisations </a:t>
            </a:r>
            <a:r>
              <a:rPr lang="fr-FR" sz="2800" dirty="0" smtClean="0">
                <a:solidFill>
                  <a:srgbClr val="4D4D4D"/>
                </a:solidFill>
              </a:rPr>
              <a:t>internationales</a:t>
            </a:r>
            <a:endParaRPr lang="fr-FR" sz="2800" dirty="0">
              <a:solidFill>
                <a:srgbClr val="4D4D4D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1" dirty="0" smtClean="0">
                <a:solidFill>
                  <a:srgbClr val="00642D"/>
                </a:solidFill>
                <a:latin typeface="Calibri" pitchFamily="34" charset="0"/>
              </a:rPr>
              <a:t>Élargissement du réseau du FEM</a:t>
            </a:r>
            <a:endParaRPr lang="fr-FR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11851</TotalTime>
  <Words>1533</Words>
  <Application>Microsoft Office PowerPoint</Application>
  <PresentationFormat>On-screen Show (4:3)</PresentationFormat>
  <Paragraphs>347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Tour d’horizon du FEM  </vt:lpstr>
      <vt:lpstr>PowerPoint Presentation</vt:lpstr>
      <vt:lpstr>Cadre institutionnel</vt:lpstr>
      <vt:lpstr>PowerPoint Presentation</vt:lpstr>
      <vt:lpstr>PowerPoint Presentation</vt:lpstr>
      <vt:lpstr>Allocations STAR pendant FEM-5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pour que FEM-6 maximise l'impact future du FEM (1/2)</vt:lpstr>
      <vt:lpstr>Questions pour que FEM-6 maximise l'impact future du FEM (2/2)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Oreste Pedro Maia Andrade Junior</cp:lastModifiedBy>
  <cp:revision>650</cp:revision>
  <cp:lastPrinted>2013-02-04T16:06:32Z</cp:lastPrinted>
  <dcterms:created xsi:type="dcterms:W3CDTF">2013-02-03T21:48:51Z</dcterms:created>
  <dcterms:modified xsi:type="dcterms:W3CDTF">2013-04-30T21:39:37Z</dcterms:modified>
</cp:coreProperties>
</file>