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14"/>
  </p:notesMasterIdLst>
  <p:handoutMasterIdLst>
    <p:handoutMasterId r:id="rId15"/>
  </p:handoutMasterIdLst>
  <p:sldIdLst>
    <p:sldId id="269" r:id="rId3"/>
    <p:sldId id="270" r:id="rId4"/>
    <p:sldId id="282" r:id="rId5"/>
    <p:sldId id="280" r:id="rId6"/>
    <p:sldId id="271" r:id="rId7"/>
    <p:sldId id="272" r:id="rId8"/>
    <p:sldId id="273" r:id="rId9"/>
    <p:sldId id="274" r:id="rId10"/>
    <p:sldId id="275" r:id="rId11"/>
    <p:sldId id="276" r:id="rId12"/>
    <p:sldId id="279" r:id="rId1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0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79C9CC-68F0-4C70-9B09-6F59016E400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E93C84D4-EAC9-454F-823F-6C653684AF60}">
      <dgm:prSet phldrT="[Text]" custT="1"/>
      <dgm:spPr>
        <a:solidFill>
          <a:schemeClr val="accent3">
            <a:lumMod val="75000"/>
          </a:schemeClr>
        </a:solidFill>
      </dgm:spPr>
      <dgm:t>
        <a:bodyPr/>
        <a:lstStyle/>
        <a:p>
          <a:pPr>
            <a:lnSpc>
              <a:spcPct val="70000"/>
            </a:lnSpc>
          </a:pPr>
          <a:r>
            <a:rPr lang="ru-RU" sz="2100" b="1" dirty="0" smtClean="0"/>
            <a:t>ДЗ</a:t>
          </a:r>
          <a:r>
            <a:rPr lang="en-US" sz="2100" b="1" dirty="0" smtClean="0"/>
            <a:t>-1: </a:t>
          </a:r>
          <a:r>
            <a:rPr lang="ru-RU" sz="2100" b="1" dirty="0" smtClean="0"/>
            <a:t>Сельскохозяйственные и пастбищные системы</a:t>
          </a:r>
          <a:endParaRPr lang="en-US" sz="2100" b="1" dirty="0"/>
        </a:p>
      </dgm:t>
    </dgm:pt>
    <dgm:pt modelId="{8F51B0E9-048E-457D-A50F-BC5B35A7B22D}" type="parTrans" cxnId="{A4CCD4E7-566E-4ECC-92A9-877679910918}">
      <dgm:prSet/>
      <dgm:spPr/>
      <dgm:t>
        <a:bodyPr/>
        <a:lstStyle/>
        <a:p>
          <a:endParaRPr lang="en-US"/>
        </a:p>
      </dgm:t>
    </dgm:pt>
    <dgm:pt modelId="{4D290B39-4516-4BB6-ADD0-80C54C3C836A}" type="sibTrans" cxnId="{A4CCD4E7-566E-4ECC-92A9-877679910918}">
      <dgm:prSet/>
      <dgm:spPr/>
      <dgm:t>
        <a:bodyPr/>
        <a:lstStyle/>
        <a:p>
          <a:endParaRPr lang="en-US"/>
        </a:p>
      </dgm:t>
    </dgm:pt>
    <dgm:pt modelId="{2436A0B1-B66B-4E5F-8E37-FB1202B7F54D}">
      <dgm:prSet phldrT="[Text]" custT="1"/>
      <dgm:spPr>
        <a:solidFill>
          <a:schemeClr val="accent3">
            <a:lumMod val="75000"/>
          </a:schemeClr>
        </a:solidFill>
      </dgm:spPr>
      <dgm:t>
        <a:bodyPr/>
        <a:lstStyle/>
        <a:p>
          <a:pPr>
            <a:lnSpc>
              <a:spcPct val="50000"/>
            </a:lnSpc>
          </a:pPr>
          <a:r>
            <a:rPr lang="ru-RU" sz="2000" dirty="0" smtClean="0"/>
            <a:t>Агроэкологическая интенсификация</a:t>
          </a:r>
          <a:endParaRPr lang="en-US" sz="2000" dirty="0"/>
        </a:p>
      </dgm:t>
    </dgm:pt>
    <dgm:pt modelId="{67C2B9FA-20B2-48B0-9200-2C45018FA85B}" type="parTrans" cxnId="{12D9FFB7-BB17-4DAC-9C24-DEA2D1DA061E}">
      <dgm:prSet/>
      <dgm:spPr/>
      <dgm:t>
        <a:bodyPr/>
        <a:lstStyle/>
        <a:p>
          <a:endParaRPr lang="en-US"/>
        </a:p>
      </dgm:t>
    </dgm:pt>
    <dgm:pt modelId="{3558334C-961B-46AC-B275-B66F5B2C1ADC}" type="sibTrans" cxnId="{12D9FFB7-BB17-4DAC-9C24-DEA2D1DA061E}">
      <dgm:prSet/>
      <dgm:spPr/>
      <dgm:t>
        <a:bodyPr/>
        <a:lstStyle/>
        <a:p>
          <a:endParaRPr lang="en-US"/>
        </a:p>
      </dgm:t>
    </dgm:pt>
    <dgm:pt modelId="{4F5454FA-DD2E-4DC3-B781-8200C7C82F36}">
      <dgm:prSet phldrT="[Text]" custT="1"/>
      <dgm:spPr>
        <a:solidFill>
          <a:schemeClr val="accent3">
            <a:lumMod val="75000"/>
          </a:schemeClr>
        </a:solidFill>
      </dgm:spPr>
      <dgm:t>
        <a:bodyPr/>
        <a:lstStyle/>
        <a:p>
          <a:pPr>
            <a:lnSpc>
              <a:spcPct val="90000"/>
            </a:lnSpc>
          </a:pPr>
          <a:r>
            <a:rPr lang="ru-RU" sz="2000" dirty="0" smtClean="0"/>
            <a:t>УЗП, способствующее устойчивости сельского хозяйства к изменению климата</a:t>
          </a:r>
          <a:endParaRPr lang="en-US" sz="2000" dirty="0"/>
        </a:p>
      </dgm:t>
    </dgm:pt>
    <dgm:pt modelId="{AAB7A5D1-AF3B-45E3-B2AB-96C664770E3E}" type="parTrans" cxnId="{ABE2572C-04A7-4320-8B36-F2E15A0EB606}">
      <dgm:prSet/>
      <dgm:spPr/>
      <dgm:t>
        <a:bodyPr/>
        <a:lstStyle/>
        <a:p>
          <a:endParaRPr lang="en-US"/>
        </a:p>
      </dgm:t>
    </dgm:pt>
    <dgm:pt modelId="{265F4C34-3669-416F-BF1C-E208DB55517B}" type="sibTrans" cxnId="{ABE2572C-04A7-4320-8B36-F2E15A0EB606}">
      <dgm:prSet/>
      <dgm:spPr/>
      <dgm:t>
        <a:bodyPr/>
        <a:lstStyle/>
        <a:p>
          <a:endParaRPr lang="en-US"/>
        </a:p>
      </dgm:t>
    </dgm:pt>
    <dgm:pt modelId="{468A90F0-6E73-45E3-971F-B571CF0229E3}">
      <dgm:prSet phldrT="[Text]" custT="1"/>
      <dgm:spPr>
        <a:solidFill>
          <a:schemeClr val="accent3">
            <a:lumMod val="75000"/>
          </a:schemeClr>
        </a:solidFill>
      </dgm:spPr>
      <dgm:t>
        <a:bodyPr/>
        <a:lstStyle/>
        <a:p>
          <a:r>
            <a:rPr lang="ru-RU" sz="2400" b="1" dirty="0" smtClean="0"/>
            <a:t>ДЗ</a:t>
          </a:r>
          <a:r>
            <a:rPr lang="en-US" sz="2400" b="1" dirty="0" smtClean="0"/>
            <a:t>-2: </a:t>
          </a:r>
          <a:r>
            <a:rPr lang="ru-RU" sz="2400" b="1" dirty="0" smtClean="0"/>
            <a:t>Лесные ландшафты</a:t>
          </a:r>
          <a:endParaRPr lang="en-US" sz="2400" b="1" dirty="0"/>
        </a:p>
      </dgm:t>
    </dgm:pt>
    <dgm:pt modelId="{0ED5E19E-B62D-430E-9680-9CE45E238417}" type="parTrans" cxnId="{C4164797-7452-4D69-A51A-6A9E8214115E}">
      <dgm:prSet/>
      <dgm:spPr/>
      <dgm:t>
        <a:bodyPr/>
        <a:lstStyle/>
        <a:p>
          <a:endParaRPr lang="en-US"/>
        </a:p>
      </dgm:t>
    </dgm:pt>
    <dgm:pt modelId="{B17F3459-6008-48C0-9234-7075D8CD2CE7}" type="sibTrans" cxnId="{C4164797-7452-4D69-A51A-6A9E8214115E}">
      <dgm:prSet/>
      <dgm:spPr/>
      <dgm:t>
        <a:bodyPr/>
        <a:lstStyle/>
        <a:p>
          <a:endParaRPr lang="en-US"/>
        </a:p>
      </dgm:t>
    </dgm:pt>
    <dgm:pt modelId="{E6F2E820-666F-49C1-B7A4-775C4D347E89}">
      <dgm:prSet phldrT="[Text]" custT="1"/>
      <dgm:spPr>
        <a:solidFill>
          <a:schemeClr val="accent3">
            <a:lumMod val="75000"/>
          </a:schemeClr>
        </a:solidFill>
      </dgm:spPr>
      <dgm:t>
        <a:bodyPr/>
        <a:lstStyle/>
        <a:p>
          <a:r>
            <a:rPr lang="ru-RU" sz="2000" dirty="0" smtClean="0"/>
            <a:t>Рациональное использование и  восстановление ландшафтов</a:t>
          </a:r>
          <a:endParaRPr lang="en-US" sz="2000" dirty="0"/>
        </a:p>
      </dgm:t>
    </dgm:pt>
    <dgm:pt modelId="{B6A89E04-F697-4229-9411-33C1382F1286}" type="parTrans" cxnId="{6291E272-21C8-4601-BD05-1873BAB00613}">
      <dgm:prSet/>
      <dgm:spPr/>
      <dgm:t>
        <a:bodyPr/>
        <a:lstStyle/>
        <a:p>
          <a:endParaRPr lang="en-US"/>
        </a:p>
      </dgm:t>
    </dgm:pt>
    <dgm:pt modelId="{FBD40E63-F3AF-46DD-9187-6E0B8319E29E}" type="sibTrans" cxnId="{6291E272-21C8-4601-BD05-1873BAB00613}">
      <dgm:prSet/>
      <dgm:spPr/>
      <dgm:t>
        <a:bodyPr/>
        <a:lstStyle/>
        <a:p>
          <a:endParaRPr lang="en-US"/>
        </a:p>
      </dgm:t>
    </dgm:pt>
    <dgm:pt modelId="{B9B28D90-5B16-4289-BBDE-70B77A785BC1}">
      <dgm:prSet phldrT="[Text]" custT="1"/>
      <dgm:spPr>
        <a:solidFill>
          <a:schemeClr val="accent3">
            <a:lumMod val="75000"/>
          </a:schemeClr>
        </a:solidFill>
      </dgm:spPr>
      <dgm:t>
        <a:bodyPr/>
        <a:lstStyle/>
        <a:p>
          <a:r>
            <a:rPr lang="ru-RU" sz="2400" b="1" dirty="0" smtClean="0"/>
            <a:t>ДЗ</a:t>
          </a:r>
          <a:r>
            <a:rPr lang="en-US" sz="2400" b="1" dirty="0" smtClean="0"/>
            <a:t>-3: </a:t>
          </a:r>
          <a:r>
            <a:rPr lang="ru-RU" sz="2400" b="1" dirty="0" smtClean="0"/>
            <a:t>Комплексные ландшафты</a:t>
          </a:r>
          <a:endParaRPr lang="en-US" sz="2400" b="1" dirty="0"/>
        </a:p>
      </dgm:t>
    </dgm:pt>
    <dgm:pt modelId="{A166867C-AF26-47B1-A1C5-894A6BBE996F}" type="parTrans" cxnId="{2CD372BD-DC45-4D46-9C34-8E84788AA8C6}">
      <dgm:prSet/>
      <dgm:spPr/>
      <dgm:t>
        <a:bodyPr/>
        <a:lstStyle/>
        <a:p>
          <a:endParaRPr lang="en-US"/>
        </a:p>
      </dgm:t>
    </dgm:pt>
    <dgm:pt modelId="{0E00251B-B60F-4402-B402-4EC354A6A6CF}" type="sibTrans" cxnId="{2CD372BD-DC45-4D46-9C34-8E84788AA8C6}">
      <dgm:prSet/>
      <dgm:spPr/>
      <dgm:t>
        <a:bodyPr/>
        <a:lstStyle/>
        <a:p>
          <a:endParaRPr lang="en-US"/>
        </a:p>
      </dgm:t>
    </dgm:pt>
    <dgm:pt modelId="{8379FB58-3BCC-4C0B-9C2F-4521A4F1D3AE}">
      <dgm:prSet custT="1"/>
      <dgm:spPr>
        <a:solidFill>
          <a:schemeClr val="accent3">
            <a:lumMod val="75000"/>
          </a:schemeClr>
        </a:solidFill>
      </dgm:spPr>
      <dgm:t>
        <a:bodyPr/>
        <a:lstStyle/>
        <a:p>
          <a:pPr defTabSz="933450">
            <a:lnSpc>
              <a:spcPct val="90000"/>
            </a:lnSpc>
            <a:spcBef>
              <a:spcPct val="0"/>
            </a:spcBef>
            <a:spcAft>
              <a:spcPct val="35000"/>
            </a:spcAft>
          </a:pPr>
          <a:r>
            <a:rPr lang="ru-RU" sz="2400" b="1" dirty="0" smtClean="0"/>
            <a:t>ДЗ</a:t>
          </a:r>
          <a:r>
            <a:rPr lang="en-US" sz="2400" b="1" dirty="0" smtClean="0"/>
            <a:t>-4: </a:t>
          </a:r>
          <a:r>
            <a:rPr lang="ru-RU" sz="2400" b="1" dirty="0" smtClean="0"/>
            <a:t>Институциональные и политические структуры</a:t>
          </a:r>
          <a:endParaRPr lang="en-US" sz="2400" b="1" dirty="0"/>
        </a:p>
      </dgm:t>
    </dgm:pt>
    <dgm:pt modelId="{FBD43849-691E-49CE-9A06-F86CE2F407D4}" type="parTrans" cxnId="{147BBFCE-7A2F-41E3-BCDF-799E9BE313C5}">
      <dgm:prSet/>
      <dgm:spPr/>
      <dgm:t>
        <a:bodyPr/>
        <a:lstStyle/>
        <a:p>
          <a:endParaRPr lang="en-US"/>
        </a:p>
      </dgm:t>
    </dgm:pt>
    <dgm:pt modelId="{66D2A9CA-51D8-4D7E-BDBA-540FD9C0A58C}" type="sibTrans" cxnId="{147BBFCE-7A2F-41E3-BCDF-799E9BE313C5}">
      <dgm:prSet/>
      <dgm:spPr/>
      <dgm:t>
        <a:bodyPr/>
        <a:lstStyle/>
        <a:p>
          <a:endParaRPr lang="en-US"/>
        </a:p>
      </dgm:t>
    </dgm:pt>
    <dgm:pt modelId="{53CCDCBF-9ED7-4E24-8B55-B3918DDB0342}">
      <dgm:prSet phldrT="[Text]" custT="1"/>
      <dgm:spPr>
        <a:solidFill>
          <a:schemeClr val="accent3">
            <a:lumMod val="75000"/>
          </a:schemeClr>
        </a:solidFill>
      </dgm:spPr>
      <dgm:t>
        <a:bodyPr/>
        <a:lstStyle/>
        <a:p>
          <a:r>
            <a:rPr lang="ru-RU" sz="2000" dirty="0" smtClean="0"/>
            <a:t>Расширение масштабов УЗП</a:t>
          </a:r>
          <a:endParaRPr lang="en-US" sz="2000" dirty="0"/>
        </a:p>
      </dgm:t>
    </dgm:pt>
    <dgm:pt modelId="{92963D8E-C622-4953-BB33-9162B4737367}" type="sibTrans" cxnId="{CC65F222-7161-41CF-B769-AA0FD4797D82}">
      <dgm:prSet/>
      <dgm:spPr/>
      <dgm:t>
        <a:bodyPr/>
        <a:lstStyle/>
        <a:p>
          <a:endParaRPr lang="en-US"/>
        </a:p>
      </dgm:t>
    </dgm:pt>
    <dgm:pt modelId="{AA176904-9D87-4C47-873E-3E4016383170}" type="parTrans" cxnId="{CC65F222-7161-41CF-B769-AA0FD4797D82}">
      <dgm:prSet/>
      <dgm:spPr/>
      <dgm:t>
        <a:bodyPr/>
        <a:lstStyle/>
        <a:p>
          <a:endParaRPr lang="en-US"/>
        </a:p>
      </dgm:t>
    </dgm:pt>
    <dgm:pt modelId="{42D9FF93-13A4-4A22-AD6F-03223DB0256E}">
      <dgm:prSet custT="1"/>
      <dgm:spPr>
        <a:solidFill>
          <a:schemeClr val="accent3">
            <a:lumMod val="75000"/>
          </a:schemeClr>
        </a:solidFill>
      </dgm:spPr>
      <dgm:t>
        <a:bodyPr/>
        <a:lstStyle/>
        <a:p>
          <a:pPr marL="0" marR="0" indent="0" defTabSz="914400" eaLnBrk="1" fontAlgn="auto" latinLnBrk="0" hangingPunct="1">
            <a:lnSpc>
              <a:spcPct val="70000"/>
            </a:lnSpc>
            <a:spcBef>
              <a:spcPts val="0"/>
            </a:spcBef>
            <a:spcAft>
              <a:spcPts val="0"/>
            </a:spcAft>
            <a:buClrTx/>
            <a:buSzTx/>
            <a:buFontTx/>
            <a:buNone/>
            <a:tabLst/>
            <a:defRPr/>
          </a:pPr>
          <a:r>
            <a:rPr lang="en-US" sz="2200" dirty="0" smtClean="0"/>
            <a:t> </a:t>
          </a:r>
          <a:r>
            <a:rPr lang="ru-RU" sz="2000" dirty="0" smtClean="0"/>
            <a:t>Интеграция УЗП во все аспекты развития</a:t>
          </a:r>
          <a:endParaRPr lang="en-US" sz="2000" dirty="0" smtClean="0"/>
        </a:p>
      </dgm:t>
    </dgm:pt>
    <dgm:pt modelId="{6AAB9D69-460C-41CE-A4C3-8E8B4A567B3B}" type="sibTrans" cxnId="{7962612C-7EBC-46D3-A0CB-096C0C7A139D}">
      <dgm:prSet/>
      <dgm:spPr/>
      <dgm:t>
        <a:bodyPr/>
        <a:lstStyle/>
        <a:p>
          <a:endParaRPr lang="en-US"/>
        </a:p>
      </dgm:t>
    </dgm:pt>
    <dgm:pt modelId="{573DEDDD-A10E-43B6-A3BD-C1CAFDB11C6D}" type="parTrans" cxnId="{7962612C-7EBC-46D3-A0CB-096C0C7A139D}">
      <dgm:prSet/>
      <dgm:spPr/>
      <dgm:t>
        <a:bodyPr/>
        <a:lstStyle/>
        <a:p>
          <a:endParaRPr lang="en-US"/>
        </a:p>
      </dgm:t>
    </dgm:pt>
    <dgm:pt modelId="{CC39D1A4-0A0D-441C-8BF7-16C0BE86FD4A}" type="pres">
      <dgm:prSet presAssocID="{3F79C9CC-68F0-4C70-9B09-6F59016E4003}" presName="linear" presStyleCnt="0">
        <dgm:presLayoutVars>
          <dgm:dir/>
          <dgm:resizeHandles val="exact"/>
        </dgm:presLayoutVars>
      </dgm:prSet>
      <dgm:spPr/>
      <dgm:t>
        <a:bodyPr/>
        <a:lstStyle/>
        <a:p>
          <a:endParaRPr lang="en-US"/>
        </a:p>
      </dgm:t>
    </dgm:pt>
    <dgm:pt modelId="{21A75070-9CDE-4227-BB68-732BE910D30A}" type="pres">
      <dgm:prSet presAssocID="{E93C84D4-EAC9-454F-823F-6C653684AF60}" presName="comp" presStyleCnt="0"/>
      <dgm:spPr/>
    </dgm:pt>
    <dgm:pt modelId="{DC49D10F-8364-4FFE-9FD6-39141A7C1221}" type="pres">
      <dgm:prSet presAssocID="{E93C84D4-EAC9-454F-823F-6C653684AF60}" presName="box" presStyleLbl="node1" presStyleIdx="0" presStyleCnt="4"/>
      <dgm:spPr/>
      <dgm:t>
        <a:bodyPr/>
        <a:lstStyle/>
        <a:p>
          <a:endParaRPr lang="en-US"/>
        </a:p>
      </dgm:t>
    </dgm:pt>
    <dgm:pt modelId="{A498C4E4-1A22-4944-B762-B55E7215403E}" type="pres">
      <dgm:prSet presAssocID="{E93C84D4-EAC9-454F-823F-6C653684AF60}" presName="img" presStyleLbl="fgImgPlace1" presStyleIdx="0" presStyleCnt="4"/>
      <dgm:spPr>
        <a:blipFill rotWithShape="1">
          <a:blip xmlns:r="http://schemas.openxmlformats.org/officeDocument/2006/relationships" r:embed="rId1"/>
          <a:stretch>
            <a:fillRect/>
          </a:stretch>
        </a:blipFill>
      </dgm:spPr>
    </dgm:pt>
    <dgm:pt modelId="{B2E065BC-8F0A-4532-9853-D51B7CF08B24}" type="pres">
      <dgm:prSet presAssocID="{E93C84D4-EAC9-454F-823F-6C653684AF60}" presName="text" presStyleLbl="node1" presStyleIdx="0" presStyleCnt="4">
        <dgm:presLayoutVars>
          <dgm:bulletEnabled val="1"/>
        </dgm:presLayoutVars>
      </dgm:prSet>
      <dgm:spPr/>
      <dgm:t>
        <a:bodyPr/>
        <a:lstStyle/>
        <a:p>
          <a:endParaRPr lang="en-US"/>
        </a:p>
      </dgm:t>
    </dgm:pt>
    <dgm:pt modelId="{F25C9677-C97A-4784-9301-C8394A86850D}" type="pres">
      <dgm:prSet presAssocID="{4D290B39-4516-4BB6-ADD0-80C54C3C836A}" presName="spacer" presStyleCnt="0"/>
      <dgm:spPr/>
    </dgm:pt>
    <dgm:pt modelId="{807061F7-A7BF-4AB0-8FD0-17684A5654B2}" type="pres">
      <dgm:prSet presAssocID="{468A90F0-6E73-45E3-971F-B571CF0229E3}" presName="comp" presStyleCnt="0"/>
      <dgm:spPr/>
    </dgm:pt>
    <dgm:pt modelId="{BF3601B5-C034-4B22-BF1A-88DEF14BA15C}" type="pres">
      <dgm:prSet presAssocID="{468A90F0-6E73-45E3-971F-B571CF0229E3}" presName="box" presStyleLbl="node1" presStyleIdx="1" presStyleCnt="4"/>
      <dgm:spPr/>
      <dgm:t>
        <a:bodyPr/>
        <a:lstStyle/>
        <a:p>
          <a:endParaRPr lang="en-US"/>
        </a:p>
      </dgm:t>
    </dgm:pt>
    <dgm:pt modelId="{36810E7D-7062-478C-8E86-E92CEAFB3D80}" type="pres">
      <dgm:prSet presAssocID="{468A90F0-6E73-45E3-971F-B571CF0229E3}" presName="img" presStyleLbl="fgImgPlace1" presStyleIdx="1" presStyleCnt="4"/>
      <dgm:spPr>
        <a:blipFill rotWithShape="1">
          <a:blip xmlns:r="http://schemas.openxmlformats.org/officeDocument/2006/relationships" r:embed="rId2"/>
          <a:stretch>
            <a:fillRect/>
          </a:stretch>
        </a:blipFill>
      </dgm:spPr>
    </dgm:pt>
    <dgm:pt modelId="{A7E1C1B3-58F0-4A6F-A5FC-DB1BC312236A}" type="pres">
      <dgm:prSet presAssocID="{468A90F0-6E73-45E3-971F-B571CF0229E3}" presName="text" presStyleLbl="node1" presStyleIdx="1" presStyleCnt="4">
        <dgm:presLayoutVars>
          <dgm:bulletEnabled val="1"/>
        </dgm:presLayoutVars>
      </dgm:prSet>
      <dgm:spPr/>
      <dgm:t>
        <a:bodyPr/>
        <a:lstStyle/>
        <a:p>
          <a:endParaRPr lang="en-US"/>
        </a:p>
      </dgm:t>
    </dgm:pt>
    <dgm:pt modelId="{B9AE6C5D-18C3-4EBE-9581-1EDC8B928EBF}" type="pres">
      <dgm:prSet presAssocID="{B17F3459-6008-48C0-9234-7075D8CD2CE7}" presName="spacer" presStyleCnt="0"/>
      <dgm:spPr/>
    </dgm:pt>
    <dgm:pt modelId="{6054BEE2-4254-4557-9E97-9AC1C6559E4B}" type="pres">
      <dgm:prSet presAssocID="{B9B28D90-5B16-4289-BBDE-70B77A785BC1}" presName="comp" presStyleCnt="0"/>
      <dgm:spPr/>
    </dgm:pt>
    <dgm:pt modelId="{49F548FC-5A4B-40B8-AE6A-A2F82DF39439}" type="pres">
      <dgm:prSet presAssocID="{B9B28D90-5B16-4289-BBDE-70B77A785BC1}" presName="box" presStyleLbl="node1" presStyleIdx="2" presStyleCnt="4"/>
      <dgm:spPr/>
      <dgm:t>
        <a:bodyPr/>
        <a:lstStyle/>
        <a:p>
          <a:endParaRPr lang="en-US"/>
        </a:p>
      </dgm:t>
    </dgm:pt>
    <dgm:pt modelId="{11C2C907-88CC-4DAC-8D9D-A2F5CC0A4D4F}" type="pres">
      <dgm:prSet presAssocID="{B9B28D90-5B16-4289-BBDE-70B77A785BC1}" presName="img" presStyleLbl="fgImgPlace1" presStyleIdx="2" presStyleCnt="4"/>
      <dgm:spPr>
        <a:blipFill rotWithShape="1">
          <a:blip xmlns:r="http://schemas.openxmlformats.org/officeDocument/2006/relationships" r:embed="rId3"/>
          <a:stretch>
            <a:fillRect/>
          </a:stretch>
        </a:blipFill>
      </dgm:spPr>
    </dgm:pt>
    <dgm:pt modelId="{04F384D7-1370-4686-A1B3-B402BDE750B9}" type="pres">
      <dgm:prSet presAssocID="{B9B28D90-5B16-4289-BBDE-70B77A785BC1}" presName="text" presStyleLbl="node1" presStyleIdx="2" presStyleCnt="4">
        <dgm:presLayoutVars>
          <dgm:bulletEnabled val="1"/>
        </dgm:presLayoutVars>
      </dgm:prSet>
      <dgm:spPr/>
      <dgm:t>
        <a:bodyPr/>
        <a:lstStyle/>
        <a:p>
          <a:endParaRPr lang="en-US"/>
        </a:p>
      </dgm:t>
    </dgm:pt>
    <dgm:pt modelId="{D0B87EA0-165B-48CB-99AC-FF3885EAE780}" type="pres">
      <dgm:prSet presAssocID="{0E00251B-B60F-4402-B402-4EC354A6A6CF}" presName="spacer" presStyleCnt="0"/>
      <dgm:spPr/>
    </dgm:pt>
    <dgm:pt modelId="{7E4F7495-EC36-4FF1-AADF-896797792DC5}" type="pres">
      <dgm:prSet presAssocID="{8379FB58-3BCC-4C0B-9C2F-4521A4F1D3AE}" presName="comp" presStyleCnt="0"/>
      <dgm:spPr/>
    </dgm:pt>
    <dgm:pt modelId="{B259A872-FA8E-404E-9A72-1640D09A0BA8}" type="pres">
      <dgm:prSet presAssocID="{8379FB58-3BCC-4C0B-9C2F-4521A4F1D3AE}" presName="box" presStyleLbl="node1" presStyleIdx="3" presStyleCnt="4"/>
      <dgm:spPr/>
      <dgm:t>
        <a:bodyPr/>
        <a:lstStyle/>
        <a:p>
          <a:endParaRPr lang="en-US"/>
        </a:p>
      </dgm:t>
    </dgm:pt>
    <dgm:pt modelId="{3CB92B4B-7C1C-4B65-9D9B-B8D6FE238071}" type="pres">
      <dgm:prSet presAssocID="{8379FB58-3BCC-4C0B-9C2F-4521A4F1D3AE}" presName="img" presStyleLbl="fgImgPlace1" presStyleIdx="3" presStyleCnt="4"/>
      <dgm:spPr>
        <a:blipFill rotWithShape="1">
          <a:blip xmlns:r="http://schemas.openxmlformats.org/officeDocument/2006/relationships" r:embed="rId4"/>
          <a:stretch>
            <a:fillRect/>
          </a:stretch>
        </a:blipFill>
      </dgm:spPr>
    </dgm:pt>
    <dgm:pt modelId="{D8AA03F0-C879-4290-99B9-18D8FC9C2D7D}" type="pres">
      <dgm:prSet presAssocID="{8379FB58-3BCC-4C0B-9C2F-4521A4F1D3AE}" presName="text" presStyleLbl="node1" presStyleIdx="3" presStyleCnt="4">
        <dgm:presLayoutVars>
          <dgm:bulletEnabled val="1"/>
        </dgm:presLayoutVars>
      </dgm:prSet>
      <dgm:spPr/>
      <dgm:t>
        <a:bodyPr/>
        <a:lstStyle/>
        <a:p>
          <a:endParaRPr lang="en-US"/>
        </a:p>
      </dgm:t>
    </dgm:pt>
  </dgm:ptLst>
  <dgm:cxnLst>
    <dgm:cxn modelId="{11418A3E-5031-45D7-AF6E-7B418E16A798}" type="presOf" srcId="{53CCDCBF-9ED7-4E24-8B55-B3918DDB0342}" destId="{04F384D7-1370-4686-A1B3-B402BDE750B9}" srcOrd="1" destOrd="1" presId="urn:microsoft.com/office/officeart/2005/8/layout/vList4"/>
    <dgm:cxn modelId="{147BBFCE-7A2F-41E3-BCDF-799E9BE313C5}" srcId="{3F79C9CC-68F0-4C70-9B09-6F59016E4003}" destId="{8379FB58-3BCC-4C0B-9C2F-4521A4F1D3AE}" srcOrd="3" destOrd="0" parTransId="{FBD43849-691E-49CE-9A06-F86CE2F407D4}" sibTransId="{66D2A9CA-51D8-4D7E-BDBA-540FD9C0A58C}"/>
    <dgm:cxn modelId="{308C64AD-2B1B-4942-9568-0A2048CAB8CD}" type="presOf" srcId="{E6F2E820-666F-49C1-B7A4-775C4D347E89}" destId="{A7E1C1B3-58F0-4A6F-A5FC-DB1BC312236A}" srcOrd="1" destOrd="1" presId="urn:microsoft.com/office/officeart/2005/8/layout/vList4"/>
    <dgm:cxn modelId="{C4164797-7452-4D69-A51A-6A9E8214115E}" srcId="{3F79C9CC-68F0-4C70-9B09-6F59016E4003}" destId="{468A90F0-6E73-45E3-971F-B571CF0229E3}" srcOrd="1" destOrd="0" parTransId="{0ED5E19E-B62D-430E-9680-9CE45E238417}" sibTransId="{B17F3459-6008-48C0-9234-7075D8CD2CE7}"/>
    <dgm:cxn modelId="{4DAB6DD8-32F6-4FCE-A0D9-0D1104952F1B}" type="presOf" srcId="{E6F2E820-666F-49C1-B7A4-775C4D347E89}" destId="{BF3601B5-C034-4B22-BF1A-88DEF14BA15C}" srcOrd="0" destOrd="1" presId="urn:microsoft.com/office/officeart/2005/8/layout/vList4"/>
    <dgm:cxn modelId="{5B56E87B-B8BC-4791-B9A3-EAF033D2AD08}" type="presOf" srcId="{3F79C9CC-68F0-4C70-9B09-6F59016E4003}" destId="{CC39D1A4-0A0D-441C-8BF7-16C0BE86FD4A}" srcOrd="0" destOrd="0" presId="urn:microsoft.com/office/officeart/2005/8/layout/vList4"/>
    <dgm:cxn modelId="{A4CCD4E7-566E-4ECC-92A9-877679910918}" srcId="{3F79C9CC-68F0-4C70-9B09-6F59016E4003}" destId="{E93C84D4-EAC9-454F-823F-6C653684AF60}" srcOrd="0" destOrd="0" parTransId="{8F51B0E9-048E-457D-A50F-BC5B35A7B22D}" sibTransId="{4D290B39-4516-4BB6-ADD0-80C54C3C836A}"/>
    <dgm:cxn modelId="{4821934E-80B8-403F-A290-119E70A4B2A2}" type="presOf" srcId="{E93C84D4-EAC9-454F-823F-6C653684AF60}" destId="{DC49D10F-8364-4FFE-9FD6-39141A7C1221}" srcOrd="0" destOrd="0" presId="urn:microsoft.com/office/officeart/2005/8/layout/vList4"/>
    <dgm:cxn modelId="{7962612C-7EBC-46D3-A0CB-096C0C7A139D}" srcId="{8379FB58-3BCC-4C0B-9C2F-4521A4F1D3AE}" destId="{42D9FF93-13A4-4A22-AD6F-03223DB0256E}" srcOrd="0" destOrd="0" parTransId="{573DEDDD-A10E-43B6-A3BD-C1CAFDB11C6D}" sibTransId="{6AAB9D69-460C-41CE-A4C3-8E8B4A567B3B}"/>
    <dgm:cxn modelId="{89EF421C-5885-4103-8A5F-71E03C186F32}" type="presOf" srcId="{468A90F0-6E73-45E3-971F-B571CF0229E3}" destId="{A7E1C1B3-58F0-4A6F-A5FC-DB1BC312236A}" srcOrd="1" destOrd="0" presId="urn:microsoft.com/office/officeart/2005/8/layout/vList4"/>
    <dgm:cxn modelId="{9A9F41F8-5B74-4345-B5E6-CED67A66DDEE}" type="presOf" srcId="{4F5454FA-DD2E-4DC3-B781-8200C7C82F36}" destId="{B2E065BC-8F0A-4532-9853-D51B7CF08B24}" srcOrd="1" destOrd="2" presId="urn:microsoft.com/office/officeart/2005/8/layout/vList4"/>
    <dgm:cxn modelId="{5769D9F7-C4D2-4B2C-B768-A7585AA43705}" type="presOf" srcId="{4F5454FA-DD2E-4DC3-B781-8200C7C82F36}" destId="{DC49D10F-8364-4FFE-9FD6-39141A7C1221}" srcOrd="0" destOrd="2" presId="urn:microsoft.com/office/officeart/2005/8/layout/vList4"/>
    <dgm:cxn modelId="{A60F463F-24DE-451C-8C9E-D19CAA46FDC5}" type="presOf" srcId="{8379FB58-3BCC-4C0B-9C2F-4521A4F1D3AE}" destId="{D8AA03F0-C879-4290-99B9-18D8FC9C2D7D}" srcOrd="1" destOrd="0" presId="urn:microsoft.com/office/officeart/2005/8/layout/vList4"/>
    <dgm:cxn modelId="{40EE1C9F-1B7C-481F-B3C4-60D4A327B467}" type="presOf" srcId="{53CCDCBF-9ED7-4E24-8B55-B3918DDB0342}" destId="{49F548FC-5A4B-40B8-AE6A-A2F82DF39439}" srcOrd="0" destOrd="1" presId="urn:microsoft.com/office/officeart/2005/8/layout/vList4"/>
    <dgm:cxn modelId="{ABE2572C-04A7-4320-8B36-F2E15A0EB606}" srcId="{E93C84D4-EAC9-454F-823F-6C653684AF60}" destId="{4F5454FA-DD2E-4DC3-B781-8200C7C82F36}" srcOrd="1" destOrd="0" parTransId="{AAB7A5D1-AF3B-45E3-B2AB-96C664770E3E}" sibTransId="{265F4C34-3669-416F-BF1C-E208DB55517B}"/>
    <dgm:cxn modelId="{2CD372BD-DC45-4D46-9C34-8E84788AA8C6}" srcId="{3F79C9CC-68F0-4C70-9B09-6F59016E4003}" destId="{B9B28D90-5B16-4289-BBDE-70B77A785BC1}" srcOrd="2" destOrd="0" parTransId="{A166867C-AF26-47B1-A1C5-894A6BBE996F}" sibTransId="{0E00251B-B60F-4402-B402-4EC354A6A6CF}"/>
    <dgm:cxn modelId="{91DDE816-59DA-49F0-8B62-A72341042491}" type="presOf" srcId="{E93C84D4-EAC9-454F-823F-6C653684AF60}" destId="{B2E065BC-8F0A-4532-9853-D51B7CF08B24}" srcOrd="1" destOrd="0" presId="urn:microsoft.com/office/officeart/2005/8/layout/vList4"/>
    <dgm:cxn modelId="{A86A391D-82E7-4759-A966-02316A9DB206}" type="presOf" srcId="{B9B28D90-5B16-4289-BBDE-70B77A785BC1}" destId="{49F548FC-5A4B-40B8-AE6A-A2F82DF39439}" srcOrd="0" destOrd="0" presId="urn:microsoft.com/office/officeart/2005/8/layout/vList4"/>
    <dgm:cxn modelId="{6291E272-21C8-4601-BD05-1873BAB00613}" srcId="{468A90F0-6E73-45E3-971F-B571CF0229E3}" destId="{E6F2E820-666F-49C1-B7A4-775C4D347E89}" srcOrd="0" destOrd="0" parTransId="{B6A89E04-F697-4229-9411-33C1382F1286}" sibTransId="{FBD40E63-F3AF-46DD-9187-6E0B8319E29E}"/>
    <dgm:cxn modelId="{69358DA2-8E90-4B6D-8793-45026D69D41E}" type="presOf" srcId="{2436A0B1-B66B-4E5F-8E37-FB1202B7F54D}" destId="{DC49D10F-8364-4FFE-9FD6-39141A7C1221}" srcOrd="0" destOrd="1" presId="urn:microsoft.com/office/officeart/2005/8/layout/vList4"/>
    <dgm:cxn modelId="{11259096-376C-41B8-840B-DAF556C03944}" type="presOf" srcId="{2436A0B1-B66B-4E5F-8E37-FB1202B7F54D}" destId="{B2E065BC-8F0A-4532-9853-D51B7CF08B24}" srcOrd="1" destOrd="1" presId="urn:microsoft.com/office/officeart/2005/8/layout/vList4"/>
    <dgm:cxn modelId="{90CA434B-04AE-4054-9EA7-0C0D7295156C}" type="presOf" srcId="{42D9FF93-13A4-4A22-AD6F-03223DB0256E}" destId="{B259A872-FA8E-404E-9A72-1640D09A0BA8}" srcOrd="0" destOrd="1" presId="urn:microsoft.com/office/officeart/2005/8/layout/vList4"/>
    <dgm:cxn modelId="{C3FAD39B-8484-4798-A322-FA14362819F5}" type="presOf" srcId="{B9B28D90-5B16-4289-BBDE-70B77A785BC1}" destId="{04F384D7-1370-4686-A1B3-B402BDE750B9}" srcOrd="1" destOrd="0" presId="urn:microsoft.com/office/officeart/2005/8/layout/vList4"/>
    <dgm:cxn modelId="{22172CAF-97CC-4DAF-9D81-39CE23A8074F}" type="presOf" srcId="{468A90F0-6E73-45E3-971F-B571CF0229E3}" destId="{BF3601B5-C034-4B22-BF1A-88DEF14BA15C}" srcOrd="0" destOrd="0" presId="urn:microsoft.com/office/officeart/2005/8/layout/vList4"/>
    <dgm:cxn modelId="{12D9FFB7-BB17-4DAC-9C24-DEA2D1DA061E}" srcId="{E93C84D4-EAC9-454F-823F-6C653684AF60}" destId="{2436A0B1-B66B-4E5F-8E37-FB1202B7F54D}" srcOrd="0" destOrd="0" parTransId="{67C2B9FA-20B2-48B0-9200-2C45018FA85B}" sibTransId="{3558334C-961B-46AC-B275-B66F5B2C1ADC}"/>
    <dgm:cxn modelId="{4EE099D9-E665-44A9-B619-6C719BC2B380}" type="presOf" srcId="{42D9FF93-13A4-4A22-AD6F-03223DB0256E}" destId="{D8AA03F0-C879-4290-99B9-18D8FC9C2D7D}" srcOrd="1" destOrd="1" presId="urn:microsoft.com/office/officeart/2005/8/layout/vList4"/>
    <dgm:cxn modelId="{2C5E1AA3-EAA9-4FDE-A9E5-29DCE1544E81}" type="presOf" srcId="{8379FB58-3BCC-4C0B-9C2F-4521A4F1D3AE}" destId="{B259A872-FA8E-404E-9A72-1640D09A0BA8}" srcOrd="0" destOrd="0" presId="urn:microsoft.com/office/officeart/2005/8/layout/vList4"/>
    <dgm:cxn modelId="{CC65F222-7161-41CF-B769-AA0FD4797D82}" srcId="{B9B28D90-5B16-4289-BBDE-70B77A785BC1}" destId="{53CCDCBF-9ED7-4E24-8B55-B3918DDB0342}" srcOrd="0" destOrd="0" parTransId="{AA176904-9D87-4C47-873E-3E4016383170}" sibTransId="{92963D8E-C622-4953-BB33-9162B4737367}"/>
    <dgm:cxn modelId="{E5359636-3D53-4C14-B0B3-8DA7AC794A28}" type="presParOf" srcId="{CC39D1A4-0A0D-441C-8BF7-16C0BE86FD4A}" destId="{21A75070-9CDE-4227-BB68-732BE910D30A}" srcOrd="0" destOrd="0" presId="urn:microsoft.com/office/officeart/2005/8/layout/vList4"/>
    <dgm:cxn modelId="{28AB8E34-D1AF-4437-B55D-26A2890CA296}" type="presParOf" srcId="{21A75070-9CDE-4227-BB68-732BE910D30A}" destId="{DC49D10F-8364-4FFE-9FD6-39141A7C1221}" srcOrd="0" destOrd="0" presId="urn:microsoft.com/office/officeart/2005/8/layout/vList4"/>
    <dgm:cxn modelId="{577FF357-0128-4187-9D11-8DD6B9B23CEE}" type="presParOf" srcId="{21A75070-9CDE-4227-BB68-732BE910D30A}" destId="{A498C4E4-1A22-4944-B762-B55E7215403E}" srcOrd="1" destOrd="0" presId="urn:microsoft.com/office/officeart/2005/8/layout/vList4"/>
    <dgm:cxn modelId="{6DF956E7-D79B-435D-AA34-1C73AB79E97B}" type="presParOf" srcId="{21A75070-9CDE-4227-BB68-732BE910D30A}" destId="{B2E065BC-8F0A-4532-9853-D51B7CF08B24}" srcOrd="2" destOrd="0" presId="urn:microsoft.com/office/officeart/2005/8/layout/vList4"/>
    <dgm:cxn modelId="{C239215A-BC43-496F-A2C3-0E4CC7F767BC}" type="presParOf" srcId="{CC39D1A4-0A0D-441C-8BF7-16C0BE86FD4A}" destId="{F25C9677-C97A-4784-9301-C8394A86850D}" srcOrd="1" destOrd="0" presId="urn:microsoft.com/office/officeart/2005/8/layout/vList4"/>
    <dgm:cxn modelId="{038A6849-C090-4210-8C11-ABA1331F8AC9}" type="presParOf" srcId="{CC39D1A4-0A0D-441C-8BF7-16C0BE86FD4A}" destId="{807061F7-A7BF-4AB0-8FD0-17684A5654B2}" srcOrd="2" destOrd="0" presId="urn:microsoft.com/office/officeart/2005/8/layout/vList4"/>
    <dgm:cxn modelId="{310AC162-FF1D-4EE2-8EEE-A511F8F9C6D7}" type="presParOf" srcId="{807061F7-A7BF-4AB0-8FD0-17684A5654B2}" destId="{BF3601B5-C034-4B22-BF1A-88DEF14BA15C}" srcOrd="0" destOrd="0" presId="urn:microsoft.com/office/officeart/2005/8/layout/vList4"/>
    <dgm:cxn modelId="{D6A7B01A-9C17-4272-AC03-0F34CF717368}" type="presParOf" srcId="{807061F7-A7BF-4AB0-8FD0-17684A5654B2}" destId="{36810E7D-7062-478C-8E86-E92CEAFB3D80}" srcOrd="1" destOrd="0" presId="urn:microsoft.com/office/officeart/2005/8/layout/vList4"/>
    <dgm:cxn modelId="{730E9F6B-8A8D-481B-828A-4965C37DD46D}" type="presParOf" srcId="{807061F7-A7BF-4AB0-8FD0-17684A5654B2}" destId="{A7E1C1B3-58F0-4A6F-A5FC-DB1BC312236A}" srcOrd="2" destOrd="0" presId="urn:microsoft.com/office/officeart/2005/8/layout/vList4"/>
    <dgm:cxn modelId="{7B80B7B9-037E-4B46-A8C1-9D266CE8C761}" type="presParOf" srcId="{CC39D1A4-0A0D-441C-8BF7-16C0BE86FD4A}" destId="{B9AE6C5D-18C3-4EBE-9581-1EDC8B928EBF}" srcOrd="3" destOrd="0" presId="urn:microsoft.com/office/officeart/2005/8/layout/vList4"/>
    <dgm:cxn modelId="{D9BE1D99-B2F9-472D-B7D7-D7913042F61B}" type="presParOf" srcId="{CC39D1A4-0A0D-441C-8BF7-16C0BE86FD4A}" destId="{6054BEE2-4254-4557-9E97-9AC1C6559E4B}" srcOrd="4" destOrd="0" presId="urn:microsoft.com/office/officeart/2005/8/layout/vList4"/>
    <dgm:cxn modelId="{5B9EBBC8-452D-49F5-A1C6-1BA9EA46892F}" type="presParOf" srcId="{6054BEE2-4254-4557-9E97-9AC1C6559E4B}" destId="{49F548FC-5A4B-40B8-AE6A-A2F82DF39439}" srcOrd="0" destOrd="0" presId="urn:microsoft.com/office/officeart/2005/8/layout/vList4"/>
    <dgm:cxn modelId="{C3F41772-87AF-43F5-9C90-A40723A31E83}" type="presParOf" srcId="{6054BEE2-4254-4557-9E97-9AC1C6559E4B}" destId="{11C2C907-88CC-4DAC-8D9D-A2F5CC0A4D4F}" srcOrd="1" destOrd="0" presId="urn:microsoft.com/office/officeart/2005/8/layout/vList4"/>
    <dgm:cxn modelId="{281AB9AA-6BF7-4D07-B885-3408FD4DCBC1}" type="presParOf" srcId="{6054BEE2-4254-4557-9E97-9AC1C6559E4B}" destId="{04F384D7-1370-4686-A1B3-B402BDE750B9}" srcOrd="2" destOrd="0" presId="urn:microsoft.com/office/officeart/2005/8/layout/vList4"/>
    <dgm:cxn modelId="{8F41BFDE-5BFF-45E2-9A0B-D3EE1494CD52}" type="presParOf" srcId="{CC39D1A4-0A0D-441C-8BF7-16C0BE86FD4A}" destId="{D0B87EA0-165B-48CB-99AC-FF3885EAE780}" srcOrd="5" destOrd="0" presId="urn:microsoft.com/office/officeart/2005/8/layout/vList4"/>
    <dgm:cxn modelId="{2FF03103-45AD-4703-8F34-461CA7BD933E}" type="presParOf" srcId="{CC39D1A4-0A0D-441C-8BF7-16C0BE86FD4A}" destId="{7E4F7495-EC36-4FF1-AADF-896797792DC5}" srcOrd="6" destOrd="0" presId="urn:microsoft.com/office/officeart/2005/8/layout/vList4"/>
    <dgm:cxn modelId="{1C90C869-157C-4A68-A300-6C68F397F69C}" type="presParOf" srcId="{7E4F7495-EC36-4FF1-AADF-896797792DC5}" destId="{B259A872-FA8E-404E-9A72-1640D09A0BA8}" srcOrd="0" destOrd="0" presId="urn:microsoft.com/office/officeart/2005/8/layout/vList4"/>
    <dgm:cxn modelId="{ADAC1900-D06D-4115-A51F-03CE6F86E3F2}" type="presParOf" srcId="{7E4F7495-EC36-4FF1-AADF-896797792DC5}" destId="{3CB92B4B-7C1C-4B65-9D9B-B8D6FE238071}" srcOrd="1" destOrd="0" presId="urn:microsoft.com/office/officeart/2005/8/layout/vList4"/>
    <dgm:cxn modelId="{3C4E4028-EE14-46DC-B740-413BFDD4F6F4}" type="presParOf" srcId="{7E4F7495-EC36-4FF1-AADF-896797792DC5}" destId="{D8AA03F0-C879-4290-99B9-18D8FC9C2D7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9D10F-8364-4FFE-9FD6-39141A7C1221}">
      <dsp:nvSpPr>
        <dsp:cNvPr id="0" name=""/>
        <dsp:cNvSpPr/>
      </dsp:nvSpPr>
      <dsp:spPr>
        <a:xfrm>
          <a:off x="0" y="0"/>
          <a:ext cx="8229600" cy="118660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70000"/>
            </a:lnSpc>
            <a:spcBef>
              <a:spcPct val="0"/>
            </a:spcBef>
            <a:spcAft>
              <a:spcPct val="35000"/>
            </a:spcAft>
          </a:pPr>
          <a:r>
            <a:rPr lang="ru-RU" sz="2100" b="1" kern="1200" dirty="0" smtClean="0"/>
            <a:t>ДЗ</a:t>
          </a:r>
          <a:r>
            <a:rPr lang="en-US" sz="2100" b="1" kern="1200" dirty="0" smtClean="0"/>
            <a:t>-1: </a:t>
          </a:r>
          <a:r>
            <a:rPr lang="ru-RU" sz="2100" b="1" kern="1200" dirty="0" smtClean="0"/>
            <a:t>Сельскохозяйственные и пастбищные системы</a:t>
          </a:r>
          <a:endParaRPr lang="en-US" sz="2100" b="1" kern="1200" dirty="0"/>
        </a:p>
        <a:p>
          <a:pPr marL="228600" lvl="1" indent="-228600" algn="l" defTabSz="889000">
            <a:lnSpc>
              <a:spcPct val="50000"/>
            </a:lnSpc>
            <a:spcBef>
              <a:spcPct val="0"/>
            </a:spcBef>
            <a:spcAft>
              <a:spcPct val="15000"/>
            </a:spcAft>
            <a:buChar char="••"/>
          </a:pPr>
          <a:r>
            <a:rPr lang="ru-RU" sz="2000" kern="1200" dirty="0" smtClean="0"/>
            <a:t>Агроэкологическая интенсификация</a:t>
          </a:r>
          <a:endParaRPr lang="en-US" sz="2000" kern="1200" dirty="0"/>
        </a:p>
        <a:p>
          <a:pPr marL="228600" lvl="1" indent="-228600" algn="l" defTabSz="889000">
            <a:lnSpc>
              <a:spcPct val="90000"/>
            </a:lnSpc>
            <a:spcBef>
              <a:spcPct val="0"/>
            </a:spcBef>
            <a:spcAft>
              <a:spcPct val="15000"/>
            </a:spcAft>
            <a:buChar char="••"/>
          </a:pPr>
          <a:r>
            <a:rPr lang="ru-RU" sz="2000" kern="1200" dirty="0" smtClean="0"/>
            <a:t>УЗП, способствующее устойчивости сельского хозяйства к изменению климата</a:t>
          </a:r>
          <a:endParaRPr lang="en-US" sz="2000" kern="1200" dirty="0"/>
        </a:p>
      </dsp:txBody>
      <dsp:txXfrm>
        <a:off x="1764580" y="0"/>
        <a:ext cx="6465019" cy="1186606"/>
      </dsp:txXfrm>
    </dsp:sp>
    <dsp:sp modelId="{A498C4E4-1A22-4944-B762-B55E7215403E}">
      <dsp:nvSpPr>
        <dsp:cNvPr id="0" name=""/>
        <dsp:cNvSpPr/>
      </dsp:nvSpPr>
      <dsp:spPr>
        <a:xfrm>
          <a:off x="118660" y="118660"/>
          <a:ext cx="1645920" cy="94928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3601B5-C034-4B22-BF1A-88DEF14BA15C}">
      <dsp:nvSpPr>
        <dsp:cNvPr id="0" name=""/>
        <dsp:cNvSpPr/>
      </dsp:nvSpPr>
      <dsp:spPr>
        <a:xfrm>
          <a:off x="0" y="1305267"/>
          <a:ext cx="8229600" cy="118660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b="1" kern="1200" dirty="0" smtClean="0"/>
            <a:t>ДЗ</a:t>
          </a:r>
          <a:r>
            <a:rPr lang="en-US" sz="2400" b="1" kern="1200" dirty="0" smtClean="0"/>
            <a:t>-2: </a:t>
          </a:r>
          <a:r>
            <a:rPr lang="ru-RU" sz="2400" b="1" kern="1200" dirty="0" smtClean="0"/>
            <a:t>Лесные ландшафты</a:t>
          </a:r>
          <a:endParaRPr lang="en-US" sz="2400" b="1" kern="1200" dirty="0"/>
        </a:p>
        <a:p>
          <a:pPr marL="228600" lvl="1" indent="-228600" algn="l" defTabSz="889000">
            <a:lnSpc>
              <a:spcPct val="90000"/>
            </a:lnSpc>
            <a:spcBef>
              <a:spcPct val="0"/>
            </a:spcBef>
            <a:spcAft>
              <a:spcPct val="15000"/>
            </a:spcAft>
            <a:buChar char="••"/>
          </a:pPr>
          <a:r>
            <a:rPr lang="ru-RU" sz="2000" kern="1200" dirty="0" smtClean="0"/>
            <a:t>Рациональное использование и  восстановление ландшафтов</a:t>
          </a:r>
          <a:endParaRPr lang="en-US" sz="2000" kern="1200" dirty="0"/>
        </a:p>
      </dsp:txBody>
      <dsp:txXfrm>
        <a:off x="1764580" y="1305267"/>
        <a:ext cx="6465019" cy="1186606"/>
      </dsp:txXfrm>
    </dsp:sp>
    <dsp:sp modelId="{36810E7D-7062-478C-8E86-E92CEAFB3D80}">
      <dsp:nvSpPr>
        <dsp:cNvPr id="0" name=""/>
        <dsp:cNvSpPr/>
      </dsp:nvSpPr>
      <dsp:spPr>
        <a:xfrm>
          <a:off x="118660" y="1423927"/>
          <a:ext cx="1645920" cy="94928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F548FC-5A4B-40B8-AE6A-A2F82DF39439}">
      <dsp:nvSpPr>
        <dsp:cNvPr id="0" name=""/>
        <dsp:cNvSpPr/>
      </dsp:nvSpPr>
      <dsp:spPr>
        <a:xfrm>
          <a:off x="0" y="2610534"/>
          <a:ext cx="8229600" cy="118660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b="1" kern="1200" dirty="0" smtClean="0"/>
            <a:t>ДЗ</a:t>
          </a:r>
          <a:r>
            <a:rPr lang="en-US" sz="2400" b="1" kern="1200" dirty="0" smtClean="0"/>
            <a:t>-3: </a:t>
          </a:r>
          <a:r>
            <a:rPr lang="ru-RU" sz="2400" b="1" kern="1200" dirty="0" smtClean="0"/>
            <a:t>Комплексные ландшафты</a:t>
          </a:r>
          <a:endParaRPr lang="en-US" sz="2400" b="1" kern="1200" dirty="0"/>
        </a:p>
        <a:p>
          <a:pPr marL="228600" lvl="1" indent="-228600" algn="l" defTabSz="889000">
            <a:lnSpc>
              <a:spcPct val="90000"/>
            </a:lnSpc>
            <a:spcBef>
              <a:spcPct val="0"/>
            </a:spcBef>
            <a:spcAft>
              <a:spcPct val="15000"/>
            </a:spcAft>
            <a:buChar char="••"/>
          </a:pPr>
          <a:r>
            <a:rPr lang="ru-RU" sz="2000" kern="1200" dirty="0" smtClean="0"/>
            <a:t>Расширение масштабов УЗП</a:t>
          </a:r>
          <a:endParaRPr lang="en-US" sz="2000" kern="1200" dirty="0"/>
        </a:p>
      </dsp:txBody>
      <dsp:txXfrm>
        <a:off x="1764580" y="2610534"/>
        <a:ext cx="6465019" cy="1186606"/>
      </dsp:txXfrm>
    </dsp:sp>
    <dsp:sp modelId="{11C2C907-88CC-4DAC-8D9D-A2F5CC0A4D4F}">
      <dsp:nvSpPr>
        <dsp:cNvPr id="0" name=""/>
        <dsp:cNvSpPr/>
      </dsp:nvSpPr>
      <dsp:spPr>
        <a:xfrm>
          <a:off x="118660" y="2729195"/>
          <a:ext cx="1645920" cy="949285"/>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59A872-FA8E-404E-9A72-1640D09A0BA8}">
      <dsp:nvSpPr>
        <dsp:cNvPr id="0" name=""/>
        <dsp:cNvSpPr/>
      </dsp:nvSpPr>
      <dsp:spPr>
        <a:xfrm>
          <a:off x="0" y="3915801"/>
          <a:ext cx="8229600" cy="118660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933450">
            <a:lnSpc>
              <a:spcPct val="90000"/>
            </a:lnSpc>
            <a:spcBef>
              <a:spcPct val="0"/>
            </a:spcBef>
            <a:spcAft>
              <a:spcPct val="35000"/>
            </a:spcAft>
          </a:pPr>
          <a:r>
            <a:rPr lang="ru-RU" sz="2400" b="1" kern="1200" dirty="0" smtClean="0"/>
            <a:t>ДЗ</a:t>
          </a:r>
          <a:r>
            <a:rPr lang="en-US" sz="2400" b="1" kern="1200" dirty="0" smtClean="0"/>
            <a:t>-4: </a:t>
          </a:r>
          <a:r>
            <a:rPr lang="ru-RU" sz="2400" b="1" kern="1200" dirty="0" smtClean="0"/>
            <a:t>Институциональные и политические структуры</a:t>
          </a:r>
          <a:endParaRPr lang="en-US" sz="2400" b="1" kern="1200" dirty="0"/>
        </a:p>
        <a:p>
          <a:pPr marL="0" marR="0" lvl="1" indent="0" algn="l" defTabSz="914400" eaLnBrk="1" fontAlgn="auto" latinLnBrk="0" hangingPunct="1">
            <a:lnSpc>
              <a:spcPct val="70000"/>
            </a:lnSpc>
            <a:spcBef>
              <a:spcPct val="0"/>
            </a:spcBef>
            <a:spcAft>
              <a:spcPts val="0"/>
            </a:spcAft>
            <a:buClrTx/>
            <a:buSzTx/>
            <a:buFontTx/>
            <a:buChar char="••"/>
            <a:tabLst/>
            <a:defRPr/>
          </a:pPr>
          <a:r>
            <a:rPr lang="en-US" sz="2200" kern="1200" dirty="0" smtClean="0"/>
            <a:t> </a:t>
          </a:r>
          <a:r>
            <a:rPr lang="ru-RU" sz="2000" kern="1200" dirty="0" smtClean="0"/>
            <a:t>Интеграция УЗП во все аспекты развития</a:t>
          </a:r>
          <a:endParaRPr lang="en-US" sz="2000" kern="1200" dirty="0" smtClean="0"/>
        </a:p>
      </dsp:txBody>
      <dsp:txXfrm>
        <a:off x="1764580" y="3915801"/>
        <a:ext cx="6465019" cy="1186606"/>
      </dsp:txXfrm>
    </dsp:sp>
    <dsp:sp modelId="{3CB92B4B-7C1C-4B65-9D9B-B8D6FE238071}">
      <dsp:nvSpPr>
        <dsp:cNvPr id="0" name=""/>
        <dsp:cNvSpPr/>
      </dsp:nvSpPr>
      <dsp:spPr>
        <a:xfrm>
          <a:off x="118660" y="4034462"/>
          <a:ext cx="1645920" cy="949285"/>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FF836CFD-8DE8-470C-A735-997DF95D3C39}" type="datetimeFigureOut">
              <a:rPr lang="en-US" smtClean="0"/>
              <a:t>4/24/2013</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FC7F3A7D-9338-4D2E-A5FF-179488749F9A}" type="slidenum">
              <a:rPr lang="en-US" smtClean="0"/>
              <a:t>‹#›</a:t>
            </a:fld>
            <a:endParaRPr lang="en-US"/>
          </a:p>
        </p:txBody>
      </p:sp>
    </p:spTree>
    <p:extLst>
      <p:ext uri="{BB962C8B-B14F-4D97-AF65-F5344CB8AC3E}">
        <p14:creationId xmlns:p14="http://schemas.microsoft.com/office/powerpoint/2010/main" val="3939144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8808B34E-CA6F-41EE-8845-BA507C05173A}" type="datetimeFigureOut">
              <a:rPr lang="en-US" smtClean="0"/>
              <a:t>4/24/2013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0087241D-FC74-4E30-9F37-A81AA9063518}" type="slidenum">
              <a:rPr lang="en-US" smtClean="0"/>
              <a:t>‹#›</a:t>
            </a:fld>
            <a:endParaRPr lang="en-US"/>
          </a:p>
        </p:txBody>
      </p:sp>
    </p:spTree>
    <p:extLst>
      <p:ext uri="{BB962C8B-B14F-4D97-AF65-F5344CB8AC3E}">
        <p14:creationId xmlns:p14="http://schemas.microsoft.com/office/powerpoint/2010/main" val="2868327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FFEF0-160D-4CBA-8802-3E1AF138E0E4}" type="slidenum">
              <a:rPr lang="en-US" smtClean="0"/>
              <a:t>1</a:t>
            </a:fld>
            <a:endParaRPr lang="en-US"/>
          </a:p>
        </p:txBody>
      </p:sp>
    </p:spTree>
    <p:extLst>
      <p:ext uri="{BB962C8B-B14F-4D97-AF65-F5344CB8AC3E}">
        <p14:creationId xmlns:p14="http://schemas.microsoft.com/office/powerpoint/2010/main" val="255843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Overall trying to use a simple model of response to the 3 forest conditions</a:t>
            </a:r>
          </a:p>
          <a:p>
            <a:pPr>
              <a:buFont typeface="Arial" pitchFamily="34" charset="0"/>
              <a:buChar char="•"/>
            </a:pPr>
            <a:r>
              <a:rPr lang="en-US" dirty="0" smtClean="0"/>
              <a:t> what’s pristine should as</a:t>
            </a:r>
            <a:r>
              <a:rPr lang="en-US" baseline="0" dirty="0" smtClean="0"/>
              <a:t> far as possible remain that way, but clearly focusing on HCVF as the critical pieces to support</a:t>
            </a:r>
          </a:p>
          <a:p>
            <a:pPr>
              <a:buFont typeface="Arial" pitchFamily="34" charset="0"/>
              <a:buChar char="•"/>
            </a:pPr>
            <a:r>
              <a:rPr lang="en-US" baseline="0" dirty="0" smtClean="0"/>
              <a:t> what is already being managed or mismanaged we should support improvement of management to secure the resource and maintain services</a:t>
            </a:r>
          </a:p>
          <a:p>
            <a:pPr>
              <a:buFont typeface="Arial" pitchFamily="34" charset="0"/>
              <a:buChar char="•"/>
            </a:pPr>
            <a:r>
              <a:rPr lang="en-US" baseline="0" dirty="0" smtClean="0"/>
              <a:t> what’s already damaged should where possible be stabilized and services rehabilitated</a:t>
            </a:r>
          </a:p>
          <a:p>
            <a:pPr>
              <a:buFont typeface="Arial" pitchFamily="34" charset="0"/>
              <a:buChar char="•"/>
            </a:pPr>
            <a:endParaRPr lang="en-US" baseline="0" dirty="0" smtClean="0"/>
          </a:p>
          <a:p>
            <a:pPr>
              <a:buFont typeface="Arial" pitchFamily="34" charset="0"/>
              <a:buNone/>
            </a:pPr>
            <a:r>
              <a:rPr lang="en-US" baseline="0" dirty="0" smtClean="0"/>
              <a:t>The fourth Objective responds to GEF-5’s inability to get the portfolio, as a individual pieces of a jig-saw puzzle, to address some of the big topics facing the forest community today e.g. MRV for REDD, how to openly balance multiple benefits, large scale community managed forests. We have had few regional and global projects due to the SFM/REDD+ incentive being seen as an extension of STAR resources so no-one is willing to support the cross-boundary elements.</a:t>
            </a:r>
            <a:endParaRPr lang="en-US" dirty="0"/>
          </a:p>
        </p:txBody>
      </p:sp>
      <p:sp>
        <p:nvSpPr>
          <p:cNvPr id="4" name="Slide Number Placeholder 3"/>
          <p:cNvSpPr>
            <a:spLocks noGrp="1"/>
          </p:cNvSpPr>
          <p:nvPr>
            <p:ph type="sldNum" sz="quarter" idx="10"/>
          </p:nvPr>
        </p:nvSpPr>
        <p:spPr/>
        <p:txBody>
          <a:bodyPr/>
          <a:lstStyle/>
          <a:p>
            <a:fld id="{336EE66F-8D37-4048-8B32-4B6ECE830340}" type="slidenum">
              <a:rPr lang="en-US" smtClean="0"/>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Taking Deforestation out of the Commodities Supply Chain </a:t>
            </a:r>
          </a:p>
          <a:p>
            <a:pPr lvl="1"/>
            <a:r>
              <a:rPr lang="en-US" dirty="0" smtClean="0"/>
              <a:t>Avoiding deforestation in supply chains of critical commodities by supporting action with financial institutions, and producers</a:t>
            </a:r>
          </a:p>
          <a:p>
            <a:r>
              <a:rPr lang="en-US" i="1" dirty="0" smtClean="0"/>
              <a:t>A New Development Path for the Amazon Basin </a:t>
            </a:r>
          </a:p>
          <a:p>
            <a:pPr lvl="1"/>
            <a:r>
              <a:rPr lang="en-US" dirty="0" smtClean="0"/>
              <a:t>Enhance the development options available for the region, that are more reliant on a strong forest-related sector ,can reduce poverty and stabilize the agriculture frontier </a:t>
            </a:r>
          </a:p>
          <a:p>
            <a:endParaRPr lang="en-US" dirty="0"/>
          </a:p>
        </p:txBody>
      </p:sp>
      <p:sp>
        <p:nvSpPr>
          <p:cNvPr id="4" name="Slide Number Placeholder 3"/>
          <p:cNvSpPr>
            <a:spLocks noGrp="1"/>
          </p:cNvSpPr>
          <p:nvPr>
            <p:ph type="sldNum" sz="quarter" idx="10"/>
          </p:nvPr>
        </p:nvSpPr>
        <p:spPr/>
        <p:txBody>
          <a:bodyPr/>
          <a:lstStyle/>
          <a:p>
            <a:fld id="{0087241D-FC74-4E30-9F37-A81AA9063518}" type="slidenum">
              <a:rPr lang="en-US" smtClean="0"/>
              <a:t>2</a:t>
            </a:fld>
            <a:endParaRPr lang="en-US"/>
          </a:p>
        </p:txBody>
      </p:sp>
    </p:spTree>
    <p:extLst>
      <p:ext uri="{BB962C8B-B14F-4D97-AF65-F5344CB8AC3E}">
        <p14:creationId xmlns:p14="http://schemas.microsoft.com/office/powerpoint/2010/main" val="176584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400" b="1" dirty="0"/>
              <a:t>Impacts:</a:t>
            </a:r>
          </a:p>
          <a:p>
            <a:pPr eaLnBrk="1" hangingPunct="1">
              <a:buFont typeface="Arial" pitchFamily="34" charset="0"/>
              <a:buChar char="•"/>
            </a:pPr>
            <a:r>
              <a:rPr lang="en-GB" sz="1400" dirty="0"/>
              <a:t> </a:t>
            </a:r>
            <a:r>
              <a:rPr lang="en-GB" dirty="0"/>
              <a:t>Flow of ecosystem services increased or maintained</a:t>
            </a:r>
          </a:p>
          <a:p>
            <a:pPr eaLnBrk="1" hangingPunct="1">
              <a:buFont typeface="Arial" pitchFamily="34" charset="0"/>
              <a:buChar char="•"/>
            </a:pPr>
            <a:r>
              <a:rPr lang="en-GB" dirty="0"/>
              <a:t> Sustained crop, livestock, and forest production</a:t>
            </a:r>
            <a:endParaRPr lang="en-US" dirty="0"/>
          </a:p>
          <a:p>
            <a:pPr eaLnBrk="1" hangingPunct="1">
              <a:buFont typeface="Arial" pitchFamily="34" charset="0"/>
              <a:buChar char="•"/>
            </a:pPr>
            <a:r>
              <a:rPr lang="en-US" dirty="0"/>
              <a:t> Sustainable livelihoods (development benefit)</a:t>
            </a:r>
          </a:p>
          <a:p>
            <a:pPr eaLnBrk="1" fontAlgn="t" hangingPunct="1"/>
            <a:endParaRPr lang="en-US" b="1" dirty="0"/>
          </a:p>
          <a:p>
            <a:pPr defTabSz="910500" fontAlgn="t">
              <a:defRPr/>
            </a:pPr>
            <a:r>
              <a:rPr lang="en-US" dirty="0"/>
              <a:t>Sustainable Land Management  (SLM) in production landscapes</a:t>
            </a:r>
          </a:p>
          <a:p>
            <a:pPr eaLnBrk="1" fontAlgn="t" hangingPunct="1"/>
            <a:endParaRPr lang="en-US" b="1" dirty="0"/>
          </a:p>
          <a:p>
            <a:pPr eaLnBrk="1" fontAlgn="t" hangingPunct="1"/>
            <a:r>
              <a:rPr lang="en-US" b="1" dirty="0"/>
              <a:t>Food Security </a:t>
            </a:r>
            <a:r>
              <a:rPr lang="en-US" dirty="0"/>
              <a:t>– improving and increasing food crop production in vulnerable regions</a:t>
            </a:r>
          </a:p>
          <a:p>
            <a:pPr fontAlgn="t"/>
            <a:endParaRPr lang="en-US" dirty="0"/>
          </a:p>
          <a:p>
            <a:pPr eaLnBrk="1" fontAlgn="t" hangingPunct="1"/>
            <a:r>
              <a:rPr lang="en-US" b="1" dirty="0"/>
              <a:t>Climate-Smart Agriculture </a:t>
            </a:r>
            <a:r>
              <a:rPr lang="en-US" dirty="0"/>
              <a:t>– enhancing resilience and climate change mitigation in crop and livestock systems</a:t>
            </a:r>
          </a:p>
          <a:p>
            <a:pPr fontAlgn="t"/>
            <a:endParaRPr lang="en-US" b="1" dirty="0"/>
          </a:p>
          <a:p>
            <a:pPr eaLnBrk="1" fontAlgn="t" hangingPunct="1"/>
            <a:r>
              <a:rPr lang="en-US" b="1" dirty="0"/>
              <a:t>Forest Landscape Management and Restoration</a:t>
            </a:r>
            <a:r>
              <a:rPr lang="en-US" dirty="0"/>
              <a:t> – increasing forest and tree cover</a:t>
            </a:r>
          </a:p>
          <a:p>
            <a:endParaRPr lang="en-US" dirty="0" smtClean="0"/>
          </a:p>
        </p:txBody>
      </p:sp>
      <p:sp>
        <p:nvSpPr>
          <p:cNvPr id="256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solidFill>
                <a:prstClr val="black"/>
              </a:solidFill>
            </a:endParaRPr>
          </a:p>
        </p:txBody>
      </p:sp>
      <p:sp>
        <p:nvSpPr>
          <p:cNvPr id="256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solidFill>
                <a:prstClr val="black"/>
              </a:solidFill>
            </a:endParaRPr>
          </a:p>
        </p:txBody>
      </p:sp>
      <p:sp>
        <p:nvSpPr>
          <p:cNvPr id="2560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solidFill>
                <a:prstClr val="black"/>
              </a:solidFill>
            </a:endParaRPr>
          </a:p>
        </p:txBody>
      </p:sp>
      <p:sp>
        <p:nvSpPr>
          <p:cNvPr id="256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7F9C46F-93A8-4FBD-94C2-FBACC6DF834D}" type="slidenum">
              <a:rPr lang="en-US" smtClean="0">
                <a:solidFill>
                  <a:prstClr val="black"/>
                </a:solidFill>
              </a:rPr>
              <a:pPr eaLnBrk="1" hangingPunct="1"/>
              <a:t>3</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pPr>
            <a:endParaRPr lang="en-US" b="1" dirty="0" smtClean="0"/>
          </a:p>
          <a:p>
            <a:pPr defTabSz="924458">
              <a:buFont typeface="Wingdings" pitchFamily="2" charset="2"/>
              <a:buChar char="Ø"/>
              <a:defRPr/>
            </a:pPr>
            <a:r>
              <a:rPr lang="en-US" dirty="0" smtClean="0"/>
              <a:t>Focus: </a:t>
            </a:r>
            <a:r>
              <a:rPr lang="en-US" b="1" dirty="0" smtClean="0"/>
              <a:t>joint management </a:t>
            </a:r>
            <a:r>
              <a:rPr lang="en-US" dirty="0" smtClean="0"/>
              <a:t>of shared water systems enabling </a:t>
            </a:r>
            <a:r>
              <a:rPr lang="en-US" b="1" dirty="0" smtClean="0"/>
              <a:t>sharing of benefits </a:t>
            </a:r>
            <a:r>
              <a:rPr lang="en-US" dirty="0" smtClean="0"/>
              <a:t>from their utilization</a:t>
            </a:r>
          </a:p>
          <a:p>
            <a:pPr>
              <a:buFont typeface="Wingdings" pitchFamily="2" charset="2"/>
              <a:buChar char="Ø"/>
            </a:pPr>
            <a:endParaRPr lang="en-US" b="1" dirty="0"/>
          </a:p>
          <a:p>
            <a:pPr>
              <a:buFont typeface="Wingdings" pitchFamily="2" charset="2"/>
              <a:buChar char="Ø"/>
            </a:pPr>
            <a:endParaRPr lang="en-US" b="1" dirty="0" smtClean="0"/>
          </a:p>
          <a:p>
            <a:pPr>
              <a:buFont typeface="Wingdings" pitchFamily="2" charset="2"/>
              <a:buChar char="Ø"/>
            </a:pPr>
            <a:endParaRPr lang="en-US" b="1" dirty="0"/>
          </a:p>
          <a:p>
            <a:pPr>
              <a:buFont typeface="Wingdings" pitchFamily="2" charset="2"/>
              <a:buChar char="Ø"/>
            </a:pPr>
            <a:r>
              <a:rPr lang="en-US" b="1" dirty="0" smtClean="0"/>
              <a:t>Impacts</a:t>
            </a:r>
            <a:r>
              <a:rPr lang="en-US" dirty="0" smtClean="0"/>
              <a:t> (through reducing threats to IW):</a:t>
            </a:r>
          </a:p>
          <a:p>
            <a:pPr lvl="1">
              <a:buFont typeface="Arial" pitchFamily="34" charset="0"/>
              <a:buChar char="•"/>
            </a:pPr>
            <a:r>
              <a:rPr lang="en-US" dirty="0" smtClean="0"/>
              <a:t>Reduced pollution of IW particularly from nutrients</a:t>
            </a:r>
          </a:p>
          <a:p>
            <a:pPr lvl="1">
              <a:buFont typeface="Arial" pitchFamily="34" charset="0"/>
              <a:buChar char="•"/>
            </a:pPr>
            <a:r>
              <a:rPr lang="en-US" dirty="0" smtClean="0"/>
              <a:t>Restored/sustained freshwater, coastal and marine ecosystem services</a:t>
            </a:r>
          </a:p>
          <a:p>
            <a:pPr lvl="1">
              <a:buFont typeface="Arial" pitchFamily="34" charset="0"/>
              <a:buChar char="•"/>
            </a:pPr>
            <a:r>
              <a:rPr lang="en-US" dirty="0" smtClean="0"/>
              <a:t>Reduced vulnerability to climate variability and change and increased ecosystem </a:t>
            </a:r>
            <a:r>
              <a:rPr lang="en-US" dirty="0" err="1" smtClean="0"/>
              <a:t>resiliance</a:t>
            </a:r>
            <a:endParaRPr lang="en-US" dirty="0" smtClean="0"/>
          </a:p>
          <a:p>
            <a:endParaRPr lang="en-US" dirty="0"/>
          </a:p>
        </p:txBody>
      </p:sp>
      <p:sp>
        <p:nvSpPr>
          <p:cNvPr id="4" name="Slide Number Placeholder 3"/>
          <p:cNvSpPr>
            <a:spLocks noGrp="1"/>
          </p:cNvSpPr>
          <p:nvPr>
            <p:ph type="sldNum" sz="quarter" idx="10"/>
          </p:nvPr>
        </p:nvSpPr>
        <p:spPr/>
        <p:txBody>
          <a:bodyPr/>
          <a:lstStyle/>
          <a:p>
            <a:fld id="{41DCAD19-DBAB-4EC1-ABA8-67DFD5C279F1}" type="slidenum">
              <a:rPr lang="en-US" smtClean="0"/>
              <a:t>5</a:t>
            </a:fld>
            <a:endParaRPr lang="en-US"/>
          </a:p>
        </p:txBody>
      </p:sp>
    </p:spTree>
    <p:extLst>
      <p:ext uri="{BB962C8B-B14F-4D97-AF65-F5344CB8AC3E}">
        <p14:creationId xmlns:p14="http://schemas.microsoft.com/office/powerpoint/2010/main" val="1900861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Innovative Programs:</a:t>
            </a:r>
          </a:p>
          <a:p>
            <a:r>
              <a:rPr lang="en-US" b="1" dirty="0" smtClean="0"/>
              <a:t>Melting of High Altitude Glaciers </a:t>
            </a:r>
            <a:r>
              <a:rPr lang="en-US" dirty="0" smtClean="0"/>
              <a:t>–enhanced regional cooperation and dialogues, introducing resilience-enhancing measures at the local level</a:t>
            </a:r>
          </a:p>
          <a:p>
            <a:endParaRPr lang="en-US" dirty="0" smtClean="0"/>
          </a:p>
          <a:p>
            <a:r>
              <a:rPr lang="en-US" b="1" dirty="0" smtClean="0"/>
              <a:t>Conjunctive Management of Surface and Groundwater</a:t>
            </a:r>
            <a:r>
              <a:rPr lang="en-US" dirty="0" smtClean="0"/>
              <a:t> - consistency of water governance frameworks for river and connected groundwater basins, sustaining water supplies in times of drought </a:t>
            </a:r>
          </a:p>
          <a:p>
            <a:endParaRPr lang="en-US" dirty="0" smtClean="0"/>
          </a:p>
          <a:p>
            <a:r>
              <a:rPr lang="en-US" b="1" dirty="0" smtClean="0"/>
              <a:t>Water-Food-Energy-Ecosystem Security Nexus </a:t>
            </a:r>
            <a:r>
              <a:rPr lang="en-US" dirty="0" smtClean="0"/>
              <a:t>- reduced conflict potential,  environmental and socio-economic benefits in </a:t>
            </a:r>
            <a:r>
              <a:rPr lang="en-US" dirty="0" err="1" smtClean="0"/>
              <a:t>transboundary</a:t>
            </a:r>
            <a:r>
              <a:rPr lang="en-US" dirty="0" smtClean="0"/>
              <a:t> basins, safeguarding water availability and productivity, and maintenance of ecosystems services in conjunction with multi-purpose water resources investments.</a:t>
            </a:r>
          </a:p>
          <a:p>
            <a:endParaRPr lang="en-US" b="1" dirty="0"/>
          </a:p>
          <a:p>
            <a:r>
              <a:rPr lang="en-US" b="1" dirty="0" smtClean="0"/>
              <a:t>Rebuilding Global Fisheries </a:t>
            </a:r>
            <a:r>
              <a:rPr lang="en-US" dirty="0" smtClean="0"/>
              <a:t>- global transformation of the fisheries sector,  improved fisheries management systems,  introducing sustainable fishing practices into  globally depleted fisheries,  improved monitoring and enforcement,  scaling up of rights-based approaches,  expansion of MPAs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1DCAD19-DBAB-4EC1-ABA8-67DFD5C279F1}" type="slidenum">
              <a:rPr lang="en-US" smtClean="0"/>
              <a:t>6</a:t>
            </a:fld>
            <a:endParaRPr lang="en-US"/>
          </a:p>
        </p:txBody>
      </p:sp>
    </p:spTree>
    <p:extLst>
      <p:ext uri="{BB962C8B-B14F-4D97-AF65-F5344CB8AC3E}">
        <p14:creationId xmlns:p14="http://schemas.microsoft.com/office/powerpoint/2010/main" val="1261221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400" b="1" dirty="0"/>
              <a:t>Impacts:</a:t>
            </a:r>
          </a:p>
          <a:p>
            <a:pPr eaLnBrk="1" hangingPunct="1">
              <a:buFont typeface="Arial" pitchFamily="34" charset="0"/>
              <a:buChar char="•"/>
            </a:pPr>
            <a:r>
              <a:rPr lang="en-GB" sz="1400" dirty="0"/>
              <a:t> </a:t>
            </a:r>
            <a:r>
              <a:rPr lang="en-GB" dirty="0"/>
              <a:t>Flow of ecosystem services increased or maintained</a:t>
            </a:r>
          </a:p>
          <a:p>
            <a:pPr eaLnBrk="1" hangingPunct="1">
              <a:buFont typeface="Arial" pitchFamily="34" charset="0"/>
              <a:buChar char="•"/>
            </a:pPr>
            <a:r>
              <a:rPr lang="en-GB" dirty="0"/>
              <a:t> Sustained crop, livestock, and forest production</a:t>
            </a:r>
            <a:endParaRPr lang="en-US" dirty="0"/>
          </a:p>
          <a:p>
            <a:pPr eaLnBrk="1" hangingPunct="1">
              <a:buFont typeface="Arial" pitchFamily="34" charset="0"/>
              <a:buChar char="•"/>
            </a:pPr>
            <a:r>
              <a:rPr lang="en-US" dirty="0"/>
              <a:t> Sustainable livelihoods (development benefit)</a:t>
            </a:r>
          </a:p>
          <a:p>
            <a:pPr eaLnBrk="1" fontAlgn="t" hangingPunct="1"/>
            <a:endParaRPr lang="en-US" b="1" dirty="0"/>
          </a:p>
          <a:p>
            <a:pPr defTabSz="910500" fontAlgn="t">
              <a:defRPr/>
            </a:pPr>
            <a:r>
              <a:rPr lang="en-US" dirty="0"/>
              <a:t>Sustainable Land Management  (SLM) in production landscapes</a:t>
            </a:r>
          </a:p>
          <a:p>
            <a:pPr eaLnBrk="1" fontAlgn="t" hangingPunct="1"/>
            <a:endParaRPr lang="en-US" b="1" dirty="0"/>
          </a:p>
          <a:p>
            <a:pPr eaLnBrk="1" fontAlgn="t" hangingPunct="1"/>
            <a:r>
              <a:rPr lang="en-US" b="1" dirty="0"/>
              <a:t>Food Security </a:t>
            </a:r>
            <a:r>
              <a:rPr lang="en-US" dirty="0"/>
              <a:t>– improving and increasing food crop production in vulnerable regions</a:t>
            </a:r>
          </a:p>
          <a:p>
            <a:pPr fontAlgn="t"/>
            <a:endParaRPr lang="en-US" dirty="0"/>
          </a:p>
          <a:p>
            <a:pPr eaLnBrk="1" fontAlgn="t" hangingPunct="1"/>
            <a:r>
              <a:rPr lang="en-US" b="1" dirty="0"/>
              <a:t>Climate-Smart Agriculture </a:t>
            </a:r>
            <a:r>
              <a:rPr lang="en-US" dirty="0"/>
              <a:t>– enhancing resilience and climate change mitigation in crop and livestock systems</a:t>
            </a:r>
          </a:p>
          <a:p>
            <a:pPr fontAlgn="t"/>
            <a:endParaRPr lang="en-US" b="1" dirty="0"/>
          </a:p>
          <a:p>
            <a:pPr eaLnBrk="1" fontAlgn="t" hangingPunct="1"/>
            <a:r>
              <a:rPr lang="en-US" b="1" dirty="0"/>
              <a:t>Forest Landscape Management and Restoration</a:t>
            </a:r>
            <a:r>
              <a:rPr lang="en-US" dirty="0"/>
              <a:t> – increasing forest and tree cover</a:t>
            </a:r>
          </a:p>
          <a:p>
            <a:endParaRPr lang="en-US" dirty="0" smtClean="0"/>
          </a:p>
        </p:txBody>
      </p:sp>
      <p:sp>
        <p:nvSpPr>
          <p:cNvPr id="256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p>
        </p:txBody>
      </p:sp>
      <p:sp>
        <p:nvSpPr>
          <p:cNvPr id="256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p>
        </p:txBody>
      </p:sp>
      <p:sp>
        <p:nvSpPr>
          <p:cNvPr id="2560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p>
        </p:txBody>
      </p:sp>
      <p:sp>
        <p:nvSpPr>
          <p:cNvPr id="256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7F9C46F-93A8-4FBD-94C2-FBACC6DF834D}" type="slidenum">
              <a:rPr lang="en-US" smtClean="0"/>
              <a:pPr eaLnBrk="1" hangingPunct="1"/>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2155" indent="-512155">
              <a:buFont typeface="+mj-lt"/>
              <a:buAutoNum type="arabicPeriod"/>
            </a:pPr>
            <a:r>
              <a:rPr lang="en-US" b="1" dirty="0" smtClean="0"/>
              <a:t>Agro-ecological Intensification </a:t>
            </a:r>
            <a:r>
              <a:rPr lang="en-US" dirty="0" smtClean="0"/>
              <a:t>– efficient use of natural capital (land, soil, water, and vegetation) in crop and livestock production systems</a:t>
            </a:r>
          </a:p>
          <a:p>
            <a:pPr marL="512155" indent="-512155">
              <a:buFont typeface="+mj-lt"/>
              <a:buAutoNum type="arabicPeriod"/>
            </a:pPr>
            <a:endParaRPr lang="en-US" dirty="0" smtClean="0"/>
          </a:p>
          <a:p>
            <a:pPr marL="512155" indent="-512155">
              <a:buFont typeface="+mj-lt"/>
              <a:buAutoNum type="arabicPeriod"/>
            </a:pPr>
            <a:r>
              <a:rPr lang="en-US" b="1" dirty="0" smtClean="0"/>
              <a:t>SLM in Climate-Smart Agriculture </a:t>
            </a:r>
            <a:r>
              <a:rPr lang="en-US" dirty="0" smtClean="0"/>
              <a:t>– innovative practices for increasing vegetative cover and soil organic carbon</a:t>
            </a:r>
          </a:p>
          <a:p>
            <a:pPr marL="512155" indent="-512155">
              <a:buFont typeface="+mj-lt"/>
              <a:buAutoNum type="arabicPeriod"/>
            </a:pPr>
            <a:endParaRPr lang="en-US" dirty="0" smtClean="0"/>
          </a:p>
          <a:p>
            <a:pPr marL="512155" indent="-512155">
              <a:buFont typeface="+mj-lt"/>
              <a:buAutoNum type="arabicPeriod"/>
            </a:pPr>
            <a:r>
              <a:rPr lang="en-US" b="1" dirty="0" smtClean="0"/>
              <a:t>Landscape Management and Restoration </a:t>
            </a:r>
            <a:r>
              <a:rPr lang="en-US" dirty="0" smtClean="0"/>
              <a:t>– community and livelihood-based options for increasing forest and tree cover</a:t>
            </a:r>
          </a:p>
          <a:p>
            <a:pPr marL="512155" indent="-512155">
              <a:buFont typeface="+mj-lt"/>
              <a:buAutoNum type="arabicPeriod"/>
            </a:pPr>
            <a:endParaRPr lang="en-US" dirty="0" smtClean="0"/>
          </a:p>
          <a:p>
            <a:pPr marL="512155" indent="-512155">
              <a:buFont typeface="+mj-lt"/>
              <a:buAutoNum type="arabicPeriod"/>
            </a:pPr>
            <a:r>
              <a:rPr lang="en-US" b="1" dirty="0" smtClean="0"/>
              <a:t>Scaling-up SLM </a:t>
            </a:r>
            <a:r>
              <a:rPr lang="en-US" dirty="0" smtClean="0"/>
              <a:t>– moving appropriate interventions to scale for crop and rangeland productivity</a:t>
            </a:r>
          </a:p>
          <a:p>
            <a:pPr marL="512155" indent="-512155">
              <a:buFont typeface="+mj-lt"/>
              <a:buAutoNum type="arabicPeriod"/>
            </a:pPr>
            <a:endParaRPr lang="en-US" dirty="0" smtClean="0"/>
          </a:p>
          <a:p>
            <a:pPr marL="512155" indent="-512155">
              <a:buFont typeface="+mj-lt"/>
              <a:buAutoNum type="arabicPeriod"/>
            </a:pPr>
            <a:r>
              <a:rPr lang="en-US" b="1" smtClean="0"/>
              <a:t>Mainstreaming SLM in Development </a:t>
            </a:r>
            <a:r>
              <a:rPr lang="en-US" smtClean="0"/>
              <a:t>– influencing institutions, policies, and governance frameworks for SLM</a:t>
            </a:r>
          </a:p>
          <a:p>
            <a:endParaRPr lang="en-US"/>
          </a:p>
        </p:txBody>
      </p:sp>
      <p:sp>
        <p:nvSpPr>
          <p:cNvPr id="4" name="Slide Number Placeholder 3"/>
          <p:cNvSpPr>
            <a:spLocks noGrp="1"/>
          </p:cNvSpPr>
          <p:nvPr>
            <p:ph type="sldNum" sz="quarter" idx="10"/>
          </p:nvPr>
        </p:nvSpPr>
        <p:spPr/>
        <p:txBody>
          <a:bodyPr/>
          <a:lstStyle/>
          <a:p>
            <a:fld id="{F62838EB-A01F-4CCB-8A9E-3D90037C481E}" type="slidenum">
              <a:rPr lang="en-US" smtClean="0"/>
              <a:t>8</a:t>
            </a:fld>
            <a:endParaRPr lang="en-US"/>
          </a:p>
        </p:txBody>
      </p:sp>
    </p:spTree>
    <p:extLst>
      <p:ext uri="{BB962C8B-B14F-4D97-AF65-F5344CB8AC3E}">
        <p14:creationId xmlns:p14="http://schemas.microsoft.com/office/powerpoint/2010/main" val="2907463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pPr defTabSz="924458">
              <a:defRPr/>
            </a:pPr>
            <a:r>
              <a:rPr lang="en-US" b="1" dirty="0" smtClean="0"/>
              <a:t>Impacts</a:t>
            </a:r>
            <a:r>
              <a:rPr lang="en-US" dirty="0" smtClean="0"/>
              <a:t>: Maintaining forest resources and strengthening the sustainable management and restoration of forest landscapes in ways that improve rural livelihoods to achieve environmental benefits.</a:t>
            </a:r>
          </a:p>
          <a:p>
            <a:endParaRPr lang="en-US" dirty="0" smtClean="0"/>
          </a:p>
          <a:p>
            <a:r>
              <a:rPr lang="en-US" dirty="0" smtClean="0"/>
              <a:t>Similarities</a:t>
            </a:r>
            <a:r>
              <a:rPr lang="en-US" baseline="0" dirty="0" smtClean="0"/>
              <a:t> with GEF-5</a:t>
            </a:r>
          </a:p>
          <a:p>
            <a:pPr>
              <a:buFont typeface="Arial" pitchFamily="34" charset="0"/>
              <a:buChar char="•"/>
            </a:pPr>
            <a:r>
              <a:rPr lang="en-US" baseline="0" dirty="0" smtClean="0"/>
              <a:t> Focus on multiple benefits and MFAs</a:t>
            </a:r>
          </a:p>
          <a:p>
            <a:pPr>
              <a:buFont typeface="Arial" pitchFamily="34" charset="0"/>
              <a:buChar char="•"/>
            </a:pPr>
            <a:r>
              <a:rPr lang="en-US" baseline="0" dirty="0" smtClean="0"/>
              <a:t> Still will be programmed largely via an incentive mechanism</a:t>
            </a:r>
          </a:p>
          <a:p>
            <a:pPr>
              <a:buFont typeface="Arial" pitchFamily="34" charset="0"/>
              <a:buNone/>
            </a:pPr>
            <a:endParaRPr lang="en-US" baseline="0" dirty="0" smtClean="0"/>
          </a:p>
          <a:p>
            <a:pPr>
              <a:buFont typeface="Arial" pitchFamily="34" charset="0"/>
              <a:buNone/>
            </a:pPr>
            <a:r>
              <a:rPr lang="en-US" baseline="0" dirty="0" smtClean="0"/>
              <a:t>What is new</a:t>
            </a:r>
          </a:p>
          <a:p>
            <a:pPr>
              <a:buFont typeface="Arial" pitchFamily="34" charset="0"/>
              <a:buChar char="•"/>
            </a:pPr>
            <a:r>
              <a:rPr lang="en-US" baseline="0" dirty="0" smtClean="0"/>
              <a:t> Clearer scope across all forest types pristine – managed – degraded as well as plantations, mangroves and trees outside of forests e.g. forest gardens</a:t>
            </a:r>
          </a:p>
          <a:p>
            <a:pPr>
              <a:buFont typeface="Arial" pitchFamily="34" charset="0"/>
              <a:buChar char="•"/>
            </a:pPr>
            <a:r>
              <a:rPr lang="en-US" baseline="0" dirty="0" smtClean="0"/>
              <a:t> Inclusion of restoration – somewhere between 1-2 billion ha already degraded, must address this for multiple benefits</a:t>
            </a:r>
          </a:p>
          <a:p>
            <a:pPr>
              <a:buFont typeface="Arial" pitchFamily="34" charset="0"/>
              <a:buChar char="•"/>
            </a:pPr>
            <a:r>
              <a:rPr lang="en-US" baseline="0" dirty="0" smtClean="0"/>
              <a:t> Livelihoods and the role of local communities recognized as a major element necessary for SFM in most cases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36EE66F-8D37-4048-8B32-4B6ECE830340}"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Overall trying to use a simple model of response to the 3 forest conditions</a:t>
            </a:r>
          </a:p>
          <a:p>
            <a:pPr>
              <a:buFont typeface="Arial" pitchFamily="34" charset="0"/>
              <a:buChar char="•"/>
            </a:pPr>
            <a:r>
              <a:rPr lang="en-US" dirty="0" smtClean="0"/>
              <a:t> what’s pristine should as</a:t>
            </a:r>
            <a:r>
              <a:rPr lang="en-US" baseline="0" dirty="0" smtClean="0"/>
              <a:t> far as possible remain that way, but clearly focusing on HCVF as the critical pieces to support</a:t>
            </a:r>
          </a:p>
          <a:p>
            <a:pPr>
              <a:buFont typeface="Arial" pitchFamily="34" charset="0"/>
              <a:buChar char="•"/>
            </a:pPr>
            <a:r>
              <a:rPr lang="en-US" baseline="0" dirty="0" smtClean="0"/>
              <a:t> what is already being managed or mismanaged we should support improvement of management to secure the resource and maintain services</a:t>
            </a:r>
          </a:p>
          <a:p>
            <a:pPr>
              <a:buFont typeface="Arial" pitchFamily="34" charset="0"/>
              <a:buChar char="•"/>
            </a:pPr>
            <a:r>
              <a:rPr lang="en-US" baseline="0" dirty="0" smtClean="0"/>
              <a:t> what’s already damaged should where possible be stabilized and services rehabilitated</a:t>
            </a:r>
          </a:p>
          <a:p>
            <a:pPr>
              <a:buFont typeface="Arial" pitchFamily="34" charset="0"/>
              <a:buChar char="•"/>
            </a:pPr>
            <a:endParaRPr lang="en-US" baseline="0" dirty="0" smtClean="0"/>
          </a:p>
          <a:p>
            <a:pPr>
              <a:buFont typeface="Arial" pitchFamily="34" charset="0"/>
              <a:buNone/>
            </a:pPr>
            <a:r>
              <a:rPr lang="en-US" baseline="0" dirty="0" smtClean="0"/>
              <a:t>The fourth Objective responds to GEF-5’s inability to get the portfolio, as a individual pieces of a jig-saw puzzle, to address some of the big topics facing the forest community today e.g. MRV for REDD, how to openly balance multiple benefits, large scale community managed forests. We have had few regional and global projects due to the SFM/REDD+ incentive being seen as an extension of STAR resources so no-one is willing to support the cross-boundary elements.</a:t>
            </a:r>
            <a:endParaRPr lang="en-US" dirty="0"/>
          </a:p>
        </p:txBody>
      </p:sp>
      <p:sp>
        <p:nvSpPr>
          <p:cNvPr id="4" name="Slide Number Placeholder 3"/>
          <p:cNvSpPr>
            <a:spLocks noGrp="1"/>
          </p:cNvSpPr>
          <p:nvPr>
            <p:ph type="sldNum" sz="quarter" idx="10"/>
          </p:nvPr>
        </p:nvSpPr>
        <p:spPr/>
        <p:txBody>
          <a:bodyPr/>
          <a:lstStyle/>
          <a:p>
            <a:fld id="{336EE66F-8D37-4048-8B32-4B6ECE830340}"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76200"/>
            <a:ext cx="9144000" cy="1247775"/>
            <a:chOff x="0" y="152400"/>
            <a:chExt cx="9144000" cy="1248156"/>
          </a:xfrm>
        </p:grpSpPr>
        <p:pic>
          <p:nvPicPr>
            <p:cNvPr id="5" name="Picture 5" descr="GEF-20-PPT-BG-blank.png"/>
            <p:cNvPicPr>
              <a:picLocks noChangeAspect="1"/>
            </p:cNvPicPr>
            <p:nvPr userDrawn="1"/>
          </p:nvPicPr>
          <p:blipFill>
            <a:blip r:embed="rId2" cstate="print"/>
            <a:stretch>
              <a:fillRect/>
            </a:stretch>
          </p:blipFill>
          <p:spPr>
            <a:xfrm>
              <a:off x="0" y="152400"/>
              <a:ext cx="9144000" cy="1246632"/>
            </a:xfrm>
            <a:prstGeom prst="rect">
              <a:avLst/>
            </a:prstGeom>
            <a:effectLst>
              <a:reflection blurRad="6350" stA="50000" endA="300" endPos="38500" dist="50800" dir="5400000" sy="-100000" algn="bl" rotWithShape="0"/>
            </a:effectLst>
          </p:spPr>
        </p:pic>
        <p:pic>
          <p:nvPicPr>
            <p:cNvPr id="6" name="Picture 6" descr="GEF-PPT-BG.png"/>
            <p:cNvPicPr>
              <a:picLocks noChangeAspect="1"/>
            </p:cNvPicPr>
            <p:nvPr userDrawn="1"/>
          </p:nvPicPr>
          <p:blipFill>
            <a:blip r:embed="rId3" cstate="print"/>
            <a:srcRect/>
            <a:stretch>
              <a:fillRect/>
            </a:stretch>
          </p:blipFill>
          <p:spPr bwMode="auto">
            <a:xfrm>
              <a:off x="0" y="152400"/>
              <a:ext cx="9144000" cy="1248156"/>
            </a:xfrm>
            <a:prstGeom prst="rect">
              <a:avLst/>
            </a:prstGeom>
            <a:noFill/>
            <a:ln w="9525">
              <a:noFill/>
              <a:miter lim="800000"/>
              <a:headEnd/>
              <a:tailEnd/>
            </a:ln>
          </p:spPr>
        </p:pic>
      </p:grpSp>
      <p:sp>
        <p:nvSpPr>
          <p:cNvPr id="3" name="Subtitle 2"/>
          <p:cNvSpPr>
            <a:spLocks noGrp="1"/>
          </p:cNvSpPr>
          <p:nvPr>
            <p:ph type="subTitle" idx="1"/>
          </p:nvPr>
        </p:nvSpPr>
        <p:spPr>
          <a:xfrm>
            <a:off x="1371600" y="3124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7"/>
          <p:cNvSpPr>
            <a:spLocks noGrp="1"/>
          </p:cNvSpPr>
          <p:nvPr>
            <p:ph type="title"/>
          </p:nvPr>
        </p:nvSpPr>
        <p:spPr>
          <a:xfrm>
            <a:off x="457200" y="1828800"/>
            <a:ext cx="8229600" cy="1143000"/>
          </a:xfrm>
        </p:spPr>
        <p:txBody>
          <a:bodyPr/>
          <a:lstStyle>
            <a:lvl1pPr>
              <a:defRPr>
                <a:solidFill>
                  <a:srgbClr val="00B05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5535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9FB6D-747C-489A-AF89-89B24F2F794C}" type="datetimeFigureOut">
              <a:rPr lang="en-US" smtClean="0">
                <a:solidFill>
                  <a:prstClr val="black">
                    <a:tint val="75000"/>
                  </a:prstClr>
                </a:solidFill>
              </a:rPr>
              <a:pPr/>
              <a:t>4/24/2013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743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9FB6D-747C-489A-AF89-89B24F2F794C}" type="datetimeFigureOut">
              <a:rPr lang="en-US" smtClean="0">
                <a:solidFill>
                  <a:prstClr val="black">
                    <a:tint val="75000"/>
                  </a:prstClr>
                </a:solidFill>
              </a:rPr>
              <a:pPr/>
              <a:t>4/24/2013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190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9FB6D-747C-489A-AF89-89B24F2F794C}" type="datetimeFigureOut">
              <a:rPr lang="en-US" smtClean="0">
                <a:solidFill>
                  <a:prstClr val="black">
                    <a:tint val="75000"/>
                  </a:prstClr>
                </a:solidFill>
              </a:rPr>
              <a:pPr/>
              <a:t>4/24/2013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89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9FB6D-747C-489A-AF89-89B24F2F794C}" type="datetimeFigureOut">
              <a:rPr lang="en-US" smtClean="0">
                <a:solidFill>
                  <a:prstClr val="black">
                    <a:tint val="75000"/>
                  </a:prstClr>
                </a:solidFill>
              </a:rPr>
              <a:pPr/>
              <a:t>4/24/2013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861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9FB6D-747C-489A-AF89-89B24F2F794C}" type="datetimeFigureOut">
              <a:rPr lang="en-US" smtClean="0">
                <a:solidFill>
                  <a:prstClr val="black">
                    <a:tint val="75000"/>
                  </a:prstClr>
                </a:solidFill>
              </a:rPr>
              <a:pPr/>
              <a:t>4/24/2013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743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9FB6D-747C-489A-AF89-89B24F2F794C}" type="datetimeFigureOut">
              <a:rPr lang="en-US" smtClean="0">
                <a:solidFill>
                  <a:prstClr val="black">
                    <a:tint val="75000"/>
                  </a:prstClr>
                </a:solidFill>
              </a:rPr>
              <a:pPr/>
              <a:t>4/24/2013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021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9FB6D-747C-489A-AF89-89B24F2F794C}" type="datetimeFigureOut">
              <a:rPr lang="en-US" smtClean="0">
                <a:solidFill>
                  <a:prstClr val="black">
                    <a:tint val="75000"/>
                  </a:prstClr>
                </a:solidFill>
              </a:rPr>
              <a:pPr/>
              <a:t>4/24/2013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4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739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70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59846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3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9FB6D-747C-489A-AF89-89B24F2F794C}" type="datetimeFigureOut">
              <a:rPr lang="en-US" smtClean="0">
                <a:solidFill>
                  <a:prstClr val="black">
                    <a:tint val="75000"/>
                  </a:prstClr>
                </a:solidFill>
              </a:rPr>
              <a:pPr/>
              <a:t>4/24/2013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38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9FB6D-747C-489A-AF89-89B24F2F794C}" type="datetimeFigureOut">
              <a:rPr lang="en-US" smtClean="0">
                <a:solidFill>
                  <a:prstClr val="black">
                    <a:tint val="75000"/>
                  </a:prstClr>
                </a:solidFill>
              </a:rPr>
              <a:pPr/>
              <a:t>4/24/2013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5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99FB6D-747C-489A-AF89-89B24F2F794C}" type="datetimeFigureOut">
              <a:rPr lang="en-US" smtClean="0">
                <a:solidFill>
                  <a:prstClr val="black">
                    <a:tint val="75000"/>
                  </a:prstClr>
                </a:solidFill>
              </a:rPr>
              <a:pPr/>
              <a:t>4/24/2013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36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9FB6D-747C-489A-AF89-89B24F2F794C}" type="datetimeFigureOut">
              <a:rPr lang="en-US" smtClean="0">
                <a:solidFill>
                  <a:prstClr val="black">
                    <a:tint val="75000"/>
                  </a:prstClr>
                </a:solidFill>
              </a:rPr>
              <a:pPr/>
              <a:t>4/24/2013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158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4" descr="GEF-PPT-BG.png"/>
          <p:cNvPicPr>
            <a:picLocks noChangeAspect="1"/>
          </p:cNvPicPr>
          <p:nvPr userDrawn="1"/>
        </p:nvPicPr>
        <p:blipFill>
          <a:blip r:embed="rId7" cstate="print"/>
          <a:srcRect/>
          <a:stretch>
            <a:fillRect/>
          </a:stretch>
        </p:blipFill>
        <p:spPr bwMode="auto">
          <a:xfrm>
            <a:off x="0" y="5610225"/>
            <a:ext cx="9144000" cy="1247775"/>
          </a:xfrm>
          <a:prstGeom prst="rect">
            <a:avLst/>
          </a:prstGeom>
          <a:noFill/>
          <a:ln w="9525">
            <a:noFill/>
            <a:miter lim="800000"/>
            <a:headEnd/>
            <a:tailEnd/>
          </a:ln>
        </p:spPr>
      </p:pic>
    </p:spTree>
    <p:extLst>
      <p:ext uri="{BB962C8B-B14F-4D97-AF65-F5344CB8AC3E}">
        <p14:creationId xmlns:p14="http://schemas.microsoft.com/office/powerpoint/2010/main" val="3483713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rtl="0" eaLnBrk="0" fontAlgn="base" hangingPunct="0">
        <a:spcBef>
          <a:spcPct val="0"/>
        </a:spcBef>
        <a:spcAft>
          <a:spcPct val="0"/>
        </a:spcAft>
        <a:defRPr sz="4000" kern="1200">
          <a:solidFill>
            <a:srgbClr val="1F497D"/>
          </a:solidFill>
          <a:latin typeface="+mj-lt"/>
          <a:ea typeface="+mj-ea"/>
          <a:cs typeface="+mj-cs"/>
        </a:defRPr>
      </a:lvl1pPr>
      <a:lvl2pPr algn="ctr" rtl="0" eaLnBrk="0" fontAlgn="base" hangingPunct="0">
        <a:spcBef>
          <a:spcPct val="0"/>
        </a:spcBef>
        <a:spcAft>
          <a:spcPct val="0"/>
        </a:spcAft>
        <a:defRPr sz="4000">
          <a:solidFill>
            <a:srgbClr val="1F497D"/>
          </a:solidFill>
          <a:latin typeface="Calibri" pitchFamily="34" charset="0"/>
        </a:defRPr>
      </a:lvl2pPr>
      <a:lvl3pPr algn="ctr" rtl="0" eaLnBrk="0" fontAlgn="base" hangingPunct="0">
        <a:spcBef>
          <a:spcPct val="0"/>
        </a:spcBef>
        <a:spcAft>
          <a:spcPct val="0"/>
        </a:spcAft>
        <a:defRPr sz="4000">
          <a:solidFill>
            <a:srgbClr val="1F497D"/>
          </a:solidFill>
          <a:latin typeface="Calibri" pitchFamily="34" charset="0"/>
        </a:defRPr>
      </a:lvl3pPr>
      <a:lvl4pPr algn="ctr" rtl="0" eaLnBrk="0" fontAlgn="base" hangingPunct="0">
        <a:spcBef>
          <a:spcPct val="0"/>
        </a:spcBef>
        <a:spcAft>
          <a:spcPct val="0"/>
        </a:spcAft>
        <a:defRPr sz="4000">
          <a:solidFill>
            <a:srgbClr val="1F497D"/>
          </a:solidFill>
          <a:latin typeface="Calibri" pitchFamily="34" charset="0"/>
        </a:defRPr>
      </a:lvl4pPr>
      <a:lvl5pPr algn="ctr" rtl="0" eaLnBrk="0" fontAlgn="base" hangingPunct="0">
        <a:spcBef>
          <a:spcPct val="0"/>
        </a:spcBef>
        <a:spcAft>
          <a:spcPct val="0"/>
        </a:spcAft>
        <a:defRPr sz="4000">
          <a:solidFill>
            <a:srgbClr val="1F497D"/>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9FB6D-747C-489A-AF89-89B24F2F794C}" type="datetimeFigureOut">
              <a:rPr lang="en-US" smtClean="0">
                <a:solidFill>
                  <a:prstClr val="black">
                    <a:tint val="75000"/>
                  </a:prstClr>
                </a:solidFill>
              </a:rPr>
              <a:pPr/>
              <a:t>4/24/2013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481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643" y="76200"/>
            <a:ext cx="8959760" cy="1483804"/>
          </a:xfrm>
          <a:prstGeom prst="rect">
            <a:avLst/>
          </a:prstGeom>
          <a:noFill/>
        </p:spPr>
        <p:txBody>
          <a:bodyPr wrap="none" lIns="91440" tIns="45720" rIns="91440" bIns="45720">
            <a:spAutoFit/>
          </a:bodyPr>
          <a:lstStyle/>
          <a:p>
            <a:pPr algn="ctr">
              <a:lnSpc>
                <a:spcPts val="3600"/>
              </a:lnSpc>
            </a:pPr>
            <a:r>
              <a:rPr lang="ru-RU" sz="3600" b="1" cap="none" spc="0" dirty="0" smtClean="0">
                <a:ln w="19050">
                  <a:solidFill>
                    <a:schemeClr val="tx2">
                      <a:tint val="1000"/>
                    </a:schemeClr>
                  </a:solidFill>
                  <a:prstDash val="solid"/>
                </a:ln>
                <a:solidFill>
                  <a:srgbClr val="00B050"/>
                </a:solidFill>
              </a:rPr>
              <a:t>Направления распределения средств ГЭФ</a:t>
            </a:r>
            <a:r>
              <a:rPr lang="en-US" sz="3600" b="1" cap="none" spc="0" dirty="0" smtClean="0">
                <a:ln w="19050">
                  <a:solidFill>
                    <a:schemeClr val="tx2">
                      <a:tint val="1000"/>
                    </a:schemeClr>
                  </a:solidFill>
                  <a:prstDash val="solid"/>
                </a:ln>
                <a:solidFill>
                  <a:srgbClr val="00B050"/>
                </a:solidFill>
              </a:rPr>
              <a:t>-6</a:t>
            </a:r>
            <a:r>
              <a:rPr lang="ru-RU" sz="3600" b="1" cap="none" spc="0" dirty="0" smtClean="0">
                <a:ln w="19050">
                  <a:solidFill>
                    <a:schemeClr val="tx2">
                      <a:tint val="1000"/>
                    </a:schemeClr>
                  </a:solidFill>
                  <a:prstDash val="solid"/>
                </a:ln>
                <a:solidFill>
                  <a:srgbClr val="00B050"/>
                </a:solidFill>
              </a:rPr>
              <a:t/>
            </a:r>
            <a:br>
              <a:rPr lang="ru-RU" sz="3600" b="1" cap="none" spc="0" dirty="0" smtClean="0">
                <a:ln w="19050">
                  <a:solidFill>
                    <a:schemeClr val="tx2">
                      <a:tint val="1000"/>
                    </a:schemeClr>
                  </a:solidFill>
                  <a:prstDash val="solid"/>
                </a:ln>
                <a:solidFill>
                  <a:srgbClr val="00B050"/>
                </a:solidFill>
              </a:rPr>
            </a:br>
            <a:r>
              <a:rPr lang="ru-RU" sz="3600" b="1" cap="none" spc="0" dirty="0" smtClean="0">
                <a:ln w="19050">
                  <a:solidFill>
                    <a:schemeClr val="tx2">
                      <a:tint val="1000"/>
                    </a:schemeClr>
                  </a:solidFill>
                  <a:prstDash val="solid"/>
                </a:ln>
                <a:solidFill>
                  <a:srgbClr val="00B050"/>
                </a:solidFill>
              </a:rPr>
              <a:t>в области рационального использования</a:t>
            </a:r>
            <a:br>
              <a:rPr lang="ru-RU" sz="3600" b="1" cap="none" spc="0" dirty="0" smtClean="0">
                <a:ln w="19050">
                  <a:solidFill>
                    <a:schemeClr val="tx2">
                      <a:tint val="1000"/>
                    </a:schemeClr>
                  </a:solidFill>
                  <a:prstDash val="solid"/>
                </a:ln>
                <a:solidFill>
                  <a:srgbClr val="00B050"/>
                </a:solidFill>
              </a:rPr>
            </a:br>
            <a:r>
              <a:rPr lang="ru-RU" sz="3600" b="1" cap="none" spc="0" dirty="0" smtClean="0">
                <a:ln w="19050">
                  <a:solidFill>
                    <a:schemeClr val="tx2">
                      <a:tint val="1000"/>
                    </a:schemeClr>
                  </a:solidFill>
                  <a:prstDash val="solid"/>
                </a:ln>
                <a:solidFill>
                  <a:srgbClr val="00B050"/>
                </a:solidFill>
              </a:rPr>
              <a:t>природных ресурсов</a:t>
            </a:r>
            <a:endParaRPr lang="en-US" sz="3600" b="0" cap="none" spc="0" dirty="0">
              <a:ln w="18415" cmpd="sng">
                <a:solidFill>
                  <a:srgbClr val="FFFFFF"/>
                </a:solidFill>
                <a:prstDash val="solid"/>
              </a:ln>
              <a:solidFill>
                <a:srgbClr val="00B050"/>
              </a:solidFill>
            </a:endParaRPr>
          </a:p>
        </p:txBody>
      </p:sp>
      <p:sp>
        <p:nvSpPr>
          <p:cNvPr id="4" name="Rectangle 3"/>
          <p:cNvSpPr/>
          <p:nvPr/>
        </p:nvSpPr>
        <p:spPr>
          <a:xfrm>
            <a:off x="1808168" y="2133600"/>
            <a:ext cx="5543313" cy="3046988"/>
          </a:xfrm>
          <a:prstGeom prst="rect">
            <a:avLst/>
          </a:prstGeom>
          <a:noFill/>
        </p:spPr>
        <p:txBody>
          <a:bodyPr wrap="none" lIns="91440" tIns="45720" rIns="91440" bIns="45720">
            <a:spAutoFit/>
          </a:bodyPr>
          <a:lstStyle/>
          <a:p>
            <a:pPr algn="ctr"/>
            <a:r>
              <a:rPr lang="ru-RU" sz="3200" b="1" cap="none" spc="0" dirty="0" smtClean="0">
                <a:ln w="19050">
                  <a:solidFill>
                    <a:schemeClr val="tx2">
                      <a:tint val="1000"/>
                    </a:schemeClr>
                  </a:solidFill>
                  <a:prstDash val="solid"/>
                </a:ln>
                <a:solidFill>
                  <a:srgbClr val="00B050"/>
                </a:solidFill>
              </a:rPr>
              <a:t>Биоразнообразие</a:t>
            </a:r>
            <a:r>
              <a:rPr lang="en-US" sz="3200" b="1" cap="none" spc="0" dirty="0" smtClean="0">
                <a:ln w="19050">
                  <a:solidFill>
                    <a:schemeClr val="tx2">
                      <a:tint val="1000"/>
                    </a:schemeClr>
                  </a:solidFill>
                  <a:prstDash val="solid"/>
                </a:ln>
                <a:solidFill>
                  <a:srgbClr val="00B050"/>
                </a:solidFill>
              </a:rPr>
              <a:t/>
            </a:r>
            <a:br>
              <a:rPr lang="en-US" sz="3200" b="1" cap="none" spc="0" dirty="0" smtClean="0">
                <a:ln w="19050">
                  <a:solidFill>
                    <a:schemeClr val="tx2">
                      <a:tint val="1000"/>
                    </a:schemeClr>
                  </a:solidFill>
                  <a:prstDash val="solid"/>
                </a:ln>
                <a:solidFill>
                  <a:srgbClr val="00B050"/>
                </a:solidFill>
              </a:rPr>
            </a:br>
            <a:r>
              <a:rPr lang="ru-RU" sz="3200" b="1" cap="none" spc="0" dirty="0" smtClean="0">
                <a:ln w="19050">
                  <a:solidFill>
                    <a:schemeClr val="tx2">
                      <a:tint val="1000"/>
                    </a:schemeClr>
                  </a:solidFill>
                  <a:prstDash val="solid"/>
                </a:ln>
                <a:solidFill>
                  <a:srgbClr val="00B050"/>
                </a:solidFill>
              </a:rPr>
              <a:t>Международные воды</a:t>
            </a:r>
            <a:endParaRPr lang="en-US" sz="3200" b="1" cap="none" spc="0" dirty="0" smtClean="0">
              <a:ln w="19050">
                <a:solidFill>
                  <a:schemeClr val="tx2">
                    <a:tint val="1000"/>
                  </a:schemeClr>
                </a:solidFill>
                <a:prstDash val="solid"/>
              </a:ln>
              <a:solidFill>
                <a:srgbClr val="00B050"/>
              </a:solidFill>
            </a:endParaRPr>
          </a:p>
          <a:p>
            <a:pPr algn="ctr"/>
            <a:r>
              <a:rPr lang="ru-RU" sz="3200" b="1" dirty="0" smtClean="0">
                <a:ln w="19050">
                  <a:solidFill>
                    <a:schemeClr val="tx2">
                      <a:tint val="1000"/>
                    </a:schemeClr>
                  </a:solidFill>
                  <a:prstDash val="solid"/>
                </a:ln>
                <a:solidFill>
                  <a:srgbClr val="00B050"/>
                </a:solidFill>
              </a:rPr>
              <a:t>Деградация земель</a:t>
            </a:r>
            <a:endParaRPr lang="en-US" sz="3200" b="1" dirty="0" smtClean="0">
              <a:ln w="19050">
                <a:solidFill>
                  <a:schemeClr val="tx2">
                    <a:tint val="1000"/>
                  </a:schemeClr>
                </a:solidFill>
                <a:prstDash val="solid"/>
              </a:ln>
              <a:solidFill>
                <a:srgbClr val="00B050"/>
              </a:solidFill>
            </a:endParaRPr>
          </a:p>
          <a:p>
            <a:pPr algn="ctr"/>
            <a:r>
              <a:rPr lang="ru-RU" sz="3200" b="1" cap="none" spc="0" dirty="0" smtClean="0">
                <a:ln w="19050">
                  <a:solidFill>
                    <a:schemeClr val="tx2">
                      <a:tint val="1000"/>
                    </a:schemeClr>
                  </a:solidFill>
                  <a:prstDash val="solid"/>
                </a:ln>
                <a:solidFill>
                  <a:srgbClr val="00B050"/>
                </a:solidFill>
              </a:rPr>
              <a:t>Устойчивое лесопользование</a:t>
            </a:r>
            <a:r>
              <a:rPr lang="en-US" sz="3200" b="1" cap="none" spc="0" dirty="0" smtClean="0">
                <a:ln w="19050">
                  <a:solidFill>
                    <a:schemeClr val="tx2">
                      <a:tint val="1000"/>
                    </a:schemeClr>
                  </a:solidFill>
                  <a:prstDash val="solid"/>
                </a:ln>
                <a:solidFill>
                  <a:srgbClr val="00B050"/>
                </a:solidFill>
              </a:rPr>
              <a:t> </a:t>
            </a:r>
          </a:p>
          <a:p>
            <a:pPr algn="ctr"/>
            <a:r>
              <a:rPr lang="ru-RU" sz="3200" b="1" dirty="0" smtClean="0">
                <a:ln w="19050">
                  <a:solidFill>
                    <a:schemeClr val="tx2">
                      <a:tint val="1000"/>
                    </a:schemeClr>
                  </a:solidFill>
                  <a:prstDash val="solid"/>
                </a:ln>
                <a:solidFill>
                  <a:srgbClr val="00B050"/>
                </a:solidFill>
              </a:rPr>
              <a:t>и</a:t>
            </a:r>
            <a:endParaRPr lang="en-US" sz="3200" b="1" cap="none" spc="0" dirty="0" smtClean="0">
              <a:ln w="19050">
                <a:solidFill>
                  <a:schemeClr val="tx2">
                    <a:tint val="1000"/>
                  </a:schemeClr>
                </a:solidFill>
                <a:prstDash val="solid"/>
              </a:ln>
              <a:solidFill>
                <a:srgbClr val="00B050"/>
              </a:solidFill>
            </a:endParaRPr>
          </a:p>
          <a:p>
            <a:pPr algn="ctr"/>
            <a:r>
              <a:rPr lang="ru-RU" sz="3200" b="1" dirty="0" smtClean="0">
                <a:ln w="19050">
                  <a:solidFill>
                    <a:schemeClr val="tx2">
                      <a:tint val="1000"/>
                    </a:schemeClr>
                  </a:solidFill>
                  <a:prstDash val="solid"/>
                </a:ln>
                <a:solidFill>
                  <a:srgbClr val="00B050"/>
                </a:solidFill>
              </a:rPr>
              <a:t>«Фирменные программы»</a:t>
            </a:r>
            <a:endParaRPr lang="en-US" sz="3200" b="1" cap="none" spc="0" dirty="0">
              <a:ln w="19050">
                <a:solidFill>
                  <a:schemeClr val="tx2">
                    <a:tint val="1000"/>
                  </a:schemeClr>
                </a:solidFill>
                <a:prstDash val="solid"/>
              </a:ln>
              <a:solidFill>
                <a:srgbClr val="00B050"/>
              </a:solidFill>
            </a:endParaRPr>
          </a:p>
        </p:txBody>
      </p:sp>
    </p:spTree>
    <p:extLst>
      <p:ext uri="{BB962C8B-B14F-4D97-AF65-F5344CB8AC3E}">
        <p14:creationId xmlns:p14="http://schemas.microsoft.com/office/powerpoint/2010/main" val="264120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Стратегия в области УЛП на период ГЭФ-6</a:t>
            </a:r>
            <a:r>
              <a:rPr lang="en-US" dirty="0" smtClean="0"/>
              <a:t>:</a:t>
            </a:r>
            <a:r>
              <a:rPr lang="ru-RU" dirty="0" smtClean="0"/>
              <a:t> задачи и программы</a:t>
            </a:r>
            <a:endParaRPr lang="en-US" dirty="0"/>
          </a:p>
        </p:txBody>
      </p:sp>
      <p:sp>
        <p:nvSpPr>
          <p:cNvPr id="3" name="Content Placeholder 2"/>
          <p:cNvSpPr>
            <a:spLocks noGrp="1"/>
          </p:cNvSpPr>
          <p:nvPr>
            <p:ph idx="1"/>
          </p:nvPr>
        </p:nvSpPr>
        <p:spPr>
          <a:xfrm>
            <a:off x="457200" y="1371600"/>
            <a:ext cx="8229600" cy="4525963"/>
          </a:xfrm>
        </p:spPr>
        <p:txBody>
          <a:bodyPr>
            <a:normAutofit lnSpcReduction="10000"/>
          </a:bodyPr>
          <a:lstStyle/>
          <a:p>
            <a:pPr lvl="0"/>
            <a:endParaRPr lang="en-US" b="1" dirty="0" smtClean="0"/>
          </a:p>
          <a:p>
            <a:pPr lvl="0"/>
            <a:r>
              <a:rPr lang="ru-RU" b="1" dirty="0" smtClean="0"/>
              <a:t>Сохранение лесных ресурсов</a:t>
            </a:r>
            <a:endParaRPr lang="en-US" b="1" dirty="0" smtClean="0"/>
          </a:p>
          <a:p>
            <a:pPr lvl="1"/>
            <a:r>
              <a:rPr lang="ru-RU" sz="1800" dirty="0" smtClean="0"/>
              <a:t>Комплексное планирование землепользования</a:t>
            </a:r>
            <a:endParaRPr lang="en-US" sz="1800" dirty="0"/>
          </a:p>
          <a:p>
            <a:pPr lvl="1"/>
            <a:r>
              <a:rPr lang="ru-RU" sz="1800" dirty="0" smtClean="0"/>
              <a:t>Выявление и мониторинг состояния лесов большой экологической ценности</a:t>
            </a:r>
            <a:endParaRPr lang="en-US" sz="1800" dirty="0"/>
          </a:p>
          <a:p>
            <a:pPr lvl="1"/>
            <a:r>
              <a:rPr lang="ru-RU" sz="1800" dirty="0" smtClean="0"/>
              <a:t>Выявление и мониторинг случаев утраты лесного покрова</a:t>
            </a:r>
            <a:endParaRPr lang="en-US" sz="1800" dirty="0"/>
          </a:p>
          <a:p>
            <a:pPr marL="0" lvl="0" indent="0">
              <a:buNone/>
            </a:pPr>
            <a:endParaRPr lang="en-US" b="1" dirty="0" smtClean="0"/>
          </a:p>
          <a:p>
            <a:pPr lvl="0"/>
            <a:r>
              <a:rPr lang="ru-RU" b="1" dirty="0" smtClean="0"/>
              <a:t>Совершенствование рационального лесопользования</a:t>
            </a:r>
            <a:endParaRPr lang="en-US" b="1" dirty="0" smtClean="0"/>
          </a:p>
          <a:p>
            <a:pPr lvl="1"/>
            <a:r>
              <a:rPr lang="ru-RU" sz="1800" dirty="0" smtClean="0"/>
              <a:t>Разработка и осуществление модельных проектов внедрения ПЭУ</a:t>
            </a:r>
            <a:endParaRPr lang="en-US" sz="1800" dirty="0"/>
          </a:p>
          <a:p>
            <a:pPr lvl="1"/>
            <a:r>
              <a:rPr lang="ru-RU" sz="1800" dirty="0" smtClean="0"/>
              <a:t>Развитие потенциала УЛП среди местных общин</a:t>
            </a:r>
            <a:endParaRPr lang="en-US" sz="1800" dirty="0"/>
          </a:p>
          <a:p>
            <a:pPr lvl="1"/>
            <a:r>
              <a:rPr lang="ru-RU" sz="1800" dirty="0" smtClean="0"/>
              <a:t>Поддержка устойчивых механизмов финансирования УЛП</a:t>
            </a:r>
            <a:endParaRPr lang="en-US" sz="1800" dirty="0"/>
          </a:p>
        </p:txBody>
      </p:sp>
    </p:spTree>
    <p:extLst>
      <p:ext uri="{BB962C8B-B14F-4D97-AF65-F5344CB8AC3E}">
        <p14:creationId xmlns:p14="http://schemas.microsoft.com/office/powerpoint/2010/main" val="117136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Задачи стратегии в области УЛП</a:t>
            </a:r>
            <a:br>
              <a:rPr lang="ru-RU" dirty="0" smtClean="0"/>
            </a:br>
            <a:r>
              <a:rPr lang="ru-RU" dirty="0" smtClean="0"/>
              <a:t>на период ГЭФ-6</a:t>
            </a:r>
            <a:endParaRPr lang="en-US" dirty="0"/>
          </a:p>
        </p:txBody>
      </p:sp>
      <p:sp>
        <p:nvSpPr>
          <p:cNvPr id="3" name="Content Placeholder 2"/>
          <p:cNvSpPr>
            <a:spLocks noGrp="1"/>
          </p:cNvSpPr>
          <p:nvPr>
            <p:ph idx="1"/>
          </p:nvPr>
        </p:nvSpPr>
        <p:spPr>
          <a:xfrm>
            <a:off x="457200" y="1752600"/>
            <a:ext cx="8229600" cy="3733800"/>
          </a:xfrm>
        </p:spPr>
        <p:txBody>
          <a:bodyPr>
            <a:normAutofit/>
          </a:bodyPr>
          <a:lstStyle/>
          <a:p>
            <a:r>
              <a:rPr lang="ru-RU" b="1" dirty="0" smtClean="0"/>
              <a:t>Восстановление лесных экосистем</a:t>
            </a:r>
            <a:endParaRPr lang="en-US" b="1" dirty="0" smtClean="0"/>
          </a:p>
          <a:p>
            <a:pPr lvl="1"/>
            <a:r>
              <a:rPr lang="ru-RU" sz="1800" dirty="0" smtClean="0">
                <a:solidFill>
                  <a:prstClr val="black"/>
                </a:solidFill>
              </a:rPr>
              <a:t>Наращивание технического и институционального потенциала выявления деградированных лесных ландшафтов и мониторинга </a:t>
            </a:r>
            <a:r>
              <a:rPr lang="ru-RU" sz="1800" dirty="0" err="1" smtClean="0">
                <a:solidFill>
                  <a:prstClr val="black"/>
                </a:solidFill>
              </a:rPr>
              <a:t>лесовосстановления</a:t>
            </a:r>
            <a:endParaRPr lang="en-US" sz="1800" dirty="0">
              <a:solidFill>
                <a:prstClr val="black"/>
              </a:solidFill>
            </a:endParaRPr>
          </a:p>
          <a:p>
            <a:pPr lvl="1"/>
            <a:r>
              <a:rPr lang="ru-RU" sz="1800" dirty="0" smtClean="0">
                <a:solidFill>
                  <a:prstClr val="black"/>
                </a:solidFill>
              </a:rPr>
              <a:t>Интеграция лесоустройства в программы восстановления ландшафтов</a:t>
            </a:r>
            <a:endParaRPr lang="en-US" sz="1800" dirty="0" smtClean="0">
              <a:solidFill>
                <a:prstClr val="black"/>
              </a:solidFill>
            </a:endParaRPr>
          </a:p>
          <a:p>
            <a:pPr marL="457200" lvl="1" indent="0">
              <a:buNone/>
            </a:pPr>
            <a:endParaRPr lang="en-US" b="1" dirty="0" smtClean="0"/>
          </a:p>
          <a:p>
            <a:pPr lvl="0"/>
            <a:r>
              <a:rPr lang="ru-RU" b="1" dirty="0" smtClean="0"/>
              <a:t>Расширение сотрудничества на региональном и глобальном уровне</a:t>
            </a:r>
            <a:endParaRPr lang="en-US" b="1" dirty="0" smtClean="0"/>
          </a:p>
          <a:p>
            <a:pPr lvl="1"/>
            <a:r>
              <a:rPr lang="ru-RU" sz="1800" dirty="0" smtClean="0"/>
              <a:t>Взаимодействие с частным сектором</a:t>
            </a:r>
            <a:endParaRPr lang="en-US" sz="1800" dirty="0"/>
          </a:p>
          <a:p>
            <a:pPr lvl="1"/>
            <a:r>
              <a:rPr lang="ru-RU" sz="1800" dirty="0" smtClean="0"/>
              <a:t>Глобальные </a:t>
            </a:r>
            <a:r>
              <a:rPr lang="ru-RU" sz="1800" smtClean="0"/>
              <a:t>технологии для национального </a:t>
            </a:r>
            <a:r>
              <a:rPr lang="ru-RU" sz="1800" dirty="0" smtClean="0"/>
              <a:t>прогресса</a:t>
            </a:r>
            <a:endParaRPr lang="en-US" dirty="0"/>
          </a:p>
        </p:txBody>
      </p:sp>
    </p:spTree>
    <p:extLst>
      <p:ext uri="{BB962C8B-B14F-4D97-AF65-F5344CB8AC3E}">
        <p14:creationId xmlns:p14="http://schemas.microsoft.com/office/powerpoint/2010/main" val="101136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6" name="Rectangle 3075"/>
          <p:cNvSpPr/>
          <p:nvPr/>
        </p:nvSpPr>
        <p:spPr>
          <a:xfrm>
            <a:off x="6091479" y="3770532"/>
            <a:ext cx="914400" cy="2541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75" name="Rectangle 3074"/>
          <p:cNvSpPr/>
          <p:nvPr/>
        </p:nvSpPr>
        <p:spPr>
          <a:xfrm>
            <a:off x="5181600" y="3770531"/>
            <a:ext cx="914400" cy="2541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72" name="Rectangle 3071"/>
          <p:cNvSpPr/>
          <p:nvPr/>
        </p:nvSpPr>
        <p:spPr>
          <a:xfrm>
            <a:off x="4256972" y="3770532"/>
            <a:ext cx="914400" cy="2554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3365547" y="3757859"/>
            <a:ext cx="914400" cy="2554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Trapezoid 25"/>
          <p:cNvSpPr/>
          <p:nvPr/>
        </p:nvSpPr>
        <p:spPr>
          <a:xfrm>
            <a:off x="1524000" y="2566296"/>
            <a:ext cx="5501897" cy="118723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Rectangle 24"/>
          <p:cNvSpPr/>
          <p:nvPr/>
        </p:nvSpPr>
        <p:spPr>
          <a:xfrm>
            <a:off x="2438400" y="3770532"/>
            <a:ext cx="914400" cy="2554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1503982" y="3743462"/>
            <a:ext cx="914400" cy="2581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762000" y="1139823"/>
            <a:ext cx="7391400" cy="830997"/>
          </a:xfrm>
          <a:prstGeom prst="rect">
            <a:avLst/>
          </a:prstGeom>
          <a:noFill/>
        </p:spPr>
        <p:txBody>
          <a:bodyPr wrap="square" lIns="91440" tIns="45720" rIns="91440" bIns="45720">
            <a:spAutoFit/>
          </a:bodyPr>
          <a:lstStyle/>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Обновленные стратегии решения проблем устойчивости и эффективного осуществления</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730349" y="4114175"/>
            <a:ext cx="461665" cy="1882888"/>
          </a:xfrm>
          <a:prstGeom prst="rect">
            <a:avLst/>
          </a:prstGeom>
          <a:noFill/>
        </p:spPr>
        <p:txBody>
          <a:bodyPr vert="vert270" wrap="none" rtlCol="0">
            <a:spAutoFit/>
          </a:bodyPr>
          <a:lstStyle/>
          <a:p>
            <a:r>
              <a:rPr lang="ru-RU" b="1" dirty="0" smtClean="0">
                <a:solidFill>
                  <a:prstClr val="white"/>
                </a:solidFill>
              </a:rPr>
              <a:t>Биоразнообразие</a:t>
            </a:r>
            <a:endParaRPr lang="en-US" b="1" dirty="0">
              <a:solidFill>
                <a:prstClr val="white"/>
              </a:solidFill>
            </a:endParaRPr>
          </a:p>
        </p:txBody>
      </p:sp>
      <p:sp>
        <p:nvSpPr>
          <p:cNvPr id="5" name="TextBox 4"/>
          <p:cNvSpPr txBox="1"/>
          <p:nvPr/>
        </p:nvSpPr>
        <p:spPr>
          <a:xfrm>
            <a:off x="2539015" y="4684396"/>
            <a:ext cx="738664" cy="1302729"/>
          </a:xfrm>
          <a:prstGeom prst="rect">
            <a:avLst/>
          </a:prstGeom>
          <a:noFill/>
        </p:spPr>
        <p:txBody>
          <a:bodyPr vert="vert270" wrap="none" rtlCol="0">
            <a:spAutoFit/>
          </a:bodyPr>
          <a:lstStyle/>
          <a:p>
            <a:r>
              <a:rPr lang="ru-RU" b="1" dirty="0" smtClean="0">
                <a:solidFill>
                  <a:prstClr val="white"/>
                </a:solidFill>
              </a:rPr>
              <a:t>Деградация</a:t>
            </a:r>
            <a:r>
              <a:rPr lang="en-US" b="1" dirty="0">
                <a:solidFill>
                  <a:prstClr val="white"/>
                </a:solidFill>
              </a:rPr>
              <a:t/>
            </a:r>
            <a:br>
              <a:rPr lang="en-US" b="1" dirty="0">
                <a:solidFill>
                  <a:prstClr val="white"/>
                </a:solidFill>
              </a:rPr>
            </a:br>
            <a:r>
              <a:rPr lang="ru-RU" b="1" dirty="0" smtClean="0">
                <a:solidFill>
                  <a:prstClr val="white"/>
                </a:solidFill>
              </a:rPr>
              <a:t>земель</a:t>
            </a:r>
            <a:endParaRPr lang="en-US" b="1" dirty="0">
              <a:solidFill>
                <a:prstClr val="white"/>
              </a:solidFill>
            </a:endParaRPr>
          </a:p>
        </p:txBody>
      </p:sp>
      <p:sp>
        <p:nvSpPr>
          <p:cNvPr id="10" name="TextBox 9"/>
          <p:cNvSpPr txBox="1"/>
          <p:nvPr/>
        </p:nvSpPr>
        <p:spPr>
          <a:xfrm>
            <a:off x="5458231" y="3854938"/>
            <a:ext cx="461665" cy="2132187"/>
          </a:xfrm>
          <a:prstGeom prst="rect">
            <a:avLst/>
          </a:prstGeom>
          <a:noFill/>
        </p:spPr>
        <p:txBody>
          <a:bodyPr vert="vert270" wrap="none" rtlCol="0">
            <a:spAutoFit/>
          </a:bodyPr>
          <a:lstStyle/>
          <a:p>
            <a:r>
              <a:rPr lang="ru-RU" b="1" dirty="0" smtClean="0">
                <a:solidFill>
                  <a:prstClr val="white"/>
                </a:solidFill>
              </a:rPr>
              <a:t>Изменение климата</a:t>
            </a:r>
            <a:endParaRPr lang="en-US" b="1" dirty="0">
              <a:solidFill>
                <a:prstClr val="white"/>
              </a:solidFill>
            </a:endParaRPr>
          </a:p>
        </p:txBody>
      </p:sp>
      <p:sp>
        <p:nvSpPr>
          <p:cNvPr id="11" name="TextBox 10"/>
          <p:cNvSpPr txBox="1"/>
          <p:nvPr/>
        </p:nvSpPr>
        <p:spPr>
          <a:xfrm>
            <a:off x="6179347" y="4587445"/>
            <a:ext cx="738664" cy="1321837"/>
          </a:xfrm>
          <a:prstGeom prst="rect">
            <a:avLst/>
          </a:prstGeom>
          <a:noFill/>
        </p:spPr>
        <p:txBody>
          <a:bodyPr vert="vert270" wrap="none" rtlCol="0">
            <a:spAutoFit/>
          </a:bodyPr>
          <a:lstStyle/>
          <a:p>
            <a:r>
              <a:rPr lang="ru-RU" b="1" dirty="0" smtClean="0">
                <a:solidFill>
                  <a:prstClr val="white"/>
                </a:solidFill>
              </a:rPr>
              <a:t>Химические</a:t>
            </a:r>
          </a:p>
          <a:p>
            <a:r>
              <a:rPr lang="ru-RU" b="1" dirty="0" smtClean="0">
                <a:solidFill>
                  <a:prstClr val="white"/>
                </a:solidFill>
              </a:rPr>
              <a:t>вещества</a:t>
            </a:r>
            <a:endParaRPr lang="en-US" b="1" dirty="0">
              <a:solidFill>
                <a:prstClr val="white"/>
              </a:solidFill>
            </a:endParaRPr>
          </a:p>
        </p:txBody>
      </p:sp>
      <p:sp>
        <p:nvSpPr>
          <p:cNvPr id="12" name="TextBox 11"/>
          <p:cNvSpPr txBox="1"/>
          <p:nvPr/>
        </p:nvSpPr>
        <p:spPr>
          <a:xfrm>
            <a:off x="3441099" y="4157200"/>
            <a:ext cx="738664" cy="1839863"/>
          </a:xfrm>
          <a:prstGeom prst="rect">
            <a:avLst/>
          </a:prstGeom>
          <a:noFill/>
        </p:spPr>
        <p:txBody>
          <a:bodyPr vert="vert270" wrap="none" rtlCol="0">
            <a:spAutoFit/>
          </a:bodyPr>
          <a:lstStyle/>
          <a:p>
            <a:r>
              <a:rPr lang="ru-RU" b="1" dirty="0" smtClean="0">
                <a:solidFill>
                  <a:prstClr val="white"/>
                </a:solidFill>
              </a:rPr>
              <a:t>Международные</a:t>
            </a:r>
            <a:r>
              <a:rPr lang="en-US" b="1" dirty="0">
                <a:solidFill>
                  <a:prstClr val="white"/>
                </a:solidFill>
              </a:rPr>
              <a:t/>
            </a:r>
            <a:br>
              <a:rPr lang="en-US" b="1" dirty="0">
                <a:solidFill>
                  <a:prstClr val="white"/>
                </a:solidFill>
              </a:rPr>
            </a:br>
            <a:r>
              <a:rPr lang="ru-RU" b="1" dirty="0" smtClean="0">
                <a:solidFill>
                  <a:prstClr val="white"/>
                </a:solidFill>
              </a:rPr>
              <a:t>воды</a:t>
            </a:r>
            <a:endParaRPr lang="en-US" b="1" dirty="0">
              <a:solidFill>
                <a:prstClr val="white"/>
              </a:solidFill>
            </a:endParaRPr>
          </a:p>
        </p:txBody>
      </p:sp>
      <p:sp>
        <p:nvSpPr>
          <p:cNvPr id="13" name="TextBox 12"/>
          <p:cNvSpPr txBox="1"/>
          <p:nvPr/>
        </p:nvSpPr>
        <p:spPr>
          <a:xfrm>
            <a:off x="4286875" y="4140273"/>
            <a:ext cx="738664" cy="1846852"/>
          </a:xfrm>
          <a:prstGeom prst="rect">
            <a:avLst/>
          </a:prstGeom>
          <a:noFill/>
        </p:spPr>
        <p:txBody>
          <a:bodyPr vert="vert270" wrap="none" rtlCol="0">
            <a:spAutoFit/>
          </a:bodyPr>
          <a:lstStyle/>
          <a:p>
            <a:r>
              <a:rPr lang="ru-RU" b="1" dirty="0" smtClean="0">
                <a:solidFill>
                  <a:prstClr val="white"/>
                </a:solidFill>
              </a:rPr>
              <a:t>Устойчивое</a:t>
            </a:r>
            <a:r>
              <a:rPr lang="en-US" b="1" dirty="0">
                <a:solidFill>
                  <a:prstClr val="white"/>
                </a:solidFill>
              </a:rPr>
              <a:t/>
            </a:r>
            <a:br>
              <a:rPr lang="en-US" b="1" dirty="0">
                <a:solidFill>
                  <a:prstClr val="white"/>
                </a:solidFill>
              </a:rPr>
            </a:br>
            <a:r>
              <a:rPr lang="ru-RU" b="1" dirty="0" smtClean="0">
                <a:solidFill>
                  <a:prstClr val="white"/>
                </a:solidFill>
              </a:rPr>
              <a:t>лесопользование</a:t>
            </a:r>
            <a:endParaRPr lang="en-US" b="1" dirty="0">
              <a:solidFill>
                <a:prstClr val="white"/>
              </a:solidFill>
            </a:endParaRPr>
          </a:p>
        </p:txBody>
      </p:sp>
      <p:sp>
        <p:nvSpPr>
          <p:cNvPr id="15" name="TextBox 14"/>
          <p:cNvSpPr txBox="1"/>
          <p:nvPr/>
        </p:nvSpPr>
        <p:spPr>
          <a:xfrm>
            <a:off x="5503093" y="2590800"/>
            <a:ext cx="1238801" cy="584775"/>
          </a:xfrm>
          <a:prstGeom prst="rect">
            <a:avLst/>
          </a:prstGeom>
          <a:noFill/>
        </p:spPr>
        <p:txBody>
          <a:bodyPr wrap="none" rtlCol="0">
            <a:spAutoFit/>
          </a:bodyPr>
          <a:lstStyle/>
          <a:p>
            <a:pPr algn="ctr"/>
            <a:r>
              <a:rPr lang="ru-RU" sz="1600" b="1" dirty="0" smtClean="0">
                <a:solidFill>
                  <a:srgbClr val="FFFFCC"/>
                </a:solidFill>
              </a:rPr>
              <a:t>Устойчивые</a:t>
            </a:r>
            <a:r>
              <a:rPr lang="en-US" sz="1600" b="1" dirty="0">
                <a:solidFill>
                  <a:srgbClr val="FFFFCC"/>
                </a:solidFill>
              </a:rPr>
              <a:t/>
            </a:r>
            <a:br>
              <a:rPr lang="en-US" sz="1600" b="1" dirty="0">
                <a:solidFill>
                  <a:srgbClr val="FFFFCC"/>
                </a:solidFill>
              </a:rPr>
            </a:br>
            <a:r>
              <a:rPr lang="ru-RU" sz="1600" b="1" dirty="0" smtClean="0">
                <a:solidFill>
                  <a:srgbClr val="FFFFCC"/>
                </a:solidFill>
              </a:rPr>
              <a:t>города</a:t>
            </a:r>
            <a:endParaRPr lang="en-US" sz="1600" b="1" dirty="0">
              <a:solidFill>
                <a:srgbClr val="FFFFCC"/>
              </a:solidFill>
            </a:endParaRPr>
          </a:p>
        </p:txBody>
      </p:sp>
      <p:sp>
        <p:nvSpPr>
          <p:cNvPr id="16" name="TextBox 15"/>
          <p:cNvSpPr txBox="1"/>
          <p:nvPr/>
        </p:nvSpPr>
        <p:spPr>
          <a:xfrm>
            <a:off x="2539015" y="2554069"/>
            <a:ext cx="1974195" cy="584775"/>
          </a:xfrm>
          <a:prstGeom prst="rect">
            <a:avLst/>
          </a:prstGeom>
          <a:noFill/>
        </p:spPr>
        <p:txBody>
          <a:bodyPr wrap="none" rtlCol="0">
            <a:spAutoFit/>
          </a:bodyPr>
          <a:lstStyle/>
          <a:p>
            <a:pPr algn="ctr"/>
            <a:r>
              <a:rPr lang="ru-RU" sz="1600" b="1" dirty="0" smtClean="0">
                <a:solidFill>
                  <a:srgbClr val="FFFFCC"/>
                </a:solidFill>
              </a:rPr>
              <a:t>Продовольственная</a:t>
            </a:r>
            <a:r>
              <a:rPr lang="en-US" sz="1600" b="1" dirty="0">
                <a:solidFill>
                  <a:srgbClr val="FFFFCC"/>
                </a:solidFill>
              </a:rPr>
              <a:t/>
            </a:r>
            <a:br>
              <a:rPr lang="en-US" sz="1600" b="1" dirty="0">
                <a:solidFill>
                  <a:srgbClr val="FFFFCC"/>
                </a:solidFill>
              </a:rPr>
            </a:br>
            <a:r>
              <a:rPr lang="ru-RU" sz="1600" b="1" dirty="0" smtClean="0">
                <a:solidFill>
                  <a:srgbClr val="FFFFCC"/>
                </a:solidFill>
              </a:rPr>
              <a:t>безопасность</a:t>
            </a:r>
            <a:endParaRPr lang="en-US" sz="1600" b="1" dirty="0">
              <a:solidFill>
                <a:srgbClr val="FFFFCC"/>
              </a:solidFill>
            </a:endParaRPr>
          </a:p>
        </p:txBody>
      </p:sp>
      <p:sp>
        <p:nvSpPr>
          <p:cNvPr id="22" name="TextBox 21"/>
          <p:cNvSpPr txBox="1"/>
          <p:nvPr/>
        </p:nvSpPr>
        <p:spPr>
          <a:xfrm>
            <a:off x="4527596" y="2606723"/>
            <a:ext cx="925253" cy="584775"/>
          </a:xfrm>
          <a:prstGeom prst="rect">
            <a:avLst/>
          </a:prstGeom>
          <a:noFill/>
        </p:spPr>
        <p:txBody>
          <a:bodyPr wrap="none" rtlCol="0">
            <a:spAutoFit/>
          </a:bodyPr>
          <a:lstStyle/>
          <a:p>
            <a:r>
              <a:rPr lang="ru-RU" sz="1600" b="1" dirty="0" smtClean="0">
                <a:solidFill>
                  <a:srgbClr val="FFFFCC"/>
                </a:solidFill>
              </a:rPr>
              <a:t>Рыбные</a:t>
            </a:r>
          </a:p>
          <a:p>
            <a:r>
              <a:rPr lang="ru-RU" sz="1600" b="1" dirty="0" smtClean="0">
                <a:solidFill>
                  <a:srgbClr val="FFFFCC"/>
                </a:solidFill>
              </a:rPr>
              <a:t>ресурсы</a:t>
            </a:r>
            <a:endParaRPr lang="en-US" sz="1600" b="1" dirty="0">
              <a:solidFill>
                <a:srgbClr val="FFFFCC"/>
              </a:solidFill>
            </a:endParaRPr>
          </a:p>
        </p:txBody>
      </p:sp>
      <p:sp>
        <p:nvSpPr>
          <p:cNvPr id="24" name="TextBox 23"/>
          <p:cNvSpPr txBox="1"/>
          <p:nvPr/>
        </p:nvSpPr>
        <p:spPr>
          <a:xfrm>
            <a:off x="1975394" y="2726934"/>
            <a:ext cx="604653" cy="338554"/>
          </a:xfrm>
          <a:prstGeom prst="rect">
            <a:avLst/>
          </a:prstGeom>
          <a:noFill/>
        </p:spPr>
        <p:txBody>
          <a:bodyPr wrap="none" rtlCol="0">
            <a:spAutoFit/>
          </a:bodyPr>
          <a:lstStyle/>
          <a:p>
            <a:r>
              <a:rPr lang="ru-RU" sz="1600" b="1" dirty="0" smtClean="0">
                <a:solidFill>
                  <a:srgbClr val="FFFFCC"/>
                </a:solidFill>
              </a:rPr>
              <a:t>Леса</a:t>
            </a:r>
            <a:endParaRPr lang="en-US" sz="1600" b="1" dirty="0">
              <a:solidFill>
                <a:srgbClr val="FFFFCC"/>
              </a:solidFill>
            </a:endParaRPr>
          </a:p>
        </p:txBody>
      </p:sp>
      <p:sp>
        <p:nvSpPr>
          <p:cNvPr id="27" name="Right Brace 26"/>
          <p:cNvSpPr/>
          <p:nvPr/>
        </p:nvSpPr>
        <p:spPr>
          <a:xfrm>
            <a:off x="7162800" y="3910535"/>
            <a:ext cx="381000" cy="2485597"/>
          </a:xfrm>
          <a:prstGeom prst="rightBrace">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8" name="TextBox 27"/>
          <p:cNvSpPr txBox="1"/>
          <p:nvPr/>
        </p:nvSpPr>
        <p:spPr>
          <a:xfrm>
            <a:off x="7515178" y="4634553"/>
            <a:ext cx="1613840" cy="1200329"/>
          </a:xfrm>
          <a:prstGeom prst="rect">
            <a:avLst/>
          </a:prstGeom>
          <a:noFill/>
        </p:spPr>
        <p:txBody>
          <a:bodyPr wrap="none" rtlCol="0">
            <a:spAutoFit/>
          </a:bodyPr>
          <a:lstStyle/>
          <a:p>
            <a:pPr algn="ctr"/>
            <a:r>
              <a:rPr lang="ru-RU" b="1" dirty="0" smtClean="0">
                <a:solidFill>
                  <a:prstClr val="white"/>
                </a:solidFill>
              </a:rPr>
              <a:t>Реализация</a:t>
            </a:r>
            <a:r>
              <a:rPr lang="en-US" b="1" dirty="0">
                <a:solidFill>
                  <a:prstClr val="white"/>
                </a:solidFill>
              </a:rPr>
              <a:t/>
            </a:r>
            <a:br>
              <a:rPr lang="en-US" b="1" dirty="0">
                <a:solidFill>
                  <a:prstClr val="white"/>
                </a:solidFill>
              </a:rPr>
            </a:br>
            <a:r>
              <a:rPr lang="ru-RU" b="1" dirty="0" smtClean="0">
                <a:solidFill>
                  <a:prstClr val="white"/>
                </a:solidFill>
              </a:rPr>
              <a:t>стратегий по</a:t>
            </a:r>
            <a:r>
              <a:rPr lang="en-US" b="1" dirty="0">
                <a:solidFill>
                  <a:prstClr val="white"/>
                </a:solidFill>
              </a:rPr>
              <a:t/>
            </a:r>
            <a:br>
              <a:rPr lang="en-US" b="1" dirty="0">
                <a:solidFill>
                  <a:prstClr val="white"/>
                </a:solidFill>
              </a:rPr>
            </a:br>
            <a:r>
              <a:rPr lang="ru-RU" b="1" dirty="0" smtClean="0">
                <a:solidFill>
                  <a:prstClr val="white"/>
                </a:solidFill>
              </a:rPr>
              <a:t>тематическим</a:t>
            </a:r>
            <a:r>
              <a:rPr lang="en-US" b="1" dirty="0">
                <a:solidFill>
                  <a:prstClr val="white"/>
                </a:solidFill>
              </a:rPr>
              <a:t/>
            </a:r>
            <a:br>
              <a:rPr lang="en-US" b="1" dirty="0">
                <a:solidFill>
                  <a:prstClr val="white"/>
                </a:solidFill>
              </a:rPr>
            </a:br>
            <a:r>
              <a:rPr lang="ru-RU" b="1" dirty="0" smtClean="0">
                <a:solidFill>
                  <a:prstClr val="white"/>
                </a:solidFill>
              </a:rPr>
              <a:t>областям</a:t>
            </a:r>
            <a:endParaRPr lang="en-US" b="1" dirty="0">
              <a:solidFill>
                <a:prstClr val="white"/>
              </a:solidFill>
            </a:endParaRPr>
          </a:p>
        </p:txBody>
      </p:sp>
      <p:sp>
        <p:nvSpPr>
          <p:cNvPr id="30" name="Left Brace 29"/>
          <p:cNvSpPr/>
          <p:nvPr/>
        </p:nvSpPr>
        <p:spPr>
          <a:xfrm>
            <a:off x="1250357" y="2438400"/>
            <a:ext cx="190500" cy="582858"/>
          </a:xfrm>
          <a:prstGeom prst="leftBrace">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1" name="TextBox 30"/>
          <p:cNvSpPr txBox="1"/>
          <p:nvPr/>
        </p:nvSpPr>
        <p:spPr>
          <a:xfrm>
            <a:off x="152400" y="2557657"/>
            <a:ext cx="929613" cy="338554"/>
          </a:xfrm>
          <a:prstGeom prst="rect">
            <a:avLst/>
          </a:prstGeom>
          <a:noFill/>
        </p:spPr>
        <p:txBody>
          <a:bodyPr wrap="none" rtlCol="0">
            <a:spAutoFit/>
          </a:bodyPr>
          <a:lstStyle/>
          <a:p>
            <a:r>
              <a:rPr lang="ru-RU" sz="1600" b="1" dirty="0" smtClean="0">
                <a:solidFill>
                  <a:prstClr val="white"/>
                </a:solidFill>
              </a:rPr>
              <a:t>Темы УР</a:t>
            </a:r>
            <a:endParaRPr lang="en-US" sz="1600" b="1" dirty="0">
              <a:solidFill>
                <a:prstClr val="white"/>
              </a:solidFill>
            </a:endParaRPr>
          </a:p>
        </p:txBody>
      </p:sp>
      <p:sp>
        <p:nvSpPr>
          <p:cNvPr id="3073" name="Rectangle 3072"/>
          <p:cNvSpPr/>
          <p:nvPr/>
        </p:nvSpPr>
        <p:spPr>
          <a:xfrm>
            <a:off x="3234810" y="228600"/>
            <a:ext cx="192232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5400" b="1" dirty="0" smtClean="0">
                <a:ln/>
                <a:solidFill>
                  <a:prstClr val="white"/>
                </a:solidFill>
                <a:effectLst>
                  <a:outerShdw blurRad="38100" dist="38100" dir="2700000" algn="tl">
                    <a:srgbClr val="000000">
                      <a:alpha val="43137"/>
                    </a:srgbClr>
                  </a:outerShdw>
                </a:effectLst>
              </a:rPr>
              <a:t>ГЭФ</a:t>
            </a:r>
            <a:r>
              <a:rPr lang="en-US" sz="5400" b="1" dirty="0" smtClean="0">
                <a:ln/>
                <a:solidFill>
                  <a:prstClr val="white"/>
                </a:solidFill>
                <a:effectLst>
                  <a:outerShdw blurRad="38100" dist="38100" dir="2700000" algn="tl">
                    <a:srgbClr val="000000">
                      <a:alpha val="43137"/>
                    </a:srgbClr>
                  </a:outerShdw>
                </a:effectLst>
              </a:rPr>
              <a:t>-6</a:t>
            </a:r>
            <a:endParaRPr lang="en-US" sz="5400" b="1" dirty="0">
              <a:ln/>
              <a:solidFill>
                <a:prstClr val="white"/>
              </a:solidFill>
              <a:effectLst>
                <a:outerShdw blurRad="38100" dist="38100" dir="2700000" algn="tl">
                  <a:srgbClr val="000000">
                    <a:alpha val="43137"/>
                  </a:srgbClr>
                </a:outerShdw>
              </a:effectLst>
            </a:endParaRPr>
          </a:p>
        </p:txBody>
      </p:sp>
      <p:sp>
        <p:nvSpPr>
          <p:cNvPr id="3" name="TextBox 2"/>
          <p:cNvSpPr txBox="1"/>
          <p:nvPr/>
        </p:nvSpPr>
        <p:spPr>
          <a:xfrm>
            <a:off x="10023" y="3124200"/>
            <a:ext cx="1279516" cy="584775"/>
          </a:xfrm>
          <a:prstGeom prst="rect">
            <a:avLst/>
          </a:prstGeom>
          <a:noFill/>
        </p:spPr>
        <p:txBody>
          <a:bodyPr wrap="none" rtlCol="0">
            <a:spAutoFit/>
          </a:bodyPr>
          <a:lstStyle/>
          <a:p>
            <a:pPr algn="ctr"/>
            <a:r>
              <a:rPr lang="ru-RU" sz="1600" b="1" dirty="0" smtClean="0">
                <a:solidFill>
                  <a:prstClr val="white"/>
                </a:solidFill>
              </a:rPr>
              <a:t>Фирменные</a:t>
            </a:r>
            <a:br>
              <a:rPr lang="ru-RU" sz="1600" b="1" dirty="0" smtClean="0">
                <a:solidFill>
                  <a:prstClr val="white"/>
                </a:solidFill>
              </a:rPr>
            </a:br>
            <a:r>
              <a:rPr lang="ru-RU" sz="1600" b="1" dirty="0" smtClean="0">
                <a:solidFill>
                  <a:prstClr val="white"/>
                </a:solidFill>
              </a:rPr>
              <a:t>программы</a:t>
            </a:r>
            <a:endParaRPr lang="en-US" sz="1600" b="1" dirty="0">
              <a:solidFill>
                <a:prstClr val="white"/>
              </a:solidFill>
            </a:endParaRPr>
          </a:p>
        </p:txBody>
      </p:sp>
      <p:sp>
        <p:nvSpPr>
          <p:cNvPr id="32" name="Left Brace 31"/>
          <p:cNvSpPr/>
          <p:nvPr/>
        </p:nvSpPr>
        <p:spPr>
          <a:xfrm>
            <a:off x="1219200" y="3124200"/>
            <a:ext cx="221657" cy="533400"/>
          </a:xfrm>
          <a:prstGeom prst="leftBrace">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 name="Rectangle 5"/>
          <p:cNvSpPr/>
          <p:nvPr/>
        </p:nvSpPr>
        <p:spPr>
          <a:xfrm>
            <a:off x="1769375" y="3134380"/>
            <a:ext cx="1276310" cy="646908"/>
          </a:xfrm>
          <a:prstGeom prst="rect">
            <a:avLst/>
          </a:prstGeom>
        </p:spPr>
        <p:txBody>
          <a:bodyPr wrap="none">
            <a:spAutoFit/>
          </a:bodyPr>
          <a:lstStyle/>
          <a:p>
            <a:pPr marL="285750" indent="-285750" algn="ctr">
              <a:buFont typeface="Wingdings" pitchFamily="2" charset="2"/>
              <a:buChar char="v"/>
            </a:pPr>
            <a:r>
              <a:rPr lang="ru-RU" sz="1400" b="1" dirty="0" err="1" smtClean="0">
                <a:solidFill>
                  <a:prstClr val="white"/>
                </a:solidFill>
              </a:rPr>
              <a:t>Амазония</a:t>
            </a:r>
            <a:endParaRPr lang="en-US" sz="1400" b="1" dirty="0">
              <a:solidFill>
                <a:prstClr val="white"/>
              </a:solidFill>
            </a:endParaRPr>
          </a:p>
          <a:p>
            <a:pPr marL="285750" indent="-285750" algn="ctr">
              <a:lnSpc>
                <a:spcPts val="1300"/>
              </a:lnSpc>
              <a:buFont typeface="Wingdings" pitchFamily="2" charset="2"/>
              <a:buChar char="v"/>
            </a:pPr>
            <a:r>
              <a:rPr lang="ru-RU" sz="1400" b="1" dirty="0" smtClean="0">
                <a:solidFill>
                  <a:prstClr val="white"/>
                </a:solidFill>
              </a:rPr>
              <a:t>Сырьевые</a:t>
            </a:r>
            <a:br>
              <a:rPr lang="ru-RU" sz="1400" b="1" dirty="0" smtClean="0">
                <a:solidFill>
                  <a:prstClr val="white"/>
                </a:solidFill>
              </a:rPr>
            </a:br>
            <a:r>
              <a:rPr lang="ru-RU" sz="1400" b="1" dirty="0" smtClean="0">
                <a:solidFill>
                  <a:prstClr val="white"/>
                </a:solidFill>
              </a:rPr>
              <a:t>товары</a:t>
            </a:r>
            <a:endParaRPr lang="en-US" sz="1400" b="1" dirty="0">
              <a:solidFill>
                <a:prstClr val="white"/>
              </a:solidFill>
            </a:endParaRPr>
          </a:p>
        </p:txBody>
      </p:sp>
      <p:sp>
        <p:nvSpPr>
          <p:cNvPr id="7" name="TextBox 6"/>
          <p:cNvSpPr txBox="1"/>
          <p:nvPr/>
        </p:nvSpPr>
        <p:spPr>
          <a:xfrm>
            <a:off x="2912841" y="3200400"/>
            <a:ext cx="1455848" cy="523220"/>
          </a:xfrm>
          <a:prstGeom prst="rect">
            <a:avLst/>
          </a:prstGeom>
          <a:noFill/>
        </p:spPr>
        <p:txBody>
          <a:bodyPr wrap="none" rtlCol="0">
            <a:spAutoFit/>
          </a:bodyPr>
          <a:lstStyle/>
          <a:p>
            <a:pPr marL="285750" indent="-285750" algn="ctr">
              <a:buFont typeface="Wingdings" pitchFamily="2" charset="2"/>
              <a:buChar char="v"/>
            </a:pPr>
            <a:r>
              <a:rPr lang="ru-RU" sz="1400" b="1" dirty="0" smtClean="0">
                <a:solidFill>
                  <a:prstClr val="white"/>
                </a:solidFill>
              </a:rPr>
              <a:t>Партнерство</a:t>
            </a:r>
            <a:r>
              <a:rPr lang="en-US" sz="1400" b="1" dirty="0">
                <a:solidFill>
                  <a:prstClr val="white"/>
                </a:solidFill>
              </a:rPr>
              <a:t/>
            </a:r>
            <a:br>
              <a:rPr lang="en-US" sz="1400" b="1" dirty="0">
                <a:solidFill>
                  <a:prstClr val="white"/>
                </a:solidFill>
              </a:rPr>
            </a:br>
            <a:r>
              <a:rPr lang="ru-RU" sz="1400" b="1" dirty="0" smtClean="0">
                <a:solidFill>
                  <a:prstClr val="white"/>
                </a:solidFill>
              </a:rPr>
              <a:t>для Африки</a:t>
            </a:r>
            <a:endParaRPr lang="en-US" sz="1400" dirty="0">
              <a:solidFill>
                <a:prstClr val="black"/>
              </a:solidFill>
            </a:endParaRPr>
          </a:p>
        </p:txBody>
      </p:sp>
      <p:sp>
        <p:nvSpPr>
          <p:cNvPr id="8" name="Rectangle 7"/>
          <p:cNvSpPr/>
          <p:nvPr/>
        </p:nvSpPr>
        <p:spPr>
          <a:xfrm>
            <a:off x="4267200" y="3273623"/>
            <a:ext cx="1124026" cy="307777"/>
          </a:xfrm>
          <a:prstGeom prst="rect">
            <a:avLst/>
          </a:prstGeom>
        </p:spPr>
        <p:txBody>
          <a:bodyPr wrap="none">
            <a:spAutoFit/>
          </a:bodyPr>
          <a:lstStyle/>
          <a:p>
            <a:pPr marL="285750" indent="-285750">
              <a:buFont typeface="Wingdings" pitchFamily="2" charset="2"/>
              <a:buChar char="v"/>
            </a:pPr>
            <a:r>
              <a:rPr lang="en-US" sz="1400" b="1" dirty="0">
                <a:solidFill>
                  <a:prstClr val="white"/>
                </a:solidFill>
              </a:rPr>
              <a:t> 50 </a:t>
            </a:r>
            <a:r>
              <a:rPr lang="ru-RU" sz="1400" b="1" dirty="0" smtClean="0">
                <a:solidFill>
                  <a:prstClr val="white"/>
                </a:solidFill>
              </a:rPr>
              <a:t>за </a:t>
            </a:r>
            <a:r>
              <a:rPr lang="en-US" sz="1400" b="1" dirty="0" smtClean="0">
                <a:solidFill>
                  <a:prstClr val="white"/>
                </a:solidFill>
              </a:rPr>
              <a:t>10</a:t>
            </a:r>
            <a:endParaRPr lang="en-US" sz="1400" dirty="0">
              <a:solidFill>
                <a:prstClr val="black"/>
              </a:solidFill>
            </a:endParaRPr>
          </a:p>
        </p:txBody>
      </p:sp>
      <p:sp>
        <p:nvSpPr>
          <p:cNvPr id="9" name="Rectangle 8"/>
          <p:cNvSpPr/>
          <p:nvPr/>
        </p:nvSpPr>
        <p:spPr>
          <a:xfrm>
            <a:off x="5562600" y="3273623"/>
            <a:ext cx="1010148" cy="307777"/>
          </a:xfrm>
          <a:prstGeom prst="rect">
            <a:avLst/>
          </a:prstGeom>
        </p:spPr>
        <p:txBody>
          <a:bodyPr wrap="none">
            <a:spAutoFit/>
          </a:bodyPr>
          <a:lstStyle/>
          <a:p>
            <a:pPr marL="285750" indent="-285750">
              <a:buFont typeface="Wingdings" pitchFamily="2" charset="2"/>
              <a:buChar char="v"/>
            </a:pPr>
            <a:r>
              <a:rPr lang="ru-RU" sz="1400" b="1" dirty="0" smtClean="0">
                <a:solidFill>
                  <a:prstClr val="white"/>
                </a:solidFill>
              </a:rPr>
              <a:t>Города</a:t>
            </a:r>
            <a:endParaRPr lang="en-US" sz="1400" dirty="0">
              <a:solidFill>
                <a:prstClr val="black"/>
              </a:solidFill>
            </a:endParaRPr>
          </a:p>
        </p:txBody>
      </p:sp>
    </p:spTree>
    <p:extLst>
      <p:ext uri="{BB962C8B-B14F-4D97-AF65-F5344CB8AC3E}">
        <p14:creationId xmlns:p14="http://schemas.microsoft.com/office/powerpoint/2010/main" val="168071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228600"/>
            <a:ext cx="8915400" cy="914400"/>
          </a:xfrm>
        </p:spPr>
        <p:txBody>
          <a:bodyPr lIns="0" tIns="0" rIns="0" bIns="0"/>
          <a:lstStyle/>
          <a:p>
            <a:pPr eaLnBrk="1" hangingPunct="1"/>
            <a:r>
              <a:rPr lang="ru-RU" sz="3600" b="1" dirty="0" smtClean="0">
                <a:solidFill>
                  <a:srgbClr val="006600"/>
                </a:solidFill>
              </a:rPr>
              <a:t>Стратегия на период ГЭФ-6 для тематической области «Биоразнообразие»</a:t>
            </a:r>
            <a:endParaRPr lang="en-US" sz="3600" b="1" dirty="0" smtClean="0">
              <a:solidFill>
                <a:srgbClr val="006600"/>
              </a:solidFill>
            </a:endParaRPr>
          </a:p>
        </p:txBody>
      </p:sp>
      <p:sp>
        <p:nvSpPr>
          <p:cNvPr id="5123" name="TextBox 48"/>
          <p:cNvSpPr txBox="1">
            <a:spLocks noChangeArrowheads="1"/>
          </p:cNvSpPr>
          <p:nvPr/>
        </p:nvSpPr>
        <p:spPr bwMode="auto">
          <a:xfrm>
            <a:off x="381000" y="1184731"/>
            <a:ext cx="85344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800" b="1" dirty="0" smtClean="0">
              <a:solidFill>
                <a:srgbClr val="006600"/>
              </a:solidFill>
            </a:endParaRPr>
          </a:p>
          <a:p>
            <a:pPr eaLnBrk="1" hangingPunct="1"/>
            <a:r>
              <a:rPr lang="ru-RU" sz="3200" b="1" dirty="0" smtClean="0">
                <a:solidFill>
                  <a:prstClr val="black"/>
                </a:solidFill>
                <a:latin typeface="Calibri"/>
              </a:rPr>
              <a:t>Цель</a:t>
            </a:r>
            <a:r>
              <a:rPr lang="en-US" sz="3200" dirty="0" smtClean="0">
                <a:solidFill>
                  <a:prstClr val="black"/>
                </a:solidFill>
                <a:latin typeface="Calibri"/>
              </a:rPr>
              <a:t>: </a:t>
            </a:r>
            <a:r>
              <a:rPr lang="ru-RU" sz="2800" dirty="0" smtClean="0">
                <a:solidFill>
                  <a:prstClr val="black"/>
                </a:solidFill>
              </a:rPr>
              <a:t>сохранение глобально значимого </a:t>
            </a:r>
            <a:r>
              <a:rPr lang="ru-RU" sz="2800" dirty="0" smtClean="0"/>
              <a:t>биоразнообразия, а также доступности для общества обеспечиваемых им </a:t>
            </a:r>
            <a:r>
              <a:rPr lang="ru-RU" sz="2800" dirty="0" err="1" smtClean="0"/>
              <a:t>экосистемных</a:t>
            </a:r>
            <a:r>
              <a:rPr lang="ru-RU" sz="2800" dirty="0" smtClean="0"/>
              <a:t> благ и услуг</a:t>
            </a:r>
            <a:r>
              <a:rPr lang="en-US" sz="2800" dirty="0" smtClean="0"/>
              <a:t>.</a:t>
            </a:r>
          </a:p>
          <a:p>
            <a:pPr eaLnBrk="1" hangingPunct="1"/>
            <a:endParaRPr lang="en-US" sz="2800" dirty="0" smtClean="0"/>
          </a:p>
          <a:p>
            <a:pPr eaLnBrk="1" hangingPunct="1"/>
            <a:r>
              <a:rPr lang="ru-RU" sz="2800" b="1" dirty="0" smtClean="0">
                <a:solidFill>
                  <a:prstClr val="black"/>
                </a:solidFill>
              </a:rPr>
              <a:t>Задачи</a:t>
            </a:r>
            <a:r>
              <a:rPr lang="en-US" sz="2800" b="1" dirty="0" smtClean="0">
                <a:solidFill>
                  <a:prstClr val="black"/>
                </a:solidFill>
              </a:rPr>
              <a:t>: </a:t>
            </a:r>
          </a:p>
          <a:p>
            <a:pPr marL="1028700" lvl="1" eaLnBrk="1" hangingPunct="1">
              <a:buFont typeface="Arial" pitchFamily="34" charset="0"/>
              <a:buChar char="•"/>
            </a:pPr>
            <a:r>
              <a:rPr lang="ru-RU" dirty="0" smtClean="0">
                <a:solidFill>
                  <a:prstClr val="black"/>
                </a:solidFill>
              </a:rPr>
              <a:t>Повышение устойчивости систем охраняемых районов</a:t>
            </a:r>
            <a:r>
              <a:rPr lang="en-US" dirty="0" smtClean="0"/>
              <a:t>.</a:t>
            </a:r>
          </a:p>
          <a:p>
            <a:pPr marL="1028700" lvl="1" eaLnBrk="1" hangingPunct="1">
              <a:buFont typeface="Arial" pitchFamily="34" charset="0"/>
              <a:buChar char="•"/>
            </a:pPr>
            <a:r>
              <a:rPr lang="ru-RU" dirty="0" smtClean="0"/>
              <a:t>Уменьшение масштаба угроз  биоразнообразию</a:t>
            </a:r>
            <a:r>
              <a:rPr lang="en-US" dirty="0" smtClean="0"/>
              <a:t>.</a:t>
            </a:r>
          </a:p>
          <a:p>
            <a:pPr marL="1028700" lvl="1" eaLnBrk="1" hangingPunct="1">
              <a:buFont typeface="Arial" pitchFamily="34" charset="0"/>
              <a:buChar char="•"/>
            </a:pPr>
            <a:r>
              <a:rPr lang="ru-RU" dirty="0" smtClean="0"/>
              <a:t>Устойчивое использование биоразнообразия</a:t>
            </a:r>
            <a:r>
              <a:rPr lang="en-US" dirty="0" smtClean="0"/>
              <a:t>. </a:t>
            </a:r>
          </a:p>
          <a:p>
            <a:pPr marL="1028700" lvl="1" eaLnBrk="1" hangingPunct="1">
              <a:buFont typeface="Arial" pitchFamily="34" charset="0"/>
              <a:buChar char="•"/>
            </a:pPr>
            <a:r>
              <a:rPr lang="ru-RU" dirty="0" smtClean="0"/>
              <a:t>Интеграция мер </a:t>
            </a:r>
            <a:r>
              <a:rPr lang="ru-RU" dirty="0"/>
              <a:t>по сохранению и устойчивому использованию биоразнообразия в деятельность в продуктивных ландшафтах / морских угодьях и </a:t>
            </a:r>
            <a:r>
              <a:rPr lang="ru-RU" dirty="0" smtClean="0"/>
              <a:t>секторах</a:t>
            </a:r>
            <a:r>
              <a:rPr lang="en-US" dirty="0" smtClean="0"/>
              <a:t>.</a:t>
            </a:r>
            <a:endParaRPr lang="en-US" dirty="0"/>
          </a:p>
          <a:p>
            <a:pPr marL="1200150" lvl="1" indent="-457200" eaLnBrk="1" hangingPunct="1">
              <a:buFont typeface="Arial" pitchFamily="34" charset="0"/>
              <a:buChar char="•"/>
            </a:pPr>
            <a:endParaRPr lang="en-US" sz="2800" b="1" dirty="0" smtClean="0">
              <a:solidFill>
                <a:prstClr val="black"/>
              </a:solidFill>
            </a:endParaRPr>
          </a:p>
          <a:p>
            <a:pPr eaLnBrk="1" hangingPunct="1"/>
            <a:endParaRPr lang="en-US" sz="2800" dirty="0">
              <a:solidFill>
                <a:prstClr val="black"/>
              </a:solidFill>
            </a:endParaRPr>
          </a:p>
        </p:txBody>
      </p:sp>
    </p:spTree>
    <p:extLst>
      <p:ext uri="{BB962C8B-B14F-4D97-AF65-F5344CB8AC3E}">
        <p14:creationId xmlns:p14="http://schemas.microsoft.com/office/powerpoint/2010/main" val="95011804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4204"/>
            <a:ext cx="6610350" cy="661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88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ru-RU" sz="3600" dirty="0">
                <a:solidFill>
                  <a:schemeClr val="tx2"/>
                </a:solidFill>
              </a:rPr>
              <a:t>Стратегия на период ГЭФ-6 для тематической </a:t>
            </a:r>
            <a:r>
              <a:rPr lang="ru-RU" sz="3600" dirty="0" smtClean="0">
                <a:solidFill>
                  <a:schemeClr val="tx2"/>
                </a:solidFill>
              </a:rPr>
              <a:t>области «Международные воды»</a:t>
            </a:r>
            <a:endParaRPr lang="en-US" sz="3600" dirty="0">
              <a:solidFill>
                <a:schemeClr val="tx2"/>
              </a:solidFill>
            </a:endParaRPr>
          </a:p>
        </p:txBody>
      </p:sp>
      <p:sp>
        <p:nvSpPr>
          <p:cNvPr id="3" name="Content Placeholder 2"/>
          <p:cNvSpPr>
            <a:spLocks noGrp="1"/>
          </p:cNvSpPr>
          <p:nvPr>
            <p:ph idx="1"/>
          </p:nvPr>
        </p:nvSpPr>
        <p:spPr>
          <a:xfrm>
            <a:off x="152400" y="1600200"/>
            <a:ext cx="8991600" cy="4525963"/>
          </a:xfrm>
        </p:spPr>
        <p:txBody>
          <a:bodyPr>
            <a:normAutofit/>
          </a:bodyPr>
          <a:lstStyle/>
          <a:p>
            <a:pPr marL="0" indent="0">
              <a:buNone/>
            </a:pPr>
            <a:endParaRPr lang="en-US" b="1" dirty="0" smtClean="0"/>
          </a:p>
          <a:p>
            <a:r>
              <a:rPr lang="ru-RU" sz="3200" b="1" dirty="0" smtClean="0"/>
              <a:t>Цель</a:t>
            </a:r>
            <a:r>
              <a:rPr lang="en-US" sz="3200" b="1" dirty="0" smtClean="0"/>
              <a:t>:</a:t>
            </a:r>
            <a:r>
              <a:rPr lang="en-US" sz="3200" dirty="0" smtClean="0"/>
              <a:t> </a:t>
            </a:r>
            <a:r>
              <a:rPr lang="ru-RU" sz="3200" dirty="0"/>
              <a:t>содействие коллективному использованию трансграничных водных систем, осуществлению полного комплекса реформ в политической, правовой и институциональной сферах и привлечению инвестиций для содействия устойчивому использованию и поддержанию </a:t>
            </a:r>
            <a:r>
              <a:rPr lang="ru-RU" sz="3200" dirty="0" err="1"/>
              <a:t>экосистемных</a:t>
            </a:r>
            <a:r>
              <a:rPr lang="ru-RU" sz="3200" dirty="0"/>
              <a:t> </a:t>
            </a:r>
            <a:r>
              <a:rPr lang="ru-RU" sz="3200" dirty="0" smtClean="0"/>
              <a:t>услуг</a:t>
            </a:r>
            <a:endParaRPr lang="en-US" sz="32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3405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25142"/>
            <a:ext cx="7620000" cy="488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990600" y="1066801"/>
            <a:ext cx="2070652" cy="1376771"/>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ysClr val="window" lastClr="FFFFFF"/>
                </a:solidFill>
                <a:effectLst/>
                <a:uLnTx/>
                <a:uFillTx/>
                <a:latin typeface="Calibri"/>
                <a:ea typeface="+mn-ea"/>
                <a:cs typeface="+mn-cs"/>
              </a:rPr>
              <a:t>Задача </a:t>
            </a: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1</a:t>
            </a:r>
            <a:r>
              <a:rPr kumimoji="0" lang="en-US" sz="1400" b="0" i="0" u="none" strike="noStrike" kern="0" cap="none" spc="0" normalizeH="0" baseline="0" noProof="0" dirty="0">
                <a:ln>
                  <a:noFill/>
                </a:ln>
                <a:solidFill>
                  <a:sysClr val="window" lastClr="FFFFFF"/>
                </a:solidFill>
                <a:effectLst/>
                <a:uLnTx/>
                <a:uFillTx/>
                <a:latin typeface="Calibri"/>
                <a:ea typeface="+mn-ea"/>
                <a:cs typeface="+mn-cs"/>
              </a:rPr>
              <a:t>: </a:t>
            </a:r>
            <a:r>
              <a:rPr kumimoji="0" lang="ru-RU" sz="1400" b="0" i="0" u="none" strike="noStrike" kern="0" cap="none" spc="0" normalizeH="0" baseline="0" noProof="0" dirty="0" smtClean="0">
                <a:ln>
                  <a:noFill/>
                </a:ln>
                <a:solidFill>
                  <a:sysClr val="window" lastClr="FFFFFF"/>
                </a:solidFill>
                <a:effectLst/>
                <a:uLnTx/>
                <a:uFillTx/>
                <a:latin typeface="Calibri"/>
                <a:ea typeface="+mn-ea"/>
                <a:cs typeface="+mn-cs"/>
              </a:rPr>
              <a:t>Стимулирование устойчивого рационального использования международных вод</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 name="Rounded Rectangle 7"/>
          <p:cNvSpPr/>
          <p:nvPr/>
        </p:nvSpPr>
        <p:spPr>
          <a:xfrm>
            <a:off x="3352800" y="1066801"/>
            <a:ext cx="2209800" cy="132384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nSpc>
                <a:spcPts val="1300"/>
              </a:lnSpc>
            </a:pPr>
            <a:r>
              <a:rPr lang="ru-RU" sz="1400" dirty="0" smtClean="0"/>
              <a:t>Задача </a:t>
            </a:r>
            <a:r>
              <a:rPr lang="en-US" sz="1400" dirty="0" smtClean="0"/>
              <a:t>2</a:t>
            </a:r>
            <a:r>
              <a:rPr lang="en-US" sz="1400" dirty="0"/>
              <a:t>: </a:t>
            </a:r>
            <a:r>
              <a:rPr lang="ru-RU" sz="1400" dirty="0" smtClean="0"/>
              <a:t>Достижение баланса </a:t>
            </a:r>
            <a:r>
              <a:rPr lang="ru-RU" sz="1400" dirty="0"/>
              <a:t>между конкурирующими видами водопользования в трансграничных поверхностных и подземных водных бассейнах </a:t>
            </a:r>
            <a:endParaRPr lang="en-US" sz="1100" dirty="0"/>
          </a:p>
        </p:txBody>
      </p:sp>
      <p:sp>
        <p:nvSpPr>
          <p:cNvPr id="9" name="Rounded Rectangle 8"/>
          <p:cNvSpPr/>
          <p:nvPr/>
        </p:nvSpPr>
        <p:spPr>
          <a:xfrm>
            <a:off x="5791200" y="1066800"/>
            <a:ext cx="2286000" cy="1376772"/>
          </a:xfrm>
          <a:prstGeom prst="roundRect">
            <a:avLst/>
          </a:prstGeom>
          <a:solidFill>
            <a:srgbClr val="4F81BD"/>
          </a:solidFill>
          <a:ln w="25400" cap="flat" cmpd="sng" algn="ctr">
            <a:solidFill>
              <a:srgbClr val="4F81BD">
                <a:shade val="50000"/>
              </a:srgbClr>
            </a:solidFill>
            <a:prstDash val="solid"/>
          </a:ln>
          <a:effectLst/>
        </p:spPr>
        <p:txBody>
          <a:bodyPr lIns="36000" tIns="0" rIns="0" bIns="0" rtlCol="0" anchor="ctr"/>
          <a:lstStyle/>
          <a:p>
            <a:pPr lvl="0">
              <a:lnSpc>
                <a:spcPts val="1300"/>
              </a:lnSpc>
              <a:defRPr/>
            </a:pPr>
            <a:r>
              <a:rPr kumimoji="0" lang="ru-RU" sz="1400" b="0" i="0" u="none" strike="noStrike" kern="0" cap="none" spc="0" normalizeH="0" baseline="0" noProof="0" dirty="0" smtClean="0">
                <a:ln>
                  <a:noFill/>
                </a:ln>
                <a:solidFill>
                  <a:sysClr val="window" lastClr="FFFFFF"/>
                </a:solidFill>
                <a:effectLst/>
                <a:uLnTx/>
                <a:uFillTx/>
                <a:latin typeface="Calibri"/>
                <a:ea typeface="+mn-ea"/>
                <a:cs typeface="+mn-cs"/>
              </a:rPr>
              <a:t>Задача </a:t>
            </a: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3</a:t>
            </a:r>
            <a:r>
              <a:rPr kumimoji="0" lang="en-US" sz="1400" b="0" i="0" u="none" strike="noStrike" kern="0" cap="none" spc="0" normalizeH="0" baseline="0" noProof="0" dirty="0">
                <a:ln>
                  <a:noFill/>
                </a:ln>
                <a:solidFill>
                  <a:sysClr val="window" lastClr="FFFFFF"/>
                </a:solidFill>
                <a:effectLst/>
                <a:uLnTx/>
                <a:uFillTx/>
                <a:latin typeface="Calibri"/>
                <a:ea typeface="+mn-ea"/>
                <a:cs typeface="+mn-cs"/>
              </a:rPr>
              <a:t>: </a:t>
            </a:r>
            <a:r>
              <a:rPr lang="ru-RU" sz="1400" kern="0" dirty="0" smtClean="0">
                <a:solidFill>
                  <a:sysClr val="window" lastClr="FFFFFF"/>
                </a:solidFill>
              </a:rPr>
              <a:t>Восстановление морских </a:t>
            </a:r>
            <a:r>
              <a:rPr lang="ru-RU" sz="1400" kern="0" dirty="0">
                <a:solidFill>
                  <a:sysClr val="window" lastClr="FFFFFF"/>
                </a:solidFill>
              </a:rPr>
              <a:t>рыбных </a:t>
            </a:r>
            <a:r>
              <a:rPr lang="ru-RU" sz="1400" kern="0" dirty="0" smtClean="0">
                <a:solidFill>
                  <a:sysClr val="window" lastClr="FFFFFF"/>
                </a:solidFill>
              </a:rPr>
              <a:t>промыслов,  восстановление </a:t>
            </a:r>
            <a:r>
              <a:rPr lang="ru-RU" sz="1400" kern="0" dirty="0">
                <a:solidFill>
                  <a:sysClr val="window" lastClr="FFFFFF"/>
                </a:solidFill>
              </a:rPr>
              <a:t>и охрана </a:t>
            </a:r>
            <a:r>
              <a:rPr lang="ru-RU" sz="1400" kern="0" dirty="0" smtClean="0">
                <a:solidFill>
                  <a:sysClr val="window" lastClr="FFFFFF"/>
                </a:solidFill>
              </a:rPr>
              <a:t>прибрежных  биотопов, снижение </a:t>
            </a:r>
            <a:r>
              <a:rPr lang="ru-RU" sz="1400" kern="0" dirty="0">
                <a:solidFill>
                  <a:sysClr val="window" lastClr="FFFFFF"/>
                </a:solidFill>
              </a:rPr>
              <a:t>уровня </a:t>
            </a:r>
            <a:r>
              <a:rPr lang="ru-RU" sz="1400" kern="0" dirty="0" smtClean="0">
                <a:solidFill>
                  <a:sysClr val="window" lastClr="FFFFFF"/>
                </a:solidFill>
              </a:rPr>
              <a:t>загрязнения побережий и</a:t>
            </a:r>
            <a:r>
              <a:rPr lang="ru-RU" sz="1400" kern="0" dirty="0" smtClean="0">
                <a:solidFill>
                  <a:sysClr val="window" lastClr="FFFFFF"/>
                </a:solidFill>
                <a:latin typeface="Calibri"/>
              </a:rPr>
              <a:t> </a:t>
            </a:r>
            <a:r>
              <a:rPr kumimoji="0" lang="ru-RU" sz="1400" b="0" i="0" u="none" strike="noStrike" kern="0" cap="none" spc="0" normalizeH="0" baseline="0" noProof="0" dirty="0" smtClean="0">
                <a:ln>
                  <a:noFill/>
                </a:ln>
                <a:solidFill>
                  <a:sysClr val="window" lastClr="FFFFFF"/>
                </a:solidFill>
                <a:effectLst/>
                <a:uLnTx/>
                <a:uFillTx/>
                <a:latin typeface="Calibri"/>
                <a:ea typeface="+mn-ea"/>
                <a:cs typeface="+mn-cs"/>
              </a:rPr>
              <a:t>КМЭ</a:t>
            </a: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 </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Rectangle 9"/>
          <p:cNvSpPr/>
          <p:nvPr/>
        </p:nvSpPr>
        <p:spPr>
          <a:xfrm>
            <a:off x="1143000" y="2590800"/>
            <a:ext cx="1828800" cy="137159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ts val="1300"/>
              </a:lnSpc>
            </a:pPr>
            <a:r>
              <a:rPr lang="en-US" sz="1400" dirty="0"/>
              <a:t> 1.1:   </a:t>
            </a:r>
            <a:r>
              <a:rPr lang="ru-RU" sz="1400" dirty="0" smtClean="0"/>
              <a:t>Развитие сотрудничества во имя устойчивого использования трансграничных водных систем и экономического роста</a:t>
            </a:r>
            <a:endParaRPr lang="en-US" sz="1400" dirty="0"/>
          </a:p>
        </p:txBody>
      </p:sp>
      <p:sp>
        <p:nvSpPr>
          <p:cNvPr id="11" name="Rectangle 10"/>
          <p:cNvSpPr/>
          <p:nvPr/>
        </p:nvSpPr>
        <p:spPr>
          <a:xfrm>
            <a:off x="1143000" y="4114800"/>
            <a:ext cx="1828800" cy="1295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ts val="1300"/>
              </a:lnSpc>
            </a:pPr>
            <a:r>
              <a:rPr lang="en-US" sz="1400" dirty="0"/>
              <a:t>1.2 </a:t>
            </a:r>
            <a:r>
              <a:rPr lang="ru-RU" sz="1400" dirty="0" smtClean="0"/>
              <a:t>Повышение устойчивости и объемов </a:t>
            </a:r>
            <a:r>
              <a:rPr lang="ru-RU" sz="1400" dirty="0" err="1" smtClean="0"/>
              <a:t>экосистемных</a:t>
            </a:r>
            <a:r>
              <a:rPr lang="ru-RU" sz="1400" dirty="0" smtClean="0"/>
              <a:t> услуг в условиях таяния высокогорных ледников</a:t>
            </a:r>
            <a:endParaRPr lang="en-US" sz="1400" dirty="0"/>
          </a:p>
        </p:txBody>
      </p:sp>
      <p:sp>
        <p:nvSpPr>
          <p:cNvPr id="12" name="Rectangle 11"/>
          <p:cNvSpPr/>
          <p:nvPr/>
        </p:nvSpPr>
        <p:spPr>
          <a:xfrm>
            <a:off x="3505200" y="2703230"/>
            <a:ext cx="2057400" cy="103057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lnSpc>
                <a:spcPts val="1300"/>
              </a:lnSpc>
            </a:pPr>
            <a:r>
              <a:rPr lang="en-US" sz="1400" dirty="0" smtClean="0"/>
              <a:t>   2.1 </a:t>
            </a:r>
            <a:r>
              <a:rPr lang="ru-RU" sz="1400" dirty="0" smtClean="0"/>
              <a:t>Развитие совместного рационального использования поверхностных и подземных водных систем</a:t>
            </a:r>
            <a:endParaRPr lang="en-US" sz="1400" dirty="0"/>
          </a:p>
        </p:txBody>
      </p:sp>
      <p:sp>
        <p:nvSpPr>
          <p:cNvPr id="13" name="Rectangle 12"/>
          <p:cNvSpPr/>
          <p:nvPr/>
        </p:nvSpPr>
        <p:spPr>
          <a:xfrm>
            <a:off x="3505200" y="4114800"/>
            <a:ext cx="1905000" cy="1143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lnSpc>
                <a:spcPts val="1300"/>
              </a:lnSpc>
            </a:pPr>
            <a:r>
              <a:rPr lang="en-US" sz="1400" dirty="0" smtClean="0"/>
              <a:t>2.2 </a:t>
            </a:r>
            <a:r>
              <a:rPr lang="ru-RU" sz="1400" dirty="0" smtClean="0"/>
              <a:t>Упрочение водной </a:t>
            </a:r>
            <a:r>
              <a:rPr lang="en-US" sz="1400" dirty="0" smtClean="0"/>
              <a:t>/</a:t>
            </a:r>
            <a:r>
              <a:rPr lang="ru-RU" sz="1400" dirty="0" smtClean="0"/>
              <a:t>продовольственной</a:t>
            </a:r>
            <a:r>
              <a:rPr lang="en-US" sz="1400" dirty="0" smtClean="0"/>
              <a:t>/</a:t>
            </a:r>
            <a:r>
              <a:rPr lang="ru-RU" sz="1400" dirty="0" smtClean="0"/>
              <a:t/>
            </a:r>
            <a:br>
              <a:rPr lang="ru-RU" sz="1400" dirty="0" smtClean="0"/>
            </a:br>
            <a:r>
              <a:rPr lang="ru-RU" sz="1400" dirty="0" smtClean="0"/>
              <a:t>энергетической</a:t>
            </a:r>
            <a:r>
              <a:rPr lang="en-US" sz="1400" dirty="0" smtClean="0"/>
              <a:t>/</a:t>
            </a:r>
            <a:r>
              <a:rPr lang="ru-RU" sz="1400" dirty="0" smtClean="0"/>
              <a:t> </a:t>
            </a:r>
            <a:r>
              <a:rPr lang="ru-RU" sz="1400" dirty="0" err="1" smtClean="0"/>
              <a:t>экосистемной</a:t>
            </a:r>
            <a:r>
              <a:rPr lang="ru-RU" sz="1400" dirty="0" smtClean="0"/>
              <a:t> безопасности и снижение вероятности конфликтов</a:t>
            </a:r>
            <a:endParaRPr lang="en-US" sz="1400" dirty="0"/>
          </a:p>
        </p:txBody>
      </p:sp>
      <p:sp>
        <p:nvSpPr>
          <p:cNvPr id="14" name="Rectangle 13"/>
          <p:cNvSpPr/>
          <p:nvPr/>
        </p:nvSpPr>
        <p:spPr>
          <a:xfrm>
            <a:off x="5943600" y="2703230"/>
            <a:ext cx="1905000" cy="84799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000" dirty="0" smtClean="0"/>
              <a:t> </a:t>
            </a:r>
            <a:r>
              <a:rPr lang="en-US" sz="1400" dirty="0" smtClean="0"/>
              <a:t>3.1 </a:t>
            </a:r>
            <a:r>
              <a:rPr lang="ru-RU" sz="1400" dirty="0" smtClean="0"/>
              <a:t>Предотвращение утраты и деградации прибрежных биотопов</a:t>
            </a:r>
            <a:endParaRPr lang="en-US" sz="1400" dirty="0"/>
          </a:p>
        </p:txBody>
      </p:sp>
      <p:sp>
        <p:nvSpPr>
          <p:cNvPr id="15" name="Rectangle 14"/>
          <p:cNvSpPr/>
          <p:nvPr/>
        </p:nvSpPr>
        <p:spPr>
          <a:xfrm>
            <a:off x="5943600" y="3848100"/>
            <a:ext cx="1905000" cy="533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ts val="1300"/>
              </a:lnSpc>
            </a:pPr>
            <a:endParaRPr lang="en-US" sz="1100" dirty="0" smtClean="0"/>
          </a:p>
          <a:p>
            <a:pPr algn="ctr">
              <a:lnSpc>
                <a:spcPts val="1300"/>
              </a:lnSpc>
            </a:pPr>
            <a:r>
              <a:rPr lang="en-US" sz="1400" dirty="0" smtClean="0"/>
              <a:t>3.2 </a:t>
            </a:r>
            <a:r>
              <a:rPr lang="ru-RU" sz="1400" dirty="0" smtClean="0"/>
              <a:t>Уменьшение масштабов гипоксии океана</a:t>
            </a:r>
            <a:endParaRPr lang="en-US" sz="1400" dirty="0" smtClean="0"/>
          </a:p>
          <a:p>
            <a:pPr algn="ctr">
              <a:lnSpc>
                <a:spcPts val="1300"/>
              </a:lnSpc>
            </a:pPr>
            <a:endParaRPr lang="en-US" sz="1100" dirty="0"/>
          </a:p>
        </p:txBody>
      </p:sp>
      <p:sp>
        <p:nvSpPr>
          <p:cNvPr id="16" name="Rectangle 15"/>
          <p:cNvSpPr/>
          <p:nvPr/>
        </p:nvSpPr>
        <p:spPr>
          <a:xfrm>
            <a:off x="5943600" y="4743175"/>
            <a:ext cx="1905000" cy="57205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ts val="1400"/>
              </a:lnSpc>
            </a:pPr>
            <a:r>
              <a:rPr lang="en-US" sz="1400" dirty="0" smtClean="0"/>
              <a:t>3.3 </a:t>
            </a:r>
            <a:r>
              <a:rPr lang="ru-RU" sz="1400" dirty="0" smtClean="0"/>
              <a:t>Восстановление мировых рыбных промыслов</a:t>
            </a:r>
            <a:endParaRPr lang="en-US" sz="1400" dirty="0"/>
          </a:p>
        </p:txBody>
      </p:sp>
      <p:sp>
        <p:nvSpPr>
          <p:cNvPr id="2" name="TextBox 1"/>
          <p:cNvSpPr txBox="1"/>
          <p:nvPr/>
        </p:nvSpPr>
        <p:spPr>
          <a:xfrm>
            <a:off x="762001" y="76200"/>
            <a:ext cx="7467600" cy="523220"/>
          </a:xfrm>
          <a:prstGeom prst="rect">
            <a:avLst/>
          </a:prstGeom>
          <a:noFill/>
        </p:spPr>
        <p:txBody>
          <a:bodyPr wrap="square" rtlCol="0">
            <a:spAutoFit/>
          </a:bodyPr>
          <a:lstStyle/>
          <a:p>
            <a:pPr algn="ctr"/>
            <a:r>
              <a:rPr lang="ru-RU" sz="2800" dirty="0" smtClean="0">
                <a:solidFill>
                  <a:srgbClr val="1F497D"/>
                </a:solidFill>
                <a:ea typeface="+mj-ea"/>
                <a:cs typeface="+mj-cs"/>
              </a:rPr>
              <a:t>Международные воды: задачи и программы</a:t>
            </a:r>
            <a:endParaRPr lang="en-US" sz="2800" dirty="0"/>
          </a:p>
        </p:txBody>
      </p:sp>
    </p:spTree>
    <p:extLst>
      <p:ext uri="{BB962C8B-B14F-4D97-AF65-F5344CB8AC3E}">
        <p14:creationId xmlns:p14="http://schemas.microsoft.com/office/powerpoint/2010/main" val="346049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28600"/>
            <a:ext cx="9144000" cy="914400"/>
          </a:xfrm>
        </p:spPr>
        <p:txBody>
          <a:bodyPr lIns="0" rIns="0"/>
          <a:lstStyle/>
          <a:p>
            <a:pPr eaLnBrk="1" hangingPunct="1"/>
            <a:r>
              <a:rPr lang="ru-RU" sz="3600" b="1" dirty="0">
                <a:solidFill>
                  <a:srgbClr val="006600"/>
                </a:solidFill>
              </a:rPr>
              <a:t>Стратегия на период ГЭФ-6 для тематической области </a:t>
            </a:r>
            <a:r>
              <a:rPr lang="ru-RU" sz="3600" b="1" dirty="0" smtClean="0">
                <a:solidFill>
                  <a:srgbClr val="006600"/>
                </a:solidFill>
              </a:rPr>
              <a:t>«Деградация земель»</a:t>
            </a:r>
            <a:endParaRPr lang="en-US" sz="3600" b="1" dirty="0" smtClean="0">
              <a:solidFill>
                <a:srgbClr val="006600"/>
              </a:solidFill>
            </a:endParaRPr>
          </a:p>
        </p:txBody>
      </p:sp>
      <p:sp>
        <p:nvSpPr>
          <p:cNvPr id="5123" name="TextBox 48"/>
          <p:cNvSpPr txBox="1">
            <a:spLocks noChangeArrowheads="1"/>
          </p:cNvSpPr>
          <p:nvPr/>
        </p:nvSpPr>
        <p:spPr bwMode="auto">
          <a:xfrm>
            <a:off x="381000" y="1184731"/>
            <a:ext cx="85344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eaLnBrk="1" hangingPunct="1">
              <a:buFont typeface="Arial" pitchFamily="34" charset="0"/>
              <a:buChar char="•"/>
            </a:pPr>
            <a:endParaRPr lang="en-US" sz="2800" b="1" dirty="0" smtClean="0">
              <a:solidFill>
                <a:srgbClr val="006600"/>
              </a:solidFill>
            </a:endParaRPr>
          </a:p>
          <a:p>
            <a:pPr marL="457200" indent="-457200" eaLnBrk="1" hangingPunct="1">
              <a:buFont typeface="Arial" pitchFamily="34" charset="0"/>
              <a:buChar char="•"/>
            </a:pPr>
            <a:endParaRPr lang="en-US" sz="2800" b="1" dirty="0">
              <a:solidFill>
                <a:srgbClr val="006600"/>
              </a:solidFill>
            </a:endParaRPr>
          </a:p>
          <a:p>
            <a:pPr marL="457200" indent="-457200" eaLnBrk="1" hangingPunct="1">
              <a:buFont typeface="Arial" pitchFamily="34" charset="0"/>
              <a:buChar char="•"/>
            </a:pPr>
            <a:endParaRPr lang="en-US" sz="2800" b="1" dirty="0" smtClean="0">
              <a:solidFill>
                <a:srgbClr val="006600"/>
              </a:solidFill>
            </a:endParaRPr>
          </a:p>
          <a:p>
            <a:pPr marL="457200" indent="-457200" eaLnBrk="1" hangingPunct="1">
              <a:buFont typeface="Arial" pitchFamily="34" charset="0"/>
              <a:buChar char="•"/>
            </a:pPr>
            <a:r>
              <a:rPr lang="ru-RU" sz="3200" b="1" dirty="0" smtClean="0">
                <a:latin typeface="+mn-lt"/>
              </a:rPr>
              <a:t>Цель</a:t>
            </a:r>
            <a:r>
              <a:rPr lang="en-US" sz="3200" dirty="0" smtClean="0">
                <a:latin typeface="+mn-lt"/>
              </a:rPr>
              <a:t>: </a:t>
            </a:r>
            <a:r>
              <a:rPr lang="ru-RU" sz="3200" dirty="0" smtClean="0">
                <a:latin typeface="+mn-lt"/>
              </a:rPr>
              <a:t>Остановить или обратить вспять деградацию земель </a:t>
            </a:r>
            <a:r>
              <a:rPr lang="en-US" sz="3200" dirty="0" smtClean="0">
                <a:latin typeface="+mn-lt"/>
              </a:rPr>
              <a:t>(</a:t>
            </a:r>
            <a:r>
              <a:rPr lang="ru-RU" sz="3200" dirty="0" smtClean="0">
                <a:latin typeface="+mn-lt"/>
              </a:rPr>
              <a:t>опустынивание и обезлесение</a:t>
            </a:r>
            <a:r>
              <a:rPr lang="en-US" sz="3200" dirty="0" smtClean="0">
                <a:latin typeface="+mn-lt"/>
              </a:rPr>
              <a:t>) </a:t>
            </a:r>
            <a:endParaRPr lang="en-US" sz="3200" dirty="0">
              <a:latin typeface="+mn-lt"/>
            </a:endParaRPr>
          </a:p>
          <a:p>
            <a:pPr eaLnBrk="1" hangingPunct="1"/>
            <a:endParaRPr lang="en-US" sz="2800" dirty="0" smtClean="0"/>
          </a:p>
          <a:p>
            <a:pPr eaLnBrk="1" hangingPunct="1"/>
            <a:endParaRPr lang="en-US" sz="2800" dirty="0"/>
          </a:p>
        </p:txBody>
      </p:sp>
    </p:spTree>
    <p:extLst>
      <p:ext uri="{BB962C8B-B14F-4D97-AF65-F5344CB8AC3E}">
        <p14:creationId xmlns:p14="http://schemas.microsoft.com/office/powerpoint/2010/main" val="263418860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ru-RU" sz="3200" b="1" dirty="0" smtClean="0">
                <a:solidFill>
                  <a:srgbClr val="006600"/>
                </a:solidFill>
              </a:rPr>
              <a:t>Стратегия в сфере деградации земель</a:t>
            </a:r>
            <a:r>
              <a:rPr lang="en-US" sz="3200" b="1" dirty="0" smtClean="0">
                <a:solidFill>
                  <a:srgbClr val="006600"/>
                </a:solidFill>
              </a:rPr>
              <a:t>:</a:t>
            </a:r>
            <a:br>
              <a:rPr lang="en-US" sz="3200" b="1" dirty="0" smtClean="0">
                <a:solidFill>
                  <a:srgbClr val="006600"/>
                </a:solidFill>
              </a:rPr>
            </a:br>
            <a:r>
              <a:rPr lang="en-US" sz="3200" b="1" dirty="0" smtClean="0">
                <a:solidFill>
                  <a:srgbClr val="006600"/>
                </a:solidFill>
              </a:rPr>
              <a:t> </a:t>
            </a:r>
            <a:r>
              <a:rPr lang="ru-RU" sz="3200" b="1" dirty="0" smtClean="0">
                <a:solidFill>
                  <a:srgbClr val="006600"/>
                </a:solidFill>
              </a:rPr>
              <a:t>задачи и программы</a:t>
            </a:r>
            <a:endParaRPr lang="en-US" sz="3200" b="1" dirty="0">
              <a:solidFill>
                <a:srgbClr val="0066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7178700"/>
              </p:ext>
            </p:extLst>
          </p:nvPr>
        </p:nvGraphicFramePr>
        <p:xfrm>
          <a:off x="457200" y="12954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515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Стратегия на период ГЭФ-6 </a:t>
            </a:r>
            <a:r>
              <a:rPr lang="ru-RU" dirty="0" smtClean="0"/>
              <a:t>в </a:t>
            </a:r>
            <a:r>
              <a:rPr lang="ru-RU" dirty="0"/>
              <a:t>области </a:t>
            </a:r>
            <a:r>
              <a:rPr lang="ru-RU" dirty="0" smtClean="0"/>
              <a:t>устойчивого лесопользования</a:t>
            </a:r>
            <a:endParaRPr lang="en-US" dirty="0"/>
          </a:p>
        </p:txBody>
      </p:sp>
      <p:sp>
        <p:nvSpPr>
          <p:cNvPr id="3" name="Content Placeholder 2"/>
          <p:cNvSpPr>
            <a:spLocks noGrp="1"/>
          </p:cNvSpPr>
          <p:nvPr>
            <p:ph idx="1"/>
          </p:nvPr>
        </p:nvSpPr>
        <p:spPr>
          <a:xfrm>
            <a:off x="381000" y="2133600"/>
            <a:ext cx="8229600" cy="2819400"/>
          </a:xfrm>
        </p:spPr>
        <p:txBody>
          <a:bodyPr>
            <a:normAutofit/>
          </a:bodyPr>
          <a:lstStyle/>
          <a:p>
            <a:r>
              <a:rPr lang="ru-RU" b="1" dirty="0" smtClean="0"/>
              <a:t>Цель</a:t>
            </a:r>
            <a:r>
              <a:rPr lang="en-US" dirty="0" smtClean="0"/>
              <a:t>: </a:t>
            </a:r>
            <a:r>
              <a:rPr lang="ru-RU" dirty="0" smtClean="0"/>
              <a:t>Получение множественных</a:t>
            </a:r>
            <a:r>
              <a:rPr lang="ru-RU" b="1" dirty="0" smtClean="0"/>
              <a:t> </a:t>
            </a:r>
            <a:r>
              <a:rPr lang="ru-RU" dirty="0" smtClean="0"/>
              <a:t>экологических, социальных и экономических выгод </a:t>
            </a:r>
            <a:r>
              <a:rPr lang="ru-RU" dirty="0"/>
              <a:t>за счет совершенствования рационального использования лесов всех </a:t>
            </a:r>
            <a:r>
              <a:rPr lang="ru-RU" dirty="0" smtClean="0"/>
              <a:t>видов и древонасаждений </a:t>
            </a:r>
            <a:r>
              <a:rPr lang="ru-RU" dirty="0"/>
              <a:t>за пределами </a:t>
            </a:r>
            <a:r>
              <a:rPr lang="ru-RU" dirty="0" smtClean="0"/>
              <a:t>лесных массивов</a:t>
            </a:r>
            <a:r>
              <a:rPr lang="en-US" dirty="0" smtClean="0"/>
              <a:t>.</a:t>
            </a:r>
            <a:endParaRPr lang="en-US" dirty="0"/>
          </a:p>
        </p:txBody>
      </p:sp>
    </p:spTree>
    <p:extLst>
      <p:ext uri="{BB962C8B-B14F-4D97-AF65-F5344CB8AC3E}">
        <p14:creationId xmlns:p14="http://schemas.microsoft.com/office/powerpoint/2010/main" val="180762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1218</Words>
  <Application>Microsoft Office PowerPoint</Application>
  <PresentationFormat>On-screen Show (4:3)</PresentationFormat>
  <Paragraphs>178</Paragraphs>
  <Slides>11</Slides>
  <Notes>10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1_Office Theme</vt:lpstr>
      <vt:lpstr>3_Office Theme</vt:lpstr>
      <vt:lpstr>PowerPoint Presentation</vt:lpstr>
      <vt:lpstr>PowerPoint Presentation</vt:lpstr>
      <vt:lpstr>Стратегия на период ГЭФ-6 для тематической области «Биоразнообразие»</vt:lpstr>
      <vt:lpstr>PowerPoint Presentation</vt:lpstr>
      <vt:lpstr>Стратегия на период ГЭФ-6 для тематической области «Международные воды»</vt:lpstr>
      <vt:lpstr>PowerPoint Presentation</vt:lpstr>
      <vt:lpstr>Стратегия на период ГЭФ-6 для тематической области «Деградация земель»</vt:lpstr>
      <vt:lpstr>Стратегия в сфере деградации земель:  задачи и программы</vt:lpstr>
      <vt:lpstr>Стратегия на период ГЭФ-6 в области устойчивого лесопользования</vt:lpstr>
      <vt:lpstr>Стратегия в области УЛП на период ГЭФ-6: задачи и программы</vt:lpstr>
      <vt:lpstr>Задачи стратегии в области УЛП на период ГЭФ-6</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Thomas Zimsky</dc:creator>
  <cp:lastModifiedBy>Robert T. Schreiber</cp:lastModifiedBy>
  <cp:revision>31</cp:revision>
  <cp:lastPrinted>2013-04-09T15:01:04Z</cp:lastPrinted>
  <dcterms:created xsi:type="dcterms:W3CDTF">2013-04-08T16:30:17Z</dcterms:created>
  <dcterms:modified xsi:type="dcterms:W3CDTF">2013-04-24T21:00:40Z</dcterms:modified>
</cp:coreProperties>
</file>