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3" r:id="rId1"/>
  </p:sldMasterIdLst>
  <p:sldIdLst>
    <p:sldId id="257" r:id="rId2"/>
    <p:sldId id="258" r:id="rId3"/>
    <p:sldId id="260" r:id="rId4"/>
    <p:sldId id="261" r:id="rId5"/>
    <p:sldId id="263" r:id="rId6"/>
    <p:sldId id="268" r:id="rId7"/>
    <p:sldId id="264" r:id="rId8"/>
    <p:sldId id="262" r:id="rId9"/>
    <p:sldId id="265" r:id="rId10"/>
    <p:sldId id="282" r:id="rId11"/>
    <p:sldId id="267" r:id="rId12"/>
    <p:sldId id="275" r:id="rId13"/>
    <p:sldId id="276" r:id="rId14"/>
    <p:sldId id="283" r:id="rId15"/>
    <p:sldId id="279" r:id="rId16"/>
    <p:sldId id="280" r:id="rId17"/>
    <p:sldId id="281" r:id="rId18"/>
    <p:sldId id="266" r:id="rId19"/>
    <p:sldId id="269" r:id="rId20"/>
    <p:sldId id="284" r:id="rId21"/>
    <p:sldId id="270" r:id="rId22"/>
    <p:sldId id="271" r:id="rId23"/>
    <p:sldId id="272" r:id="rId24"/>
    <p:sldId id="273" r:id="rId25"/>
    <p:sldId id="274" r:id="rId26"/>
    <p:sldId id="287" r:id="rId27"/>
    <p:sldId id="259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9825" autoAdjust="0"/>
  </p:normalViewPr>
  <p:slideViewPr>
    <p:cSldViewPr>
      <p:cViewPr>
        <p:scale>
          <a:sx n="100" d="100"/>
          <a:sy n="100" d="100"/>
        </p:scale>
        <p:origin x="-109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9DA55-D533-41F2-817A-4E9A9C650E26}" type="datetimeFigureOut">
              <a:rPr lang="en-US" smtClean="0"/>
              <a:t>9/1/2013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8BB9B-FC19-46D0-A5CB-FBDD8B486E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1833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9DA55-D533-41F2-817A-4E9A9C650E26}" type="datetimeFigureOut">
              <a:rPr lang="en-US" smtClean="0"/>
              <a:t>9/1/2013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8BB9B-FC19-46D0-A5CB-FBDD8B486E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475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9DA55-D533-41F2-817A-4E9A9C650E26}" type="datetimeFigureOut">
              <a:rPr lang="en-US" smtClean="0"/>
              <a:t>9/1/2013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8BB9B-FC19-46D0-A5CB-FBDD8B486E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143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9DA55-D533-41F2-817A-4E9A9C650E26}" type="datetimeFigureOut">
              <a:rPr lang="en-US" smtClean="0"/>
              <a:t>9/1/2013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8BB9B-FC19-46D0-A5CB-FBDD8B486E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078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9DA55-D533-41F2-817A-4E9A9C650E26}" type="datetimeFigureOut">
              <a:rPr lang="en-US" smtClean="0"/>
              <a:t>9/1/2013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8BB9B-FC19-46D0-A5CB-FBDD8B486E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56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9DA55-D533-41F2-817A-4E9A9C650E26}" type="datetimeFigureOut">
              <a:rPr lang="en-US" smtClean="0"/>
              <a:t>9/1/2013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8BB9B-FC19-46D0-A5CB-FBDD8B486E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220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9DA55-D533-41F2-817A-4E9A9C650E26}" type="datetimeFigureOut">
              <a:rPr lang="en-US" smtClean="0"/>
              <a:t>9/1/2013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8BB9B-FC19-46D0-A5CB-FBDD8B486E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371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9DA55-D533-41F2-817A-4E9A9C650E26}" type="datetimeFigureOut">
              <a:rPr lang="en-US" smtClean="0"/>
              <a:t>9/1/2013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8BB9B-FC19-46D0-A5CB-FBDD8B486E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179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9DA55-D533-41F2-817A-4E9A9C650E26}" type="datetimeFigureOut">
              <a:rPr lang="en-US" smtClean="0"/>
              <a:t>9/1/2013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8BB9B-FC19-46D0-A5CB-FBDD8B486E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2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9DA55-D533-41F2-817A-4E9A9C650E26}" type="datetimeFigureOut">
              <a:rPr lang="en-US" smtClean="0"/>
              <a:t>9/1/2013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8BB9B-FC19-46D0-A5CB-FBDD8B486E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337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9DA55-D533-41F2-817A-4E9A9C650E26}" type="datetimeFigureOut">
              <a:rPr lang="en-US" smtClean="0"/>
              <a:t>9/1/2013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8BB9B-FC19-46D0-A5CB-FBDD8B486E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116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 userDrawn="1"/>
        </p:nvSpPr>
        <p:spPr>
          <a:xfrm>
            <a:off x="228600" y="228600"/>
            <a:ext cx="8686800" cy="6477000"/>
          </a:xfrm>
          <a:prstGeom prst="roundRect">
            <a:avLst>
              <a:gd name="adj" fmla="val 4457"/>
            </a:avLst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2484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fld id="{B009DA55-D533-41F2-817A-4E9A9C650E26}" type="datetimeFigureOut">
              <a:rPr lang="en-US" smtClean="0"/>
              <a:pPr/>
              <a:t>9/1/2013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2484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2484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fld id="{0A18BB9B-FC19-46D0-A5CB-FBDD8B486E5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399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spcBef>
          <a:spcPct val="0"/>
        </a:spcBef>
        <a:buNone/>
        <a:defRPr kumimoji="0" lang="en-US" sz="4000" b="1" kern="1200" dirty="0">
          <a:solidFill>
            <a:schemeClr val="accent3">
              <a:lumMod val="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Verdana" pitchFamily="34" charset="0"/>
          <a:ea typeface="Verdana" pitchFamily="34" charset="0"/>
          <a:cs typeface="Verdan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396240" y="4038600"/>
            <a:ext cx="8351520" cy="129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 typeface="Arial" pitchFamily="34" charset="0"/>
              <a:buNone/>
            </a:pPr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Cumulative Evidence on Challenging Pathways to Global Environmental Impact</a:t>
            </a:r>
            <a:endParaRPr lang="ru-RU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5" name="Picture 2" descr="D:\KsenSite\0001\GEF_EO_logo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6672" y="5486400"/>
            <a:ext cx="2952328" cy="908409"/>
          </a:xfrm>
          <a:prstGeom prst="rect">
            <a:avLst/>
          </a:prstGeom>
          <a:noFill/>
          <a:effectLst>
            <a:outerShdw dist="50800" sx="1000" sy="1000" algn="ctr" rotWithShape="0">
              <a:srgbClr val="000000"/>
            </a:outerShdw>
          </a:effectLst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396240" y="2929300"/>
            <a:ext cx="8351520" cy="9569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kumimoji="0" lang="en-US" sz="4000" b="1" kern="1200" dirty="0">
                <a:solidFill>
                  <a:schemeClr val="accent3">
                    <a:lumMod val="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First Report of OPS5:</a:t>
            </a:r>
            <a:endParaRPr lang="en-US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6240" y="476672"/>
            <a:ext cx="8351520" cy="231952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874794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Broader Adoption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7"/>
            <a:ext cx="8229600" cy="4983163"/>
          </a:xfrm>
        </p:spPr>
        <p:txBody>
          <a:bodyPr>
            <a:normAutofit fontScale="70000" lnSpcReduction="20000"/>
          </a:bodyPr>
          <a:lstStyle/>
          <a:p>
            <a:pPr>
              <a:buFont typeface="Wingdings" charset="2"/>
              <a:buChar char="u"/>
            </a:pPr>
            <a:r>
              <a:rPr lang="en-US" b="1" dirty="0"/>
              <a:t>Mainstreaming</a:t>
            </a:r>
            <a:r>
              <a:rPr lang="en-US" dirty="0"/>
              <a:t>: Information, lessons, or specific results of the GEF are incorporated into broader stakeholder mandates and initiatives such as laws, policies, regulations, and </a:t>
            </a:r>
            <a:r>
              <a:rPr lang="en-US" dirty="0" smtClean="0"/>
              <a:t>programs</a:t>
            </a:r>
            <a:endParaRPr lang="en-US" dirty="0"/>
          </a:p>
          <a:p>
            <a:pPr>
              <a:buFont typeface="Wingdings" charset="2"/>
              <a:buChar char="u"/>
            </a:pPr>
            <a:r>
              <a:rPr lang="en-US" b="1" dirty="0"/>
              <a:t>Replication</a:t>
            </a:r>
            <a:r>
              <a:rPr lang="en-US" dirty="0"/>
              <a:t>: GEF-supported initiatives are reproduced or adopted at a comparable administrative or ecological scale, often in another geographical area or </a:t>
            </a:r>
            <a:r>
              <a:rPr lang="en-US" dirty="0" smtClean="0"/>
              <a:t>region</a:t>
            </a:r>
            <a:endParaRPr lang="en-US" dirty="0"/>
          </a:p>
          <a:p>
            <a:pPr>
              <a:buFont typeface="Wingdings" charset="2"/>
              <a:buChar char="u"/>
            </a:pPr>
            <a:r>
              <a:rPr lang="en-US" b="1" dirty="0"/>
              <a:t>Scaling-up</a:t>
            </a:r>
            <a:r>
              <a:rPr lang="en-US" dirty="0"/>
              <a:t>: GEF-supported initiatives are implemented at a larger geographical scale, often expanded to include new aspects or concerns that may be political, administrative, or ecological in </a:t>
            </a:r>
            <a:r>
              <a:rPr lang="en-US" dirty="0" smtClean="0"/>
              <a:t>nature </a:t>
            </a:r>
            <a:endParaRPr lang="en-US" dirty="0"/>
          </a:p>
          <a:p>
            <a:pPr>
              <a:buFont typeface="Wingdings" charset="2"/>
              <a:buChar char="u"/>
            </a:pPr>
            <a:r>
              <a:rPr lang="en-US" b="1" dirty="0"/>
              <a:t>Market change</a:t>
            </a:r>
            <a:r>
              <a:rPr lang="en-US" dirty="0"/>
              <a:t>: GEF-supported initiatives catalyze market transformation by influencing the supply of and/or demand for goods and services that contribute to global environmental </a:t>
            </a:r>
            <a:r>
              <a:rPr lang="en-US" dirty="0" smtClean="0"/>
              <a:t>benefits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2944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ROTI vs. TOC diagram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457200"/>
            <a:ext cx="8686800" cy="5724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148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Horizons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1285957"/>
              </p:ext>
            </p:extLst>
          </p:nvPr>
        </p:nvGraphicFramePr>
        <p:xfrm>
          <a:off x="304800" y="1600200"/>
          <a:ext cx="8610601" cy="49818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02924"/>
                <a:gridCol w="1863685"/>
                <a:gridCol w="1694259"/>
                <a:gridCol w="3849733"/>
              </a:tblGrid>
              <a:tr h="43417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Focal area</a:t>
                      </a:r>
                      <a:endParaRPr lang="en-US" sz="16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Final Impact</a:t>
                      </a:r>
                      <a:endParaRPr lang="en-US" sz="16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Trend</a:t>
                      </a:r>
                      <a:endParaRPr lang="en-US" sz="16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When impact would be achieved</a:t>
                      </a:r>
                      <a:endParaRPr lang="en-US" sz="16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73025" marR="73025" marT="0" marB="0"/>
                </a:tc>
              </a:tr>
              <a:tr h="140013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Biodiversity</a:t>
                      </a:r>
                      <a:endParaRPr lang="en-US" sz="16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Healthy ecosystems in which biodiversity is sustainable</a:t>
                      </a:r>
                      <a:endParaRPr lang="en-US" sz="18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Increasing degradation of ecosystems</a:t>
                      </a:r>
                      <a:endParaRPr lang="en-US" sz="18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While some ecosystems are becoming more sustainable,</a:t>
                      </a:r>
                      <a:r>
                        <a:rPr lang="en-US" sz="1800" baseline="0" dirty="0" smtClean="0">
                          <a:effectLst/>
                        </a:rPr>
                        <a:t> global biodiversity is still going down and we face mass-extinction of species</a:t>
                      </a:r>
                      <a:endParaRPr lang="en-US" sz="18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73025" marR="73025" marT="0" marB="0"/>
                </a:tc>
              </a:tr>
              <a:tr h="135668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Climate Change</a:t>
                      </a:r>
                      <a:endParaRPr lang="en-US" sz="16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Global warming halted</a:t>
                      </a:r>
                      <a:endParaRPr lang="en-US" sz="18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Scenario to remain within 2 degrees seems lost</a:t>
                      </a:r>
                      <a:endParaRPr lang="en-US" sz="18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Not achievable in the next 100 years?</a:t>
                      </a:r>
                      <a:endParaRPr lang="en-US" sz="18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73025" marR="73025" marT="0" marB="0"/>
                </a:tc>
              </a:tr>
              <a:tr h="135668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Ozone Layer</a:t>
                      </a:r>
                      <a:endParaRPr lang="en-US" sz="16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Ozone Layer restored</a:t>
                      </a:r>
                      <a:endParaRPr lang="en-US" sz="18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Some restoration of ozone layer is now visible</a:t>
                      </a:r>
                      <a:endParaRPr lang="en-US" sz="18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60-75</a:t>
                      </a:r>
                      <a:endParaRPr lang="en-US" sz="18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73025" marR="73025" marT="0" marB="0"/>
                </a:tc>
              </a:tr>
              <a:tr h="434179">
                <a:tc gridSpan="4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Assembled by </a:t>
                      </a:r>
                      <a:r>
                        <a:rPr lang="en-US" sz="1000" dirty="0" smtClean="0">
                          <a:effectLst/>
                        </a:rPr>
                        <a:t>from </a:t>
                      </a:r>
                      <a:r>
                        <a:rPr lang="en-US" sz="1000" dirty="0">
                          <a:effectLst/>
                        </a:rPr>
                        <a:t>Miller 2009, IPCC 2007, Hofmann 2010</a:t>
                      </a:r>
                      <a:endParaRPr lang="en-US" sz="11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73025" marR="73025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7695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 of the GEF</a:t>
            </a:r>
            <a:endParaRPr lang="en-US" dirty="0"/>
          </a:p>
        </p:txBody>
      </p:sp>
      <p:sp>
        <p:nvSpPr>
          <p:cNvPr id="4" name="Chevron 3"/>
          <p:cNvSpPr/>
          <p:nvPr/>
        </p:nvSpPr>
        <p:spPr>
          <a:xfrm>
            <a:off x="565295" y="5541335"/>
            <a:ext cx="3090530" cy="914400"/>
          </a:xfrm>
          <a:prstGeom prst="chevr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 years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Chevron 4"/>
          <p:cNvSpPr/>
          <p:nvPr/>
        </p:nvSpPr>
        <p:spPr>
          <a:xfrm>
            <a:off x="2110559" y="1981200"/>
            <a:ext cx="1089839" cy="914400"/>
          </a:xfrm>
          <a:prstGeom prst="chevron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6" name="Chevron 5"/>
          <p:cNvSpPr/>
          <p:nvPr/>
        </p:nvSpPr>
        <p:spPr>
          <a:xfrm>
            <a:off x="1295401" y="3056930"/>
            <a:ext cx="1981199" cy="914400"/>
          </a:xfrm>
          <a:prstGeom prst="chevron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7" name="Chevron 6"/>
          <p:cNvSpPr/>
          <p:nvPr/>
        </p:nvSpPr>
        <p:spPr>
          <a:xfrm>
            <a:off x="3200399" y="4267200"/>
            <a:ext cx="2133602" cy="914400"/>
          </a:xfrm>
          <a:prstGeom prst="chevron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Trends continue downward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Chevron 7"/>
          <p:cNvSpPr/>
          <p:nvPr/>
        </p:nvSpPr>
        <p:spPr>
          <a:xfrm>
            <a:off x="3125085" y="1981200"/>
            <a:ext cx="2133602" cy="914400"/>
          </a:xfrm>
          <a:prstGeom prst="chevron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GEF project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Chevron 8"/>
          <p:cNvSpPr/>
          <p:nvPr/>
        </p:nvSpPr>
        <p:spPr>
          <a:xfrm>
            <a:off x="2756715" y="3056930"/>
            <a:ext cx="3048000" cy="914400"/>
          </a:xfrm>
          <a:prstGeom prst="chevron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Stakeholders active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Chevron 9"/>
          <p:cNvSpPr/>
          <p:nvPr/>
        </p:nvSpPr>
        <p:spPr>
          <a:xfrm>
            <a:off x="4876802" y="4263656"/>
            <a:ext cx="3886198" cy="914400"/>
          </a:xfrm>
          <a:prstGeom prst="chevron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Slow recovery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Chevron 10"/>
          <p:cNvSpPr/>
          <p:nvPr/>
        </p:nvSpPr>
        <p:spPr>
          <a:xfrm>
            <a:off x="4800601" y="1981200"/>
            <a:ext cx="3962400" cy="914400"/>
          </a:xfrm>
          <a:prstGeom prst="chevron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No GEF support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Chevron 11"/>
          <p:cNvSpPr/>
          <p:nvPr/>
        </p:nvSpPr>
        <p:spPr>
          <a:xfrm>
            <a:off x="5334002" y="3056930"/>
            <a:ext cx="3428999" cy="914400"/>
          </a:xfrm>
          <a:prstGeom prst="chevron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Stakeholders </a:t>
            </a:r>
            <a:r>
              <a:rPr lang="en-US" dirty="0">
                <a:solidFill>
                  <a:schemeClr val="tx1"/>
                </a:solidFill>
              </a:rPr>
              <a:t>continue</a:t>
            </a:r>
            <a:r>
              <a:rPr lang="en-US" dirty="0" smtClean="0">
                <a:solidFill>
                  <a:schemeClr val="tx1"/>
                </a:solidFill>
              </a:rPr>
              <a:t> to act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Chevron 12"/>
          <p:cNvSpPr/>
          <p:nvPr/>
        </p:nvSpPr>
        <p:spPr>
          <a:xfrm>
            <a:off x="565295" y="4263656"/>
            <a:ext cx="3090530" cy="914400"/>
          </a:xfrm>
          <a:prstGeom prst="chevron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Ecosystem services / biodiversity loss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Chevron 13"/>
          <p:cNvSpPr/>
          <p:nvPr/>
        </p:nvSpPr>
        <p:spPr>
          <a:xfrm>
            <a:off x="3200399" y="5541335"/>
            <a:ext cx="2133602" cy="914400"/>
          </a:xfrm>
          <a:prstGeom prst="chevr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 years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Chevron 14"/>
          <p:cNvSpPr/>
          <p:nvPr/>
        </p:nvSpPr>
        <p:spPr>
          <a:xfrm>
            <a:off x="4876801" y="5541335"/>
            <a:ext cx="3886200" cy="914400"/>
          </a:xfrm>
          <a:prstGeom prst="chevr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10 years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767659" y="2253734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Eligibility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46915" y="3352800"/>
            <a:ext cx="220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S</a:t>
            </a:r>
            <a:r>
              <a:rPr lang="en-US" dirty="0" smtClean="0"/>
              <a:t>tart of local action</a:t>
            </a:r>
            <a:endParaRPr lang="en-US" dirty="0"/>
          </a:p>
          <a:p>
            <a:pPr algn="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8874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/>
      <p:bldP spid="1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effectLst/>
              </a:rPr>
              <a:t>Time series abundance data for a single bird species in the Danube Delta. Black circles are individual data points. Purple lines show population trends before and after GEF involvement. SP: Start of Project date, EP: End of Project date</a:t>
            </a:r>
            <a:r>
              <a:rPr lang="en-US" sz="1400" dirty="0">
                <a:effectLst/>
              </a:rPr>
              <a:t>. </a:t>
            </a:r>
            <a:endParaRPr lang="en-US" sz="1400" dirty="0"/>
          </a:p>
        </p:txBody>
      </p:sp>
      <p:pic>
        <p:nvPicPr>
          <p:cNvPr id="1025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375" b="13375"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9364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676400"/>
            <a:ext cx="8458200" cy="4913327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2286000" y="381000"/>
            <a:ext cx="2929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Impact indicator: one species</a:t>
            </a:r>
            <a:endParaRPr lang="en-US" dirty="0"/>
          </a:p>
        </p:txBody>
      </p:sp>
      <p:sp>
        <p:nvSpPr>
          <p:cNvPr id="16" name="Freeform 15"/>
          <p:cNvSpPr/>
          <p:nvPr/>
        </p:nvSpPr>
        <p:spPr>
          <a:xfrm>
            <a:off x="533400" y="3810000"/>
            <a:ext cx="8229600" cy="1780233"/>
          </a:xfrm>
          <a:custGeom>
            <a:avLst/>
            <a:gdLst>
              <a:gd name="connsiteX0" fmla="*/ 0 w 7896225"/>
              <a:gd name="connsiteY0" fmla="*/ 0 h 1627833"/>
              <a:gd name="connsiteX1" fmla="*/ 4276725 w 7896225"/>
              <a:gd name="connsiteY1" fmla="*/ 1609725 h 1627833"/>
              <a:gd name="connsiteX2" fmla="*/ 7896225 w 7896225"/>
              <a:gd name="connsiteY2" fmla="*/ 723900 h 16278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896225" h="1627833">
                <a:moveTo>
                  <a:pt x="0" y="0"/>
                </a:moveTo>
                <a:cubicBezTo>
                  <a:pt x="1480344" y="744537"/>
                  <a:pt x="2960688" y="1489075"/>
                  <a:pt x="4276725" y="1609725"/>
                </a:cubicBezTo>
                <a:cubicBezTo>
                  <a:pt x="5592762" y="1730375"/>
                  <a:pt x="6744493" y="1227137"/>
                  <a:pt x="7896225" y="723900"/>
                </a:cubicBezTo>
              </a:path>
            </a:pathLst>
          </a:custGeom>
          <a:noFill/>
          <a:ln w="5080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609600" y="1066800"/>
            <a:ext cx="1428748" cy="332433"/>
          </a:xfrm>
          <a:custGeom>
            <a:avLst/>
            <a:gdLst>
              <a:gd name="connsiteX0" fmla="*/ 0 w 7896225"/>
              <a:gd name="connsiteY0" fmla="*/ 0 h 1627833"/>
              <a:gd name="connsiteX1" fmla="*/ 4276725 w 7896225"/>
              <a:gd name="connsiteY1" fmla="*/ 1609725 h 1627833"/>
              <a:gd name="connsiteX2" fmla="*/ 7896225 w 7896225"/>
              <a:gd name="connsiteY2" fmla="*/ 723900 h 16278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896225" h="1627833">
                <a:moveTo>
                  <a:pt x="0" y="0"/>
                </a:moveTo>
                <a:cubicBezTo>
                  <a:pt x="1480344" y="744537"/>
                  <a:pt x="2960688" y="1489075"/>
                  <a:pt x="4276725" y="1609725"/>
                </a:cubicBezTo>
                <a:cubicBezTo>
                  <a:pt x="5592762" y="1730375"/>
                  <a:pt x="6744493" y="1227137"/>
                  <a:pt x="7896225" y="723900"/>
                </a:cubicBezTo>
              </a:path>
            </a:pathLst>
          </a:custGeom>
          <a:noFill/>
          <a:ln w="5080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2286000" y="914400"/>
            <a:ext cx="34825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Impact indicator: ecosystem health</a:t>
            </a:r>
            <a:endParaRPr lang="en-US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4940029" y="1676400"/>
            <a:ext cx="89171" cy="4913327"/>
          </a:xfrm>
          <a:prstGeom prst="line">
            <a:avLst/>
          </a:prstGeom>
          <a:ln w="50800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467600" y="1676399"/>
            <a:ext cx="89171" cy="4913327"/>
          </a:xfrm>
          <a:prstGeom prst="line">
            <a:avLst/>
          </a:prstGeom>
          <a:ln w="50800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447800" y="1972270"/>
            <a:ext cx="3429000" cy="9233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OPS5: at project end some local impact visible, but no system impact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5048250" y="1953815"/>
            <a:ext cx="2266950" cy="9233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OPS5: after 5-8 years some system impact visible</a:t>
            </a:r>
            <a:endParaRPr lang="en-US" dirty="0"/>
          </a:p>
        </p:txBody>
      </p:sp>
      <p:sp>
        <p:nvSpPr>
          <p:cNvPr id="13" name="Freeform 12"/>
          <p:cNvSpPr/>
          <p:nvPr/>
        </p:nvSpPr>
        <p:spPr>
          <a:xfrm>
            <a:off x="609600" y="457200"/>
            <a:ext cx="1447800" cy="304799"/>
          </a:xfrm>
          <a:custGeom>
            <a:avLst/>
            <a:gdLst>
              <a:gd name="connsiteX0" fmla="*/ 0 w 7759700"/>
              <a:gd name="connsiteY0" fmla="*/ 266700 h 1625651"/>
              <a:gd name="connsiteX1" fmla="*/ 2298700 w 7759700"/>
              <a:gd name="connsiteY1" fmla="*/ 1625600 h 1625651"/>
              <a:gd name="connsiteX2" fmla="*/ 3886200 w 7759700"/>
              <a:gd name="connsiteY2" fmla="*/ 317500 h 1625651"/>
              <a:gd name="connsiteX3" fmla="*/ 7759700 w 7759700"/>
              <a:gd name="connsiteY3" fmla="*/ 0 h 1625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759700" h="1625651">
                <a:moveTo>
                  <a:pt x="0" y="266700"/>
                </a:moveTo>
                <a:cubicBezTo>
                  <a:pt x="825500" y="941916"/>
                  <a:pt x="1651000" y="1617133"/>
                  <a:pt x="2298700" y="1625600"/>
                </a:cubicBezTo>
                <a:cubicBezTo>
                  <a:pt x="2946400" y="1634067"/>
                  <a:pt x="2976033" y="588433"/>
                  <a:pt x="3886200" y="317500"/>
                </a:cubicBezTo>
                <a:cubicBezTo>
                  <a:pt x="4796367" y="46567"/>
                  <a:pt x="7759700" y="0"/>
                  <a:pt x="7759700" y="0"/>
                </a:cubicBezTo>
              </a:path>
            </a:pathLst>
          </a:custGeom>
          <a:ln w="508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533400" y="4013200"/>
            <a:ext cx="8229600" cy="1625651"/>
          </a:xfrm>
          <a:custGeom>
            <a:avLst/>
            <a:gdLst>
              <a:gd name="connsiteX0" fmla="*/ 0 w 7759700"/>
              <a:gd name="connsiteY0" fmla="*/ 266700 h 1625651"/>
              <a:gd name="connsiteX1" fmla="*/ 2298700 w 7759700"/>
              <a:gd name="connsiteY1" fmla="*/ 1625600 h 1625651"/>
              <a:gd name="connsiteX2" fmla="*/ 3886200 w 7759700"/>
              <a:gd name="connsiteY2" fmla="*/ 317500 h 1625651"/>
              <a:gd name="connsiteX3" fmla="*/ 7759700 w 7759700"/>
              <a:gd name="connsiteY3" fmla="*/ 0 h 1625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759700" h="1625651">
                <a:moveTo>
                  <a:pt x="0" y="266700"/>
                </a:moveTo>
                <a:cubicBezTo>
                  <a:pt x="825500" y="941916"/>
                  <a:pt x="1651000" y="1617133"/>
                  <a:pt x="2298700" y="1625600"/>
                </a:cubicBezTo>
                <a:cubicBezTo>
                  <a:pt x="2946400" y="1634067"/>
                  <a:pt x="2976033" y="588433"/>
                  <a:pt x="3886200" y="317500"/>
                </a:cubicBezTo>
                <a:cubicBezTo>
                  <a:pt x="4796367" y="46567"/>
                  <a:pt x="7759700" y="0"/>
                  <a:pt x="7759700" y="0"/>
                </a:cubicBezTo>
              </a:path>
            </a:pathLst>
          </a:custGeom>
          <a:ln w="508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204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 animBg="1"/>
      <p:bldP spid="17" grpId="0" animBg="1"/>
      <p:bldP spid="18" grpId="0"/>
      <p:bldP spid="9" grpId="0" animBg="1"/>
      <p:bldP spid="21" grpId="0" animBg="1"/>
      <p:bldP spid="13" grpId="0" animBg="1"/>
      <p:bldP spid="2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Climate Change</a:t>
            </a:r>
            <a:endParaRPr lang="en-US" dirty="0"/>
          </a:p>
        </p:txBody>
      </p:sp>
      <p:sp>
        <p:nvSpPr>
          <p:cNvPr id="4" name="Chevron 3"/>
          <p:cNvSpPr/>
          <p:nvPr/>
        </p:nvSpPr>
        <p:spPr>
          <a:xfrm>
            <a:off x="565295" y="5541335"/>
            <a:ext cx="3090530" cy="914400"/>
          </a:xfrm>
          <a:prstGeom prst="chevr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10 years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Chevron 4"/>
          <p:cNvSpPr/>
          <p:nvPr/>
        </p:nvSpPr>
        <p:spPr>
          <a:xfrm>
            <a:off x="2110559" y="1981200"/>
            <a:ext cx="1089839" cy="914400"/>
          </a:xfrm>
          <a:prstGeom prst="chevron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6" name="Chevron 5"/>
          <p:cNvSpPr/>
          <p:nvPr/>
        </p:nvSpPr>
        <p:spPr>
          <a:xfrm>
            <a:off x="1295401" y="3056930"/>
            <a:ext cx="1981199" cy="914400"/>
          </a:xfrm>
          <a:prstGeom prst="chevron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7" name="Chevron 6"/>
          <p:cNvSpPr/>
          <p:nvPr/>
        </p:nvSpPr>
        <p:spPr>
          <a:xfrm>
            <a:off x="3200399" y="4267200"/>
            <a:ext cx="2133602" cy="914400"/>
          </a:xfrm>
          <a:prstGeom prst="chevron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Trends continue downward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Chevron 7"/>
          <p:cNvSpPr/>
          <p:nvPr/>
        </p:nvSpPr>
        <p:spPr>
          <a:xfrm>
            <a:off x="3125085" y="1981200"/>
            <a:ext cx="2133602" cy="914400"/>
          </a:xfrm>
          <a:prstGeom prst="chevron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GEF project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Chevron 8"/>
          <p:cNvSpPr/>
          <p:nvPr/>
        </p:nvSpPr>
        <p:spPr>
          <a:xfrm>
            <a:off x="2756715" y="3056930"/>
            <a:ext cx="3048000" cy="914400"/>
          </a:xfrm>
          <a:prstGeom prst="chevron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Stakeholders active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Chevron 9"/>
          <p:cNvSpPr/>
          <p:nvPr/>
        </p:nvSpPr>
        <p:spPr>
          <a:xfrm>
            <a:off x="4876802" y="4263656"/>
            <a:ext cx="3886198" cy="914400"/>
          </a:xfrm>
          <a:prstGeom prst="chevron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No evidence of reverse trend yet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Chevron 10"/>
          <p:cNvSpPr/>
          <p:nvPr/>
        </p:nvSpPr>
        <p:spPr>
          <a:xfrm>
            <a:off x="4800601" y="1981200"/>
            <a:ext cx="3962400" cy="914400"/>
          </a:xfrm>
          <a:prstGeom prst="chevron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No GEF support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Chevron 11"/>
          <p:cNvSpPr/>
          <p:nvPr/>
        </p:nvSpPr>
        <p:spPr>
          <a:xfrm>
            <a:off x="5334002" y="3056930"/>
            <a:ext cx="3428999" cy="914400"/>
          </a:xfrm>
          <a:prstGeom prst="chevron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Stakeholders </a:t>
            </a:r>
            <a:r>
              <a:rPr lang="en-US" dirty="0">
                <a:solidFill>
                  <a:schemeClr val="tx1"/>
                </a:solidFill>
              </a:rPr>
              <a:t>continue</a:t>
            </a:r>
            <a:r>
              <a:rPr lang="en-US" dirty="0" smtClean="0">
                <a:solidFill>
                  <a:schemeClr val="tx1"/>
                </a:solidFill>
              </a:rPr>
              <a:t> to act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Chevron 12"/>
          <p:cNvSpPr/>
          <p:nvPr/>
        </p:nvSpPr>
        <p:spPr>
          <a:xfrm>
            <a:off x="565295" y="4263656"/>
            <a:ext cx="3090530" cy="914400"/>
          </a:xfrm>
          <a:prstGeom prst="chevron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Global Warming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Chevron 13"/>
          <p:cNvSpPr/>
          <p:nvPr/>
        </p:nvSpPr>
        <p:spPr>
          <a:xfrm>
            <a:off x="3200399" y="5541335"/>
            <a:ext cx="2133602" cy="914400"/>
          </a:xfrm>
          <a:prstGeom prst="chevr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 years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Chevron 14"/>
          <p:cNvSpPr/>
          <p:nvPr/>
        </p:nvSpPr>
        <p:spPr>
          <a:xfrm>
            <a:off x="4876801" y="5541335"/>
            <a:ext cx="3886200" cy="914400"/>
          </a:xfrm>
          <a:prstGeom prst="chevr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10 years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767659" y="2253734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Eligibility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46915" y="3352800"/>
            <a:ext cx="220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S</a:t>
            </a:r>
            <a:r>
              <a:rPr lang="en-US" dirty="0" smtClean="0"/>
              <a:t>tart of local action</a:t>
            </a:r>
            <a:endParaRPr lang="en-US" dirty="0"/>
          </a:p>
          <a:p>
            <a:pPr algn="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7459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377" y="1752601"/>
            <a:ext cx="8541823" cy="4800600"/>
          </a:xfrm>
        </p:spPr>
      </p:pic>
      <p:sp>
        <p:nvSpPr>
          <p:cNvPr id="7" name="TextBox 6"/>
          <p:cNvSpPr txBox="1"/>
          <p:nvPr/>
        </p:nvSpPr>
        <p:spPr>
          <a:xfrm>
            <a:off x="1981200" y="392668"/>
            <a:ext cx="41183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Local impact measured in GHG emissions</a:t>
            </a:r>
            <a:endParaRPr lang="en-US" dirty="0"/>
          </a:p>
        </p:txBody>
      </p:sp>
      <p:sp>
        <p:nvSpPr>
          <p:cNvPr id="16" name="Freeform 15"/>
          <p:cNvSpPr/>
          <p:nvPr/>
        </p:nvSpPr>
        <p:spPr>
          <a:xfrm>
            <a:off x="533400" y="539672"/>
            <a:ext cx="8172450" cy="2374978"/>
          </a:xfrm>
          <a:custGeom>
            <a:avLst/>
            <a:gdLst>
              <a:gd name="connsiteX0" fmla="*/ 0 w 7998808"/>
              <a:gd name="connsiteY0" fmla="*/ 2374978 h 2374978"/>
              <a:gd name="connsiteX1" fmla="*/ 1952625 w 7998808"/>
              <a:gd name="connsiteY1" fmla="*/ 1593928 h 2374978"/>
              <a:gd name="connsiteX2" fmla="*/ 4495800 w 7998808"/>
              <a:gd name="connsiteY2" fmla="*/ 546178 h 2374978"/>
              <a:gd name="connsiteX3" fmla="*/ 7667625 w 7998808"/>
              <a:gd name="connsiteY3" fmla="*/ 50878 h 2374978"/>
              <a:gd name="connsiteX4" fmla="*/ 7743825 w 7998808"/>
              <a:gd name="connsiteY4" fmla="*/ 41353 h 23749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998808" h="2374978">
                <a:moveTo>
                  <a:pt x="0" y="2374978"/>
                </a:moveTo>
                <a:lnTo>
                  <a:pt x="1952625" y="1593928"/>
                </a:lnTo>
                <a:cubicBezTo>
                  <a:pt x="2701925" y="1289128"/>
                  <a:pt x="3543300" y="803353"/>
                  <a:pt x="4495800" y="546178"/>
                </a:cubicBezTo>
                <a:cubicBezTo>
                  <a:pt x="5448300" y="289003"/>
                  <a:pt x="7126288" y="135015"/>
                  <a:pt x="7667625" y="50878"/>
                </a:cubicBezTo>
                <a:cubicBezTo>
                  <a:pt x="8208962" y="-33259"/>
                  <a:pt x="7976393" y="4047"/>
                  <a:pt x="7743825" y="41353"/>
                </a:cubicBezTo>
              </a:path>
            </a:pathLst>
          </a:custGeom>
          <a:noFill/>
          <a:ln w="508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514350" y="1295400"/>
            <a:ext cx="1238250" cy="300672"/>
          </a:xfrm>
          <a:custGeom>
            <a:avLst/>
            <a:gdLst>
              <a:gd name="connsiteX0" fmla="*/ 0 w 7998808"/>
              <a:gd name="connsiteY0" fmla="*/ 2374978 h 2374978"/>
              <a:gd name="connsiteX1" fmla="*/ 1952625 w 7998808"/>
              <a:gd name="connsiteY1" fmla="*/ 1593928 h 2374978"/>
              <a:gd name="connsiteX2" fmla="*/ 4495800 w 7998808"/>
              <a:gd name="connsiteY2" fmla="*/ 546178 h 2374978"/>
              <a:gd name="connsiteX3" fmla="*/ 7667625 w 7998808"/>
              <a:gd name="connsiteY3" fmla="*/ 50878 h 2374978"/>
              <a:gd name="connsiteX4" fmla="*/ 7743825 w 7998808"/>
              <a:gd name="connsiteY4" fmla="*/ 41353 h 23749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998808" h="2374978">
                <a:moveTo>
                  <a:pt x="0" y="2374978"/>
                </a:moveTo>
                <a:lnTo>
                  <a:pt x="1952625" y="1593928"/>
                </a:lnTo>
                <a:cubicBezTo>
                  <a:pt x="2701925" y="1289128"/>
                  <a:pt x="3543300" y="803353"/>
                  <a:pt x="4495800" y="546178"/>
                </a:cubicBezTo>
                <a:cubicBezTo>
                  <a:pt x="5448300" y="289003"/>
                  <a:pt x="7126288" y="135015"/>
                  <a:pt x="7667625" y="50878"/>
                </a:cubicBezTo>
                <a:cubicBezTo>
                  <a:pt x="8208962" y="-33259"/>
                  <a:pt x="7976393" y="4047"/>
                  <a:pt x="7743825" y="41353"/>
                </a:cubicBezTo>
              </a:path>
            </a:pathLst>
          </a:custGeom>
          <a:noFill/>
          <a:ln w="508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1995707" y="808078"/>
            <a:ext cx="4265142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M</a:t>
            </a:r>
            <a:r>
              <a:rPr lang="en-US" dirty="0" smtClean="0"/>
              <a:t>arket change measured in GHG emissions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2011670" y="1230868"/>
            <a:ext cx="2250937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Global GHG emissions</a:t>
            </a:r>
            <a:endParaRPr lang="en-US" dirty="0"/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5257800" y="4419600"/>
            <a:ext cx="0" cy="1524000"/>
          </a:xfrm>
          <a:prstGeom prst="straightConnector1">
            <a:avLst/>
          </a:prstGeom>
          <a:ln w="25400">
            <a:solidFill>
              <a:schemeClr val="tx1">
                <a:lumMod val="95000"/>
                <a:lumOff val="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3279775" y="3124200"/>
            <a:ext cx="4111625" cy="25400"/>
          </a:xfrm>
          <a:prstGeom prst="line">
            <a:avLst/>
          </a:prstGeom>
          <a:ln w="508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429000" y="4419600"/>
            <a:ext cx="1752600" cy="0"/>
          </a:xfrm>
          <a:prstGeom prst="line">
            <a:avLst/>
          </a:prstGeom>
          <a:ln w="508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5486400" y="4495800"/>
            <a:ext cx="1676400" cy="1200329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Local impact in reduced GHG emissions at project end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324600" y="1771471"/>
            <a:ext cx="1676400" cy="1200329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Market change in reduced GHG emissions after 5-8 years</a:t>
            </a:r>
          </a:p>
        </p:txBody>
      </p:sp>
      <p:sp>
        <p:nvSpPr>
          <p:cNvPr id="3" name="Freeform 2"/>
          <p:cNvSpPr/>
          <p:nvPr/>
        </p:nvSpPr>
        <p:spPr>
          <a:xfrm>
            <a:off x="469900" y="4363074"/>
            <a:ext cx="8267700" cy="1712396"/>
          </a:xfrm>
          <a:custGeom>
            <a:avLst/>
            <a:gdLst>
              <a:gd name="connsiteX0" fmla="*/ 0 w 8267700"/>
              <a:gd name="connsiteY0" fmla="*/ 1097926 h 1712396"/>
              <a:gd name="connsiteX1" fmla="*/ 3403600 w 8267700"/>
              <a:gd name="connsiteY1" fmla="*/ 5726 h 1712396"/>
              <a:gd name="connsiteX2" fmla="*/ 4533900 w 8267700"/>
              <a:gd name="connsiteY2" fmla="*/ 1517026 h 1712396"/>
              <a:gd name="connsiteX3" fmla="*/ 6350000 w 8267700"/>
              <a:gd name="connsiteY3" fmla="*/ 1644026 h 1712396"/>
              <a:gd name="connsiteX4" fmla="*/ 8267700 w 8267700"/>
              <a:gd name="connsiteY4" fmla="*/ 1059826 h 1712396"/>
              <a:gd name="connsiteX5" fmla="*/ 8267700 w 8267700"/>
              <a:gd name="connsiteY5" fmla="*/ 1059826 h 1712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67700" h="1712396">
                <a:moveTo>
                  <a:pt x="0" y="1097926"/>
                </a:moveTo>
                <a:cubicBezTo>
                  <a:pt x="1323975" y="516901"/>
                  <a:pt x="2647950" y="-64124"/>
                  <a:pt x="3403600" y="5726"/>
                </a:cubicBezTo>
                <a:cubicBezTo>
                  <a:pt x="4159250" y="75576"/>
                  <a:pt x="4042833" y="1243976"/>
                  <a:pt x="4533900" y="1517026"/>
                </a:cubicBezTo>
                <a:cubicBezTo>
                  <a:pt x="5024967" y="1790076"/>
                  <a:pt x="5727700" y="1720226"/>
                  <a:pt x="6350000" y="1644026"/>
                </a:cubicBezTo>
                <a:cubicBezTo>
                  <a:pt x="6972300" y="1567826"/>
                  <a:pt x="8267700" y="1059826"/>
                  <a:pt x="8267700" y="1059826"/>
                </a:cubicBezTo>
                <a:lnTo>
                  <a:pt x="8267700" y="1059826"/>
                </a:lnTo>
              </a:path>
            </a:pathLst>
          </a:custGeom>
          <a:ln w="508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533400" y="381000"/>
            <a:ext cx="1219200" cy="381000"/>
          </a:xfrm>
          <a:custGeom>
            <a:avLst/>
            <a:gdLst>
              <a:gd name="connsiteX0" fmla="*/ 0 w 8267700"/>
              <a:gd name="connsiteY0" fmla="*/ 1097926 h 1712396"/>
              <a:gd name="connsiteX1" fmla="*/ 3403600 w 8267700"/>
              <a:gd name="connsiteY1" fmla="*/ 5726 h 1712396"/>
              <a:gd name="connsiteX2" fmla="*/ 4533900 w 8267700"/>
              <a:gd name="connsiteY2" fmla="*/ 1517026 h 1712396"/>
              <a:gd name="connsiteX3" fmla="*/ 6350000 w 8267700"/>
              <a:gd name="connsiteY3" fmla="*/ 1644026 h 1712396"/>
              <a:gd name="connsiteX4" fmla="*/ 8267700 w 8267700"/>
              <a:gd name="connsiteY4" fmla="*/ 1059826 h 1712396"/>
              <a:gd name="connsiteX5" fmla="*/ 8267700 w 8267700"/>
              <a:gd name="connsiteY5" fmla="*/ 1059826 h 1712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67700" h="1712396">
                <a:moveTo>
                  <a:pt x="0" y="1097926"/>
                </a:moveTo>
                <a:cubicBezTo>
                  <a:pt x="1323975" y="516901"/>
                  <a:pt x="2647950" y="-64124"/>
                  <a:pt x="3403600" y="5726"/>
                </a:cubicBezTo>
                <a:cubicBezTo>
                  <a:pt x="4159250" y="75576"/>
                  <a:pt x="4042833" y="1243976"/>
                  <a:pt x="4533900" y="1517026"/>
                </a:cubicBezTo>
                <a:cubicBezTo>
                  <a:pt x="5024967" y="1790076"/>
                  <a:pt x="5727700" y="1720226"/>
                  <a:pt x="6350000" y="1644026"/>
                </a:cubicBezTo>
                <a:cubicBezTo>
                  <a:pt x="6972300" y="1567826"/>
                  <a:pt x="8267700" y="1059826"/>
                  <a:pt x="8267700" y="1059826"/>
                </a:cubicBezTo>
                <a:lnTo>
                  <a:pt x="8267700" y="1059826"/>
                </a:lnTo>
              </a:path>
            </a:pathLst>
          </a:custGeom>
          <a:ln w="508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7467600" y="3124200"/>
            <a:ext cx="0" cy="990600"/>
          </a:xfrm>
          <a:prstGeom prst="straightConnector1">
            <a:avLst/>
          </a:prstGeom>
          <a:ln w="25400">
            <a:solidFill>
              <a:schemeClr val="tx1">
                <a:lumMod val="95000"/>
                <a:lumOff val="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reeform 13"/>
          <p:cNvSpPr/>
          <p:nvPr/>
        </p:nvSpPr>
        <p:spPr>
          <a:xfrm>
            <a:off x="508000" y="2961940"/>
            <a:ext cx="8216900" cy="1610060"/>
          </a:xfrm>
          <a:custGeom>
            <a:avLst/>
            <a:gdLst>
              <a:gd name="connsiteX0" fmla="*/ 0 w 8216900"/>
              <a:gd name="connsiteY0" fmla="*/ 1610060 h 1610060"/>
              <a:gd name="connsiteX1" fmla="*/ 3390900 w 8216900"/>
              <a:gd name="connsiteY1" fmla="*/ 9860 h 1610060"/>
              <a:gd name="connsiteX2" fmla="*/ 6108700 w 8216900"/>
              <a:gd name="connsiteY2" fmla="*/ 962360 h 1610060"/>
              <a:gd name="connsiteX3" fmla="*/ 8216900 w 8216900"/>
              <a:gd name="connsiteY3" fmla="*/ 1521160 h 1610060"/>
              <a:gd name="connsiteX4" fmla="*/ 8216900 w 8216900"/>
              <a:gd name="connsiteY4" fmla="*/ 1521160 h 1610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216900" h="1610060">
                <a:moveTo>
                  <a:pt x="0" y="1610060"/>
                </a:moveTo>
                <a:cubicBezTo>
                  <a:pt x="1186391" y="863935"/>
                  <a:pt x="2372783" y="117810"/>
                  <a:pt x="3390900" y="9860"/>
                </a:cubicBezTo>
                <a:cubicBezTo>
                  <a:pt x="4409017" y="-98090"/>
                  <a:pt x="5304367" y="710477"/>
                  <a:pt x="6108700" y="962360"/>
                </a:cubicBezTo>
                <a:cubicBezTo>
                  <a:pt x="6913033" y="1214243"/>
                  <a:pt x="8216900" y="1521160"/>
                  <a:pt x="8216900" y="1521160"/>
                </a:cubicBezTo>
                <a:lnTo>
                  <a:pt x="8216900" y="1521160"/>
                </a:lnTo>
              </a:path>
            </a:pathLst>
          </a:custGeom>
          <a:ln w="508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508000" y="838200"/>
            <a:ext cx="1244600" cy="304800"/>
          </a:xfrm>
          <a:custGeom>
            <a:avLst/>
            <a:gdLst>
              <a:gd name="connsiteX0" fmla="*/ 0 w 8216900"/>
              <a:gd name="connsiteY0" fmla="*/ 1610060 h 1610060"/>
              <a:gd name="connsiteX1" fmla="*/ 3390900 w 8216900"/>
              <a:gd name="connsiteY1" fmla="*/ 9860 h 1610060"/>
              <a:gd name="connsiteX2" fmla="*/ 6108700 w 8216900"/>
              <a:gd name="connsiteY2" fmla="*/ 962360 h 1610060"/>
              <a:gd name="connsiteX3" fmla="*/ 8216900 w 8216900"/>
              <a:gd name="connsiteY3" fmla="*/ 1521160 h 1610060"/>
              <a:gd name="connsiteX4" fmla="*/ 8216900 w 8216900"/>
              <a:gd name="connsiteY4" fmla="*/ 1521160 h 1610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216900" h="1610060">
                <a:moveTo>
                  <a:pt x="0" y="1610060"/>
                </a:moveTo>
                <a:cubicBezTo>
                  <a:pt x="1186391" y="863935"/>
                  <a:pt x="2372783" y="117810"/>
                  <a:pt x="3390900" y="9860"/>
                </a:cubicBezTo>
                <a:cubicBezTo>
                  <a:pt x="4409017" y="-98090"/>
                  <a:pt x="5304367" y="710477"/>
                  <a:pt x="6108700" y="962360"/>
                </a:cubicBezTo>
                <a:cubicBezTo>
                  <a:pt x="6913033" y="1214243"/>
                  <a:pt x="8216900" y="1521160"/>
                  <a:pt x="8216900" y="1521160"/>
                </a:cubicBezTo>
                <a:lnTo>
                  <a:pt x="8216900" y="1521160"/>
                </a:lnTo>
              </a:path>
            </a:pathLst>
          </a:custGeom>
          <a:ln w="508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56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6" grpId="0" animBg="1"/>
      <p:bldP spid="17" grpId="0" animBg="1"/>
      <p:bldP spid="15" grpId="0" animBg="1"/>
      <p:bldP spid="18" grpId="0" animBg="1"/>
      <p:bldP spid="28" grpId="0" animBg="1"/>
      <p:bldP spid="35" grpId="0" animBg="1"/>
      <p:bldP spid="3" grpId="0" animBg="1"/>
      <p:bldP spid="22" grpId="0" animBg="1"/>
      <p:bldP spid="14" grpId="0" animBg="1"/>
      <p:bldP spid="2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Guidance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/>
              <a:t>Conclusion 6: </a:t>
            </a:r>
            <a:r>
              <a:rPr lang="en-US" dirty="0"/>
              <a:t>The overall level of GEF responsiveness to convention guidance is high at both the strategic and portfolio </a:t>
            </a:r>
            <a:r>
              <a:rPr lang="en-US" dirty="0" smtClean="0"/>
              <a:t>levels</a:t>
            </a:r>
          </a:p>
          <a:p>
            <a:r>
              <a:rPr lang="en-US" dirty="0" smtClean="0"/>
              <a:t>Several </a:t>
            </a:r>
            <a:r>
              <a:rPr lang="en-US" dirty="0"/>
              <a:t>features of convention guidance make operationalization by the </a:t>
            </a:r>
            <a:r>
              <a:rPr lang="en-US" dirty="0" smtClean="0"/>
              <a:t>GEF </a:t>
            </a:r>
            <a:r>
              <a:rPr lang="en-US" dirty="0"/>
              <a:t>challenging: ambiguous language, lack of prioritization, </a:t>
            </a:r>
            <a:r>
              <a:rPr lang="en-US" dirty="0" smtClean="0"/>
              <a:t>cumulative </a:t>
            </a:r>
            <a:r>
              <a:rPr lang="en-US" dirty="0"/>
              <a:t>nature, and </a:t>
            </a:r>
            <a:r>
              <a:rPr lang="en-US" dirty="0" smtClean="0"/>
              <a:t>repetition </a:t>
            </a:r>
          </a:p>
          <a:p>
            <a:r>
              <a:rPr lang="en-US" dirty="0"/>
              <a:t>At times, convention guidance is not realized due to a lack of resources, including short-term availability between replenishments, or because requests were interpreted as not eligible for </a:t>
            </a:r>
            <a:r>
              <a:rPr lang="en-US" dirty="0" smtClean="0"/>
              <a:t>GEF funding 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089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Focal Area Achievements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Compared to the indicative allocations of the </a:t>
            </a:r>
            <a:r>
              <a:rPr lang="en-US" dirty="0" smtClean="0"/>
              <a:t>GEF</a:t>
            </a:r>
            <a:r>
              <a:rPr lang="en-US" dirty="0"/>
              <a:t>-5 replenishment, approved funding for activities mainstreaming environmental goals into productive landscapes are significantly higher than </a:t>
            </a:r>
            <a:r>
              <a:rPr lang="en-US" dirty="0" smtClean="0"/>
              <a:t>expected</a:t>
            </a:r>
            <a:endParaRPr lang="en-US" dirty="0"/>
          </a:p>
          <a:p>
            <a:r>
              <a:rPr lang="en-US" dirty="0" smtClean="0"/>
              <a:t>GEF </a:t>
            </a:r>
            <a:r>
              <a:rPr lang="en-US" dirty="0"/>
              <a:t>strategies and programs have been very consistent over time, and most </a:t>
            </a:r>
            <a:r>
              <a:rPr lang="en-US" dirty="0" smtClean="0"/>
              <a:t>GEF</a:t>
            </a:r>
            <a:r>
              <a:rPr lang="en-US" dirty="0"/>
              <a:t>-5 objectives can be traced back to the original operational programs of 1996.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9027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All replenishments have been informed by independent overall performance studies</a:t>
            </a:r>
          </a:p>
          <a:p>
            <a:r>
              <a:rPr lang="en-US" dirty="0" smtClean="0"/>
              <a:t>Since OPS4 they are undertaken by the independent Evaluation Office of the GEF</a:t>
            </a:r>
          </a:p>
          <a:p>
            <a:r>
              <a:rPr lang="en-US" dirty="0" smtClean="0"/>
              <a:t>OPS5 terms of reference and budget were approved by the GEF Council in June 2012</a:t>
            </a:r>
          </a:p>
          <a:p>
            <a:r>
              <a:rPr lang="en-US" dirty="0" smtClean="0"/>
              <a:t>Reporting is split: a first report at the start of the replenishment and a final report at the third meeting</a:t>
            </a:r>
          </a:p>
          <a:p>
            <a:r>
              <a:rPr lang="en-US" dirty="0" smtClean="0"/>
              <a:t>First report is an update of OPS4 through a meta-evaluation of cumulative evidence of the three years since OPS4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0148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Continuity and Change</a:t>
            </a:r>
            <a:endParaRPr lang="en-US" dirty="0"/>
          </a:p>
        </p:txBody>
      </p:sp>
      <p:sp>
        <p:nvSpPr>
          <p:cNvPr id="4" name="Chevron 3"/>
          <p:cNvSpPr/>
          <p:nvPr/>
        </p:nvSpPr>
        <p:spPr>
          <a:xfrm>
            <a:off x="990600" y="5410200"/>
            <a:ext cx="1600200" cy="914400"/>
          </a:xfrm>
          <a:prstGeom prst="chevron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Pilot</a:t>
            </a:r>
          </a:p>
        </p:txBody>
      </p:sp>
      <p:sp>
        <p:nvSpPr>
          <p:cNvPr id="5" name="Chevron 4"/>
          <p:cNvSpPr/>
          <p:nvPr/>
        </p:nvSpPr>
        <p:spPr>
          <a:xfrm>
            <a:off x="2133600" y="5410200"/>
            <a:ext cx="1600200" cy="914400"/>
          </a:xfrm>
          <a:prstGeom prst="chevron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GEF1</a:t>
            </a:r>
          </a:p>
        </p:txBody>
      </p:sp>
      <p:sp>
        <p:nvSpPr>
          <p:cNvPr id="6" name="Chevron 5"/>
          <p:cNvSpPr/>
          <p:nvPr/>
        </p:nvSpPr>
        <p:spPr>
          <a:xfrm>
            <a:off x="3276600" y="5410200"/>
            <a:ext cx="1600200" cy="914400"/>
          </a:xfrm>
          <a:prstGeom prst="chevron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GEF2</a:t>
            </a:r>
          </a:p>
        </p:txBody>
      </p:sp>
      <p:sp>
        <p:nvSpPr>
          <p:cNvPr id="7" name="Chevron 6"/>
          <p:cNvSpPr/>
          <p:nvPr/>
        </p:nvSpPr>
        <p:spPr>
          <a:xfrm>
            <a:off x="4419600" y="5410200"/>
            <a:ext cx="1600200" cy="914400"/>
          </a:xfrm>
          <a:prstGeom prst="chevron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GEF3</a:t>
            </a:r>
          </a:p>
        </p:txBody>
      </p:sp>
      <p:sp>
        <p:nvSpPr>
          <p:cNvPr id="8" name="Chevron 7"/>
          <p:cNvSpPr/>
          <p:nvPr/>
        </p:nvSpPr>
        <p:spPr>
          <a:xfrm>
            <a:off x="5562600" y="5410200"/>
            <a:ext cx="1600200" cy="914400"/>
          </a:xfrm>
          <a:prstGeom prst="chevron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GEF4</a:t>
            </a:r>
          </a:p>
        </p:txBody>
      </p:sp>
      <p:sp>
        <p:nvSpPr>
          <p:cNvPr id="9" name="Chevron 8"/>
          <p:cNvSpPr/>
          <p:nvPr/>
        </p:nvSpPr>
        <p:spPr>
          <a:xfrm>
            <a:off x="6705600" y="5410200"/>
            <a:ext cx="1600200" cy="914400"/>
          </a:xfrm>
          <a:prstGeom prst="chevron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GEF5</a:t>
            </a:r>
          </a:p>
        </p:txBody>
      </p:sp>
      <p:sp>
        <p:nvSpPr>
          <p:cNvPr id="10" name="Chevron 9"/>
          <p:cNvSpPr/>
          <p:nvPr/>
        </p:nvSpPr>
        <p:spPr>
          <a:xfrm>
            <a:off x="990600" y="4114800"/>
            <a:ext cx="6858000" cy="914400"/>
          </a:xfrm>
          <a:prstGeom prst="chevron">
            <a:avLst/>
          </a:prstGeom>
          <a:gradFill flip="none" rotWithShape="1">
            <a:gsLst>
              <a:gs pos="0">
                <a:schemeClr val="bg1"/>
              </a:gs>
              <a:gs pos="100000">
                <a:srgbClr val="FFFFFF"/>
              </a:gs>
              <a:gs pos="42000">
                <a:schemeClr val="accent3">
                  <a:lumMod val="50000"/>
                </a:schemeClr>
              </a:gs>
              <a:gs pos="79000">
                <a:schemeClr val="accent3">
                  <a:lumMod val="50000"/>
                </a:schemeClr>
              </a:gs>
            </a:gsLst>
            <a:lin ang="0" scaled="1"/>
            <a:tileRect/>
          </a:gra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Country level &amp; thematic evidence</a:t>
            </a:r>
          </a:p>
        </p:txBody>
      </p:sp>
      <p:sp>
        <p:nvSpPr>
          <p:cNvPr id="11" name="Chevron 10"/>
          <p:cNvSpPr/>
          <p:nvPr/>
        </p:nvSpPr>
        <p:spPr>
          <a:xfrm>
            <a:off x="2133600" y="2895600"/>
            <a:ext cx="2971800" cy="914400"/>
          </a:xfrm>
          <a:prstGeom prst="chevron">
            <a:avLst/>
          </a:prstGeom>
          <a:gradFill flip="none" rotWithShape="1">
            <a:gsLst>
              <a:gs pos="0">
                <a:schemeClr val="bg1"/>
              </a:gs>
              <a:gs pos="100000">
                <a:srgbClr val="FFFFFF"/>
              </a:gs>
              <a:gs pos="33000">
                <a:schemeClr val="accent3">
                  <a:lumMod val="50000"/>
                </a:schemeClr>
              </a:gs>
              <a:gs pos="88000">
                <a:schemeClr val="accent3">
                  <a:lumMod val="50000"/>
                </a:schemeClr>
              </a:gs>
            </a:gsLst>
            <a:lin ang="0" scaled="1"/>
            <a:tileRect/>
          </a:gra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OPS4 Terminal Evaluations Cohort</a:t>
            </a:r>
          </a:p>
        </p:txBody>
      </p:sp>
      <p:sp>
        <p:nvSpPr>
          <p:cNvPr id="12" name="Chevron 11"/>
          <p:cNvSpPr/>
          <p:nvPr/>
        </p:nvSpPr>
        <p:spPr>
          <a:xfrm>
            <a:off x="990600" y="1600200"/>
            <a:ext cx="5257800" cy="914400"/>
          </a:xfrm>
          <a:prstGeom prst="chevron">
            <a:avLst/>
          </a:prstGeom>
          <a:gradFill flip="none" rotWithShape="1">
            <a:gsLst>
              <a:gs pos="0">
                <a:schemeClr val="accent3">
                  <a:lumMod val="60000"/>
                  <a:lumOff val="40000"/>
                </a:schemeClr>
              </a:gs>
              <a:gs pos="100000">
                <a:srgbClr val="FFFFFF"/>
              </a:gs>
              <a:gs pos="20000">
                <a:schemeClr val="accent3">
                  <a:lumMod val="50000"/>
                </a:schemeClr>
              </a:gs>
              <a:gs pos="67000">
                <a:schemeClr val="accent3">
                  <a:lumMod val="50000"/>
                </a:scheme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Impact/</a:t>
            </a:r>
            <a:r>
              <a:rPr lang="en-US" dirty="0" err="1" smtClean="0">
                <a:solidFill>
                  <a:schemeClr val="tx1"/>
                </a:solidFill>
              </a:rPr>
              <a:t>ROtI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14" name="Chevron 13"/>
          <p:cNvSpPr/>
          <p:nvPr/>
        </p:nvSpPr>
        <p:spPr>
          <a:xfrm>
            <a:off x="2895600" y="2895600"/>
            <a:ext cx="2971800" cy="914400"/>
          </a:xfrm>
          <a:prstGeom prst="chevron">
            <a:avLst/>
          </a:prstGeom>
          <a:gradFill flip="none" rotWithShape="1">
            <a:gsLst>
              <a:gs pos="0">
                <a:schemeClr val="bg1"/>
              </a:gs>
              <a:gs pos="100000">
                <a:srgbClr val="FFFFFF"/>
              </a:gs>
              <a:gs pos="33000">
                <a:schemeClr val="accent3">
                  <a:lumMod val="50000"/>
                </a:schemeClr>
              </a:gs>
              <a:gs pos="88000">
                <a:schemeClr val="accent3">
                  <a:lumMod val="50000"/>
                </a:schemeClr>
              </a:gs>
            </a:gsLst>
            <a:lin ang="0" scaled="1"/>
            <a:tileRect/>
          </a:gra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OPS5 Terminal Evaluations Cohort</a:t>
            </a:r>
          </a:p>
        </p:txBody>
      </p:sp>
    </p:spTree>
    <p:extLst>
      <p:ext uri="{BB962C8B-B14F-4D97-AF65-F5344CB8AC3E}">
        <p14:creationId xmlns:p14="http://schemas.microsoft.com/office/powerpoint/2010/main" val="4135270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 animBg="1"/>
      <p:bldP spid="5" grpId="1" animBg="1"/>
      <p:bldP spid="6" grpId="1" animBg="1"/>
      <p:bldP spid="7" grpId="1" animBg="1"/>
      <p:bldP spid="8" grpId="1" animBg="1"/>
      <p:bldP spid="9" grpId="1" animBg="1"/>
      <p:bldP spid="10" grpId="0" animBg="1"/>
      <p:bldP spid="11" grpId="0" animBg="1"/>
      <p:bldP spid="12" grpId="0" animBg="1"/>
      <p:bldP spid="1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Country Level Evidence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b="1" dirty="0" smtClean="0"/>
              <a:t>Conclusion 7: </a:t>
            </a:r>
            <a:r>
              <a:rPr lang="en-US" dirty="0" smtClean="0"/>
              <a:t>GEF </a:t>
            </a:r>
            <a:r>
              <a:rPr lang="en-US" dirty="0"/>
              <a:t>support at the country level is well aligned with national priorities, shows progress toward impact at the local level, and enables </a:t>
            </a:r>
            <a:r>
              <a:rPr lang="en-US" dirty="0" smtClean="0"/>
              <a:t>countries to meet their obligations to the conventions</a:t>
            </a:r>
          </a:p>
          <a:p>
            <a:r>
              <a:rPr lang="en-US" dirty="0"/>
              <a:t>Country-level evidence supports impact </a:t>
            </a:r>
            <a:r>
              <a:rPr lang="en-US" dirty="0" smtClean="0"/>
              <a:t>analysis </a:t>
            </a:r>
            <a:r>
              <a:rPr lang="en-US" dirty="0"/>
              <a:t>concerning broader adoption, including the focus on mainstreaming and the role of capacity </a:t>
            </a:r>
            <a:r>
              <a:rPr lang="en-US" dirty="0" smtClean="0"/>
              <a:t>building</a:t>
            </a:r>
            <a:endParaRPr lang="en-US" dirty="0"/>
          </a:p>
          <a:p>
            <a:r>
              <a:rPr lang="en-US" dirty="0"/>
              <a:t>Country-level evidence strongly confirms </a:t>
            </a:r>
            <a:r>
              <a:rPr lang="en-US" dirty="0" smtClean="0"/>
              <a:t>GEF </a:t>
            </a:r>
            <a:r>
              <a:rPr lang="en-US" dirty="0"/>
              <a:t>relevance to national needs as well as to the </a:t>
            </a:r>
            <a:r>
              <a:rPr lang="en-US" dirty="0" smtClean="0"/>
              <a:t>GEF </a:t>
            </a:r>
            <a:r>
              <a:rPr lang="en-US" dirty="0"/>
              <a:t>mandate of achieving global environmental </a:t>
            </a:r>
            <a:r>
              <a:rPr lang="en-US" dirty="0" smtClean="0"/>
              <a:t>benefits </a:t>
            </a:r>
            <a:endParaRPr lang="en-US" dirty="0"/>
          </a:p>
          <a:p>
            <a:r>
              <a:rPr lang="en-US" dirty="0" smtClean="0"/>
              <a:t>GEF </a:t>
            </a:r>
            <a:r>
              <a:rPr lang="en-US" dirty="0"/>
              <a:t>support provided through enabling activities is highly relevant in helping countries addressing environmental concerns, especially for </a:t>
            </a:r>
            <a:r>
              <a:rPr lang="en-US" dirty="0" smtClean="0"/>
              <a:t>LDCs </a:t>
            </a:r>
            <a:r>
              <a:rPr lang="en-US" dirty="0"/>
              <a:t>and </a:t>
            </a:r>
            <a:r>
              <a:rPr lang="en-US" dirty="0" smtClean="0"/>
              <a:t>SIDS </a:t>
            </a:r>
            <a:endParaRPr lang="en-US" dirty="0"/>
          </a:p>
          <a:p>
            <a:r>
              <a:rPr lang="en-US" dirty="0"/>
              <a:t>Multifocal area projects emerge increasingly in country portfolios, which requires exploring new ways to do business </a:t>
            </a:r>
          </a:p>
          <a:p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3561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Paris Declaration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 smtClean="0"/>
              <a:t>Conclusion 8: </a:t>
            </a:r>
            <a:r>
              <a:rPr lang="en-US" dirty="0" smtClean="0"/>
              <a:t>GEF </a:t>
            </a:r>
            <a:r>
              <a:rPr lang="en-US" dirty="0"/>
              <a:t>support to countries rates well on indicators for meeting the Paris declaration and </a:t>
            </a:r>
            <a:r>
              <a:rPr lang="en-US" dirty="0" smtClean="0"/>
              <a:t>outperforms </a:t>
            </a:r>
            <a:r>
              <a:rPr lang="en-US" dirty="0"/>
              <a:t>bilateral and multilateral donors on </a:t>
            </a:r>
            <a:r>
              <a:rPr lang="en-US" dirty="0" smtClean="0"/>
              <a:t>alignment </a:t>
            </a:r>
            <a:r>
              <a:rPr lang="en-US" dirty="0"/>
              <a:t>with national priorities </a:t>
            </a:r>
          </a:p>
          <a:p>
            <a:r>
              <a:rPr lang="en-US" dirty="0" smtClean="0"/>
              <a:t>International joint evaluation of Paris Declaration, phase 2: slow progress to alignment</a:t>
            </a:r>
          </a:p>
          <a:p>
            <a:r>
              <a:rPr lang="en-US" dirty="0" smtClean="0"/>
              <a:t>CPE evidence: strong alignment (22) or more than moderate (5)</a:t>
            </a:r>
          </a:p>
          <a:p>
            <a:r>
              <a:rPr lang="en-US" dirty="0" smtClean="0"/>
              <a:t>Alignment does not automatically lead to ownership, which scores well but more in line with other donors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2141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Final report of OPS5 will contain substantive chapter on this, reporting on STAR and NPFE mid-term reviews and providing more analysis</a:t>
            </a:r>
          </a:p>
          <a:p>
            <a:r>
              <a:rPr lang="en-US" dirty="0"/>
              <a:t>The level of materialized cofinancing </a:t>
            </a:r>
            <a:r>
              <a:rPr lang="en-US" dirty="0" err="1"/>
              <a:t>vis</a:t>
            </a:r>
            <a:r>
              <a:rPr lang="en-US" dirty="0"/>
              <a:t>-à-</a:t>
            </a:r>
            <a:r>
              <a:rPr lang="en-US" dirty="0" err="1"/>
              <a:t>vis</a:t>
            </a:r>
            <a:r>
              <a:rPr lang="en-US" dirty="0"/>
              <a:t> expected cofinancing reported for the </a:t>
            </a:r>
            <a:r>
              <a:rPr lang="en-US" dirty="0" smtClean="0"/>
              <a:t>OPS5 </a:t>
            </a:r>
            <a:r>
              <a:rPr lang="en-US" dirty="0"/>
              <a:t>cohort of completed projects is higher than that for earlier </a:t>
            </a:r>
            <a:r>
              <a:rPr lang="en-US" dirty="0" smtClean="0"/>
              <a:t>cohorts</a:t>
            </a:r>
          </a:p>
          <a:p>
            <a:pPr lvl="1"/>
            <a:r>
              <a:rPr lang="en-US" dirty="0" smtClean="0"/>
              <a:t>Yet complaints about cofinancing persist; more in final report</a:t>
            </a:r>
          </a:p>
          <a:p>
            <a:r>
              <a:rPr lang="en-US" dirty="0"/>
              <a:t>The Agency fees provided by the </a:t>
            </a:r>
            <a:r>
              <a:rPr lang="en-US" dirty="0" smtClean="0"/>
              <a:t>GEF </a:t>
            </a:r>
            <a:r>
              <a:rPr lang="en-US" dirty="0"/>
              <a:t>for </a:t>
            </a:r>
            <a:r>
              <a:rPr lang="en-US" dirty="0" smtClean="0"/>
              <a:t>implementation </a:t>
            </a:r>
            <a:r>
              <a:rPr lang="en-US" dirty="0"/>
              <a:t>of its project portfolio have dropped compared to earlier periods </a:t>
            </a:r>
          </a:p>
          <a:p>
            <a:r>
              <a:rPr lang="en-US" dirty="0" smtClean="0"/>
              <a:t>There </a:t>
            </a:r>
            <a:r>
              <a:rPr lang="en-US" dirty="0"/>
              <a:t>are early indications that compared to </a:t>
            </a:r>
            <a:r>
              <a:rPr lang="en-US" dirty="0" smtClean="0"/>
              <a:t>GEF</a:t>
            </a:r>
            <a:r>
              <a:rPr lang="en-US" dirty="0"/>
              <a:t>-4 the time lag between </a:t>
            </a:r>
            <a:r>
              <a:rPr lang="en-US" dirty="0" smtClean="0"/>
              <a:t>PIF </a:t>
            </a:r>
            <a:r>
              <a:rPr lang="en-US" dirty="0"/>
              <a:t>approval and </a:t>
            </a:r>
            <a:r>
              <a:rPr lang="en-US" dirty="0" smtClean="0"/>
              <a:t>CEO </a:t>
            </a:r>
            <a:r>
              <a:rPr lang="en-US" dirty="0"/>
              <a:t>endorsement of full-size projects has been reduced significantly for the </a:t>
            </a:r>
            <a:r>
              <a:rPr lang="en-US" dirty="0" smtClean="0"/>
              <a:t>GEF</a:t>
            </a:r>
            <a:r>
              <a:rPr lang="en-US" dirty="0"/>
              <a:t>-5 period. </a:t>
            </a:r>
            <a:endParaRPr lang="en-US" dirty="0" smtClean="0"/>
          </a:p>
          <a:p>
            <a:r>
              <a:rPr lang="en-US" dirty="0"/>
              <a:t>The level of compliance with </a:t>
            </a:r>
            <a:r>
              <a:rPr lang="en-US" dirty="0" smtClean="0"/>
              <a:t>GEF </a:t>
            </a:r>
            <a:r>
              <a:rPr lang="en-US" dirty="0"/>
              <a:t>requirements for M</a:t>
            </a:r>
            <a:r>
              <a:rPr lang="en-US" dirty="0" smtClean="0"/>
              <a:t>&amp;E </a:t>
            </a:r>
            <a:r>
              <a:rPr lang="en-US" dirty="0"/>
              <a:t>arrangements in projects at the point of endorsement has improved compared to earlier periods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9757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Overarching 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 smtClean="0"/>
              <a:t>Conclusion 9: </a:t>
            </a:r>
            <a:r>
              <a:rPr lang="en-US" dirty="0" smtClean="0"/>
              <a:t>Evidence </a:t>
            </a:r>
            <a:r>
              <a:rPr lang="en-US" dirty="0"/>
              <a:t>from several evaluations points </a:t>
            </a:r>
            <a:r>
              <a:rPr lang="en-US" dirty="0" smtClean="0"/>
              <a:t>to the </a:t>
            </a:r>
            <a:r>
              <a:rPr lang="en-US" dirty="0"/>
              <a:t>emergence of multifocal area projects and programs as a strong new modality of the </a:t>
            </a:r>
            <a:r>
              <a:rPr lang="en-US" dirty="0" smtClean="0"/>
              <a:t>GEF</a:t>
            </a:r>
            <a:r>
              <a:rPr lang="en-US" dirty="0"/>
              <a:t>. This poses challenges for the formulation of the strategies for </a:t>
            </a:r>
            <a:r>
              <a:rPr lang="en-US" dirty="0" smtClean="0"/>
              <a:t>GEF</a:t>
            </a:r>
            <a:r>
              <a:rPr lang="en-US" dirty="0"/>
              <a:t>-6 </a:t>
            </a:r>
          </a:p>
          <a:p>
            <a:r>
              <a:rPr lang="en-US" b="1" dirty="0" smtClean="0"/>
              <a:t>Conclusion 10: </a:t>
            </a:r>
            <a:r>
              <a:rPr lang="en-US" dirty="0" smtClean="0"/>
              <a:t>Impact </a:t>
            </a:r>
            <a:r>
              <a:rPr lang="en-US" dirty="0"/>
              <a:t>and country-level evidence show that there is scope for improving progress toward impact through incorporating broader adoption strategies in project and program design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5750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The replenishment meeting should request that the secretariat develop strategies for </a:t>
            </a:r>
            <a:r>
              <a:rPr lang="en-US" b="1" dirty="0" smtClean="0"/>
              <a:t>GEF</a:t>
            </a:r>
            <a:r>
              <a:rPr lang="en-US" b="1" dirty="0"/>
              <a:t>-6 that would strengthen efforts toward broader </a:t>
            </a:r>
            <a:r>
              <a:rPr lang="en-US" b="1" dirty="0" smtClean="0"/>
              <a:t>adoption </a:t>
            </a:r>
            <a:r>
              <a:rPr lang="en-US" b="1" dirty="0"/>
              <a:t>and focus on more programmatic multifocal area approaches, within the guidance of the </a:t>
            </a:r>
            <a:r>
              <a:rPr lang="en-US" b="1" dirty="0" smtClean="0"/>
              <a:t>conventions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1850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Key Issues in the Final OPS5 Report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52999"/>
          </a:xfrm>
        </p:spPr>
        <p:txBody>
          <a:bodyPr>
            <a:normAutofit fontScale="55000" lnSpcReduction="20000"/>
          </a:bodyPr>
          <a:lstStyle/>
          <a:p>
            <a:r>
              <a:rPr lang="en-US" b="1" dirty="0" smtClean="0"/>
              <a:t>Relevance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b="1" dirty="0"/>
              <a:t>added value </a:t>
            </a:r>
            <a:r>
              <a:rPr lang="en-US" dirty="0"/>
              <a:t>of the GEF, also in view of other funding channels</a:t>
            </a:r>
          </a:p>
          <a:p>
            <a:r>
              <a:rPr lang="en-US" dirty="0"/>
              <a:t>Ability of the GEF to </a:t>
            </a:r>
            <a:r>
              <a:rPr lang="en-US" b="1" dirty="0"/>
              <a:t>mobilize sufficient funding </a:t>
            </a:r>
            <a:r>
              <a:rPr lang="en-US" dirty="0"/>
              <a:t>for a meaningful role in focal </a:t>
            </a:r>
            <a:r>
              <a:rPr lang="en-US" dirty="0" smtClean="0"/>
              <a:t>areas, as well as donor performance</a:t>
            </a:r>
            <a:endParaRPr lang="en-US" dirty="0"/>
          </a:p>
          <a:p>
            <a:r>
              <a:rPr lang="en-US" dirty="0"/>
              <a:t>A more in-depth look at impact of the GEF focal area strategies, </a:t>
            </a:r>
            <a:r>
              <a:rPr lang="en-US" dirty="0" smtClean="0"/>
              <a:t>with a focus on </a:t>
            </a:r>
            <a:r>
              <a:rPr lang="en-US" b="1" dirty="0"/>
              <a:t>multi-focal area </a:t>
            </a:r>
            <a:r>
              <a:rPr lang="en-US" dirty="0" smtClean="0"/>
              <a:t>support and on </a:t>
            </a:r>
            <a:r>
              <a:rPr lang="en-US" b="1" dirty="0" smtClean="0"/>
              <a:t>broader adoption</a:t>
            </a:r>
            <a:r>
              <a:rPr lang="en-US" dirty="0" smtClean="0"/>
              <a:t> of results to achieve system impact</a:t>
            </a:r>
            <a:endParaRPr lang="en-US" dirty="0"/>
          </a:p>
          <a:p>
            <a:r>
              <a:rPr lang="en-US" dirty="0"/>
              <a:t>Extent to which the </a:t>
            </a:r>
            <a:r>
              <a:rPr lang="en-US" b="1" dirty="0"/>
              <a:t>GEF reform </a:t>
            </a:r>
            <a:r>
              <a:rPr lang="en-US" b="1" dirty="0" smtClean="0"/>
              <a:t>processes</a:t>
            </a:r>
            <a:r>
              <a:rPr lang="en-US" dirty="0" smtClean="0"/>
              <a:t>, such as STAR, NPFE and the project cycle,</a:t>
            </a:r>
            <a:r>
              <a:rPr lang="en-US" b="1" dirty="0" smtClean="0"/>
              <a:t> </a:t>
            </a:r>
            <a:r>
              <a:rPr lang="en-US" dirty="0"/>
              <a:t>have achieved enhanced country ownership and improved effectiveness and efficiency</a:t>
            </a:r>
          </a:p>
          <a:p>
            <a:r>
              <a:rPr lang="en-US" dirty="0" smtClean="0"/>
              <a:t>Trends </a:t>
            </a:r>
            <a:r>
              <a:rPr lang="en-US" dirty="0"/>
              <a:t>in the involvement of stakeholders, the </a:t>
            </a:r>
            <a:r>
              <a:rPr lang="en-US" b="1" dirty="0"/>
              <a:t>private sector </a:t>
            </a:r>
            <a:r>
              <a:rPr lang="en-US" dirty="0"/>
              <a:t>and </a:t>
            </a:r>
            <a:r>
              <a:rPr lang="en-US" b="1" dirty="0"/>
              <a:t>civil society </a:t>
            </a:r>
          </a:p>
          <a:p>
            <a:r>
              <a:rPr lang="en-US" b="1" dirty="0"/>
              <a:t>Cross-cutting policies</a:t>
            </a:r>
            <a:r>
              <a:rPr lang="en-US" dirty="0"/>
              <a:t>: gender, </a:t>
            </a:r>
            <a:r>
              <a:rPr lang="en-US" dirty="0" smtClean="0"/>
              <a:t>indigenous people, participation</a:t>
            </a:r>
            <a:r>
              <a:rPr lang="en-US" dirty="0"/>
              <a:t>, knowledge </a:t>
            </a:r>
            <a:r>
              <a:rPr lang="en-US" dirty="0" smtClean="0"/>
              <a:t>sharing, communication</a:t>
            </a:r>
            <a:endParaRPr lang="en-US" dirty="0"/>
          </a:p>
          <a:p>
            <a:r>
              <a:rPr lang="en-US" dirty="0"/>
              <a:t>Update of the </a:t>
            </a:r>
            <a:r>
              <a:rPr lang="en-US" b="1" dirty="0"/>
              <a:t>SGP</a:t>
            </a:r>
            <a:r>
              <a:rPr lang="en-US" dirty="0"/>
              <a:t> evaluation (since 2009)</a:t>
            </a:r>
          </a:p>
          <a:p>
            <a:r>
              <a:rPr lang="en-US" dirty="0"/>
              <a:t>Role of </a:t>
            </a:r>
            <a:r>
              <a:rPr lang="en-US" b="1" dirty="0"/>
              <a:t>STAP</a:t>
            </a:r>
          </a:p>
          <a:p>
            <a:r>
              <a:rPr lang="en-US" b="1" dirty="0"/>
              <a:t>Health </a:t>
            </a:r>
            <a:r>
              <a:rPr lang="en-US" dirty="0"/>
              <a:t>of the GEF </a:t>
            </a:r>
            <a:r>
              <a:rPr lang="en-US" dirty="0" smtClean="0"/>
              <a:t>Network</a:t>
            </a:r>
          </a:p>
          <a:p>
            <a:pPr marL="0" indent="0">
              <a:buNone/>
            </a:pPr>
            <a:r>
              <a:rPr lang="en-US" dirty="0" smtClean="0"/>
              <a:t>The final report will be presented to the third replenishment meeting, December 2013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9732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7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6240" y="476672"/>
            <a:ext cx="8351520" cy="231952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396240" y="3140968"/>
            <a:ext cx="8351520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kumimoji="0" lang="en-US" sz="4000" b="1" kern="1200" dirty="0">
                <a:solidFill>
                  <a:schemeClr val="accent3">
                    <a:lumMod val="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6" name="Подзаголовок 3"/>
          <p:cNvSpPr txBox="1">
            <a:spLocks/>
          </p:cNvSpPr>
          <p:nvPr/>
        </p:nvSpPr>
        <p:spPr>
          <a:xfrm>
            <a:off x="396240" y="4725144"/>
            <a:ext cx="8351520" cy="14401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sz="3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ops5@thegef.org</a:t>
            </a:r>
          </a:p>
          <a:p>
            <a:pPr marL="0" indent="0" algn="ctr">
              <a:buFont typeface="Arial" pitchFamily="34" charset="0"/>
              <a:buNone/>
            </a:pPr>
            <a:r>
              <a:rPr lang="en-US" sz="3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www.gefeo.org</a:t>
            </a:r>
          </a:p>
          <a:p>
            <a:pPr algn="ctr"/>
            <a:endParaRPr lang="ru-RU" sz="4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9734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 and Funding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More authoritative overviews are available than during OPS4</a:t>
            </a:r>
          </a:p>
          <a:p>
            <a:r>
              <a:rPr lang="en-US" dirty="0" smtClean="0"/>
              <a:t>Trends are worse and we are reaching the limits of our natural resources</a:t>
            </a:r>
          </a:p>
          <a:p>
            <a:r>
              <a:rPr lang="en-US" b="1" dirty="0" smtClean="0"/>
              <a:t>Conclusion 1: </a:t>
            </a:r>
            <a:r>
              <a:rPr lang="en-US" dirty="0" smtClean="0"/>
              <a:t>global environmental trends continue to spiral downwards</a:t>
            </a:r>
          </a:p>
          <a:p>
            <a:r>
              <a:rPr lang="en-US" dirty="0" smtClean="0"/>
              <a:t>Yet business as usual continues for complicated reasons, partly due to the financial credit crisis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6884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Global Gap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The GEF is reaching a level of US$ 1 billion in commitments annually</a:t>
            </a:r>
          </a:p>
          <a:p>
            <a:r>
              <a:rPr lang="en-US" dirty="0" smtClean="0"/>
              <a:t>Current global public funding for Climate Change is US$ 10 billion annually</a:t>
            </a:r>
          </a:p>
          <a:p>
            <a:r>
              <a:rPr lang="en-US" dirty="0" smtClean="0"/>
              <a:t>Funding needs are generally assessed at more than US$ 100 billion annually</a:t>
            </a:r>
          </a:p>
          <a:p>
            <a:r>
              <a:rPr lang="en-US" dirty="0" smtClean="0"/>
              <a:t>An insurmountable problem? Yet…</a:t>
            </a:r>
          </a:p>
          <a:p>
            <a:r>
              <a:rPr lang="en-US" dirty="0" smtClean="0"/>
              <a:t>Global Public Funding on subsidies for fossil fuels, water, fisheries, agriculture are generally assessed at more than US$ 1 trillion annually</a:t>
            </a:r>
          </a:p>
          <a:p>
            <a:r>
              <a:rPr lang="en-US" b="1" dirty="0" smtClean="0"/>
              <a:t>Conclusion 2: </a:t>
            </a:r>
            <a:r>
              <a:rPr lang="en-US" dirty="0" smtClean="0"/>
              <a:t>Global environmental problems continue to be underfunded</a:t>
            </a:r>
          </a:p>
        </p:txBody>
      </p:sp>
    </p:spTree>
    <p:extLst>
      <p:ext uri="{BB962C8B-B14F-4D97-AF65-F5344CB8AC3E}">
        <p14:creationId xmlns:p14="http://schemas.microsoft.com/office/powerpoint/2010/main" val="966050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62400" y="5943600"/>
            <a:ext cx="1143000" cy="39319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33400" y="6248400"/>
            <a:ext cx="1143000" cy="3657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28600" y="533400"/>
            <a:ext cx="2743200" cy="1200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Available global public funding&gt; $ 10 billion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5943600" y="533400"/>
            <a:ext cx="2971800" cy="1200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US" sz="2400" dirty="0"/>
              <a:t>P</a:t>
            </a:r>
            <a:r>
              <a:rPr lang="en-US" sz="2400" dirty="0" smtClean="0"/>
              <a:t>ublic spending on over-use of resources&gt; $ 1 trillion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7391400" y="2438400"/>
            <a:ext cx="1143000" cy="3962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124200" y="533400"/>
            <a:ext cx="2667000" cy="1200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Global public funding needs&gt; $ 100 billion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14959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Can $10bn solve the problems created by $1tr?</a:t>
            </a:r>
            <a:endParaRPr lang="en-US" dirty="0"/>
          </a:p>
        </p:txBody>
      </p:sp>
      <p:pic>
        <p:nvPicPr>
          <p:cNvPr id="4" name="Content Placeholder 4" descr="Rhymes_with_Orange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533400" y="2449513"/>
            <a:ext cx="8208963" cy="2579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3444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6934200" y="3429000"/>
            <a:ext cx="1143000" cy="2880000"/>
          </a:xfrm>
          <a:prstGeom prst="rect">
            <a:avLst/>
          </a:prstGeom>
          <a:solidFill>
            <a:schemeClr val="accent1">
              <a:lumMod val="60000"/>
              <a:lumOff val="40000"/>
              <a:alpha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990600" y="3444600"/>
            <a:ext cx="1143000" cy="2880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28600" y="533400"/>
            <a:ext cx="2743200" cy="1200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Available global public funding&gt; $ 10 billion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5943600" y="533400"/>
            <a:ext cx="2971800" cy="1200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/>
              <a:t>GEF + co-funding increases envelop to&gt; $ 13 billion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3124200" y="533400"/>
            <a:ext cx="2667000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GEF funding $ 1 billion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3962400" y="6019800"/>
            <a:ext cx="1143000" cy="2880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934200" y="6019800"/>
            <a:ext cx="1143000" cy="2880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934200" y="2565000"/>
            <a:ext cx="1143000" cy="8640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Co-funding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934200" y="4282275"/>
            <a:ext cx="1143000" cy="17280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Co-funding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934200" y="3435075"/>
            <a:ext cx="1143000" cy="17207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031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2" grpId="0" animBg="1"/>
      <p:bldP spid="3" grpId="0" animBg="1"/>
      <p:bldP spid="4" grpId="0" animBg="1"/>
      <p:bldP spid="5" grpId="0" animBg="1"/>
      <p:bldP spid="6" grpId="0" animBg="1"/>
      <p:bldP spid="9" grpId="0" animBg="1"/>
      <p:bldP spid="13" grpId="0" animBg="1"/>
      <p:bldP spid="15" grpId="0" animBg="1"/>
      <p:bldP spid="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outcomes to impact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62000" y="2631600"/>
            <a:ext cx="1371600" cy="3600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1447800"/>
            <a:ext cx="13716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Completed projects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438400" y="3200400"/>
            <a:ext cx="1371600" cy="3024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715000" y="3733800"/>
            <a:ext cx="1371600" cy="2520000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438400" y="1447800"/>
            <a:ext cx="13716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Satisfactory outcomes range&gt; 80%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715000" y="1447800"/>
            <a:ext cx="13716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Local impact&gt; </a:t>
            </a:r>
            <a:r>
              <a:rPr lang="en-US" dirty="0"/>
              <a:t>7</a:t>
            </a:r>
            <a:r>
              <a:rPr lang="en-US" dirty="0" smtClean="0"/>
              <a:t>0%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239000" y="1447800"/>
            <a:ext cx="1371600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Broader adoption faces constraints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7239000" y="3200400"/>
            <a:ext cx="1371600" cy="3048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038600" y="1438870"/>
            <a:ext cx="15240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Progress toward impact 80%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4114800" y="3200400"/>
            <a:ext cx="1371600" cy="3024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Left Arrow 2"/>
          <p:cNvSpPr/>
          <p:nvPr/>
        </p:nvSpPr>
        <p:spPr>
          <a:xfrm>
            <a:off x="2133600" y="2667000"/>
            <a:ext cx="1219200" cy="457200"/>
          </a:xfrm>
          <a:prstGeom prst="leftArrow">
            <a:avLst/>
          </a:prstGeom>
          <a:solidFill>
            <a:srgbClr val="FF0000"/>
          </a:solidFill>
          <a:ln>
            <a:solidFill>
              <a:srgbClr val="8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482600" y="3200400"/>
            <a:ext cx="1651000" cy="175432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20% unsatisfactory is due to risk taking: please continue to take risks!</a:t>
            </a:r>
            <a:endParaRPr lang="en-US" dirty="0"/>
          </a:p>
        </p:txBody>
      </p:sp>
      <p:sp>
        <p:nvSpPr>
          <p:cNvPr id="16" name="Left Arrow 15"/>
          <p:cNvSpPr/>
          <p:nvPr/>
        </p:nvSpPr>
        <p:spPr>
          <a:xfrm rot="10800000">
            <a:off x="3352800" y="3810000"/>
            <a:ext cx="4648200" cy="838200"/>
          </a:xfrm>
          <a:prstGeom prst="leftArrow">
            <a:avLst>
              <a:gd name="adj1" fmla="val 50000"/>
              <a:gd name="adj2" fmla="val 55556"/>
            </a:avLst>
          </a:prstGeom>
          <a:solidFill>
            <a:srgbClr val="FF0000"/>
          </a:solidFill>
          <a:ln>
            <a:solidFill>
              <a:srgbClr val="8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352800" y="4867870"/>
            <a:ext cx="4724400" cy="9233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This is the challenge: how to speed up and increase broader adoption, leading to transformational change of systems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2314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4" grpId="0" animBg="1"/>
      <p:bldP spid="15" grpId="0" animBg="1"/>
      <p:bldP spid="3" grpId="0" animBg="1"/>
      <p:bldP spid="12" grpId="0" animBg="1"/>
      <p:bldP spid="16" grpId="1" animBg="1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Outcome </a:t>
            </a:r>
            <a:r>
              <a:rPr lang="en-US" dirty="0" smtClean="0">
                <a:sym typeface="Wingdings"/>
              </a:rPr>
              <a:t> Impact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/>
              <a:t>Conclusion 3: </a:t>
            </a:r>
            <a:r>
              <a:rPr lang="en-US" dirty="0"/>
              <a:t>Compared to the international benchmark </a:t>
            </a:r>
            <a:r>
              <a:rPr lang="en-US" dirty="0" smtClean="0"/>
              <a:t>norm of </a:t>
            </a:r>
            <a:r>
              <a:rPr lang="en-US" dirty="0"/>
              <a:t>75 percent, more than 80 percent of GEF projects completed during GEF-4 and GEF-5 achieved outcome ratings </a:t>
            </a:r>
            <a:r>
              <a:rPr lang="en-US" dirty="0" smtClean="0"/>
              <a:t>of moderately </a:t>
            </a:r>
            <a:r>
              <a:rPr lang="en-US" dirty="0"/>
              <a:t>satisfactory or higher. </a:t>
            </a:r>
          </a:p>
          <a:p>
            <a:r>
              <a:rPr lang="en-US" b="1" dirty="0"/>
              <a:t>Conclusion 4:</a:t>
            </a:r>
            <a:r>
              <a:rPr lang="en-US" dirty="0"/>
              <a:t> More than 70 percent </a:t>
            </a:r>
            <a:r>
              <a:rPr lang="en-US" dirty="0" smtClean="0"/>
              <a:t>of completed </a:t>
            </a:r>
            <a:r>
              <a:rPr lang="en-US" dirty="0"/>
              <a:t>projects show positive environmental impacts, mostly at the local scale. </a:t>
            </a:r>
            <a:endParaRPr lang="en-US" dirty="0" smtClean="0"/>
          </a:p>
          <a:p>
            <a:r>
              <a:rPr lang="en-US" b="1" dirty="0"/>
              <a:t>Conclusion 5:</a:t>
            </a:r>
            <a:r>
              <a:rPr lang="en-US" dirty="0"/>
              <a:t> The approaches supported by the GEF have resulted in the reduction </a:t>
            </a:r>
            <a:r>
              <a:rPr lang="en-US" dirty="0" smtClean="0"/>
              <a:t>of environmental </a:t>
            </a:r>
            <a:r>
              <a:rPr lang="en-US" dirty="0"/>
              <a:t>stress at the local scale. GEF support is also contributing to legal, regulatory and </a:t>
            </a:r>
            <a:r>
              <a:rPr lang="en-US" dirty="0" smtClean="0"/>
              <a:t>institutional </a:t>
            </a:r>
            <a:r>
              <a:rPr lang="en-US" dirty="0"/>
              <a:t>changes at higher scales, but improvements in environmental status at these scales requires a much broader adoption of the promoted approaches and technologies.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0712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2235</TotalTime>
  <Words>1591</Words>
  <Application>Microsoft Office PowerPoint</Application>
  <PresentationFormat>On-screen Show (4:3)</PresentationFormat>
  <Paragraphs>155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PowerPoint Presentation</vt:lpstr>
      <vt:lpstr>Background</vt:lpstr>
      <vt:lpstr>Problems and Funding</vt:lpstr>
      <vt:lpstr>The Global Gap</vt:lpstr>
      <vt:lpstr>PowerPoint Presentation</vt:lpstr>
      <vt:lpstr>Can $10bn solve the problems created by $1tr?</vt:lpstr>
      <vt:lpstr>PowerPoint Presentation</vt:lpstr>
      <vt:lpstr>From outcomes to impact</vt:lpstr>
      <vt:lpstr>Outcome  Impact</vt:lpstr>
      <vt:lpstr>Broader Adoption</vt:lpstr>
      <vt:lpstr>PowerPoint Presentation</vt:lpstr>
      <vt:lpstr>Time Horizons</vt:lpstr>
      <vt:lpstr>Role of the GEF</vt:lpstr>
      <vt:lpstr>Time series abundance data for a single bird species in the Danube Delta. Black circles are individual data points. Purple lines show population trends before and after GEF involvement. SP: Start of Project date, EP: End of Project date. </vt:lpstr>
      <vt:lpstr>PowerPoint Presentation</vt:lpstr>
      <vt:lpstr>Climate Change</vt:lpstr>
      <vt:lpstr>PowerPoint Presentation</vt:lpstr>
      <vt:lpstr>Guidance</vt:lpstr>
      <vt:lpstr>Focal Area Achievements</vt:lpstr>
      <vt:lpstr>Continuity and Change</vt:lpstr>
      <vt:lpstr>Country Level Evidence</vt:lpstr>
      <vt:lpstr>Paris Declaration</vt:lpstr>
      <vt:lpstr>Performance Issues</vt:lpstr>
      <vt:lpstr>Overarching Conclusions</vt:lpstr>
      <vt:lpstr>Recommendation</vt:lpstr>
      <vt:lpstr>Key Issues in the Final OPS5 Report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Asterix</dc:creator>
  <cp:lastModifiedBy>Robert T. Schreiber</cp:lastModifiedBy>
  <cp:revision>79</cp:revision>
  <dcterms:created xsi:type="dcterms:W3CDTF">2013-01-31T02:19:29Z</dcterms:created>
  <dcterms:modified xsi:type="dcterms:W3CDTF">2013-09-02T03:51:26Z</dcterms:modified>
</cp:coreProperties>
</file>