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65"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94568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97284"/>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 name="Shape 3"/>
          <p:cNvSpPr txBox="1">
            <a:spLocks noGrp="1"/>
          </p:cNvSpPr>
          <p:nvPr>
            <p:ph type="dt" idx="10"/>
          </p:nvPr>
        </p:nvSpPr>
        <p:spPr>
          <a:xfrm>
            <a:off x="3884614" y="0"/>
            <a:ext cx="2971799" cy="497284"/>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4" name="Shape 4"/>
          <p:cNvSpPr>
            <a:spLocks noGrp="1" noRot="1" noChangeAspect="1"/>
          </p:cNvSpPr>
          <p:nvPr>
            <p:ph type="sldImg" idx="3"/>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724201"/>
            <a:ext cx="5486399" cy="447556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9446678"/>
            <a:ext cx="2971799" cy="497284"/>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7" name="Shape 7"/>
          <p:cNvSpPr txBox="1">
            <a:spLocks noGrp="1"/>
          </p:cNvSpPr>
          <p:nvPr>
            <p:ph type="sldNum" idx="12"/>
          </p:nvPr>
        </p:nvSpPr>
        <p:spPr>
          <a:xfrm>
            <a:off x="3884614" y="9446678"/>
            <a:ext cx="2971799" cy="497284"/>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40633930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endParaRPr/>
          </a:p>
        </p:txBody>
      </p:sp>
      <p:sp>
        <p:nvSpPr>
          <p:cNvPr id="111" name="Shape 111"/>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marL="512154" marR="0" lvl="0" indent="-512154" algn="l" rtl="0">
              <a:buClr>
                <a:srgbClr val="000000"/>
              </a:buClr>
              <a:buSzPct val="100000"/>
              <a:buFont typeface="Arial"/>
              <a:buAutoNum type="arabicPeriod"/>
            </a:pPr>
            <a:r>
              <a:rPr lang="ru-RU" sz="1800" b="1" i="0" u="none" strike="noStrike" cap="none" baseline="0"/>
              <a:t>Agro-ecological Intensification </a:t>
            </a:r>
            <a:r>
              <a:rPr lang="ru-RU" sz="1800" b="0" i="0" u="none" strike="noStrike" cap="none" baseline="0"/>
              <a:t>– efficient use of natural capital (land, soil, water, and vegetation) in crop and livestock production systems</a:t>
            </a:r>
          </a:p>
          <a:p>
            <a:endParaRPr lang="ru-RU" sz="1800" b="0" i="0" u="none" strike="noStrike" cap="none" baseline="0"/>
          </a:p>
          <a:p>
            <a:pPr marL="512154" marR="0" lvl="0" indent="-512154" algn="l" rtl="0">
              <a:buClr>
                <a:srgbClr val="000000"/>
              </a:buClr>
              <a:buSzPct val="100000"/>
              <a:buFont typeface="Arial"/>
              <a:buAutoNum type="arabicPeriod"/>
            </a:pPr>
            <a:r>
              <a:rPr lang="ru-RU" sz="1800" b="1" i="0" u="none" strike="noStrike" cap="none" baseline="0"/>
              <a:t>SLM in Climate-Smart Agriculture </a:t>
            </a:r>
            <a:r>
              <a:rPr lang="ru-RU" sz="1800" b="0" i="0" u="none" strike="noStrike" cap="none" baseline="0"/>
              <a:t>– innovative practices for increasing vegetative cover and soil organic carbon</a:t>
            </a:r>
          </a:p>
          <a:p>
            <a:endParaRPr lang="ru-RU" sz="1800" b="0" i="0" u="none" strike="noStrike" cap="none" baseline="0"/>
          </a:p>
          <a:p>
            <a:pPr marL="512154" marR="0" lvl="0" indent="-512154" algn="l" rtl="0">
              <a:buClr>
                <a:srgbClr val="000000"/>
              </a:buClr>
              <a:buSzPct val="100000"/>
              <a:buFont typeface="Arial"/>
              <a:buAutoNum type="arabicPeriod"/>
            </a:pPr>
            <a:r>
              <a:rPr lang="ru-RU" sz="1800" b="1" i="0" u="none" strike="noStrike" cap="none" baseline="0"/>
              <a:t>Landscape Management and Restoration </a:t>
            </a:r>
            <a:r>
              <a:rPr lang="ru-RU" sz="1800" b="0" i="0" u="none" strike="noStrike" cap="none" baseline="0"/>
              <a:t>– community and livelihood-based options for increasing forest and tree cover</a:t>
            </a:r>
          </a:p>
          <a:p>
            <a:endParaRPr lang="ru-RU" sz="1800" b="0" i="0" u="none" strike="noStrike" cap="none" baseline="0"/>
          </a:p>
          <a:p>
            <a:pPr marL="512154" marR="0" lvl="0" indent="-512154" algn="l" rtl="0">
              <a:buClr>
                <a:srgbClr val="000000"/>
              </a:buClr>
              <a:buSzPct val="100000"/>
              <a:buFont typeface="Arial"/>
              <a:buAutoNum type="arabicPeriod"/>
            </a:pPr>
            <a:r>
              <a:rPr lang="ru-RU" sz="1800" b="1" i="0" u="none" strike="noStrike" cap="none" baseline="0"/>
              <a:t>Scaling-up SLM </a:t>
            </a:r>
            <a:r>
              <a:rPr lang="ru-RU" sz="1800" b="0" i="0" u="none" strike="noStrike" cap="none" baseline="0"/>
              <a:t>– moving appropriate interventions to scale for crop and rangeland productivity</a:t>
            </a:r>
          </a:p>
          <a:p>
            <a:endParaRPr lang="ru-RU" sz="1800" b="0" i="0" u="none" strike="noStrike" cap="none" baseline="0"/>
          </a:p>
          <a:p>
            <a:pPr marL="512154" marR="0" lvl="0" indent="-512154" algn="l" rtl="0">
              <a:buClr>
                <a:srgbClr val="000000"/>
              </a:buClr>
              <a:buSzPct val="100000"/>
              <a:buFont typeface="Arial"/>
              <a:buAutoNum type="arabicPeriod"/>
            </a:pPr>
            <a:r>
              <a:rPr lang="ru-RU" sz="1800" b="1" i="0" u="none" strike="noStrike" cap="none" baseline="0"/>
              <a:t>Mainstreaming SLM in Development </a:t>
            </a:r>
            <a:r>
              <a:rPr lang="ru-RU" sz="1800" b="0" i="0" u="none" strike="noStrike" cap="none" baseline="0"/>
              <a:t>– influencing institutions, policies, and governance frameworks for SLM</a:t>
            </a:r>
          </a:p>
          <a:p>
            <a:endParaRPr lang="ru-RU" sz="1800" b="0" i="0" u="none" strike="noStrike" cap="none" baseline="0"/>
          </a:p>
        </p:txBody>
      </p:sp>
      <p:sp>
        <p:nvSpPr>
          <p:cNvPr id="235" name="Shape 235"/>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endParaRPr/>
          </a:p>
        </p:txBody>
      </p:sp>
      <p:sp>
        <p:nvSpPr>
          <p:cNvPr id="242" name="Shape 242"/>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1" name="Shape 261"/>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endParaRPr/>
          </a:p>
        </p:txBody>
      </p:sp>
      <p:sp>
        <p:nvSpPr>
          <p:cNvPr id="262" name="Shape 262"/>
          <p:cNvSpPr txBox="1">
            <a:spLocks noGrp="1"/>
          </p:cNvSpPr>
          <p:nvPr>
            <p:ph type="hdr" idx="3"/>
          </p:nvPr>
        </p:nvSpPr>
        <p:spPr>
          <a:xfrm>
            <a:off x="0" y="0"/>
            <a:ext cx="2971799" cy="497284"/>
          </a:xfrm>
          <a:prstGeom prst="rect">
            <a:avLst/>
          </a:prstGeom>
          <a:noFill/>
          <a:ln>
            <a:noFill/>
          </a:ln>
        </p:spPr>
        <p:txBody>
          <a:bodyPr lIns="92425" tIns="46200" rIns="92425" bIns="46200" anchor="t" anchorCtr="0">
            <a:noAutofit/>
          </a:bodyPr>
          <a:lstStyle/>
          <a:p>
            <a:endParaRPr/>
          </a:p>
        </p:txBody>
      </p:sp>
      <p:sp>
        <p:nvSpPr>
          <p:cNvPr id="263" name="Shape 263"/>
          <p:cNvSpPr txBox="1">
            <a:spLocks noGrp="1"/>
          </p:cNvSpPr>
          <p:nvPr>
            <p:ph type="dt" idx="10"/>
          </p:nvPr>
        </p:nvSpPr>
        <p:spPr>
          <a:xfrm>
            <a:off x="3884614" y="0"/>
            <a:ext cx="2971799" cy="497284"/>
          </a:xfrm>
          <a:prstGeom prst="rect">
            <a:avLst/>
          </a:prstGeom>
          <a:noFill/>
          <a:ln>
            <a:noFill/>
          </a:ln>
        </p:spPr>
        <p:txBody>
          <a:bodyPr lIns="92425" tIns="46200" rIns="92425" bIns="46200" anchor="t" anchorCtr="0">
            <a:noAutofit/>
          </a:bodyPr>
          <a:lstStyle/>
          <a:p>
            <a:endParaRPr/>
          </a:p>
        </p:txBody>
      </p:sp>
      <p:sp>
        <p:nvSpPr>
          <p:cNvPr id="264" name="Shape 264"/>
          <p:cNvSpPr txBox="1">
            <a:spLocks noGrp="1"/>
          </p:cNvSpPr>
          <p:nvPr>
            <p:ph type="ftr" idx="11"/>
          </p:nvPr>
        </p:nvSpPr>
        <p:spPr>
          <a:xfrm>
            <a:off x="0" y="9446678"/>
            <a:ext cx="2971799" cy="497284"/>
          </a:xfrm>
          <a:prstGeom prst="rect">
            <a:avLst/>
          </a:prstGeom>
          <a:noFill/>
          <a:ln>
            <a:noFill/>
          </a:ln>
        </p:spPr>
        <p:txBody>
          <a:bodyPr lIns="92425" tIns="46200" rIns="92425" bIns="46200" anchor="b" anchorCtr="0">
            <a:noAutofit/>
          </a:bodyPr>
          <a:lstStyle/>
          <a:p>
            <a:endParaRPr/>
          </a:p>
        </p:txBody>
      </p:sp>
      <p:sp>
        <p:nvSpPr>
          <p:cNvPr id="265" name="Shape 265"/>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a:buNone/>
            </a:pPr>
            <a:r>
              <a:rPr lang="ru-RU" sz="1800" b="0" i="0" u="none" strike="noStrike" cap="none" baseline="0"/>
              <a:t>
</a:t>
            </a:r>
          </a:p>
          <a:p>
            <a:pPr marL="0" marR="0" lvl="0" indent="0" algn="l" rtl="0">
              <a:buSzPct val="25000"/>
              <a:buNone/>
            </a:pPr>
            <a:r>
              <a:rPr lang="ru-RU" sz="1800" b="1" i="0" u="none" strike="noStrike" cap="none" baseline="0"/>
              <a:t>Impacts</a:t>
            </a:r>
            <a:r>
              <a:rPr lang="ru-RU" sz="1800" b="0" i="0" u="none" strike="noStrike" cap="none" baseline="0"/>
              <a:t>: Maintaining forest resources and strengthening the sustainable management and restoration of forest landscapes in ways that improve rural livelihoods to achieve environmental benefits.</a:t>
            </a:r>
          </a:p>
          <a:p>
            <a:endParaRPr lang="ru-RU" sz="1800" b="0" i="0" u="none" strike="noStrike" cap="none" baseline="0"/>
          </a:p>
          <a:p>
            <a:pPr>
              <a:buNone/>
            </a:pPr>
            <a:r>
              <a:rPr lang="ru-RU" sz="1800" b="0" i="0" u="none" strike="noStrike" cap="none" baseline="0"/>
              <a:t>Similarities with GEF-5</a:t>
            </a:r>
          </a:p>
          <a:p>
            <a:pPr marL="0" marR="0" lvl="0" indent="0" algn="l" rtl="0">
              <a:buClr>
                <a:srgbClr val="000000"/>
              </a:buClr>
              <a:buSzPct val="101851"/>
              <a:buFont typeface="Arial"/>
              <a:buChar char="•"/>
            </a:pPr>
            <a:r>
              <a:rPr lang="ru-RU" sz="1800" b="0" i="0" u="none" strike="noStrike" cap="none" baseline="0"/>
              <a:t> Focus on multiple benefits and MFAs</a:t>
            </a:r>
          </a:p>
          <a:p>
            <a:pPr marL="0" marR="0" lvl="0" indent="0" algn="l" rtl="0">
              <a:buClr>
                <a:srgbClr val="000000"/>
              </a:buClr>
              <a:buSzPct val="101851"/>
              <a:buFont typeface="Arial"/>
              <a:buChar char="•"/>
            </a:pPr>
            <a:r>
              <a:rPr lang="ru-RU" sz="1800" b="0" i="0" u="none" strike="noStrike" cap="none" baseline="0"/>
              <a:t> Still will be programmed largely via an incentive mechanism</a:t>
            </a:r>
          </a:p>
          <a:p>
            <a:endParaRPr lang="ru-RU" sz="1800" b="0" i="0" u="none" strike="noStrike" cap="none" baseline="0"/>
          </a:p>
          <a:p>
            <a:pPr marL="0" marR="0" lvl="0" indent="0" algn="l" rtl="0">
              <a:buSzPct val="25000"/>
              <a:buFont typeface="Arial"/>
              <a:buNone/>
            </a:pPr>
            <a:r>
              <a:rPr lang="ru-RU" sz="1800" b="0" i="0" u="none" strike="noStrike" cap="none" baseline="0"/>
              <a:t>What is new</a:t>
            </a:r>
          </a:p>
          <a:p>
            <a:pPr marL="0" marR="0" lvl="0" indent="0" algn="l" rtl="0">
              <a:buClr>
                <a:srgbClr val="000000"/>
              </a:buClr>
              <a:buSzPct val="101851"/>
              <a:buFont typeface="Arial"/>
              <a:buChar char="•"/>
            </a:pPr>
            <a:r>
              <a:rPr lang="ru-RU" sz="1800" b="0" i="0" u="none" strike="noStrike" cap="none" baseline="0"/>
              <a:t> Clearer scope across all forest types pristine – managed – degraded as well as plantations, mangroves and trees outside of forests e.g. forest gardens</a:t>
            </a:r>
          </a:p>
          <a:p>
            <a:pPr marL="0" marR="0" lvl="0" indent="0" algn="l" rtl="0">
              <a:buClr>
                <a:srgbClr val="000000"/>
              </a:buClr>
              <a:buSzPct val="101851"/>
              <a:buFont typeface="Arial"/>
              <a:buChar char="•"/>
            </a:pPr>
            <a:r>
              <a:rPr lang="ru-RU" sz="1800" b="0" i="0" u="none" strike="noStrike" cap="none" baseline="0"/>
              <a:t> Inclusion of restoration – somewhere between 1-2 billion ha already degraded, must address this for multiple benefits</a:t>
            </a:r>
          </a:p>
          <a:p>
            <a:pPr marL="0" marR="0" lvl="0" indent="0" algn="l" rtl="0">
              <a:buClr>
                <a:srgbClr val="000000"/>
              </a:buClr>
              <a:buSzPct val="101851"/>
              <a:buFont typeface="Arial"/>
              <a:buChar char="•"/>
            </a:pPr>
            <a:r>
              <a:rPr lang="ru-RU" sz="1800" b="0" i="0" u="none" strike="noStrike" cap="none" baseline="0"/>
              <a:t> Livelihoods and the role of local communities recognized as a major element necessary for SFM in most cases</a:t>
            </a:r>
          </a:p>
          <a:p>
            <a:endParaRPr lang="ru-RU" sz="1800" b="0" i="0" u="none" strike="noStrike" cap="none" baseline="0"/>
          </a:p>
        </p:txBody>
      </p:sp>
      <p:sp>
        <p:nvSpPr>
          <p:cNvPr id="272" name="Shape 272"/>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a:buNone/>
            </a:pPr>
            <a:r>
              <a:rPr lang="ru-RU" sz="1800" b="0" i="0" u="none" strike="noStrike" cap="none" baseline="0"/>
              <a:t>Overall trying to use a simple model of response to the 3 forest conditions</a:t>
            </a:r>
          </a:p>
          <a:p>
            <a:pPr marL="0" marR="0" lvl="0" indent="0" algn="l" rtl="0">
              <a:buClr>
                <a:srgbClr val="000000"/>
              </a:buClr>
              <a:buSzPct val="101851"/>
              <a:buFont typeface="Arial"/>
              <a:buChar char="•"/>
            </a:pPr>
            <a:r>
              <a:rPr lang="ru-RU" sz="1800" b="0" i="0" u="none" strike="noStrike" cap="none" baseline="0"/>
              <a:t> what’s pristine should as far as possible remain that way, but clearly focusing on HCVF as the critical pieces to support</a:t>
            </a:r>
          </a:p>
          <a:p>
            <a:pPr marL="0" marR="0" lvl="0" indent="0" algn="l" rtl="0">
              <a:buClr>
                <a:srgbClr val="000000"/>
              </a:buClr>
              <a:buSzPct val="101851"/>
              <a:buFont typeface="Arial"/>
              <a:buChar char="•"/>
            </a:pPr>
            <a:r>
              <a:rPr lang="ru-RU" sz="1800" b="0" i="0" u="none" strike="noStrike" cap="none" baseline="0"/>
              <a:t> what is already being managed or mismanaged we should support improvement of management to secure the resource and maintain services</a:t>
            </a:r>
          </a:p>
          <a:p>
            <a:pPr marL="0" marR="0" lvl="0" indent="0" algn="l" rtl="0">
              <a:buClr>
                <a:srgbClr val="000000"/>
              </a:buClr>
              <a:buSzPct val="101851"/>
              <a:buFont typeface="Arial"/>
              <a:buChar char="•"/>
            </a:pPr>
            <a:r>
              <a:rPr lang="ru-RU" sz="1800" b="0" i="0" u="none" strike="noStrike" cap="none" baseline="0"/>
              <a:t> what’s already damaged should where possible be stabilized and services rehabilitated</a:t>
            </a:r>
          </a:p>
          <a:p>
            <a:endParaRPr lang="ru-RU" sz="1800" b="0" i="0" u="none" strike="noStrike" cap="none" baseline="0"/>
          </a:p>
          <a:p>
            <a:pPr marL="0" marR="0" lvl="0" indent="0" algn="l" rtl="0">
              <a:buSzPct val="25000"/>
              <a:buFont typeface="Arial"/>
              <a:buNone/>
            </a:pPr>
            <a:r>
              <a:rPr lang="ru-RU" sz="1800" b="0" i="0" u="none" strike="noStrike" cap="none" baseline="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p>
        </p:txBody>
      </p:sp>
      <p:sp>
        <p:nvSpPr>
          <p:cNvPr id="279" name="Shape 279"/>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a:buNone/>
            </a:pPr>
            <a:r>
              <a:rPr lang="ru-RU" sz="1800" b="0" i="0" u="none" strike="noStrike" cap="none" baseline="0"/>
              <a:t>Overall trying to use a simple model of response to the 3 forest conditions</a:t>
            </a:r>
          </a:p>
          <a:p>
            <a:pPr marL="0" marR="0" lvl="0" indent="0" algn="l" rtl="0">
              <a:buClr>
                <a:srgbClr val="000000"/>
              </a:buClr>
              <a:buSzPct val="101851"/>
              <a:buFont typeface="Arial"/>
              <a:buChar char="•"/>
            </a:pPr>
            <a:r>
              <a:rPr lang="ru-RU" sz="1800" b="0" i="0" u="none" strike="noStrike" cap="none" baseline="0"/>
              <a:t> what’s pristine should as far as possible remain that way, but clearly focusing on HCVF as the critical pieces to support</a:t>
            </a:r>
          </a:p>
          <a:p>
            <a:pPr marL="0" marR="0" lvl="0" indent="0" algn="l" rtl="0">
              <a:buClr>
                <a:srgbClr val="000000"/>
              </a:buClr>
              <a:buSzPct val="101851"/>
              <a:buFont typeface="Arial"/>
              <a:buChar char="•"/>
            </a:pPr>
            <a:r>
              <a:rPr lang="ru-RU" sz="1800" b="0" i="0" u="none" strike="noStrike" cap="none" baseline="0"/>
              <a:t> what is already being managed or mismanaged we should support improvement of management to secure the resource and maintain services</a:t>
            </a:r>
          </a:p>
          <a:p>
            <a:pPr marL="0" marR="0" lvl="0" indent="0" algn="l" rtl="0">
              <a:buClr>
                <a:srgbClr val="000000"/>
              </a:buClr>
              <a:buSzPct val="101851"/>
              <a:buFont typeface="Arial"/>
              <a:buChar char="•"/>
            </a:pPr>
            <a:r>
              <a:rPr lang="ru-RU" sz="1800" b="0" i="0" u="none" strike="noStrike" cap="none" baseline="0"/>
              <a:t> what’s already damaged should where possible be stabilized and services rehabilitated</a:t>
            </a:r>
          </a:p>
          <a:p>
            <a:endParaRPr lang="ru-RU" sz="1800" b="0" i="0" u="none" strike="noStrike" cap="none" baseline="0"/>
          </a:p>
          <a:p>
            <a:pPr marL="0" marR="0" lvl="0" indent="0" algn="l" rtl="0">
              <a:buSzPct val="25000"/>
              <a:buFont typeface="Arial"/>
              <a:buNone/>
            </a:pPr>
            <a:r>
              <a:rPr lang="ru-RU" sz="1800" b="0" i="0" u="none" strike="noStrike" cap="none" baseline="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p>
        </p:txBody>
      </p:sp>
      <p:sp>
        <p:nvSpPr>
          <p:cNvPr id="286" name="Shape 286"/>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endParaRPr/>
          </a:p>
        </p:txBody>
      </p:sp>
      <p:sp>
        <p:nvSpPr>
          <p:cNvPr id="298" name="Shape 298"/>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a:buNone/>
            </a:pPr>
            <a:r>
              <a:rPr lang="ru-RU" sz="1800" b="0" i="0" u="none" strike="noStrike" cap="none" baseline="0"/>
              <a:t>Рыбные ресурсы: Цель десятилетия</a:t>
            </a:r>
            <a:r>
              <a:rPr lang="ru-RU" sz="1800" b="0" i="0" u="none" strike="noStrike" cap="none" baseline="0">
                <a:solidFill>
                  <a:srgbClr val="538CD5"/>
                </a:solidFill>
                <a:latin typeface="Arial Black"/>
                <a:ea typeface="Arial Black"/>
                <a:cs typeface="Arial Black"/>
                <a:sym typeface="Arial Black"/>
              </a:rPr>
              <a:t>: Обеспечить устойчивое управление 50% рыбных ресурсов при ежегодном увеличении экономических выгод на 20 млрд долл. США</a:t>
            </a:r>
          </a:p>
        </p:txBody>
      </p:sp>
      <p:sp>
        <p:nvSpPr>
          <p:cNvPr id="306" name="Shape 306"/>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724201"/>
            <a:ext cx="5486399" cy="4475560"/>
          </a:xfrm>
          <a:prstGeom prst="rect">
            <a:avLst/>
          </a:prstGeom>
        </p:spPr>
        <p:txBody>
          <a:bodyPr lIns="91425" tIns="91425" rIns="91425" bIns="91425" anchor="ctr" anchorCtr="0">
            <a:noAutofit/>
          </a:bodyPr>
          <a:lstStyle/>
          <a:p>
            <a:endParaRPr/>
          </a:p>
        </p:txBody>
      </p:sp>
      <p:sp>
        <p:nvSpPr>
          <p:cNvPr id="311" name="Shape 311"/>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a:buNone/>
            </a:pPr>
            <a:r>
              <a:rPr lang="ru-RU" sz="1800" b="0" i="1" u="none" strike="noStrike" cap="none" baseline="0"/>
              <a:t>Taking Deforestation out of the Commodities Supply Chain </a:t>
            </a:r>
          </a:p>
          <a:p>
            <a:pPr marL="0" marR="0" lvl="1" indent="0" algn="l" rtl="0">
              <a:buSzPct val="25000"/>
              <a:buNone/>
            </a:pPr>
            <a:r>
              <a:rPr lang="ru-RU" sz="1800" b="0" i="0" u="none" strike="noStrike" cap="none" baseline="0"/>
              <a:t>Avoiding deforestation in supply chains of critical commodities by supporting action with financial institutions, and producers</a:t>
            </a:r>
          </a:p>
          <a:p>
            <a:pPr>
              <a:buNone/>
            </a:pPr>
            <a:r>
              <a:rPr lang="ru-RU" sz="1800" b="0" i="1" u="none" strike="noStrike" cap="none" baseline="0"/>
              <a:t>A New Development Path for the Amazon Basin </a:t>
            </a:r>
          </a:p>
          <a:p>
            <a:pPr marL="0" marR="0" lvl="1" indent="0" algn="l" rtl="0">
              <a:buSzPct val="25000"/>
              <a:buNone/>
            </a:pPr>
            <a:r>
              <a:rPr lang="ru-RU" sz="1800" b="0" i="0" u="none" strike="noStrike" cap="none" baseline="0"/>
              <a:t>Enhance the development options available for the region, that are more reliant on a strong forest-related sector ,can reduce poverty and stabilize the agriculture frontier </a:t>
            </a:r>
          </a:p>
          <a:p>
            <a:endParaRPr lang="ru-RU" sz="1800" b="0" i="0" u="none" strike="noStrike" cap="none" baseline="0"/>
          </a:p>
        </p:txBody>
      </p:sp>
      <p:sp>
        <p:nvSpPr>
          <p:cNvPr id="145" name="Shape 145"/>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marL="0" marR="0" lvl="0" indent="0" algn="l" rtl="0">
              <a:buSzPct val="25000"/>
              <a:buNone/>
            </a:pPr>
            <a:r>
              <a:rPr lang="ru-RU" sz="1400" b="1" i="0" u="none" strike="noStrike" cap="none" baseline="0"/>
              <a:t>Impacts:</a:t>
            </a:r>
          </a:p>
          <a:p>
            <a:pPr marL="0" marR="0" lvl="0" indent="0" algn="l" rtl="0">
              <a:buClr>
                <a:srgbClr val="000000"/>
              </a:buClr>
              <a:buSzPct val="130952"/>
              <a:buFont typeface="Arial"/>
              <a:buChar char="•"/>
            </a:pPr>
            <a:r>
              <a:rPr lang="ru-RU" sz="1400" b="0" i="0" u="none" strike="noStrike" cap="none" baseline="0"/>
              <a:t> </a:t>
            </a:r>
            <a:r>
              <a:rPr lang="ru-RU" sz="1800" b="0" i="0" u="none" strike="noStrike" cap="none" baseline="0"/>
              <a:t>Flow of ecosystem services increased or maintained</a:t>
            </a:r>
          </a:p>
          <a:p>
            <a:pPr marL="0" marR="0" lvl="0" indent="0" algn="l" rtl="0">
              <a:buClr>
                <a:srgbClr val="000000"/>
              </a:buClr>
              <a:buSzPct val="101851"/>
              <a:buFont typeface="Arial"/>
              <a:buChar char="•"/>
            </a:pPr>
            <a:r>
              <a:rPr lang="ru-RU" sz="1800" b="0" i="0" u="none" strike="noStrike" cap="none" baseline="0"/>
              <a:t> Sustained crop, livestock, and forest production</a:t>
            </a:r>
          </a:p>
          <a:p>
            <a:pPr marL="0" marR="0" lvl="0" indent="0" algn="l" rtl="0">
              <a:buClr>
                <a:srgbClr val="000000"/>
              </a:buClr>
              <a:buSzPct val="101851"/>
              <a:buFont typeface="Arial"/>
              <a:buChar char="•"/>
            </a:pPr>
            <a:r>
              <a:rPr lang="ru-RU" sz="1800" b="0" i="0" u="none" strike="noStrike" cap="none" baseline="0"/>
              <a:t> Sustainable livelihoods (development benefit)</a:t>
            </a:r>
          </a:p>
          <a:p>
            <a:endParaRPr lang="ru-RU" sz="1800" b="0" i="0" u="none" strike="noStrike" cap="none" baseline="0"/>
          </a:p>
          <a:p>
            <a:pPr marL="0" marR="0" lvl="0" indent="0" algn="l" rtl="0">
              <a:buSzPct val="25000"/>
              <a:buNone/>
            </a:pPr>
            <a:r>
              <a:rPr lang="ru-RU" sz="1800" b="0" i="0" u="none" strike="noStrike" cap="none" baseline="0"/>
              <a:t>Sustainable Land Management  (SLM) in production landscapes</a:t>
            </a:r>
          </a:p>
          <a:p>
            <a:endParaRPr lang="ru-RU" sz="1800" b="0" i="0" u="none" strike="noStrike" cap="none" baseline="0"/>
          </a:p>
          <a:p>
            <a:pPr marL="0" marR="0" lvl="0" indent="0" algn="l" rtl="0">
              <a:buSzPct val="25000"/>
              <a:buNone/>
            </a:pPr>
            <a:r>
              <a:rPr lang="ru-RU" sz="1800" b="1" i="0" u="none" strike="noStrike" cap="none" baseline="0"/>
              <a:t>Food Security </a:t>
            </a:r>
            <a:r>
              <a:rPr lang="ru-RU" sz="1800" b="0" i="0" u="none" strike="noStrike" cap="none" baseline="0"/>
              <a:t>– improving and increasing food crop production in vulnerable regions</a:t>
            </a:r>
          </a:p>
          <a:p>
            <a:endParaRPr lang="ru-RU" sz="1800" b="0" i="0" u="none" strike="noStrike" cap="none" baseline="0"/>
          </a:p>
          <a:p>
            <a:pPr marL="0" marR="0" lvl="0" indent="0" algn="l" rtl="0">
              <a:buSzPct val="25000"/>
              <a:buNone/>
            </a:pPr>
            <a:r>
              <a:rPr lang="ru-RU" sz="1800" b="1" i="0" u="none" strike="noStrike" cap="none" baseline="0"/>
              <a:t>Climate-Smart Agriculture </a:t>
            </a:r>
            <a:r>
              <a:rPr lang="ru-RU" sz="1800" b="0" i="0" u="none" strike="noStrike" cap="none" baseline="0"/>
              <a:t>– enhancing resilience and climate change mitigation in crop and livestock systems</a:t>
            </a:r>
          </a:p>
          <a:p>
            <a:endParaRPr lang="ru-RU" sz="1800" b="0" i="0" u="none" strike="noStrike" cap="none" baseline="0"/>
          </a:p>
          <a:p>
            <a:pPr marL="0" marR="0" lvl="0" indent="0" algn="l" rtl="0">
              <a:buSzPct val="25000"/>
              <a:buNone/>
            </a:pPr>
            <a:r>
              <a:rPr lang="ru-RU" sz="1800" b="1" i="0" u="none" strike="noStrike" cap="none" baseline="0"/>
              <a:t>Forest Landscape Management and Restoration</a:t>
            </a:r>
            <a:r>
              <a:rPr lang="ru-RU" sz="1800" b="0" i="0" u="none" strike="noStrike" cap="none" baseline="0"/>
              <a:t> – increasing forest and tree cover</a:t>
            </a:r>
          </a:p>
          <a:p>
            <a:endParaRPr lang="ru-RU" sz="1800" b="0" i="0" u="none" strike="noStrike" cap="none" baseline="0"/>
          </a:p>
        </p:txBody>
      </p:sp>
      <p:sp>
        <p:nvSpPr>
          <p:cNvPr id="152" name="Shape 152"/>
          <p:cNvSpPr txBox="1">
            <a:spLocks noGrp="1"/>
          </p:cNvSpPr>
          <p:nvPr>
            <p:ph type="hdr" idx="3"/>
          </p:nvPr>
        </p:nvSpPr>
        <p:spPr>
          <a:xfrm>
            <a:off x="0" y="0"/>
            <a:ext cx="2971799" cy="497284"/>
          </a:xfrm>
          <a:prstGeom prst="rect">
            <a:avLst/>
          </a:prstGeom>
          <a:noFill/>
          <a:ln>
            <a:noFill/>
          </a:ln>
        </p:spPr>
        <p:txBody>
          <a:bodyPr lIns="92425" tIns="46200" rIns="92425" bIns="46200" anchor="t" anchorCtr="0">
            <a:noAutofit/>
          </a:bodyPr>
          <a:lstStyle/>
          <a:p>
            <a:endParaRPr/>
          </a:p>
        </p:txBody>
      </p:sp>
      <p:sp>
        <p:nvSpPr>
          <p:cNvPr id="153" name="Shape 153"/>
          <p:cNvSpPr txBox="1">
            <a:spLocks noGrp="1"/>
          </p:cNvSpPr>
          <p:nvPr>
            <p:ph type="dt" idx="10"/>
          </p:nvPr>
        </p:nvSpPr>
        <p:spPr>
          <a:xfrm>
            <a:off x="3884614" y="0"/>
            <a:ext cx="2971799" cy="497284"/>
          </a:xfrm>
          <a:prstGeom prst="rect">
            <a:avLst/>
          </a:prstGeom>
          <a:noFill/>
          <a:ln>
            <a:noFill/>
          </a:ln>
        </p:spPr>
        <p:txBody>
          <a:bodyPr lIns="92425" tIns="46200" rIns="92425" bIns="46200" anchor="t" anchorCtr="0">
            <a:noAutofit/>
          </a:bodyPr>
          <a:lstStyle/>
          <a:p>
            <a:endParaRPr/>
          </a:p>
        </p:txBody>
      </p:sp>
      <p:sp>
        <p:nvSpPr>
          <p:cNvPr id="154" name="Shape 154"/>
          <p:cNvSpPr txBox="1">
            <a:spLocks noGrp="1"/>
          </p:cNvSpPr>
          <p:nvPr>
            <p:ph type="ftr" idx="11"/>
          </p:nvPr>
        </p:nvSpPr>
        <p:spPr>
          <a:xfrm>
            <a:off x="0" y="9446678"/>
            <a:ext cx="2971799" cy="497284"/>
          </a:xfrm>
          <a:prstGeom prst="rect">
            <a:avLst/>
          </a:prstGeom>
          <a:noFill/>
          <a:ln>
            <a:noFill/>
          </a:ln>
        </p:spPr>
        <p:txBody>
          <a:bodyPr lIns="92425" tIns="46200" rIns="92425" bIns="46200" anchor="b" anchorCtr="0">
            <a:noAutofit/>
          </a:bodyPr>
          <a:lstStyle/>
          <a:p>
            <a:endParaRPr/>
          </a:p>
        </p:txBody>
      </p:sp>
      <p:sp>
        <p:nvSpPr>
          <p:cNvPr id="155" name="Shape 155"/>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724201"/>
            <a:ext cx="5486399" cy="4475560"/>
          </a:xfrm>
          <a:prstGeom prst="rect">
            <a:avLst/>
          </a:prstGeom>
        </p:spPr>
        <p:txBody>
          <a:bodyPr lIns="91425" tIns="91425" rIns="91425" bIns="91425" anchor="ctr" anchorCtr="0">
            <a:noAutofit/>
          </a:bodyPr>
          <a:lstStyle/>
          <a:p>
            <a:endParaRPr/>
          </a:p>
        </p:txBody>
      </p:sp>
      <p:sp>
        <p:nvSpPr>
          <p:cNvPr id="162" name="Shape 162"/>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24201"/>
            <a:ext cx="5486399" cy="4475560"/>
          </a:xfrm>
          <a:prstGeom prst="rect">
            <a:avLst/>
          </a:prstGeom>
        </p:spPr>
        <p:txBody>
          <a:bodyPr lIns="91425" tIns="91425" rIns="91425" bIns="91425" anchor="ctr" anchorCtr="0">
            <a:noAutofit/>
          </a:bodyPr>
          <a:lstStyle/>
          <a:p>
            <a:endParaRPr/>
          </a:p>
        </p:txBody>
      </p:sp>
      <p:sp>
        <p:nvSpPr>
          <p:cNvPr id="171" name="Shape 171"/>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marL="0" marR="0" lvl="0" indent="0" algn="l" rtl="0">
              <a:buClr>
                <a:srgbClr val="000000"/>
              </a:buClr>
              <a:buSzPct val="101851"/>
              <a:buFont typeface="Arial"/>
              <a:buChar char="•"/>
            </a:pPr>
            <a:r>
              <a:rPr lang="ru-RU" sz="1800" b="1" i="0" u="none" strike="noStrike" cap="none" baseline="0"/>
              <a:t>
</a:t>
            </a:r>
            <a:r>
              <a:rPr lang="ru-RU" sz="1800" b="0" i="0" u="none" strike="noStrike" cap="none" baseline="0"/>
              <a:t>Focus: </a:t>
            </a:r>
            <a:r>
              <a:rPr lang="ru-RU" sz="1800" b="1" i="0" u="none" strike="noStrike" cap="none" baseline="0"/>
              <a:t>joint management </a:t>
            </a:r>
            <a:r>
              <a:rPr lang="ru-RU" sz="1800" b="0" i="0" u="none" strike="noStrike" cap="none" baseline="0"/>
              <a:t>of shared water systems enabling </a:t>
            </a:r>
            <a:r>
              <a:rPr lang="ru-RU" sz="1800" b="1" i="0" u="none" strike="noStrike" cap="none" baseline="0"/>
              <a:t>sharing of benefits </a:t>
            </a:r>
            <a:r>
              <a:rPr lang="ru-RU" sz="1800" b="0" i="0" u="none" strike="noStrike" cap="none" baseline="0"/>
              <a:t>from their utilization</a:t>
            </a:r>
          </a:p>
          <a:p>
            <a:endParaRPr lang="ru-RU" sz="1800" b="0" i="0" u="none" strike="noStrike" cap="none" baseline="0"/>
          </a:p>
          <a:p>
            <a:endParaRPr lang="ru-RU" sz="1800" b="0" i="0" u="none" strike="noStrike" cap="none" baseline="0"/>
          </a:p>
          <a:p>
            <a:endParaRPr lang="ru-RU" sz="1800" b="0" i="0" u="none" strike="noStrike" cap="none" baseline="0"/>
          </a:p>
          <a:p>
            <a:pPr marL="0" marR="0" lvl="0" indent="0" algn="l" rtl="0">
              <a:buClr>
                <a:srgbClr val="000000"/>
              </a:buClr>
              <a:buSzPct val="101851"/>
              <a:buFont typeface="Arial"/>
              <a:buChar char="•"/>
            </a:pPr>
            <a:r>
              <a:rPr lang="ru-RU" sz="1800" b="1" i="0" u="none" strike="noStrike" cap="none" baseline="0"/>
              <a:t>Impacts</a:t>
            </a:r>
            <a:r>
              <a:rPr lang="ru-RU" sz="1800" b="0" i="0" u="none" strike="noStrike" cap="none" baseline="0"/>
              <a:t> (through reducing threats to IW):</a:t>
            </a:r>
          </a:p>
          <a:p>
            <a:pPr marL="0" marR="0" lvl="1" indent="0" algn="l" rtl="0">
              <a:buClr>
                <a:srgbClr val="000000"/>
              </a:buClr>
              <a:buSzPct val="101851"/>
              <a:buFont typeface="Arial"/>
              <a:buChar char="•"/>
            </a:pPr>
            <a:r>
              <a:rPr lang="ru-RU" sz="1800" b="0" i="0" u="none" strike="noStrike" cap="none" baseline="0"/>
              <a:t>Reduced pollution of IW particularly from nutrients</a:t>
            </a:r>
          </a:p>
          <a:p>
            <a:pPr marL="0" marR="0" lvl="1" indent="0" algn="l" rtl="0">
              <a:buClr>
                <a:srgbClr val="000000"/>
              </a:buClr>
              <a:buSzPct val="101851"/>
              <a:buFont typeface="Arial"/>
              <a:buChar char="•"/>
            </a:pPr>
            <a:r>
              <a:rPr lang="ru-RU" sz="1800" b="0" i="0" u="none" strike="noStrike" cap="none" baseline="0"/>
              <a:t>Restored/sustained freshwater, coastal and marine ecosystem services</a:t>
            </a:r>
          </a:p>
          <a:p>
            <a:pPr marL="0" marR="0" lvl="1" indent="0" algn="l" rtl="0">
              <a:buClr>
                <a:srgbClr val="000000"/>
              </a:buClr>
              <a:buSzPct val="101851"/>
              <a:buFont typeface="Arial"/>
              <a:buChar char="•"/>
            </a:pPr>
            <a:r>
              <a:rPr lang="ru-RU" sz="1800" b="0" i="0" u="none" strike="noStrike" cap="none" baseline="0"/>
              <a:t>Reduced vulnerability to climate variability and change and increased ecosystem resiliance</a:t>
            </a:r>
          </a:p>
          <a:p>
            <a:endParaRPr lang="ru-RU" sz="1800" b="0" i="0" u="none" strike="noStrike" cap="none" baseline="0"/>
          </a:p>
        </p:txBody>
      </p:sp>
      <p:sp>
        <p:nvSpPr>
          <p:cNvPr id="178" name="Shape 178"/>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a:buNone/>
            </a:pPr>
            <a:r>
              <a:rPr lang="ru-RU" sz="1800" b="0" i="0" u="none" strike="noStrike" cap="none" baseline="0"/>
              <a:t>
Innovative Programs:</a:t>
            </a:r>
          </a:p>
          <a:p>
            <a:pPr>
              <a:buNone/>
            </a:pPr>
            <a:r>
              <a:rPr lang="ru-RU" sz="1800" b="1" i="0" u="none" strike="noStrike" cap="none" baseline="0"/>
              <a:t>Melting of High Altitude Glaciers </a:t>
            </a:r>
            <a:r>
              <a:rPr lang="ru-RU" sz="1800" b="0" i="0" u="none" strike="noStrike" cap="none" baseline="0"/>
              <a:t>–enhanced regional cooperation and dialogues, introducing resilience-enhancing measures at the local level</a:t>
            </a:r>
          </a:p>
          <a:p>
            <a:endParaRPr lang="ru-RU" sz="1800" b="0" i="0" u="none" strike="noStrike" cap="none" baseline="0"/>
          </a:p>
          <a:p>
            <a:pPr>
              <a:buNone/>
            </a:pPr>
            <a:r>
              <a:rPr lang="ru-RU" sz="1800" b="1" i="0" u="none" strike="noStrike" cap="none" baseline="0"/>
              <a:t>Conjunctive Management of Surface and Groundwater</a:t>
            </a:r>
            <a:r>
              <a:rPr lang="ru-RU" sz="1800" b="0" i="0" u="none" strike="noStrike" cap="none" baseline="0"/>
              <a:t> - consistency of water governance frameworks for river and connected groundwater basins, sustaining water supplies in times of drought </a:t>
            </a:r>
          </a:p>
          <a:p>
            <a:endParaRPr lang="ru-RU" sz="1800" b="0" i="0" u="none" strike="noStrike" cap="none" baseline="0"/>
          </a:p>
          <a:p>
            <a:pPr>
              <a:buNone/>
            </a:pPr>
            <a:r>
              <a:rPr lang="ru-RU" sz="1800" b="1" i="0" u="none" strike="noStrike" cap="none" baseline="0"/>
              <a:t>Water-Food-Energy-Ecosystem Security Nexus </a:t>
            </a:r>
            <a:r>
              <a:rPr lang="ru-RU" sz="1800" b="0" i="0" u="none" strike="noStrike" cap="none" baseline="0"/>
              <a:t>- reduced conflict potential,  environmental and socio-economic benefits in transboundary basins, safeguarding water availability and productivity, and maintenance of ecosystems services in conjunction with multi-purpose water resources investments.</a:t>
            </a:r>
          </a:p>
          <a:p>
            <a:endParaRPr lang="ru-RU" sz="1800" b="0" i="0" u="none" strike="noStrike" cap="none" baseline="0"/>
          </a:p>
          <a:p>
            <a:pPr>
              <a:buNone/>
            </a:pPr>
            <a:r>
              <a:rPr lang="ru-RU" sz="1800" b="1" i="0" u="none" strike="noStrike" cap="none" baseline="0"/>
              <a:t>Rebuilding Global Fisheries </a:t>
            </a:r>
            <a:r>
              <a:rPr lang="ru-RU" sz="1800" b="0" i="0" u="none" strike="noStrike" cap="none" baseline="0"/>
              <a:t>- global transformation of the fisheries sector,  improved fisheries management systems,  introducing sustainable fishing practices into  globally depleted fisheries,  improved monitoring and enforcement,  scaling up of rights-based approaches,  expansion of MPAs</a:t>
            </a:r>
          </a:p>
          <a:p>
            <a:endParaRPr lang="ru-RU" sz="1800" b="0" i="0" u="none" strike="noStrike" cap="none" baseline="0"/>
          </a:p>
          <a:p>
            <a:endParaRPr lang="ru-RU" sz="1800" b="0" i="0" u="none" strike="noStrike" cap="none" baseline="0"/>
          </a:p>
          <a:p>
            <a:endParaRPr lang="ru-RU" sz="1800" b="0" i="0" u="none" strike="noStrike" cap="none" baseline="0"/>
          </a:p>
        </p:txBody>
      </p:sp>
      <p:sp>
        <p:nvSpPr>
          <p:cNvPr id="195" name="Shape 195"/>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724201"/>
            <a:ext cx="5486399" cy="4475560"/>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944562" y="746125"/>
            <a:ext cx="4970461"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2" name="Shape 212"/>
          <p:cNvSpPr txBox="1">
            <a:spLocks noGrp="1"/>
          </p:cNvSpPr>
          <p:nvPr>
            <p:ph type="body" idx="1"/>
          </p:nvPr>
        </p:nvSpPr>
        <p:spPr>
          <a:xfrm>
            <a:off x="685800" y="4724201"/>
            <a:ext cx="5486399" cy="4475560"/>
          </a:xfrm>
          <a:prstGeom prst="rect">
            <a:avLst/>
          </a:prstGeom>
          <a:noFill/>
          <a:ln>
            <a:noFill/>
          </a:ln>
        </p:spPr>
        <p:txBody>
          <a:bodyPr lIns="92425" tIns="46200" rIns="92425" bIns="46200" anchor="t" anchorCtr="0">
            <a:noAutofit/>
          </a:bodyPr>
          <a:lstStyle/>
          <a:p>
            <a:pPr marL="0" marR="0" lvl="0" indent="0" algn="l" rtl="0">
              <a:buSzPct val="25000"/>
              <a:buNone/>
            </a:pPr>
            <a:r>
              <a:rPr lang="ru-RU" sz="1400" b="1" i="0" u="none" strike="noStrike" cap="none" baseline="0"/>
              <a:t>Impacts:</a:t>
            </a:r>
          </a:p>
          <a:p>
            <a:pPr marL="0" marR="0" lvl="0" indent="0" algn="l" rtl="0">
              <a:buClr>
                <a:srgbClr val="000000"/>
              </a:buClr>
              <a:buSzPct val="130952"/>
              <a:buFont typeface="Arial"/>
              <a:buChar char="•"/>
            </a:pPr>
            <a:r>
              <a:rPr lang="ru-RU" sz="1400" b="0" i="0" u="none" strike="noStrike" cap="none" baseline="0"/>
              <a:t> </a:t>
            </a:r>
            <a:r>
              <a:rPr lang="ru-RU" sz="1800" b="0" i="0" u="none" strike="noStrike" cap="none" baseline="0"/>
              <a:t>Flow of ecosystem services increased or maintained</a:t>
            </a:r>
          </a:p>
          <a:p>
            <a:pPr marL="0" marR="0" lvl="0" indent="0" algn="l" rtl="0">
              <a:buClr>
                <a:srgbClr val="000000"/>
              </a:buClr>
              <a:buSzPct val="101851"/>
              <a:buFont typeface="Arial"/>
              <a:buChar char="•"/>
            </a:pPr>
            <a:r>
              <a:rPr lang="ru-RU" sz="1800" b="0" i="0" u="none" strike="noStrike" cap="none" baseline="0"/>
              <a:t> Sustained crop, livestock, and forest production</a:t>
            </a:r>
          </a:p>
          <a:p>
            <a:pPr marL="0" marR="0" lvl="0" indent="0" algn="l" rtl="0">
              <a:buClr>
                <a:srgbClr val="000000"/>
              </a:buClr>
              <a:buSzPct val="101851"/>
              <a:buFont typeface="Arial"/>
              <a:buChar char="•"/>
            </a:pPr>
            <a:r>
              <a:rPr lang="ru-RU" sz="1800" b="0" i="0" u="none" strike="noStrike" cap="none" baseline="0"/>
              <a:t> Sustainable livelihoods (development benefit)</a:t>
            </a:r>
          </a:p>
          <a:p>
            <a:endParaRPr lang="ru-RU" sz="1800" b="0" i="0" u="none" strike="noStrike" cap="none" baseline="0"/>
          </a:p>
          <a:p>
            <a:pPr marL="0" marR="0" lvl="0" indent="0" algn="l" rtl="0">
              <a:buSzPct val="25000"/>
              <a:buNone/>
            </a:pPr>
            <a:r>
              <a:rPr lang="ru-RU" sz="1800" b="0" i="0" u="none" strike="noStrike" cap="none" baseline="0"/>
              <a:t>Sustainable Land Management  (SLM) in production landscapes</a:t>
            </a:r>
          </a:p>
          <a:p>
            <a:endParaRPr lang="ru-RU" sz="1800" b="0" i="0" u="none" strike="noStrike" cap="none" baseline="0"/>
          </a:p>
          <a:p>
            <a:pPr marL="0" marR="0" lvl="0" indent="0" algn="l" rtl="0">
              <a:buSzPct val="25000"/>
              <a:buNone/>
            </a:pPr>
            <a:r>
              <a:rPr lang="ru-RU" sz="1800" b="1" i="0" u="none" strike="noStrike" cap="none" baseline="0"/>
              <a:t>Food Security </a:t>
            </a:r>
            <a:r>
              <a:rPr lang="ru-RU" sz="1800" b="0" i="0" u="none" strike="noStrike" cap="none" baseline="0"/>
              <a:t>– improving and increasing food crop production in vulnerable regions</a:t>
            </a:r>
          </a:p>
          <a:p>
            <a:endParaRPr lang="ru-RU" sz="1800" b="0" i="0" u="none" strike="noStrike" cap="none" baseline="0"/>
          </a:p>
          <a:p>
            <a:pPr marL="0" marR="0" lvl="0" indent="0" algn="l" rtl="0">
              <a:buSzPct val="25000"/>
              <a:buNone/>
            </a:pPr>
            <a:r>
              <a:rPr lang="ru-RU" sz="1800" b="1" i="0" u="none" strike="noStrike" cap="none" baseline="0"/>
              <a:t>Climate-Smart Agriculture </a:t>
            </a:r>
            <a:r>
              <a:rPr lang="ru-RU" sz="1800" b="0" i="0" u="none" strike="noStrike" cap="none" baseline="0"/>
              <a:t>– enhancing resilience and climate change mitigation in crop and livestock systems</a:t>
            </a:r>
          </a:p>
          <a:p>
            <a:endParaRPr lang="ru-RU" sz="1800" b="0" i="0" u="none" strike="noStrike" cap="none" baseline="0"/>
          </a:p>
          <a:p>
            <a:pPr marL="0" marR="0" lvl="0" indent="0" algn="l" rtl="0">
              <a:buSzPct val="25000"/>
              <a:buNone/>
            </a:pPr>
            <a:r>
              <a:rPr lang="ru-RU" sz="1800" b="1" i="0" u="none" strike="noStrike" cap="none" baseline="0"/>
              <a:t>Forest Landscape Management and Restoration</a:t>
            </a:r>
            <a:r>
              <a:rPr lang="ru-RU" sz="1800" b="0" i="0" u="none" strike="noStrike" cap="none" baseline="0"/>
              <a:t> – increasing forest and tree cover</a:t>
            </a:r>
          </a:p>
          <a:p>
            <a:endParaRPr lang="ru-RU" sz="1800" b="0" i="0" u="none" strike="noStrike" cap="none" baseline="0"/>
          </a:p>
        </p:txBody>
      </p:sp>
      <p:sp>
        <p:nvSpPr>
          <p:cNvPr id="213" name="Shape 213"/>
          <p:cNvSpPr txBox="1">
            <a:spLocks noGrp="1"/>
          </p:cNvSpPr>
          <p:nvPr>
            <p:ph type="hdr" idx="3"/>
          </p:nvPr>
        </p:nvSpPr>
        <p:spPr>
          <a:xfrm>
            <a:off x="0" y="0"/>
            <a:ext cx="2971799" cy="497284"/>
          </a:xfrm>
          <a:prstGeom prst="rect">
            <a:avLst/>
          </a:prstGeom>
          <a:noFill/>
          <a:ln>
            <a:noFill/>
          </a:ln>
        </p:spPr>
        <p:txBody>
          <a:bodyPr lIns="92425" tIns="46200" rIns="92425" bIns="46200" anchor="t" anchorCtr="0">
            <a:noAutofit/>
          </a:bodyPr>
          <a:lstStyle/>
          <a:p>
            <a:endParaRPr/>
          </a:p>
        </p:txBody>
      </p:sp>
      <p:sp>
        <p:nvSpPr>
          <p:cNvPr id="214" name="Shape 214"/>
          <p:cNvSpPr txBox="1">
            <a:spLocks noGrp="1"/>
          </p:cNvSpPr>
          <p:nvPr>
            <p:ph type="dt" idx="10"/>
          </p:nvPr>
        </p:nvSpPr>
        <p:spPr>
          <a:xfrm>
            <a:off x="3884614" y="0"/>
            <a:ext cx="2971799" cy="497284"/>
          </a:xfrm>
          <a:prstGeom prst="rect">
            <a:avLst/>
          </a:prstGeom>
          <a:noFill/>
          <a:ln>
            <a:noFill/>
          </a:ln>
        </p:spPr>
        <p:txBody>
          <a:bodyPr lIns="92425" tIns="46200" rIns="92425" bIns="46200" anchor="t" anchorCtr="0">
            <a:noAutofit/>
          </a:bodyPr>
          <a:lstStyle/>
          <a:p>
            <a:endParaRPr/>
          </a:p>
        </p:txBody>
      </p:sp>
      <p:sp>
        <p:nvSpPr>
          <p:cNvPr id="215" name="Shape 215"/>
          <p:cNvSpPr txBox="1">
            <a:spLocks noGrp="1"/>
          </p:cNvSpPr>
          <p:nvPr>
            <p:ph type="ftr" idx="11"/>
          </p:nvPr>
        </p:nvSpPr>
        <p:spPr>
          <a:xfrm>
            <a:off x="0" y="9446678"/>
            <a:ext cx="2971799" cy="497284"/>
          </a:xfrm>
          <a:prstGeom prst="rect">
            <a:avLst/>
          </a:prstGeom>
          <a:noFill/>
          <a:ln>
            <a:noFill/>
          </a:ln>
        </p:spPr>
        <p:txBody>
          <a:bodyPr lIns="92425" tIns="46200" rIns="92425" bIns="46200" anchor="b" anchorCtr="0">
            <a:noAutofit/>
          </a:bodyPr>
          <a:lstStyle/>
          <a:p>
            <a:endParaRPr/>
          </a:p>
        </p:txBody>
      </p:sp>
      <p:sp>
        <p:nvSpPr>
          <p:cNvPr id="216" name="Shape 216"/>
          <p:cNvSpPr txBox="1">
            <a:spLocks noGrp="1"/>
          </p:cNvSpPr>
          <p:nvPr>
            <p:ph type="sldNum" idx="12"/>
          </p:nvPr>
        </p:nvSpPr>
        <p:spPr>
          <a:xfrm>
            <a:off x="3884614" y="9446678"/>
            <a:ext cx="2971799" cy="497284"/>
          </a:xfrm>
          <a:prstGeom prst="rect">
            <a:avLst/>
          </a:prstGeom>
          <a:noFill/>
          <a:ln>
            <a:noFill/>
          </a:ln>
        </p:spPr>
        <p:txBody>
          <a:bodyPr lIns="92425" tIns="46200" rIns="92425" bIns="46200" anchor="b" anchorCtr="0">
            <a:noAutofit/>
          </a:bodyPr>
          <a:lstStyle/>
          <a:p>
            <a:pPr marL="0" marR="0" lvl="0" indent="0" algn="r" rtl="0">
              <a:buSzPct val="25000"/>
              <a:buNone/>
            </a:pPr>
            <a:r>
              <a:rPr lang="ru-RU"/>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grpSp>
        <p:nvGrpSpPr>
          <p:cNvPr id="13" name="Shape 13"/>
          <p:cNvGrpSpPr/>
          <p:nvPr/>
        </p:nvGrpSpPr>
        <p:grpSpPr>
          <a:xfrm>
            <a:off x="0" y="76200"/>
            <a:ext cx="9144000" cy="1247775"/>
            <a:chOff x="0" y="152400"/>
            <a:chExt cx="9144000" cy="1248156"/>
          </a:xfrm>
        </p:grpSpPr>
        <p:sp>
          <p:nvSpPr>
            <p:cNvPr id="14" name="Shape 14"/>
            <p:cNvSpPr/>
            <p:nvPr/>
          </p:nvSpPr>
          <p:spPr>
            <a:xfrm>
              <a:off x="0" y="152400"/>
              <a:ext cx="9143999" cy="1246631"/>
            </a:xfrm>
            <a:prstGeom prst="rect">
              <a:avLst/>
            </a:prstGeom>
            <a:blipFill>
              <a:blip r:embed="rId2"/>
              <a:stretch>
                <a:fillRect/>
              </a:stretch>
            </a:blipFill>
          </p:spPr>
        </p:sp>
        <p:sp>
          <p:nvSpPr>
            <p:cNvPr id="15" name="Shape 15"/>
            <p:cNvSpPr/>
            <p:nvPr/>
          </p:nvSpPr>
          <p:spPr>
            <a:xfrm>
              <a:off x="0" y="152400"/>
              <a:ext cx="9144000" cy="1248156"/>
            </a:xfrm>
            <a:prstGeom prst="rect">
              <a:avLst/>
            </a:prstGeom>
            <a:blipFill>
              <a:blip r:embed="rId3"/>
              <a:stretch>
                <a:fillRect/>
              </a:stretch>
            </a:blipFill>
          </p:spPr>
        </p:sp>
      </p:grpSp>
      <p:sp>
        <p:nvSpPr>
          <p:cNvPr id="16" name="Shape 16"/>
          <p:cNvSpPr txBox="1">
            <a:spLocks noGrp="1"/>
          </p:cNvSpPr>
          <p:nvPr>
            <p:ph type="subTitle" idx="1"/>
          </p:nvPr>
        </p:nvSpPr>
        <p:spPr>
          <a:xfrm>
            <a:off x="1371600" y="3124200"/>
            <a:ext cx="6400799" cy="1752600"/>
          </a:xfrm>
          <a:prstGeom prst="rect">
            <a:avLst/>
          </a:prstGeom>
          <a:noFill/>
          <a:ln>
            <a:noFill/>
          </a:ln>
        </p:spPr>
        <p:txBody>
          <a:bodyPr lIns="91425" tIns="91425" rIns="91425" bIns="91425" anchor="t" anchorCtr="0"/>
          <a:lstStyle>
            <a:lvl1pPr marL="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1pPr>
            <a:lvl2pPr marL="4572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2pPr>
            <a:lvl3pPr marL="914400" marR="0" indent="0" algn="ctr" rtl="0">
              <a:spcBef>
                <a:spcPts val="440"/>
              </a:spcBef>
              <a:spcAft>
                <a:spcPts val="0"/>
              </a:spcAft>
              <a:buClr>
                <a:srgbClr val="888888"/>
              </a:buClr>
              <a:buFont typeface="Calibri"/>
              <a:buNone/>
              <a:defRPr sz="2200" b="0" i="0" u="none" strike="noStrike" cap="none" baseline="0">
                <a:solidFill>
                  <a:srgbClr val="888888"/>
                </a:solidFill>
                <a:latin typeface="Calibri"/>
                <a:ea typeface="Calibri"/>
                <a:cs typeface="Calibri"/>
                <a:sym typeface="Calibri"/>
              </a:defRPr>
            </a:lvl3pPr>
            <a:lvl4pPr marL="1371600" marR="0" indent="0" algn="ctr" rtl="0">
              <a:spcBef>
                <a:spcPts val="440"/>
              </a:spcBef>
              <a:spcAft>
                <a:spcPts val="0"/>
              </a:spcAft>
              <a:buClr>
                <a:srgbClr val="888888"/>
              </a:buClr>
              <a:buFont typeface="Calibri"/>
              <a:buNone/>
              <a:defRPr sz="2200" b="0" i="0" u="none" strike="noStrike" cap="none" baseline="0">
                <a:solidFill>
                  <a:srgbClr val="888888"/>
                </a:solidFill>
                <a:latin typeface="Calibri"/>
                <a:ea typeface="Calibri"/>
                <a:cs typeface="Calibri"/>
                <a:sym typeface="Calibri"/>
              </a:defRPr>
            </a:lvl4pPr>
            <a:lvl5pPr marL="1828800" marR="0" indent="0" algn="ctr" rtl="0">
              <a:spcBef>
                <a:spcPts val="440"/>
              </a:spcBef>
              <a:spcAft>
                <a:spcPts val="0"/>
              </a:spcAft>
              <a:buClr>
                <a:srgbClr val="888888"/>
              </a:buClr>
              <a:buFont typeface="Calibri"/>
              <a:buNone/>
              <a:defRPr sz="22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title"/>
          </p:nvPr>
        </p:nvSpPr>
        <p:spPr>
          <a:xfrm>
            <a:off x="457200" y="1828800"/>
            <a:ext cx="8229600" cy="1143000"/>
          </a:xfrm>
          <a:prstGeom prst="rect">
            <a:avLst/>
          </a:prstGeom>
          <a:noFill/>
          <a:ln>
            <a:noFill/>
          </a:ln>
        </p:spPr>
        <p:txBody>
          <a:bodyPr lIns="91425" tIns="91425" rIns="91425" bIns="91425" anchor="ctr" anchorCtr="0"/>
          <a:lstStyle>
            <a:lvl1pPr rtl="0">
              <a:defRPr>
                <a:solidFill>
                  <a:srgbClr val="00B050"/>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3" name="Shape 6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64" name="Shape 6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65" name="Shape 6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66" name="Shape 6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1" name="Shape 8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82" name="Shape 8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8" name="Shape 88"/>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5" name="Shape 95"/>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1" name="Shape 10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a:solidFill>
                  <a:srgbClr val="1F497D"/>
                </a:solidFill>
                <a:latin typeface="Calibri"/>
                <a:ea typeface="Calibri"/>
                <a:cs typeface="Calibri"/>
                <a:sym typeface="Calibri"/>
              </a:defRPr>
            </a:lvl1pPr>
            <a:lvl2pPr algn="ctr" rtl="0">
              <a:spcBef>
                <a:spcPts val="0"/>
              </a:spcBef>
              <a:spcAft>
                <a:spcPts val="0"/>
              </a:spcAft>
              <a:defRPr sz="4000">
                <a:solidFill>
                  <a:srgbClr val="1F497D"/>
                </a:solidFill>
                <a:latin typeface="Calibri"/>
                <a:ea typeface="Calibri"/>
                <a:cs typeface="Calibri"/>
                <a:sym typeface="Calibri"/>
              </a:defRPr>
            </a:lvl2pPr>
            <a:lvl3pPr algn="ctr" rtl="0">
              <a:spcBef>
                <a:spcPts val="0"/>
              </a:spcBef>
              <a:spcAft>
                <a:spcPts val="0"/>
              </a:spcAft>
              <a:defRPr sz="4000">
                <a:solidFill>
                  <a:srgbClr val="1F497D"/>
                </a:solidFill>
                <a:latin typeface="Calibri"/>
                <a:ea typeface="Calibri"/>
                <a:cs typeface="Calibri"/>
                <a:sym typeface="Calibri"/>
              </a:defRPr>
            </a:lvl3pPr>
            <a:lvl4pPr algn="ctr" rtl="0">
              <a:spcBef>
                <a:spcPts val="0"/>
              </a:spcBef>
              <a:spcAft>
                <a:spcPts val="0"/>
              </a:spcAft>
              <a:defRPr sz="4000">
                <a:solidFill>
                  <a:srgbClr val="1F497D"/>
                </a:solidFill>
                <a:latin typeface="Calibri"/>
                <a:ea typeface="Calibri"/>
                <a:cs typeface="Calibri"/>
                <a:sym typeface="Calibri"/>
              </a:defRPr>
            </a:lvl4pPr>
            <a:lvl5pPr algn="ctr" rtl="0">
              <a:spcBef>
                <a:spcPts val="0"/>
              </a:spcBef>
              <a:spcAft>
                <a:spcPts val="0"/>
              </a:spcAft>
              <a:defRPr sz="4000">
                <a:solidFill>
                  <a:srgbClr val="1F497D"/>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41300" algn="l" rtl="0">
              <a:spcBef>
                <a:spcPts val="540"/>
              </a:spcBef>
              <a:spcAft>
                <a:spcPts val="0"/>
              </a:spcAft>
              <a:buClr>
                <a:schemeClr val="dk1"/>
              </a:buClr>
              <a:buFont typeface="Arial"/>
              <a:buChar char="•"/>
              <a:defRPr sz="2700">
                <a:solidFill>
                  <a:schemeClr val="dk1"/>
                </a:solidFill>
                <a:latin typeface="Calibri"/>
                <a:ea typeface="Calibri"/>
                <a:cs typeface="Calibri"/>
                <a:sym typeface="Calibri"/>
              </a:defRPr>
            </a:lvl1pPr>
            <a:lvl2pPr marL="742950" indent="-19367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2pPr>
            <a:lvl3pPr marL="1143000" indent="-146050" algn="l" rtl="0">
              <a:spcBef>
                <a:spcPts val="440"/>
              </a:spcBef>
              <a:spcAft>
                <a:spcPts val="0"/>
              </a:spcAft>
              <a:buClr>
                <a:schemeClr val="dk1"/>
              </a:buClr>
              <a:buFont typeface="Arial"/>
              <a:buChar char="•"/>
              <a:defRPr sz="2200">
                <a:solidFill>
                  <a:schemeClr val="dk1"/>
                </a:solidFill>
                <a:latin typeface="Calibri"/>
                <a:ea typeface="Calibri"/>
                <a:cs typeface="Calibri"/>
                <a:sym typeface="Calibri"/>
              </a:defRPr>
            </a:lvl3pPr>
            <a:lvl4pPr marL="1600200" indent="-146050" algn="l" rtl="0">
              <a:spcBef>
                <a:spcPts val="440"/>
              </a:spcBef>
              <a:spcAft>
                <a:spcPts val="0"/>
              </a:spcAft>
              <a:buClr>
                <a:schemeClr val="dk1"/>
              </a:buClr>
              <a:buFont typeface="Arial"/>
              <a:buChar char="•"/>
              <a:defRPr sz="2200">
                <a:solidFill>
                  <a:schemeClr val="dk1"/>
                </a:solidFill>
                <a:latin typeface="Calibri"/>
                <a:ea typeface="Calibri"/>
                <a:cs typeface="Calibri"/>
                <a:sym typeface="Calibri"/>
              </a:defRPr>
            </a:lvl4pPr>
            <a:lvl5pPr marL="2057400" indent="-146050" algn="l" rtl="0">
              <a:spcBef>
                <a:spcPts val="440"/>
              </a:spcBef>
              <a:spcAft>
                <a:spcPts val="0"/>
              </a:spcAft>
              <a:buClr>
                <a:schemeClr val="dk1"/>
              </a:buClr>
              <a:buFont typeface="Arial"/>
              <a:buChar char="•"/>
              <a:defRPr sz="22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3" name="Shape 2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24" name="Shape 2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25" name="Shape 2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26" name="Shape 2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0" y="152400"/>
            <a:ext cx="9144000" cy="838199"/>
          </a:xfrm>
          <a:prstGeom prst="rect">
            <a:avLst/>
          </a:prstGeom>
          <a:noFill/>
          <a:ln>
            <a:noFill/>
          </a:ln>
        </p:spPr>
        <p:txBody>
          <a:bodyPr lIns="91425" tIns="91425" rIns="91425" bIns="91425" anchor="ctr" anchorCtr="0"/>
          <a:lstStyle>
            <a:lvl1pPr rtl="0">
              <a:defRPr sz="36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8" name="Shape 3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6" name="Shape 5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7" name="Shape 5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000" b="0" i="0" u="none" strike="noStrike" cap="none" baseline="0">
                <a:solidFill>
                  <a:srgbClr val="1F497D"/>
                </a:solidFill>
                <a:latin typeface="Calibri"/>
                <a:ea typeface="Calibri"/>
                <a:cs typeface="Calibri"/>
                <a:sym typeface="Calibri"/>
              </a:defRPr>
            </a:lvl1pPr>
            <a:lvl2pPr marL="0" marR="0" indent="0" algn="ctr" rtl="0">
              <a:spcBef>
                <a:spcPts val="0"/>
              </a:spcBef>
              <a:spcAft>
                <a:spcPts val="0"/>
              </a:spcAft>
              <a:defRPr sz="4000" b="0" i="0" u="none" strike="noStrike" cap="none" baseline="0">
                <a:solidFill>
                  <a:srgbClr val="1F497D"/>
                </a:solidFill>
                <a:latin typeface="Calibri"/>
                <a:ea typeface="Calibri"/>
                <a:cs typeface="Calibri"/>
                <a:sym typeface="Calibri"/>
              </a:defRPr>
            </a:lvl2pPr>
            <a:lvl3pPr marL="0" marR="0" indent="0" algn="ctr" rtl="0">
              <a:spcBef>
                <a:spcPts val="0"/>
              </a:spcBef>
              <a:spcAft>
                <a:spcPts val="0"/>
              </a:spcAft>
              <a:defRPr sz="4000" b="0" i="0" u="none" strike="noStrike" cap="none" baseline="0">
                <a:solidFill>
                  <a:srgbClr val="1F497D"/>
                </a:solidFill>
                <a:latin typeface="Calibri"/>
                <a:ea typeface="Calibri"/>
                <a:cs typeface="Calibri"/>
                <a:sym typeface="Calibri"/>
              </a:defRPr>
            </a:lvl3pPr>
            <a:lvl4pPr marL="0" marR="0" indent="0" algn="ctr" rtl="0">
              <a:spcBef>
                <a:spcPts val="0"/>
              </a:spcBef>
              <a:spcAft>
                <a:spcPts val="0"/>
              </a:spcAft>
              <a:defRPr sz="4000" b="0" i="0" u="none" strike="noStrike" cap="none" baseline="0">
                <a:solidFill>
                  <a:srgbClr val="1F497D"/>
                </a:solidFill>
                <a:latin typeface="Calibri"/>
                <a:ea typeface="Calibri"/>
                <a:cs typeface="Calibri"/>
                <a:sym typeface="Calibri"/>
              </a:defRPr>
            </a:lvl4pPr>
            <a:lvl5pPr marL="0" marR="0" indent="0" algn="ctr" rtl="0">
              <a:spcBef>
                <a:spcPts val="0"/>
              </a:spcBef>
              <a:spcAft>
                <a:spcPts val="0"/>
              </a:spcAft>
              <a:defRPr sz="4000" b="0" i="0" u="none" strike="noStrike" cap="none" baseline="0">
                <a:solidFill>
                  <a:srgbClr val="1F497D"/>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41300" algn="l" rtl="0">
              <a:spcBef>
                <a:spcPts val="540"/>
              </a:spcBef>
              <a:spcAft>
                <a:spcPts val="0"/>
              </a:spcAft>
              <a:buClr>
                <a:schemeClr val="dk1"/>
              </a:buClr>
              <a:buFont typeface="Arial"/>
              <a:buChar char="•"/>
              <a:defRPr sz="2700" b="0" i="0" u="none" strike="noStrike" cap="none" baseline="0">
                <a:solidFill>
                  <a:schemeClr val="dk1"/>
                </a:solidFill>
                <a:latin typeface="Calibri"/>
                <a:ea typeface="Calibri"/>
                <a:cs typeface="Calibri"/>
                <a:sym typeface="Calibri"/>
              </a:defRPr>
            </a:lvl1pPr>
            <a:lvl2pPr marL="742950" marR="0" indent="-19367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2pPr>
            <a:lvl3pPr marL="1143000" marR="0" indent="-146050" algn="l" rtl="0">
              <a:spcBef>
                <a:spcPts val="440"/>
              </a:spcBef>
              <a:spcAft>
                <a:spcPts val="0"/>
              </a:spcAft>
              <a:buClr>
                <a:schemeClr val="dk1"/>
              </a:buClr>
              <a:buFont typeface="Arial"/>
              <a:buChar char="•"/>
              <a:defRPr sz="2200" b="0" i="0" u="none" strike="noStrike" cap="none" baseline="0">
                <a:solidFill>
                  <a:schemeClr val="dk1"/>
                </a:solidFill>
                <a:latin typeface="Calibri"/>
                <a:ea typeface="Calibri"/>
                <a:cs typeface="Calibri"/>
                <a:sym typeface="Calibri"/>
              </a:defRPr>
            </a:lvl3pPr>
            <a:lvl4pPr marL="1600200" marR="0" indent="-146050" algn="l" rtl="0">
              <a:spcBef>
                <a:spcPts val="440"/>
              </a:spcBef>
              <a:spcAft>
                <a:spcPts val="0"/>
              </a:spcAft>
              <a:buClr>
                <a:schemeClr val="dk1"/>
              </a:buClr>
              <a:buFont typeface="Arial"/>
              <a:buChar char="•"/>
              <a:defRPr sz="2200" b="0" i="0" u="none" strike="noStrike" cap="none" baseline="0">
                <a:solidFill>
                  <a:schemeClr val="dk1"/>
                </a:solidFill>
                <a:latin typeface="Calibri"/>
                <a:ea typeface="Calibri"/>
                <a:cs typeface="Calibri"/>
                <a:sym typeface="Calibri"/>
              </a:defRPr>
            </a:lvl4pPr>
            <a:lvl5pPr marL="2057400" marR="0" indent="-146050" algn="l" rtl="0">
              <a:spcBef>
                <a:spcPts val="440"/>
              </a:spcBef>
              <a:spcAft>
                <a:spcPts val="0"/>
              </a:spcAft>
              <a:buClr>
                <a:schemeClr val="dk1"/>
              </a:buClr>
              <a:buFont typeface="Arial"/>
              <a:buChar char="•"/>
              <a:defRPr sz="22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p:nvPr/>
        </p:nvSpPr>
        <p:spPr>
          <a:xfrm>
            <a:off x="0" y="5610225"/>
            <a:ext cx="9144000" cy="1247774"/>
          </a:xfrm>
          <a:prstGeom prst="rect">
            <a:avLst/>
          </a:prstGeom>
          <a:blipFill>
            <a:blip r:embed="rId7"/>
            <a:stretch>
              <a:fillRect/>
            </a:stretch>
          </a:blipFill>
        </p:spPr>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364633" y="76200"/>
            <a:ext cx="8559778" cy="1477328"/>
          </a:xfrm>
          <a:prstGeom prst="rect">
            <a:avLst/>
          </a:prstGeom>
          <a:noFill/>
          <a:ln>
            <a:noFill/>
          </a:ln>
        </p:spPr>
        <p:txBody>
          <a:bodyPr lIns="91425" tIns="45700" rIns="91425" bIns="45700" anchor="t" anchorCtr="0">
            <a:noAutofit/>
          </a:bodyPr>
          <a:lstStyle/>
          <a:p>
            <a:pPr marL="0" marR="0" lvl="0" indent="0" algn="ctr" rtl="0">
              <a:lnSpc>
                <a:spcPct val="100000"/>
              </a:lnSpc>
              <a:buSzPct val="25000"/>
              <a:buNone/>
            </a:pPr>
            <a:r>
              <a:rPr lang="ru-RU" sz="3600" b="1" i="0" u="none" strike="noStrike" cap="none" baseline="0">
                <a:solidFill>
                  <a:srgbClr val="00B050"/>
                </a:solidFill>
                <a:latin typeface="Calibri"/>
                <a:ea typeface="Calibri"/>
                <a:cs typeface="Calibri"/>
                <a:sym typeface="Calibri"/>
              </a:rPr>
              <a:t>Направления Программ ГЭФ-6</a:t>
            </a:r>
            <a:br>
              <a:rPr lang="ru-RU" sz="3600" b="1" i="0" u="none" strike="noStrike" cap="none" baseline="0">
                <a:solidFill>
                  <a:srgbClr val="00B050"/>
                </a:solidFill>
                <a:latin typeface="Calibri"/>
                <a:ea typeface="Calibri"/>
                <a:cs typeface="Calibri"/>
                <a:sym typeface="Calibri"/>
              </a:rPr>
            </a:br>
            <a:r>
              <a:rPr lang="ru-RU" sz="3600" b="1" i="0" u="none" strike="noStrike" cap="none" baseline="0">
                <a:solidFill>
                  <a:srgbClr val="00B050"/>
                </a:solidFill>
                <a:latin typeface="Calibri"/>
                <a:ea typeface="Calibri"/>
                <a:cs typeface="Calibri"/>
                <a:sym typeface="Calibri"/>
              </a:rPr>
              <a:t>в Области Рационального Использования</a:t>
            </a:r>
            <a:br>
              <a:rPr lang="ru-RU" sz="3600" b="1" i="0" u="none" strike="noStrike" cap="none" baseline="0">
                <a:solidFill>
                  <a:srgbClr val="00B050"/>
                </a:solidFill>
                <a:latin typeface="Calibri"/>
                <a:ea typeface="Calibri"/>
                <a:cs typeface="Calibri"/>
                <a:sym typeface="Calibri"/>
              </a:rPr>
            </a:br>
            <a:r>
              <a:rPr lang="ru-RU" sz="3600" b="1" i="0" u="none" strike="noStrike" cap="none" baseline="0">
                <a:solidFill>
                  <a:srgbClr val="00B050"/>
                </a:solidFill>
                <a:latin typeface="Calibri"/>
                <a:ea typeface="Calibri"/>
                <a:cs typeface="Calibri"/>
                <a:sym typeface="Calibri"/>
              </a:rPr>
              <a:t>Природных Ресурсов</a:t>
            </a:r>
          </a:p>
        </p:txBody>
      </p:sp>
      <p:sp>
        <p:nvSpPr>
          <p:cNvPr id="107" name="Shape 107"/>
          <p:cNvSpPr/>
          <p:nvPr/>
        </p:nvSpPr>
        <p:spPr>
          <a:xfrm>
            <a:off x="1808167" y="2133600"/>
            <a:ext cx="5543313" cy="3046988"/>
          </a:xfrm>
          <a:prstGeom prst="rect">
            <a:avLst/>
          </a:prstGeom>
          <a:noFill/>
          <a:ln>
            <a:noFill/>
          </a:ln>
        </p:spPr>
        <p:txBody>
          <a:bodyPr lIns="91425" tIns="45700" rIns="91425" bIns="45700" anchor="t" anchorCtr="0">
            <a:noAutofit/>
          </a:bodyPr>
          <a:lstStyle/>
          <a:p>
            <a:pPr marL="0" marR="0" lvl="0" indent="0" algn="ctr" rtl="0">
              <a:buSzPct val="25000"/>
              <a:buNone/>
            </a:pPr>
            <a:r>
              <a:rPr lang="ru-RU" sz="3200" b="1" i="0" u="none" strike="noStrike" cap="none" baseline="0">
                <a:solidFill>
                  <a:srgbClr val="00B050"/>
                </a:solidFill>
                <a:latin typeface="Calibri"/>
                <a:ea typeface="Calibri"/>
                <a:cs typeface="Calibri"/>
                <a:sym typeface="Calibri"/>
              </a:rPr>
              <a:t>Биоразнообразие</a:t>
            </a:r>
            <a:br>
              <a:rPr lang="ru-RU" sz="3200" b="1" i="0" u="none" strike="noStrike" cap="none" baseline="0">
                <a:solidFill>
                  <a:srgbClr val="00B050"/>
                </a:solidFill>
                <a:latin typeface="Calibri"/>
                <a:ea typeface="Calibri"/>
                <a:cs typeface="Calibri"/>
                <a:sym typeface="Calibri"/>
              </a:rPr>
            </a:br>
            <a:r>
              <a:rPr lang="ru-RU" sz="3200" b="1" i="0" u="none" strike="noStrike" cap="none" baseline="0">
                <a:solidFill>
                  <a:srgbClr val="00B050"/>
                </a:solidFill>
                <a:latin typeface="Calibri"/>
                <a:ea typeface="Calibri"/>
                <a:cs typeface="Calibri"/>
                <a:sym typeface="Calibri"/>
              </a:rPr>
              <a:t>Международные воды</a:t>
            </a:r>
          </a:p>
          <a:p>
            <a:pPr marL="0" marR="0" lvl="0" indent="0" algn="ctr" rtl="0">
              <a:buSzPct val="25000"/>
              <a:buNone/>
            </a:pPr>
            <a:r>
              <a:rPr lang="ru-RU" sz="3200" b="1" i="0" u="none" strike="noStrike" cap="none" baseline="0">
                <a:solidFill>
                  <a:srgbClr val="00B050"/>
                </a:solidFill>
                <a:latin typeface="Calibri"/>
                <a:ea typeface="Calibri"/>
                <a:cs typeface="Calibri"/>
                <a:sym typeface="Calibri"/>
              </a:rPr>
              <a:t>Деградация земель</a:t>
            </a:r>
          </a:p>
          <a:p>
            <a:pPr marL="0" marR="0" lvl="0" indent="0" algn="ctr" rtl="0">
              <a:buSzPct val="25000"/>
              <a:buNone/>
            </a:pPr>
            <a:r>
              <a:rPr lang="ru-RU" sz="3200" b="1" i="0" u="none" strike="noStrike" cap="none" baseline="0">
                <a:solidFill>
                  <a:srgbClr val="00B050"/>
                </a:solidFill>
                <a:latin typeface="Calibri"/>
                <a:ea typeface="Calibri"/>
                <a:cs typeface="Calibri"/>
                <a:sym typeface="Calibri"/>
              </a:rPr>
              <a:t>Устойчивое лесопользование </a:t>
            </a:r>
          </a:p>
          <a:p>
            <a:pPr marL="0" marR="0" lvl="0" indent="0" algn="ctr" rtl="0">
              <a:buSzPct val="25000"/>
              <a:buNone/>
            </a:pPr>
            <a:r>
              <a:rPr lang="ru-RU" sz="3200" b="1" i="0" u="none" strike="noStrike" cap="none" baseline="0">
                <a:solidFill>
                  <a:srgbClr val="00B050"/>
                </a:solidFill>
                <a:latin typeface="Calibri"/>
                <a:ea typeface="Calibri"/>
                <a:cs typeface="Calibri"/>
                <a:sym typeface="Calibri"/>
              </a:rPr>
              <a:t>и</a:t>
            </a:r>
          </a:p>
          <a:p>
            <a:pPr marL="0" marR="0" lvl="0" indent="0" algn="ctr" rtl="0">
              <a:buSzPct val="25000"/>
              <a:buNone/>
            </a:pPr>
            <a:r>
              <a:rPr lang="ru-RU" sz="3200" b="1" i="0" u="none" strike="noStrike" cap="none" baseline="0">
                <a:solidFill>
                  <a:srgbClr val="00B050"/>
                </a:solidFill>
                <a:latin typeface="Calibri"/>
                <a:ea typeface="Calibri"/>
                <a:cs typeface="Calibri"/>
                <a:sym typeface="Calibri"/>
              </a:rPr>
              <a:t>«Знаковые программы»</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1524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3200" b="1" i="0" u="none" strike="noStrike" cap="none" baseline="0">
                <a:solidFill>
                  <a:srgbClr val="006600"/>
                </a:solidFill>
                <a:latin typeface="Calibri"/>
                <a:ea typeface="Calibri"/>
                <a:cs typeface="Calibri"/>
                <a:sym typeface="Calibri"/>
              </a:rPr>
              <a:t>Стратегия в сфере деградации земель:</a:t>
            </a:r>
            <a:br>
              <a:rPr lang="ru-RU" sz="3200" b="1" i="0" u="none" strike="noStrike" cap="none" baseline="0">
                <a:solidFill>
                  <a:srgbClr val="006600"/>
                </a:solidFill>
                <a:latin typeface="Calibri"/>
                <a:ea typeface="Calibri"/>
                <a:cs typeface="Calibri"/>
                <a:sym typeface="Calibri"/>
              </a:rPr>
            </a:br>
            <a:r>
              <a:rPr lang="ru-RU" sz="3200" b="1" i="0" u="none" strike="noStrike" cap="none" baseline="0">
                <a:solidFill>
                  <a:srgbClr val="006600"/>
                </a:solidFill>
                <a:latin typeface="Calibri"/>
                <a:ea typeface="Calibri"/>
                <a:cs typeface="Calibri"/>
                <a:sym typeface="Calibri"/>
              </a:rPr>
              <a:t> задачи и программы</a:t>
            </a:r>
          </a:p>
        </p:txBody>
      </p:sp>
      <p:grpSp>
        <p:nvGrpSpPr>
          <p:cNvPr id="219" name="Shape 219"/>
          <p:cNvGrpSpPr/>
          <p:nvPr/>
        </p:nvGrpSpPr>
        <p:grpSpPr>
          <a:xfrm>
            <a:off x="457200" y="1295400"/>
            <a:ext cx="8229600" cy="5101989"/>
            <a:chOff x="0" y="0"/>
            <a:chExt cx="8229600" cy="5101989"/>
          </a:xfrm>
        </p:grpSpPr>
        <p:sp>
          <p:nvSpPr>
            <p:cNvPr id="220" name="Shape 220"/>
            <p:cNvSpPr/>
            <p:nvPr/>
          </p:nvSpPr>
          <p:spPr>
            <a:xfrm>
              <a:off x="0" y="0"/>
              <a:ext cx="8229600" cy="1404188"/>
            </a:xfrm>
            <a:prstGeom prst="roundRect">
              <a:avLst>
                <a:gd name="adj" fmla="val 10000"/>
              </a:avLst>
            </a:prstGeom>
            <a:solidFill>
              <a:srgbClr val="76923C"/>
            </a:solidFill>
            <a:ln w="25400" cap="flat">
              <a:solidFill>
                <a:schemeClr val="lt1"/>
              </a:solidFill>
              <a:prstDash val="solid"/>
              <a:round/>
              <a:headEnd type="none" w="med" len="med"/>
              <a:tailEnd type="none" w="med" len="med"/>
            </a:ln>
          </p:spPr>
          <p:txBody>
            <a:bodyPr lIns="80000" tIns="80000" rIns="80000" bIns="80000" anchor="t" anchorCtr="0">
              <a:noAutofit/>
            </a:bodyPr>
            <a:lstStyle/>
            <a:p>
              <a:pPr marL="0" marR="0" lvl="0" indent="0" algn="l" rtl="0">
                <a:lnSpc>
                  <a:spcPct val="75000"/>
                </a:lnSpc>
                <a:spcBef>
                  <a:spcPts val="0"/>
                </a:spcBef>
                <a:spcAft>
                  <a:spcPts val="735"/>
                </a:spcAft>
                <a:buSzPct val="25000"/>
                <a:buNone/>
              </a:pPr>
              <a:r>
                <a:rPr lang="ru-RU" sz="2100" b="1" i="0" u="none" strike="noStrike" cap="none" baseline="0">
                  <a:solidFill>
                    <a:schemeClr val="lt1"/>
                  </a:solidFill>
                  <a:latin typeface="Calibri"/>
                  <a:ea typeface="Calibri"/>
                  <a:cs typeface="Calibri"/>
                  <a:sym typeface="Calibri"/>
                </a:rPr>
                <a:t>ДЗ-1: Сельскохозяйственные и пастбищные системы</a:t>
              </a:r>
            </a:p>
            <a:p>
              <a:pPr marL="228600" marR="0" lvl="1" indent="-228600" algn="l" rtl="0">
                <a:lnSpc>
                  <a:spcPct val="75000"/>
                </a:lnSpc>
                <a:spcBef>
                  <a:spcPts val="0"/>
                </a:spcBef>
                <a:spcAft>
                  <a:spcPts val="300"/>
                </a:spcAft>
                <a:buClr>
                  <a:schemeClr val="lt1"/>
                </a:buClr>
                <a:buSzPct val="100000"/>
                <a:buFont typeface="Arial"/>
                <a:buChar char="•"/>
              </a:pPr>
              <a:r>
                <a:rPr lang="ru-RU" sz="2000" b="0" i="0" u="none" strike="noStrike" cap="none" baseline="0">
                  <a:solidFill>
                    <a:schemeClr val="lt1"/>
                  </a:solidFill>
                  <a:latin typeface="Calibri"/>
                  <a:ea typeface="Calibri"/>
                  <a:cs typeface="Calibri"/>
                  <a:sym typeface="Calibri"/>
                </a:rPr>
                <a:t>Агроэкологическая интенсификация</a:t>
              </a:r>
            </a:p>
            <a:p>
              <a:pPr marL="228600" marR="0" lvl="1" indent="-228600" algn="l" rtl="0">
                <a:lnSpc>
                  <a:spcPct val="90000"/>
                </a:lnSpc>
                <a:spcBef>
                  <a:spcPts val="0"/>
                </a:spcBef>
                <a:spcAft>
                  <a:spcPts val="300"/>
                </a:spcAft>
                <a:buClr>
                  <a:schemeClr val="lt1"/>
                </a:buClr>
                <a:buSzPct val="100000"/>
                <a:buFont typeface="Arial"/>
                <a:buChar char="•"/>
              </a:pPr>
              <a:r>
                <a:rPr lang="ru-RU" sz="2000" b="0" i="0" u="none" strike="noStrike" cap="none" baseline="0">
                  <a:solidFill>
                    <a:schemeClr val="lt1"/>
                  </a:solidFill>
                  <a:latin typeface="Calibri"/>
                  <a:ea typeface="Calibri"/>
                  <a:cs typeface="Calibri"/>
                  <a:sym typeface="Calibri"/>
                </a:rPr>
                <a:t>Устойчивое землепользование (УЗП), способствующее устойчивости сельского хозяйства к изменению климата</a:t>
              </a:r>
            </a:p>
          </p:txBody>
        </p:sp>
        <p:sp>
          <p:nvSpPr>
            <p:cNvPr id="221" name="Shape 221"/>
            <p:cNvSpPr/>
            <p:nvPr/>
          </p:nvSpPr>
          <p:spPr>
            <a:xfrm>
              <a:off x="112054" y="253876"/>
              <a:ext cx="1645919" cy="896435"/>
            </a:xfrm>
            <a:prstGeom prst="rect">
              <a:avLst/>
            </a:prstGeom>
            <a:blipFill>
              <a:blip r:embed="rId3"/>
              <a:stretch>
                <a:fillRect/>
              </a:stretch>
            </a:blipFill>
          </p:spPr>
        </p:sp>
        <p:sp>
          <p:nvSpPr>
            <p:cNvPr id="222" name="Shape 222"/>
            <p:cNvSpPr/>
            <p:nvPr/>
          </p:nvSpPr>
          <p:spPr>
            <a:xfrm>
              <a:off x="112054" y="253876"/>
              <a:ext cx="1645920" cy="896436"/>
            </a:xfrm>
            <a:prstGeom prst="roundRect">
              <a:avLst>
                <a:gd name="adj" fmla="val 10000"/>
              </a:avLst>
            </a:prstGeom>
            <a:no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23" name="Shape 223"/>
            <p:cNvSpPr/>
            <p:nvPr/>
          </p:nvSpPr>
          <p:spPr>
            <a:xfrm>
              <a:off x="0" y="1516242"/>
              <a:ext cx="8229600" cy="1120545"/>
            </a:xfrm>
            <a:prstGeom prst="roundRect">
              <a:avLst>
                <a:gd name="adj" fmla="val 10000"/>
              </a:avLst>
            </a:prstGeom>
            <a:solidFill>
              <a:srgbClr val="76923C"/>
            </a:solidFill>
            <a:ln w="25400" cap="flat">
              <a:solidFill>
                <a:schemeClr val="lt1"/>
              </a:solidFill>
              <a:prstDash val="solid"/>
              <a:round/>
              <a:headEnd type="none" w="med" len="med"/>
              <a:tailEnd type="none" w="med" len="med"/>
            </a:ln>
          </p:spPr>
          <p:txBody>
            <a:bodyPr lIns="91425" tIns="91425" rIns="91425" bIns="91425" anchor="t" anchorCtr="0">
              <a:noAutofit/>
            </a:bodyPr>
            <a:lstStyle/>
            <a:p>
              <a:pPr marL="0" marR="0" lvl="0" indent="0" algn="l" rtl="0">
                <a:lnSpc>
                  <a:spcPct val="90000"/>
                </a:lnSpc>
                <a:spcBef>
                  <a:spcPts val="0"/>
                </a:spcBef>
                <a:spcAft>
                  <a:spcPts val="840"/>
                </a:spcAft>
                <a:buSzPct val="25000"/>
                <a:buNone/>
              </a:pPr>
              <a:r>
                <a:rPr lang="ru-RU" sz="2400" b="1" i="0" u="none" strike="noStrike" cap="none" baseline="0">
                  <a:solidFill>
                    <a:schemeClr val="lt1"/>
                  </a:solidFill>
                  <a:latin typeface="Calibri"/>
                  <a:ea typeface="Calibri"/>
                  <a:cs typeface="Calibri"/>
                  <a:sym typeface="Calibri"/>
                </a:rPr>
                <a:t>ДЗ-2: Лесные ландшафты</a:t>
              </a:r>
            </a:p>
            <a:p>
              <a:pPr marL="228600" marR="0" lvl="1" indent="-228600" algn="l" rtl="0">
                <a:lnSpc>
                  <a:spcPct val="90000"/>
                </a:lnSpc>
                <a:spcBef>
                  <a:spcPts val="0"/>
                </a:spcBef>
                <a:spcAft>
                  <a:spcPts val="300"/>
                </a:spcAft>
                <a:buClr>
                  <a:schemeClr val="lt1"/>
                </a:buClr>
                <a:buSzPct val="100000"/>
                <a:buFont typeface="Arial"/>
                <a:buChar char="•"/>
              </a:pPr>
              <a:r>
                <a:rPr lang="ru-RU" sz="2000" b="0" i="0" u="none" strike="noStrike" cap="none" baseline="0">
                  <a:solidFill>
                    <a:schemeClr val="lt1"/>
                  </a:solidFill>
                  <a:latin typeface="Calibri"/>
                  <a:ea typeface="Calibri"/>
                  <a:cs typeface="Calibri"/>
                  <a:sym typeface="Calibri"/>
                </a:rPr>
                <a:t>Рациональное управление и  восстановление ландшафтов</a:t>
              </a:r>
            </a:p>
          </p:txBody>
        </p:sp>
        <p:sp>
          <p:nvSpPr>
            <p:cNvPr id="224" name="Shape 224"/>
            <p:cNvSpPr/>
            <p:nvPr/>
          </p:nvSpPr>
          <p:spPr>
            <a:xfrm>
              <a:off x="112054" y="1628298"/>
              <a:ext cx="1645919" cy="896435"/>
            </a:xfrm>
            <a:prstGeom prst="rect">
              <a:avLst/>
            </a:prstGeom>
            <a:blipFill>
              <a:blip r:embed="rId4"/>
              <a:stretch>
                <a:fillRect/>
              </a:stretch>
            </a:blipFill>
          </p:spPr>
        </p:sp>
        <p:sp>
          <p:nvSpPr>
            <p:cNvPr id="225" name="Shape 225"/>
            <p:cNvSpPr/>
            <p:nvPr/>
          </p:nvSpPr>
          <p:spPr>
            <a:xfrm>
              <a:off x="112054" y="1628298"/>
              <a:ext cx="1645920" cy="896436"/>
            </a:xfrm>
            <a:prstGeom prst="roundRect">
              <a:avLst>
                <a:gd name="adj" fmla="val 10000"/>
              </a:avLst>
            </a:prstGeom>
            <a:no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26" name="Shape 226"/>
            <p:cNvSpPr/>
            <p:nvPr/>
          </p:nvSpPr>
          <p:spPr>
            <a:xfrm>
              <a:off x="0" y="2748842"/>
              <a:ext cx="8229600" cy="1120545"/>
            </a:xfrm>
            <a:prstGeom prst="roundRect">
              <a:avLst>
                <a:gd name="adj" fmla="val 10000"/>
              </a:avLst>
            </a:prstGeom>
            <a:solidFill>
              <a:srgbClr val="76923C"/>
            </a:solidFill>
            <a:ln w="25400" cap="flat">
              <a:solidFill>
                <a:schemeClr val="lt1"/>
              </a:solidFill>
              <a:prstDash val="solid"/>
              <a:round/>
              <a:headEnd type="none" w="med" len="med"/>
              <a:tailEnd type="none" w="med" len="med"/>
            </a:ln>
          </p:spPr>
          <p:txBody>
            <a:bodyPr lIns="91425" tIns="91425" rIns="91425" bIns="91425" anchor="t" anchorCtr="0">
              <a:noAutofit/>
            </a:bodyPr>
            <a:lstStyle/>
            <a:p>
              <a:pPr marL="0" marR="0" lvl="0" indent="0" algn="l" rtl="0">
                <a:lnSpc>
                  <a:spcPct val="90000"/>
                </a:lnSpc>
                <a:spcBef>
                  <a:spcPts val="0"/>
                </a:spcBef>
                <a:spcAft>
                  <a:spcPts val="840"/>
                </a:spcAft>
                <a:buSzPct val="25000"/>
                <a:buNone/>
              </a:pPr>
              <a:r>
                <a:rPr lang="ru-RU" sz="2400" b="1" i="0" u="none" strike="noStrike" cap="none" baseline="0">
                  <a:solidFill>
                    <a:schemeClr val="lt1"/>
                  </a:solidFill>
                  <a:latin typeface="Calibri"/>
                  <a:ea typeface="Calibri"/>
                  <a:cs typeface="Calibri"/>
                  <a:sym typeface="Calibri"/>
                </a:rPr>
                <a:t>ДЗ-3: Комплексные ландшафты</a:t>
              </a:r>
            </a:p>
            <a:p>
              <a:pPr marL="228600" marR="0" lvl="1" indent="-228600" algn="l" rtl="0">
                <a:lnSpc>
                  <a:spcPct val="90000"/>
                </a:lnSpc>
                <a:spcBef>
                  <a:spcPts val="0"/>
                </a:spcBef>
                <a:spcAft>
                  <a:spcPts val="300"/>
                </a:spcAft>
                <a:buClr>
                  <a:schemeClr val="lt1"/>
                </a:buClr>
                <a:buSzPct val="100000"/>
                <a:buFont typeface="Arial"/>
                <a:buChar char="•"/>
              </a:pPr>
              <a:r>
                <a:rPr lang="ru-RU" sz="2000" b="0" i="0" u="none" strike="noStrike" cap="none" baseline="0">
                  <a:solidFill>
                    <a:schemeClr val="lt1"/>
                  </a:solidFill>
                  <a:latin typeface="Calibri"/>
                  <a:ea typeface="Calibri"/>
                  <a:cs typeface="Calibri"/>
                  <a:sym typeface="Calibri"/>
                </a:rPr>
                <a:t>Расширение масштабов УЗП</a:t>
              </a:r>
            </a:p>
          </p:txBody>
        </p:sp>
        <p:sp>
          <p:nvSpPr>
            <p:cNvPr id="227" name="Shape 227"/>
            <p:cNvSpPr/>
            <p:nvPr/>
          </p:nvSpPr>
          <p:spPr>
            <a:xfrm>
              <a:off x="112054" y="2860898"/>
              <a:ext cx="1645919" cy="896436"/>
            </a:xfrm>
            <a:prstGeom prst="rect">
              <a:avLst/>
            </a:prstGeom>
            <a:blipFill>
              <a:blip r:embed="rId5"/>
              <a:stretch>
                <a:fillRect/>
              </a:stretch>
            </a:blipFill>
          </p:spPr>
        </p:sp>
        <p:sp>
          <p:nvSpPr>
            <p:cNvPr id="228" name="Shape 228"/>
            <p:cNvSpPr/>
            <p:nvPr/>
          </p:nvSpPr>
          <p:spPr>
            <a:xfrm>
              <a:off x="112054" y="2860898"/>
              <a:ext cx="1645920" cy="896436"/>
            </a:xfrm>
            <a:prstGeom prst="roundRect">
              <a:avLst>
                <a:gd name="adj" fmla="val 10000"/>
              </a:avLst>
            </a:prstGeom>
            <a:no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29" name="Shape 229"/>
            <p:cNvSpPr/>
            <p:nvPr/>
          </p:nvSpPr>
          <p:spPr>
            <a:xfrm>
              <a:off x="0" y="3981444"/>
              <a:ext cx="8229600" cy="1120545"/>
            </a:xfrm>
            <a:prstGeom prst="roundRect">
              <a:avLst>
                <a:gd name="adj" fmla="val 10000"/>
              </a:avLst>
            </a:prstGeom>
            <a:solidFill>
              <a:srgbClr val="76923C"/>
            </a:solidFill>
            <a:ln w="25400" cap="flat">
              <a:solidFill>
                <a:schemeClr val="lt1"/>
              </a:solidFill>
              <a:prstDash val="solid"/>
              <a:round/>
              <a:headEnd type="none" w="med" len="med"/>
              <a:tailEnd type="none" w="med" len="med"/>
            </a:ln>
          </p:spPr>
          <p:txBody>
            <a:bodyPr lIns="91425" tIns="91425" rIns="91425" bIns="91425" anchor="t" anchorCtr="0">
              <a:noAutofit/>
            </a:bodyPr>
            <a:lstStyle/>
            <a:p>
              <a:pPr marL="0" marR="0" lvl="0" indent="0" algn="l" rtl="0">
                <a:lnSpc>
                  <a:spcPct val="90000"/>
                </a:lnSpc>
                <a:spcBef>
                  <a:spcPts val="0"/>
                </a:spcBef>
                <a:spcAft>
                  <a:spcPts val="840"/>
                </a:spcAft>
                <a:buSzPct val="25000"/>
                <a:buNone/>
              </a:pPr>
              <a:r>
                <a:rPr lang="ru-RU" sz="2400" b="1" i="0" u="none" strike="noStrike" cap="none" baseline="0">
                  <a:solidFill>
                    <a:schemeClr val="lt1"/>
                  </a:solidFill>
                  <a:latin typeface="Calibri"/>
                  <a:ea typeface="Calibri"/>
                  <a:cs typeface="Calibri"/>
                  <a:sym typeface="Calibri"/>
                </a:rPr>
                <a:t>ДЗ-4: Институциональные и политические структуры</a:t>
              </a:r>
            </a:p>
            <a:p>
              <a:pPr marL="0" marR="0" lvl="1" indent="0" algn="l" rtl="0">
                <a:lnSpc>
                  <a:spcPct val="75000"/>
                </a:lnSpc>
                <a:spcBef>
                  <a:spcPts val="0"/>
                </a:spcBef>
                <a:spcAft>
                  <a:spcPts val="0"/>
                </a:spcAft>
                <a:buClr>
                  <a:schemeClr val="lt1"/>
                </a:buClr>
                <a:buSzPct val="98484"/>
                <a:buFont typeface="Arial"/>
                <a:buChar char="•"/>
              </a:pPr>
              <a:r>
                <a:rPr lang="ru-RU" sz="2200" b="0" i="0" u="none" strike="noStrike" cap="none" baseline="0">
                  <a:solidFill>
                    <a:schemeClr val="lt1"/>
                  </a:solidFill>
                  <a:latin typeface="Calibri"/>
                  <a:ea typeface="Calibri"/>
                  <a:cs typeface="Calibri"/>
                  <a:sym typeface="Calibri"/>
                </a:rPr>
                <a:t> </a:t>
              </a:r>
              <a:r>
                <a:rPr lang="ru-RU" sz="2000" b="0" i="0" u="none" strike="noStrike" cap="none" baseline="0">
                  <a:solidFill>
                    <a:schemeClr val="lt1"/>
                  </a:solidFill>
                  <a:latin typeface="Calibri"/>
                  <a:ea typeface="Calibri"/>
                  <a:cs typeface="Calibri"/>
                  <a:sym typeface="Calibri"/>
                </a:rPr>
                <a:t>Интеграция УЗП во все аспекты развития</a:t>
              </a:r>
            </a:p>
          </p:txBody>
        </p:sp>
        <p:sp>
          <p:nvSpPr>
            <p:cNvPr id="230" name="Shape 230"/>
            <p:cNvSpPr/>
            <p:nvPr/>
          </p:nvSpPr>
          <p:spPr>
            <a:xfrm>
              <a:off x="112054" y="4093498"/>
              <a:ext cx="1645920" cy="896436"/>
            </a:xfrm>
            <a:prstGeom prst="rect">
              <a:avLst/>
            </a:prstGeom>
            <a:blipFill>
              <a:blip r:embed="rId6"/>
              <a:stretch>
                <a:fillRect/>
              </a:stretch>
            </a:blipFill>
          </p:spPr>
        </p:sp>
        <p:sp>
          <p:nvSpPr>
            <p:cNvPr id="231" name="Shape 231"/>
            <p:cNvSpPr/>
            <p:nvPr/>
          </p:nvSpPr>
          <p:spPr>
            <a:xfrm>
              <a:off x="112054" y="4093498"/>
              <a:ext cx="1645920" cy="896436"/>
            </a:xfrm>
            <a:prstGeom prst="roundRect">
              <a:avLst>
                <a:gd name="adj" fmla="val 10000"/>
              </a:avLst>
            </a:prstGeom>
            <a:no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76200"/>
            <a:ext cx="82296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4000" b="1" i="0" u="none" strike="noStrike" cap="none" baseline="0">
                <a:solidFill>
                  <a:srgbClr val="006600"/>
                </a:solidFill>
                <a:latin typeface="Calibri"/>
                <a:ea typeface="Calibri"/>
                <a:cs typeface="Calibri"/>
                <a:sym typeface="Calibri"/>
              </a:rPr>
              <a:t>Приоритеты</a:t>
            </a:r>
          </a:p>
        </p:txBody>
      </p:sp>
      <p:sp>
        <p:nvSpPr>
          <p:cNvPr id="238" name="Shape 238"/>
          <p:cNvSpPr txBox="1">
            <a:spLocks noGrp="1"/>
          </p:cNvSpPr>
          <p:nvPr>
            <p:ph type="body" idx="1"/>
          </p:nvPr>
        </p:nvSpPr>
        <p:spPr>
          <a:xfrm>
            <a:off x="304800" y="1066800"/>
            <a:ext cx="8534399" cy="4648199"/>
          </a:xfrm>
          <a:prstGeom prst="rect">
            <a:avLst/>
          </a:prstGeom>
          <a:noFill/>
          <a:ln>
            <a:noFill/>
          </a:ln>
        </p:spPr>
        <p:txBody>
          <a:bodyPr lIns="91425" tIns="45700" rIns="91425" bIns="45700" anchor="t" anchorCtr="0">
            <a:noAutofit/>
          </a:bodyPr>
          <a:lstStyle/>
          <a:p>
            <a:pPr marL="514350" marR="0" lvl="0" indent="-514350" algn="l" rtl="0">
              <a:spcBef>
                <a:spcPts val="380"/>
              </a:spcBef>
              <a:spcAft>
                <a:spcPts val="0"/>
              </a:spcAft>
              <a:buClr>
                <a:schemeClr val="dk1"/>
              </a:buClr>
              <a:buSzPct val="100000"/>
              <a:buFont typeface="Calibri"/>
              <a:buAutoNum type="arabicPeriod"/>
            </a:pPr>
            <a:r>
              <a:rPr lang="ru-RU" sz="1900" b="1" i="0" u="none" strike="noStrike" cap="none" baseline="0">
                <a:solidFill>
                  <a:schemeClr val="dk1"/>
                </a:solidFill>
                <a:latin typeface="Calibri"/>
                <a:ea typeface="Calibri"/>
                <a:cs typeface="Calibri"/>
                <a:sym typeface="Calibri"/>
              </a:rPr>
              <a:t>Агро-экологическая интенсификация </a:t>
            </a:r>
            <a:r>
              <a:rPr lang="ru-RU" sz="1900" b="0" i="0" u="none" strike="noStrike" cap="none" baseline="0">
                <a:solidFill>
                  <a:schemeClr val="dk1"/>
                </a:solidFill>
                <a:latin typeface="Calibri"/>
                <a:ea typeface="Calibri"/>
                <a:cs typeface="Calibri"/>
                <a:sym typeface="Calibri"/>
              </a:rPr>
              <a:t>– эффективное использование природного капитала (земля, почва, вода, растительность) </a:t>
            </a:r>
            <a:br>
              <a:rPr lang="ru-RU" sz="1900" b="0" i="0" u="none" strike="noStrike" cap="none" baseline="0">
                <a:solidFill>
                  <a:schemeClr val="dk1"/>
                </a:solidFill>
                <a:latin typeface="Calibri"/>
                <a:ea typeface="Calibri"/>
                <a:cs typeface="Calibri"/>
                <a:sym typeface="Calibri"/>
              </a:rPr>
            </a:br>
            <a:r>
              <a:rPr lang="ru-RU" sz="1900" b="0" i="0" u="none" strike="noStrike" cap="none" baseline="0">
                <a:solidFill>
                  <a:schemeClr val="dk1"/>
                </a:solidFill>
                <a:latin typeface="Calibri"/>
                <a:ea typeface="Calibri"/>
                <a:cs typeface="Calibri"/>
                <a:sym typeface="Calibri"/>
              </a:rPr>
              <a:t>в системах производства продукции растениеводства и животноводства </a:t>
            </a:r>
          </a:p>
          <a:p>
            <a:pPr marL="514350" marR="0" lvl="0" indent="-514350" algn="l" rtl="0">
              <a:spcBef>
                <a:spcPts val="380"/>
              </a:spcBef>
              <a:spcAft>
                <a:spcPts val="0"/>
              </a:spcAft>
              <a:buClr>
                <a:schemeClr val="dk1"/>
              </a:buClr>
              <a:buSzPct val="100000"/>
              <a:buFont typeface="Calibri"/>
              <a:buAutoNum type="arabicPeriod"/>
            </a:pPr>
            <a:r>
              <a:rPr lang="ru-RU" sz="1900" b="1" i="0" u="none" strike="noStrike" cap="none" baseline="0">
                <a:solidFill>
                  <a:schemeClr val="dk1"/>
                </a:solidFill>
                <a:latin typeface="Calibri"/>
                <a:ea typeface="Calibri"/>
                <a:cs typeface="Calibri"/>
                <a:sym typeface="Calibri"/>
              </a:rPr>
              <a:t>УЗП, способствующее устойчивости сельского хозяйства к изменению климата </a:t>
            </a:r>
            <a:r>
              <a:rPr lang="ru-RU" sz="1900" b="0" i="0" u="none" strike="noStrike" cap="none" baseline="0">
                <a:solidFill>
                  <a:schemeClr val="dk1"/>
                </a:solidFill>
                <a:latin typeface="Calibri"/>
                <a:ea typeface="Calibri"/>
                <a:cs typeface="Calibri"/>
                <a:sym typeface="Calibri"/>
              </a:rPr>
              <a:t>– инновационные методы увеличения растительного покрова </a:t>
            </a:r>
            <a:br>
              <a:rPr lang="ru-RU" sz="1900" b="0" i="0" u="none" strike="noStrike" cap="none" baseline="0">
                <a:solidFill>
                  <a:schemeClr val="dk1"/>
                </a:solidFill>
                <a:latin typeface="Calibri"/>
                <a:ea typeface="Calibri"/>
                <a:cs typeface="Calibri"/>
                <a:sym typeface="Calibri"/>
              </a:rPr>
            </a:br>
            <a:r>
              <a:rPr lang="ru-RU" sz="1900" b="0" i="0" u="none" strike="noStrike" cap="none" baseline="0">
                <a:solidFill>
                  <a:schemeClr val="dk1"/>
                </a:solidFill>
                <a:latin typeface="Calibri"/>
                <a:ea typeface="Calibri"/>
                <a:cs typeface="Calibri"/>
                <a:sym typeface="Calibri"/>
              </a:rPr>
              <a:t>и почвенного органического углерода</a:t>
            </a:r>
          </a:p>
          <a:p>
            <a:pPr marL="514350" marR="0" lvl="0" indent="-514350" algn="l" rtl="0">
              <a:spcBef>
                <a:spcPts val="380"/>
              </a:spcBef>
              <a:spcAft>
                <a:spcPts val="0"/>
              </a:spcAft>
              <a:buClr>
                <a:schemeClr val="dk1"/>
              </a:buClr>
              <a:buSzPct val="100000"/>
              <a:buFont typeface="Calibri"/>
              <a:buAutoNum type="arabicPeriod"/>
            </a:pPr>
            <a:r>
              <a:rPr lang="ru-RU" sz="1900" b="1" i="0" u="none" strike="noStrike" cap="none" baseline="0">
                <a:solidFill>
                  <a:schemeClr val="dk1"/>
                </a:solidFill>
                <a:latin typeface="Calibri"/>
                <a:ea typeface="Calibri"/>
                <a:cs typeface="Calibri"/>
                <a:sym typeface="Calibri"/>
              </a:rPr>
              <a:t>Рациональное управление и восстановление ландшафтов </a:t>
            </a:r>
            <a:r>
              <a:rPr lang="ru-RU" sz="1900" b="0" i="0" u="none" strike="noStrike" cap="none" baseline="0">
                <a:solidFill>
                  <a:schemeClr val="dk1"/>
                </a:solidFill>
                <a:latin typeface="Calibri"/>
                <a:ea typeface="Calibri"/>
                <a:cs typeface="Calibri"/>
                <a:sym typeface="Calibri"/>
              </a:rPr>
              <a:t>– варианты увеличения лесного и растительного покрова, ориентированные </a:t>
            </a:r>
            <a:br>
              <a:rPr lang="ru-RU" sz="1900" b="0" i="0" u="none" strike="noStrike" cap="none" baseline="0">
                <a:solidFill>
                  <a:schemeClr val="dk1"/>
                </a:solidFill>
                <a:latin typeface="Calibri"/>
                <a:ea typeface="Calibri"/>
                <a:cs typeface="Calibri"/>
                <a:sym typeface="Calibri"/>
              </a:rPr>
            </a:br>
            <a:r>
              <a:rPr lang="ru-RU" sz="1900" b="0" i="0" u="none" strike="noStrike" cap="none" baseline="0">
                <a:solidFill>
                  <a:schemeClr val="dk1"/>
                </a:solidFill>
                <a:latin typeface="Calibri"/>
                <a:ea typeface="Calibri"/>
                <a:cs typeface="Calibri"/>
                <a:sym typeface="Calibri"/>
              </a:rPr>
              <a:t>на потребности местного населения и средства жизне-обеспечения</a:t>
            </a:r>
          </a:p>
          <a:p>
            <a:pPr marL="514350" marR="0" lvl="0" indent="-514350" algn="l" rtl="0">
              <a:spcBef>
                <a:spcPts val="380"/>
              </a:spcBef>
              <a:spcAft>
                <a:spcPts val="0"/>
              </a:spcAft>
              <a:buClr>
                <a:schemeClr val="dk1"/>
              </a:buClr>
              <a:buSzPct val="100000"/>
              <a:buFont typeface="Calibri"/>
              <a:buAutoNum type="arabicPeriod"/>
            </a:pPr>
            <a:r>
              <a:rPr lang="ru-RU" sz="1900" b="1" i="0" u="none" strike="noStrike" cap="none" baseline="0">
                <a:solidFill>
                  <a:schemeClr val="dk1"/>
                </a:solidFill>
                <a:latin typeface="Calibri"/>
                <a:ea typeface="Calibri"/>
                <a:cs typeface="Calibri"/>
                <a:sym typeface="Calibri"/>
              </a:rPr>
              <a:t>Расширение масштабов УЗП </a:t>
            </a:r>
            <a:r>
              <a:rPr lang="ru-RU" sz="1900" b="0" i="0" u="none" strike="noStrike" cap="none" baseline="0">
                <a:solidFill>
                  <a:schemeClr val="dk1"/>
                </a:solidFill>
                <a:latin typeface="Calibri"/>
                <a:ea typeface="Calibri"/>
                <a:cs typeface="Calibri"/>
                <a:sym typeface="Calibri"/>
              </a:rPr>
              <a:t>– принятие соответствующих мер </a:t>
            </a:r>
            <a:br>
              <a:rPr lang="ru-RU" sz="1900" b="0" i="0" u="none" strike="noStrike" cap="none" baseline="0">
                <a:solidFill>
                  <a:schemeClr val="dk1"/>
                </a:solidFill>
                <a:latin typeface="Calibri"/>
                <a:ea typeface="Calibri"/>
                <a:cs typeface="Calibri"/>
                <a:sym typeface="Calibri"/>
              </a:rPr>
            </a:br>
            <a:r>
              <a:rPr lang="ru-RU" sz="1900" b="0" i="0" u="none" strike="noStrike" cap="none" baseline="0">
                <a:solidFill>
                  <a:schemeClr val="dk1"/>
                </a:solidFill>
                <a:latin typeface="Calibri"/>
                <a:ea typeface="Calibri"/>
                <a:cs typeface="Calibri"/>
                <a:sym typeface="Calibri"/>
              </a:rPr>
              <a:t>по увеличению продуктивности сельскохозяйственных культур </a:t>
            </a:r>
            <a:br>
              <a:rPr lang="ru-RU" sz="1900" b="0" i="0" u="none" strike="noStrike" cap="none" baseline="0">
                <a:solidFill>
                  <a:schemeClr val="dk1"/>
                </a:solidFill>
                <a:latin typeface="Calibri"/>
                <a:ea typeface="Calibri"/>
                <a:cs typeface="Calibri"/>
                <a:sym typeface="Calibri"/>
              </a:rPr>
            </a:br>
            <a:r>
              <a:rPr lang="ru-RU" sz="1900" b="0" i="0" u="none" strike="noStrike" cap="none" baseline="0">
                <a:solidFill>
                  <a:schemeClr val="dk1"/>
                </a:solidFill>
                <a:latin typeface="Calibri"/>
                <a:ea typeface="Calibri"/>
                <a:cs typeface="Calibri"/>
                <a:sym typeface="Calibri"/>
              </a:rPr>
              <a:t>и пастбищных угодий</a:t>
            </a:r>
          </a:p>
          <a:p>
            <a:pPr marL="514350" marR="0" lvl="0" indent="-514350" algn="l" rtl="0">
              <a:spcBef>
                <a:spcPts val="380"/>
              </a:spcBef>
              <a:spcAft>
                <a:spcPts val="0"/>
              </a:spcAft>
              <a:buClr>
                <a:schemeClr val="dk1"/>
              </a:buClr>
              <a:buSzPct val="100000"/>
              <a:buFont typeface="Calibri"/>
              <a:buAutoNum type="arabicPeriod"/>
            </a:pPr>
            <a:r>
              <a:rPr lang="ru-RU" sz="1900" b="1" i="0" u="none" strike="noStrike" cap="none" baseline="0">
                <a:solidFill>
                  <a:schemeClr val="dk1"/>
                </a:solidFill>
                <a:latin typeface="Calibri"/>
                <a:ea typeface="Calibri"/>
                <a:cs typeface="Calibri"/>
                <a:sym typeface="Calibri"/>
              </a:rPr>
              <a:t>Интеграция УЗП во все аспекты развития </a:t>
            </a:r>
            <a:r>
              <a:rPr lang="ru-RU" sz="1900" b="0" i="0" u="none" strike="noStrike" cap="none" baseline="0">
                <a:solidFill>
                  <a:schemeClr val="dk1"/>
                </a:solidFill>
                <a:latin typeface="Calibri"/>
                <a:ea typeface="Calibri"/>
                <a:cs typeface="Calibri"/>
                <a:sym typeface="Calibri"/>
              </a:rPr>
              <a:t>– оказание влияния касательно УЗП на институты, политики и структуры управления</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94215" y="228600"/>
            <a:ext cx="9049783" cy="609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2400" b="0" i="0" u="none" strike="noStrike" cap="none" baseline="0">
                <a:solidFill>
                  <a:srgbClr val="1F497D"/>
                </a:solidFill>
                <a:latin typeface="Calibri"/>
                <a:ea typeface="Calibri"/>
                <a:cs typeface="Calibri"/>
                <a:sym typeface="Calibri"/>
              </a:rPr>
              <a:t>Инвестиции ГЭФ в Устойчивое Управление Земельными Ресурсами</a:t>
            </a:r>
          </a:p>
        </p:txBody>
      </p:sp>
      <p:sp>
        <p:nvSpPr>
          <p:cNvPr id="245" name="Shape 245"/>
          <p:cNvSpPr/>
          <p:nvPr/>
        </p:nvSpPr>
        <p:spPr>
          <a:xfrm>
            <a:off x="2992676" y="5027505"/>
            <a:ext cx="2809155" cy="1754294"/>
          </a:xfrm>
          <a:prstGeom prst="rect">
            <a:avLst/>
          </a:prstGeom>
          <a:blipFill>
            <a:blip r:embed="rId3"/>
            <a:stretch>
              <a:fillRect/>
            </a:stretch>
          </a:blipFill>
        </p:spPr>
      </p:sp>
      <p:sp>
        <p:nvSpPr>
          <p:cNvPr id="246" name="Shape 246"/>
          <p:cNvSpPr/>
          <p:nvPr/>
        </p:nvSpPr>
        <p:spPr>
          <a:xfrm>
            <a:off x="36192" y="3101591"/>
            <a:ext cx="2946187" cy="1735739"/>
          </a:xfrm>
          <a:prstGeom prst="rect">
            <a:avLst/>
          </a:prstGeom>
          <a:blipFill>
            <a:blip r:embed="rId4"/>
            <a:stretch>
              <a:fillRect/>
            </a:stretch>
          </a:blipFill>
        </p:spPr>
      </p:sp>
      <p:sp>
        <p:nvSpPr>
          <p:cNvPr id="247" name="Shape 247"/>
          <p:cNvSpPr/>
          <p:nvPr/>
        </p:nvSpPr>
        <p:spPr>
          <a:xfrm>
            <a:off x="94215" y="5086026"/>
            <a:ext cx="2826784" cy="1704949"/>
          </a:xfrm>
          <a:prstGeom prst="rect">
            <a:avLst/>
          </a:prstGeom>
          <a:blipFill>
            <a:blip r:embed="rId5"/>
            <a:stretch>
              <a:fillRect/>
            </a:stretch>
          </a:blipFill>
        </p:spPr>
      </p:sp>
      <p:sp>
        <p:nvSpPr>
          <p:cNvPr id="248" name="Shape 248"/>
          <p:cNvSpPr/>
          <p:nvPr/>
        </p:nvSpPr>
        <p:spPr>
          <a:xfrm>
            <a:off x="3276600" y="6096000"/>
            <a:ext cx="2084834"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ru-RU" sz="1400" b="1" i="0" u="none" strike="noStrike" cap="none" baseline="0">
                <a:solidFill>
                  <a:schemeClr val="lt1"/>
                </a:solidFill>
                <a:latin typeface="Arial"/>
                <a:ea typeface="Arial"/>
                <a:cs typeface="Arial"/>
                <a:sym typeface="Arial"/>
              </a:rPr>
              <a:t>Барьеры на пути зыбучих песков</a:t>
            </a:r>
          </a:p>
        </p:txBody>
      </p:sp>
      <p:sp>
        <p:nvSpPr>
          <p:cNvPr id="249" name="Shape 249"/>
          <p:cNvSpPr txBox="1"/>
          <p:nvPr/>
        </p:nvSpPr>
        <p:spPr>
          <a:xfrm>
            <a:off x="36192" y="3475289"/>
            <a:ext cx="2201077" cy="5847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ru-RU" sz="1600" b="1" i="0" u="none" strike="noStrike" cap="none" baseline="0">
                <a:solidFill>
                  <a:schemeClr val="lt1"/>
                </a:solidFill>
                <a:latin typeface="Arial"/>
                <a:ea typeface="Arial"/>
                <a:cs typeface="Arial"/>
                <a:sym typeface="Arial"/>
              </a:rPr>
              <a:t>Контурные террасы</a:t>
            </a:r>
          </a:p>
        </p:txBody>
      </p:sp>
      <p:sp>
        <p:nvSpPr>
          <p:cNvPr id="250" name="Shape 250"/>
          <p:cNvSpPr txBox="1"/>
          <p:nvPr/>
        </p:nvSpPr>
        <p:spPr>
          <a:xfrm>
            <a:off x="97571" y="5352832"/>
            <a:ext cx="2748410" cy="55399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ru-RU" sz="1500" b="1" i="0" u="none" strike="noStrike" cap="none" baseline="0">
                <a:solidFill>
                  <a:schemeClr val="lt1"/>
                </a:solidFill>
                <a:latin typeface="Arial"/>
                <a:ea typeface="Arial"/>
                <a:cs typeface="Arial"/>
                <a:sym typeface="Arial"/>
              </a:rPr>
              <a:t>Восстановление лесных ландшафтов</a:t>
            </a:r>
          </a:p>
        </p:txBody>
      </p:sp>
      <p:sp>
        <p:nvSpPr>
          <p:cNvPr id="251" name="Shape 251"/>
          <p:cNvSpPr/>
          <p:nvPr/>
        </p:nvSpPr>
        <p:spPr>
          <a:xfrm>
            <a:off x="304800" y="914400"/>
            <a:ext cx="2971800" cy="1981692"/>
          </a:xfrm>
          <a:prstGeom prst="rect">
            <a:avLst/>
          </a:prstGeom>
          <a:blipFill>
            <a:blip r:embed="rId6"/>
            <a:stretch>
              <a:fillRect/>
            </a:stretch>
          </a:blipFill>
        </p:spPr>
      </p:sp>
      <p:sp>
        <p:nvSpPr>
          <p:cNvPr id="252" name="Shape 252"/>
          <p:cNvSpPr/>
          <p:nvPr/>
        </p:nvSpPr>
        <p:spPr>
          <a:xfrm>
            <a:off x="3732691" y="762000"/>
            <a:ext cx="5398490" cy="3589952"/>
          </a:xfrm>
          <a:prstGeom prst="rect">
            <a:avLst/>
          </a:prstGeom>
          <a:blipFill>
            <a:blip r:embed="rId7"/>
            <a:stretch>
              <a:fillRect/>
            </a:stretch>
          </a:blipFill>
        </p:spPr>
      </p:sp>
      <p:sp>
        <p:nvSpPr>
          <p:cNvPr id="253" name="Shape 253"/>
          <p:cNvSpPr/>
          <p:nvPr/>
        </p:nvSpPr>
        <p:spPr>
          <a:xfrm>
            <a:off x="2990308" y="2896091"/>
            <a:ext cx="2740640" cy="2056908"/>
          </a:xfrm>
          <a:prstGeom prst="rect">
            <a:avLst/>
          </a:prstGeom>
          <a:blipFill>
            <a:blip r:embed="rId8"/>
            <a:stretch>
              <a:fillRect/>
            </a:stretch>
          </a:blipFill>
        </p:spPr>
      </p:sp>
      <p:sp>
        <p:nvSpPr>
          <p:cNvPr id="254" name="Shape 254"/>
          <p:cNvSpPr txBox="1"/>
          <p:nvPr/>
        </p:nvSpPr>
        <p:spPr>
          <a:xfrm>
            <a:off x="3047999" y="4191000"/>
            <a:ext cx="2824142"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ru-RU" sz="1600" b="1" i="0" u="none" strike="noStrike" cap="none" baseline="0">
                <a:solidFill>
                  <a:schemeClr val="lt1"/>
                </a:solidFill>
                <a:latin typeface="Arial"/>
                <a:ea typeface="Arial"/>
                <a:cs typeface="Arial"/>
                <a:sym typeface="Arial"/>
              </a:rPr>
              <a:t>Рациональное использование пастбищных угодий</a:t>
            </a:r>
          </a:p>
        </p:txBody>
      </p:sp>
      <p:sp>
        <p:nvSpPr>
          <p:cNvPr id="255" name="Shape 255"/>
          <p:cNvSpPr txBox="1"/>
          <p:nvPr/>
        </p:nvSpPr>
        <p:spPr>
          <a:xfrm>
            <a:off x="97570" y="1219200"/>
            <a:ext cx="2823428" cy="369332"/>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ru-RU" sz="1800" b="1" i="0" u="none" strike="noStrike" cap="none" baseline="0">
                <a:solidFill>
                  <a:srgbClr val="FFFFFF"/>
                </a:solidFill>
                <a:latin typeface="Arial"/>
                <a:ea typeface="Arial"/>
                <a:cs typeface="Arial"/>
                <a:sym typeface="Arial"/>
              </a:rPr>
              <a:t>Агро-лесоводство</a:t>
            </a:r>
          </a:p>
        </p:txBody>
      </p:sp>
      <p:sp>
        <p:nvSpPr>
          <p:cNvPr id="256" name="Shape 256"/>
          <p:cNvSpPr txBox="1"/>
          <p:nvPr/>
        </p:nvSpPr>
        <p:spPr>
          <a:xfrm>
            <a:off x="6187417" y="3352800"/>
            <a:ext cx="238093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ru-RU" sz="2000" b="0" i="0" u="none" strike="noStrike" cap="none" baseline="0">
                <a:solidFill>
                  <a:schemeClr val="lt1"/>
                </a:solidFill>
                <a:latin typeface="Arial"/>
                <a:ea typeface="Arial"/>
                <a:cs typeface="Arial"/>
                <a:sym typeface="Arial"/>
              </a:rPr>
              <a:t>Управление пастбищным хозяйством</a:t>
            </a:r>
          </a:p>
        </p:txBody>
      </p:sp>
      <p:sp>
        <p:nvSpPr>
          <p:cNvPr id="257" name="Shape 257"/>
          <p:cNvSpPr/>
          <p:nvPr/>
        </p:nvSpPr>
        <p:spPr>
          <a:xfrm>
            <a:off x="5872142" y="4363246"/>
            <a:ext cx="3224738" cy="2418554"/>
          </a:xfrm>
          <a:prstGeom prst="rect">
            <a:avLst/>
          </a:prstGeom>
          <a:blipFill>
            <a:blip r:embed="rId9"/>
            <a:stretch>
              <a:fillRect/>
            </a:stretch>
          </a:blipFill>
        </p:spPr>
      </p:sp>
      <p:sp>
        <p:nvSpPr>
          <p:cNvPr id="258" name="Shape 258"/>
          <p:cNvSpPr txBox="1"/>
          <p:nvPr/>
        </p:nvSpPr>
        <p:spPr>
          <a:xfrm>
            <a:off x="5885673" y="5198944"/>
            <a:ext cx="2201077" cy="3385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ru-RU" sz="1600" b="1" i="0" u="none" strike="noStrike" cap="none" baseline="0">
                <a:solidFill>
                  <a:schemeClr val="lt1"/>
                </a:solidFill>
                <a:latin typeface="Arial"/>
                <a:ea typeface="Arial"/>
                <a:cs typeface="Arial"/>
                <a:sym typeface="Arial"/>
              </a:rPr>
              <a:t>Подходы к IEM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4000" b="0" i="0" u="none" strike="noStrike" cap="none" baseline="0">
                <a:solidFill>
                  <a:srgbClr val="1F497D"/>
                </a:solidFill>
                <a:latin typeface="Calibri"/>
                <a:ea typeface="Calibri"/>
                <a:cs typeface="Calibri"/>
                <a:sym typeface="Calibri"/>
              </a:rPr>
              <a:t>Стратегия ГЭФ-6 по Устойчивому Лесопользованию</a:t>
            </a:r>
          </a:p>
        </p:txBody>
      </p:sp>
      <p:sp>
        <p:nvSpPr>
          <p:cNvPr id="268" name="Shape 268"/>
          <p:cNvSpPr txBox="1">
            <a:spLocks noGrp="1"/>
          </p:cNvSpPr>
          <p:nvPr>
            <p:ph type="body" idx="1"/>
          </p:nvPr>
        </p:nvSpPr>
        <p:spPr>
          <a:xfrm>
            <a:off x="381000" y="2133600"/>
            <a:ext cx="8229600" cy="2819400"/>
          </a:xfrm>
          <a:prstGeom prst="rect">
            <a:avLst/>
          </a:prstGeom>
          <a:noFill/>
          <a:ln>
            <a:noFill/>
          </a:ln>
        </p:spPr>
        <p:txBody>
          <a:bodyPr lIns="91425" tIns="45700" rIns="91425" bIns="45700" anchor="t" anchorCtr="0">
            <a:noAutofit/>
          </a:bodyPr>
          <a:lstStyle/>
          <a:p>
            <a:pPr marL="342900" marR="0" lvl="0" indent="-342900" algn="l" rtl="0">
              <a:spcBef>
                <a:spcPts val="540"/>
              </a:spcBef>
              <a:spcAft>
                <a:spcPts val="0"/>
              </a:spcAft>
              <a:buClr>
                <a:schemeClr val="dk1"/>
              </a:buClr>
              <a:buSzPct val="98765"/>
              <a:buFont typeface="Arial"/>
              <a:buChar char="•"/>
            </a:pPr>
            <a:r>
              <a:rPr lang="ru-RU" sz="2700" b="1" i="0" u="none" strike="noStrike" cap="none" baseline="0">
                <a:solidFill>
                  <a:schemeClr val="dk1"/>
                </a:solidFill>
                <a:latin typeface="Calibri"/>
                <a:ea typeface="Calibri"/>
                <a:cs typeface="Calibri"/>
                <a:sym typeface="Calibri"/>
              </a:rPr>
              <a:t>Цель</a:t>
            </a:r>
            <a:r>
              <a:rPr lang="ru-RU" sz="2700" b="0" i="0" u="none" strike="noStrike" cap="none" baseline="0">
                <a:solidFill>
                  <a:schemeClr val="dk1"/>
                </a:solidFill>
                <a:latin typeface="Calibri"/>
                <a:ea typeface="Calibri"/>
                <a:cs typeface="Calibri"/>
                <a:sym typeface="Calibri"/>
              </a:rPr>
              <a:t>: Получение множественных</a:t>
            </a:r>
            <a:r>
              <a:rPr lang="ru-RU" sz="2700" b="1" i="0" u="none" strike="noStrike" cap="none" baseline="0">
                <a:solidFill>
                  <a:schemeClr val="dk1"/>
                </a:solidFill>
                <a:latin typeface="Calibri"/>
                <a:ea typeface="Calibri"/>
                <a:cs typeface="Calibri"/>
                <a:sym typeface="Calibri"/>
              </a:rPr>
              <a:t> </a:t>
            </a:r>
            <a:r>
              <a:rPr lang="ru-RU" sz="2700" b="0" i="0" u="none" strike="noStrike" cap="none" baseline="0">
                <a:solidFill>
                  <a:schemeClr val="dk1"/>
                </a:solidFill>
                <a:latin typeface="Calibri"/>
                <a:ea typeface="Calibri"/>
                <a:cs typeface="Calibri"/>
                <a:sym typeface="Calibri"/>
              </a:rPr>
              <a:t>экологических, социальных и экономических выгод за счет совершенствования рационального использования лесов всех видов и древонасаждений за пределами лесных массивов.</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4000" b="0" i="0" u="none" strike="noStrike" cap="none" baseline="0">
                <a:solidFill>
                  <a:srgbClr val="1F497D"/>
                </a:solidFill>
                <a:latin typeface="Calibri"/>
                <a:ea typeface="Calibri"/>
                <a:cs typeface="Calibri"/>
                <a:sym typeface="Calibri"/>
              </a:rPr>
              <a:t>Стратегия ГЭФ-6 в области УЛП: задачи и программы</a:t>
            </a:r>
          </a:p>
        </p:txBody>
      </p:sp>
      <p:sp>
        <p:nvSpPr>
          <p:cNvPr id="275" name="Shape 275"/>
          <p:cNvSpPr txBox="1">
            <a:spLocks noGrp="1"/>
          </p:cNvSpPr>
          <p:nvPr>
            <p:ph type="body" idx="1"/>
          </p:nvPr>
        </p:nvSpPr>
        <p:spPr>
          <a:xfrm>
            <a:off x="457200" y="1371600"/>
            <a:ext cx="8229600" cy="4525963"/>
          </a:xfrm>
          <a:prstGeom prst="rect">
            <a:avLst/>
          </a:prstGeom>
          <a:noFill/>
          <a:ln>
            <a:noFill/>
          </a:ln>
        </p:spPr>
        <p:txBody>
          <a:bodyPr lIns="91425" tIns="45700" rIns="91425" bIns="45700" anchor="t" anchorCtr="0">
            <a:noAutofit/>
          </a:bodyPr>
          <a:lstStyle/>
          <a:p>
            <a:pPr marL="342900" marR="0" lvl="0" indent="-342900" algn="l" rtl="0">
              <a:spcBef>
                <a:spcPts val="540"/>
              </a:spcBef>
              <a:spcAft>
                <a:spcPts val="0"/>
              </a:spcAft>
              <a:buClr>
                <a:schemeClr val="dk1"/>
              </a:buClr>
              <a:buSzPct val="148148"/>
              <a:buFont typeface="Arial"/>
              <a:buChar char="•"/>
            </a:pPr>
            <a:r>
              <a:rPr lang="ru-RU" sz="1800" b="1" i="0" u="none" strike="noStrike" cap="none" baseline="0">
                <a:solidFill>
                  <a:schemeClr val="dk1"/>
                </a:solidFill>
                <a:latin typeface="Calibri"/>
                <a:ea typeface="Calibri"/>
                <a:cs typeface="Calibri"/>
                <a:sym typeface="Calibri"/>
              </a:rPr>
              <a:t>
</a:t>
            </a:r>
            <a:r>
              <a:rPr lang="ru-RU" sz="2700" b="1" i="0" u="none" strike="noStrike" cap="none" baseline="0">
                <a:solidFill>
                  <a:schemeClr val="dk1"/>
                </a:solidFill>
                <a:latin typeface="Calibri"/>
                <a:ea typeface="Calibri"/>
                <a:cs typeface="Calibri"/>
                <a:sym typeface="Calibri"/>
              </a:rPr>
              <a:t>Сохранение лесных ресурсов</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Комплексное планирование землепользования</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Выявление и мониторинг состояния лесов высокой экологической ценности</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Выявление и мониторинг потерь лесного покрова</a:t>
            </a:r>
          </a:p>
          <a:p>
            <a:endParaRPr lang="ru-RU" sz="1800" b="0" i="0" u="none" strike="noStrike" cap="none" baseline="0">
              <a:solidFill>
                <a:schemeClr val="dk1"/>
              </a:solidFill>
              <a:latin typeface="Calibri"/>
              <a:ea typeface="Calibri"/>
              <a:cs typeface="Calibri"/>
              <a:sym typeface="Calibri"/>
            </a:endParaRPr>
          </a:p>
          <a:p>
            <a:pPr marL="342900" marR="0" lvl="0" indent="-342900" algn="l" rtl="0">
              <a:spcBef>
                <a:spcPts val="540"/>
              </a:spcBef>
              <a:spcAft>
                <a:spcPts val="0"/>
              </a:spcAft>
              <a:buClr>
                <a:schemeClr val="dk1"/>
              </a:buClr>
              <a:buSzPct val="98765"/>
              <a:buFont typeface="Arial"/>
              <a:buChar char="•"/>
            </a:pPr>
            <a:r>
              <a:rPr lang="ru-RU" sz="2700" b="1" i="0" u="none" strike="noStrike" cap="none" baseline="0">
                <a:solidFill>
                  <a:schemeClr val="dk1"/>
                </a:solidFill>
                <a:latin typeface="Calibri"/>
                <a:ea typeface="Calibri"/>
                <a:cs typeface="Calibri"/>
                <a:sym typeface="Calibri"/>
              </a:rPr>
              <a:t>Совершенствование рационального лесопользования</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Разработка и осуществление модельных проектов внедрения Платы за Экосистемные Услуги (ПЭУ)</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Развитие потенциала УЛП среди местного населения</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Поддержка устойчивых механизмов финансирования УЛП</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4000" b="0" i="0" u="none" strike="noStrike" cap="none" baseline="0">
                <a:solidFill>
                  <a:srgbClr val="1F497D"/>
                </a:solidFill>
                <a:latin typeface="Calibri"/>
                <a:ea typeface="Calibri"/>
                <a:cs typeface="Calibri"/>
                <a:sym typeface="Calibri"/>
              </a:rPr>
              <a:t>Стратегия ГЭФ-6 в области УЛП: задачи</a:t>
            </a:r>
          </a:p>
        </p:txBody>
      </p:sp>
      <p:sp>
        <p:nvSpPr>
          <p:cNvPr id="282" name="Shape 282"/>
          <p:cNvSpPr txBox="1">
            <a:spLocks noGrp="1"/>
          </p:cNvSpPr>
          <p:nvPr>
            <p:ph type="body" idx="1"/>
          </p:nvPr>
        </p:nvSpPr>
        <p:spPr>
          <a:xfrm>
            <a:off x="457200" y="1752600"/>
            <a:ext cx="8229600" cy="3733800"/>
          </a:xfrm>
          <a:prstGeom prst="rect">
            <a:avLst/>
          </a:prstGeom>
          <a:noFill/>
          <a:ln>
            <a:noFill/>
          </a:ln>
        </p:spPr>
        <p:txBody>
          <a:bodyPr lIns="91425" tIns="45700" rIns="91425" bIns="45700" anchor="t" anchorCtr="0">
            <a:noAutofit/>
          </a:bodyPr>
          <a:lstStyle/>
          <a:p>
            <a:pPr marL="342900" marR="0" lvl="0" indent="-342900" algn="l" rtl="0">
              <a:spcBef>
                <a:spcPts val="540"/>
              </a:spcBef>
              <a:spcAft>
                <a:spcPts val="0"/>
              </a:spcAft>
              <a:buClr>
                <a:schemeClr val="dk1"/>
              </a:buClr>
              <a:buSzPct val="98765"/>
              <a:buFont typeface="Arial"/>
              <a:buChar char="•"/>
            </a:pPr>
            <a:r>
              <a:rPr lang="ru-RU" sz="2700" b="1" i="0" u="none" strike="noStrike" cap="none" baseline="0">
                <a:solidFill>
                  <a:schemeClr val="dk1"/>
                </a:solidFill>
                <a:latin typeface="Calibri"/>
                <a:ea typeface="Calibri"/>
                <a:cs typeface="Calibri"/>
                <a:sym typeface="Calibri"/>
              </a:rPr>
              <a:t>Восстановление лесных экосистем</a:t>
            </a:r>
          </a:p>
          <a:p>
            <a:pPr marL="742950" marR="0" lvl="1" indent="-285750" algn="l" rtl="0">
              <a:spcBef>
                <a:spcPts val="360"/>
              </a:spcBef>
              <a:spcAft>
                <a:spcPts val="0"/>
              </a:spcAft>
              <a:buClr>
                <a:srgbClr val="000000"/>
              </a:buClr>
              <a:buSzPct val="101851"/>
              <a:buFont typeface="Arial"/>
              <a:buChar char="•"/>
            </a:pPr>
            <a:r>
              <a:rPr lang="ru-RU" sz="1800" b="0" i="0" u="none" strike="noStrike" cap="none" baseline="0">
                <a:solidFill>
                  <a:srgbClr val="000000"/>
                </a:solidFill>
                <a:latin typeface="Calibri"/>
                <a:ea typeface="Calibri"/>
                <a:cs typeface="Calibri"/>
                <a:sym typeface="Calibri"/>
              </a:rPr>
              <a:t>Наращивание технического и институционального потенциала по выявлению деградированных лесных ландшафтов и мониторингу восстановления лесов</a:t>
            </a:r>
          </a:p>
          <a:p>
            <a:pPr marL="742950" marR="0" lvl="1" indent="-285750" algn="l" rtl="0">
              <a:spcBef>
                <a:spcPts val="360"/>
              </a:spcBef>
              <a:spcAft>
                <a:spcPts val="0"/>
              </a:spcAft>
              <a:buClr>
                <a:srgbClr val="000000"/>
              </a:buClr>
              <a:buSzPct val="101851"/>
              <a:buFont typeface="Arial"/>
              <a:buChar char="•"/>
            </a:pPr>
            <a:r>
              <a:rPr lang="ru-RU" sz="1800" b="0" i="0" u="none" strike="noStrike" cap="none" baseline="0">
                <a:solidFill>
                  <a:srgbClr val="000000"/>
                </a:solidFill>
                <a:latin typeface="Calibri"/>
                <a:ea typeface="Calibri"/>
                <a:cs typeface="Calibri"/>
                <a:sym typeface="Calibri"/>
              </a:rPr>
              <a:t>Интеграция лесоустройства в программы восстановления ландшафтов</a:t>
            </a:r>
          </a:p>
          <a:p>
            <a:endParaRPr lang="ru-RU" sz="1800" b="0" i="0" u="none" strike="noStrike" cap="none" baseline="0">
              <a:solidFill>
                <a:srgbClr val="000000"/>
              </a:solidFill>
              <a:latin typeface="Calibri"/>
              <a:ea typeface="Calibri"/>
              <a:cs typeface="Calibri"/>
              <a:sym typeface="Calibri"/>
            </a:endParaRPr>
          </a:p>
          <a:p>
            <a:pPr marL="342900" marR="0" lvl="0" indent="-342900" algn="l" rtl="0">
              <a:spcBef>
                <a:spcPts val="540"/>
              </a:spcBef>
              <a:spcAft>
                <a:spcPts val="0"/>
              </a:spcAft>
              <a:buClr>
                <a:schemeClr val="dk1"/>
              </a:buClr>
              <a:buSzPct val="98765"/>
              <a:buFont typeface="Arial"/>
              <a:buChar char="•"/>
            </a:pPr>
            <a:r>
              <a:rPr lang="ru-RU" sz="2700" b="1" i="0" u="none" strike="noStrike" cap="none" baseline="0">
                <a:solidFill>
                  <a:schemeClr val="dk1"/>
                </a:solidFill>
                <a:latin typeface="Calibri"/>
                <a:ea typeface="Calibri"/>
                <a:cs typeface="Calibri"/>
                <a:sym typeface="Calibri"/>
              </a:rPr>
              <a:t>Расширение сотрудничества на региональном и глобальном уровне</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Взаимодействие с частным сектором</a:t>
            </a:r>
          </a:p>
          <a:p>
            <a:pPr marL="742950" marR="0" lvl="1" indent="-285750" algn="l" rtl="0">
              <a:spcBef>
                <a:spcPts val="360"/>
              </a:spcBef>
              <a:spcAft>
                <a:spcPts val="0"/>
              </a:spcAft>
              <a:buClr>
                <a:schemeClr val="dk1"/>
              </a:buClr>
              <a:buSzPct val="101851"/>
              <a:buFont typeface="Arial"/>
              <a:buChar char="•"/>
            </a:pPr>
            <a:r>
              <a:rPr lang="ru-RU" sz="1800" b="0" i="0" u="none" strike="noStrike" cap="none" baseline="0">
                <a:solidFill>
                  <a:schemeClr val="dk1"/>
                </a:solidFill>
                <a:latin typeface="Calibri"/>
                <a:ea typeface="Calibri"/>
                <a:cs typeface="Calibri"/>
                <a:sym typeface="Calibri"/>
              </a:rPr>
              <a:t>Глобальные технологии для национального прогресса</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p:nvPr/>
        </p:nvSpPr>
        <p:spPr>
          <a:xfrm>
            <a:off x="6166885" y="3657600"/>
            <a:ext cx="2828259" cy="1936898"/>
          </a:xfrm>
          <a:prstGeom prst="rect">
            <a:avLst/>
          </a:prstGeom>
          <a:blipFill>
            <a:blip r:embed="rId3"/>
            <a:stretch>
              <a:fillRect/>
            </a:stretch>
          </a:blipFill>
        </p:spPr>
      </p:sp>
      <p:sp>
        <p:nvSpPr>
          <p:cNvPr id="289" name="Shape 289"/>
          <p:cNvSpPr/>
          <p:nvPr/>
        </p:nvSpPr>
        <p:spPr>
          <a:xfrm>
            <a:off x="3040910" y="3581400"/>
            <a:ext cx="3115340" cy="2013097"/>
          </a:xfrm>
          <a:prstGeom prst="rect">
            <a:avLst/>
          </a:prstGeom>
          <a:blipFill>
            <a:blip r:embed="rId4"/>
            <a:stretch>
              <a:fillRect/>
            </a:stretch>
          </a:blipFill>
        </p:spPr>
      </p:sp>
      <p:sp>
        <p:nvSpPr>
          <p:cNvPr id="290" name="Shape 290"/>
          <p:cNvSpPr/>
          <p:nvPr/>
        </p:nvSpPr>
        <p:spPr>
          <a:xfrm>
            <a:off x="5991901" y="1676400"/>
            <a:ext cx="3024506" cy="2011680"/>
          </a:xfrm>
          <a:prstGeom prst="rect">
            <a:avLst/>
          </a:prstGeom>
          <a:blipFill>
            <a:blip r:embed="rId5"/>
            <a:stretch>
              <a:fillRect/>
            </a:stretch>
          </a:blipFill>
        </p:spPr>
      </p:sp>
      <p:sp>
        <p:nvSpPr>
          <p:cNvPr id="291" name="Shape 291"/>
          <p:cNvSpPr/>
          <p:nvPr/>
        </p:nvSpPr>
        <p:spPr>
          <a:xfrm>
            <a:off x="152400" y="1676400"/>
            <a:ext cx="2996709" cy="2011680"/>
          </a:xfrm>
          <a:prstGeom prst="rect">
            <a:avLst/>
          </a:prstGeom>
          <a:blipFill>
            <a:blip r:embed="rId6"/>
            <a:stretch>
              <a:fillRect/>
            </a:stretch>
          </a:blipFill>
        </p:spPr>
      </p:sp>
      <p:sp>
        <p:nvSpPr>
          <p:cNvPr id="292" name="Shape 292"/>
          <p:cNvSpPr/>
          <p:nvPr/>
        </p:nvSpPr>
        <p:spPr>
          <a:xfrm>
            <a:off x="3083439" y="1676400"/>
            <a:ext cx="3065418" cy="2011680"/>
          </a:xfrm>
          <a:prstGeom prst="rect">
            <a:avLst/>
          </a:prstGeom>
          <a:blipFill>
            <a:blip r:embed="rId7"/>
            <a:stretch>
              <a:fillRect/>
            </a:stretch>
          </a:blipFill>
        </p:spPr>
      </p:sp>
      <p:sp>
        <p:nvSpPr>
          <p:cNvPr id="293" name="Shape 293"/>
          <p:cNvSpPr/>
          <p:nvPr/>
        </p:nvSpPr>
        <p:spPr>
          <a:xfrm>
            <a:off x="177208" y="3657600"/>
            <a:ext cx="2895600" cy="1943805"/>
          </a:xfrm>
          <a:prstGeom prst="rect">
            <a:avLst/>
          </a:prstGeom>
          <a:blipFill>
            <a:blip r:embed="rId8"/>
            <a:stretch>
              <a:fillRect/>
            </a:stretch>
          </a:blipFill>
        </p:spPr>
      </p:sp>
      <p:sp>
        <p:nvSpPr>
          <p:cNvPr id="294" name="Shape 294"/>
          <p:cNvSpPr/>
          <p:nvPr/>
        </p:nvSpPr>
        <p:spPr>
          <a:xfrm>
            <a:off x="577968" y="533400"/>
            <a:ext cx="8076378" cy="1200329"/>
          </a:xfrm>
          <a:prstGeom prst="rect">
            <a:avLst/>
          </a:prstGeom>
          <a:noFill/>
          <a:ln>
            <a:noFill/>
          </a:ln>
        </p:spPr>
        <p:txBody>
          <a:bodyPr lIns="91425" tIns="45700" rIns="91425" bIns="45700" anchor="t" anchorCtr="0">
            <a:noAutofit/>
          </a:bodyPr>
          <a:lstStyle/>
          <a:p>
            <a:pPr marL="0" marR="0" lvl="0" indent="0" algn="ctr" rtl="0">
              <a:buSzPct val="25000"/>
              <a:buNone/>
            </a:pPr>
            <a:r>
              <a:rPr lang="ru-RU" sz="3600" b="1" i="0" u="none" strike="noStrike" cap="none" baseline="0">
                <a:solidFill>
                  <a:srgbClr val="4F6128"/>
                </a:solidFill>
                <a:latin typeface="Calibri"/>
                <a:ea typeface="Calibri"/>
                <a:cs typeface="Calibri"/>
                <a:sym typeface="Calibri"/>
              </a:rPr>
              <a:t>Рациональное использование лесов </a:t>
            </a:r>
          </a:p>
          <a:p>
            <a:pPr marL="0" marR="0" lvl="0" indent="0" algn="ctr" rtl="0">
              <a:buSzPct val="25000"/>
              <a:buNone/>
            </a:pPr>
            <a:r>
              <a:rPr lang="ru-RU" sz="3600" b="1" i="0" u="none" strike="noStrike" cap="none" baseline="0">
                <a:solidFill>
                  <a:srgbClr val="4F6128"/>
                </a:solidFill>
                <a:latin typeface="Calibri"/>
                <a:ea typeface="Calibri"/>
                <a:cs typeface="Calibri"/>
                <a:sym typeface="Calibri"/>
              </a:rPr>
              <a:t>для получения множественных выгод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3057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4000" b="0" i="0" u="none" strike="noStrike" cap="none" baseline="0">
                <a:solidFill>
                  <a:srgbClr val="1F497D"/>
                </a:solidFill>
                <a:latin typeface="Calibri"/>
                <a:ea typeface="Calibri"/>
                <a:cs typeface="Calibri"/>
                <a:sym typeface="Calibri"/>
              </a:rPr>
              <a:t>«Знаковые программы» ГЭФ-6</a:t>
            </a:r>
          </a:p>
        </p:txBody>
      </p:sp>
      <p:sp>
        <p:nvSpPr>
          <p:cNvPr id="301" name="Shape 301"/>
          <p:cNvSpPr/>
          <p:nvPr/>
        </p:nvSpPr>
        <p:spPr>
          <a:xfrm>
            <a:off x="6400800" y="4419600"/>
            <a:ext cx="2158999" cy="1619250"/>
          </a:xfrm>
          <a:prstGeom prst="rect">
            <a:avLst/>
          </a:prstGeom>
          <a:blipFill>
            <a:blip r:embed="rId3"/>
            <a:stretch>
              <a:fillRect/>
            </a:stretch>
          </a:blipFill>
        </p:spPr>
      </p:sp>
      <p:sp>
        <p:nvSpPr>
          <p:cNvPr id="302" name="Shape 302"/>
          <p:cNvSpPr txBox="1">
            <a:spLocks noGrp="1"/>
          </p:cNvSpPr>
          <p:nvPr>
            <p:ph type="body" idx="1"/>
          </p:nvPr>
        </p:nvSpPr>
        <p:spPr>
          <a:xfrm>
            <a:off x="457200" y="1219200"/>
            <a:ext cx="8229600" cy="4906962"/>
          </a:xfrm>
          <a:prstGeom prst="rect">
            <a:avLst/>
          </a:prstGeom>
          <a:noFill/>
          <a:ln>
            <a:noFill/>
          </a:ln>
        </p:spPr>
        <p:txBody>
          <a:bodyPr lIns="91425" tIns="45700" rIns="91425" bIns="45700" anchor="t" anchorCtr="0">
            <a:noAutofit/>
          </a:bodyPr>
          <a:lstStyle/>
          <a:p>
            <a:pPr marL="342900" marR="0" lvl="0" indent="-342900" algn="l" rtl="0">
              <a:spcBef>
                <a:spcPts val="520"/>
              </a:spcBef>
              <a:spcAft>
                <a:spcPts val="0"/>
              </a:spcAft>
              <a:buClr>
                <a:schemeClr val="dk1"/>
              </a:buClr>
              <a:buSzPct val="99358"/>
              <a:buFont typeface="Arial"/>
              <a:buChar char="•"/>
            </a:pPr>
            <a:r>
              <a:rPr lang="ru-RU" sz="2600" b="0" i="0" u="none" strike="noStrike" cap="none" baseline="0">
                <a:solidFill>
                  <a:schemeClr val="dk1"/>
                </a:solidFill>
                <a:latin typeface="Calibri"/>
                <a:ea typeface="Calibri"/>
                <a:cs typeface="Calibri"/>
                <a:sym typeface="Calibri"/>
              </a:rPr>
              <a:t>«Знаковые программы» = системные решения </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для </a:t>
            </a:r>
            <a:r>
              <a:rPr lang="ru-RU" sz="2600" b="0" i="0" u="sng" strike="noStrike" cap="none" baseline="0">
                <a:solidFill>
                  <a:schemeClr val="dk1"/>
                </a:solidFill>
                <a:latin typeface="Calibri"/>
                <a:ea typeface="Calibri"/>
                <a:cs typeface="Calibri"/>
                <a:sym typeface="Calibri"/>
              </a:rPr>
              <a:t>общесистемных механизмов</a:t>
            </a:r>
          </a:p>
          <a:p>
            <a:pPr marL="342900" marR="0" lvl="0" indent="-342900" algn="l" rtl="0">
              <a:spcBef>
                <a:spcPts val="520"/>
              </a:spcBef>
              <a:spcAft>
                <a:spcPts val="0"/>
              </a:spcAft>
              <a:buClr>
                <a:schemeClr val="dk1"/>
              </a:buClr>
              <a:buSzPct val="99358"/>
              <a:buFont typeface="Arial"/>
              <a:buChar char="•"/>
            </a:pPr>
            <a:r>
              <a:rPr lang="ru-RU" sz="2600" b="0" i="0" u="none" strike="noStrike" cap="none" baseline="0">
                <a:solidFill>
                  <a:schemeClr val="dk1"/>
                </a:solidFill>
                <a:latin typeface="Calibri"/>
                <a:ea typeface="Calibri"/>
                <a:cs typeface="Calibri"/>
                <a:sym typeface="Calibri"/>
              </a:rPr>
              <a:t>Пять «знаковых программ» предлагаются </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для ГЭФ-6:</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1. Не допустить вымирания лесов в Амазонии</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2. Вывод лесного хозяйства из цепочки поставок</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3. Продовольственная безопасность в странах Африки</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     к югу от Сахары</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4. Устойчивые рыбные ресурсы</a:t>
            </a:r>
            <a:br>
              <a:rPr lang="ru-RU" sz="2600" b="0" i="0" u="none" strike="noStrike" cap="none" baseline="0">
                <a:solidFill>
                  <a:schemeClr val="dk1"/>
                </a:solidFill>
                <a:latin typeface="Calibri"/>
                <a:ea typeface="Calibri"/>
                <a:cs typeface="Calibri"/>
                <a:sym typeface="Calibri"/>
              </a:rPr>
            </a:br>
            <a:r>
              <a:rPr lang="ru-RU" sz="2600" b="0" i="0" u="none" strike="noStrike" cap="none" baseline="0">
                <a:solidFill>
                  <a:schemeClr val="dk1"/>
                </a:solidFill>
                <a:latin typeface="Calibri"/>
                <a:ea typeface="Calibri"/>
                <a:cs typeface="Calibri"/>
                <a:sym typeface="Calibri"/>
              </a:rPr>
              <a:t>5. Устойчивые города</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p:nvPr/>
        </p:nvSpPr>
        <p:spPr>
          <a:xfrm>
            <a:off x="2819400" y="990600"/>
            <a:ext cx="3498850" cy="4525962"/>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6091478" y="3770532"/>
            <a:ext cx="914400" cy="2541393"/>
          </a:xfrm>
          <a:prstGeom prst="rect">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14" name="Shape 114"/>
          <p:cNvSpPr/>
          <p:nvPr/>
        </p:nvSpPr>
        <p:spPr>
          <a:xfrm>
            <a:off x="5181600" y="3770530"/>
            <a:ext cx="914400" cy="2541395"/>
          </a:xfrm>
          <a:prstGeom prst="rect">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15" name="Shape 115"/>
          <p:cNvSpPr/>
          <p:nvPr/>
        </p:nvSpPr>
        <p:spPr>
          <a:xfrm>
            <a:off x="4256971" y="3770532"/>
            <a:ext cx="914400" cy="2554065"/>
          </a:xfrm>
          <a:prstGeom prst="rect">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16" name="Shape 116"/>
          <p:cNvSpPr/>
          <p:nvPr/>
        </p:nvSpPr>
        <p:spPr>
          <a:xfrm>
            <a:off x="3365546" y="3757858"/>
            <a:ext cx="914400" cy="2554067"/>
          </a:xfrm>
          <a:prstGeom prst="rect">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17" name="Shape 117"/>
          <p:cNvSpPr/>
          <p:nvPr/>
        </p:nvSpPr>
        <p:spPr>
          <a:xfrm>
            <a:off x="1524000" y="2566296"/>
            <a:ext cx="5501896" cy="1187236"/>
          </a:xfrm>
          <a:prstGeom prst="trapezoid">
            <a:avLst>
              <a:gd name="adj" fmla="val 25000"/>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18" name="Shape 118"/>
          <p:cNvSpPr/>
          <p:nvPr/>
        </p:nvSpPr>
        <p:spPr>
          <a:xfrm>
            <a:off x="2438400" y="3770532"/>
            <a:ext cx="914400" cy="2554068"/>
          </a:xfrm>
          <a:prstGeom prst="rect">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19" name="Shape 119"/>
          <p:cNvSpPr/>
          <p:nvPr/>
        </p:nvSpPr>
        <p:spPr>
          <a:xfrm>
            <a:off x="1503982" y="3743462"/>
            <a:ext cx="914400" cy="2581138"/>
          </a:xfrm>
          <a:prstGeom prst="rect">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sp>
        <p:nvSpPr>
          <p:cNvPr id="120" name="Shape 120"/>
          <p:cNvSpPr/>
          <p:nvPr/>
        </p:nvSpPr>
        <p:spPr>
          <a:xfrm>
            <a:off x="762000" y="1139823"/>
            <a:ext cx="7391399" cy="830996"/>
          </a:xfrm>
          <a:prstGeom prst="rect">
            <a:avLst/>
          </a:prstGeom>
          <a:noFill/>
          <a:ln>
            <a:noFill/>
          </a:ln>
        </p:spPr>
        <p:txBody>
          <a:bodyPr lIns="91425" tIns="45700" rIns="91425" bIns="45700" anchor="t" anchorCtr="0">
            <a:noAutofit/>
          </a:bodyPr>
          <a:lstStyle/>
          <a:p>
            <a:pPr marL="0" marR="0" lvl="0" indent="0" algn="ctr" rtl="0">
              <a:buSzPct val="25000"/>
              <a:buNone/>
            </a:pPr>
            <a:r>
              <a:rPr lang="ru-RU" sz="2400" b="0" i="0" u="none" strike="noStrike" cap="none" baseline="0">
                <a:solidFill>
                  <a:srgbClr val="FFFFFF"/>
                </a:solidFill>
                <a:latin typeface="Calibri"/>
                <a:ea typeface="Calibri"/>
                <a:cs typeface="Calibri"/>
                <a:sym typeface="Calibri"/>
              </a:rPr>
              <a:t>Обновленные стратегии решения проблем устойчивости и эффективного осуществления</a:t>
            </a:r>
          </a:p>
        </p:txBody>
      </p:sp>
      <p:sp>
        <p:nvSpPr>
          <p:cNvPr id="121" name="Shape 121"/>
          <p:cNvSpPr txBox="1"/>
          <p:nvPr/>
        </p:nvSpPr>
        <p:spPr>
          <a:xfrm rot="-5400000">
            <a:off x="1019737" y="4824786"/>
            <a:ext cx="1882888" cy="461664"/>
          </a:xfrm>
          <a:prstGeom prst="rect">
            <a:avLst/>
          </a:prstGeom>
          <a:noFill/>
          <a:ln>
            <a:noFill/>
          </a:ln>
        </p:spPr>
        <p:txBody>
          <a:bodyPr lIns="91425" tIns="45700" rIns="91425" bIns="45700" anchor="t" anchorCtr="0">
            <a:noAutofit/>
          </a:bodyPr>
          <a:lstStyle/>
          <a:p>
            <a:pPr marL="0" marR="0" lvl="0" indent="0" algn="l" rtl="0">
              <a:buSzPct val="25000"/>
              <a:buNone/>
            </a:pPr>
            <a:r>
              <a:rPr lang="ru-RU" sz="1800" b="1" i="0" u="none" strike="noStrike" cap="none" baseline="0">
                <a:solidFill>
                  <a:srgbClr val="FFFFFF"/>
                </a:solidFill>
                <a:latin typeface="Calibri"/>
                <a:ea typeface="Calibri"/>
                <a:cs typeface="Calibri"/>
                <a:sym typeface="Calibri"/>
              </a:rPr>
              <a:t>Биоразнообразие</a:t>
            </a:r>
          </a:p>
        </p:txBody>
      </p:sp>
      <p:sp>
        <p:nvSpPr>
          <p:cNvPr id="122" name="Shape 122"/>
          <p:cNvSpPr txBox="1"/>
          <p:nvPr/>
        </p:nvSpPr>
        <p:spPr>
          <a:xfrm rot="-5400000">
            <a:off x="2256982" y="4966428"/>
            <a:ext cx="1302728" cy="738664"/>
          </a:xfrm>
          <a:prstGeom prst="rect">
            <a:avLst/>
          </a:prstGeom>
          <a:noFill/>
          <a:ln>
            <a:noFill/>
          </a:ln>
        </p:spPr>
        <p:txBody>
          <a:bodyPr lIns="91425" tIns="45700" rIns="91425" bIns="45700" anchor="t" anchorCtr="0">
            <a:noAutofit/>
          </a:bodyPr>
          <a:lstStyle/>
          <a:p>
            <a:pPr marL="0" marR="0" lvl="0" indent="0" algn="l" rtl="0">
              <a:buSzPct val="25000"/>
              <a:buNone/>
            </a:pPr>
            <a:r>
              <a:rPr lang="ru-RU" sz="1800" b="1" i="0" u="none" strike="noStrike" cap="none" baseline="0">
                <a:solidFill>
                  <a:srgbClr val="FFFFFF"/>
                </a:solidFill>
                <a:latin typeface="Calibri"/>
                <a:ea typeface="Calibri"/>
                <a:cs typeface="Calibri"/>
                <a:sym typeface="Calibri"/>
              </a:rPr>
              <a:t>Деградация</a:t>
            </a:r>
            <a:br>
              <a:rPr lang="ru-RU" sz="1800" b="1" i="0" u="none" strike="noStrike" cap="none" baseline="0">
                <a:solidFill>
                  <a:srgbClr val="FFFFFF"/>
                </a:solidFill>
                <a:latin typeface="Calibri"/>
                <a:ea typeface="Calibri"/>
                <a:cs typeface="Calibri"/>
                <a:sym typeface="Calibri"/>
              </a:rPr>
            </a:br>
            <a:r>
              <a:rPr lang="ru-RU" sz="1800" b="1" i="0" u="none" strike="noStrike" cap="none" baseline="0">
                <a:solidFill>
                  <a:srgbClr val="FFFFFF"/>
                </a:solidFill>
                <a:latin typeface="Calibri"/>
                <a:ea typeface="Calibri"/>
                <a:cs typeface="Calibri"/>
                <a:sym typeface="Calibri"/>
              </a:rPr>
              <a:t>земель</a:t>
            </a:r>
          </a:p>
        </p:txBody>
      </p:sp>
      <p:sp>
        <p:nvSpPr>
          <p:cNvPr id="123" name="Shape 123"/>
          <p:cNvSpPr txBox="1"/>
          <p:nvPr/>
        </p:nvSpPr>
        <p:spPr>
          <a:xfrm rot="-5400000">
            <a:off x="4622969" y="4690199"/>
            <a:ext cx="2132187" cy="461664"/>
          </a:xfrm>
          <a:prstGeom prst="rect">
            <a:avLst/>
          </a:prstGeom>
          <a:noFill/>
          <a:ln>
            <a:noFill/>
          </a:ln>
        </p:spPr>
        <p:txBody>
          <a:bodyPr lIns="91425" tIns="45700" rIns="91425" bIns="45700" anchor="t" anchorCtr="0">
            <a:noAutofit/>
          </a:bodyPr>
          <a:lstStyle/>
          <a:p>
            <a:pPr marL="0" marR="0" lvl="0" indent="0" algn="l" rtl="0">
              <a:buSzPct val="25000"/>
              <a:buNone/>
            </a:pPr>
            <a:r>
              <a:rPr lang="ru-RU" sz="1800" b="1" i="0" u="none" strike="noStrike" cap="none" baseline="0">
                <a:solidFill>
                  <a:srgbClr val="FFFFFF"/>
                </a:solidFill>
                <a:latin typeface="Calibri"/>
                <a:ea typeface="Calibri"/>
                <a:cs typeface="Calibri"/>
                <a:sym typeface="Calibri"/>
              </a:rPr>
              <a:t>Изменение климата</a:t>
            </a:r>
          </a:p>
        </p:txBody>
      </p:sp>
      <p:sp>
        <p:nvSpPr>
          <p:cNvPr id="124" name="Shape 124"/>
          <p:cNvSpPr txBox="1"/>
          <p:nvPr/>
        </p:nvSpPr>
        <p:spPr>
          <a:xfrm rot="-5400000">
            <a:off x="5887760" y="4879031"/>
            <a:ext cx="1321837" cy="738664"/>
          </a:xfrm>
          <a:prstGeom prst="rect">
            <a:avLst/>
          </a:prstGeom>
          <a:noFill/>
          <a:ln>
            <a:noFill/>
          </a:ln>
        </p:spPr>
        <p:txBody>
          <a:bodyPr lIns="91425" tIns="45700" rIns="91425" bIns="45700" anchor="t" anchorCtr="0">
            <a:noAutofit/>
          </a:bodyPr>
          <a:lstStyle/>
          <a:p>
            <a:pPr marL="0" marR="0" lvl="0" indent="0" algn="l" rtl="0">
              <a:buSzPct val="25000"/>
              <a:buNone/>
            </a:pPr>
            <a:r>
              <a:rPr lang="ru-RU" sz="1800" b="1" i="0" u="none" strike="noStrike" cap="none" baseline="0">
                <a:solidFill>
                  <a:srgbClr val="FFFFFF"/>
                </a:solidFill>
                <a:latin typeface="Calibri"/>
                <a:ea typeface="Calibri"/>
                <a:cs typeface="Calibri"/>
                <a:sym typeface="Calibri"/>
              </a:rPr>
              <a:t>Химические</a:t>
            </a:r>
          </a:p>
          <a:p>
            <a:pPr marL="0" marR="0" lvl="0" indent="0" algn="l" rtl="0">
              <a:buSzPct val="25000"/>
              <a:buNone/>
            </a:pPr>
            <a:r>
              <a:rPr lang="ru-RU" sz="1800" b="1" i="0" u="none" strike="noStrike" cap="none" baseline="0">
                <a:solidFill>
                  <a:srgbClr val="FFFFFF"/>
                </a:solidFill>
                <a:latin typeface="Calibri"/>
                <a:ea typeface="Calibri"/>
                <a:cs typeface="Calibri"/>
                <a:sym typeface="Calibri"/>
              </a:rPr>
              <a:t>вещества</a:t>
            </a:r>
          </a:p>
        </p:txBody>
      </p:sp>
      <p:sp>
        <p:nvSpPr>
          <p:cNvPr id="125" name="Shape 125"/>
          <p:cNvSpPr txBox="1"/>
          <p:nvPr/>
        </p:nvSpPr>
        <p:spPr>
          <a:xfrm rot="-5400000">
            <a:off x="2890499" y="4707799"/>
            <a:ext cx="1839863" cy="738664"/>
          </a:xfrm>
          <a:prstGeom prst="rect">
            <a:avLst/>
          </a:prstGeom>
          <a:noFill/>
          <a:ln>
            <a:noFill/>
          </a:ln>
        </p:spPr>
        <p:txBody>
          <a:bodyPr lIns="91425" tIns="45700" rIns="91425" bIns="45700" anchor="t" anchorCtr="0">
            <a:noAutofit/>
          </a:bodyPr>
          <a:lstStyle/>
          <a:p>
            <a:pPr marL="0" marR="0" lvl="0" indent="0" algn="l" rtl="0">
              <a:buSzPct val="25000"/>
              <a:buNone/>
            </a:pPr>
            <a:r>
              <a:rPr lang="ru-RU" sz="1800" b="1" i="0" u="none" strike="noStrike" cap="none" baseline="0">
                <a:solidFill>
                  <a:srgbClr val="FFFFFF"/>
                </a:solidFill>
                <a:latin typeface="Calibri"/>
                <a:ea typeface="Calibri"/>
                <a:cs typeface="Calibri"/>
                <a:sym typeface="Calibri"/>
              </a:rPr>
              <a:t>Международные</a:t>
            </a:r>
            <a:br>
              <a:rPr lang="ru-RU" sz="1800" b="1" i="0" u="none" strike="noStrike" cap="none" baseline="0">
                <a:solidFill>
                  <a:srgbClr val="FFFFFF"/>
                </a:solidFill>
                <a:latin typeface="Calibri"/>
                <a:ea typeface="Calibri"/>
                <a:cs typeface="Calibri"/>
                <a:sym typeface="Calibri"/>
              </a:rPr>
            </a:br>
            <a:r>
              <a:rPr lang="ru-RU" sz="1800" b="1" i="0" u="none" strike="noStrike" cap="none" baseline="0">
                <a:solidFill>
                  <a:srgbClr val="FFFFFF"/>
                </a:solidFill>
                <a:latin typeface="Calibri"/>
                <a:ea typeface="Calibri"/>
                <a:cs typeface="Calibri"/>
                <a:sym typeface="Calibri"/>
              </a:rPr>
              <a:t>воды</a:t>
            </a:r>
          </a:p>
        </p:txBody>
      </p:sp>
      <p:sp>
        <p:nvSpPr>
          <p:cNvPr id="126" name="Shape 126"/>
          <p:cNvSpPr txBox="1"/>
          <p:nvPr/>
        </p:nvSpPr>
        <p:spPr>
          <a:xfrm rot="-5400000">
            <a:off x="3732780" y="4694366"/>
            <a:ext cx="1846852" cy="738664"/>
          </a:xfrm>
          <a:prstGeom prst="rect">
            <a:avLst/>
          </a:prstGeom>
          <a:noFill/>
          <a:ln>
            <a:noFill/>
          </a:ln>
        </p:spPr>
        <p:txBody>
          <a:bodyPr lIns="91425" tIns="45700" rIns="91425" bIns="45700" anchor="t" anchorCtr="0">
            <a:noAutofit/>
          </a:bodyPr>
          <a:lstStyle/>
          <a:p>
            <a:pPr marL="0" marR="0" lvl="0" indent="0" algn="l" rtl="0">
              <a:buSzPct val="25000"/>
              <a:buNone/>
            </a:pPr>
            <a:r>
              <a:rPr lang="ru-RU" sz="1800" b="1" i="0" u="none" strike="noStrike" cap="none" baseline="0">
                <a:solidFill>
                  <a:srgbClr val="FFFFFF"/>
                </a:solidFill>
                <a:latin typeface="Calibri"/>
                <a:ea typeface="Calibri"/>
                <a:cs typeface="Calibri"/>
                <a:sym typeface="Calibri"/>
              </a:rPr>
              <a:t>Устойчивое</a:t>
            </a:r>
            <a:br>
              <a:rPr lang="ru-RU" sz="1800" b="1" i="0" u="none" strike="noStrike" cap="none" baseline="0">
                <a:solidFill>
                  <a:srgbClr val="FFFFFF"/>
                </a:solidFill>
                <a:latin typeface="Calibri"/>
                <a:ea typeface="Calibri"/>
                <a:cs typeface="Calibri"/>
                <a:sym typeface="Calibri"/>
              </a:rPr>
            </a:br>
            <a:r>
              <a:rPr lang="ru-RU" sz="1800" b="1" i="0" u="none" strike="noStrike" cap="none" baseline="0">
                <a:solidFill>
                  <a:srgbClr val="FFFFFF"/>
                </a:solidFill>
                <a:latin typeface="Calibri"/>
                <a:ea typeface="Calibri"/>
                <a:cs typeface="Calibri"/>
                <a:sym typeface="Calibri"/>
              </a:rPr>
              <a:t>лесопользование</a:t>
            </a:r>
          </a:p>
        </p:txBody>
      </p:sp>
      <p:sp>
        <p:nvSpPr>
          <p:cNvPr id="127" name="Shape 127"/>
          <p:cNvSpPr txBox="1"/>
          <p:nvPr/>
        </p:nvSpPr>
        <p:spPr>
          <a:xfrm>
            <a:off x="5503092" y="2590800"/>
            <a:ext cx="1238801" cy="584774"/>
          </a:xfrm>
          <a:prstGeom prst="rect">
            <a:avLst/>
          </a:prstGeom>
          <a:noFill/>
          <a:ln>
            <a:noFill/>
          </a:ln>
        </p:spPr>
        <p:txBody>
          <a:bodyPr lIns="91425" tIns="45700" rIns="91425" bIns="45700" anchor="t" anchorCtr="0">
            <a:noAutofit/>
          </a:bodyPr>
          <a:lstStyle/>
          <a:p>
            <a:pPr marL="0" marR="0" lvl="0" indent="0" algn="ctr" rtl="0">
              <a:buSzPct val="25000"/>
              <a:buNone/>
            </a:pPr>
            <a:r>
              <a:rPr lang="ru-RU" sz="1600" b="1" i="0" u="none" strike="noStrike" cap="none" baseline="0">
                <a:solidFill>
                  <a:srgbClr val="FFFFCC"/>
                </a:solidFill>
                <a:latin typeface="Calibri"/>
                <a:ea typeface="Calibri"/>
                <a:cs typeface="Calibri"/>
                <a:sym typeface="Calibri"/>
              </a:rPr>
              <a:t>Устойчивые</a:t>
            </a:r>
            <a:br>
              <a:rPr lang="ru-RU" sz="1600" b="1" i="0" u="none" strike="noStrike" cap="none" baseline="0">
                <a:solidFill>
                  <a:srgbClr val="FFFFCC"/>
                </a:solidFill>
                <a:latin typeface="Calibri"/>
                <a:ea typeface="Calibri"/>
                <a:cs typeface="Calibri"/>
                <a:sym typeface="Calibri"/>
              </a:rPr>
            </a:br>
            <a:r>
              <a:rPr lang="ru-RU" sz="1600" b="1" i="0" u="none" strike="noStrike" cap="none" baseline="0">
                <a:solidFill>
                  <a:srgbClr val="FFFFCC"/>
                </a:solidFill>
                <a:latin typeface="Calibri"/>
                <a:ea typeface="Calibri"/>
                <a:cs typeface="Calibri"/>
                <a:sym typeface="Calibri"/>
              </a:rPr>
              <a:t>города</a:t>
            </a:r>
          </a:p>
        </p:txBody>
      </p:sp>
      <p:sp>
        <p:nvSpPr>
          <p:cNvPr id="128" name="Shape 128"/>
          <p:cNvSpPr txBox="1"/>
          <p:nvPr/>
        </p:nvSpPr>
        <p:spPr>
          <a:xfrm>
            <a:off x="2539015" y="2554068"/>
            <a:ext cx="1974195" cy="584774"/>
          </a:xfrm>
          <a:prstGeom prst="rect">
            <a:avLst/>
          </a:prstGeom>
          <a:noFill/>
          <a:ln>
            <a:noFill/>
          </a:ln>
        </p:spPr>
        <p:txBody>
          <a:bodyPr lIns="91425" tIns="45700" rIns="91425" bIns="45700" anchor="t" anchorCtr="0">
            <a:noAutofit/>
          </a:bodyPr>
          <a:lstStyle/>
          <a:p>
            <a:pPr marL="0" marR="0" lvl="0" indent="0" algn="ctr" rtl="0">
              <a:buSzPct val="25000"/>
              <a:buNone/>
            </a:pPr>
            <a:r>
              <a:rPr lang="ru-RU" sz="1600" b="1" i="0" u="none" strike="noStrike" cap="none" baseline="0">
                <a:solidFill>
                  <a:srgbClr val="FFFFCC"/>
                </a:solidFill>
                <a:latin typeface="Calibri"/>
                <a:ea typeface="Calibri"/>
                <a:cs typeface="Calibri"/>
                <a:sym typeface="Calibri"/>
              </a:rPr>
              <a:t>Продовольственная</a:t>
            </a:r>
            <a:br>
              <a:rPr lang="ru-RU" sz="1600" b="1" i="0" u="none" strike="noStrike" cap="none" baseline="0">
                <a:solidFill>
                  <a:srgbClr val="FFFFCC"/>
                </a:solidFill>
                <a:latin typeface="Calibri"/>
                <a:ea typeface="Calibri"/>
                <a:cs typeface="Calibri"/>
                <a:sym typeface="Calibri"/>
              </a:rPr>
            </a:br>
            <a:r>
              <a:rPr lang="ru-RU" sz="1600" b="1" i="0" u="none" strike="noStrike" cap="none" baseline="0">
                <a:solidFill>
                  <a:srgbClr val="FFFFCC"/>
                </a:solidFill>
                <a:latin typeface="Calibri"/>
                <a:ea typeface="Calibri"/>
                <a:cs typeface="Calibri"/>
                <a:sym typeface="Calibri"/>
              </a:rPr>
              <a:t>безопасность</a:t>
            </a:r>
          </a:p>
        </p:txBody>
      </p:sp>
      <p:sp>
        <p:nvSpPr>
          <p:cNvPr id="129" name="Shape 129"/>
          <p:cNvSpPr txBox="1"/>
          <p:nvPr/>
        </p:nvSpPr>
        <p:spPr>
          <a:xfrm>
            <a:off x="4527596" y="2606723"/>
            <a:ext cx="925253" cy="584774"/>
          </a:xfrm>
          <a:prstGeom prst="rect">
            <a:avLst/>
          </a:prstGeom>
          <a:noFill/>
          <a:ln>
            <a:noFill/>
          </a:ln>
        </p:spPr>
        <p:txBody>
          <a:bodyPr lIns="91425" tIns="45700" rIns="91425" bIns="45700" anchor="t" anchorCtr="0">
            <a:noAutofit/>
          </a:bodyPr>
          <a:lstStyle/>
          <a:p>
            <a:pPr marL="0" marR="0" lvl="0" indent="0" algn="l" rtl="0">
              <a:buSzPct val="25000"/>
              <a:buNone/>
            </a:pPr>
            <a:r>
              <a:rPr lang="ru-RU" sz="1600" b="1" i="0" u="none" strike="noStrike" cap="none" baseline="0">
                <a:solidFill>
                  <a:srgbClr val="FFFFCC"/>
                </a:solidFill>
                <a:latin typeface="Calibri"/>
                <a:ea typeface="Calibri"/>
                <a:cs typeface="Calibri"/>
                <a:sym typeface="Calibri"/>
              </a:rPr>
              <a:t>Рыбные</a:t>
            </a:r>
          </a:p>
          <a:p>
            <a:pPr marL="0" marR="0" lvl="0" indent="0" algn="l" rtl="0">
              <a:buSzPct val="25000"/>
              <a:buNone/>
            </a:pPr>
            <a:r>
              <a:rPr lang="ru-RU" sz="1600" b="1" i="0" u="none" strike="noStrike" cap="none" baseline="0">
                <a:solidFill>
                  <a:srgbClr val="FFFFCC"/>
                </a:solidFill>
                <a:latin typeface="Calibri"/>
                <a:ea typeface="Calibri"/>
                <a:cs typeface="Calibri"/>
                <a:sym typeface="Calibri"/>
              </a:rPr>
              <a:t>ресурсы</a:t>
            </a:r>
          </a:p>
        </p:txBody>
      </p:sp>
      <p:sp>
        <p:nvSpPr>
          <p:cNvPr id="130" name="Shape 130"/>
          <p:cNvSpPr txBox="1"/>
          <p:nvPr/>
        </p:nvSpPr>
        <p:spPr>
          <a:xfrm>
            <a:off x="1975393" y="2726933"/>
            <a:ext cx="604653" cy="338554"/>
          </a:xfrm>
          <a:prstGeom prst="rect">
            <a:avLst/>
          </a:prstGeom>
          <a:noFill/>
          <a:ln>
            <a:noFill/>
          </a:ln>
        </p:spPr>
        <p:txBody>
          <a:bodyPr lIns="91425" tIns="45700" rIns="91425" bIns="45700" anchor="t" anchorCtr="0">
            <a:noAutofit/>
          </a:bodyPr>
          <a:lstStyle/>
          <a:p>
            <a:pPr marL="0" marR="0" lvl="0" indent="0" algn="l" rtl="0">
              <a:buSzPct val="25000"/>
              <a:buNone/>
            </a:pPr>
            <a:r>
              <a:rPr lang="ru-RU" sz="1600" b="1" i="0" u="none" strike="noStrike" cap="none" baseline="0">
                <a:solidFill>
                  <a:srgbClr val="FFFFCC"/>
                </a:solidFill>
                <a:latin typeface="Calibri"/>
                <a:ea typeface="Calibri"/>
                <a:cs typeface="Calibri"/>
                <a:sym typeface="Calibri"/>
              </a:rPr>
              <a:t>Леса</a:t>
            </a:r>
          </a:p>
        </p:txBody>
      </p:sp>
      <p:sp>
        <p:nvSpPr>
          <p:cNvPr id="131" name="Shape 131"/>
          <p:cNvSpPr/>
          <p:nvPr/>
        </p:nvSpPr>
        <p:spPr>
          <a:xfrm>
            <a:off x="7162800" y="3910535"/>
            <a:ext cx="381000" cy="2485597"/>
          </a:xfrm>
          <a:prstGeom prst="rightBrace">
            <a:avLst>
              <a:gd name="adj1" fmla="val 8333"/>
              <a:gd name="adj2" fmla="val 50000"/>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sp>
        <p:nvSpPr>
          <p:cNvPr id="132" name="Shape 132"/>
          <p:cNvSpPr txBox="1"/>
          <p:nvPr/>
        </p:nvSpPr>
        <p:spPr>
          <a:xfrm>
            <a:off x="7515178" y="4634553"/>
            <a:ext cx="1613839" cy="1200329"/>
          </a:xfrm>
          <a:prstGeom prst="rect">
            <a:avLst/>
          </a:prstGeom>
          <a:noFill/>
          <a:ln>
            <a:noFill/>
          </a:ln>
        </p:spPr>
        <p:txBody>
          <a:bodyPr lIns="91425" tIns="45700" rIns="91425" bIns="45700" anchor="t" anchorCtr="0">
            <a:noAutofit/>
          </a:bodyPr>
          <a:lstStyle/>
          <a:p>
            <a:pPr marL="0" marR="0" lvl="0" indent="0" algn="ctr" rtl="0">
              <a:buSzPct val="25000"/>
              <a:buNone/>
            </a:pPr>
            <a:r>
              <a:rPr lang="ru-RU" sz="1800" b="1" i="0" u="none" strike="noStrike" cap="none" baseline="0">
                <a:solidFill>
                  <a:srgbClr val="FFFFFF"/>
                </a:solidFill>
                <a:latin typeface="Calibri"/>
                <a:ea typeface="Calibri"/>
                <a:cs typeface="Calibri"/>
                <a:sym typeface="Calibri"/>
              </a:rPr>
              <a:t>Реализация</a:t>
            </a:r>
            <a:br>
              <a:rPr lang="ru-RU" sz="1800" b="1" i="0" u="none" strike="noStrike" cap="none" baseline="0">
                <a:solidFill>
                  <a:srgbClr val="FFFFFF"/>
                </a:solidFill>
                <a:latin typeface="Calibri"/>
                <a:ea typeface="Calibri"/>
                <a:cs typeface="Calibri"/>
                <a:sym typeface="Calibri"/>
              </a:rPr>
            </a:br>
            <a:r>
              <a:rPr lang="ru-RU" sz="1800" b="1" i="0" u="none" strike="noStrike" cap="none" baseline="0">
                <a:solidFill>
                  <a:srgbClr val="FFFFFF"/>
                </a:solidFill>
                <a:latin typeface="Calibri"/>
                <a:ea typeface="Calibri"/>
                <a:cs typeface="Calibri"/>
                <a:sym typeface="Calibri"/>
              </a:rPr>
              <a:t>стратегий по</a:t>
            </a:r>
            <a:br>
              <a:rPr lang="ru-RU" sz="1800" b="1" i="0" u="none" strike="noStrike" cap="none" baseline="0">
                <a:solidFill>
                  <a:srgbClr val="FFFFFF"/>
                </a:solidFill>
                <a:latin typeface="Calibri"/>
                <a:ea typeface="Calibri"/>
                <a:cs typeface="Calibri"/>
                <a:sym typeface="Calibri"/>
              </a:rPr>
            </a:br>
            <a:r>
              <a:rPr lang="ru-RU" sz="1800" b="1" i="0" u="none" strike="noStrike" cap="none" baseline="0">
                <a:solidFill>
                  <a:srgbClr val="FFFFFF"/>
                </a:solidFill>
                <a:latin typeface="Calibri"/>
                <a:ea typeface="Calibri"/>
                <a:cs typeface="Calibri"/>
                <a:sym typeface="Calibri"/>
              </a:rPr>
              <a:t>тематическим</a:t>
            </a:r>
            <a:br>
              <a:rPr lang="ru-RU" sz="1800" b="1" i="0" u="none" strike="noStrike" cap="none" baseline="0">
                <a:solidFill>
                  <a:srgbClr val="FFFFFF"/>
                </a:solidFill>
                <a:latin typeface="Calibri"/>
                <a:ea typeface="Calibri"/>
                <a:cs typeface="Calibri"/>
                <a:sym typeface="Calibri"/>
              </a:rPr>
            </a:br>
            <a:r>
              <a:rPr lang="ru-RU" sz="1800" b="1" i="0" u="none" strike="noStrike" cap="none" baseline="0">
                <a:solidFill>
                  <a:srgbClr val="FFFFFF"/>
                </a:solidFill>
                <a:latin typeface="Calibri"/>
                <a:ea typeface="Calibri"/>
                <a:cs typeface="Calibri"/>
                <a:sym typeface="Calibri"/>
              </a:rPr>
              <a:t>областям</a:t>
            </a:r>
          </a:p>
        </p:txBody>
      </p:sp>
      <p:sp>
        <p:nvSpPr>
          <p:cNvPr id="133" name="Shape 133"/>
          <p:cNvSpPr/>
          <p:nvPr/>
        </p:nvSpPr>
        <p:spPr>
          <a:xfrm>
            <a:off x="1250357" y="2438400"/>
            <a:ext cx="190500" cy="582858"/>
          </a:xfrm>
          <a:prstGeom prst="leftBrace">
            <a:avLst>
              <a:gd name="adj1" fmla="val 8333"/>
              <a:gd name="adj2" fmla="val 50000"/>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sp>
        <p:nvSpPr>
          <p:cNvPr id="134" name="Shape 134"/>
          <p:cNvSpPr txBox="1"/>
          <p:nvPr/>
        </p:nvSpPr>
        <p:spPr>
          <a:xfrm>
            <a:off x="152400" y="2557657"/>
            <a:ext cx="929612" cy="338554"/>
          </a:xfrm>
          <a:prstGeom prst="rect">
            <a:avLst/>
          </a:prstGeom>
          <a:noFill/>
          <a:ln>
            <a:noFill/>
          </a:ln>
        </p:spPr>
        <p:txBody>
          <a:bodyPr lIns="91425" tIns="45700" rIns="91425" bIns="45700" anchor="t" anchorCtr="0">
            <a:noAutofit/>
          </a:bodyPr>
          <a:lstStyle/>
          <a:p>
            <a:pPr marL="0" marR="0" lvl="0" indent="0" algn="l" rtl="0">
              <a:buSzPct val="25000"/>
              <a:buNone/>
            </a:pPr>
            <a:r>
              <a:rPr lang="ru-RU" sz="1600" b="1" i="0" u="none" strike="noStrike" cap="none" baseline="0">
                <a:solidFill>
                  <a:srgbClr val="FFFFFF"/>
                </a:solidFill>
                <a:latin typeface="Calibri"/>
                <a:ea typeface="Calibri"/>
                <a:cs typeface="Calibri"/>
                <a:sym typeface="Calibri"/>
              </a:rPr>
              <a:t>Темы УР</a:t>
            </a:r>
          </a:p>
        </p:txBody>
      </p:sp>
      <p:sp>
        <p:nvSpPr>
          <p:cNvPr id="135" name="Shape 135"/>
          <p:cNvSpPr/>
          <p:nvPr/>
        </p:nvSpPr>
        <p:spPr>
          <a:xfrm>
            <a:off x="3234809" y="228600"/>
            <a:ext cx="1922320" cy="923329"/>
          </a:xfrm>
          <a:prstGeom prst="rect">
            <a:avLst/>
          </a:prstGeom>
          <a:noFill/>
          <a:ln>
            <a:noFill/>
          </a:ln>
        </p:spPr>
        <p:txBody>
          <a:bodyPr lIns="91425" tIns="45700" rIns="91425" bIns="45700" anchor="t" anchorCtr="0">
            <a:noAutofit/>
          </a:bodyPr>
          <a:lstStyle/>
          <a:p>
            <a:pPr marL="0" marR="0" lvl="0" indent="0" algn="ctr" rtl="0">
              <a:buSzPct val="25000"/>
              <a:buNone/>
            </a:pPr>
            <a:r>
              <a:rPr lang="ru-RU" sz="5400" b="1" i="0" u="none" strike="noStrike" cap="none" baseline="0">
                <a:solidFill>
                  <a:srgbClr val="FFFFFF"/>
                </a:solidFill>
                <a:latin typeface="Calibri"/>
                <a:ea typeface="Calibri"/>
                <a:cs typeface="Calibri"/>
                <a:sym typeface="Calibri"/>
              </a:rPr>
              <a:t>ГЭФ-6</a:t>
            </a:r>
          </a:p>
        </p:txBody>
      </p:sp>
      <p:sp>
        <p:nvSpPr>
          <p:cNvPr id="136" name="Shape 136"/>
          <p:cNvSpPr txBox="1"/>
          <p:nvPr/>
        </p:nvSpPr>
        <p:spPr>
          <a:xfrm>
            <a:off x="10023" y="3124200"/>
            <a:ext cx="1279515" cy="584774"/>
          </a:xfrm>
          <a:prstGeom prst="rect">
            <a:avLst/>
          </a:prstGeom>
          <a:noFill/>
          <a:ln>
            <a:noFill/>
          </a:ln>
        </p:spPr>
        <p:txBody>
          <a:bodyPr lIns="91425" tIns="45700" rIns="91425" bIns="45700" anchor="t" anchorCtr="0">
            <a:noAutofit/>
          </a:bodyPr>
          <a:lstStyle/>
          <a:p>
            <a:pPr marL="0" marR="0" lvl="0" indent="0" algn="ctr" rtl="0">
              <a:buSzPct val="25000"/>
              <a:buNone/>
            </a:pPr>
            <a:r>
              <a:rPr lang="ru-RU" sz="1600" b="1" i="0" u="sng" strike="noStrike" cap="none" baseline="0">
                <a:solidFill>
                  <a:srgbClr val="FFFFFF"/>
                </a:solidFill>
                <a:latin typeface="Calibri"/>
                <a:ea typeface="Calibri"/>
                <a:cs typeface="Calibri"/>
                <a:sym typeface="Calibri"/>
              </a:rPr>
              <a:t>Фирменные</a:t>
            </a:r>
            <a:r>
              <a:rPr lang="ru-RU" sz="1600" b="1" i="0" u="none" strike="noStrike" cap="none" baseline="0">
                <a:solidFill>
                  <a:srgbClr val="FFFFFF"/>
                </a:solidFill>
                <a:latin typeface="Calibri"/>
                <a:ea typeface="Calibri"/>
                <a:cs typeface="Calibri"/>
                <a:sym typeface="Calibri"/>
              </a:rPr>
              <a:t>программы</a:t>
            </a:r>
          </a:p>
        </p:txBody>
      </p:sp>
      <p:sp>
        <p:nvSpPr>
          <p:cNvPr id="137" name="Shape 137"/>
          <p:cNvSpPr/>
          <p:nvPr/>
        </p:nvSpPr>
        <p:spPr>
          <a:xfrm>
            <a:off x="1219200" y="3124200"/>
            <a:ext cx="221656" cy="533399"/>
          </a:xfrm>
          <a:prstGeom prst="leftBrace">
            <a:avLst>
              <a:gd name="adj1" fmla="val 8333"/>
              <a:gd name="adj2" fmla="val 50000"/>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sp>
        <p:nvSpPr>
          <p:cNvPr id="138" name="Shape 138"/>
          <p:cNvSpPr/>
          <p:nvPr/>
        </p:nvSpPr>
        <p:spPr>
          <a:xfrm>
            <a:off x="1769375" y="3134380"/>
            <a:ext cx="1276310" cy="646908"/>
          </a:xfrm>
          <a:prstGeom prst="rect">
            <a:avLst/>
          </a:prstGeom>
          <a:noFill/>
          <a:ln>
            <a:noFill/>
          </a:ln>
        </p:spPr>
        <p:txBody>
          <a:bodyPr lIns="91425" tIns="45700" rIns="91425" bIns="45700" anchor="t" anchorCtr="0">
            <a:noAutofit/>
          </a:bodyPr>
          <a:lstStyle/>
          <a:p>
            <a:pPr marL="285750" marR="0" lvl="0" indent="-285750" algn="ctr" rtl="0">
              <a:buClr>
                <a:srgbClr val="FFFFFF"/>
              </a:buClr>
              <a:buSzPct val="101190"/>
              <a:buFont typeface="Arial"/>
              <a:buChar char="•"/>
            </a:pPr>
            <a:r>
              <a:rPr lang="ru-RU" sz="1400" b="1" i="0" u="none" strike="noStrike" cap="none" baseline="0">
                <a:solidFill>
                  <a:srgbClr val="FFFFFF"/>
                </a:solidFill>
                <a:latin typeface="Calibri"/>
                <a:ea typeface="Calibri"/>
                <a:cs typeface="Calibri"/>
                <a:sym typeface="Calibri"/>
              </a:rPr>
              <a:t>Амазония</a:t>
            </a:r>
          </a:p>
          <a:p>
            <a:pPr marL="285750" marR="0" lvl="0" indent="-285750" algn="ctr" rtl="0">
              <a:lnSpc>
                <a:spcPct val="92857"/>
              </a:lnSpc>
              <a:buClr>
                <a:srgbClr val="FFFFFF"/>
              </a:buClr>
              <a:buSzPct val="101190"/>
              <a:buFont typeface="Arial"/>
              <a:buChar char="•"/>
            </a:pPr>
            <a:r>
              <a:rPr lang="ru-RU" sz="1400" b="1" i="0" u="none" strike="noStrike" cap="none" baseline="0">
                <a:solidFill>
                  <a:srgbClr val="FFFFFF"/>
                </a:solidFill>
                <a:latin typeface="Calibri"/>
                <a:ea typeface="Calibri"/>
                <a:cs typeface="Calibri"/>
                <a:sym typeface="Calibri"/>
              </a:rPr>
              <a:t>Сырьевые</a:t>
            </a:r>
            <a:br>
              <a:rPr lang="ru-RU" sz="1400" b="1" i="0" u="none" strike="noStrike" cap="none" baseline="0">
                <a:solidFill>
                  <a:srgbClr val="FFFFFF"/>
                </a:solidFill>
                <a:latin typeface="Calibri"/>
                <a:ea typeface="Calibri"/>
                <a:cs typeface="Calibri"/>
                <a:sym typeface="Calibri"/>
              </a:rPr>
            </a:br>
            <a:r>
              <a:rPr lang="ru-RU" sz="1400" b="1" i="0" u="none" strike="noStrike" cap="none" baseline="0">
                <a:solidFill>
                  <a:srgbClr val="FFFFFF"/>
                </a:solidFill>
                <a:latin typeface="Calibri"/>
                <a:ea typeface="Calibri"/>
                <a:cs typeface="Calibri"/>
                <a:sym typeface="Calibri"/>
              </a:rPr>
              <a:t>товары</a:t>
            </a:r>
          </a:p>
        </p:txBody>
      </p:sp>
      <p:sp>
        <p:nvSpPr>
          <p:cNvPr id="139" name="Shape 139"/>
          <p:cNvSpPr txBox="1"/>
          <p:nvPr/>
        </p:nvSpPr>
        <p:spPr>
          <a:xfrm>
            <a:off x="2912841" y="3200400"/>
            <a:ext cx="1455847" cy="523219"/>
          </a:xfrm>
          <a:prstGeom prst="rect">
            <a:avLst/>
          </a:prstGeom>
          <a:noFill/>
          <a:ln>
            <a:noFill/>
          </a:ln>
        </p:spPr>
        <p:txBody>
          <a:bodyPr lIns="91425" tIns="45700" rIns="91425" bIns="45700" anchor="t" anchorCtr="0">
            <a:noAutofit/>
          </a:bodyPr>
          <a:lstStyle/>
          <a:p>
            <a:pPr marL="285750" marR="0" lvl="0" indent="-285750" algn="ctr" rtl="0">
              <a:buClr>
                <a:srgbClr val="FFFFFF"/>
              </a:buClr>
              <a:buSzPct val="101190"/>
              <a:buFont typeface="Arial"/>
              <a:buChar char="•"/>
            </a:pPr>
            <a:r>
              <a:rPr lang="ru-RU" sz="1400" b="1" i="0" u="none" strike="noStrike" cap="none" baseline="0">
                <a:solidFill>
                  <a:srgbClr val="FFFFFF"/>
                </a:solidFill>
                <a:latin typeface="Calibri"/>
                <a:ea typeface="Calibri"/>
                <a:cs typeface="Calibri"/>
                <a:sym typeface="Calibri"/>
              </a:rPr>
              <a:t>Партнерство</a:t>
            </a:r>
            <a:br>
              <a:rPr lang="ru-RU" sz="1400" b="1" i="0" u="none" strike="noStrike" cap="none" baseline="0">
                <a:solidFill>
                  <a:srgbClr val="FFFFFF"/>
                </a:solidFill>
                <a:latin typeface="Calibri"/>
                <a:ea typeface="Calibri"/>
                <a:cs typeface="Calibri"/>
                <a:sym typeface="Calibri"/>
              </a:rPr>
            </a:br>
            <a:r>
              <a:rPr lang="ru-RU" sz="1400" b="1" i="0" u="none" strike="noStrike" cap="none" baseline="0">
                <a:solidFill>
                  <a:srgbClr val="FFFFFF"/>
                </a:solidFill>
                <a:latin typeface="Calibri"/>
                <a:ea typeface="Calibri"/>
                <a:cs typeface="Calibri"/>
                <a:sym typeface="Calibri"/>
              </a:rPr>
              <a:t>для Африки</a:t>
            </a:r>
          </a:p>
        </p:txBody>
      </p:sp>
      <p:sp>
        <p:nvSpPr>
          <p:cNvPr id="140" name="Shape 140"/>
          <p:cNvSpPr/>
          <p:nvPr/>
        </p:nvSpPr>
        <p:spPr>
          <a:xfrm>
            <a:off x="4267200" y="3273623"/>
            <a:ext cx="1124026" cy="307777"/>
          </a:xfrm>
          <a:prstGeom prst="rect">
            <a:avLst/>
          </a:prstGeom>
          <a:noFill/>
          <a:ln>
            <a:noFill/>
          </a:ln>
        </p:spPr>
        <p:txBody>
          <a:bodyPr lIns="91425" tIns="45700" rIns="91425" bIns="45700" anchor="t" anchorCtr="0">
            <a:noAutofit/>
          </a:bodyPr>
          <a:lstStyle/>
          <a:p>
            <a:pPr marL="285750" marR="0" lvl="0" indent="-285750" algn="l" rtl="0">
              <a:buClr>
                <a:srgbClr val="FFFFFF"/>
              </a:buClr>
              <a:buSzPct val="101190"/>
              <a:buFont typeface="Arial"/>
              <a:buChar char="•"/>
            </a:pPr>
            <a:r>
              <a:rPr lang="ru-RU" sz="1400" b="1" i="0" u="none" strike="noStrike" cap="none" baseline="0">
                <a:solidFill>
                  <a:srgbClr val="FFFFFF"/>
                </a:solidFill>
                <a:latin typeface="Calibri"/>
                <a:ea typeface="Calibri"/>
                <a:cs typeface="Calibri"/>
                <a:sym typeface="Calibri"/>
              </a:rPr>
              <a:t> 50 за 10</a:t>
            </a:r>
          </a:p>
        </p:txBody>
      </p:sp>
      <p:sp>
        <p:nvSpPr>
          <p:cNvPr id="141" name="Shape 141"/>
          <p:cNvSpPr/>
          <p:nvPr/>
        </p:nvSpPr>
        <p:spPr>
          <a:xfrm>
            <a:off x="5562600" y="3273623"/>
            <a:ext cx="1010147" cy="307777"/>
          </a:xfrm>
          <a:prstGeom prst="rect">
            <a:avLst/>
          </a:prstGeom>
          <a:noFill/>
          <a:ln>
            <a:noFill/>
          </a:ln>
        </p:spPr>
        <p:txBody>
          <a:bodyPr lIns="91425" tIns="45700" rIns="91425" bIns="45700" anchor="t" anchorCtr="0">
            <a:noAutofit/>
          </a:bodyPr>
          <a:lstStyle/>
          <a:p>
            <a:pPr marL="285750" marR="0" lvl="0" indent="-285750" algn="l" rtl="0">
              <a:buClr>
                <a:srgbClr val="FFFFFF"/>
              </a:buClr>
              <a:buSzPct val="101190"/>
              <a:buFont typeface="Arial"/>
              <a:buChar char="•"/>
            </a:pPr>
            <a:r>
              <a:rPr lang="ru-RU" sz="1400" b="1" i="0" u="none" strike="noStrike" cap="none" baseline="0">
                <a:solidFill>
                  <a:srgbClr val="FFFFFF"/>
                </a:solidFill>
                <a:latin typeface="Calibri"/>
                <a:ea typeface="Calibri"/>
                <a:cs typeface="Calibri"/>
                <a:sym typeface="Calibri"/>
              </a:rPr>
              <a:t>Города</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76200" y="228600"/>
            <a:ext cx="8915400" cy="914400"/>
          </a:xfrm>
          <a:prstGeom prst="rect">
            <a:avLst/>
          </a:prstGeom>
          <a:noFill/>
          <a:ln>
            <a:noFill/>
          </a:ln>
        </p:spPr>
        <p:txBody>
          <a:bodyPr lIns="0" tIns="0" rIns="0" bIns="0" anchor="ctr" anchorCtr="0">
            <a:noAutofit/>
          </a:bodyPr>
          <a:lstStyle/>
          <a:p>
            <a:pPr marL="0" marR="0" lvl="0" indent="0" algn="ctr" rtl="0">
              <a:spcBef>
                <a:spcPts val="0"/>
              </a:spcBef>
              <a:spcAft>
                <a:spcPts val="0"/>
              </a:spcAft>
              <a:buSzPct val="25000"/>
              <a:buNone/>
            </a:pPr>
            <a:r>
              <a:rPr lang="ru-RU" sz="3600" b="1" i="0" u="none" strike="noStrike" cap="none" baseline="0">
                <a:solidFill>
                  <a:srgbClr val="006600"/>
                </a:solidFill>
                <a:latin typeface="Calibri"/>
                <a:ea typeface="Calibri"/>
                <a:cs typeface="Calibri"/>
                <a:sym typeface="Calibri"/>
              </a:rPr>
              <a:t>Стратегия ГЭФ-6 по Биоразнообразию</a:t>
            </a:r>
          </a:p>
        </p:txBody>
      </p:sp>
      <p:sp>
        <p:nvSpPr>
          <p:cNvPr id="148" name="Shape 148"/>
          <p:cNvSpPr txBox="1"/>
          <p:nvPr/>
        </p:nvSpPr>
        <p:spPr>
          <a:xfrm>
            <a:off x="381000" y="1184730"/>
            <a:ext cx="8534399" cy="5693865"/>
          </a:xfrm>
          <a:prstGeom prst="rect">
            <a:avLst/>
          </a:prstGeom>
          <a:noFill/>
          <a:ln>
            <a:noFill/>
          </a:ln>
        </p:spPr>
        <p:txBody>
          <a:bodyPr lIns="91425" tIns="45700" rIns="91425" bIns="45700" anchor="t" anchorCtr="0">
            <a:noAutofit/>
          </a:bodyPr>
          <a:lstStyle/>
          <a:p>
            <a:pPr marL="0" marR="0" lvl="0" indent="0" algn="l" rtl="0">
              <a:buSzPct val="25000"/>
              <a:buNone/>
            </a:pPr>
            <a:r>
              <a:rPr lang="ru-RU" sz="2800" b="1" i="0" u="none" strike="noStrike" cap="none" baseline="0">
                <a:solidFill>
                  <a:srgbClr val="006600"/>
                </a:solidFill>
                <a:latin typeface="Arial"/>
                <a:ea typeface="Arial"/>
                <a:cs typeface="Arial"/>
                <a:sym typeface="Arial"/>
              </a:rPr>
              <a:t>
</a:t>
            </a:r>
            <a:r>
              <a:rPr lang="ru-RU" sz="3200" b="1" i="0" u="none" strike="noStrike" cap="none" baseline="0">
                <a:solidFill>
                  <a:srgbClr val="000000"/>
                </a:solidFill>
                <a:latin typeface="Calibri"/>
                <a:ea typeface="Calibri"/>
                <a:cs typeface="Calibri"/>
                <a:sym typeface="Calibri"/>
              </a:rPr>
              <a:t>Цель</a:t>
            </a:r>
            <a:r>
              <a:rPr lang="ru-RU" sz="3200" b="0" i="0" u="none" strike="noStrike" cap="none" baseline="0">
                <a:solidFill>
                  <a:srgbClr val="000000"/>
                </a:solidFill>
                <a:latin typeface="Calibri"/>
                <a:ea typeface="Calibri"/>
                <a:cs typeface="Calibri"/>
                <a:sym typeface="Calibri"/>
              </a:rPr>
              <a:t>: </a:t>
            </a:r>
            <a:r>
              <a:rPr lang="ru-RU" sz="2800" b="0" i="0" u="none" strike="noStrike" cap="none" baseline="0">
                <a:solidFill>
                  <a:srgbClr val="000000"/>
                </a:solidFill>
                <a:latin typeface="Arial"/>
                <a:ea typeface="Arial"/>
                <a:cs typeface="Arial"/>
                <a:sym typeface="Arial"/>
              </a:rPr>
              <a:t>сохранение глобально значимого </a:t>
            </a:r>
            <a:r>
              <a:rPr lang="ru-RU" sz="2800" b="0" i="0" u="none" strike="noStrike" cap="none" baseline="0">
                <a:solidFill>
                  <a:schemeClr val="dk1"/>
                </a:solidFill>
                <a:latin typeface="Arial"/>
                <a:ea typeface="Arial"/>
                <a:cs typeface="Arial"/>
                <a:sym typeface="Arial"/>
              </a:rPr>
              <a:t>биоразнообразия, а также доступности для общества обеспечиваемых им экосистемных благ и услуг.</a:t>
            </a:r>
          </a:p>
          <a:p>
            <a:endParaRPr lang="ru-RU" sz="2800" b="0" i="0" u="none" strike="noStrike" cap="none" baseline="0">
              <a:solidFill>
                <a:schemeClr val="dk1"/>
              </a:solidFill>
              <a:latin typeface="Arial"/>
              <a:ea typeface="Arial"/>
              <a:cs typeface="Arial"/>
              <a:sym typeface="Arial"/>
            </a:endParaRPr>
          </a:p>
          <a:p>
            <a:pPr marL="0" marR="0" lvl="0" indent="0" algn="l" rtl="0">
              <a:buSzPct val="25000"/>
              <a:buNone/>
            </a:pPr>
            <a:r>
              <a:rPr lang="ru-RU" sz="2800" b="1" i="0" u="none" strike="noStrike" cap="none" baseline="0">
                <a:solidFill>
                  <a:srgbClr val="000000"/>
                </a:solidFill>
                <a:latin typeface="Arial"/>
                <a:ea typeface="Arial"/>
                <a:cs typeface="Arial"/>
                <a:sym typeface="Arial"/>
              </a:rPr>
              <a:t>Задачи: </a:t>
            </a:r>
          </a:p>
          <a:p>
            <a:pPr marL="1028700" marR="0" lvl="1" indent="-292100" algn="l" rtl="0">
              <a:buClr>
                <a:srgbClr val="000000"/>
              </a:buClr>
              <a:buSzPct val="101851"/>
              <a:buFont typeface="Arial"/>
              <a:buChar char="•"/>
            </a:pPr>
            <a:r>
              <a:rPr lang="ru-RU" sz="1800" b="0" i="0" u="none" strike="noStrike" cap="none" baseline="0">
                <a:solidFill>
                  <a:srgbClr val="000000"/>
                </a:solidFill>
                <a:latin typeface="Arial"/>
                <a:ea typeface="Arial"/>
                <a:cs typeface="Arial"/>
                <a:sym typeface="Arial"/>
              </a:rPr>
              <a:t>Повышение устойчивости систем охраняемых районов</a:t>
            </a:r>
            <a:r>
              <a:rPr lang="ru-RU" sz="1800" b="0" i="0" u="none" strike="noStrike" cap="none" baseline="0">
                <a:solidFill>
                  <a:schemeClr val="dk1"/>
                </a:solidFill>
                <a:latin typeface="Arial"/>
                <a:ea typeface="Arial"/>
                <a:cs typeface="Arial"/>
                <a:sym typeface="Arial"/>
              </a:rPr>
              <a:t>.</a:t>
            </a:r>
          </a:p>
          <a:p>
            <a:pPr marL="1028700" marR="0" lvl="1" indent="-292100" algn="l" rtl="0">
              <a:buClr>
                <a:schemeClr val="dk1"/>
              </a:buClr>
              <a:buSzPct val="101851"/>
              <a:buFont typeface="Arial"/>
              <a:buChar char="•"/>
            </a:pPr>
            <a:r>
              <a:rPr lang="ru-RU" sz="1800" b="0" i="0" u="none" strike="noStrike" cap="none" baseline="0">
                <a:solidFill>
                  <a:schemeClr val="dk1"/>
                </a:solidFill>
                <a:latin typeface="Arial"/>
                <a:ea typeface="Arial"/>
                <a:cs typeface="Arial"/>
                <a:sym typeface="Arial"/>
              </a:rPr>
              <a:t>Уменьшение масштаба угроз  биоразнообразию.</a:t>
            </a:r>
          </a:p>
          <a:p>
            <a:pPr marL="1028700" marR="0" lvl="1" indent="-292100" algn="l" rtl="0">
              <a:buClr>
                <a:schemeClr val="dk1"/>
              </a:buClr>
              <a:buSzPct val="101851"/>
              <a:buFont typeface="Arial"/>
              <a:buChar char="•"/>
            </a:pPr>
            <a:r>
              <a:rPr lang="ru-RU" sz="1800" b="0" i="0" u="none" strike="noStrike" cap="none" baseline="0">
                <a:solidFill>
                  <a:schemeClr val="dk1"/>
                </a:solidFill>
                <a:latin typeface="Arial"/>
                <a:ea typeface="Arial"/>
                <a:cs typeface="Arial"/>
                <a:sym typeface="Arial"/>
              </a:rPr>
              <a:t>Устойчивое использование биоразнообразия. </a:t>
            </a:r>
          </a:p>
          <a:p>
            <a:pPr marL="1028700" marR="0" lvl="1" indent="-292100" algn="l" rtl="0">
              <a:buClr>
                <a:schemeClr val="dk1"/>
              </a:buClr>
              <a:buSzPct val="101851"/>
              <a:buFont typeface="Arial"/>
              <a:buChar char="•"/>
            </a:pPr>
            <a:r>
              <a:rPr lang="ru-RU" sz="1800" b="0" i="0" u="none" strike="noStrike" cap="none" baseline="0">
                <a:solidFill>
                  <a:schemeClr val="dk1"/>
                </a:solidFill>
                <a:latin typeface="Arial"/>
                <a:ea typeface="Arial"/>
                <a:cs typeface="Arial"/>
                <a:sym typeface="Arial"/>
              </a:rPr>
              <a:t>Интеграция мер по сохранению и устойчивому использованию биоразнообразия в деятельность в продуктивных ландшафтах / морских угодьях и секторах.</a:t>
            </a:r>
          </a:p>
          <a:p>
            <a:endParaRPr lang="ru-RU" sz="1800" b="0" i="0" u="none" strike="noStrike" cap="none" baseline="0">
              <a:solidFill>
                <a:schemeClr val="dk1"/>
              </a:solidFill>
              <a:latin typeface="Arial"/>
              <a:ea typeface="Arial"/>
              <a:cs typeface="Arial"/>
              <a:sym typeface="Arial"/>
            </a:endParaRPr>
          </a:p>
          <a:p>
            <a:endParaRPr lang="ru-RU" sz="1800" b="0" i="0" u="none" strike="noStrike" cap="none" baseline="0">
              <a:solidFill>
                <a:schemeClr val="dk1"/>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158" name="Shape 15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endParaRPr/>
          </a:p>
        </p:txBody>
      </p:sp>
      <p:sp>
        <p:nvSpPr>
          <p:cNvPr id="159" name="Shape 159"/>
          <p:cNvSpPr/>
          <p:nvPr/>
        </p:nvSpPr>
        <p:spPr>
          <a:xfrm>
            <a:off x="762000" y="224204"/>
            <a:ext cx="6610350" cy="6610350"/>
          </a:xfrm>
          <a:prstGeom prst="rect">
            <a:avLst/>
          </a:prstGeom>
          <a:blipFill>
            <a:blip r:embed="rId3"/>
            <a:stretch>
              <a:fillRect/>
            </a:stretch>
          </a:blipFill>
        </p:spPr>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1235246" y="304800"/>
            <a:ext cx="6472477" cy="954106"/>
          </a:xfrm>
          <a:prstGeom prst="rect">
            <a:avLst/>
          </a:prstGeom>
          <a:noFill/>
          <a:ln>
            <a:noFill/>
          </a:ln>
        </p:spPr>
        <p:txBody>
          <a:bodyPr lIns="91425" tIns="45700" rIns="91425" bIns="45700" anchor="t" anchorCtr="0">
            <a:noAutofit/>
          </a:bodyPr>
          <a:lstStyle/>
          <a:p>
            <a:pPr marL="0" marR="0" lvl="0" indent="0" algn="ctr" rtl="0">
              <a:buSzPct val="25000"/>
              <a:buNone/>
            </a:pPr>
            <a:r>
              <a:rPr lang="ru-RU" sz="2800" b="1" i="0" u="none" strike="noStrike" cap="none" baseline="0">
                <a:solidFill>
                  <a:schemeClr val="accent2"/>
                </a:solidFill>
                <a:latin typeface="Calibri"/>
                <a:ea typeface="Calibri"/>
                <a:cs typeface="Calibri"/>
                <a:sym typeface="Calibri"/>
              </a:rPr>
              <a:t>Рассмотрение процессов, вызывающих </a:t>
            </a:r>
          </a:p>
          <a:p>
            <a:pPr marL="0" marR="0" lvl="0" indent="0" algn="ctr" rtl="0">
              <a:buSzPct val="25000"/>
              <a:buNone/>
            </a:pPr>
            <a:r>
              <a:rPr lang="ru-RU" sz="2800" b="1" i="0" u="none" strike="noStrike" cap="none" baseline="0">
                <a:solidFill>
                  <a:schemeClr val="accent2"/>
                </a:solidFill>
                <a:latin typeface="Calibri"/>
                <a:ea typeface="Calibri"/>
                <a:cs typeface="Calibri"/>
                <a:sym typeface="Calibri"/>
              </a:rPr>
              <a:t>потерю биоразнообразия</a:t>
            </a:r>
          </a:p>
        </p:txBody>
      </p:sp>
      <p:sp>
        <p:nvSpPr>
          <p:cNvPr id="165" name="Shape 165"/>
          <p:cNvSpPr/>
          <p:nvPr/>
        </p:nvSpPr>
        <p:spPr>
          <a:xfrm>
            <a:off x="4572000" y="1212078"/>
            <a:ext cx="3439680" cy="2293122"/>
          </a:xfrm>
          <a:prstGeom prst="rect">
            <a:avLst/>
          </a:prstGeom>
          <a:blipFill>
            <a:blip r:embed="rId3"/>
            <a:stretch>
              <a:fillRect/>
            </a:stretch>
          </a:blipFill>
        </p:spPr>
      </p:sp>
      <p:sp>
        <p:nvSpPr>
          <p:cNvPr id="166" name="Shape 166"/>
          <p:cNvSpPr/>
          <p:nvPr/>
        </p:nvSpPr>
        <p:spPr>
          <a:xfrm>
            <a:off x="907733" y="1212078"/>
            <a:ext cx="3664265" cy="2293121"/>
          </a:xfrm>
          <a:prstGeom prst="rect">
            <a:avLst/>
          </a:prstGeom>
          <a:blipFill>
            <a:blip r:embed="rId4"/>
            <a:stretch>
              <a:fillRect/>
            </a:stretch>
          </a:blipFill>
        </p:spPr>
      </p:sp>
      <p:sp>
        <p:nvSpPr>
          <p:cNvPr id="167" name="Shape 167"/>
          <p:cNvSpPr/>
          <p:nvPr/>
        </p:nvSpPr>
        <p:spPr>
          <a:xfrm>
            <a:off x="4572000" y="3505200"/>
            <a:ext cx="3439681" cy="2376828"/>
          </a:xfrm>
          <a:prstGeom prst="rect">
            <a:avLst/>
          </a:prstGeom>
          <a:blipFill>
            <a:blip r:embed="rId5"/>
            <a:stretch>
              <a:fillRect/>
            </a:stretch>
          </a:blipFill>
        </p:spPr>
      </p:sp>
      <p:sp>
        <p:nvSpPr>
          <p:cNvPr id="168" name="Shape 168"/>
          <p:cNvSpPr/>
          <p:nvPr/>
        </p:nvSpPr>
        <p:spPr>
          <a:xfrm>
            <a:off x="900613" y="3505200"/>
            <a:ext cx="3671385" cy="2376828"/>
          </a:xfrm>
          <a:prstGeom prst="rect">
            <a:avLst/>
          </a:prstGeom>
          <a:blipFill>
            <a:blip r:embed="rId6"/>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3600" b="0" i="0" u="none" strike="noStrike" cap="none" baseline="0">
                <a:solidFill>
                  <a:schemeClr val="dk2"/>
                </a:solidFill>
                <a:latin typeface="Calibri"/>
                <a:ea typeface="Calibri"/>
                <a:cs typeface="Calibri"/>
                <a:sym typeface="Calibri"/>
              </a:rPr>
              <a:t>Стратегия ГЭФ-6 по Международным водам</a:t>
            </a:r>
          </a:p>
        </p:txBody>
      </p:sp>
      <p:sp>
        <p:nvSpPr>
          <p:cNvPr id="174" name="Shape 174"/>
          <p:cNvSpPr txBox="1">
            <a:spLocks noGrp="1"/>
          </p:cNvSpPr>
          <p:nvPr>
            <p:ph type="body" idx="1"/>
          </p:nvPr>
        </p:nvSpPr>
        <p:spPr>
          <a:xfrm>
            <a:off x="152400" y="1600200"/>
            <a:ext cx="8991600" cy="4525963"/>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175925"/>
              <a:buFont typeface="Arial"/>
              <a:buChar char="•"/>
            </a:pPr>
            <a:r>
              <a:rPr lang="ru-RU" sz="1800" b="1" i="0" u="none" strike="noStrike" cap="none" baseline="0">
                <a:solidFill>
                  <a:schemeClr val="dk1"/>
                </a:solidFill>
                <a:latin typeface="Calibri"/>
                <a:ea typeface="Calibri"/>
                <a:cs typeface="Calibri"/>
                <a:sym typeface="Calibri"/>
              </a:rPr>
              <a:t>
</a:t>
            </a:r>
            <a:r>
              <a:rPr lang="ru-RU" sz="3200" b="1" i="0" u="none" strike="noStrike" cap="none" baseline="0">
                <a:solidFill>
                  <a:schemeClr val="dk1"/>
                </a:solidFill>
                <a:latin typeface="Calibri"/>
                <a:ea typeface="Calibri"/>
                <a:cs typeface="Calibri"/>
                <a:sym typeface="Calibri"/>
              </a:rPr>
              <a:t>Цель:</a:t>
            </a:r>
            <a:r>
              <a:rPr lang="ru-RU" sz="3200" b="0" i="0" u="none" strike="noStrike" cap="none" baseline="0">
                <a:solidFill>
                  <a:schemeClr val="dk1"/>
                </a:solidFill>
                <a:latin typeface="Calibri"/>
                <a:ea typeface="Calibri"/>
                <a:cs typeface="Calibri"/>
                <a:sym typeface="Calibri"/>
              </a:rPr>
              <a:t> содействие коллективному использованию трансграничных водных систем, осуществлению полного комплекса реформ в политической, правовой и институциональной сферах и привлечению инвестиций для содействия устойчивому использованию и поддержанию экосистемных услуг</a:t>
            </a:r>
          </a:p>
          <a:p>
            <a:endParaRPr lang="ru-RU" sz="3200" b="0" i="0" u="none" strike="noStrike" cap="none" baseline="0">
              <a:solidFill>
                <a:schemeClr val="dk1"/>
              </a:solidFill>
              <a:latin typeface="Calibri"/>
              <a:ea typeface="Calibri"/>
              <a:cs typeface="Calibri"/>
              <a:sym typeface="Calibri"/>
            </a:endParaRPr>
          </a:p>
          <a:p>
            <a:endParaRPr lang="ru-RU" sz="3200" b="0" i="0" u="none" strike="noStrike" cap="none" baseline="0">
              <a:solidFill>
                <a:schemeClr val="dk1"/>
              </a:solidFill>
              <a:latin typeface="Calibri"/>
              <a:ea typeface="Calibri"/>
              <a:cs typeface="Calibri"/>
              <a:sym typeface="Calibri"/>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762000" y="825141"/>
            <a:ext cx="7620000" cy="4889857"/>
          </a:xfrm>
          <a:prstGeom prst="rect">
            <a:avLst/>
          </a:prstGeom>
          <a:blipFill>
            <a:blip r:embed="rId3"/>
            <a:stretch>
              <a:fillRect/>
            </a:stretch>
          </a:blipFill>
        </p:spPr>
      </p:sp>
      <p:sp>
        <p:nvSpPr>
          <p:cNvPr id="181" name="Shape 181"/>
          <p:cNvSpPr/>
          <p:nvPr/>
        </p:nvSpPr>
        <p:spPr>
          <a:xfrm>
            <a:off x="990600" y="990600"/>
            <a:ext cx="2209799" cy="1452972"/>
          </a:xfrm>
          <a:prstGeom prst="roundRect">
            <a:avLst>
              <a:gd name="adj" fmla="val 16667"/>
            </a:avLst>
          </a:prstGeom>
          <a:solidFill>
            <a:srgbClr val="4F81BD"/>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ru-RU" sz="1400" b="0" i="0" u="none" strike="noStrike" cap="none" baseline="0">
                <a:solidFill>
                  <a:srgbClr val="FFFFFF"/>
                </a:solidFill>
                <a:latin typeface="Calibri"/>
                <a:ea typeface="Calibri"/>
                <a:cs typeface="Calibri"/>
                <a:sym typeface="Calibri"/>
              </a:rPr>
              <a:t>Задача 1: Стимулирование устойчивого рационального использования международных вод</a:t>
            </a:r>
          </a:p>
        </p:txBody>
      </p:sp>
      <p:sp>
        <p:nvSpPr>
          <p:cNvPr id="182" name="Shape 182"/>
          <p:cNvSpPr/>
          <p:nvPr/>
        </p:nvSpPr>
        <p:spPr>
          <a:xfrm>
            <a:off x="3352800" y="990600"/>
            <a:ext cx="2286000" cy="1400047"/>
          </a:xfrm>
          <a:prstGeom prst="roundRect">
            <a:avLst>
              <a:gd name="adj" fmla="val 16667"/>
            </a:avLst>
          </a:prstGeom>
          <a:solidFill>
            <a:schemeClr val="accent1"/>
          </a:solidFill>
          <a:ln w="25400" cap="flat">
            <a:solidFill>
              <a:srgbClr val="395E8A"/>
            </a:solidFill>
            <a:prstDash val="solid"/>
            <a:round/>
            <a:headEnd type="none" w="med" len="med"/>
            <a:tailEnd type="none" w="med" len="med"/>
          </a:ln>
        </p:spPr>
        <p:txBody>
          <a:bodyPr lIns="36000" tIns="0" rIns="0" bIns="0" anchor="ctr" anchorCtr="0">
            <a:noAutofit/>
          </a:bodyPr>
          <a:lstStyle/>
          <a:p>
            <a:pPr marL="0" marR="0" lvl="0" indent="0" algn="l" rtl="0">
              <a:lnSpc>
                <a:spcPct val="92857"/>
              </a:lnSpc>
              <a:buSzPct val="25000"/>
              <a:buNone/>
            </a:pPr>
            <a:r>
              <a:rPr lang="ru-RU" sz="1400" b="0" i="0" u="none" strike="noStrike" cap="none" baseline="0">
                <a:solidFill>
                  <a:schemeClr val="lt1"/>
                </a:solidFill>
                <a:latin typeface="Calibri"/>
                <a:ea typeface="Calibri"/>
                <a:cs typeface="Calibri"/>
                <a:sym typeface="Calibri"/>
              </a:rPr>
              <a:t>Задача 2: Достижение баланса между конкурирующими видами водопользования в трансграничных поверхностных и подземных водных бассейнах </a:t>
            </a:r>
          </a:p>
        </p:txBody>
      </p:sp>
      <p:sp>
        <p:nvSpPr>
          <p:cNvPr id="183" name="Shape 183"/>
          <p:cNvSpPr/>
          <p:nvPr/>
        </p:nvSpPr>
        <p:spPr>
          <a:xfrm>
            <a:off x="5791200" y="990600"/>
            <a:ext cx="2286000" cy="1452972"/>
          </a:xfrm>
          <a:prstGeom prst="roundRect">
            <a:avLst>
              <a:gd name="adj" fmla="val 16667"/>
            </a:avLst>
          </a:prstGeom>
          <a:solidFill>
            <a:srgbClr val="4F81BD"/>
          </a:solidFill>
          <a:ln w="25400" cap="flat">
            <a:solidFill>
              <a:srgbClr val="395E8A"/>
            </a:solidFill>
            <a:prstDash val="solid"/>
            <a:round/>
            <a:headEnd type="none" w="med" len="med"/>
            <a:tailEnd type="none" w="med" len="med"/>
          </a:ln>
        </p:spPr>
        <p:txBody>
          <a:bodyPr lIns="36000" tIns="0" rIns="0" bIns="0" anchor="ctr" anchorCtr="0">
            <a:noAutofit/>
          </a:bodyPr>
          <a:lstStyle/>
          <a:p>
            <a:pPr marL="0" marR="0" lvl="0" indent="0" algn="l" rtl="0">
              <a:lnSpc>
                <a:spcPct val="92857"/>
              </a:lnSpc>
              <a:buSzPct val="25000"/>
              <a:buNone/>
            </a:pPr>
            <a:r>
              <a:rPr lang="ru-RU" sz="1400" b="0" i="0" u="none" strike="noStrike" cap="none" baseline="0">
                <a:solidFill>
                  <a:srgbClr val="FFFFFF"/>
                </a:solidFill>
                <a:latin typeface="Calibri"/>
                <a:ea typeface="Calibri"/>
                <a:cs typeface="Calibri"/>
                <a:sym typeface="Calibri"/>
              </a:rPr>
              <a:t>Задача 3: Восстановление морских рыбных промыслов,  восстановление и охрана прибрежных  биотопов, снижение уровня загрязнения побережий и Крупных Морских Экосистем </a:t>
            </a:r>
          </a:p>
        </p:txBody>
      </p:sp>
      <p:sp>
        <p:nvSpPr>
          <p:cNvPr id="184" name="Shape 184"/>
          <p:cNvSpPr/>
          <p:nvPr/>
        </p:nvSpPr>
        <p:spPr>
          <a:xfrm>
            <a:off x="1143000" y="2590800"/>
            <a:ext cx="1828800" cy="1371598"/>
          </a:xfrm>
          <a:prstGeom prst="rect">
            <a:avLst/>
          </a:prstGeom>
          <a:solidFill>
            <a:schemeClr val="accent5"/>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92857"/>
              </a:lnSpc>
              <a:buSzPct val="25000"/>
              <a:buNone/>
            </a:pPr>
            <a:r>
              <a:rPr lang="ru-RU" sz="1400" b="0" i="0" u="none" strike="noStrike" cap="none" baseline="0">
                <a:solidFill>
                  <a:schemeClr val="lt1"/>
                </a:solidFill>
                <a:latin typeface="Calibri"/>
                <a:ea typeface="Calibri"/>
                <a:cs typeface="Calibri"/>
                <a:sym typeface="Calibri"/>
              </a:rPr>
              <a:t> 1.1:   Развитие сотрудничества во имя устойчивого использования трансграничных водных систем и экономического роста</a:t>
            </a:r>
          </a:p>
        </p:txBody>
      </p:sp>
      <p:sp>
        <p:nvSpPr>
          <p:cNvPr id="185" name="Shape 185"/>
          <p:cNvSpPr/>
          <p:nvPr/>
        </p:nvSpPr>
        <p:spPr>
          <a:xfrm>
            <a:off x="1143000" y="4114800"/>
            <a:ext cx="1828800" cy="1295400"/>
          </a:xfrm>
          <a:prstGeom prst="rect">
            <a:avLst/>
          </a:prstGeom>
          <a:solidFill>
            <a:schemeClr val="accent5"/>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92857"/>
              </a:lnSpc>
              <a:buSzPct val="25000"/>
              <a:buNone/>
            </a:pPr>
            <a:r>
              <a:rPr lang="ru-RU" sz="1400" b="0" i="0" u="none" strike="noStrike" cap="none" baseline="0">
                <a:solidFill>
                  <a:schemeClr val="lt1"/>
                </a:solidFill>
                <a:latin typeface="Calibri"/>
                <a:ea typeface="Calibri"/>
                <a:cs typeface="Calibri"/>
                <a:sym typeface="Calibri"/>
              </a:rPr>
              <a:t>1.2 Повышение устойчивости и объемов экосистемных услуг в условиях таяния высокогорных ледников</a:t>
            </a:r>
          </a:p>
        </p:txBody>
      </p:sp>
      <p:sp>
        <p:nvSpPr>
          <p:cNvPr id="186" name="Shape 186"/>
          <p:cNvSpPr/>
          <p:nvPr/>
        </p:nvSpPr>
        <p:spPr>
          <a:xfrm>
            <a:off x="3505200" y="2703230"/>
            <a:ext cx="2057400" cy="1030569"/>
          </a:xfrm>
          <a:prstGeom prst="rect">
            <a:avLst/>
          </a:prstGeom>
          <a:solidFill>
            <a:schemeClr val="accent5"/>
          </a:solidFill>
          <a:ln w="25400" cap="flat">
            <a:solidFill>
              <a:srgbClr val="395E8A"/>
            </a:solidFill>
            <a:prstDash val="solid"/>
            <a:round/>
            <a:headEnd type="none" w="med" len="med"/>
            <a:tailEnd type="none" w="med" len="med"/>
          </a:ln>
        </p:spPr>
        <p:txBody>
          <a:bodyPr lIns="0" tIns="0" rIns="0" bIns="0" anchor="ctr" anchorCtr="0">
            <a:noAutofit/>
          </a:bodyPr>
          <a:lstStyle/>
          <a:p>
            <a:pPr marL="0" marR="0" lvl="0" indent="0" algn="ctr" rtl="0">
              <a:lnSpc>
                <a:spcPct val="92857"/>
              </a:lnSpc>
              <a:buSzPct val="25000"/>
              <a:buNone/>
            </a:pPr>
            <a:r>
              <a:rPr lang="ru-RU" sz="1400" b="0" i="0" u="none" strike="noStrike" cap="none" baseline="0">
                <a:solidFill>
                  <a:schemeClr val="lt1"/>
                </a:solidFill>
                <a:latin typeface="Calibri"/>
                <a:ea typeface="Calibri"/>
                <a:cs typeface="Calibri"/>
                <a:sym typeface="Calibri"/>
              </a:rPr>
              <a:t>   2.1 Развитие совместного рационального использования поверхностных и подземных водных систем</a:t>
            </a:r>
          </a:p>
        </p:txBody>
      </p:sp>
      <p:sp>
        <p:nvSpPr>
          <p:cNvPr id="187" name="Shape 187"/>
          <p:cNvSpPr/>
          <p:nvPr/>
        </p:nvSpPr>
        <p:spPr>
          <a:xfrm>
            <a:off x="3505200" y="4114800"/>
            <a:ext cx="1904999" cy="1143000"/>
          </a:xfrm>
          <a:prstGeom prst="rect">
            <a:avLst/>
          </a:prstGeom>
          <a:solidFill>
            <a:schemeClr val="accent5"/>
          </a:solidFill>
          <a:ln w="25400" cap="flat">
            <a:solidFill>
              <a:srgbClr val="395E8A"/>
            </a:solidFill>
            <a:prstDash val="solid"/>
            <a:round/>
            <a:headEnd type="none" w="med" len="med"/>
            <a:tailEnd type="none" w="med" len="med"/>
          </a:ln>
        </p:spPr>
        <p:txBody>
          <a:bodyPr lIns="0" tIns="0" rIns="0" bIns="0" anchor="ctr" anchorCtr="0">
            <a:noAutofit/>
          </a:bodyPr>
          <a:lstStyle/>
          <a:p>
            <a:pPr marL="0" marR="0" lvl="0" indent="0" algn="ctr" rtl="0">
              <a:lnSpc>
                <a:spcPct val="92857"/>
              </a:lnSpc>
              <a:buSzPct val="25000"/>
              <a:buNone/>
            </a:pPr>
            <a:r>
              <a:rPr lang="ru-RU" sz="1400" b="0" i="0" u="none" strike="noStrike" cap="none" baseline="0">
                <a:solidFill>
                  <a:schemeClr val="lt1"/>
                </a:solidFill>
                <a:latin typeface="Calibri"/>
                <a:ea typeface="Calibri"/>
                <a:cs typeface="Calibri"/>
                <a:sym typeface="Calibri"/>
              </a:rPr>
              <a:t>2.2 Упрочение водной /продовольственной/</a:t>
            </a:r>
            <a:br>
              <a:rPr lang="ru-RU" sz="1400" b="0" i="0" u="none" strike="noStrike" cap="none" baseline="0">
                <a:solidFill>
                  <a:schemeClr val="lt1"/>
                </a:solidFill>
                <a:latin typeface="Calibri"/>
                <a:ea typeface="Calibri"/>
                <a:cs typeface="Calibri"/>
                <a:sym typeface="Calibri"/>
              </a:rPr>
            </a:br>
            <a:r>
              <a:rPr lang="ru-RU" sz="1400" b="0" i="0" u="none" strike="noStrike" cap="none" baseline="0">
                <a:solidFill>
                  <a:schemeClr val="lt1"/>
                </a:solidFill>
                <a:latin typeface="Calibri"/>
                <a:ea typeface="Calibri"/>
                <a:cs typeface="Calibri"/>
                <a:sym typeface="Calibri"/>
              </a:rPr>
              <a:t>энергетической/ экосистемной безопасности и снижение вероятности конфликтов</a:t>
            </a:r>
          </a:p>
        </p:txBody>
      </p:sp>
      <p:sp>
        <p:nvSpPr>
          <p:cNvPr id="188" name="Shape 188"/>
          <p:cNvSpPr/>
          <p:nvPr/>
        </p:nvSpPr>
        <p:spPr>
          <a:xfrm>
            <a:off x="5943600" y="2703230"/>
            <a:ext cx="1904999" cy="847992"/>
          </a:xfrm>
          <a:prstGeom prst="rect">
            <a:avLst/>
          </a:prstGeom>
          <a:solidFill>
            <a:schemeClr val="accent5"/>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buSzPct val="25000"/>
              <a:buNone/>
            </a:pPr>
            <a:r>
              <a:rPr lang="ru-RU" sz="1000" b="0" i="0" u="none" strike="noStrike" cap="none" baseline="0">
                <a:solidFill>
                  <a:schemeClr val="lt1"/>
                </a:solidFill>
                <a:latin typeface="Calibri"/>
                <a:ea typeface="Calibri"/>
                <a:cs typeface="Calibri"/>
                <a:sym typeface="Calibri"/>
              </a:rPr>
              <a:t> </a:t>
            </a:r>
            <a:r>
              <a:rPr lang="ru-RU" sz="1400" b="0" i="0" u="none" strike="noStrike" cap="none" baseline="0">
                <a:solidFill>
                  <a:schemeClr val="lt1"/>
                </a:solidFill>
                <a:latin typeface="Calibri"/>
                <a:ea typeface="Calibri"/>
                <a:cs typeface="Calibri"/>
                <a:sym typeface="Calibri"/>
              </a:rPr>
              <a:t>3.1 Предотвращение потери и деградации прибрежных биотопов</a:t>
            </a:r>
          </a:p>
        </p:txBody>
      </p:sp>
      <p:sp>
        <p:nvSpPr>
          <p:cNvPr id="189" name="Shape 189"/>
          <p:cNvSpPr/>
          <p:nvPr/>
        </p:nvSpPr>
        <p:spPr>
          <a:xfrm>
            <a:off x="5943600" y="3848100"/>
            <a:ext cx="1904999" cy="533399"/>
          </a:xfrm>
          <a:prstGeom prst="rect">
            <a:avLst/>
          </a:prstGeom>
          <a:solidFill>
            <a:schemeClr val="accent5"/>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92857"/>
              </a:lnSpc>
              <a:buSzPct val="25000"/>
              <a:buNone/>
            </a:pPr>
            <a:r>
              <a:rPr lang="ru-RU" sz="1100" b="0" i="0" u="none" strike="noStrike" cap="none" baseline="0">
                <a:solidFill>
                  <a:schemeClr val="dk1"/>
                </a:solidFill>
                <a:latin typeface="Calibri"/>
                <a:ea typeface="Calibri"/>
                <a:cs typeface="Calibri"/>
                <a:sym typeface="Calibri"/>
              </a:rPr>
              <a:t>
</a:t>
            </a:r>
            <a:r>
              <a:rPr lang="ru-RU" sz="1400" b="0" i="0" u="none" strike="noStrike" cap="none" baseline="0">
                <a:solidFill>
                  <a:schemeClr val="lt1"/>
                </a:solidFill>
                <a:latin typeface="Calibri"/>
                <a:ea typeface="Calibri"/>
                <a:cs typeface="Calibri"/>
                <a:sym typeface="Calibri"/>
              </a:rPr>
              <a:t>3.2 Уменьшение масштабов гипоксии океана</a:t>
            </a:r>
          </a:p>
          <a:p>
            <a:endParaRPr lang="ru-RU" sz="1400" b="0" i="0" u="none" strike="noStrike" cap="none" baseline="0">
              <a:solidFill>
                <a:schemeClr val="lt1"/>
              </a:solidFill>
              <a:latin typeface="Calibri"/>
              <a:ea typeface="Calibri"/>
              <a:cs typeface="Calibri"/>
              <a:sym typeface="Calibri"/>
            </a:endParaRPr>
          </a:p>
        </p:txBody>
      </p:sp>
      <p:sp>
        <p:nvSpPr>
          <p:cNvPr id="190" name="Shape 190"/>
          <p:cNvSpPr/>
          <p:nvPr/>
        </p:nvSpPr>
        <p:spPr>
          <a:xfrm>
            <a:off x="5943600" y="4743175"/>
            <a:ext cx="1904999" cy="572050"/>
          </a:xfrm>
          <a:prstGeom prst="rect">
            <a:avLst/>
          </a:prstGeom>
          <a:solidFill>
            <a:schemeClr val="accent5"/>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buSzPct val="25000"/>
              <a:buNone/>
            </a:pPr>
            <a:r>
              <a:rPr lang="ru-RU" sz="1400" b="0" i="0" u="none" strike="noStrike" cap="none" baseline="0">
                <a:solidFill>
                  <a:schemeClr val="lt1"/>
                </a:solidFill>
                <a:latin typeface="Calibri"/>
                <a:ea typeface="Calibri"/>
                <a:cs typeface="Calibri"/>
                <a:sym typeface="Calibri"/>
              </a:rPr>
              <a:t>3.3 Восстановление мировых рыбных промыслов</a:t>
            </a:r>
          </a:p>
        </p:txBody>
      </p:sp>
      <p:sp>
        <p:nvSpPr>
          <p:cNvPr id="191" name="Shape 191"/>
          <p:cNvSpPr txBox="1"/>
          <p:nvPr/>
        </p:nvSpPr>
        <p:spPr>
          <a:xfrm>
            <a:off x="762000" y="76200"/>
            <a:ext cx="7467600" cy="523219"/>
          </a:xfrm>
          <a:prstGeom prst="rect">
            <a:avLst/>
          </a:prstGeom>
          <a:noFill/>
          <a:ln>
            <a:noFill/>
          </a:ln>
        </p:spPr>
        <p:txBody>
          <a:bodyPr lIns="91425" tIns="45700" rIns="91425" bIns="45700" anchor="t" anchorCtr="0">
            <a:noAutofit/>
          </a:bodyPr>
          <a:lstStyle/>
          <a:p>
            <a:pPr marL="0" marR="0" lvl="0" indent="0" algn="ctr" rtl="0">
              <a:buSzPct val="25000"/>
              <a:buNone/>
            </a:pPr>
            <a:r>
              <a:rPr lang="ru-RU" sz="2800" b="0" i="0" u="none" strike="noStrike" cap="none" baseline="0">
                <a:solidFill>
                  <a:srgbClr val="1F497D"/>
                </a:solidFill>
                <a:latin typeface="Calibri"/>
                <a:ea typeface="Calibri"/>
                <a:cs typeface="Calibri"/>
                <a:sym typeface="Calibri"/>
              </a:rPr>
              <a:t>Международные воды: задачи и программы</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ru-RU" sz="4000" b="0" i="0" u="none" strike="noStrike" cap="none" baseline="0">
                <a:solidFill>
                  <a:srgbClr val="366092"/>
                </a:solidFill>
                <a:latin typeface="Calibri"/>
                <a:ea typeface="Calibri"/>
                <a:cs typeface="Calibri"/>
                <a:sym typeface="Calibri"/>
              </a:rPr>
              <a:t>Эффективное управление</a:t>
            </a:r>
          </a:p>
        </p:txBody>
      </p:sp>
      <p:sp>
        <p:nvSpPr>
          <p:cNvPr id="198" name="Shape 198"/>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ctr" rtl="0">
              <a:spcBef>
                <a:spcPts val="480"/>
              </a:spcBef>
              <a:spcAft>
                <a:spcPts val="0"/>
              </a:spcAft>
              <a:buClr>
                <a:srgbClr val="366092"/>
              </a:buClr>
              <a:buSzPct val="25000"/>
              <a:buFont typeface="Calibri"/>
              <a:buNone/>
            </a:pPr>
            <a:r>
              <a:rPr lang="ru-RU" sz="2400" b="1" i="0" u="none" strike="noStrike" cap="none" baseline="0">
                <a:solidFill>
                  <a:srgbClr val="366092"/>
                </a:solidFill>
                <a:latin typeface="Calibri"/>
                <a:ea typeface="Calibri"/>
                <a:cs typeface="Calibri"/>
                <a:sym typeface="Calibri"/>
              </a:rPr>
              <a:t>Ресурсами поверхностных </a:t>
            </a:r>
          </a:p>
          <a:p>
            <a:pPr marL="0" marR="0" lvl="0" indent="0" algn="ctr" rtl="0">
              <a:spcBef>
                <a:spcPts val="480"/>
              </a:spcBef>
              <a:spcAft>
                <a:spcPts val="0"/>
              </a:spcAft>
              <a:buClr>
                <a:srgbClr val="366092"/>
              </a:buClr>
              <a:buSzPct val="25000"/>
              <a:buFont typeface="Calibri"/>
              <a:buNone/>
            </a:pPr>
            <a:r>
              <a:rPr lang="ru-RU" sz="2400" b="1" i="0" u="none" strike="noStrike" cap="none" baseline="0">
                <a:solidFill>
                  <a:srgbClr val="366092"/>
                </a:solidFill>
                <a:latin typeface="Calibri"/>
                <a:ea typeface="Calibri"/>
                <a:cs typeface="Calibri"/>
                <a:sym typeface="Calibri"/>
              </a:rPr>
              <a:t>и грунтовых водных систем</a:t>
            </a:r>
          </a:p>
        </p:txBody>
      </p:sp>
      <p:sp>
        <p:nvSpPr>
          <p:cNvPr id="199" name="Shape 199"/>
          <p:cNvSpPr txBox="1">
            <a:spLocks noGrp="1"/>
          </p:cNvSpPr>
          <p:nvPr>
            <p:ph type="body" idx="2"/>
          </p:nvPr>
        </p:nvSpPr>
        <p:spPr>
          <a:xfrm>
            <a:off x="4645025" y="1503583"/>
            <a:ext cx="4041774" cy="639762"/>
          </a:xfrm>
          <a:prstGeom prst="rect">
            <a:avLst/>
          </a:prstGeom>
          <a:noFill/>
          <a:ln>
            <a:noFill/>
          </a:ln>
        </p:spPr>
        <p:txBody>
          <a:bodyPr lIns="91425" tIns="45700" rIns="91425" bIns="45700" anchor="b" anchorCtr="0">
            <a:noAutofit/>
          </a:bodyPr>
          <a:lstStyle/>
          <a:p>
            <a:pPr marL="0" marR="0" lvl="0" indent="0" algn="ctr" rtl="0">
              <a:spcBef>
                <a:spcPts val="480"/>
              </a:spcBef>
              <a:spcAft>
                <a:spcPts val="0"/>
              </a:spcAft>
              <a:buClr>
                <a:srgbClr val="366092"/>
              </a:buClr>
              <a:buSzPct val="25000"/>
              <a:buFont typeface="Calibri"/>
              <a:buNone/>
            </a:pPr>
            <a:r>
              <a:rPr lang="ru-RU" sz="2400" b="1" i="0" u="none" strike="noStrike" cap="none" baseline="0">
                <a:solidFill>
                  <a:srgbClr val="366092"/>
                </a:solidFill>
                <a:latin typeface="Calibri"/>
                <a:ea typeface="Calibri"/>
                <a:cs typeface="Calibri"/>
                <a:sym typeface="Calibri"/>
              </a:rPr>
              <a:t>и рыбных промыслов</a:t>
            </a:r>
          </a:p>
        </p:txBody>
      </p:sp>
      <p:sp>
        <p:nvSpPr>
          <p:cNvPr id="200" name="Shape 200"/>
          <p:cNvSpPr/>
          <p:nvPr/>
        </p:nvSpPr>
        <p:spPr>
          <a:xfrm>
            <a:off x="457200" y="2590800"/>
            <a:ext cx="4040187" cy="2693458"/>
          </a:xfrm>
          <a:prstGeom prst="rect">
            <a:avLst/>
          </a:prstGeom>
          <a:blipFill>
            <a:blip r:embed="rId3"/>
            <a:stretch>
              <a:fillRect/>
            </a:stretch>
          </a:blipFill>
        </p:spPr>
      </p:sp>
      <p:sp>
        <p:nvSpPr>
          <p:cNvPr id="201" name="Shape 201"/>
          <p:cNvSpPr txBox="1">
            <a:spLocks noGrp="1"/>
          </p:cNvSpPr>
          <p:nvPr>
            <p:ph type="body" idx="3"/>
          </p:nvPr>
        </p:nvSpPr>
        <p:spPr>
          <a:xfrm>
            <a:off x="457200" y="2590800"/>
            <a:ext cx="4040187" cy="2693458"/>
          </a:xfrm>
          <a:prstGeom prst="rect">
            <a:avLst/>
          </a:prstGeom>
          <a:noFill/>
          <a:ln w="9525" cap="flat">
            <a:solidFill>
              <a:srgbClr val="000000"/>
            </a:solidFill>
            <a:prstDash val="solid"/>
            <a:round/>
            <a:headEnd type="none" w="med" len="med"/>
            <a:tailEnd type="none" w="med" len="med"/>
          </a:ln>
        </p:spPr>
        <p:txBody>
          <a:bodyPr lIns="91425" tIns="91425" rIns="91425" bIns="91425" anchor="b" anchorCtr="0">
            <a:noAutofit/>
          </a:bodyPr>
          <a:lstStyle/>
          <a:p>
            <a:endParaRPr/>
          </a:p>
        </p:txBody>
      </p:sp>
      <p:sp>
        <p:nvSpPr>
          <p:cNvPr id="202" name="Shape 202"/>
          <p:cNvSpPr/>
          <p:nvPr/>
        </p:nvSpPr>
        <p:spPr>
          <a:xfrm>
            <a:off x="4645025" y="2514600"/>
            <a:ext cx="4041774" cy="2829242"/>
          </a:xfrm>
          <a:prstGeom prst="rect">
            <a:avLst/>
          </a:prstGeom>
          <a:blipFill>
            <a:blip r:embed="rId4"/>
            <a:stretch>
              <a:fillRect/>
            </a:stretch>
          </a:blipFill>
        </p:spPr>
      </p:sp>
      <p:sp>
        <p:nvSpPr>
          <p:cNvPr id="203" name="Shape 203"/>
          <p:cNvSpPr txBox="1">
            <a:spLocks noGrp="1"/>
          </p:cNvSpPr>
          <p:nvPr>
            <p:ph type="body" idx="4"/>
          </p:nvPr>
        </p:nvSpPr>
        <p:spPr>
          <a:xfrm>
            <a:off x="4645025" y="2514600"/>
            <a:ext cx="4041774" cy="2829241"/>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0" y="228600"/>
            <a:ext cx="9144000" cy="914400"/>
          </a:xfrm>
          <a:prstGeom prst="rect">
            <a:avLst/>
          </a:prstGeom>
          <a:noFill/>
          <a:ln>
            <a:noFill/>
          </a:ln>
        </p:spPr>
        <p:txBody>
          <a:bodyPr lIns="0" tIns="45700" rIns="0" bIns="45700" anchor="ctr" anchorCtr="0">
            <a:noAutofit/>
          </a:bodyPr>
          <a:lstStyle/>
          <a:p>
            <a:pPr marL="0" marR="0" lvl="0" indent="0" algn="ctr" rtl="0">
              <a:spcBef>
                <a:spcPts val="0"/>
              </a:spcBef>
              <a:spcAft>
                <a:spcPts val="0"/>
              </a:spcAft>
              <a:buSzPct val="25000"/>
              <a:buNone/>
            </a:pPr>
            <a:r>
              <a:rPr lang="ru-RU" sz="3600" b="1" i="0" u="none" strike="noStrike" cap="none" baseline="0">
                <a:solidFill>
                  <a:srgbClr val="006600"/>
                </a:solidFill>
                <a:latin typeface="Calibri"/>
                <a:ea typeface="Calibri"/>
                <a:cs typeface="Calibri"/>
                <a:sym typeface="Calibri"/>
              </a:rPr>
              <a:t>Стратегия ГЭФ-6 по Деградации земель</a:t>
            </a:r>
          </a:p>
        </p:txBody>
      </p:sp>
      <p:sp>
        <p:nvSpPr>
          <p:cNvPr id="209" name="Shape 209"/>
          <p:cNvSpPr txBox="1"/>
          <p:nvPr/>
        </p:nvSpPr>
        <p:spPr>
          <a:xfrm>
            <a:off x="381000" y="1184730"/>
            <a:ext cx="8534399" cy="3724095"/>
          </a:xfrm>
          <a:prstGeom prst="rect">
            <a:avLst/>
          </a:prstGeom>
          <a:noFill/>
          <a:ln>
            <a:noFill/>
          </a:ln>
        </p:spPr>
        <p:txBody>
          <a:bodyPr lIns="91425" tIns="45700" rIns="91425" bIns="45700" anchor="t" anchorCtr="0">
            <a:noAutofit/>
          </a:bodyPr>
          <a:lstStyle/>
          <a:p>
            <a:pPr marL="457200" marR="0" lvl="0" indent="-387350" algn="l" rtl="0">
              <a:buClr>
                <a:schemeClr val="dk1"/>
              </a:buClr>
              <a:buSzPct val="39285"/>
              <a:buFont typeface="Arial"/>
              <a:buNone/>
            </a:pPr>
            <a:r>
              <a:rPr lang="ru-RU" sz="2800" b="1" i="0" u="none" strike="noStrike" cap="none" baseline="0">
                <a:solidFill>
                  <a:srgbClr val="006600"/>
                </a:solidFill>
                <a:latin typeface="Arial"/>
                <a:ea typeface="Arial"/>
                <a:cs typeface="Arial"/>
                <a:sym typeface="Arial"/>
              </a:rPr>
              <a:t>
</a:t>
            </a:r>
          </a:p>
          <a:p>
            <a:endParaRPr lang="ru-RU" sz="2800" b="1" i="0" u="none" strike="noStrike" cap="none" baseline="0">
              <a:solidFill>
                <a:srgbClr val="006600"/>
              </a:solidFill>
              <a:latin typeface="Arial"/>
              <a:ea typeface="Arial"/>
              <a:cs typeface="Arial"/>
              <a:sym typeface="Arial"/>
            </a:endParaRPr>
          </a:p>
          <a:p>
            <a:pPr marL="457200" marR="0" lvl="0" indent="-457200" algn="l" rtl="0">
              <a:buClr>
                <a:schemeClr val="dk1"/>
              </a:buClr>
              <a:buSzPct val="98958"/>
              <a:buFont typeface="Arial"/>
              <a:buChar char="•"/>
            </a:pPr>
            <a:r>
              <a:rPr lang="ru-RU" sz="3200" b="1" i="0" u="none" strike="noStrike" cap="none" baseline="0">
                <a:solidFill>
                  <a:schemeClr val="dk1"/>
                </a:solidFill>
                <a:latin typeface="Calibri"/>
                <a:ea typeface="Calibri"/>
                <a:cs typeface="Calibri"/>
                <a:sym typeface="Calibri"/>
              </a:rPr>
              <a:t>Цель</a:t>
            </a:r>
            <a:r>
              <a:rPr lang="ru-RU" sz="3200" b="0" i="0" u="none" strike="noStrike" cap="none" baseline="0">
                <a:solidFill>
                  <a:schemeClr val="dk1"/>
                </a:solidFill>
                <a:latin typeface="Calibri"/>
                <a:ea typeface="Calibri"/>
                <a:cs typeface="Calibri"/>
                <a:sym typeface="Calibri"/>
              </a:rPr>
              <a:t>: Остановить или обратить вспять деградацию земель (опустынивание и обезлесение) </a:t>
            </a:r>
          </a:p>
          <a:p>
            <a:endParaRPr lang="ru-RU" sz="3200" b="0" i="0" u="none" strike="noStrike" cap="none" baseline="0">
              <a:solidFill>
                <a:schemeClr val="dk1"/>
              </a:solidFill>
              <a:latin typeface="Calibri"/>
              <a:ea typeface="Calibri"/>
              <a:cs typeface="Calibri"/>
              <a:sym typeface="Calibri"/>
            </a:endParaRPr>
          </a:p>
          <a:p>
            <a:endParaRPr lang="ru-RU" sz="3200" b="0" i="0" u="none" strike="noStrike" cap="none" baseline="0">
              <a:solidFill>
                <a:schemeClr val="dk1"/>
              </a:solidFill>
              <a:latin typeface="Calibri"/>
              <a:ea typeface="Calibri"/>
              <a:cs typeface="Calibri"/>
              <a:sym typeface="Calibri"/>
            </a:endParaRPr>
          </a:p>
        </p:txBody>
      </p:sp>
    </p:spTree>
  </p:cSld>
  <p:clrMapOvr>
    <a:masterClrMapping/>
  </p:clrMapOvr>
  <p:transition>
    <p:fade/>
  </p:transition>
</p:sld>
</file>

<file path=ppt/theme/theme1.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On-screen Show (4:3)</PresentationFormat>
  <Paragraphs>200</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
      <vt:lpstr/>
      <vt:lpstr>PowerPoint Presentation</vt:lpstr>
      <vt:lpstr>PowerPoint Presentation</vt:lpstr>
      <vt:lpstr>Стратегия ГЭФ-6 по Биоразнообразию</vt:lpstr>
      <vt:lpstr>PowerPoint Presentation</vt:lpstr>
      <vt:lpstr>PowerPoint Presentation</vt:lpstr>
      <vt:lpstr>Стратегия ГЭФ-6 по Международным водам</vt:lpstr>
      <vt:lpstr>PowerPoint Presentation</vt:lpstr>
      <vt:lpstr>Эффективное управление</vt:lpstr>
      <vt:lpstr>Стратегия ГЭФ-6 по Деградации земель</vt:lpstr>
      <vt:lpstr>Стратегия в сфере деградации земель:  задачи и программы</vt:lpstr>
      <vt:lpstr>Приоритеты</vt:lpstr>
      <vt:lpstr>Инвестиции ГЭФ в Устойчивое Управление Земельными Ресурсами</vt:lpstr>
      <vt:lpstr>Стратегия ГЭФ-6 по Устойчивому Лесопользованию</vt:lpstr>
      <vt:lpstr>Стратегия ГЭФ-6 в области УЛП: задачи и программы</vt:lpstr>
      <vt:lpstr>Стратегия ГЭФ-6 в области УЛП: задачи</vt:lpstr>
      <vt:lpstr>PowerPoint Presentation</vt:lpstr>
      <vt:lpstr>«Знаковые программы» ГЭФ-6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 Schreiber</dc:creator>
  <cp:lastModifiedBy>Robert T. Schreiber</cp:lastModifiedBy>
  <cp:revision>1</cp:revision>
  <dcterms:modified xsi:type="dcterms:W3CDTF">2013-09-02T03:17:51Z</dcterms:modified>
</cp:coreProperties>
</file>