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14"/>
  </p:notesMasterIdLst>
  <p:handoutMasterIdLst>
    <p:handoutMasterId r:id="rId15"/>
  </p:handoutMasterIdLst>
  <p:sldIdLst>
    <p:sldId id="411" r:id="rId3"/>
    <p:sldId id="412" r:id="rId4"/>
    <p:sldId id="413" r:id="rId5"/>
    <p:sldId id="414" r:id="rId6"/>
    <p:sldId id="415" r:id="rId7"/>
    <p:sldId id="410" r:id="rId8"/>
    <p:sldId id="408" r:id="rId9"/>
    <p:sldId id="403" r:id="rId10"/>
    <p:sldId id="402" r:id="rId11"/>
    <p:sldId id="405" r:id="rId12"/>
    <p:sldId id="40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135" autoAdjust="0"/>
  </p:normalViewPr>
  <p:slideViewPr>
    <p:cSldViewPr>
      <p:cViewPr varScale="1">
        <p:scale>
          <a:sx n="64" d="100"/>
          <a:sy n="64" d="100"/>
        </p:scale>
        <p:origin x="1278"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88" d="100"/>
          <a:sy n="88" d="100"/>
        </p:scale>
        <p:origin x="-3822" y="-120"/>
      </p:cViewPr>
      <p:guideLst>
        <p:guide orient="horz" pos="2928"/>
        <p:guide pos="220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FF836CFD-8DE8-470C-A735-997DF95D3C39}" type="datetimeFigureOut">
              <a:rPr lang="en-US" smtClean="0"/>
              <a:t>3/4/2015</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FC7F3A7D-9338-4D2E-A5FF-179488749F9A}" type="slidenum">
              <a:rPr lang="en-US" smtClean="0"/>
              <a:t>‹#›</a:t>
            </a:fld>
            <a:endParaRPr lang="en-US"/>
          </a:p>
        </p:txBody>
      </p:sp>
    </p:spTree>
    <p:extLst>
      <p:ext uri="{BB962C8B-B14F-4D97-AF65-F5344CB8AC3E}">
        <p14:creationId xmlns:p14="http://schemas.microsoft.com/office/powerpoint/2010/main" val="39391449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0"/>
            <a:ext cx="3037840" cy="464820"/>
          </a:xfrm>
          <a:prstGeom prst="rect">
            <a:avLst/>
          </a:prstGeom>
        </p:spPr>
        <p:txBody>
          <a:bodyPr vert="horz" lIns="92446" tIns="46223" rIns="92446" bIns="46223" rtlCol="0"/>
          <a:lstStyle>
            <a:lvl1pPr algn="r">
              <a:defRPr sz="1200"/>
            </a:lvl1pPr>
          </a:lstStyle>
          <a:p>
            <a:fld id="{8808B34E-CA6F-41EE-8845-BA507C05173A}" type="datetimeFigureOut">
              <a:rPr lang="en-US" smtClean="0"/>
              <a:t>3/4/2015</a:t>
            </a:fld>
            <a:endParaRPr lang="en-US"/>
          </a:p>
        </p:txBody>
      </p:sp>
      <p:sp>
        <p:nvSpPr>
          <p:cNvPr id="4" name="Slide Image Placeholder 3"/>
          <p:cNvSpPr>
            <a:spLocks noGrp="1" noRot="1" noChangeAspect="1"/>
          </p:cNvSpPr>
          <p:nvPr>
            <p:ph type="sldImg" idx="2"/>
          </p:nvPr>
        </p:nvSpPr>
        <p:spPr>
          <a:xfrm>
            <a:off x="1181100" y="696913"/>
            <a:ext cx="4649788" cy="3486150"/>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415790"/>
            <a:ext cx="5608320" cy="4183380"/>
          </a:xfrm>
          <a:prstGeom prst="rect">
            <a:avLst/>
          </a:prstGeom>
        </p:spPr>
        <p:txBody>
          <a:bodyPr vert="horz" lIns="92446" tIns="46223" rIns="92446" bIns="4622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lIns="92446" tIns="46223" rIns="92446" bIns="46223" rtlCol="0" anchor="b"/>
          <a:lstStyle>
            <a:lvl1pPr algn="r">
              <a:defRPr sz="1200"/>
            </a:lvl1pPr>
          </a:lstStyle>
          <a:p>
            <a:fld id="{0087241D-FC74-4E30-9F37-A81AA9063518}" type="slidenum">
              <a:rPr lang="en-US" smtClean="0"/>
              <a:t>‹#›</a:t>
            </a:fld>
            <a:endParaRPr lang="en-US"/>
          </a:p>
        </p:txBody>
      </p:sp>
    </p:spTree>
    <p:extLst>
      <p:ext uri="{BB962C8B-B14F-4D97-AF65-F5344CB8AC3E}">
        <p14:creationId xmlns:p14="http://schemas.microsoft.com/office/powerpoint/2010/main" val="28683272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Tell you about the GEF 6 funding available to address climate change adaptation. But before I do I want to ensure we are clear on how CCA fits with the other focal areas that the GEF funds.</a:t>
            </a:r>
          </a:p>
        </p:txBody>
      </p:sp>
      <p:sp>
        <p:nvSpPr>
          <p:cNvPr id="4" name="Slide Number Placeholder 3"/>
          <p:cNvSpPr>
            <a:spLocks noGrp="1"/>
          </p:cNvSpPr>
          <p:nvPr>
            <p:ph type="sldNum" sz="quarter" idx="10"/>
          </p:nvPr>
        </p:nvSpPr>
        <p:spPr/>
        <p:txBody>
          <a:bodyPr/>
          <a:lstStyle/>
          <a:p>
            <a:fld id="{AC37F9C5-DADA-40EF-BCE0-F0AA5007CB72}" type="slidenum">
              <a:rPr lang="en-US" smtClean="0">
                <a:solidFill>
                  <a:prstClr val="black"/>
                </a:solidFill>
              </a:rPr>
              <a:pPr/>
              <a:t>1</a:t>
            </a:fld>
            <a:endParaRPr lang="en-US">
              <a:solidFill>
                <a:prstClr val="black"/>
              </a:solidFill>
            </a:endParaRPr>
          </a:p>
        </p:txBody>
      </p:sp>
      <p:sp>
        <p:nvSpPr>
          <p:cNvPr id="5" name="Date Placeholder 4"/>
          <p:cNvSpPr>
            <a:spLocks noGrp="1"/>
          </p:cNvSpPr>
          <p:nvPr>
            <p:ph type="dt" idx="11"/>
          </p:nvPr>
        </p:nvSpPr>
        <p:spPr/>
        <p:txBody>
          <a:bodyPr/>
          <a:lstStyle/>
          <a:p>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Header Placeholder 6"/>
          <p:cNvSpPr>
            <a:spLocks noGrp="1"/>
          </p:cNvSpPr>
          <p:nvPr>
            <p:ph type="hdr" sz="quarter" idx="13"/>
          </p:nvPr>
        </p:nvSpPr>
        <p:spPr/>
        <p:txBody>
          <a:bodyPr/>
          <a:lstStyle/>
          <a:p>
            <a:endParaRPr lang="en-US">
              <a:solidFill>
                <a:prstClr val="black"/>
              </a:solidFill>
            </a:endParaRPr>
          </a:p>
        </p:txBody>
      </p:sp>
    </p:spTree>
    <p:extLst>
      <p:ext uri="{BB962C8B-B14F-4D97-AF65-F5344CB8AC3E}">
        <p14:creationId xmlns:p14="http://schemas.microsoft.com/office/powerpoint/2010/main" val="532094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 </a:t>
            </a:r>
            <a:r>
              <a:rPr lang="en-US" dirty="0" err="1" smtClean="0"/>
              <a:t>st</a:t>
            </a:r>
            <a:r>
              <a:rPr lang="en-US" dirty="0" smtClean="0"/>
              <a:t> – foundational</a:t>
            </a:r>
            <a:r>
              <a:rPr lang="en-US" baseline="0" dirty="0" smtClean="0"/>
              <a:t> process to create and enabling environment for action.  </a:t>
            </a:r>
            <a:r>
              <a:rPr lang="en-US" dirty="0" smtClean="0"/>
              <a:t>building trust and confidence</a:t>
            </a:r>
            <a:r>
              <a:rPr lang="en-US" baseline="0" dirty="0" smtClean="0"/>
              <a:t> across nations as they identify pressures and drivers… building capacity of regional mechanisms, including inter-ministerial committees</a:t>
            </a:r>
          </a:p>
          <a:p>
            <a:endParaRPr lang="en-US" baseline="0" dirty="0" smtClean="0"/>
          </a:p>
          <a:p>
            <a:r>
              <a:rPr lang="en-US" baseline="0" dirty="0" smtClean="0"/>
              <a:t>Local demonstration sites</a:t>
            </a:r>
          </a:p>
          <a:p>
            <a:endParaRPr lang="en-US" baseline="0" dirty="0" smtClean="0"/>
          </a:p>
          <a:p>
            <a:r>
              <a:rPr lang="en-US" baseline="0" dirty="0" smtClean="0"/>
              <a:t>TDA, including economic valuations</a:t>
            </a:r>
            <a:endParaRPr lang="en-US" dirty="0"/>
          </a:p>
        </p:txBody>
      </p:sp>
      <p:sp>
        <p:nvSpPr>
          <p:cNvPr id="4" name="Slide Number Placeholder 3"/>
          <p:cNvSpPr>
            <a:spLocks noGrp="1"/>
          </p:cNvSpPr>
          <p:nvPr>
            <p:ph type="sldNum" sz="quarter" idx="10"/>
          </p:nvPr>
        </p:nvSpPr>
        <p:spPr/>
        <p:txBody>
          <a:bodyPr/>
          <a:lstStyle/>
          <a:p>
            <a:fld id="{0087241D-FC74-4E30-9F37-A81AA9063518}" type="slidenum">
              <a:rPr lang="en-US" smtClean="0"/>
              <a:t>10</a:t>
            </a:fld>
            <a:endParaRPr lang="en-US"/>
          </a:p>
        </p:txBody>
      </p:sp>
    </p:spTree>
    <p:extLst>
      <p:ext uri="{BB962C8B-B14F-4D97-AF65-F5344CB8AC3E}">
        <p14:creationId xmlns:p14="http://schemas.microsoft.com/office/powerpoint/2010/main" val="464715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799">
              <a:defRPr/>
            </a:pPr>
            <a:r>
              <a:rPr lang="en-US" b="1" dirty="0" smtClean="0"/>
              <a:t>Freshwater – rivers, lakes, groundwater</a:t>
            </a:r>
          </a:p>
          <a:p>
            <a:pPr defTabSz="923799">
              <a:defRPr/>
            </a:pPr>
            <a:endParaRPr lang="en-US" b="1" dirty="0" smtClean="0"/>
          </a:p>
          <a:p>
            <a:pPr defTabSz="923799">
              <a:defRPr/>
            </a:pPr>
            <a:r>
              <a:rPr lang="en-US" b="1" dirty="0" smtClean="0"/>
              <a:t>Emphasize – groundwater and incorporating groundwater into river and lake initiatives.  Focus b/c lack of action on groundwater yet critical</a:t>
            </a:r>
            <a:r>
              <a:rPr lang="en-US" b="1" baseline="0" dirty="0" smtClean="0"/>
              <a:t> for drinking water.  </a:t>
            </a:r>
          </a:p>
          <a:p>
            <a:pPr defTabSz="923799">
              <a:defRPr/>
            </a:pPr>
            <a:endParaRPr lang="en-US" b="1" baseline="0" dirty="0" smtClean="0"/>
          </a:p>
          <a:p>
            <a:pPr defTabSz="923799">
              <a:defRPr/>
            </a:pPr>
            <a:r>
              <a:rPr lang="en-US" b="1" baseline="0" dirty="0" smtClean="0"/>
              <a:t>Linkages between water, food, energy and ecosystem security as part of an integrated approach to addressing freshwater issues</a:t>
            </a:r>
            <a:endParaRPr lang="en-US" b="1" dirty="0" smtClean="0"/>
          </a:p>
          <a:p>
            <a:pPr defTabSz="923799">
              <a:defRPr/>
            </a:pPr>
            <a:endParaRPr lang="en-US" b="1" dirty="0" smtClean="0"/>
          </a:p>
        </p:txBody>
      </p:sp>
      <p:sp>
        <p:nvSpPr>
          <p:cNvPr id="4" name="Slide Number Placeholder 3"/>
          <p:cNvSpPr>
            <a:spLocks noGrp="1"/>
          </p:cNvSpPr>
          <p:nvPr>
            <p:ph type="sldNum" sz="quarter" idx="10"/>
          </p:nvPr>
        </p:nvSpPr>
        <p:spPr/>
        <p:txBody>
          <a:bodyPr/>
          <a:lstStyle/>
          <a:p>
            <a:fld id="{5CAADE94-C609-4103-AF43-614665D210E3}"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29170908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799">
              <a:defRPr/>
            </a:pPr>
            <a:r>
              <a:rPr lang="en-US" b="0" dirty="0" smtClean="0"/>
              <a:t>As you may recall from William’s presentation, there are several focal areas.  </a:t>
            </a:r>
          </a:p>
          <a:p>
            <a:pPr defTabSz="923799">
              <a:defRPr/>
            </a:pPr>
            <a:endParaRPr lang="en-US" b="0" dirty="0" smtClean="0"/>
          </a:p>
          <a:p>
            <a:pPr defTabSz="923799">
              <a:defRPr/>
            </a:pPr>
            <a:r>
              <a:rPr lang="en-US" b="0" dirty="0" smtClean="0"/>
              <a:t>Separate</a:t>
            </a:r>
            <a:r>
              <a:rPr lang="en-US" b="0" baseline="0" dirty="0" smtClean="0"/>
              <a:t> funding cycle.</a:t>
            </a:r>
            <a:endParaRPr lang="en-US" b="0" dirty="0" smtClean="0"/>
          </a:p>
        </p:txBody>
      </p:sp>
      <p:sp>
        <p:nvSpPr>
          <p:cNvPr id="4" name="Slide Number Placeholder 3"/>
          <p:cNvSpPr>
            <a:spLocks noGrp="1"/>
          </p:cNvSpPr>
          <p:nvPr>
            <p:ph type="sldNum" sz="quarter" idx="10"/>
          </p:nvPr>
        </p:nvSpPr>
        <p:spPr/>
        <p:txBody>
          <a:bodyPr/>
          <a:lstStyle/>
          <a:p>
            <a:fld id="{5CAADE94-C609-4103-AF43-614665D210E3}"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1412882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LCDF and SCCF were established in recognition of the global need to address not only to mitigate CC through CCM, but also to enable countries to adapt to CC. Actually on a separate cycle of funding that is revolving. And project funding depends on countries providing funding on a regular basis.</a:t>
            </a:r>
            <a:endParaRPr lang="en-US" dirty="0" smtClean="0"/>
          </a:p>
          <a:p>
            <a:endParaRPr lang="en-US" dirty="0" smtClean="0"/>
          </a:p>
          <a:p>
            <a:r>
              <a:rPr lang="en-US" dirty="0" smtClean="0"/>
              <a:t>Over last 10 years global portfolio of</a:t>
            </a:r>
            <a:r>
              <a:rPr lang="en-US" baseline="0" dirty="0" smtClean="0"/>
              <a:t> adaptation projects in </a:t>
            </a:r>
          </a:p>
          <a:p>
            <a:r>
              <a:rPr lang="en-US" u="sng" baseline="0" dirty="0" smtClean="0"/>
              <a:t>124 countries totaling $1.18B.  </a:t>
            </a:r>
          </a:p>
          <a:p>
            <a:endParaRPr lang="en-US" baseline="0" dirty="0" smtClean="0"/>
          </a:p>
          <a:p>
            <a:r>
              <a:rPr lang="en-US" baseline="0" dirty="0" smtClean="0"/>
              <a:t>Supported </a:t>
            </a:r>
            <a:r>
              <a:rPr lang="en-US" u="sng" baseline="0" dirty="0" smtClean="0"/>
              <a:t>51 LDCs, 34 SIDS and 39 fragile states</a:t>
            </a:r>
            <a:r>
              <a:rPr lang="en-US" baseline="0" dirty="0" smtClean="0"/>
              <a:t>.</a:t>
            </a:r>
          </a:p>
          <a:p>
            <a:endParaRPr lang="en-US" baseline="0" dirty="0" smtClean="0"/>
          </a:p>
          <a:p>
            <a:r>
              <a:rPr lang="en-US" baseline="0"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FYI: LDCF – has much more $$</a:t>
            </a:r>
            <a:r>
              <a:rPr lang="en-US" baseline="0" dirty="0" smtClean="0"/>
              <a:t> than SCCF (only had $15M last year?).  So SCCF projects tend to be $3Mish. All LDCF countries have up to $30M to implement their NAPAs and no deadlines.</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0087241D-FC74-4E30-9F37-A81AA9063518}" type="slidenum">
              <a:rPr lang="en-US" smtClean="0"/>
              <a:t>3</a:t>
            </a:fld>
            <a:endParaRPr lang="en-US"/>
          </a:p>
        </p:txBody>
      </p:sp>
    </p:spTree>
    <p:extLst>
      <p:ext uri="{BB962C8B-B14F-4D97-AF65-F5344CB8AC3E}">
        <p14:creationId xmlns:p14="http://schemas.microsoft.com/office/powerpoint/2010/main" val="9969500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Seeking innovative, on-the-ground adaptation solutions with potential for scale-up</a:t>
            </a:r>
          </a:p>
          <a:p>
            <a:endParaRPr lang="en-US" dirty="0" smtClean="0"/>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0087241D-FC74-4E30-9F37-A81AA9063518}" type="slidenum">
              <a:rPr lang="en-US" smtClean="0"/>
              <a:t>4</a:t>
            </a:fld>
            <a:endParaRPr lang="en-US"/>
          </a:p>
        </p:txBody>
      </p:sp>
    </p:spTree>
    <p:extLst>
      <p:ext uri="{BB962C8B-B14F-4D97-AF65-F5344CB8AC3E}">
        <p14:creationId xmlns:p14="http://schemas.microsoft.com/office/powerpoint/2010/main" val="420844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100" dirty="0" smtClean="0">
                <a:latin typeface="+mn-lt"/>
              </a:rPr>
              <a:t>In doing so – committed to an integrated approach through two strategic pillars </a:t>
            </a:r>
          </a:p>
          <a:p>
            <a:endParaRPr lang="en-US" sz="1100" dirty="0" smtClean="0">
              <a:latin typeface="+mn-lt"/>
            </a:endParaRPr>
          </a:p>
          <a:p>
            <a:pPr marL="228600" indent="-228600">
              <a:buAutoNum type="arabicParenR"/>
            </a:pPr>
            <a:r>
              <a:rPr lang="en-US" sz="1100" dirty="0" smtClean="0">
                <a:latin typeface="+mn-lt"/>
              </a:rPr>
              <a:t>integrating CCA into relevant </a:t>
            </a:r>
            <a:r>
              <a:rPr lang="en-US" sz="1100" u="sng" dirty="0" smtClean="0">
                <a:latin typeface="+mn-lt"/>
              </a:rPr>
              <a:t>policies, plans, programs and decision-making processes</a:t>
            </a:r>
            <a:r>
              <a:rPr lang="en-US" sz="1100" u="sng" baseline="0" dirty="0" smtClean="0">
                <a:latin typeface="+mn-lt"/>
              </a:rPr>
              <a:t> </a:t>
            </a:r>
          </a:p>
          <a:p>
            <a:pPr marL="171450" marR="0" lvl="1" indent="-171450" algn="l" defTabSz="914400" rtl="0" eaLnBrk="1" fontAlgn="auto" latinLnBrk="0" hangingPunct="1">
              <a:lnSpc>
                <a:spcPct val="100000"/>
              </a:lnSpc>
              <a:spcBef>
                <a:spcPts val="0"/>
              </a:spcBef>
              <a:spcAft>
                <a:spcPts val="0"/>
              </a:spcAft>
              <a:buClrTx/>
              <a:buSzTx/>
              <a:buFontTx/>
              <a:buChar char="-"/>
              <a:tabLst/>
              <a:defRPr/>
            </a:pPr>
            <a:r>
              <a:rPr lang="en-US" sz="1100" dirty="0" smtClean="0">
                <a:latin typeface="+mn-lt"/>
              </a:rPr>
              <a:t>Addressing </a:t>
            </a:r>
            <a:r>
              <a:rPr lang="en-US" sz="1100" u="sng" dirty="0" smtClean="0">
                <a:latin typeface="+mn-lt"/>
              </a:rPr>
              <a:t>urgent needs, gaps in climate information, monitoring and evaluation capacity</a:t>
            </a:r>
            <a:r>
              <a:rPr lang="en-US" sz="1100" dirty="0" smtClean="0">
                <a:latin typeface="+mn-lt"/>
              </a:rPr>
              <a:t>, and medium and long-term needs</a:t>
            </a:r>
          </a:p>
          <a:p>
            <a:pPr marL="171450" marR="0" lvl="1" indent="-171450" algn="l" defTabSz="914400" rtl="0" eaLnBrk="1" fontAlgn="auto" latinLnBrk="0" hangingPunct="1">
              <a:lnSpc>
                <a:spcPct val="100000"/>
              </a:lnSpc>
              <a:spcBef>
                <a:spcPts val="0"/>
              </a:spcBef>
              <a:spcAft>
                <a:spcPts val="0"/>
              </a:spcAft>
              <a:buClrTx/>
              <a:buSzTx/>
              <a:buFontTx/>
              <a:buChar char="-"/>
              <a:tabLst/>
              <a:defRPr/>
            </a:pPr>
            <a:endParaRPr lang="en-US" sz="1100" dirty="0" smtClean="0">
              <a:latin typeface="+mn-lt"/>
            </a:endParaRPr>
          </a:p>
          <a:p>
            <a:pPr marL="171450" marR="0" lvl="1" indent="-171450" algn="l" defTabSz="914400" rtl="0" eaLnBrk="1" fontAlgn="auto" latinLnBrk="0" hangingPunct="1">
              <a:lnSpc>
                <a:spcPct val="100000"/>
              </a:lnSpc>
              <a:spcBef>
                <a:spcPts val="0"/>
              </a:spcBef>
              <a:spcAft>
                <a:spcPts val="0"/>
              </a:spcAft>
              <a:buClrTx/>
              <a:buSzTx/>
              <a:buFontTx/>
              <a:buChar char="-"/>
              <a:tabLst/>
              <a:defRPr/>
            </a:pPr>
            <a:r>
              <a:rPr lang="en-US" sz="1100" dirty="0" smtClean="0">
                <a:latin typeface="+mn-lt"/>
              </a:rPr>
              <a:t>The GEF has already funded the process of preparing </a:t>
            </a:r>
            <a:r>
              <a:rPr lang="en-US" sz="1100" u="sng" dirty="0" smtClean="0">
                <a:latin typeface="+mn-lt"/>
              </a:rPr>
              <a:t>National</a:t>
            </a:r>
            <a:r>
              <a:rPr lang="en-US" sz="1100" u="sng" baseline="0" dirty="0" smtClean="0">
                <a:latin typeface="+mn-lt"/>
              </a:rPr>
              <a:t> Adaptation </a:t>
            </a:r>
            <a:r>
              <a:rPr lang="en-US" sz="1100" u="sng" baseline="0" dirty="0" err="1" smtClean="0">
                <a:latin typeface="+mn-lt"/>
              </a:rPr>
              <a:t>Programmes</a:t>
            </a:r>
            <a:r>
              <a:rPr lang="en-US" sz="1100" u="sng" baseline="0" dirty="0" smtClean="0">
                <a:latin typeface="+mn-lt"/>
              </a:rPr>
              <a:t> of Action </a:t>
            </a:r>
            <a:r>
              <a:rPr lang="en-US" sz="1100" baseline="0" dirty="0" smtClean="0">
                <a:latin typeface="+mn-lt"/>
              </a:rPr>
              <a:t>and now moving into implementation of </a:t>
            </a:r>
            <a:r>
              <a:rPr lang="en-US" sz="1100" baseline="0" dirty="0" err="1" smtClean="0">
                <a:latin typeface="+mn-lt"/>
              </a:rPr>
              <a:t>theose</a:t>
            </a:r>
            <a:r>
              <a:rPr lang="en-US" sz="1100" baseline="0" dirty="0" smtClean="0">
                <a:latin typeface="+mn-lt"/>
              </a:rPr>
              <a:t> </a:t>
            </a:r>
            <a:r>
              <a:rPr lang="en-US" sz="1100" baseline="0" dirty="0" err="1" smtClean="0">
                <a:latin typeface="+mn-lt"/>
              </a:rPr>
              <a:t>Programmes</a:t>
            </a:r>
            <a:endParaRPr lang="en-US" sz="1100" dirty="0" smtClean="0">
              <a:latin typeface="+mn-lt"/>
            </a:endParaRPr>
          </a:p>
          <a:p>
            <a:pPr marL="228600" indent="-228600">
              <a:buAutoNum type="arabicParenR"/>
            </a:pPr>
            <a:endParaRPr lang="en-US" sz="1100" baseline="0" dirty="0" smtClean="0">
              <a:latin typeface="+mn-lt"/>
            </a:endParaRPr>
          </a:p>
          <a:p>
            <a:r>
              <a:rPr lang="en-US" sz="1100" baseline="0" dirty="0" smtClean="0">
                <a:latin typeface="+mn-lt"/>
              </a:rPr>
              <a:t>2) </a:t>
            </a:r>
            <a:r>
              <a:rPr lang="en-US" sz="1100" u="sng" baseline="0" dirty="0" smtClean="0">
                <a:latin typeface="+mn-lt"/>
              </a:rPr>
              <a:t>Hear throughout </a:t>
            </a:r>
            <a:r>
              <a:rPr lang="en-US" sz="1100" baseline="0" dirty="0" smtClean="0">
                <a:latin typeface="+mn-lt"/>
              </a:rPr>
              <a:t>today and tomorrow, GEF…  </a:t>
            </a:r>
            <a:r>
              <a:rPr lang="en-US" sz="1100" dirty="0" smtClean="0">
                <a:latin typeface="+mn-lt"/>
              </a:rPr>
              <a:t>pursing initiatives that cut across both adaptation and other</a:t>
            </a:r>
            <a:r>
              <a:rPr lang="en-US" sz="1100" baseline="0" dirty="0" smtClean="0">
                <a:latin typeface="+mn-lt"/>
              </a:rPr>
              <a:t> GEF focal areas.</a:t>
            </a:r>
          </a:p>
          <a:p>
            <a:pPr marL="171450" indent="-171450">
              <a:buFontTx/>
              <a:buChar char="-"/>
            </a:pPr>
            <a:endParaRPr lang="en-US" sz="1100" dirty="0" smtClean="0">
              <a:latin typeface="+mn-lt"/>
            </a:endParaRPr>
          </a:p>
          <a:p>
            <a:pPr marL="0" marR="0" indent="0" algn="l" defTabSz="923799" rtl="0" eaLnBrk="1" fontAlgn="auto" latinLnBrk="0" hangingPunct="1">
              <a:lnSpc>
                <a:spcPct val="100000"/>
              </a:lnSpc>
              <a:spcBef>
                <a:spcPts val="0"/>
              </a:spcBef>
              <a:spcAft>
                <a:spcPts val="0"/>
              </a:spcAft>
              <a:buClrTx/>
              <a:buSzTx/>
              <a:buFontTx/>
              <a:buNone/>
              <a:tabLst/>
              <a:defRPr/>
            </a:pPr>
            <a:r>
              <a:rPr lang="en-US" sz="1100" baseline="0" dirty="0" smtClean="0">
                <a:latin typeface="+mn-lt"/>
              </a:rPr>
              <a:t>On an operational level, the GEF will explore </a:t>
            </a:r>
            <a:r>
              <a:rPr lang="en-US" sz="1100" u="sng" baseline="0" dirty="0" smtClean="0">
                <a:latin typeface="+mn-lt"/>
              </a:rPr>
              <a:t>new mechanisms for innovation through greater private sector collaboration</a:t>
            </a:r>
            <a:r>
              <a:rPr lang="en-US" sz="1100" baseline="0" dirty="0" smtClean="0">
                <a:latin typeface="+mn-lt"/>
              </a:rPr>
              <a:t>, </a:t>
            </a:r>
            <a:r>
              <a:rPr lang="en-US" sz="1100" u="sng" baseline="0" dirty="0" smtClean="0">
                <a:latin typeface="+mn-lt"/>
              </a:rPr>
              <a:t>particularly risk transfer and insurance.  </a:t>
            </a:r>
            <a:r>
              <a:rPr lang="en-US" sz="1100" baseline="0" dirty="0" smtClean="0">
                <a:latin typeface="+mn-lt"/>
              </a:rPr>
              <a:t>There is an increased focus on areas of </a:t>
            </a:r>
            <a:r>
              <a:rPr lang="en-US" sz="1100" u="sng" baseline="0" dirty="0" smtClean="0">
                <a:latin typeface="+mn-lt"/>
              </a:rPr>
              <a:t>heightened vulnerability, such as SIDS and urban centers</a:t>
            </a:r>
            <a:r>
              <a:rPr lang="en-US" sz="1100" baseline="0" dirty="0" smtClean="0">
                <a:latin typeface="+mn-lt"/>
              </a:rPr>
              <a:t>.  Private sector engage is a growing priority throughout the GEF and that includes in CCA.</a:t>
            </a:r>
          </a:p>
          <a:p>
            <a:pPr marL="0" marR="0" indent="0" algn="l" defTabSz="923799" rtl="0" eaLnBrk="1" fontAlgn="auto" latinLnBrk="0" hangingPunct="1">
              <a:lnSpc>
                <a:spcPct val="100000"/>
              </a:lnSpc>
              <a:spcBef>
                <a:spcPts val="0"/>
              </a:spcBef>
              <a:spcAft>
                <a:spcPts val="0"/>
              </a:spcAft>
              <a:buClrTx/>
              <a:buSzTx/>
              <a:buFontTx/>
              <a:buNone/>
              <a:tabLst/>
              <a:defRPr/>
            </a:pPr>
            <a:endParaRPr lang="en-US" sz="1100" baseline="0" dirty="0" smtClean="0">
              <a:latin typeface="+mn-lt"/>
            </a:endParaRPr>
          </a:p>
          <a:p>
            <a:pPr marL="0" marR="0" indent="0" algn="l" defTabSz="923799" rtl="0" eaLnBrk="1" fontAlgn="auto" latinLnBrk="0" hangingPunct="1">
              <a:lnSpc>
                <a:spcPct val="100000"/>
              </a:lnSpc>
              <a:spcBef>
                <a:spcPts val="0"/>
              </a:spcBef>
              <a:spcAft>
                <a:spcPts val="0"/>
              </a:spcAft>
              <a:buClrTx/>
              <a:buSzTx/>
              <a:buFontTx/>
              <a:buNone/>
              <a:tabLst/>
              <a:defRPr/>
            </a:pPr>
            <a:r>
              <a:rPr lang="en-US" sz="1100" baseline="0" dirty="0" smtClean="0">
                <a:latin typeface="+mn-lt"/>
              </a:rPr>
              <a:t>Also emphasize ecosystem-based adaptation approaches, such as projects that help to </a:t>
            </a:r>
            <a:r>
              <a:rPr lang="en-US" sz="1100" u="sng" baseline="0" dirty="0" smtClean="0">
                <a:latin typeface="+mn-lt"/>
              </a:rPr>
              <a:t>maintain </a:t>
            </a:r>
            <a:r>
              <a:rPr lang="en-US" sz="1100" b="0" u="sng" baseline="0" dirty="0" smtClean="0">
                <a:latin typeface="+mn-lt"/>
              </a:rPr>
              <a:t>and restore natural </a:t>
            </a:r>
            <a:r>
              <a:rPr lang="en-US" sz="1100" b="0" u="sng" baseline="0" dirty="0" err="1" smtClean="0">
                <a:latin typeface="+mn-lt"/>
              </a:rPr>
              <a:t>infraustrures</a:t>
            </a:r>
            <a:r>
              <a:rPr lang="en-US" sz="1100" b="0" baseline="0" dirty="0" smtClean="0">
                <a:latin typeface="+mn-lt"/>
              </a:rPr>
              <a:t>.  </a:t>
            </a:r>
            <a:r>
              <a:rPr lang="en-US" sz="1100" b="0" u="sng" baseline="0" dirty="0" smtClean="0">
                <a:latin typeface="+mn-lt"/>
              </a:rPr>
              <a:t>Wetlands </a:t>
            </a:r>
            <a:r>
              <a:rPr lang="en-US" sz="1100" b="0" baseline="0" dirty="0" smtClean="0">
                <a:latin typeface="+mn-lt"/>
              </a:rPr>
              <a:t>for example, provide coastal protection from flooding and wind damage.  </a:t>
            </a:r>
            <a:endParaRPr lang="en-US" sz="1100" b="0" dirty="0" smtClean="0">
              <a:latin typeface="+mn-lt"/>
            </a:endParaRPr>
          </a:p>
          <a:p>
            <a:pPr marL="0" marR="0" indent="0" algn="l" defTabSz="923799" rtl="0" eaLnBrk="1" fontAlgn="auto" latinLnBrk="0" hangingPunct="1">
              <a:lnSpc>
                <a:spcPct val="100000"/>
              </a:lnSpc>
              <a:spcBef>
                <a:spcPts val="0"/>
              </a:spcBef>
              <a:spcAft>
                <a:spcPts val="0"/>
              </a:spcAft>
              <a:buClrTx/>
              <a:buSzTx/>
              <a:buFontTx/>
              <a:buNone/>
              <a:tabLst/>
              <a:defRPr/>
            </a:pPr>
            <a:endParaRPr lang="en-US" sz="1100" baseline="0" dirty="0" smtClean="0">
              <a:latin typeface="+mn-lt"/>
            </a:endParaRPr>
          </a:p>
          <a:p>
            <a:pPr marL="0" marR="0" indent="0" algn="l" defTabSz="923799" rtl="0" eaLnBrk="1" fontAlgn="auto" latinLnBrk="0" hangingPunct="1">
              <a:lnSpc>
                <a:spcPct val="100000"/>
              </a:lnSpc>
              <a:spcBef>
                <a:spcPts val="0"/>
              </a:spcBef>
              <a:spcAft>
                <a:spcPts val="0"/>
              </a:spcAft>
              <a:buClrTx/>
              <a:buSzTx/>
              <a:buFontTx/>
              <a:buNone/>
              <a:tabLst/>
              <a:defRPr/>
            </a:pPr>
            <a:r>
              <a:rPr lang="en-US" sz="1100" baseline="0" dirty="0" smtClean="0">
                <a:latin typeface="+mn-lt"/>
              </a:rPr>
              <a:t>------</a:t>
            </a:r>
          </a:p>
          <a:p>
            <a:pPr marL="0" marR="0" indent="0" algn="l" defTabSz="923799" rtl="0" eaLnBrk="1" fontAlgn="auto" latinLnBrk="0" hangingPunct="1">
              <a:lnSpc>
                <a:spcPct val="100000"/>
              </a:lnSpc>
              <a:spcBef>
                <a:spcPts val="0"/>
              </a:spcBef>
              <a:spcAft>
                <a:spcPts val="0"/>
              </a:spcAft>
              <a:buClrTx/>
              <a:buSzTx/>
              <a:buFontTx/>
              <a:buNone/>
              <a:tabLst/>
              <a:defRPr/>
            </a:pPr>
            <a:endParaRPr lang="en-US" sz="1100" b="1" baseline="0" dirty="0" smtClean="0">
              <a:solidFill>
                <a:srgbClr val="002060"/>
              </a:solidFill>
              <a:latin typeface="+mn-lt"/>
            </a:endParaRPr>
          </a:p>
          <a:p>
            <a:pPr marL="0" marR="0" indent="0" algn="l" defTabSz="923799" rtl="0" eaLnBrk="1" fontAlgn="auto" latinLnBrk="0" hangingPunct="1">
              <a:lnSpc>
                <a:spcPct val="100000"/>
              </a:lnSpc>
              <a:spcBef>
                <a:spcPts val="0"/>
              </a:spcBef>
              <a:spcAft>
                <a:spcPts val="0"/>
              </a:spcAft>
              <a:buClrTx/>
              <a:buSzTx/>
              <a:buFontTx/>
              <a:buNone/>
              <a:tabLst/>
              <a:defRPr/>
            </a:pPr>
            <a:r>
              <a:rPr lang="en-US" sz="1100" b="0" baseline="0" dirty="0" smtClean="0">
                <a:solidFill>
                  <a:srgbClr val="002060"/>
                </a:solidFill>
                <a:latin typeface="+mn-lt"/>
              </a:rPr>
              <a:t>Building on past experience, the GEF will seek opportunities to expand private sector engagement through:</a:t>
            </a:r>
          </a:p>
          <a:p>
            <a:pPr marL="571500" lvl="1" indent="-171450">
              <a:spcBef>
                <a:spcPct val="0"/>
              </a:spcBef>
              <a:buFont typeface="Arial" panose="020B0604020202020204" pitchFamily="34" charset="0"/>
              <a:buChar char="•"/>
            </a:pPr>
            <a:r>
              <a:rPr lang="en-US" sz="1100" dirty="0" smtClean="0">
                <a:latin typeface="+mn-lt"/>
              </a:rPr>
              <a:t>Awareness raising, including of potential risks and response measures</a:t>
            </a:r>
          </a:p>
          <a:p>
            <a:pPr marL="571500" lvl="1" indent="-171450">
              <a:spcBef>
                <a:spcPct val="0"/>
              </a:spcBef>
              <a:buFont typeface="Arial" panose="020B0604020202020204" pitchFamily="34" charset="0"/>
              <a:buChar char="•"/>
            </a:pPr>
            <a:r>
              <a:rPr lang="en-US" sz="1100" dirty="0" smtClean="0">
                <a:latin typeface="+mn-lt"/>
              </a:rPr>
              <a:t>Capacity building to help private entities manage CC risks</a:t>
            </a:r>
          </a:p>
          <a:p>
            <a:pPr marL="571500" lvl="1" indent="-171450">
              <a:spcBef>
                <a:spcPct val="0"/>
              </a:spcBef>
              <a:buFont typeface="Arial" panose="020B0604020202020204" pitchFamily="34" charset="0"/>
              <a:buChar char="•"/>
            </a:pPr>
            <a:r>
              <a:rPr lang="en-US" sz="1100" dirty="0" smtClean="0">
                <a:latin typeface="+mn-lt"/>
              </a:rPr>
              <a:t>Efforts to improve policies &amp; regulatory</a:t>
            </a:r>
            <a:r>
              <a:rPr lang="en-US" sz="1100" baseline="0" dirty="0" smtClean="0">
                <a:latin typeface="+mn-lt"/>
              </a:rPr>
              <a:t> environments and institutional infrastructure</a:t>
            </a:r>
            <a:endParaRPr lang="en-US" sz="1100" dirty="0" smtClean="0">
              <a:latin typeface="+mn-lt"/>
            </a:endParaRPr>
          </a:p>
          <a:p>
            <a:pPr marL="571500" lvl="1" indent="-171450">
              <a:spcBef>
                <a:spcPct val="0"/>
              </a:spcBef>
              <a:buFont typeface="Arial" panose="020B0604020202020204" pitchFamily="34" charset="0"/>
              <a:buChar char="•"/>
            </a:pPr>
            <a:r>
              <a:rPr lang="en-US" sz="1100" dirty="0" smtClean="0">
                <a:latin typeface="+mn-lt"/>
              </a:rPr>
              <a:t>Public-private partnerships that promote private sector responses to CC; and,</a:t>
            </a:r>
          </a:p>
          <a:p>
            <a:pPr marL="571500" lvl="1" indent="-171450">
              <a:spcBef>
                <a:spcPct val="0"/>
              </a:spcBef>
              <a:buFont typeface="Arial" panose="020B0604020202020204" pitchFamily="34" charset="0"/>
              <a:buChar char="•"/>
            </a:pPr>
            <a:r>
              <a:rPr lang="en-US" sz="1100" dirty="0" err="1" smtClean="0">
                <a:latin typeface="+mn-lt"/>
              </a:rPr>
              <a:t>Entreprenaurship</a:t>
            </a:r>
            <a:r>
              <a:rPr lang="en-US" sz="1100" dirty="0" smtClean="0">
                <a:latin typeface="+mn-lt"/>
              </a:rPr>
              <a:t> </a:t>
            </a:r>
            <a:r>
              <a:rPr lang="en-US" sz="1100" dirty="0" err="1" smtClean="0">
                <a:latin typeface="+mn-lt"/>
              </a:rPr>
              <a:t>dev</a:t>
            </a:r>
            <a:r>
              <a:rPr lang="en-US" sz="1100" dirty="0" smtClean="0">
                <a:latin typeface="+mn-lt"/>
              </a:rPr>
              <a:t> to open and seize emerging private sector opportunities to reduce CC vulnerabilities</a:t>
            </a:r>
          </a:p>
          <a:p>
            <a:pPr marL="400050" lvl="1" indent="0">
              <a:spcBef>
                <a:spcPct val="0"/>
              </a:spcBef>
              <a:buFont typeface="Arial" panose="020B0604020202020204" pitchFamily="34" charset="0"/>
              <a:buNone/>
            </a:pPr>
            <a:endParaRPr lang="en-US" sz="1100" dirty="0" smtClean="0">
              <a:latin typeface="+mn-lt"/>
            </a:endParaRPr>
          </a:p>
          <a:p>
            <a:pPr marL="400050" lvl="1" indent="0">
              <a:spcBef>
                <a:spcPct val="0"/>
              </a:spcBef>
              <a:buFont typeface="Arial" panose="020B0604020202020204" pitchFamily="34" charset="0"/>
              <a:buNone/>
            </a:pPr>
            <a:r>
              <a:rPr lang="en-US" sz="1100" dirty="0" smtClean="0">
                <a:latin typeface="+mn-lt"/>
              </a:rPr>
              <a:t>Projects</a:t>
            </a:r>
            <a:r>
              <a:rPr lang="en-US" sz="1100" baseline="0" dirty="0" smtClean="0">
                <a:latin typeface="+mn-lt"/>
              </a:rPr>
              <a:t> that propose use of tools for engagement with the private sector could include a range of private sector players, such as capital providers, financial intermediaries and industry partners (large </a:t>
            </a:r>
            <a:r>
              <a:rPr lang="en-US" sz="1100" baseline="0" dirty="0" err="1" smtClean="0">
                <a:latin typeface="+mn-lt"/>
              </a:rPr>
              <a:t>copr</a:t>
            </a:r>
            <a:r>
              <a:rPr lang="en-US" sz="1100" baseline="0" dirty="0" smtClean="0">
                <a:latin typeface="+mn-lt"/>
              </a:rPr>
              <a:t>, </a:t>
            </a:r>
            <a:r>
              <a:rPr lang="en-US" sz="1100" baseline="0" dirty="0" err="1" smtClean="0">
                <a:latin typeface="+mn-lt"/>
              </a:rPr>
              <a:t>sm</a:t>
            </a:r>
            <a:r>
              <a:rPr lang="en-US" sz="1100" baseline="0" dirty="0" smtClean="0">
                <a:latin typeface="+mn-lt"/>
              </a:rPr>
              <a:t> and M enterprises and innovators). E.g. projects that engage insurance companies in understanding and responding to risks of CC</a:t>
            </a:r>
            <a:endParaRPr lang="en-US" sz="1100" dirty="0" smtClean="0">
              <a:latin typeface="+mn-lt"/>
            </a:endParaRPr>
          </a:p>
          <a:p>
            <a:pPr marL="0" marR="0" indent="0" algn="l" defTabSz="923799" rtl="0" eaLnBrk="1" fontAlgn="auto" latinLnBrk="0" hangingPunct="1">
              <a:lnSpc>
                <a:spcPct val="100000"/>
              </a:lnSpc>
              <a:spcBef>
                <a:spcPts val="0"/>
              </a:spcBef>
              <a:spcAft>
                <a:spcPts val="0"/>
              </a:spcAft>
              <a:buClrTx/>
              <a:buSzTx/>
              <a:buFontTx/>
              <a:buNone/>
              <a:tabLst/>
              <a:defRPr/>
            </a:pPr>
            <a:endParaRPr lang="en-US" sz="1100" b="0" dirty="0" smtClean="0">
              <a:solidFill>
                <a:srgbClr val="002060"/>
              </a:solidFill>
              <a:latin typeface="+mn-lt"/>
            </a:endParaRPr>
          </a:p>
          <a:p>
            <a:pPr marL="0" marR="0" indent="0" algn="l" defTabSz="923799" rtl="0" eaLnBrk="1" fontAlgn="auto" latinLnBrk="0" hangingPunct="1">
              <a:lnSpc>
                <a:spcPct val="100000"/>
              </a:lnSpc>
              <a:spcBef>
                <a:spcPts val="0"/>
              </a:spcBef>
              <a:spcAft>
                <a:spcPts val="0"/>
              </a:spcAft>
              <a:buClrTx/>
              <a:buSzTx/>
              <a:buFontTx/>
              <a:buNone/>
              <a:tabLst/>
              <a:defRPr/>
            </a:pPr>
            <a:r>
              <a:rPr lang="en-US" sz="1100" b="0" dirty="0" smtClean="0">
                <a:solidFill>
                  <a:srgbClr val="002060"/>
                </a:solidFill>
                <a:latin typeface="+mn-lt"/>
              </a:rPr>
              <a:t>Risk Transfer &amp; Insurance – within private sector engagement, the ($4.6B) insurance industry</a:t>
            </a:r>
            <a:r>
              <a:rPr lang="en-US" sz="1100" b="0" baseline="0" dirty="0" smtClean="0">
                <a:solidFill>
                  <a:srgbClr val="002060"/>
                </a:solidFill>
                <a:latin typeface="+mn-lt"/>
              </a:rPr>
              <a:t> presents considerable potential for adaptation b/c the industry plays a key role in determining the financial incentives for any given decisions concerning exposure to and protection from risk of business, public or individual assets.  Project might for ex, support regulatory assistance, weather risk models and products and public awareness</a:t>
            </a:r>
            <a:endParaRPr lang="en-US" sz="1100" b="0" dirty="0" smtClean="0">
              <a:solidFill>
                <a:srgbClr val="002060"/>
              </a:solidFill>
              <a:latin typeface="+mn-lt"/>
            </a:endParaRPr>
          </a:p>
          <a:p>
            <a:pPr defTabSz="923799">
              <a:defRPr/>
            </a:pPr>
            <a:endParaRPr lang="en-US" sz="1100" b="1" dirty="0" smtClean="0">
              <a:latin typeface="+mn-lt"/>
            </a:endParaRPr>
          </a:p>
          <a:p>
            <a:pPr defTabSz="923799">
              <a:defRPr/>
            </a:pPr>
            <a:r>
              <a:rPr lang="en-US" sz="1100" b="0" dirty="0" smtClean="0">
                <a:latin typeface="+mn-lt"/>
              </a:rPr>
              <a:t>Poor and </a:t>
            </a:r>
            <a:r>
              <a:rPr lang="en-US" sz="1100" b="0" dirty="0" err="1" smtClean="0">
                <a:latin typeface="+mn-lt"/>
              </a:rPr>
              <a:t>vulnerables</a:t>
            </a:r>
            <a:r>
              <a:rPr lang="en-US" sz="1100" b="0" dirty="0" smtClean="0">
                <a:latin typeface="+mn-lt"/>
              </a:rPr>
              <a:t> communities generally</a:t>
            </a:r>
            <a:r>
              <a:rPr lang="en-US" sz="1100" b="0" baseline="0" dirty="0" smtClean="0">
                <a:latin typeface="+mn-lt"/>
              </a:rPr>
              <a:t> rely more directly on ecosystem services.    </a:t>
            </a:r>
            <a:endParaRPr lang="en-US" sz="1100" b="1" dirty="0" smtClean="0">
              <a:latin typeface="+mn-lt"/>
            </a:endParaRPr>
          </a:p>
          <a:p>
            <a:endParaRPr lang="en-US" sz="1100" baseline="0" dirty="0" smtClean="0">
              <a:latin typeface="+mn-lt"/>
            </a:endParaRPr>
          </a:p>
          <a:p>
            <a:r>
              <a:rPr lang="en-US" sz="1100" dirty="0" smtClean="0">
                <a:latin typeface="+mn-lt"/>
              </a:rPr>
              <a:t>Because the GEF is the financial mechanism to several multi-lateral environmental agreements, the GEF is uniquely placed to harness the synergies between CCA and global environmental benefits and to manage potential trade-offs between them.</a:t>
            </a:r>
          </a:p>
          <a:p>
            <a:endParaRPr lang="en-US" sz="1100" dirty="0" smtClean="0">
              <a:latin typeface="+mn-lt"/>
            </a:endParaRPr>
          </a:p>
          <a:p>
            <a:r>
              <a:rPr lang="en-US" sz="1100" dirty="0" smtClean="0">
                <a:latin typeface="+mn-lt"/>
              </a:rPr>
              <a:t>Consequently, there are a few key opportunities by working across focal areas:</a:t>
            </a:r>
          </a:p>
          <a:p>
            <a:pPr marL="171450" indent="-171450">
              <a:buFontTx/>
              <a:buChar char="-"/>
            </a:pPr>
            <a:r>
              <a:rPr lang="en-US" sz="1100" dirty="0" smtClean="0">
                <a:latin typeface="+mn-lt"/>
              </a:rPr>
              <a:t>Fosters broad-based partnerships and greater development coherence.  Better integrated with national strategies and more stakeholders</a:t>
            </a:r>
          </a:p>
          <a:p>
            <a:pPr marL="171450" indent="-171450">
              <a:buFontTx/>
              <a:buChar char="-"/>
            </a:pPr>
            <a:r>
              <a:rPr lang="en-US" sz="1100" dirty="0" smtClean="0">
                <a:latin typeface="+mn-lt"/>
              </a:rPr>
              <a:t>May</a:t>
            </a:r>
            <a:r>
              <a:rPr lang="en-US" sz="1100" baseline="0" dirty="0" smtClean="0">
                <a:latin typeface="+mn-lt"/>
              </a:rPr>
              <a:t> create greater human benefits, for example by working with water initiatives to create greater access to water, or sustainable management of mangroves in face of sea level rise and coastal erosion</a:t>
            </a:r>
          </a:p>
          <a:p>
            <a:pPr marL="171450" indent="-171450">
              <a:buFontTx/>
              <a:buChar char="-"/>
            </a:pPr>
            <a:r>
              <a:rPr lang="en-US" sz="1100" baseline="0" dirty="0" smtClean="0">
                <a:latin typeface="+mn-lt"/>
              </a:rPr>
              <a:t>Reduce transaction costs and increase cost-effectiveness</a:t>
            </a:r>
          </a:p>
          <a:p>
            <a:pPr marL="171450" indent="-171450">
              <a:buFontTx/>
              <a:buChar char="-"/>
            </a:pPr>
            <a:r>
              <a:rPr lang="en-US" sz="1100" baseline="0" dirty="0" smtClean="0">
                <a:latin typeface="+mn-lt"/>
              </a:rPr>
              <a:t>Economies of scale</a:t>
            </a:r>
          </a:p>
          <a:p>
            <a:pPr defTabSz="923799">
              <a:defRPr/>
            </a:pPr>
            <a:endParaRPr lang="en-US" sz="1100" b="1" dirty="0" smtClean="0">
              <a:latin typeface="+mn-lt"/>
            </a:endParaRPr>
          </a:p>
          <a:p>
            <a:pPr marL="0" indent="0">
              <a:buFontTx/>
              <a:buNone/>
            </a:pPr>
            <a:endParaRPr lang="en-US" sz="1100" dirty="0">
              <a:latin typeface="+mn-lt"/>
            </a:endParaRPr>
          </a:p>
        </p:txBody>
      </p:sp>
      <p:sp>
        <p:nvSpPr>
          <p:cNvPr id="4" name="Slide Number Placeholder 3"/>
          <p:cNvSpPr>
            <a:spLocks noGrp="1"/>
          </p:cNvSpPr>
          <p:nvPr>
            <p:ph type="sldNum" sz="quarter" idx="10"/>
          </p:nvPr>
        </p:nvSpPr>
        <p:spPr/>
        <p:txBody>
          <a:bodyPr/>
          <a:lstStyle/>
          <a:p>
            <a:fld id="{0087241D-FC74-4E30-9F37-A81AA9063518}" type="slidenum">
              <a:rPr lang="en-US" smtClean="0"/>
              <a:t>5</a:t>
            </a:fld>
            <a:endParaRPr lang="en-US"/>
          </a:p>
        </p:txBody>
      </p:sp>
    </p:spTree>
    <p:extLst>
      <p:ext uri="{BB962C8B-B14F-4D97-AF65-F5344CB8AC3E}">
        <p14:creationId xmlns:p14="http://schemas.microsoft.com/office/powerpoint/2010/main" val="709549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799">
              <a:defRPr/>
            </a:pPr>
            <a:r>
              <a:rPr lang="en-US" sz="1100" b="0" dirty="0" smtClean="0"/>
              <a:t>Based</a:t>
            </a:r>
            <a:r>
              <a:rPr lang="en-US" sz="1100" b="0" baseline="0" dirty="0" smtClean="0"/>
              <a:t> on the two pillars and the interest in private sector engagement and EBM, the APS will focus on ten priority areas.  The first seven correspond to the core sectors.  </a:t>
            </a:r>
          </a:p>
          <a:p>
            <a:pPr defTabSz="923799">
              <a:defRPr/>
            </a:pPr>
            <a:r>
              <a:rPr lang="en-US" sz="1100" b="0" baseline="0" dirty="0" smtClean="0"/>
              <a:t>Climate service info services is a cross-cutting priority</a:t>
            </a:r>
          </a:p>
          <a:p>
            <a:pPr defTabSz="923799">
              <a:defRPr/>
            </a:pPr>
            <a:r>
              <a:rPr lang="en-US" sz="1100" b="0" baseline="0" dirty="0" smtClean="0"/>
              <a:t>And the remaining two are priorities across GEF focal areas</a:t>
            </a:r>
          </a:p>
          <a:p>
            <a:pPr defTabSz="923799">
              <a:defRPr/>
            </a:pPr>
            <a:endParaRPr lang="en-US" sz="1100" b="0" baseline="0" dirty="0" smtClean="0"/>
          </a:p>
          <a:p>
            <a:pPr defTabSz="923799">
              <a:defRPr/>
            </a:pPr>
            <a:endParaRPr lang="en-US" sz="1100" b="0" baseline="0" dirty="0" smtClean="0"/>
          </a:p>
          <a:p>
            <a:pPr marL="171450" indent="-171450" defTabSz="923799">
              <a:buFontTx/>
              <a:buChar char="-"/>
              <a:defRPr/>
            </a:pPr>
            <a:r>
              <a:rPr lang="en-US" sz="1100" b="0" baseline="0" dirty="0" err="1" smtClean="0"/>
              <a:t>Approx</a:t>
            </a:r>
            <a:r>
              <a:rPr lang="en-US" sz="1100" b="0" baseline="0" dirty="0" smtClean="0"/>
              <a:t> 29% of LDCF and 26% of SCCF investments promote adaptation in </a:t>
            </a:r>
            <a:r>
              <a:rPr lang="en-US" sz="1100" b="0" baseline="0" dirty="0" err="1" smtClean="0"/>
              <a:t>Agr</a:t>
            </a:r>
            <a:r>
              <a:rPr lang="en-US" sz="1100" b="0" baseline="0" dirty="0" smtClean="0"/>
              <a:t> &amp; Food security , including demo and deployment of innovative, </a:t>
            </a:r>
            <a:r>
              <a:rPr lang="en-US" sz="1100" b="0" u="sng" baseline="0" dirty="0" smtClean="0"/>
              <a:t>climate resilient </a:t>
            </a:r>
            <a:r>
              <a:rPr lang="en-US" sz="1100" b="0" u="sng" baseline="0" dirty="0" err="1" smtClean="0"/>
              <a:t>techn</a:t>
            </a:r>
            <a:r>
              <a:rPr lang="en-US" sz="1100" b="0" baseline="0" dirty="0" smtClean="0"/>
              <a:t> for </a:t>
            </a:r>
            <a:r>
              <a:rPr lang="en-US" sz="1100" b="0" baseline="0" dirty="0" err="1" smtClean="0"/>
              <a:t>agr</a:t>
            </a:r>
            <a:r>
              <a:rPr lang="en-US" sz="1100" b="0" baseline="0" dirty="0" smtClean="0"/>
              <a:t> production and processing.  </a:t>
            </a:r>
          </a:p>
          <a:p>
            <a:pPr marL="171450" indent="-171450" defTabSz="923799">
              <a:buFontTx/>
              <a:buChar char="-"/>
              <a:defRPr/>
            </a:pPr>
            <a:endParaRPr lang="en-US" sz="1100" b="0" baseline="0" dirty="0" smtClean="0"/>
          </a:p>
          <a:p>
            <a:pPr marL="171450" indent="-171450" defTabSz="923799">
              <a:buFontTx/>
              <a:buChar char="-"/>
              <a:defRPr/>
            </a:pPr>
            <a:r>
              <a:rPr lang="en-US" sz="1100" b="0" baseline="0" dirty="0" smtClean="0"/>
              <a:t>Water resource management is another important theme that has captured </a:t>
            </a:r>
            <a:r>
              <a:rPr lang="en-US" sz="1100" b="0" u="sng" baseline="0" dirty="0" smtClean="0"/>
              <a:t>14% of LDCF </a:t>
            </a:r>
            <a:r>
              <a:rPr lang="en-US" sz="1100" b="0" baseline="0" dirty="0" smtClean="0"/>
              <a:t>project funds and nearly </a:t>
            </a:r>
            <a:r>
              <a:rPr lang="en-US" sz="1100" b="0" u="sng" baseline="0" dirty="0" smtClean="0"/>
              <a:t>25% of SCCF </a:t>
            </a:r>
            <a:r>
              <a:rPr lang="en-US" sz="1100" b="0" baseline="0" dirty="0" smtClean="0"/>
              <a:t>providing support to issues of </a:t>
            </a:r>
            <a:r>
              <a:rPr lang="en-US" sz="1100" b="0" u="sng" baseline="0" dirty="0" smtClean="0"/>
              <a:t>climate-resilient water governance</a:t>
            </a:r>
            <a:r>
              <a:rPr lang="en-US" sz="1100" b="0" baseline="0" dirty="0" smtClean="0"/>
              <a:t>, </a:t>
            </a:r>
            <a:r>
              <a:rPr lang="en-US" sz="1100" b="0" u="sng" baseline="0" dirty="0" smtClean="0"/>
              <a:t>watershed management </a:t>
            </a:r>
            <a:r>
              <a:rPr lang="en-US" sz="1100" b="0" baseline="0" dirty="0" smtClean="0"/>
              <a:t>, and the transfer and adoption of </a:t>
            </a:r>
            <a:r>
              <a:rPr lang="en-US" sz="1100" b="0" u="sng" baseline="0" dirty="0" smtClean="0"/>
              <a:t>technologies for water harvesting and efficiency. </a:t>
            </a:r>
          </a:p>
          <a:p>
            <a:pPr marL="171450" indent="-171450" defTabSz="923799">
              <a:buFontTx/>
              <a:buChar char="-"/>
              <a:defRPr/>
            </a:pPr>
            <a:endParaRPr lang="en-US" sz="1100" b="0" u="sng" baseline="0" dirty="0" smtClean="0"/>
          </a:p>
          <a:p>
            <a:pPr marL="171450" indent="-171450" defTabSz="923799">
              <a:buFontTx/>
              <a:buChar char="-"/>
              <a:defRPr/>
            </a:pPr>
            <a:r>
              <a:rPr lang="en-US" sz="1100" b="0" baseline="0" dirty="0" smtClean="0"/>
              <a:t>Reduce vulnerability of coastal communities to CC impacts through improved </a:t>
            </a:r>
            <a:r>
              <a:rPr lang="en-US" sz="1100" b="0" u="sng" baseline="0" dirty="0" smtClean="0"/>
              <a:t>land-use planning</a:t>
            </a:r>
            <a:r>
              <a:rPr lang="en-US" sz="1100" b="0" baseline="0" dirty="0" smtClean="0"/>
              <a:t>, </a:t>
            </a:r>
            <a:r>
              <a:rPr lang="en-US" sz="1100" b="0" u="sng" baseline="0" dirty="0" smtClean="0"/>
              <a:t>climate-resilient coastal </a:t>
            </a:r>
            <a:r>
              <a:rPr lang="en-US" sz="1100" b="0" u="sng" baseline="0" dirty="0" err="1" smtClean="0"/>
              <a:t>infrastuture</a:t>
            </a:r>
            <a:r>
              <a:rPr lang="en-US" sz="1100" b="0" u="sng" baseline="0" dirty="0" smtClean="0"/>
              <a:t> </a:t>
            </a:r>
            <a:r>
              <a:rPr lang="en-US" sz="1100" b="0" baseline="0" dirty="0" smtClean="0"/>
              <a:t>and the sustainable </a:t>
            </a:r>
            <a:r>
              <a:rPr lang="en-US" sz="1100" b="0" baseline="0" dirty="0" err="1" smtClean="0"/>
              <a:t>mgt</a:t>
            </a:r>
            <a:r>
              <a:rPr lang="en-US" sz="1100" b="0" baseline="0" dirty="0" smtClean="0"/>
              <a:t> of </a:t>
            </a:r>
            <a:r>
              <a:rPr lang="en-US" sz="1100" b="0" u="sng" baseline="0" dirty="0" smtClean="0"/>
              <a:t>strengthening early-warning systems</a:t>
            </a:r>
            <a:r>
              <a:rPr lang="en-US" sz="1100" b="0" baseline="0" dirty="0" smtClean="0"/>
              <a:t>, </a:t>
            </a:r>
          </a:p>
          <a:p>
            <a:pPr marL="171450" indent="-171450" defTabSz="923799">
              <a:buFontTx/>
              <a:buChar char="-"/>
              <a:defRPr/>
            </a:pPr>
            <a:endParaRPr lang="en-US" sz="1100" b="0" baseline="0" dirty="0" smtClean="0"/>
          </a:p>
          <a:p>
            <a:pPr marL="171450" indent="-171450" defTabSz="923799">
              <a:buFontTx/>
              <a:buChar char="-"/>
              <a:defRPr/>
            </a:pPr>
            <a:r>
              <a:rPr lang="en-US" sz="1100" b="0" baseline="0" dirty="0" err="1" smtClean="0"/>
              <a:t>Infrasture</a:t>
            </a:r>
            <a:r>
              <a:rPr lang="en-US" sz="1100" b="0" baseline="0" dirty="0" smtClean="0"/>
              <a:t> refers to designing </a:t>
            </a:r>
            <a:r>
              <a:rPr lang="en-US" sz="1100" b="0" u="sng" baseline="0" dirty="0" smtClean="0"/>
              <a:t>resilient</a:t>
            </a:r>
            <a:r>
              <a:rPr lang="en-US" sz="1100" b="0" baseline="0" dirty="0" smtClean="0"/>
              <a:t> </a:t>
            </a:r>
            <a:r>
              <a:rPr lang="en-US" sz="1100" b="0" u="sng" baseline="0" dirty="0" smtClean="0"/>
              <a:t>transportation, urban settlements, water supplies, sanitation and energy facilities</a:t>
            </a:r>
          </a:p>
          <a:p>
            <a:pPr marL="171450" indent="-171450" defTabSz="923799">
              <a:buFontTx/>
              <a:buChar char="-"/>
              <a:defRPr/>
            </a:pPr>
            <a:endParaRPr lang="en-US" sz="1100" b="0" u="sng" baseline="0" dirty="0" smtClean="0"/>
          </a:p>
          <a:p>
            <a:pPr marL="171450" indent="-171450" defTabSz="923799">
              <a:buFontTx/>
              <a:buChar char="-"/>
              <a:defRPr/>
            </a:pPr>
            <a:r>
              <a:rPr lang="en-US" sz="1100" b="0" dirty="0" smtClean="0"/>
              <a:t>Reduce risk from disaster risks across sectors through </a:t>
            </a:r>
            <a:r>
              <a:rPr lang="en-US" sz="1100" b="0" u="sng" dirty="0" smtClean="0"/>
              <a:t>info services</a:t>
            </a:r>
            <a:r>
              <a:rPr lang="en-US" sz="1100" b="0" dirty="0" smtClean="0"/>
              <a:t>, </a:t>
            </a:r>
            <a:r>
              <a:rPr lang="en-US" sz="1100" b="0" u="sng" dirty="0" smtClean="0"/>
              <a:t>capacity building </a:t>
            </a:r>
            <a:r>
              <a:rPr lang="en-US" sz="1100" b="0" dirty="0" smtClean="0"/>
              <a:t>and </a:t>
            </a:r>
            <a:r>
              <a:rPr lang="en-US" sz="1100" b="0" u="sng" dirty="0" smtClean="0"/>
              <a:t>public works</a:t>
            </a:r>
            <a:r>
              <a:rPr lang="en-US" sz="1100" b="0" dirty="0" smtClean="0"/>
              <a:t>. </a:t>
            </a:r>
          </a:p>
          <a:p>
            <a:pPr marL="171450" indent="-171450" defTabSz="923799">
              <a:buFontTx/>
              <a:buChar char="-"/>
              <a:defRPr/>
            </a:pPr>
            <a:endParaRPr lang="en-US" sz="1100" b="0" baseline="0" dirty="0" smtClean="0"/>
          </a:p>
          <a:p>
            <a:pPr marL="171450" indent="-171450" defTabSz="923799">
              <a:buFontTx/>
              <a:buChar char="-"/>
              <a:defRPr/>
            </a:pPr>
            <a:r>
              <a:rPr lang="en-US" sz="1100" b="0" baseline="0" dirty="0" smtClean="0"/>
              <a:t>NRM strengthening environmental management in </a:t>
            </a:r>
            <a:r>
              <a:rPr lang="en-US" sz="1100" b="0" baseline="0" dirty="0" err="1" smtClean="0"/>
              <a:t>vulernable</a:t>
            </a:r>
            <a:r>
              <a:rPr lang="en-US" sz="1100" b="0" baseline="0" dirty="0" smtClean="0"/>
              <a:t> areas, such as protecting </a:t>
            </a:r>
            <a:r>
              <a:rPr lang="en-US" sz="1100" b="0" u="sng" baseline="0" dirty="0" smtClean="0"/>
              <a:t>wetlands that provide shoreline </a:t>
            </a:r>
            <a:r>
              <a:rPr lang="en-US" sz="1100" b="0" u="sng" baseline="0" dirty="0" err="1" smtClean="0"/>
              <a:t>proection</a:t>
            </a:r>
            <a:r>
              <a:rPr lang="en-US" sz="1100" b="0" u="sng" baseline="0" dirty="0" smtClean="0"/>
              <a:t>.</a:t>
            </a:r>
            <a:endParaRPr lang="en-US" sz="1100" b="0" u="sng" dirty="0" smtClean="0"/>
          </a:p>
          <a:p>
            <a:pPr defTabSz="923799">
              <a:defRPr/>
            </a:pPr>
            <a:endParaRPr lang="en-US" sz="1100" b="1" u="sng" dirty="0" smtClean="0"/>
          </a:p>
          <a:p>
            <a:pPr marL="171450" indent="-171450" defTabSz="923799">
              <a:buFontTx/>
              <a:buChar char="-"/>
              <a:defRPr/>
            </a:pPr>
            <a:r>
              <a:rPr lang="en-US" sz="1100" b="0" dirty="0" smtClean="0"/>
              <a:t>Health</a:t>
            </a:r>
            <a:r>
              <a:rPr lang="en-US" sz="1100" b="0" baseline="0" dirty="0" smtClean="0"/>
              <a:t> – refers to mainstreaming CCA into the public health sector. To date only 3% of SCCF. </a:t>
            </a:r>
          </a:p>
          <a:p>
            <a:pPr marL="171450" indent="-171450" defTabSz="923799">
              <a:buFontTx/>
              <a:buChar char="-"/>
              <a:defRPr/>
            </a:pPr>
            <a:endParaRPr lang="en-US" sz="1100" b="0" dirty="0" smtClean="0"/>
          </a:p>
          <a:p>
            <a:pPr marL="171450" indent="-171450" defTabSz="923799">
              <a:buFontTx/>
              <a:buChar char="-"/>
              <a:defRPr/>
            </a:pPr>
            <a:r>
              <a:rPr lang="en-US" sz="1100" b="0" dirty="0" smtClean="0"/>
              <a:t>----</a:t>
            </a:r>
          </a:p>
          <a:p>
            <a:pPr marL="171450" indent="-171450" defTabSz="923799">
              <a:buFontTx/>
              <a:buChar char="-"/>
              <a:defRPr/>
            </a:pPr>
            <a:r>
              <a:rPr lang="en-US" sz="1100" b="0" baseline="0" dirty="0" err="1" smtClean="0"/>
              <a:t>Approx</a:t>
            </a:r>
            <a:r>
              <a:rPr lang="en-US" sz="1100" b="0" baseline="0" dirty="0" smtClean="0"/>
              <a:t> 29% of LDCF and 26% of SCCF investments promote adaptation in </a:t>
            </a:r>
            <a:r>
              <a:rPr lang="en-US" sz="1100" b="0" baseline="0" dirty="0" err="1" smtClean="0"/>
              <a:t>Agr</a:t>
            </a:r>
            <a:r>
              <a:rPr lang="en-US" sz="1100" b="0" baseline="0" dirty="0" smtClean="0"/>
              <a:t> &amp; Food security , including demo and deployment of innovative, </a:t>
            </a:r>
            <a:r>
              <a:rPr lang="en-US" sz="1100" b="0" u="sng" baseline="0" dirty="0" smtClean="0"/>
              <a:t>climate resilient </a:t>
            </a:r>
            <a:r>
              <a:rPr lang="en-US" sz="1100" b="0" u="sng" baseline="0" dirty="0" err="1" smtClean="0"/>
              <a:t>techn</a:t>
            </a:r>
            <a:r>
              <a:rPr lang="en-US" sz="1100" b="0" baseline="0" dirty="0" smtClean="0"/>
              <a:t> for </a:t>
            </a:r>
            <a:r>
              <a:rPr lang="en-US" sz="1100" b="0" baseline="0" dirty="0" err="1" smtClean="0"/>
              <a:t>agr</a:t>
            </a:r>
            <a:r>
              <a:rPr lang="en-US" sz="1100" b="0" baseline="0" dirty="0" smtClean="0"/>
              <a:t> production and processing.  </a:t>
            </a:r>
          </a:p>
          <a:p>
            <a:pPr marL="171450" indent="-171450" defTabSz="923799">
              <a:buFontTx/>
              <a:buChar char="-"/>
              <a:defRPr/>
            </a:pPr>
            <a:endParaRPr lang="en-US" sz="1100" b="0" baseline="0" dirty="0" smtClean="0"/>
          </a:p>
          <a:p>
            <a:pPr marL="171450" indent="-171450" defTabSz="923799">
              <a:buFontTx/>
              <a:buChar char="-"/>
              <a:defRPr/>
            </a:pPr>
            <a:r>
              <a:rPr lang="en-US" sz="1100" b="0" baseline="0" dirty="0" smtClean="0"/>
              <a:t>Projects under this theme include 1) integrating climate-resilient tools and measures into </a:t>
            </a:r>
            <a:r>
              <a:rPr lang="en-US" sz="1100" b="0" baseline="0" dirty="0" err="1" smtClean="0"/>
              <a:t>agr</a:t>
            </a:r>
            <a:r>
              <a:rPr lang="en-US" sz="1100" b="0" baseline="0" dirty="0" smtClean="0"/>
              <a:t> policies; policy and </a:t>
            </a:r>
            <a:r>
              <a:rPr lang="en-US" sz="1100" b="0" baseline="0" dirty="0" err="1" smtClean="0"/>
              <a:t>regu</a:t>
            </a:r>
            <a:r>
              <a:rPr lang="en-US" sz="1100" b="0" baseline="0" dirty="0" smtClean="0"/>
              <a:t> </a:t>
            </a:r>
            <a:r>
              <a:rPr lang="en-US" sz="1100" b="0" baseline="0" dirty="0" err="1" smtClean="0"/>
              <a:t>env</a:t>
            </a:r>
            <a:r>
              <a:rPr lang="en-US" sz="1100" b="0" baseline="0" dirty="0" smtClean="0"/>
              <a:t> as well as reforming incentive structures and </a:t>
            </a:r>
            <a:r>
              <a:rPr lang="en-US" sz="1100" b="0" baseline="0" dirty="0" err="1" smtClean="0"/>
              <a:t>subsdidies</a:t>
            </a:r>
            <a:r>
              <a:rPr lang="en-US" sz="1100" b="0" baseline="0" dirty="0" smtClean="0"/>
              <a:t> and expanding access to markets, credit risk and transfer and other </a:t>
            </a:r>
            <a:r>
              <a:rPr lang="en-US" sz="1100" b="0" baseline="0" dirty="0" err="1" smtClean="0"/>
              <a:t>financies</a:t>
            </a:r>
            <a:r>
              <a:rPr lang="en-US" sz="1100" b="0" baseline="0" dirty="0" smtClean="0"/>
              <a:t> services along with </a:t>
            </a:r>
            <a:r>
              <a:rPr lang="en-US" sz="1100" b="0" baseline="0" dirty="0" err="1" smtClean="0"/>
              <a:t>acess</a:t>
            </a:r>
            <a:r>
              <a:rPr lang="en-US" sz="1100" b="0" baseline="0" dirty="0" smtClean="0"/>
              <a:t> to extension services, agro-</a:t>
            </a:r>
            <a:r>
              <a:rPr lang="en-US" sz="1100" b="0" baseline="0" dirty="0" err="1" smtClean="0"/>
              <a:t>meterological</a:t>
            </a:r>
            <a:r>
              <a:rPr lang="en-US" sz="1100" b="0" baseline="0" dirty="0" smtClean="0"/>
              <a:t> info and climate-resilient </a:t>
            </a:r>
            <a:r>
              <a:rPr lang="en-US" sz="1100" b="0" baseline="0" dirty="0" err="1" smtClean="0"/>
              <a:t>techn</a:t>
            </a:r>
            <a:r>
              <a:rPr lang="en-US" sz="1100" b="0" baseline="0" dirty="0" smtClean="0"/>
              <a:t>.  There are numerous opportunities for linking with all the other GEF focal areas. And tremendous potential for expanding private sector engagement by working throughout the </a:t>
            </a:r>
            <a:r>
              <a:rPr lang="en-US" sz="1100" b="0" baseline="0" dirty="0" err="1" smtClean="0"/>
              <a:t>agr</a:t>
            </a:r>
            <a:r>
              <a:rPr lang="en-US" sz="1100" b="0" baseline="0" dirty="0" smtClean="0"/>
              <a:t> supply change and by enhancing access to insurance and micro-finance services.</a:t>
            </a:r>
          </a:p>
          <a:p>
            <a:pPr marL="171450" indent="-171450" defTabSz="923799">
              <a:buFontTx/>
              <a:buChar char="-"/>
              <a:defRPr/>
            </a:pPr>
            <a:r>
              <a:rPr lang="en-US" sz="1100" b="0" baseline="0" dirty="0" smtClean="0"/>
              <a:t>Water resource </a:t>
            </a:r>
            <a:r>
              <a:rPr lang="en-US" sz="1100" b="0" baseline="0" dirty="0" err="1" smtClean="0"/>
              <a:t>magenemtn</a:t>
            </a:r>
            <a:r>
              <a:rPr lang="en-US" sz="1100" b="0" baseline="0" dirty="0" smtClean="0"/>
              <a:t> is another important theme that has captured 14% of LDCF project funds and nearly 25% of SCCF providing support to climate-resilient water governance, watershed </a:t>
            </a:r>
            <a:r>
              <a:rPr lang="en-US" sz="1100" b="0" baseline="0" dirty="0" err="1" smtClean="0"/>
              <a:t>mgt</a:t>
            </a:r>
            <a:r>
              <a:rPr lang="en-US" sz="1100" b="0" baseline="0" dirty="0" smtClean="0"/>
              <a:t>, and the transfer and adoption of technologies for water harvesting and </a:t>
            </a:r>
            <a:r>
              <a:rPr lang="en-US" sz="1100" b="0" baseline="0" dirty="0" err="1" smtClean="0"/>
              <a:t>efficienty</a:t>
            </a:r>
            <a:r>
              <a:rPr lang="en-US" sz="1100" b="0" baseline="0" dirty="0" smtClean="0"/>
              <a:t>.  There are a number of new areas for future consideration, including: 1) adoption of proven </a:t>
            </a:r>
            <a:r>
              <a:rPr lang="en-US" sz="1100" b="0" baseline="0" dirty="0" err="1" smtClean="0"/>
              <a:t>technolgoies</a:t>
            </a:r>
            <a:r>
              <a:rPr lang="en-US" sz="1100" b="0" baseline="0" dirty="0" smtClean="0"/>
              <a:t>; 2) enhancing the knowledge based for c-resilient </a:t>
            </a:r>
            <a:r>
              <a:rPr lang="en-US" sz="1100" b="0" baseline="0" dirty="0" err="1" smtClean="0"/>
              <a:t>mgt</a:t>
            </a:r>
            <a:r>
              <a:rPr lang="en-US" sz="1100" b="0" baseline="0" dirty="0" smtClean="0"/>
              <a:t>, and strengthening regulatory frameworks and economic </a:t>
            </a:r>
            <a:r>
              <a:rPr lang="en-US" sz="1100" b="0" baseline="0" dirty="0" err="1" smtClean="0"/>
              <a:t>incentrive</a:t>
            </a:r>
            <a:r>
              <a:rPr lang="en-US" sz="1100" b="0" baseline="0" dirty="0" smtClean="0"/>
              <a:t> structures.</a:t>
            </a:r>
          </a:p>
          <a:p>
            <a:pPr marL="171450" indent="-171450" defTabSz="923799">
              <a:buFontTx/>
              <a:buChar char="-"/>
              <a:defRPr/>
            </a:pPr>
            <a:r>
              <a:rPr lang="en-US" sz="1100" b="0" baseline="0" dirty="0" smtClean="0"/>
              <a:t>CZ are at the interface of both land and sea impacts from CC and are therefore highly vulnerable. 13 and 11% of LDCF and SCCF – reduce vulnerability of coastal communities to CC impacts (e.g. sea level rise, storms, floods, erosion) through improved land-use planning, climate-resilient coastal </a:t>
            </a:r>
            <a:r>
              <a:rPr lang="en-US" sz="1100" b="0" baseline="0" dirty="0" err="1" smtClean="0"/>
              <a:t>infrastuture</a:t>
            </a:r>
            <a:r>
              <a:rPr lang="en-US" sz="1100" b="0" baseline="0" dirty="0" smtClean="0"/>
              <a:t> and the sustainable </a:t>
            </a:r>
            <a:r>
              <a:rPr lang="en-US" sz="1100" b="0" baseline="0" dirty="0" err="1" smtClean="0"/>
              <a:t>mgt</a:t>
            </a:r>
            <a:r>
              <a:rPr lang="en-US" sz="1100" b="0" baseline="0" dirty="0" smtClean="0"/>
              <a:t> of natural </a:t>
            </a:r>
            <a:r>
              <a:rPr lang="en-US" sz="1100" b="0" baseline="0" dirty="0" err="1" smtClean="0"/>
              <a:t>infrasturutures</a:t>
            </a:r>
            <a:r>
              <a:rPr lang="en-US" sz="1100" b="0" baseline="0" dirty="0" smtClean="0"/>
              <a:t>.  We are looking to strengthening early-warning systems, </a:t>
            </a:r>
            <a:r>
              <a:rPr lang="en-US" sz="1100" b="0" baseline="0" dirty="0" err="1" smtClean="0"/>
              <a:t>promoteing</a:t>
            </a:r>
            <a:r>
              <a:rPr lang="en-US" sz="1100" b="0" baseline="0" dirty="0" smtClean="0"/>
              <a:t> diversified and resilient livelihoods, integrating adaption measures into coastal </a:t>
            </a:r>
            <a:r>
              <a:rPr lang="en-US" sz="1100" b="0" baseline="0" dirty="0" err="1" smtClean="0"/>
              <a:t>settlmetn</a:t>
            </a:r>
            <a:r>
              <a:rPr lang="en-US" sz="1100" b="0" baseline="0" dirty="0" smtClean="0"/>
              <a:t> planning and </a:t>
            </a:r>
            <a:r>
              <a:rPr lang="en-US" sz="1100" b="0" baseline="0" dirty="0" err="1" smtClean="0"/>
              <a:t>infrasturre</a:t>
            </a:r>
            <a:r>
              <a:rPr lang="en-US" sz="1100" b="0" baseline="0" dirty="0" smtClean="0"/>
              <a:t> investments and </a:t>
            </a:r>
            <a:r>
              <a:rPr lang="en-US" sz="1100" b="0" baseline="0" dirty="0" err="1" smtClean="0"/>
              <a:t>sacling</a:t>
            </a:r>
            <a:r>
              <a:rPr lang="en-US" sz="1100" b="0" baseline="0" dirty="0" smtClean="0"/>
              <a:t> up private-sector engagement (e.g. climate-proofing ports, coastal roads, tourism.</a:t>
            </a:r>
          </a:p>
          <a:p>
            <a:pPr marL="171450" indent="-171450" defTabSz="923799">
              <a:buFontTx/>
              <a:buChar char="-"/>
              <a:defRPr/>
            </a:pPr>
            <a:r>
              <a:rPr lang="en-US" sz="1100" b="0" baseline="0" dirty="0" err="1" smtClean="0"/>
              <a:t>Infrasture</a:t>
            </a:r>
            <a:r>
              <a:rPr lang="en-US" sz="1100" b="0" baseline="0" dirty="0" smtClean="0"/>
              <a:t> is reflected in the previous sectors and includes not only address CZ </a:t>
            </a:r>
            <a:r>
              <a:rPr lang="en-US" sz="1100" b="0" baseline="0" dirty="0" err="1" smtClean="0"/>
              <a:t>Mgt</a:t>
            </a:r>
            <a:r>
              <a:rPr lang="en-US" sz="1100" b="0" baseline="0" dirty="0" smtClean="0"/>
              <a:t> and enhanced flood risk </a:t>
            </a:r>
            <a:r>
              <a:rPr lang="en-US" sz="1100" b="0" baseline="0" dirty="0" err="1" smtClean="0"/>
              <a:t>mgt</a:t>
            </a:r>
            <a:r>
              <a:rPr lang="en-US" sz="1100" b="0" baseline="0" dirty="0" smtClean="0"/>
              <a:t>, but also areas of transportation, urban settlements, water supplies and sanitation and energy.  GEF funds are seeking to strengthen structural codes and standards and their enforcement, mainstream adaptation tools across infrastructure planning and development and catalyze private sector investments in infrastructure and settlement planning. </a:t>
            </a:r>
          </a:p>
          <a:p>
            <a:pPr marL="171450" indent="-171450" defTabSz="923799">
              <a:buFontTx/>
              <a:buChar char="-"/>
              <a:defRPr/>
            </a:pPr>
            <a:r>
              <a:rPr lang="en-US" sz="1100" b="0" dirty="0" smtClean="0"/>
              <a:t>DRM – the Adaptation Program has financed measures to reduce CC-induced disaster risks across sectors through info services, capacity building and public works. In particular need to further mainstream DR info, assessment tools and appropriate mitigation measures </a:t>
            </a:r>
            <a:r>
              <a:rPr lang="en-US" sz="1100" b="0" dirty="0" err="1" smtClean="0"/>
              <a:t>acros</a:t>
            </a:r>
            <a:r>
              <a:rPr lang="en-US" sz="1100" b="0" dirty="0" smtClean="0"/>
              <a:t> relevant policies, </a:t>
            </a:r>
            <a:r>
              <a:rPr lang="en-US" sz="1100" b="0" dirty="0" err="1" smtClean="0"/>
              <a:t>dev</a:t>
            </a:r>
            <a:r>
              <a:rPr lang="en-US" sz="1100" b="0" dirty="0" smtClean="0"/>
              <a:t> frameworks and investment plans, strengthen disaster preparedness for effective response at all levels and disaster contingency planning, increase access to early-warning info, </a:t>
            </a:r>
            <a:r>
              <a:rPr lang="en-US" sz="1100" b="0" dirty="0" err="1" smtClean="0"/>
              <a:t>edu</a:t>
            </a:r>
            <a:r>
              <a:rPr lang="en-US" sz="1100" b="0" dirty="0" smtClean="0"/>
              <a:t> and awareness</a:t>
            </a:r>
            <a:r>
              <a:rPr lang="en-US" sz="1100" b="0" baseline="0" dirty="0" smtClean="0"/>
              <a:t> raising on CC-induced hazards at all levels and promote the </a:t>
            </a:r>
            <a:r>
              <a:rPr lang="en-US" sz="1100" b="0" baseline="0" dirty="0" err="1" smtClean="0"/>
              <a:t>dev</a:t>
            </a:r>
            <a:r>
              <a:rPr lang="en-US" sz="1100" b="0" baseline="0" dirty="0" smtClean="0"/>
              <a:t> of an access to financial </a:t>
            </a:r>
            <a:r>
              <a:rPr lang="en-US" sz="1100" b="0" baseline="0" dirty="0" err="1" smtClean="0"/>
              <a:t>insturments</a:t>
            </a:r>
            <a:r>
              <a:rPr lang="en-US" sz="1100" b="0" baseline="0" dirty="0" smtClean="0"/>
              <a:t> for DRM, including risk transfer.</a:t>
            </a:r>
          </a:p>
          <a:p>
            <a:pPr marL="171450" indent="-171450" defTabSz="923799">
              <a:buFontTx/>
              <a:buChar char="-"/>
              <a:defRPr/>
            </a:pPr>
            <a:r>
              <a:rPr lang="en-US" sz="1100" b="0" baseline="0" dirty="0" smtClean="0"/>
              <a:t>NRM has served as a means to enhance not only natural assets, but also people and their livelihoods and to reduce the vulnerability of fragile </a:t>
            </a:r>
            <a:r>
              <a:rPr lang="en-US" sz="1100" b="0" baseline="0" dirty="0" err="1" smtClean="0"/>
              <a:t>ecoystems</a:t>
            </a:r>
            <a:r>
              <a:rPr lang="en-US" sz="1100" b="0" baseline="0" dirty="0" smtClean="0"/>
              <a:t>.  This includes, inter alia, strengthening environmental </a:t>
            </a:r>
            <a:r>
              <a:rPr lang="en-US" sz="1100" b="0" baseline="0" dirty="0" err="1" smtClean="0"/>
              <a:t>mgt</a:t>
            </a:r>
            <a:r>
              <a:rPr lang="en-US" sz="1100" b="0" baseline="0" dirty="0" smtClean="0"/>
              <a:t> in </a:t>
            </a:r>
            <a:r>
              <a:rPr lang="en-US" sz="1100" b="0" baseline="0" dirty="0" err="1" smtClean="0"/>
              <a:t>vulernable</a:t>
            </a:r>
            <a:r>
              <a:rPr lang="en-US" sz="1100" b="0" baseline="0" dirty="0" smtClean="0"/>
              <a:t> areas; </a:t>
            </a:r>
            <a:r>
              <a:rPr lang="en-US" sz="1100" b="0" baseline="0" dirty="0" err="1" smtClean="0"/>
              <a:t>pteocting</a:t>
            </a:r>
            <a:r>
              <a:rPr lang="en-US" sz="1100" b="0" baseline="0" dirty="0" smtClean="0"/>
              <a:t> ecosystem and natural resources that shield communities from </a:t>
            </a:r>
            <a:r>
              <a:rPr lang="en-US" sz="1100" b="0" baseline="0" dirty="0" err="1" smtClean="0"/>
              <a:t>cosatal</a:t>
            </a:r>
            <a:r>
              <a:rPr lang="en-US" sz="1100" b="0" baseline="0" dirty="0" smtClean="0"/>
              <a:t> hazards and flood risk (</a:t>
            </a:r>
            <a:r>
              <a:rPr lang="en-US" sz="1100" b="0" baseline="0" dirty="0" err="1" smtClean="0"/>
              <a:t>ie</a:t>
            </a:r>
            <a:r>
              <a:rPr lang="en-US" sz="1100" b="0" baseline="0" dirty="0" smtClean="0"/>
              <a:t> reefs and mangroves) and promoting sustainable, resilient and diversified livelihoods.</a:t>
            </a:r>
            <a:endParaRPr lang="en-US" sz="1100" b="0" dirty="0" smtClean="0"/>
          </a:p>
          <a:p>
            <a:pPr defTabSz="923799">
              <a:defRPr/>
            </a:pPr>
            <a:endParaRPr lang="en-US" sz="1100" b="1" dirty="0" smtClean="0"/>
          </a:p>
          <a:p>
            <a:pPr marL="171450" indent="-171450" defTabSz="923799">
              <a:buFontTx/>
              <a:buChar char="-"/>
              <a:defRPr/>
            </a:pPr>
            <a:r>
              <a:rPr lang="en-US" sz="1100" b="0" dirty="0" smtClean="0"/>
              <a:t>Health</a:t>
            </a:r>
            <a:r>
              <a:rPr lang="en-US" sz="1100" b="0" baseline="0" dirty="0" smtClean="0"/>
              <a:t> – to date only 3% of SCCF. There is a considerable need to strengthen </a:t>
            </a:r>
            <a:r>
              <a:rPr lang="en-US" sz="1100" b="0" baseline="0" dirty="0" err="1" smtClean="0"/>
              <a:t>evidenceto</a:t>
            </a:r>
            <a:r>
              <a:rPr lang="en-US" sz="1100" b="0" baseline="0" dirty="0" smtClean="0"/>
              <a:t> mainstream CCA in the public health sector.  The World Health Organization has been a particularly </a:t>
            </a:r>
            <a:r>
              <a:rPr lang="en-US" sz="1100" b="0" baseline="0" dirty="0" err="1" smtClean="0"/>
              <a:t>cirtical</a:t>
            </a:r>
            <a:r>
              <a:rPr lang="en-US" sz="1100" b="0" baseline="0" dirty="0" smtClean="0"/>
              <a:t> partner in these efforts in supporting the NAP process in LDCs.</a:t>
            </a:r>
          </a:p>
          <a:p>
            <a:pPr marL="171450" indent="-171450" defTabSz="923799">
              <a:buFontTx/>
              <a:buChar char="-"/>
              <a:defRPr/>
            </a:pPr>
            <a:endParaRPr lang="en-US" sz="1100" b="0" dirty="0" smtClean="0"/>
          </a:p>
          <a:p>
            <a:pPr defTabSz="923799">
              <a:defRPr/>
            </a:pPr>
            <a:r>
              <a:rPr lang="en-US" sz="1100" b="1" dirty="0" smtClean="0"/>
              <a:t>LDCF –</a:t>
            </a:r>
            <a:r>
              <a:rPr lang="en-US" sz="1100" b="1" baseline="0" dirty="0" smtClean="0"/>
              <a:t> least developed</a:t>
            </a:r>
            <a:endParaRPr lang="en-US" sz="1100" b="1" dirty="0" smtClean="0"/>
          </a:p>
          <a:p>
            <a:pPr defTabSz="923799">
              <a:defRPr/>
            </a:pPr>
            <a:r>
              <a:rPr lang="en-US" sz="1100" b="1" dirty="0" smtClean="0"/>
              <a:t>SCCF – </a:t>
            </a:r>
          </a:p>
          <a:p>
            <a:pPr marL="0" marR="0" indent="0" algn="l" defTabSz="923799" rtl="0" eaLnBrk="1" fontAlgn="auto" latinLnBrk="0" hangingPunct="1">
              <a:lnSpc>
                <a:spcPct val="100000"/>
              </a:lnSpc>
              <a:spcBef>
                <a:spcPts val="0"/>
              </a:spcBef>
              <a:spcAft>
                <a:spcPts val="0"/>
              </a:spcAft>
              <a:buClrTx/>
              <a:buSzTx/>
              <a:buFontTx/>
              <a:buNone/>
              <a:tabLst/>
              <a:defRPr/>
            </a:pPr>
            <a:r>
              <a:rPr lang="en-US" sz="1100" b="1" dirty="0" smtClean="0">
                <a:solidFill>
                  <a:srgbClr val="002060"/>
                </a:solidFill>
              </a:rPr>
              <a:t>Least Developed Countries Fund (LDCF) and </a:t>
            </a:r>
            <a:br>
              <a:rPr lang="en-US" sz="1100" b="1" dirty="0" smtClean="0">
                <a:solidFill>
                  <a:srgbClr val="002060"/>
                </a:solidFill>
              </a:rPr>
            </a:br>
            <a:r>
              <a:rPr lang="en-US" sz="1100" b="1" dirty="0" smtClean="0">
                <a:solidFill>
                  <a:srgbClr val="002060"/>
                </a:solidFill>
              </a:rPr>
              <a:t>Special Climate Change Fund (SCCF)</a:t>
            </a:r>
          </a:p>
          <a:p>
            <a:pPr defTabSz="923799">
              <a:defRPr/>
            </a:pPr>
            <a:endParaRPr lang="en-US" sz="1100" b="1" dirty="0" smtClean="0"/>
          </a:p>
        </p:txBody>
      </p:sp>
      <p:sp>
        <p:nvSpPr>
          <p:cNvPr id="4" name="Slide Number Placeholder 3"/>
          <p:cNvSpPr>
            <a:spLocks noGrp="1"/>
          </p:cNvSpPr>
          <p:nvPr>
            <p:ph type="sldNum" sz="quarter" idx="10"/>
          </p:nvPr>
        </p:nvSpPr>
        <p:spPr/>
        <p:txBody>
          <a:bodyPr/>
          <a:lstStyle/>
          <a:p>
            <a:fld id="{0087241D-FC74-4E30-9F37-A81AA9063518}" type="slidenum">
              <a:rPr lang="en-US" smtClean="0"/>
              <a:t>6</a:t>
            </a:fld>
            <a:endParaRPr lang="en-US"/>
          </a:p>
        </p:txBody>
      </p:sp>
    </p:spTree>
    <p:extLst>
      <p:ext uri="{BB962C8B-B14F-4D97-AF65-F5344CB8AC3E}">
        <p14:creationId xmlns:p14="http://schemas.microsoft.com/office/powerpoint/2010/main" val="34051536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IW</a:t>
            </a:r>
            <a:r>
              <a:rPr lang="en-US" baseline="0" dirty="0" smtClean="0"/>
              <a:t> – designed to enable countries to jointly </a:t>
            </a:r>
            <a:r>
              <a:rPr lang="en-US" baseline="0" dirty="0" err="1" smtClean="0"/>
              <a:t>mangae</a:t>
            </a:r>
            <a:r>
              <a:rPr lang="en-US" baseline="0" dirty="0" smtClean="0"/>
              <a:t> their fresh water and marine resources</a:t>
            </a:r>
            <a:endParaRPr lang="en-US" dirty="0"/>
          </a:p>
        </p:txBody>
      </p:sp>
      <p:sp>
        <p:nvSpPr>
          <p:cNvPr id="4" name="Slide Number Placeholder 3"/>
          <p:cNvSpPr>
            <a:spLocks noGrp="1"/>
          </p:cNvSpPr>
          <p:nvPr>
            <p:ph type="sldNum" sz="quarter" idx="10"/>
          </p:nvPr>
        </p:nvSpPr>
        <p:spPr/>
        <p:txBody>
          <a:bodyPr/>
          <a:lstStyle/>
          <a:p>
            <a:fld id="{AC37F9C5-DADA-40EF-BCE0-F0AA5007CB72}" type="slidenum">
              <a:rPr lang="en-US" smtClean="0">
                <a:solidFill>
                  <a:prstClr val="black"/>
                </a:solidFill>
              </a:rPr>
              <a:pPr/>
              <a:t>7</a:t>
            </a:fld>
            <a:endParaRPr lang="en-US">
              <a:solidFill>
                <a:prstClr val="black"/>
              </a:solidFill>
            </a:endParaRPr>
          </a:p>
        </p:txBody>
      </p:sp>
      <p:sp>
        <p:nvSpPr>
          <p:cNvPr id="5" name="Date Placeholder 4"/>
          <p:cNvSpPr>
            <a:spLocks noGrp="1"/>
          </p:cNvSpPr>
          <p:nvPr>
            <p:ph type="dt" idx="11"/>
          </p:nvPr>
        </p:nvSpPr>
        <p:spPr/>
        <p:txBody>
          <a:bodyPr/>
          <a:lstStyle/>
          <a:p>
            <a:endParaRPr lang="en-US">
              <a:solidFill>
                <a:prstClr val="black"/>
              </a:solidFill>
            </a:endParaRPr>
          </a:p>
        </p:txBody>
      </p:sp>
      <p:sp>
        <p:nvSpPr>
          <p:cNvPr id="6" name="Footer Placeholder 5"/>
          <p:cNvSpPr>
            <a:spLocks noGrp="1"/>
          </p:cNvSpPr>
          <p:nvPr>
            <p:ph type="ftr" sz="quarter" idx="12"/>
          </p:nvPr>
        </p:nvSpPr>
        <p:spPr/>
        <p:txBody>
          <a:bodyPr/>
          <a:lstStyle/>
          <a:p>
            <a:endParaRPr lang="en-US">
              <a:solidFill>
                <a:prstClr val="black"/>
              </a:solidFill>
            </a:endParaRPr>
          </a:p>
        </p:txBody>
      </p:sp>
      <p:sp>
        <p:nvSpPr>
          <p:cNvPr id="7" name="Header Placeholder 6"/>
          <p:cNvSpPr>
            <a:spLocks noGrp="1"/>
          </p:cNvSpPr>
          <p:nvPr>
            <p:ph type="hdr" sz="quarter" idx="13"/>
          </p:nvPr>
        </p:nvSpPr>
        <p:spPr/>
        <p:txBody>
          <a:bodyPr/>
          <a:lstStyle/>
          <a:p>
            <a:endParaRPr lang="en-US">
              <a:solidFill>
                <a:prstClr val="black"/>
              </a:solidFill>
            </a:endParaRPr>
          </a:p>
        </p:txBody>
      </p:sp>
    </p:spTree>
    <p:extLst>
      <p:ext uri="{BB962C8B-B14F-4D97-AF65-F5344CB8AC3E}">
        <p14:creationId xmlns:p14="http://schemas.microsoft.com/office/powerpoint/2010/main" val="15423405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799">
              <a:defRPr/>
            </a:pPr>
            <a:r>
              <a:rPr lang="en-US" b="1" dirty="0" smtClean="0"/>
              <a:t>GEF 6 IW Strategy</a:t>
            </a:r>
          </a:p>
          <a:p>
            <a:pPr defTabSz="923799">
              <a:defRPr/>
            </a:pPr>
            <a:endParaRPr lang="en-US" b="1" dirty="0" smtClean="0"/>
          </a:p>
        </p:txBody>
      </p:sp>
      <p:sp>
        <p:nvSpPr>
          <p:cNvPr id="4" name="Slide Number Placeholder 3"/>
          <p:cNvSpPr>
            <a:spLocks noGrp="1"/>
          </p:cNvSpPr>
          <p:nvPr>
            <p:ph type="sldNum" sz="quarter" idx="10"/>
          </p:nvPr>
        </p:nvSpPr>
        <p:spPr/>
        <p:txBody>
          <a:bodyPr/>
          <a:lstStyle/>
          <a:p>
            <a:fld id="{5CAADE94-C609-4103-AF43-614665D210E3}"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32908851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1F497D"/>
                </a:solidFill>
              </a:rPr>
              <a:t>Goal:</a:t>
            </a:r>
            <a:r>
              <a:rPr lang="en-US" dirty="0" smtClean="0">
                <a:solidFill>
                  <a:prstClr val="black"/>
                </a:solidFill>
              </a:rPr>
              <a:t> to promote collective management for </a:t>
            </a:r>
            <a:r>
              <a:rPr lang="en-US" b="1" dirty="0" err="1" smtClean="0">
                <a:solidFill>
                  <a:srgbClr val="0070C0"/>
                </a:solidFill>
              </a:rPr>
              <a:t>transboundary</a:t>
            </a:r>
            <a:r>
              <a:rPr lang="en-US" b="1" dirty="0" smtClean="0">
                <a:solidFill>
                  <a:srgbClr val="0070C0"/>
                </a:solidFill>
              </a:rPr>
              <a:t> water systems </a:t>
            </a:r>
            <a:r>
              <a:rPr lang="en-US" dirty="0" smtClean="0">
                <a:solidFill>
                  <a:prstClr val="black"/>
                </a:solidFill>
              </a:rPr>
              <a:t>and foster policy, legal, and institutional </a:t>
            </a:r>
            <a:r>
              <a:rPr lang="en-US" b="1" dirty="0" smtClean="0">
                <a:solidFill>
                  <a:srgbClr val="00B050"/>
                </a:solidFill>
              </a:rPr>
              <a:t>reforms and investments </a:t>
            </a:r>
            <a:r>
              <a:rPr lang="en-US" dirty="0" smtClean="0">
                <a:solidFill>
                  <a:prstClr val="black"/>
                </a:solidFill>
              </a:rPr>
              <a:t>towards sustainable use and maintenance of ecosystem services.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dirty="0" smtClean="0">
              <a:solidFill>
                <a:srgbClr val="1F497D"/>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rgbClr val="1F497D"/>
                </a:solidFill>
              </a:rPr>
              <a:t>GEF – largest financier of international waters:</a:t>
            </a:r>
            <a:r>
              <a:rPr lang="en-US" sz="1200" b="0" baseline="0" dirty="0" smtClean="0">
                <a:solidFill>
                  <a:srgbClr val="1F497D"/>
                </a:solidFill>
              </a:rPr>
              <a:t> </a:t>
            </a:r>
            <a:r>
              <a:rPr lang="en-US" sz="1200" b="0" dirty="0" smtClean="0">
                <a:solidFill>
                  <a:schemeClr val="bg1"/>
                </a:solidFill>
              </a:rPr>
              <a:t>Approximately $1.4 billion / $8.4 billion in co-financing</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bg1"/>
                </a:solidFill>
              </a:rPr>
              <a:t>Working with more than 170 nations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dirty="0" smtClean="0">
              <a:solidFill>
                <a:srgbClr val="1F497D"/>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b="0" dirty="0" smtClean="0">
                <a:solidFill>
                  <a:schemeClr val="bg1"/>
                </a:solidFill>
              </a:rPr>
              <a:t>33 </a:t>
            </a:r>
            <a:r>
              <a:rPr lang="en-US" sz="1200" b="0" dirty="0" err="1" smtClean="0">
                <a:solidFill>
                  <a:schemeClr val="bg1"/>
                </a:solidFill>
              </a:rPr>
              <a:t>transboundary</a:t>
            </a:r>
            <a:r>
              <a:rPr lang="en-US" sz="1200" b="0" dirty="0" smtClean="0">
                <a:solidFill>
                  <a:schemeClr val="bg1"/>
                </a:solidFill>
              </a:rPr>
              <a:t> river basins; 10 </a:t>
            </a:r>
            <a:r>
              <a:rPr lang="en-US" sz="1200" b="0" dirty="0" err="1" smtClean="0">
                <a:solidFill>
                  <a:schemeClr val="bg1"/>
                </a:solidFill>
              </a:rPr>
              <a:t>transboundary</a:t>
            </a:r>
            <a:r>
              <a:rPr lang="en-US" sz="1200" b="0" dirty="0" smtClean="0">
                <a:solidFill>
                  <a:schemeClr val="bg1"/>
                </a:solidFill>
              </a:rPr>
              <a:t> lakes; 7 </a:t>
            </a:r>
            <a:r>
              <a:rPr lang="en-US" sz="1200" b="0" dirty="0" err="1" smtClean="0">
                <a:solidFill>
                  <a:schemeClr val="bg1"/>
                </a:solidFill>
              </a:rPr>
              <a:t>transboundary</a:t>
            </a:r>
            <a:r>
              <a:rPr lang="en-US" sz="1200" b="0" dirty="0" smtClean="0">
                <a:solidFill>
                  <a:schemeClr val="bg1"/>
                </a:solidFill>
              </a:rPr>
              <a:t> groundwater systems; 23 of the Earth’s 66 large marine ecosystems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0"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solidFill>
                <a:srgbClr val="1F497D"/>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1F497D"/>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1F497D"/>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b="1" dirty="0" smtClean="0">
              <a:solidFill>
                <a:srgbClr val="C00000"/>
              </a:solidFill>
            </a:endParaRPr>
          </a:p>
          <a:p>
            <a:endParaRPr lang="en-US" dirty="0"/>
          </a:p>
        </p:txBody>
      </p:sp>
      <p:sp>
        <p:nvSpPr>
          <p:cNvPr id="4" name="Slide Number Placeholder 3"/>
          <p:cNvSpPr>
            <a:spLocks noGrp="1"/>
          </p:cNvSpPr>
          <p:nvPr>
            <p:ph type="sldNum" sz="quarter" idx="10"/>
          </p:nvPr>
        </p:nvSpPr>
        <p:spPr/>
        <p:txBody>
          <a:bodyPr/>
          <a:lstStyle/>
          <a:p>
            <a:fld id="{5CAADE94-C609-4103-AF43-614665D210E3}"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3119927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grpSp>
        <p:nvGrpSpPr>
          <p:cNvPr id="4" name="Group 9"/>
          <p:cNvGrpSpPr>
            <a:grpSpLocks/>
          </p:cNvGrpSpPr>
          <p:nvPr userDrawn="1"/>
        </p:nvGrpSpPr>
        <p:grpSpPr bwMode="auto">
          <a:xfrm>
            <a:off x="0" y="76200"/>
            <a:ext cx="9144000" cy="1247775"/>
            <a:chOff x="0" y="152400"/>
            <a:chExt cx="9144000" cy="1248156"/>
          </a:xfrm>
        </p:grpSpPr>
        <p:pic>
          <p:nvPicPr>
            <p:cNvPr id="5" name="Picture 5" descr="GEF-20-PPT-BG-blank.png"/>
            <p:cNvPicPr>
              <a:picLocks noChangeAspect="1"/>
            </p:cNvPicPr>
            <p:nvPr userDrawn="1"/>
          </p:nvPicPr>
          <p:blipFill>
            <a:blip r:embed="rId2" cstate="print"/>
            <a:stretch>
              <a:fillRect/>
            </a:stretch>
          </p:blipFill>
          <p:spPr>
            <a:xfrm>
              <a:off x="0" y="152400"/>
              <a:ext cx="9144000" cy="1246632"/>
            </a:xfrm>
            <a:prstGeom prst="rect">
              <a:avLst/>
            </a:prstGeom>
            <a:effectLst>
              <a:reflection blurRad="6350" stA="50000" endA="300" endPos="38500" dist="50800" dir="5400000" sy="-100000" algn="bl" rotWithShape="0"/>
            </a:effectLst>
          </p:spPr>
        </p:pic>
        <p:pic>
          <p:nvPicPr>
            <p:cNvPr id="6" name="Picture 6" descr="GEF-PPT-BG.png"/>
            <p:cNvPicPr>
              <a:picLocks noChangeAspect="1"/>
            </p:cNvPicPr>
            <p:nvPr userDrawn="1"/>
          </p:nvPicPr>
          <p:blipFill>
            <a:blip r:embed="rId3" cstate="print"/>
            <a:srcRect/>
            <a:stretch>
              <a:fillRect/>
            </a:stretch>
          </p:blipFill>
          <p:spPr bwMode="auto">
            <a:xfrm>
              <a:off x="0" y="152400"/>
              <a:ext cx="9144000" cy="1248156"/>
            </a:xfrm>
            <a:prstGeom prst="rect">
              <a:avLst/>
            </a:prstGeom>
            <a:noFill/>
            <a:ln w="9525">
              <a:noFill/>
              <a:miter lim="800000"/>
              <a:headEnd/>
              <a:tailEnd/>
            </a:ln>
          </p:spPr>
        </p:pic>
      </p:grpSp>
      <p:sp>
        <p:nvSpPr>
          <p:cNvPr id="3" name="Subtitle 2"/>
          <p:cNvSpPr>
            <a:spLocks noGrp="1"/>
          </p:cNvSpPr>
          <p:nvPr>
            <p:ph type="subTitle" idx="1"/>
          </p:nvPr>
        </p:nvSpPr>
        <p:spPr>
          <a:xfrm>
            <a:off x="1371600" y="3124200"/>
            <a:ext cx="6400800" cy="1752600"/>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Title 7"/>
          <p:cNvSpPr>
            <a:spLocks noGrp="1"/>
          </p:cNvSpPr>
          <p:nvPr>
            <p:ph type="title"/>
          </p:nvPr>
        </p:nvSpPr>
        <p:spPr>
          <a:xfrm>
            <a:off x="457200" y="1828800"/>
            <a:ext cx="8229600" cy="1143000"/>
          </a:xfrm>
        </p:spPr>
        <p:txBody>
          <a:bodyPr/>
          <a:lstStyle>
            <a:lvl1pPr>
              <a:defRPr>
                <a:solidFill>
                  <a:srgbClr val="00B050"/>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255535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08743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011909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41891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338613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8743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80213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82843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2267394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3705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152400"/>
            <a:ext cx="9144000" cy="838200"/>
          </a:xfrm>
        </p:spPr>
        <p:txBody>
          <a:bodyPr/>
          <a:lstStyle>
            <a:lvl1pPr>
              <a:defRPr sz="3600"/>
            </a:lvl1pPr>
          </a:lstStyle>
          <a:p>
            <a:r>
              <a:rPr lang="en-US" dirty="0" smtClean="0"/>
              <a:t>Click to edit Master title style</a:t>
            </a:r>
            <a:endParaRPr lang="en-US" dirty="0"/>
          </a:p>
        </p:txBody>
      </p:sp>
    </p:spTree>
    <p:extLst>
      <p:ext uri="{BB962C8B-B14F-4D97-AF65-F5344CB8AC3E}">
        <p14:creationId xmlns:p14="http://schemas.microsoft.com/office/powerpoint/2010/main" val="2598462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434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8838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3056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923638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21586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8" name="Picture 4" descr="GEF-PPT-BG.png"/>
          <p:cNvPicPr>
            <a:picLocks noChangeAspect="1"/>
          </p:cNvPicPr>
          <p:nvPr userDrawn="1"/>
        </p:nvPicPr>
        <p:blipFill>
          <a:blip r:embed="rId7" cstate="print"/>
          <a:srcRect/>
          <a:stretch>
            <a:fillRect/>
          </a:stretch>
        </p:blipFill>
        <p:spPr bwMode="auto">
          <a:xfrm>
            <a:off x="0" y="5610225"/>
            <a:ext cx="9144000" cy="1247775"/>
          </a:xfrm>
          <a:prstGeom prst="rect">
            <a:avLst/>
          </a:prstGeom>
          <a:noFill/>
          <a:ln w="9525">
            <a:noFill/>
            <a:miter lim="800000"/>
            <a:headEnd/>
            <a:tailEnd/>
          </a:ln>
        </p:spPr>
      </p:pic>
    </p:spTree>
    <p:extLst>
      <p:ext uri="{BB962C8B-B14F-4D97-AF65-F5344CB8AC3E}">
        <p14:creationId xmlns:p14="http://schemas.microsoft.com/office/powerpoint/2010/main" val="34837137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ctr" rtl="0" eaLnBrk="0" fontAlgn="base" hangingPunct="0">
        <a:spcBef>
          <a:spcPct val="0"/>
        </a:spcBef>
        <a:spcAft>
          <a:spcPct val="0"/>
        </a:spcAft>
        <a:defRPr sz="4000" kern="1200">
          <a:solidFill>
            <a:srgbClr val="1F497D"/>
          </a:solidFill>
          <a:latin typeface="+mj-lt"/>
          <a:ea typeface="+mj-ea"/>
          <a:cs typeface="+mj-cs"/>
        </a:defRPr>
      </a:lvl1pPr>
      <a:lvl2pPr algn="ctr" rtl="0" eaLnBrk="0" fontAlgn="base" hangingPunct="0">
        <a:spcBef>
          <a:spcPct val="0"/>
        </a:spcBef>
        <a:spcAft>
          <a:spcPct val="0"/>
        </a:spcAft>
        <a:defRPr sz="4000">
          <a:solidFill>
            <a:srgbClr val="1F497D"/>
          </a:solidFill>
          <a:latin typeface="Calibri" pitchFamily="34" charset="0"/>
        </a:defRPr>
      </a:lvl2pPr>
      <a:lvl3pPr algn="ctr" rtl="0" eaLnBrk="0" fontAlgn="base" hangingPunct="0">
        <a:spcBef>
          <a:spcPct val="0"/>
        </a:spcBef>
        <a:spcAft>
          <a:spcPct val="0"/>
        </a:spcAft>
        <a:defRPr sz="4000">
          <a:solidFill>
            <a:srgbClr val="1F497D"/>
          </a:solidFill>
          <a:latin typeface="Calibri" pitchFamily="34" charset="0"/>
        </a:defRPr>
      </a:lvl3pPr>
      <a:lvl4pPr algn="ctr" rtl="0" eaLnBrk="0" fontAlgn="base" hangingPunct="0">
        <a:spcBef>
          <a:spcPct val="0"/>
        </a:spcBef>
        <a:spcAft>
          <a:spcPct val="0"/>
        </a:spcAft>
        <a:defRPr sz="4000">
          <a:solidFill>
            <a:srgbClr val="1F497D"/>
          </a:solidFill>
          <a:latin typeface="Calibri" pitchFamily="34" charset="0"/>
        </a:defRPr>
      </a:lvl4pPr>
      <a:lvl5pPr algn="ctr" rtl="0" eaLnBrk="0" fontAlgn="base" hangingPunct="0">
        <a:spcBef>
          <a:spcPct val="0"/>
        </a:spcBef>
        <a:spcAft>
          <a:spcPct val="0"/>
        </a:spcAft>
        <a:defRPr sz="4000">
          <a:solidFill>
            <a:srgbClr val="1F497D"/>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27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2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99FB6D-747C-489A-AF89-89B24F2F794C}" type="datetimeFigureOut">
              <a:rPr lang="en-US" smtClean="0">
                <a:solidFill>
                  <a:prstClr val="black">
                    <a:tint val="75000"/>
                  </a:prstClr>
                </a:solidFill>
              </a:rPr>
              <a:pPr/>
              <a:t>3/4/2015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CC64D7-1DC2-4351-9951-747F0A4859E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548164"/>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657600"/>
            <a:ext cx="6400800" cy="1752600"/>
          </a:xfrm>
        </p:spPr>
        <p:txBody>
          <a:bodyPr>
            <a:normAutofit lnSpcReduction="10000"/>
          </a:bodyPr>
          <a:lstStyle/>
          <a:p>
            <a:pPr>
              <a:lnSpc>
                <a:spcPct val="80000"/>
              </a:lnSpc>
              <a:defRPr/>
            </a:pPr>
            <a:r>
              <a:rPr lang="en-US" sz="2400" b="1" dirty="0" smtClean="0">
                <a:solidFill>
                  <a:srgbClr val="002060"/>
                </a:solidFill>
                <a:latin typeface="Andes" panose="02000000000000000000" pitchFamily="50" charset="0"/>
                <a:cs typeface="Times New Roman" pitchFamily="18" charset="0"/>
              </a:rPr>
              <a:t>GEF Expanded Constituency Workshop</a:t>
            </a:r>
          </a:p>
          <a:p>
            <a:pPr>
              <a:lnSpc>
                <a:spcPct val="80000"/>
              </a:lnSpc>
              <a:defRPr/>
            </a:pPr>
            <a:endParaRPr lang="en-US" sz="2400" b="1" dirty="0" smtClean="0">
              <a:solidFill>
                <a:srgbClr val="002060"/>
              </a:solidFill>
              <a:latin typeface="Andes" panose="02000000000000000000" pitchFamily="50" charset="0"/>
            </a:endParaRPr>
          </a:p>
          <a:p>
            <a:pPr>
              <a:lnSpc>
                <a:spcPct val="80000"/>
              </a:lnSpc>
              <a:defRPr/>
            </a:pPr>
            <a:endParaRPr lang="en-US" sz="2400" b="1" dirty="0" smtClean="0">
              <a:solidFill>
                <a:srgbClr val="002060"/>
              </a:solidFill>
              <a:latin typeface="Andes" panose="02000000000000000000" pitchFamily="50" charset="0"/>
            </a:endParaRPr>
          </a:p>
          <a:p>
            <a:pPr>
              <a:lnSpc>
                <a:spcPct val="80000"/>
              </a:lnSpc>
              <a:defRPr/>
            </a:pPr>
            <a:r>
              <a:rPr lang="en-US" sz="2400" b="1" dirty="0" smtClean="0">
                <a:solidFill>
                  <a:srgbClr val="002060"/>
                </a:solidFill>
                <a:latin typeface="Andes" panose="02000000000000000000" pitchFamily="50" charset="0"/>
                <a:cs typeface="Times New Roman" panose="02020603050405020304" pitchFamily="18" charset="0"/>
              </a:rPr>
              <a:t>Windhoek, Namibia</a:t>
            </a:r>
            <a:endParaRPr lang="en-US" sz="2400" dirty="0">
              <a:solidFill>
                <a:srgbClr val="002060"/>
              </a:solidFill>
              <a:latin typeface="Andes" panose="02000000000000000000" pitchFamily="50" charset="0"/>
              <a:cs typeface="Times New Roman" pitchFamily="18" charset="0"/>
            </a:endParaRPr>
          </a:p>
          <a:p>
            <a:pPr>
              <a:lnSpc>
                <a:spcPct val="80000"/>
              </a:lnSpc>
              <a:defRPr/>
            </a:pPr>
            <a:r>
              <a:rPr lang="en-US" sz="2400" dirty="0" smtClean="0">
                <a:solidFill>
                  <a:srgbClr val="002060"/>
                </a:solidFill>
                <a:latin typeface="Andes" panose="02000000000000000000" pitchFamily="50" charset="0"/>
                <a:cs typeface="Times New Roman" pitchFamily="18" charset="0"/>
              </a:rPr>
              <a:t>February 17-18, 2015</a:t>
            </a:r>
          </a:p>
          <a:p>
            <a:pPr>
              <a:lnSpc>
                <a:spcPct val="80000"/>
              </a:lnSpc>
              <a:defRPr/>
            </a:pPr>
            <a:endParaRPr lang="en-US" sz="2400" dirty="0">
              <a:solidFill>
                <a:srgbClr val="002060"/>
              </a:solidFill>
              <a:latin typeface="Andes" panose="02000000000000000000" pitchFamily="50" charset="0"/>
              <a:cs typeface="Times New Roman" pitchFamily="18" charset="0"/>
            </a:endParaRPr>
          </a:p>
          <a:p>
            <a:endParaRPr lang="en-US" sz="2400" dirty="0">
              <a:solidFill>
                <a:srgbClr val="002060"/>
              </a:solidFill>
              <a:latin typeface="Andes" panose="02000000000000000000" pitchFamily="50" charset="0"/>
            </a:endParaRPr>
          </a:p>
        </p:txBody>
      </p:sp>
      <p:sp>
        <p:nvSpPr>
          <p:cNvPr id="2" name="Title 1"/>
          <p:cNvSpPr>
            <a:spLocks noGrp="1"/>
          </p:cNvSpPr>
          <p:nvPr>
            <p:ph type="title"/>
          </p:nvPr>
        </p:nvSpPr>
        <p:spPr>
          <a:xfrm>
            <a:off x="457200" y="1905000"/>
            <a:ext cx="8229600" cy="1143000"/>
          </a:xfrm>
        </p:spPr>
        <p:txBody>
          <a:bodyPr>
            <a:normAutofit fontScale="90000"/>
          </a:bodyPr>
          <a:lstStyle/>
          <a:p>
            <a:r>
              <a:rPr lang="en-US" dirty="0" smtClean="0">
                <a:solidFill>
                  <a:srgbClr val="00642D"/>
                </a:solidFill>
                <a:latin typeface="+mn-lt"/>
              </a:rPr>
              <a:t>GEF 6 Programming</a:t>
            </a:r>
            <a:br>
              <a:rPr lang="en-US" dirty="0" smtClean="0">
                <a:solidFill>
                  <a:srgbClr val="00642D"/>
                </a:solidFill>
                <a:latin typeface="+mn-lt"/>
              </a:rPr>
            </a:br>
            <a:r>
              <a:rPr lang="en-US" dirty="0" smtClean="0">
                <a:solidFill>
                  <a:srgbClr val="00642D"/>
                </a:solidFill>
                <a:latin typeface="+mn-lt"/>
              </a:rPr>
              <a:t>Climate Change Adaptation</a:t>
            </a:r>
            <a:endParaRPr lang="en-US" dirty="0">
              <a:latin typeface="+mn-lt"/>
            </a:endParaRPr>
          </a:p>
        </p:txBody>
      </p:sp>
      <p:sp>
        <p:nvSpPr>
          <p:cNvPr id="4" name="Rectangle 3"/>
          <p:cNvSpPr/>
          <p:nvPr/>
        </p:nvSpPr>
        <p:spPr>
          <a:xfrm>
            <a:off x="2581005" y="3962400"/>
            <a:ext cx="3981989" cy="461665"/>
          </a:xfrm>
          <a:prstGeom prst="rect">
            <a:avLst/>
          </a:prstGeom>
        </p:spPr>
        <p:txBody>
          <a:bodyPr wrap="none">
            <a:spAutoFit/>
          </a:bodyPr>
          <a:lstStyle/>
          <a:p>
            <a:pPr algn="ctr"/>
            <a:r>
              <a:rPr lang="en-US" sz="2400" b="1" i="1" dirty="0">
                <a:solidFill>
                  <a:prstClr val="black"/>
                </a:solidFill>
              </a:rPr>
              <a:t>Leah Karrer- Sr. </a:t>
            </a:r>
            <a:r>
              <a:rPr lang="en-US" sz="2400" b="1" i="1" dirty="0" err="1">
                <a:solidFill>
                  <a:prstClr val="black"/>
                </a:solidFill>
              </a:rPr>
              <a:t>Env</a:t>
            </a:r>
            <a:r>
              <a:rPr lang="en-US" sz="2400" b="1" i="1" dirty="0">
                <a:solidFill>
                  <a:prstClr val="black"/>
                </a:solidFill>
              </a:rPr>
              <a:t>. Specialist</a:t>
            </a:r>
            <a:endParaRPr lang="en-US" sz="2400" b="1" dirty="0">
              <a:solidFill>
                <a:prstClr val="black"/>
              </a:solidFill>
            </a:endParaRPr>
          </a:p>
        </p:txBody>
      </p:sp>
      <p:sp>
        <p:nvSpPr>
          <p:cNvPr id="5" name="Rectangle 4"/>
          <p:cNvSpPr/>
          <p:nvPr/>
        </p:nvSpPr>
        <p:spPr>
          <a:xfrm>
            <a:off x="0" y="5257800"/>
            <a:ext cx="9982200" cy="1752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979885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6" name="Table 35"/>
          <p:cNvGraphicFramePr>
            <a:graphicFrameLocks noGrp="1"/>
          </p:cNvGraphicFramePr>
          <p:nvPr>
            <p:extLst>
              <p:ext uri="{D42A27DB-BD31-4B8C-83A1-F6EECF244321}">
                <p14:modId xmlns:p14="http://schemas.microsoft.com/office/powerpoint/2010/main" val="2693857215"/>
              </p:ext>
            </p:extLst>
          </p:nvPr>
        </p:nvGraphicFramePr>
        <p:xfrm>
          <a:off x="533400" y="58817"/>
          <a:ext cx="8229600" cy="6512195"/>
        </p:xfrm>
        <a:graphic>
          <a:graphicData uri="http://schemas.openxmlformats.org/drawingml/2006/table">
            <a:tbl>
              <a:tblPr firstRow="1" bandRow="1">
                <a:tableStyleId>{5C22544A-7EE6-4342-B048-85BDC9FD1C3A}</a:tableStyleId>
              </a:tblPr>
              <a:tblGrid>
                <a:gridCol w="8229600"/>
              </a:tblGrid>
              <a:tr h="686393">
                <a:tc>
                  <a:txBody>
                    <a:bodyPr/>
                    <a:lstStyle/>
                    <a:p>
                      <a:endParaRPr lang="en-US" dirty="0"/>
                    </a:p>
                  </a:txBody>
                  <a:tcPr/>
                </a:tc>
              </a:tr>
              <a:tr h="5825802">
                <a:tc>
                  <a:txBody>
                    <a:bodyPr/>
                    <a:lstStyle/>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txBody>
                  <a:tcPr>
                    <a:solidFill>
                      <a:schemeClr val="tx2">
                        <a:lumMod val="20000"/>
                        <a:lumOff val="80000"/>
                      </a:schemeClr>
                    </a:solidFill>
                  </a:tcPr>
                </a:tc>
              </a:tr>
            </a:tbl>
          </a:graphicData>
        </a:graphic>
      </p:graphicFrame>
      <p:sp>
        <p:nvSpPr>
          <p:cNvPr id="40" name="Flowchart: Magnetic Disk 39"/>
          <p:cNvSpPr/>
          <p:nvPr/>
        </p:nvSpPr>
        <p:spPr>
          <a:xfrm>
            <a:off x="2212821" y="4472442"/>
            <a:ext cx="2871107" cy="1607413"/>
          </a:xfrm>
          <a:prstGeom prst="flowChartMagneticDisk">
            <a:avLst/>
          </a:pr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400" b="1" dirty="0" smtClean="0">
              <a:solidFill>
                <a:srgbClr val="FFFFFF"/>
              </a:solidFill>
            </a:endParaRPr>
          </a:p>
          <a:p>
            <a:pPr algn="ctr" fontAlgn="auto">
              <a:spcBef>
                <a:spcPts val="0"/>
              </a:spcBef>
              <a:spcAft>
                <a:spcPts val="0"/>
              </a:spcAft>
            </a:pPr>
            <a:r>
              <a:rPr lang="en-US" sz="1400" b="1" dirty="0" smtClean="0">
                <a:solidFill>
                  <a:srgbClr val="FFFFFF"/>
                </a:solidFill>
              </a:rPr>
              <a:t>Foundational Capacity Building / Enabling Environments, Basic Policy  and Cooperation /</a:t>
            </a:r>
          </a:p>
          <a:p>
            <a:pPr algn="ctr" fontAlgn="auto">
              <a:spcBef>
                <a:spcPts val="0"/>
              </a:spcBef>
              <a:spcAft>
                <a:spcPts val="0"/>
              </a:spcAft>
            </a:pPr>
            <a:r>
              <a:rPr lang="en-US" sz="1400" b="1" dirty="0" smtClean="0">
                <a:solidFill>
                  <a:srgbClr val="FFFFFF"/>
                </a:solidFill>
              </a:rPr>
              <a:t> Issue Identification</a:t>
            </a:r>
            <a:endParaRPr lang="en-US" sz="1400" b="1" dirty="0">
              <a:solidFill>
                <a:srgbClr val="FFFFFF"/>
              </a:solidFill>
            </a:endParaRPr>
          </a:p>
        </p:txBody>
      </p:sp>
      <p:sp>
        <p:nvSpPr>
          <p:cNvPr id="48" name="Flowchart: Magnetic Disk 47"/>
          <p:cNvSpPr/>
          <p:nvPr/>
        </p:nvSpPr>
        <p:spPr>
          <a:xfrm>
            <a:off x="3658404" y="3223926"/>
            <a:ext cx="2851041" cy="1547213"/>
          </a:xfrm>
          <a:prstGeom prst="flowChartMagneticDisk">
            <a:avLst/>
          </a:pr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400" b="1" dirty="0" smtClean="0">
              <a:solidFill>
                <a:srgbClr val="FFFFFF"/>
              </a:solidFill>
            </a:endParaRPr>
          </a:p>
          <a:p>
            <a:pPr algn="ctr" fontAlgn="auto">
              <a:spcBef>
                <a:spcPts val="0"/>
              </a:spcBef>
              <a:spcAft>
                <a:spcPts val="0"/>
              </a:spcAft>
            </a:pPr>
            <a:r>
              <a:rPr lang="en-US" sz="1400" b="1" dirty="0" smtClean="0">
                <a:solidFill>
                  <a:srgbClr val="FFFFFF"/>
                </a:solidFill>
              </a:rPr>
              <a:t>Development of Regionally-Agreed Strategic Action Program</a:t>
            </a:r>
          </a:p>
          <a:p>
            <a:pPr algn="ctr" fontAlgn="auto">
              <a:spcBef>
                <a:spcPts val="0"/>
              </a:spcBef>
              <a:spcAft>
                <a:spcPts val="0"/>
              </a:spcAft>
            </a:pPr>
            <a:endParaRPr lang="en-US" sz="1400" b="1" dirty="0">
              <a:solidFill>
                <a:srgbClr val="FFFFFF"/>
              </a:solidFill>
            </a:endParaRPr>
          </a:p>
        </p:txBody>
      </p:sp>
      <p:sp>
        <p:nvSpPr>
          <p:cNvPr id="49" name="Flowchart: Magnetic Disk 48"/>
          <p:cNvSpPr/>
          <p:nvPr/>
        </p:nvSpPr>
        <p:spPr>
          <a:xfrm>
            <a:off x="4830319" y="2007675"/>
            <a:ext cx="2939336" cy="1340821"/>
          </a:xfrm>
          <a:prstGeom prst="flowChartMagneticDisk">
            <a:avLst/>
          </a:prstGeom>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sz="1400" b="1" dirty="0" smtClean="0">
              <a:solidFill>
                <a:srgbClr val="FFFFFF"/>
              </a:solidFill>
            </a:endParaRPr>
          </a:p>
          <a:p>
            <a:pPr algn="ctr" fontAlgn="auto">
              <a:spcBef>
                <a:spcPts val="0"/>
              </a:spcBef>
              <a:spcAft>
                <a:spcPts val="0"/>
              </a:spcAft>
            </a:pPr>
            <a:r>
              <a:rPr lang="en-US" sz="1400" b="1" dirty="0">
                <a:solidFill>
                  <a:srgbClr val="FFFFFF"/>
                </a:solidFill>
              </a:rPr>
              <a:t> </a:t>
            </a:r>
            <a:r>
              <a:rPr lang="en-US" sz="1400" b="1" dirty="0" smtClean="0">
                <a:solidFill>
                  <a:srgbClr val="FFFFFF"/>
                </a:solidFill>
              </a:rPr>
              <a:t>   Implementation of </a:t>
            </a:r>
          </a:p>
          <a:p>
            <a:pPr algn="ctr" fontAlgn="auto">
              <a:spcBef>
                <a:spcPts val="0"/>
              </a:spcBef>
              <a:spcAft>
                <a:spcPts val="0"/>
              </a:spcAft>
            </a:pPr>
            <a:r>
              <a:rPr lang="en-US" sz="1400" b="1" dirty="0" smtClean="0">
                <a:solidFill>
                  <a:srgbClr val="FFFFFF"/>
                </a:solidFill>
              </a:rPr>
              <a:t>Strategic Action Program</a:t>
            </a:r>
          </a:p>
          <a:p>
            <a:pPr algn="ctr" fontAlgn="auto">
              <a:spcBef>
                <a:spcPts val="0"/>
              </a:spcBef>
              <a:spcAft>
                <a:spcPts val="0"/>
              </a:spcAft>
            </a:pPr>
            <a:endParaRPr lang="en-US" sz="1400" b="1" dirty="0">
              <a:solidFill>
                <a:srgbClr val="FFFFFF"/>
              </a:solidFill>
            </a:endParaRPr>
          </a:p>
        </p:txBody>
      </p:sp>
      <p:sp>
        <p:nvSpPr>
          <p:cNvPr id="38" name="Shape 37"/>
          <p:cNvSpPr/>
          <p:nvPr/>
        </p:nvSpPr>
        <p:spPr>
          <a:xfrm rot="20791679">
            <a:off x="626637" y="1451649"/>
            <a:ext cx="4617951" cy="3332424"/>
          </a:xfrm>
          <a:prstGeom prst="swooshArrow">
            <a:avLst>
              <a:gd name="adj1" fmla="val 17356"/>
              <a:gd name="adj2" fmla="val 23384"/>
            </a:avLst>
          </a:prstGeom>
          <a:solidFill>
            <a:srgbClr val="FFC000"/>
          </a:solidFill>
          <a:ln w="12700">
            <a:solidFill>
              <a:schemeClr val="tx1"/>
            </a:solidFill>
          </a:ln>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12" name="Title 1"/>
          <p:cNvSpPr txBox="1">
            <a:spLocks/>
          </p:cNvSpPr>
          <p:nvPr/>
        </p:nvSpPr>
        <p:spPr>
          <a:xfrm>
            <a:off x="5530878" y="1310810"/>
            <a:ext cx="2546322" cy="39591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b="1" dirty="0" smtClean="0"/>
              <a:t>Transformational Change</a:t>
            </a:r>
            <a:endParaRPr lang="en-US" sz="2400" b="1" dirty="0"/>
          </a:p>
        </p:txBody>
      </p:sp>
      <p:sp>
        <p:nvSpPr>
          <p:cNvPr id="13" name="Title 1"/>
          <p:cNvSpPr txBox="1">
            <a:spLocks/>
          </p:cNvSpPr>
          <p:nvPr/>
        </p:nvSpPr>
        <p:spPr bwMode="auto">
          <a:xfrm>
            <a:off x="533400" y="58817"/>
            <a:ext cx="8077200" cy="694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000" b="1">
                <a:solidFill>
                  <a:schemeClr val="bg1"/>
                </a:solidFill>
                <a:latin typeface="+mj-lt"/>
                <a:ea typeface="+mj-ea"/>
                <a:cs typeface="+mj-cs"/>
              </a:defRPr>
            </a:lvl1pPr>
            <a:lvl2pPr algn="ctr" rtl="0" eaLnBrk="0" fontAlgn="base" hangingPunct="0">
              <a:spcBef>
                <a:spcPct val="0"/>
              </a:spcBef>
              <a:spcAft>
                <a:spcPct val="0"/>
              </a:spcAft>
              <a:defRPr sz="4000" b="1">
                <a:solidFill>
                  <a:schemeClr val="bg1"/>
                </a:solidFill>
                <a:latin typeface="Arial" pitchFamily="34" charset="0"/>
                <a:cs typeface="Arial" pitchFamily="34" charset="0"/>
              </a:defRPr>
            </a:lvl2pPr>
            <a:lvl3pPr algn="ctr" rtl="0" eaLnBrk="0" fontAlgn="base" hangingPunct="0">
              <a:spcBef>
                <a:spcPct val="0"/>
              </a:spcBef>
              <a:spcAft>
                <a:spcPct val="0"/>
              </a:spcAft>
              <a:defRPr sz="4000" b="1">
                <a:solidFill>
                  <a:schemeClr val="bg1"/>
                </a:solidFill>
                <a:latin typeface="Arial" pitchFamily="34" charset="0"/>
                <a:cs typeface="Arial" pitchFamily="34" charset="0"/>
              </a:defRPr>
            </a:lvl3pPr>
            <a:lvl4pPr algn="ctr" rtl="0" eaLnBrk="0" fontAlgn="base" hangingPunct="0">
              <a:spcBef>
                <a:spcPct val="0"/>
              </a:spcBef>
              <a:spcAft>
                <a:spcPct val="0"/>
              </a:spcAft>
              <a:defRPr sz="4000" b="1">
                <a:solidFill>
                  <a:schemeClr val="bg1"/>
                </a:solidFill>
                <a:latin typeface="Arial" pitchFamily="34" charset="0"/>
                <a:cs typeface="Arial" pitchFamily="34" charset="0"/>
              </a:defRPr>
            </a:lvl4pPr>
            <a:lvl5pPr algn="ctr" rtl="0" eaLnBrk="0" fontAlgn="base" hangingPunct="0">
              <a:spcBef>
                <a:spcPct val="0"/>
              </a:spcBef>
              <a:spcAft>
                <a:spcPct val="0"/>
              </a:spcAft>
              <a:defRPr sz="4000" b="1">
                <a:solidFill>
                  <a:schemeClr val="bg1"/>
                </a:solidFill>
                <a:latin typeface="Arial" pitchFamily="34" charset="0"/>
                <a:cs typeface="Arial" pitchFamily="34" charset="0"/>
              </a:defRPr>
            </a:lvl5pPr>
            <a:lvl6pPr marL="457200" algn="ctr" rtl="0" fontAlgn="base">
              <a:spcBef>
                <a:spcPct val="0"/>
              </a:spcBef>
              <a:spcAft>
                <a:spcPct val="0"/>
              </a:spcAft>
              <a:defRPr sz="4000" b="1">
                <a:solidFill>
                  <a:schemeClr val="bg1"/>
                </a:solidFill>
                <a:latin typeface="Arial" pitchFamily="34" charset="0"/>
                <a:cs typeface="Arial" pitchFamily="34" charset="0"/>
              </a:defRPr>
            </a:lvl6pPr>
            <a:lvl7pPr marL="914400" algn="ctr" rtl="0" fontAlgn="base">
              <a:spcBef>
                <a:spcPct val="0"/>
              </a:spcBef>
              <a:spcAft>
                <a:spcPct val="0"/>
              </a:spcAft>
              <a:defRPr sz="4000" b="1">
                <a:solidFill>
                  <a:schemeClr val="bg1"/>
                </a:solidFill>
                <a:latin typeface="Arial" pitchFamily="34" charset="0"/>
                <a:cs typeface="Arial" pitchFamily="34" charset="0"/>
              </a:defRPr>
            </a:lvl7pPr>
            <a:lvl8pPr marL="1371600" algn="ctr" rtl="0" fontAlgn="base">
              <a:spcBef>
                <a:spcPct val="0"/>
              </a:spcBef>
              <a:spcAft>
                <a:spcPct val="0"/>
              </a:spcAft>
              <a:defRPr sz="4000" b="1">
                <a:solidFill>
                  <a:schemeClr val="bg1"/>
                </a:solidFill>
                <a:latin typeface="Arial" pitchFamily="34" charset="0"/>
                <a:cs typeface="Arial" pitchFamily="34" charset="0"/>
              </a:defRPr>
            </a:lvl8pPr>
            <a:lvl9pPr marL="1828800" algn="ctr" rtl="0" fontAlgn="base">
              <a:spcBef>
                <a:spcPct val="0"/>
              </a:spcBef>
              <a:spcAft>
                <a:spcPct val="0"/>
              </a:spcAft>
              <a:defRPr sz="4000" b="1">
                <a:solidFill>
                  <a:schemeClr val="bg1"/>
                </a:solidFill>
                <a:latin typeface="Arial" pitchFamily="34" charset="0"/>
                <a:cs typeface="Arial" pitchFamily="34" charset="0"/>
              </a:defRPr>
            </a:lvl9pPr>
          </a:lstStyle>
          <a:p>
            <a:r>
              <a:rPr lang="en-US" sz="3200" dirty="0" smtClean="0">
                <a:solidFill>
                  <a:schemeClr val="tx1"/>
                </a:solidFill>
              </a:rPr>
              <a:t>International Waters Approach</a:t>
            </a:r>
            <a:endParaRPr lang="en-US" sz="3200" dirty="0">
              <a:solidFill>
                <a:schemeClr val="tx1"/>
              </a:solidFill>
            </a:endParaRPr>
          </a:p>
        </p:txBody>
      </p:sp>
    </p:spTree>
    <p:extLst>
      <p:ext uri="{BB962C8B-B14F-4D97-AF65-F5344CB8AC3E}">
        <p14:creationId xmlns:p14="http://schemas.microsoft.com/office/powerpoint/2010/main" val="128334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fade">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8"/>
                                        </p:tgtEl>
                                        <p:attrNameLst>
                                          <p:attrName>style.visibility</p:attrName>
                                        </p:attrNameLst>
                                      </p:cBhvr>
                                      <p:to>
                                        <p:strVal val="visible"/>
                                      </p:to>
                                    </p:set>
                                    <p:animEffect transition="in" filter="fade">
                                      <p:cBhvr>
                                        <p:cTn id="12" dur="500"/>
                                        <p:tgtEl>
                                          <p:spTgt spid="4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9"/>
                                        </p:tgtEl>
                                        <p:attrNameLst>
                                          <p:attrName>style.visibility</p:attrName>
                                        </p:attrNameLst>
                                      </p:cBhvr>
                                      <p:to>
                                        <p:strVal val="visible"/>
                                      </p:to>
                                    </p:set>
                                    <p:animEffect transition="in" filter="fade">
                                      <p:cBhvr>
                                        <p:cTn id="1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8" grpId="0" animBg="1"/>
      <p:bldP spid="4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223000" y="1729616"/>
            <a:ext cx="2705100" cy="1214251"/>
          </a:xfrm>
          <a:prstGeom prst="round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600" b="1" dirty="0" smtClean="0">
                <a:solidFill>
                  <a:prstClr val="white"/>
                </a:solidFill>
              </a:rPr>
              <a:t>Objective 1: Catalyze Sustainable Management of Transboundary Waters</a:t>
            </a:r>
            <a:endParaRPr lang="en-US" sz="1600" b="1" dirty="0">
              <a:solidFill>
                <a:prstClr val="white"/>
              </a:solidFill>
            </a:endParaRPr>
          </a:p>
        </p:txBody>
      </p:sp>
      <p:sp>
        <p:nvSpPr>
          <p:cNvPr id="10" name="Rounded Rectangle 9"/>
          <p:cNvSpPr/>
          <p:nvPr/>
        </p:nvSpPr>
        <p:spPr>
          <a:xfrm>
            <a:off x="3139979" y="1739286"/>
            <a:ext cx="2743200" cy="1214251"/>
          </a:xfrm>
          <a:prstGeom prst="round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600" b="1" dirty="0" smtClean="0">
                <a:solidFill>
                  <a:prstClr val="white"/>
                </a:solidFill>
              </a:rPr>
              <a:t>Objective 2: Balance Competing Water-uses in the Management of Transboundary Surface and Groundwater</a:t>
            </a:r>
            <a:endParaRPr lang="en-US" sz="1600" b="1" dirty="0">
              <a:solidFill>
                <a:prstClr val="white"/>
              </a:solidFill>
            </a:endParaRPr>
          </a:p>
        </p:txBody>
      </p:sp>
      <p:sp>
        <p:nvSpPr>
          <p:cNvPr id="11" name="Rounded Rectangle 10"/>
          <p:cNvSpPr/>
          <p:nvPr/>
        </p:nvSpPr>
        <p:spPr>
          <a:xfrm>
            <a:off x="6074012" y="1729614"/>
            <a:ext cx="2908960" cy="1214251"/>
          </a:xfrm>
          <a:prstGeom prst="roundRect">
            <a:avLst/>
          </a:prstGeom>
          <a:solidFill>
            <a:schemeClr val="tx2">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sz="1600" b="1" dirty="0" smtClean="0">
                <a:solidFill>
                  <a:prstClr val="white"/>
                </a:solidFill>
              </a:rPr>
              <a:t>Objective 3: Rebuild Marine Fisheries, Restore and Protect Coastal Habitats, and Reduce Pollution of Coasts and LMEs</a:t>
            </a:r>
            <a:endParaRPr lang="en-US" sz="1600" b="1" dirty="0">
              <a:solidFill>
                <a:prstClr val="white"/>
              </a:solidFill>
            </a:endParaRPr>
          </a:p>
        </p:txBody>
      </p:sp>
      <p:sp>
        <p:nvSpPr>
          <p:cNvPr id="13" name="Rounded Rectangle 12"/>
          <p:cNvSpPr/>
          <p:nvPr/>
        </p:nvSpPr>
        <p:spPr>
          <a:xfrm>
            <a:off x="223000" y="3460420"/>
            <a:ext cx="2705100" cy="1263980"/>
          </a:xfrm>
          <a:prstGeom prst="roundRect">
            <a:avLst/>
          </a:prstGeom>
          <a:solidFill>
            <a:schemeClr val="accent1">
              <a:lumMod val="75000"/>
            </a:schemeClr>
          </a:solid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1600" b="1" dirty="0" smtClean="0">
                <a:solidFill>
                  <a:prstClr val="white"/>
                </a:solidFill>
              </a:rPr>
              <a:t>1</a:t>
            </a:r>
            <a:r>
              <a:rPr lang="en-US" sz="1600" b="1" dirty="0">
                <a:solidFill>
                  <a:prstClr val="white"/>
                </a:solidFill>
              </a:rPr>
              <a:t>.</a:t>
            </a:r>
            <a:r>
              <a:rPr lang="en-US" sz="1600" dirty="0" smtClean="0">
                <a:solidFill>
                  <a:prstClr val="white"/>
                </a:solidFill>
              </a:rPr>
              <a:t> Foster Cooperation </a:t>
            </a:r>
            <a:r>
              <a:rPr lang="en-US" sz="1600" dirty="0">
                <a:solidFill>
                  <a:prstClr val="white"/>
                </a:solidFill>
              </a:rPr>
              <a:t>for </a:t>
            </a:r>
            <a:r>
              <a:rPr lang="en-US" sz="1600" dirty="0" smtClean="0">
                <a:solidFill>
                  <a:prstClr val="white"/>
                </a:solidFill>
              </a:rPr>
              <a:t>Sustainable </a:t>
            </a:r>
            <a:r>
              <a:rPr lang="en-US" sz="1600" dirty="0">
                <a:solidFill>
                  <a:prstClr val="white"/>
                </a:solidFill>
              </a:rPr>
              <a:t>use </a:t>
            </a:r>
            <a:r>
              <a:rPr lang="en-US" sz="1600" dirty="0" smtClean="0">
                <a:solidFill>
                  <a:prstClr val="white"/>
                </a:solidFill>
              </a:rPr>
              <a:t>of Trans- boundary Water </a:t>
            </a:r>
            <a:r>
              <a:rPr lang="en-US" sz="1600" dirty="0">
                <a:solidFill>
                  <a:prstClr val="white"/>
                </a:solidFill>
              </a:rPr>
              <a:t>S</a:t>
            </a:r>
            <a:r>
              <a:rPr lang="en-US" sz="1600" dirty="0" smtClean="0">
                <a:solidFill>
                  <a:prstClr val="white"/>
                </a:solidFill>
              </a:rPr>
              <a:t>ystems &amp; Economic Growth</a:t>
            </a:r>
            <a:endParaRPr lang="en-US" sz="1600" dirty="0">
              <a:solidFill>
                <a:prstClr val="white"/>
              </a:solidFill>
            </a:endParaRPr>
          </a:p>
        </p:txBody>
      </p:sp>
      <p:sp>
        <p:nvSpPr>
          <p:cNvPr id="15" name="Rounded Rectangle 14"/>
          <p:cNvSpPr/>
          <p:nvPr/>
        </p:nvSpPr>
        <p:spPr>
          <a:xfrm>
            <a:off x="223000" y="4953000"/>
            <a:ext cx="2705100" cy="1295400"/>
          </a:xfrm>
          <a:prstGeom prst="roundRect">
            <a:avLst/>
          </a:prstGeom>
          <a:solidFill>
            <a:schemeClr val="accent1">
              <a:lumMod val="75000"/>
            </a:schemeClr>
          </a:solid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1600" b="1" dirty="0" smtClean="0">
                <a:solidFill>
                  <a:prstClr val="white"/>
                </a:solidFill>
              </a:rPr>
              <a:t>2</a:t>
            </a:r>
            <a:r>
              <a:rPr lang="en-US" sz="1600" dirty="0" smtClean="0">
                <a:solidFill>
                  <a:prstClr val="white"/>
                </a:solidFill>
              </a:rPr>
              <a:t> .Increase </a:t>
            </a:r>
            <a:r>
              <a:rPr lang="en-US" sz="1600" dirty="0">
                <a:solidFill>
                  <a:prstClr val="white"/>
                </a:solidFill>
              </a:rPr>
              <a:t>Resilience &amp; </a:t>
            </a:r>
            <a:r>
              <a:rPr lang="en-US" sz="1600" dirty="0" smtClean="0">
                <a:solidFill>
                  <a:prstClr val="white"/>
                </a:solidFill>
              </a:rPr>
              <a:t>Flow of Ecosystems Services in Context of Melting High Altitude Glaciers</a:t>
            </a:r>
            <a:endParaRPr lang="en-US" sz="1600" dirty="0">
              <a:solidFill>
                <a:prstClr val="white"/>
              </a:solidFill>
            </a:endParaRPr>
          </a:p>
        </p:txBody>
      </p:sp>
      <p:sp>
        <p:nvSpPr>
          <p:cNvPr id="20" name="Rounded Rectangle 19"/>
          <p:cNvSpPr/>
          <p:nvPr/>
        </p:nvSpPr>
        <p:spPr>
          <a:xfrm>
            <a:off x="3192576" y="3460420"/>
            <a:ext cx="2668484" cy="1263980"/>
          </a:xfrm>
          <a:prstGeom prst="roundRect">
            <a:avLst/>
          </a:prstGeom>
          <a:solidFill>
            <a:schemeClr val="accent1">
              <a:lumMod val="7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1600" b="1" dirty="0" smtClean="0">
                <a:solidFill>
                  <a:prstClr val="white"/>
                </a:solidFill>
              </a:rPr>
              <a:t>3.</a:t>
            </a:r>
            <a:r>
              <a:rPr lang="en-US" sz="1600" dirty="0" smtClean="0">
                <a:solidFill>
                  <a:prstClr val="white"/>
                </a:solidFill>
              </a:rPr>
              <a:t> Advance Conjunctive Management of Surface </a:t>
            </a:r>
            <a:r>
              <a:rPr lang="en-US" sz="1600" dirty="0">
                <a:solidFill>
                  <a:prstClr val="white"/>
                </a:solidFill>
              </a:rPr>
              <a:t>&amp; G</a:t>
            </a:r>
            <a:r>
              <a:rPr lang="en-US" sz="1600" dirty="0" smtClean="0">
                <a:solidFill>
                  <a:prstClr val="white"/>
                </a:solidFill>
              </a:rPr>
              <a:t>roundwater systems</a:t>
            </a:r>
            <a:endParaRPr lang="en-US" sz="1600" dirty="0">
              <a:solidFill>
                <a:prstClr val="white"/>
              </a:solidFill>
            </a:endParaRPr>
          </a:p>
        </p:txBody>
      </p:sp>
      <p:sp>
        <p:nvSpPr>
          <p:cNvPr id="21" name="Rounded Rectangle 20"/>
          <p:cNvSpPr/>
          <p:nvPr/>
        </p:nvSpPr>
        <p:spPr>
          <a:xfrm>
            <a:off x="3171399" y="4953001"/>
            <a:ext cx="2680359" cy="1295400"/>
          </a:xfrm>
          <a:prstGeom prst="roundRect">
            <a:avLst/>
          </a:prstGeom>
          <a:solidFill>
            <a:schemeClr val="accent1">
              <a:lumMod val="75000"/>
            </a:schemeClr>
          </a:solid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1600" b="1" dirty="0" smtClean="0">
                <a:solidFill>
                  <a:prstClr val="white"/>
                </a:solidFill>
              </a:rPr>
              <a:t>4. </a:t>
            </a:r>
            <a:r>
              <a:rPr lang="en-US" sz="1600" dirty="0" smtClean="0">
                <a:solidFill>
                  <a:prstClr val="white"/>
                </a:solidFill>
              </a:rPr>
              <a:t>Water/Food/Energy/</a:t>
            </a:r>
          </a:p>
          <a:p>
            <a:pPr fontAlgn="base">
              <a:spcBef>
                <a:spcPct val="0"/>
              </a:spcBef>
              <a:spcAft>
                <a:spcPct val="0"/>
              </a:spcAft>
            </a:pPr>
            <a:r>
              <a:rPr lang="en-US" sz="1600" dirty="0" smtClean="0">
                <a:solidFill>
                  <a:prstClr val="white"/>
                </a:solidFill>
              </a:rPr>
              <a:t>Ecosystem Security Nexus</a:t>
            </a:r>
            <a:endParaRPr lang="en-US" sz="1600" dirty="0">
              <a:solidFill>
                <a:prstClr val="white"/>
              </a:solidFill>
            </a:endParaRPr>
          </a:p>
        </p:txBody>
      </p:sp>
      <p:sp>
        <p:nvSpPr>
          <p:cNvPr id="24" name="Rounded Rectangle 23"/>
          <p:cNvSpPr/>
          <p:nvPr/>
        </p:nvSpPr>
        <p:spPr>
          <a:xfrm>
            <a:off x="6074012" y="3485116"/>
            <a:ext cx="2902103" cy="782084"/>
          </a:xfrm>
          <a:prstGeom prst="roundRect">
            <a:avLst/>
          </a:prstGeom>
          <a:solidFill>
            <a:schemeClr val="accent1">
              <a:lumMod val="75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1600" b="1" dirty="0" smtClean="0">
                <a:solidFill>
                  <a:prstClr val="white"/>
                </a:solidFill>
              </a:rPr>
              <a:t>5.</a:t>
            </a:r>
            <a:r>
              <a:rPr lang="en-US" sz="1600" dirty="0" smtClean="0">
                <a:solidFill>
                  <a:prstClr val="white"/>
                </a:solidFill>
              </a:rPr>
              <a:t> Reduce Ocean Hypoxia</a:t>
            </a:r>
            <a:endParaRPr lang="en-US" sz="1600" dirty="0">
              <a:solidFill>
                <a:prstClr val="white"/>
              </a:solidFill>
            </a:endParaRPr>
          </a:p>
        </p:txBody>
      </p:sp>
      <p:sp>
        <p:nvSpPr>
          <p:cNvPr id="2" name="Rounded Rectangle 1"/>
          <p:cNvSpPr/>
          <p:nvPr/>
        </p:nvSpPr>
        <p:spPr>
          <a:xfrm>
            <a:off x="6095784" y="4484914"/>
            <a:ext cx="2880331" cy="772886"/>
          </a:xfrm>
          <a:prstGeom prst="roundRect">
            <a:avLst/>
          </a:prstGeom>
          <a:solidFill>
            <a:schemeClr val="accent1">
              <a:lumMod val="75000"/>
            </a:schemeClr>
          </a:solid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1600" b="1" dirty="0" smtClean="0">
                <a:solidFill>
                  <a:prstClr val="white"/>
                </a:solidFill>
              </a:rPr>
              <a:t>6.</a:t>
            </a:r>
            <a:r>
              <a:rPr lang="en-US" sz="1600" dirty="0" smtClean="0">
                <a:solidFill>
                  <a:prstClr val="white"/>
                </a:solidFill>
              </a:rPr>
              <a:t> Prevent the Loss and Degradation of Coastal Habitat</a:t>
            </a:r>
            <a:endParaRPr lang="en-US" sz="1600" dirty="0">
              <a:solidFill>
                <a:prstClr val="white"/>
              </a:solidFill>
            </a:endParaRPr>
          </a:p>
        </p:txBody>
      </p:sp>
      <p:sp>
        <p:nvSpPr>
          <p:cNvPr id="3" name="Rounded Rectangle 2"/>
          <p:cNvSpPr/>
          <p:nvPr/>
        </p:nvSpPr>
        <p:spPr>
          <a:xfrm>
            <a:off x="6095784" y="5486401"/>
            <a:ext cx="2898075" cy="762000"/>
          </a:xfrm>
          <a:prstGeom prst="roundRect">
            <a:avLst/>
          </a:prstGeom>
          <a:solidFill>
            <a:schemeClr val="accent1">
              <a:lumMod val="75000"/>
            </a:schemeClr>
          </a:solidFill>
          <a:ln w="1905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1600" b="1" dirty="0" smtClean="0">
                <a:solidFill>
                  <a:prstClr val="white"/>
                </a:solidFill>
              </a:rPr>
              <a:t>7.</a:t>
            </a:r>
            <a:r>
              <a:rPr lang="en-US" sz="1600" dirty="0" smtClean="0">
                <a:solidFill>
                  <a:prstClr val="white"/>
                </a:solidFill>
              </a:rPr>
              <a:t> Foster Sustainable Fisheries</a:t>
            </a:r>
            <a:endParaRPr lang="en-US" sz="1600" dirty="0">
              <a:solidFill>
                <a:prstClr val="white"/>
              </a:solidFill>
            </a:endParaRPr>
          </a:p>
        </p:txBody>
      </p:sp>
      <p:sp>
        <p:nvSpPr>
          <p:cNvPr id="7" name="Rounded Rectangle 6"/>
          <p:cNvSpPr/>
          <p:nvPr/>
        </p:nvSpPr>
        <p:spPr>
          <a:xfrm>
            <a:off x="388545" y="685800"/>
            <a:ext cx="8246068" cy="914400"/>
          </a:xfrm>
          <a:prstGeom prst="roundRect">
            <a:avLst/>
          </a:prstGeom>
          <a:solidFill>
            <a:schemeClr val="bg1"/>
          </a:solidFill>
          <a:ln w="38100">
            <a:solidFill>
              <a:schemeClr val="tx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r>
              <a:rPr lang="en-US" dirty="0">
                <a:solidFill>
                  <a:prstClr val="black"/>
                </a:solidFill>
              </a:rPr>
              <a:t>Goal: To promote collective management of </a:t>
            </a:r>
            <a:r>
              <a:rPr lang="en-US" b="1" u="sng" dirty="0" err="1">
                <a:solidFill>
                  <a:schemeClr val="tx2">
                    <a:lumMod val="60000"/>
                    <a:lumOff val="40000"/>
                  </a:schemeClr>
                </a:solidFill>
              </a:rPr>
              <a:t>transboundary</a:t>
            </a:r>
            <a:r>
              <a:rPr lang="en-US" dirty="0">
                <a:solidFill>
                  <a:schemeClr val="tx2">
                    <a:lumMod val="60000"/>
                    <a:lumOff val="40000"/>
                  </a:schemeClr>
                </a:solidFill>
              </a:rPr>
              <a:t> </a:t>
            </a:r>
            <a:r>
              <a:rPr lang="en-US" dirty="0">
                <a:solidFill>
                  <a:prstClr val="black"/>
                </a:solidFill>
              </a:rPr>
              <a:t>water systems and implementation of the full range of policy, legal and institutional reforms and investments contributing to sustainable use and maintenance of ecosystem services</a:t>
            </a:r>
          </a:p>
        </p:txBody>
      </p:sp>
      <p:sp>
        <p:nvSpPr>
          <p:cNvPr id="14" name="Up Arrow 13"/>
          <p:cNvSpPr/>
          <p:nvPr/>
        </p:nvSpPr>
        <p:spPr>
          <a:xfrm>
            <a:off x="1074497" y="3081560"/>
            <a:ext cx="1002105" cy="292006"/>
          </a:xfrm>
          <a:prstGeom prst="upArrow">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lumMod val="50000"/>
                </a:prstClr>
              </a:solidFill>
            </a:endParaRPr>
          </a:p>
        </p:txBody>
      </p:sp>
      <p:sp>
        <p:nvSpPr>
          <p:cNvPr id="16" name="Up Arrow 15"/>
          <p:cNvSpPr/>
          <p:nvPr/>
        </p:nvSpPr>
        <p:spPr>
          <a:xfrm>
            <a:off x="4028445" y="3097809"/>
            <a:ext cx="966266" cy="275757"/>
          </a:xfrm>
          <a:prstGeom prst="upArrow">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lumMod val="50000"/>
                </a:prstClr>
              </a:solidFill>
            </a:endParaRPr>
          </a:p>
        </p:txBody>
      </p:sp>
      <p:sp>
        <p:nvSpPr>
          <p:cNvPr id="27" name="Up Arrow 26"/>
          <p:cNvSpPr/>
          <p:nvPr/>
        </p:nvSpPr>
        <p:spPr>
          <a:xfrm>
            <a:off x="7018807" y="3086551"/>
            <a:ext cx="958082" cy="287015"/>
          </a:xfrm>
          <a:prstGeom prst="upArrow">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lumMod val="50000"/>
                </a:prstClr>
              </a:solidFill>
            </a:endParaRPr>
          </a:p>
        </p:txBody>
      </p:sp>
      <p:sp>
        <p:nvSpPr>
          <p:cNvPr id="18" name="TextBox 17"/>
          <p:cNvSpPr txBox="1"/>
          <p:nvPr/>
        </p:nvSpPr>
        <p:spPr>
          <a:xfrm>
            <a:off x="1074497" y="69070"/>
            <a:ext cx="6497613" cy="584775"/>
          </a:xfrm>
          <a:prstGeom prst="rect">
            <a:avLst/>
          </a:prstGeom>
          <a:noFill/>
        </p:spPr>
        <p:txBody>
          <a:bodyPr wrap="none" rtlCol="0">
            <a:spAutoFit/>
          </a:bodyPr>
          <a:lstStyle/>
          <a:p>
            <a:r>
              <a:rPr lang="en-US" sz="3200" b="1" dirty="0" smtClean="0"/>
              <a:t>International Waters GEF- 6 Strategy</a:t>
            </a:r>
            <a:endParaRPr lang="en-US" sz="3200" b="1" dirty="0"/>
          </a:p>
        </p:txBody>
      </p:sp>
      <p:sp>
        <p:nvSpPr>
          <p:cNvPr id="19" name="Oval 18"/>
          <p:cNvSpPr/>
          <p:nvPr/>
        </p:nvSpPr>
        <p:spPr>
          <a:xfrm>
            <a:off x="1" y="1447800"/>
            <a:ext cx="3192576" cy="3988531"/>
          </a:xfrm>
          <a:prstGeom prst="ellipse">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5475447" y="1263445"/>
            <a:ext cx="3862055" cy="5594555"/>
          </a:xfrm>
          <a:prstGeom prst="ellipse">
            <a:avLst/>
          </a:prstGeom>
          <a:noFill/>
          <a:ln w="762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D050"/>
              </a:solidFill>
            </a:endParaRPr>
          </a:p>
        </p:txBody>
      </p:sp>
      <p:sp>
        <p:nvSpPr>
          <p:cNvPr id="23" name="TextBox 22"/>
          <p:cNvSpPr txBox="1"/>
          <p:nvPr/>
        </p:nvSpPr>
        <p:spPr>
          <a:xfrm rot="21130938">
            <a:off x="33479" y="3004745"/>
            <a:ext cx="3051092" cy="369332"/>
          </a:xfrm>
          <a:prstGeom prst="rect">
            <a:avLst/>
          </a:prstGeom>
          <a:solidFill>
            <a:schemeClr val="bg1"/>
          </a:solidFill>
          <a:ln>
            <a:solidFill>
              <a:srgbClr val="C00000"/>
            </a:solidFill>
          </a:ln>
        </p:spPr>
        <p:txBody>
          <a:bodyPr wrap="none" rtlCol="0">
            <a:spAutoFit/>
          </a:bodyPr>
          <a:lstStyle/>
          <a:p>
            <a:r>
              <a:rPr lang="en-US" b="1" dirty="0" smtClean="0">
                <a:solidFill>
                  <a:srgbClr val="C00000"/>
                </a:solidFill>
              </a:rPr>
              <a:t>Identifying Issues &amp; Strategies</a:t>
            </a:r>
            <a:endParaRPr lang="en-US" b="1" dirty="0">
              <a:solidFill>
                <a:srgbClr val="C00000"/>
              </a:solidFill>
            </a:endParaRPr>
          </a:p>
        </p:txBody>
      </p:sp>
      <p:sp>
        <p:nvSpPr>
          <p:cNvPr id="25" name="TextBox 24"/>
          <p:cNvSpPr txBox="1"/>
          <p:nvPr/>
        </p:nvSpPr>
        <p:spPr>
          <a:xfrm rot="21130938">
            <a:off x="5973944" y="2998344"/>
            <a:ext cx="2649629" cy="646331"/>
          </a:xfrm>
          <a:prstGeom prst="rect">
            <a:avLst/>
          </a:prstGeom>
          <a:solidFill>
            <a:schemeClr val="bg1"/>
          </a:solidFill>
          <a:ln>
            <a:solidFill>
              <a:srgbClr val="92D050"/>
            </a:solidFill>
          </a:ln>
        </p:spPr>
        <p:txBody>
          <a:bodyPr wrap="square" rtlCol="0">
            <a:spAutoFit/>
          </a:bodyPr>
          <a:lstStyle/>
          <a:p>
            <a:pPr algn="ctr"/>
            <a:r>
              <a:rPr lang="en-US" b="1" dirty="0" smtClean="0">
                <a:solidFill>
                  <a:srgbClr val="92D050"/>
                </a:solidFill>
              </a:rPr>
              <a:t>Implementing Marine Strategies</a:t>
            </a:r>
            <a:endParaRPr lang="en-US" b="1" dirty="0">
              <a:solidFill>
                <a:srgbClr val="92D050"/>
              </a:solidFill>
            </a:endParaRPr>
          </a:p>
        </p:txBody>
      </p:sp>
      <p:sp>
        <p:nvSpPr>
          <p:cNvPr id="26" name="Oval 25"/>
          <p:cNvSpPr/>
          <p:nvPr/>
        </p:nvSpPr>
        <p:spPr>
          <a:xfrm>
            <a:off x="2557338" y="1295400"/>
            <a:ext cx="3571989" cy="5671043"/>
          </a:xfrm>
          <a:prstGeom prst="ellipse">
            <a:avLst/>
          </a:prstGeom>
          <a:noFill/>
          <a:ln w="762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p:cNvSpPr txBox="1"/>
          <p:nvPr/>
        </p:nvSpPr>
        <p:spPr>
          <a:xfrm rot="21130938">
            <a:off x="2723236" y="3032325"/>
            <a:ext cx="3637662" cy="369332"/>
          </a:xfrm>
          <a:prstGeom prst="rect">
            <a:avLst/>
          </a:prstGeom>
          <a:solidFill>
            <a:schemeClr val="bg1"/>
          </a:solidFill>
          <a:ln>
            <a:solidFill>
              <a:srgbClr val="FFC000"/>
            </a:solidFill>
          </a:ln>
        </p:spPr>
        <p:txBody>
          <a:bodyPr wrap="none" rtlCol="0">
            <a:spAutoFit/>
          </a:bodyPr>
          <a:lstStyle/>
          <a:p>
            <a:r>
              <a:rPr lang="en-US" b="1" dirty="0" smtClean="0">
                <a:solidFill>
                  <a:srgbClr val="FFC000"/>
                </a:solidFill>
              </a:rPr>
              <a:t>Implementing Freshwater Strategies</a:t>
            </a:r>
            <a:endParaRPr lang="en-US" b="1" dirty="0">
              <a:solidFill>
                <a:srgbClr val="FFC000"/>
              </a:solidFill>
            </a:endParaRPr>
          </a:p>
        </p:txBody>
      </p:sp>
    </p:spTree>
    <p:extLst>
      <p:ext uri="{BB962C8B-B14F-4D97-AF65-F5344CB8AC3E}">
        <p14:creationId xmlns:p14="http://schemas.microsoft.com/office/powerpoint/2010/main" val="1724379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fade">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animEffect transition="in" filter="fade">
                                      <p:cBhvr>
                                        <p:cTn id="15" dur="500"/>
                                        <p:tgtEl>
                                          <p:spTgt spid="26"/>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8"/>
                                        </p:tgtEl>
                                        <p:attrNameLst>
                                          <p:attrName>style.visibility</p:attrName>
                                        </p:attrNameLst>
                                      </p:cBhvr>
                                      <p:to>
                                        <p:strVal val="visible"/>
                                      </p:to>
                                    </p:set>
                                    <p:animEffect transition="in" filter="fade">
                                      <p:cBhvr>
                                        <p:cTn id="18" dur="500"/>
                                        <p:tgtEl>
                                          <p:spTgt spid="28"/>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fade">
                                      <p:cBhvr>
                                        <p:cTn id="23" dur="500"/>
                                        <p:tgtEl>
                                          <p:spTgt spid="2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5"/>
                                        </p:tgtEl>
                                        <p:attrNameLst>
                                          <p:attrName>style.visibility</p:attrName>
                                        </p:attrNameLst>
                                      </p:cBhvr>
                                      <p:to>
                                        <p:strVal val="visible"/>
                                      </p:to>
                                    </p:set>
                                    <p:animEffect transition="in" filter="fade">
                                      <p:cBhvr>
                                        <p:cTn id="2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2" grpId="0" animBg="1"/>
      <p:bldP spid="23" grpId="0" animBg="1"/>
      <p:bldP spid="25" grpId="0" animBg="1"/>
      <p:bldP spid="26"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0" y="533400"/>
            <a:ext cx="6172200" cy="342900"/>
          </a:xfrm>
          <a:solidFill>
            <a:schemeClr val="bg1"/>
          </a:solidFill>
        </p:spPr>
        <p:txBody>
          <a:bodyPr>
            <a:noAutofit/>
          </a:bodyPr>
          <a:lstStyle/>
          <a:p>
            <a:pPr algn="ctr"/>
            <a:r>
              <a:rPr lang="en-US" sz="3600" b="1" dirty="0" smtClean="0">
                <a:latin typeface="Arial" pitchFamily="34" charset="0"/>
                <a:cs typeface="Arial" pitchFamily="34" charset="0"/>
              </a:rPr>
              <a:t>GEF- 6</a:t>
            </a:r>
            <a:r>
              <a:rPr lang="en-US" sz="3600" b="1" dirty="0">
                <a:latin typeface="Arial" pitchFamily="34" charset="0"/>
                <a:cs typeface="Arial" pitchFamily="34" charset="0"/>
              </a:rPr>
              <a:t>: </a:t>
            </a:r>
            <a:r>
              <a:rPr lang="en-US" sz="3600" b="1" dirty="0" smtClean="0">
                <a:latin typeface="Arial" pitchFamily="34" charset="0"/>
                <a:cs typeface="Arial" pitchFamily="34" charset="0"/>
              </a:rPr>
              <a:t>Programming &amp; </a:t>
            </a:r>
            <a:r>
              <a:rPr lang="en-US" sz="3600" b="1" dirty="0">
                <a:latin typeface="Arial" pitchFamily="34" charset="0"/>
                <a:cs typeface="Arial" pitchFamily="34" charset="0"/>
              </a:rPr>
              <a:t>Funding Sources</a:t>
            </a:r>
          </a:p>
        </p:txBody>
      </p:sp>
      <p:graphicFrame>
        <p:nvGraphicFramePr>
          <p:cNvPr id="2" name="Table 1"/>
          <p:cNvGraphicFramePr>
            <a:graphicFrameLocks noGrp="1"/>
          </p:cNvGraphicFramePr>
          <p:nvPr>
            <p:extLst/>
          </p:nvPr>
        </p:nvGraphicFramePr>
        <p:xfrm>
          <a:off x="457200" y="1314452"/>
          <a:ext cx="8382000" cy="5162547"/>
        </p:xfrm>
        <a:graphic>
          <a:graphicData uri="http://schemas.openxmlformats.org/drawingml/2006/table">
            <a:tbl>
              <a:tblPr firstRow="1" bandRow="1">
                <a:tableStyleId>{5C22544A-7EE6-4342-B048-85BDC9FD1C3A}</a:tableStyleId>
              </a:tblPr>
              <a:tblGrid>
                <a:gridCol w="2974259"/>
                <a:gridCol w="1982839"/>
                <a:gridCol w="1725905"/>
                <a:gridCol w="1698997"/>
              </a:tblGrid>
              <a:tr h="713414">
                <a:tc>
                  <a:txBody>
                    <a:bodyPr/>
                    <a:lstStyle/>
                    <a:p>
                      <a:endParaRPr lang="en-US" sz="1400" dirty="0"/>
                    </a:p>
                  </a:txBody>
                  <a:tcPr marL="68580" marR="68580" marT="34290" marB="34290"/>
                </a:tc>
                <a:tc>
                  <a:txBody>
                    <a:bodyPr/>
                    <a:lstStyle/>
                    <a:p>
                      <a:pPr algn="ctr"/>
                      <a:r>
                        <a:rPr lang="en-US" sz="1400" dirty="0" smtClean="0"/>
                        <a:t>GEF Trust Fund: </a:t>
                      </a:r>
                    </a:p>
                    <a:p>
                      <a:pPr algn="ctr"/>
                      <a:r>
                        <a:rPr lang="en-US" sz="1400" dirty="0" smtClean="0"/>
                        <a:t>STAR Allocation</a:t>
                      </a:r>
                      <a:endParaRPr lang="en-US" sz="1400" dirty="0"/>
                    </a:p>
                  </a:txBody>
                  <a:tcPr marL="68580" marR="68580" marT="34290" marB="34290"/>
                </a:tc>
                <a:tc>
                  <a:txBody>
                    <a:bodyPr/>
                    <a:lstStyle/>
                    <a:p>
                      <a:pPr algn="ctr"/>
                      <a:r>
                        <a:rPr lang="en-US" sz="1400" dirty="0" smtClean="0"/>
                        <a:t>GEF Trust Fund: </a:t>
                      </a:r>
                    </a:p>
                    <a:p>
                      <a:pPr algn="ctr"/>
                      <a:r>
                        <a:rPr lang="en-US" sz="1400" dirty="0" smtClean="0"/>
                        <a:t>Non-STAR</a:t>
                      </a:r>
                      <a:r>
                        <a:rPr lang="en-US" sz="1400" baseline="0" dirty="0" smtClean="0"/>
                        <a:t> Allocation</a:t>
                      </a:r>
                      <a:endParaRPr lang="en-US" sz="1400" dirty="0"/>
                    </a:p>
                  </a:txBody>
                  <a:tcPr marL="68580" marR="68580" marT="34290" marB="34290"/>
                </a:tc>
                <a:tc>
                  <a:txBody>
                    <a:bodyPr/>
                    <a:lstStyle/>
                    <a:p>
                      <a:pPr algn="ctr"/>
                      <a:r>
                        <a:rPr lang="en-US" sz="1400" dirty="0" smtClean="0"/>
                        <a:t>LDCF</a:t>
                      </a:r>
                      <a:r>
                        <a:rPr lang="en-US" sz="1400" baseline="0" dirty="0" smtClean="0"/>
                        <a:t> / SCCF</a:t>
                      </a:r>
                      <a:endParaRPr lang="en-US" sz="1400" dirty="0"/>
                    </a:p>
                  </a:txBody>
                  <a:tcPr marL="68580" marR="68580" marT="34290" marB="34290"/>
                </a:tc>
              </a:tr>
              <a:tr h="342587">
                <a:tc>
                  <a:txBody>
                    <a:bodyPr/>
                    <a:lstStyle/>
                    <a:p>
                      <a:r>
                        <a:rPr lang="en-US" sz="1400" dirty="0" smtClean="0"/>
                        <a:t>Biodiversity</a:t>
                      </a:r>
                      <a:r>
                        <a:rPr lang="en-US" sz="1400" baseline="0" dirty="0" smtClean="0"/>
                        <a:t> (BD)</a:t>
                      </a:r>
                      <a:endParaRPr lang="en-US" sz="1400" dirty="0" smtClean="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a:p>
                  </a:txBody>
                  <a:tcPr marL="68580" marR="68580" marT="34290" marB="34290"/>
                </a:tc>
                <a:tc>
                  <a:txBody>
                    <a:bodyPr/>
                    <a:lstStyle/>
                    <a:p>
                      <a:pPr algn="ctr"/>
                      <a:endParaRPr lang="en-US" sz="1400" dirty="0"/>
                    </a:p>
                  </a:txBody>
                  <a:tcPr marL="68580" marR="68580" marT="34290" marB="34290"/>
                </a:tc>
              </a:tr>
              <a:tr h="507743">
                <a:tc>
                  <a:txBody>
                    <a:bodyPr/>
                    <a:lstStyle/>
                    <a:p>
                      <a:r>
                        <a:rPr lang="en-US" sz="1400" dirty="0" smtClean="0"/>
                        <a:t>Land Degradation (LD)</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a:p>
                  </a:txBody>
                  <a:tcPr marL="68580" marR="68580" marT="34290" marB="34290"/>
                </a:tc>
                <a:tc>
                  <a:txBody>
                    <a:bodyPr/>
                    <a:lstStyle/>
                    <a:p>
                      <a:pPr algn="ctr"/>
                      <a:endParaRPr lang="en-US" sz="1400" dirty="0"/>
                    </a:p>
                  </a:txBody>
                  <a:tcPr marL="68580" marR="68580" marT="34290" marB="34290"/>
                </a:tc>
              </a:tr>
              <a:tr h="601841">
                <a:tc>
                  <a:txBody>
                    <a:bodyPr/>
                    <a:lstStyle/>
                    <a:p>
                      <a:r>
                        <a:rPr lang="en-US" sz="1400" dirty="0" smtClean="0"/>
                        <a:t>Climate Change Mitigation (CCM)</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a:p>
                  </a:txBody>
                  <a:tcPr marL="68580" marR="68580" marT="34290" marB="34290"/>
                </a:tc>
                <a:tc>
                  <a:txBody>
                    <a:bodyPr/>
                    <a:lstStyle/>
                    <a:p>
                      <a:pPr algn="ctr"/>
                      <a:endParaRPr lang="en-US" sz="1400" dirty="0"/>
                    </a:p>
                  </a:txBody>
                  <a:tcPr marL="68580" marR="68580" marT="34290" marB="34290"/>
                </a:tc>
              </a:tr>
              <a:tr h="507743">
                <a:tc>
                  <a:txBody>
                    <a:bodyPr/>
                    <a:lstStyle/>
                    <a:p>
                      <a:r>
                        <a:rPr lang="en-US" sz="1400" smtClean="0"/>
                        <a:t>International Waters</a:t>
                      </a:r>
                      <a:endParaRPr lang="en-US" sz="1400" dirty="0"/>
                    </a:p>
                  </a:txBody>
                  <a:tcPr marL="68580" marR="68580" marT="34290" marB="34290"/>
                </a:tc>
                <a:tc>
                  <a:txBody>
                    <a:bodyPr/>
                    <a:lstStyle/>
                    <a:p>
                      <a:pPr algn="ct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dirty="0"/>
                    </a:p>
                  </a:txBody>
                  <a:tcPr marL="68580" marR="68580" marT="34290" marB="34290"/>
                </a:tc>
              </a:tr>
              <a:tr h="342587">
                <a:tc>
                  <a:txBody>
                    <a:bodyPr/>
                    <a:lstStyle/>
                    <a:p>
                      <a:r>
                        <a:rPr lang="en-US" sz="1400" dirty="0" smtClean="0"/>
                        <a:t>Chemicals &amp; Waste</a:t>
                      </a:r>
                      <a:endParaRPr lang="en-US" sz="1400" dirty="0"/>
                    </a:p>
                  </a:txBody>
                  <a:tcPr marL="68580" marR="68580" marT="34290" marB="34290"/>
                </a:tc>
                <a:tc>
                  <a:txBody>
                    <a:bodyPr/>
                    <a:lstStyle/>
                    <a:p>
                      <a:pPr algn="ctr"/>
                      <a:endParaRPr lang="en-US" sz="140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dirty="0"/>
                    </a:p>
                  </a:txBody>
                  <a:tcPr marL="68580" marR="68580" marT="34290" marB="34290"/>
                </a:tc>
              </a:tr>
              <a:tr h="942950">
                <a:tc>
                  <a:txBody>
                    <a:bodyPr/>
                    <a:lstStyle/>
                    <a:p>
                      <a:r>
                        <a:rPr lang="en-US" sz="1400" dirty="0" smtClean="0"/>
                        <a:t>Integrated</a:t>
                      </a:r>
                      <a:r>
                        <a:rPr lang="en-US" sz="1400" baseline="0" dirty="0" smtClean="0"/>
                        <a:t> Approach Pilots (IAPs)</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dirty="0"/>
                    </a:p>
                  </a:txBody>
                  <a:tcPr marL="68580" marR="68580" marT="34290" marB="34290"/>
                </a:tc>
              </a:tr>
              <a:tr h="601841">
                <a:tc>
                  <a:txBody>
                    <a:bodyPr/>
                    <a:lstStyle/>
                    <a:p>
                      <a:r>
                        <a:rPr lang="en-US" sz="1400" dirty="0" smtClean="0"/>
                        <a:t>Sustainable Forest Management (SFM)</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dirty="0"/>
                    </a:p>
                  </a:txBody>
                  <a:tcPr marL="68580" marR="68580" marT="34290" marB="34290"/>
                </a:tc>
              </a:tr>
              <a:tr h="6018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Climate</a:t>
                      </a:r>
                      <a:r>
                        <a:rPr lang="en-US" sz="1400" baseline="0" dirty="0" smtClean="0"/>
                        <a:t> Change Adaptation (CCA)</a:t>
                      </a:r>
                      <a:endParaRPr lang="en-US" sz="1400" dirty="0" smtClean="0"/>
                    </a:p>
                  </a:txBody>
                  <a:tcPr marL="68580" marR="68580" marT="34290" marB="34290"/>
                </a:tc>
                <a:tc>
                  <a:txBody>
                    <a:bodyPr/>
                    <a:lstStyle/>
                    <a:p>
                      <a:pPr algn="ctr"/>
                      <a:endParaRPr lang="en-US" sz="1400"/>
                    </a:p>
                  </a:txBody>
                  <a:tcPr marL="68580" marR="68580" marT="34290" marB="34290"/>
                </a:tc>
                <a:tc>
                  <a:txBody>
                    <a:bodyPr/>
                    <a:lstStyle/>
                    <a:p>
                      <a:pPr algn="ct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r>
            </a:tbl>
          </a:graphicData>
        </a:graphic>
      </p:graphicFrame>
      <p:sp>
        <p:nvSpPr>
          <p:cNvPr id="4" name="Right Arrow 3"/>
          <p:cNvSpPr/>
          <p:nvPr/>
        </p:nvSpPr>
        <p:spPr>
          <a:xfrm>
            <a:off x="152400" y="5943600"/>
            <a:ext cx="228600" cy="228600"/>
          </a:xfrm>
          <a:prstGeom prst="right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84743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1143000"/>
          </a:xfrm>
        </p:spPr>
        <p:txBody>
          <a:bodyPr>
            <a:noAutofit/>
          </a:bodyPr>
          <a:lstStyle/>
          <a:p>
            <a:r>
              <a:rPr lang="en-US" sz="3600" b="1" dirty="0" smtClean="0">
                <a:solidFill>
                  <a:schemeClr val="tx1"/>
                </a:solidFill>
              </a:rPr>
              <a:t>Adaptation Programming Strategy: </a:t>
            </a:r>
            <a:br>
              <a:rPr lang="en-US" sz="3600" b="1" dirty="0" smtClean="0">
                <a:solidFill>
                  <a:schemeClr val="tx1"/>
                </a:solidFill>
              </a:rPr>
            </a:br>
            <a:r>
              <a:rPr lang="en-US" sz="3600" b="1" dirty="0" smtClean="0">
                <a:solidFill>
                  <a:schemeClr val="tx1"/>
                </a:solidFill>
              </a:rPr>
              <a:t>LDCF &amp; SCCF</a:t>
            </a:r>
            <a:br>
              <a:rPr lang="en-US" sz="3600" b="1" dirty="0" smtClean="0">
                <a:solidFill>
                  <a:schemeClr val="tx1"/>
                </a:solidFill>
              </a:rPr>
            </a:br>
            <a:endParaRPr lang="en-US" sz="3600" b="1" dirty="0">
              <a:solidFill>
                <a:schemeClr val="tx1"/>
              </a:solidFill>
            </a:endParaRPr>
          </a:p>
        </p:txBody>
      </p:sp>
      <p:sp>
        <p:nvSpPr>
          <p:cNvPr id="3" name="Content Placeholder 2"/>
          <p:cNvSpPr>
            <a:spLocks noGrp="1"/>
          </p:cNvSpPr>
          <p:nvPr>
            <p:ph idx="1"/>
          </p:nvPr>
        </p:nvSpPr>
        <p:spPr>
          <a:xfrm>
            <a:off x="341228" y="2473806"/>
            <a:ext cx="8040772" cy="3164994"/>
          </a:xfrm>
          <a:solidFill>
            <a:schemeClr val="bg1"/>
          </a:solidFill>
          <a:ln>
            <a:noFill/>
          </a:ln>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dirty="0" smtClean="0">
                <a:solidFill>
                  <a:srgbClr val="002060"/>
                </a:solidFill>
              </a:rPr>
              <a:t>LDCF – Least Develop Countries Fund </a:t>
            </a:r>
            <a:endParaRPr lang="en-US" dirty="0">
              <a:solidFill>
                <a:srgbClr val="002060"/>
              </a:solidFill>
            </a:endParaRPr>
          </a:p>
          <a:p>
            <a:pPr marL="0" indent="0">
              <a:buNone/>
            </a:pPr>
            <a:r>
              <a:rPr lang="en-US" i="1" dirty="0" smtClean="0">
                <a:solidFill>
                  <a:srgbClr val="002060"/>
                </a:solidFill>
              </a:rPr>
              <a:t>Southern Africa eligible countries: Angola, Lesotho, Malawi, Mozambique, Zambia</a:t>
            </a:r>
          </a:p>
          <a:p>
            <a:pPr marL="0" indent="0">
              <a:buNone/>
            </a:pPr>
            <a:endParaRPr lang="en-US" dirty="0">
              <a:solidFill>
                <a:schemeClr val="tx1"/>
              </a:solidFill>
            </a:endParaRPr>
          </a:p>
          <a:p>
            <a:pPr marL="0" indent="0">
              <a:buNone/>
            </a:pPr>
            <a:r>
              <a:rPr lang="en-US" dirty="0" smtClean="0">
                <a:solidFill>
                  <a:schemeClr val="accent6">
                    <a:lumMod val="75000"/>
                  </a:schemeClr>
                </a:solidFill>
              </a:rPr>
              <a:t>SCCF – Special Climate Change Fund</a:t>
            </a:r>
          </a:p>
          <a:p>
            <a:pPr marL="0" indent="0">
              <a:buNone/>
            </a:pPr>
            <a:r>
              <a:rPr lang="en-US" i="1" dirty="0" smtClean="0">
                <a:solidFill>
                  <a:schemeClr val="accent6">
                    <a:lumMod val="75000"/>
                  </a:schemeClr>
                </a:solidFill>
              </a:rPr>
              <a:t>Southern Africa eligible countries: All</a:t>
            </a:r>
          </a:p>
        </p:txBody>
      </p:sp>
    </p:spTree>
    <p:extLst>
      <p:ext uri="{BB962C8B-B14F-4D97-AF65-F5344CB8AC3E}">
        <p14:creationId xmlns:p14="http://schemas.microsoft.com/office/powerpoint/2010/main" val="13961775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1143000"/>
          </a:xfrm>
        </p:spPr>
        <p:txBody>
          <a:bodyPr>
            <a:noAutofit/>
          </a:bodyPr>
          <a:lstStyle/>
          <a:p>
            <a:r>
              <a:rPr lang="en-US" sz="3600" b="1" dirty="0" smtClean="0">
                <a:solidFill>
                  <a:schemeClr val="tx1"/>
                </a:solidFill>
              </a:rPr>
              <a:t>Adaptation Programming Strategy: </a:t>
            </a:r>
            <a:br>
              <a:rPr lang="en-US" sz="3600" b="1" dirty="0" smtClean="0">
                <a:solidFill>
                  <a:schemeClr val="tx1"/>
                </a:solidFill>
              </a:rPr>
            </a:br>
            <a:r>
              <a:rPr lang="en-US" sz="3600" b="1" dirty="0" smtClean="0">
                <a:solidFill>
                  <a:schemeClr val="tx1"/>
                </a:solidFill>
              </a:rPr>
              <a:t>Goal &amp; Objectives </a:t>
            </a:r>
            <a:br>
              <a:rPr lang="en-US" sz="3600" b="1" dirty="0" smtClean="0">
                <a:solidFill>
                  <a:schemeClr val="tx1"/>
                </a:solidFill>
              </a:rPr>
            </a:br>
            <a:endParaRPr lang="en-US" sz="3600" b="1" dirty="0">
              <a:solidFill>
                <a:schemeClr val="tx1"/>
              </a:solidFill>
            </a:endParaRPr>
          </a:p>
        </p:txBody>
      </p:sp>
      <p:sp>
        <p:nvSpPr>
          <p:cNvPr id="3" name="Content Placeholder 2"/>
          <p:cNvSpPr>
            <a:spLocks noGrp="1"/>
          </p:cNvSpPr>
          <p:nvPr>
            <p:ph idx="1"/>
          </p:nvPr>
        </p:nvSpPr>
        <p:spPr>
          <a:xfrm>
            <a:off x="341228" y="1864206"/>
            <a:ext cx="3785693" cy="3850794"/>
          </a:xfrm>
          <a:solidFill>
            <a:schemeClr val="bg1"/>
          </a:solidFill>
          <a:ln>
            <a:noFill/>
          </a:ln>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sz="2600" dirty="0" smtClean="0">
                <a:solidFill>
                  <a:schemeClr val="tx1"/>
                </a:solidFill>
              </a:rPr>
              <a:t>Goal:  “</a:t>
            </a:r>
            <a:r>
              <a:rPr lang="en-US" sz="2600" dirty="0" smtClean="0">
                <a:solidFill>
                  <a:srgbClr val="00B050"/>
                </a:solidFill>
              </a:rPr>
              <a:t>increase </a:t>
            </a:r>
            <a:r>
              <a:rPr lang="en-US" sz="2600" dirty="0">
                <a:solidFill>
                  <a:srgbClr val="00B050"/>
                </a:solidFill>
              </a:rPr>
              <a:t>resilience to the adverse impacts of climate change in vulnerable developing countries,</a:t>
            </a:r>
            <a:r>
              <a:rPr lang="en-US" sz="2600" dirty="0">
                <a:solidFill>
                  <a:srgbClr val="92D050"/>
                </a:solidFill>
              </a:rPr>
              <a:t> </a:t>
            </a:r>
            <a:r>
              <a:rPr lang="en-US" sz="2600" dirty="0">
                <a:solidFill>
                  <a:schemeClr val="tx1"/>
                </a:solidFill>
              </a:rPr>
              <a:t>through both near- and long-term adaptation measures in affected sectors, areas and </a:t>
            </a:r>
            <a:r>
              <a:rPr lang="en-US" sz="2600" dirty="0" smtClean="0">
                <a:solidFill>
                  <a:schemeClr val="tx1"/>
                </a:solidFill>
              </a:rPr>
              <a:t>communities…”</a:t>
            </a:r>
          </a:p>
        </p:txBody>
      </p:sp>
      <p:sp>
        <p:nvSpPr>
          <p:cNvPr id="13" name="Circular Arrow 12"/>
          <p:cNvSpPr/>
          <p:nvPr/>
        </p:nvSpPr>
        <p:spPr>
          <a:xfrm rot="1357999">
            <a:off x="6717598" y="824378"/>
            <a:ext cx="2374415" cy="2329419"/>
          </a:xfrm>
          <a:prstGeom prst="circularArrow">
            <a:avLst>
              <a:gd name="adj1" fmla="val 10980"/>
              <a:gd name="adj2" fmla="val 1142322"/>
              <a:gd name="adj3" fmla="val 4500000"/>
              <a:gd name="adj4" fmla="val 10800000"/>
              <a:gd name="adj5" fmla="val 12500"/>
            </a:avLst>
          </a:prstGeom>
          <a:solidFill>
            <a:srgbClr val="002060"/>
          </a:solidFill>
        </p:spPr>
        <p:style>
          <a:lnRef idx="1">
            <a:schemeClr val="accent5"/>
          </a:lnRef>
          <a:fillRef idx="2">
            <a:schemeClr val="accent5"/>
          </a:fillRef>
          <a:effectRef idx="1">
            <a:schemeClr val="accent5"/>
          </a:effectRef>
          <a:fontRef idx="minor">
            <a:schemeClr val="dk1"/>
          </a:fontRef>
        </p:style>
      </p:sp>
      <p:sp>
        <p:nvSpPr>
          <p:cNvPr id="14" name="Freeform 13"/>
          <p:cNvSpPr/>
          <p:nvPr/>
        </p:nvSpPr>
        <p:spPr>
          <a:xfrm>
            <a:off x="4565165" y="1828800"/>
            <a:ext cx="3948778" cy="683245"/>
          </a:xfrm>
          <a:custGeom>
            <a:avLst/>
            <a:gdLst>
              <a:gd name="connsiteX0" fmla="*/ 0 w 4023511"/>
              <a:gd name="connsiteY0" fmla="*/ 0 h 676265"/>
              <a:gd name="connsiteX1" fmla="*/ 4023511 w 4023511"/>
              <a:gd name="connsiteY1" fmla="*/ 0 h 676265"/>
              <a:gd name="connsiteX2" fmla="*/ 4023511 w 4023511"/>
              <a:gd name="connsiteY2" fmla="*/ 676265 h 676265"/>
              <a:gd name="connsiteX3" fmla="*/ 0 w 4023511"/>
              <a:gd name="connsiteY3" fmla="*/ 676265 h 676265"/>
              <a:gd name="connsiteX4" fmla="*/ 0 w 4023511"/>
              <a:gd name="connsiteY4" fmla="*/ 0 h 6762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23511" h="676265">
                <a:moveTo>
                  <a:pt x="0" y="0"/>
                </a:moveTo>
                <a:lnTo>
                  <a:pt x="4023511" y="0"/>
                </a:lnTo>
                <a:lnTo>
                  <a:pt x="4023511" y="676265"/>
                </a:lnTo>
                <a:lnTo>
                  <a:pt x="0" y="67626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000" kern="1200" dirty="0" smtClean="0"/>
              <a:t>1) </a:t>
            </a:r>
            <a:r>
              <a:rPr lang="en-US" sz="2000" dirty="0"/>
              <a:t>Reduce the </a:t>
            </a:r>
            <a:r>
              <a:rPr lang="en-US" sz="2000" u="sng" dirty="0"/>
              <a:t>vulnerability</a:t>
            </a:r>
            <a:r>
              <a:rPr lang="en-US" sz="2000" dirty="0"/>
              <a:t> of people, livelihoods, physical assets and natural systems </a:t>
            </a:r>
            <a:endParaRPr lang="en-US" sz="2000" kern="1200" dirty="0"/>
          </a:p>
        </p:txBody>
      </p:sp>
      <p:sp>
        <p:nvSpPr>
          <p:cNvPr id="15" name="Shape 14"/>
          <p:cNvSpPr/>
          <p:nvPr/>
        </p:nvSpPr>
        <p:spPr>
          <a:xfrm rot="20657684">
            <a:off x="4800601" y="2546925"/>
            <a:ext cx="2209800" cy="2044305"/>
          </a:xfrm>
          <a:prstGeom prst="leftCircularArrow">
            <a:avLst>
              <a:gd name="adj1" fmla="val 10980"/>
              <a:gd name="adj2" fmla="val 1142322"/>
              <a:gd name="adj3" fmla="val 6300000"/>
              <a:gd name="adj4" fmla="val 19549548"/>
              <a:gd name="adj5" fmla="val 11314"/>
            </a:avLst>
          </a:prstGeom>
          <a:solidFill>
            <a:srgbClr val="002060"/>
          </a:solidFill>
        </p:spPr>
        <p:style>
          <a:lnRef idx="1">
            <a:schemeClr val="accent5"/>
          </a:lnRef>
          <a:fillRef idx="2">
            <a:schemeClr val="accent5"/>
          </a:fillRef>
          <a:effectRef idx="1">
            <a:schemeClr val="accent5"/>
          </a:effectRef>
          <a:fontRef idx="minor">
            <a:schemeClr val="dk1"/>
          </a:fontRef>
        </p:style>
      </p:sp>
      <p:sp>
        <p:nvSpPr>
          <p:cNvPr id="16" name="Freeform 15"/>
          <p:cNvSpPr/>
          <p:nvPr/>
        </p:nvSpPr>
        <p:spPr>
          <a:xfrm>
            <a:off x="5627820" y="3403936"/>
            <a:ext cx="3715005" cy="683245"/>
          </a:xfrm>
          <a:custGeom>
            <a:avLst/>
            <a:gdLst>
              <a:gd name="connsiteX0" fmla="*/ 0 w 3785314"/>
              <a:gd name="connsiteY0" fmla="*/ 0 h 676265"/>
              <a:gd name="connsiteX1" fmla="*/ 3785314 w 3785314"/>
              <a:gd name="connsiteY1" fmla="*/ 0 h 676265"/>
              <a:gd name="connsiteX2" fmla="*/ 3785314 w 3785314"/>
              <a:gd name="connsiteY2" fmla="*/ 676265 h 676265"/>
              <a:gd name="connsiteX3" fmla="*/ 0 w 3785314"/>
              <a:gd name="connsiteY3" fmla="*/ 676265 h 676265"/>
              <a:gd name="connsiteX4" fmla="*/ 0 w 3785314"/>
              <a:gd name="connsiteY4" fmla="*/ 0 h 6762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85314" h="676265">
                <a:moveTo>
                  <a:pt x="0" y="0"/>
                </a:moveTo>
                <a:lnTo>
                  <a:pt x="3785314" y="0"/>
                </a:lnTo>
                <a:lnTo>
                  <a:pt x="3785314" y="676265"/>
                </a:lnTo>
                <a:lnTo>
                  <a:pt x="0" y="676265"/>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970" tIns="13970" rIns="13970" bIns="13970" numCol="1" spcCol="1270" anchor="ctr" anchorCtr="0">
            <a:noAutofit/>
          </a:bodyPr>
          <a:lstStyle/>
          <a:p>
            <a:pPr lvl="0" algn="ctr" defTabSz="977900">
              <a:lnSpc>
                <a:spcPct val="90000"/>
              </a:lnSpc>
              <a:spcBef>
                <a:spcPct val="0"/>
              </a:spcBef>
              <a:spcAft>
                <a:spcPct val="35000"/>
              </a:spcAft>
            </a:pPr>
            <a:r>
              <a:rPr lang="en-US" sz="2000" kern="1200" dirty="0" smtClean="0"/>
              <a:t>2) </a:t>
            </a:r>
            <a:r>
              <a:rPr lang="en-US" sz="2000" dirty="0"/>
              <a:t>Strengthen institutional and technical </a:t>
            </a:r>
            <a:r>
              <a:rPr lang="en-US" sz="2000" u="sng" dirty="0"/>
              <a:t>capacities </a:t>
            </a:r>
            <a:endParaRPr lang="en-US" sz="2000" u="sng" kern="1200" dirty="0"/>
          </a:p>
        </p:txBody>
      </p:sp>
      <p:sp>
        <p:nvSpPr>
          <p:cNvPr id="18" name="Freeform 17"/>
          <p:cNvSpPr/>
          <p:nvPr/>
        </p:nvSpPr>
        <p:spPr>
          <a:xfrm>
            <a:off x="4419600" y="5182932"/>
            <a:ext cx="3302740" cy="836868"/>
          </a:xfrm>
          <a:custGeom>
            <a:avLst/>
            <a:gdLst>
              <a:gd name="connsiteX0" fmla="*/ 0 w 4523161"/>
              <a:gd name="connsiteY0" fmla="*/ 0 h 676265"/>
              <a:gd name="connsiteX1" fmla="*/ 4523161 w 4523161"/>
              <a:gd name="connsiteY1" fmla="*/ 0 h 676265"/>
              <a:gd name="connsiteX2" fmla="*/ 4523161 w 4523161"/>
              <a:gd name="connsiteY2" fmla="*/ 676265 h 676265"/>
              <a:gd name="connsiteX3" fmla="*/ 0 w 4523161"/>
              <a:gd name="connsiteY3" fmla="*/ 676265 h 676265"/>
              <a:gd name="connsiteX4" fmla="*/ 0 w 4523161"/>
              <a:gd name="connsiteY4" fmla="*/ 0 h 67626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3161" h="676265">
                <a:moveTo>
                  <a:pt x="0" y="0"/>
                </a:moveTo>
                <a:lnTo>
                  <a:pt x="4523161" y="0"/>
                </a:lnTo>
                <a:lnTo>
                  <a:pt x="4523161" y="676265"/>
                </a:lnTo>
                <a:lnTo>
                  <a:pt x="0" y="676265"/>
                </a:lnTo>
                <a:lnTo>
                  <a:pt x="0" y="0"/>
                </a:lnTo>
                <a:close/>
              </a:path>
            </a:pathLst>
          </a:custGeom>
          <a:solidFill>
            <a:schemeClr val="bg1">
              <a:alpha val="50000"/>
            </a:schemeClr>
          </a:solidFill>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000" dirty="0"/>
              <a:t>3) Integrate climate change adaptation into relevant </a:t>
            </a:r>
            <a:r>
              <a:rPr lang="en-US" sz="2000" u="sng" dirty="0"/>
              <a:t>policies, plans and associated processes</a:t>
            </a:r>
          </a:p>
        </p:txBody>
      </p:sp>
      <p:sp>
        <p:nvSpPr>
          <p:cNvPr id="11" name="Circular Arrow 10"/>
          <p:cNvSpPr/>
          <p:nvPr/>
        </p:nvSpPr>
        <p:spPr>
          <a:xfrm rot="2555585">
            <a:off x="6827811" y="4281193"/>
            <a:ext cx="2374415" cy="2329419"/>
          </a:xfrm>
          <a:prstGeom prst="circularArrow">
            <a:avLst>
              <a:gd name="adj1" fmla="val 10980"/>
              <a:gd name="adj2" fmla="val 1142322"/>
              <a:gd name="adj3" fmla="val 4500000"/>
              <a:gd name="adj4" fmla="val 10800000"/>
              <a:gd name="adj5" fmla="val 12500"/>
            </a:avLst>
          </a:prstGeom>
          <a:solidFill>
            <a:srgbClr val="002060"/>
          </a:solidFill>
        </p:spPr>
        <p:style>
          <a:lnRef idx="1">
            <a:schemeClr val="accent5"/>
          </a:lnRef>
          <a:fillRef idx="2">
            <a:schemeClr val="accent5"/>
          </a:fillRef>
          <a:effectRef idx="1">
            <a:schemeClr val="accent5"/>
          </a:effectRef>
          <a:fontRef idx="minor">
            <a:schemeClr val="dk1"/>
          </a:fontRef>
        </p:style>
      </p:sp>
    </p:spTree>
    <p:extLst>
      <p:ext uri="{BB962C8B-B14F-4D97-AF65-F5344CB8AC3E}">
        <p14:creationId xmlns:p14="http://schemas.microsoft.com/office/powerpoint/2010/main" val="28627171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fade">
                                      <p:cBhvr>
                                        <p:cTn id="15" dur="500"/>
                                        <p:tgtEl>
                                          <p:spTgt spid="15"/>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fade">
                                      <p:cBhvr>
                                        <p:cTn id="18" dur="500"/>
                                        <p:tgtEl>
                                          <p:spTgt spid="16"/>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fade">
                                      <p:cBhvr>
                                        <p:cTn id="26"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8"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74617" y="304800"/>
            <a:ext cx="8229600" cy="1143000"/>
          </a:xfrm>
        </p:spPr>
        <p:txBody>
          <a:bodyPr/>
          <a:lstStyle/>
          <a:p>
            <a:r>
              <a:rPr lang="en-US" sz="3600" b="1" dirty="0" smtClean="0">
                <a:solidFill>
                  <a:schemeClr val="tx1"/>
                </a:solidFill>
              </a:rPr>
              <a:t>Adaptation Programming Strategy: </a:t>
            </a:r>
            <a:br>
              <a:rPr lang="en-US" sz="3600" b="1" dirty="0" smtClean="0">
                <a:solidFill>
                  <a:schemeClr val="tx1"/>
                </a:solidFill>
              </a:rPr>
            </a:br>
            <a:r>
              <a:rPr lang="en-US" sz="3600" b="1" dirty="0" smtClean="0">
                <a:solidFill>
                  <a:schemeClr val="tx1"/>
                </a:solidFill>
              </a:rPr>
              <a:t>2 Core Pillars &amp; Innovations</a:t>
            </a:r>
            <a:endParaRPr lang="en-US" sz="3600" b="1" dirty="0">
              <a:solidFill>
                <a:schemeClr val="tx1"/>
              </a:solidFill>
            </a:endParaRPr>
          </a:p>
        </p:txBody>
      </p:sp>
      <p:sp>
        <p:nvSpPr>
          <p:cNvPr id="3" name="Content Placeholder 2"/>
          <p:cNvSpPr>
            <a:spLocks noGrp="1"/>
          </p:cNvSpPr>
          <p:nvPr>
            <p:ph idx="1"/>
          </p:nvPr>
        </p:nvSpPr>
        <p:spPr>
          <a:xfrm>
            <a:off x="457200" y="1524001"/>
            <a:ext cx="8229600" cy="3352800"/>
          </a:xfrm>
        </p:spPr>
        <p:txBody>
          <a:bodyPr/>
          <a:lstStyle/>
          <a:p>
            <a:pPr marL="0" indent="0">
              <a:buNone/>
            </a:pPr>
            <a:r>
              <a:rPr lang="en-US" i="1" dirty="0" smtClean="0">
                <a:solidFill>
                  <a:schemeClr val="tx2">
                    <a:lumMod val="60000"/>
                    <a:lumOff val="40000"/>
                  </a:schemeClr>
                </a:solidFill>
              </a:rPr>
              <a:t>Pillars</a:t>
            </a:r>
            <a:r>
              <a:rPr lang="en-US" dirty="0" smtClean="0">
                <a:solidFill>
                  <a:schemeClr val="tx2">
                    <a:lumMod val="60000"/>
                    <a:lumOff val="40000"/>
                  </a:schemeClr>
                </a:solidFill>
              </a:rPr>
              <a:t>: </a:t>
            </a:r>
            <a:endParaRPr lang="en-US" sz="2400" dirty="0" smtClean="0">
              <a:solidFill>
                <a:schemeClr val="tx2">
                  <a:lumMod val="60000"/>
                  <a:lumOff val="40000"/>
                </a:schemeClr>
              </a:solidFill>
            </a:endParaRPr>
          </a:p>
          <a:p>
            <a:pPr marL="457200" indent="-457200">
              <a:buAutoNum type="arabicParenR"/>
            </a:pPr>
            <a:r>
              <a:rPr lang="en-US" sz="2400" dirty="0" smtClean="0">
                <a:solidFill>
                  <a:schemeClr val="tx2">
                    <a:lumMod val="60000"/>
                    <a:lumOff val="40000"/>
                  </a:schemeClr>
                </a:solidFill>
              </a:rPr>
              <a:t>Integrating </a:t>
            </a:r>
            <a:r>
              <a:rPr lang="en-US" sz="2400" dirty="0">
                <a:solidFill>
                  <a:schemeClr val="tx2">
                    <a:lumMod val="60000"/>
                    <a:lumOff val="40000"/>
                  </a:schemeClr>
                </a:solidFill>
              </a:rPr>
              <a:t>CCA into relevant policies, plans, programs </a:t>
            </a:r>
            <a:endParaRPr lang="en-US" sz="2400" dirty="0" smtClean="0">
              <a:solidFill>
                <a:schemeClr val="tx2">
                  <a:lumMod val="60000"/>
                  <a:lumOff val="40000"/>
                </a:schemeClr>
              </a:solidFill>
            </a:endParaRPr>
          </a:p>
          <a:p>
            <a:pPr marL="400050" lvl="1" indent="0">
              <a:buNone/>
            </a:pPr>
            <a:r>
              <a:rPr lang="en-US" dirty="0">
                <a:solidFill>
                  <a:schemeClr val="tx2">
                    <a:lumMod val="60000"/>
                    <a:lumOff val="40000"/>
                  </a:schemeClr>
                </a:solidFill>
              </a:rPr>
              <a:t> </a:t>
            </a:r>
            <a:r>
              <a:rPr lang="en-US" dirty="0" smtClean="0">
                <a:solidFill>
                  <a:schemeClr val="tx2">
                    <a:lumMod val="60000"/>
                    <a:lumOff val="40000"/>
                  </a:schemeClr>
                </a:solidFill>
              </a:rPr>
              <a:t>LCDF: implementation of National Adaptation </a:t>
            </a:r>
            <a:r>
              <a:rPr lang="en-US" dirty="0" err="1" smtClean="0">
                <a:solidFill>
                  <a:schemeClr val="tx2">
                    <a:lumMod val="60000"/>
                    <a:lumOff val="40000"/>
                  </a:schemeClr>
                </a:solidFill>
              </a:rPr>
              <a:t>Programmes</a:t>
            </a:r>
            <a:r>
              <a:rPr lang="en-US" dirty="0" smtClean="0">
                <a:solidFill>
                  <a:schemeClr val="tx2">
                    <a:lumMod val="60000"/>
                    <a:lumOff val="40000"/>
                  </a:schemeClr>
                </a:solidFill>
              </a:rPr>
              <a:t> of Action</a:t>
            </a:r>
          </a:p>
          <a:p>
            <a:pPr lvl="1"/>
            <a:endParaRPr lang="en-US" dirty="0" smtClean="0">
              <a:solidFill>
                <a:schemeClr val="tx2">
                  <a:lumMod val="60000"/>
                  <a:lumOff val="40000"/>
                </a:schemeClr>
              </a:solidFill>
            </a:endParaRPr>
          </a:p>
          <a:p>
            <a:pPr marL="0" indent="0">
              <a:buNone/>
            </a:pPr>
            <a:r>
              <a:rPr lang="en-US" sz="2400" dirty="0" smtClean="0">
                <a:solidFill>
                  <a:schemeClr val="tx2">
                    <a:lumMod val="60000"/>
                    <a:lumOff val="40000"/>
                  </a:schemeClr>
                </a:solidFill>
              </a:rPr>
              <a:t>2) Pursing initiatives that cut across both adaptation and other GEF focal areas.</a:t>
            </a:r>
          </a:p>
        </p:txBody>
      </p:sp>
      <p:sp>
        <p:nvSpPr>
          <p:cNvPr id="5" name="TextBox 4"/>
          <p:cNvSpPr txBox="1"/>
          <p:nvPr/>
        </p:nvSpPr>
        <p:spPr>
          <a:xfrm>
            <a:off x="512717" y="5257800"/>
            <a:ext cx="7508337" cy="2369880"/>
          </a:xfrm>
          <a:prstGeom prst="rect">
            <a:avLst/>
          </a:prstGeom>
          <a:noFill/>
        </p:spPr>
        <p:txBody>
          <a:bodyPr wrap="none" rtlCol="0">
            <a:spAutoFit/>
          </a:bodyPr>
          <a:lstStyle/>
          <a:p>
            <a:pPr>
              <a:spcBef>
                <a:spcPct val="0"/>
              </a:spcBef>
            </a:pPr>
            <a:r>
              <a:rPr lang="en-US" sz="2800" i="1" dirty="0" smtClean="0">
                <a:solidFill>
                  <a:srgbClr val="00B050"/>
                </a:solidFill>
              </a:rPr>
              <a:t>Innovations</a:t>
            </a:r>
            <a:r>
              <a:rPr lang="en-US" sz="2400" dirty="0">
                <a:solidFill>
                  <a:srgbClr val="00B050"/>
                </a:solidFill>
              </a:rPr>
              <a:t>: </a:t>
            </a:r>
          </a:p>
          <a:p>
            <a:pPr>
              <a:spcBef>
                <a:spcPct val="0"/>
              </a:spcBef>
            </a:pPr>
            <a:r>
              <a:rPr lang="en-US" sz="2400" dirty="0">
                <a:solidFill>
                  <a:srgbClr val="00B050"/>
                </a:solidFill>
              </a:rPr>
              <a:t>Private sector engagement &amp;  Ecosystem-based adaptation</a:t>
            </a:r>
          </a:p>
          <a:p>
            <a:pPr marL="571500" lvl="1" indent="-171450">
              <a:spcBef>
                <a:spcPct val="0"/>
              </a:spcBef>
              <a:buFont typeface="Arial" panose="020B0604020202020204" pitchFamily="34" charset="0"/>
              <a:buChar char="•"/>
            </a:pPr>
            <a:endParaRPr lang="en-US" sz="2400" dirty="0">
              <a:solidFill>
                <a:srgbClr val="00B050"/>
              </a:solidFill>
            </a:endParaRPr>
          </a:p>
          <a:p>
            <a:endParaRPr lang="en-US" sz="2400" dirty="0">
              <a:solidFill>
                <a:srgbClr val="00B050"/>
              </a:solidFill>
            </a:endParaRPr>
          </a:p>
          <a:p>
            <a:endParaRPr lang="en-US" sz="2400" dirty="0">
              <a:solidFill>
                <a:srgbClr val="00B050"/>
              </a:solidFill>
            </a:endParaRPr>
          </a:p>
          <a:p>
            <a:endParaRPr lang="en-US" sz="2400" dirty="0">
              <a:solidFill>
                <a:srgbClr val="00B050"/>
              </a:solidFill>
            </a:endParaRPr>
          </a:p>
        </p:txBody>
      </p:sp>
    </p:spTree>
    <p:extLst>
      <p:ext uri="{BB962C8B-B14F-4D97-AF65-F5344CB8AC3E}">
        <p14:creationId xmlns:p14="http://schemas.microsoft.com/office/powerpoint/2010/main" val="433224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4617" y="685800"/>
            <a:ext cx="8229600" cy="1143000"/>
          </a:xfrm>
        </p:spPr>
        <p:txBody>
          <a:bodyPr/>
          <a:lstStyle/>
          <a:p>
            <a:r>
              <a:rPr lang="en-US" sz="3600" b="1" dirty="0" smtClean="0">
                <a:solidFill>
                  <a:schemeClr val="tx1"/>
                </a:solidFill>
              </a:rPr>
              <a:t>Adaptation Programming Strategy: </a:t>
            </a:r>
            <a:br>
              <a:rPr lang="en-US" sz="3600" b="1" dirty="0" smtClean="0">
                <a:solidFill>
                  <a:schemeClr val="tx1"/>
                </a:solidFill>
              </a:rPr>
            </a:br>
            <a:r>
              <a:rPr lang="en-US" sz="3600" b="1" dirty="0" smtClean="0">
                <a:solidFill>
                  <a:schemeClr val="tx1"/>
                </a:solidFill>
              </a:rPr>
              <a:t>Thematic Priorities</a:t>
            </a:r>
            <a:endParaRPr lang="en-US" sz="3600" b="1" dirty="0">
              <a:solidFill>
                <a:schemeClr val="tx1"/>
              </a:solidFill>
            </a:endParaRPr>
          </a:p>
        </p:txBody>
      </p:sp>
      <p:sp>
        <p:nvSpPr>
          <p:cNvPr id="3" name="Content Placeholder 2"/>
          <p:cNvSpPr>
            <a:spLocks noGrp="1"/>
          </p:cNvSpPr>
          <p:nvPr>
            <p:ph idx="1"/>
          </p:nvPr>
        </p:nvSpPr>
        <p:spPr>
          <a:xfrm>
            <a:off x="304288" y="2362200"/>
            <a:ext cx="4343400" cy="4114800"/>
          </a:xfrm>
        </p:spPr>
        <p:txBody>
          <a:bodyPr/>
          <a:lstStyle/>
          <a:p>
            <a:pPr marL="171450" indent="-171450">
              <a:spcBef>
                <a:spcPct val="0"/>
              </a:spcBef>
              <a:buFont typeface="Arial" panose="020B0604020202020204" pitchFamily="34" charset="0"/>
              <a:buChar char="•"/>
            </a:pPr>
            <a:r>
              <a:rPr lang="en-US" sz="2400" dirty="0">
                <a:solidFill>
                  <a:schemeClr val="accent3">
                    <a:lumMod val="50000"/>
                  </a:schemeClr>
                </a:solidFill>
              </a:rPr>
              <a:t>Agriculture and food security</a:t>
            </a:r>
          </a:p>
          <a:p>
            <a:pPr marL="171450" indent="-171450">
              <a:spcBef>
                <a:spcPct val="0"/>
              </a:spcBef>
              <a:buFont typeface="Arial" panose="020B0604020202020204" pitchFamily="34" charset="0"/>
              <a:buChar char="•"/>
            </a:pPr>
            <a:r>
              <a:rPr lang="en-US" sz="2400" dirty="0" smtClean="0"/>
              <a:t>Water resources management</a:t>
            </a:r>
          </a:p>
          <a:p>
            <a:pPr marL="171450" indent="-171450">
              <a:spcBef>
                <a:spcPct val="0"/>
              </a:spcBef>
              <a:buFont typeface="Arial" panose="020B0604020202020204" pitchFamily="34" charset="0"/>
              <a:buChar char="•"/>
            </a:pPr>
            <a:r>
              <a:rPr lang="en-US" sz="2400" dirty="0" smtClean="0">
                <a:solidFill>
                  <a:srgbClr val="002060"/>
                </a:solidFill>
              </a:rPr>
              <a:t>Coastal </a:t>
            </a:r>
            <a:r>
              <a:rPr lang="en-US" sz="2400" dirty="0">
                <a:solidFill>
                  <a:srgbClr val="002060"/>
                </a:solidFill>
              </a:rPr>
              <a:t>zone managemen</a:t>
            </a:r>
            <a:r>
              <a:rPr lang="en-US" sz="2400" dirty="0"/>
              <a:t>t</a:t>
            </a:r>
          </a:p>
          <a:p>
            <a:pPr marL="171450" indent="-171450">
              <a:spcBef>
                <a:spcPct val="0"/>
              </a:spcBef>
              <a:buFont typeface="Arial" panose="020B0604020202020204" pitchFamily="34" charset="0"/>
              <a:buChar char="•"/>
            </a:pPr>
            <a:r>
              <a:rPr lang="en-US" sz="2400" dirty="0"/>
              <a:t>Infrastructure</a:t>
            </a:r>
          </a:p>
          <a:p>
            <a:pPr marL="171450" indent="-171450">
              <a:spcBef>
                <a:spcPct val="0"/>
              </a:spcBef>
              <a:buFont typeface="Arial" panose="020B0604020202020204" pitchFamily="34" charset="0"/>
              <a:buChar char="•"/>
            </a:pPr>
            <a:r>
              <a:rPr lang="en-US" sz="2400" dirty="0">
                <a:solidFill>
                  <a:srgbClr val="C00000"/>
                </a:solidFill>
              </a:rPr>
              <a:t>Disaster risk </a:t>
            </a:r>
            <a:r>
              <a:rPr lang="en-US" sz="2400" dirty="0" smtClean="0">
                <a:solidFill>
                  <a:srgbClr val="C00000"/>
                </a:solidFill>
              </a:rPr>
              <a:t>management</a:t>
            </a:r>
          </a:p>
          <a:p>
            <a:pPr marL="171450" indent="-171450">
              <a:spcBef>
                <a:spcPct val="0"/>
              </a:spcBef>
              <a:buFont typeface="Arial" panose="020B0604020202020204" pitchFamily="34" charset="0"/>
              <a:buChar char="•"/>
            </a:pPr>
            <a:r>
              <a:rPr lang="en-US" sz="2400" dirty="0" smtClean="0"/>
              <a:t>Natural </a:t>
            </a:r>
            <a:r>
              <a:rPr lang="en-US" sz="2400" dirty="0"/>
              <a:t>resources management</a:t>
            </a:r>
          </a:p>
          <a:p>
            <a:pPr marL="171450" indent="-171450">
              <a:spcBef>
                <a:spcPct val="0"/>
              </a:spcBef>
              <a:buFont typeface="Arial" panose="020B0604020202020204" pitchFamily="34" charset="0"/>
              <a:buChar char="•"/>
            </a:pPr>
            <a:r>
              <a:rPr lang="en-US" sz="2400" dirty="0" smtClean="0">
                <a:solidFill>
                  <a:schemeClr val="accent6">
                    <a:lumMod val="75000"/>
                  </a:schemeClr>
                </a:solidFill>
              </a:rPr>
              <a:t>Health</a:t>
            </a:r>
            <a:endParaRPr lang="en-US" sz="2400" dirty="0">
              <a:solidFill>
                <a:schemeClr val="accent6">
                  <a:lumMod val="75000"/>
                </a:schemeClr>
              </a:solidFill>
            </a:endParaRPr>
          </a:p>
        </p:txBody>
      </p:sp>
      <p:sp>
        <p:nvSpPr>
          <p:cNvPr id="4" name="Rectangle 3"/>
          <p:cNvSpPr/>
          <p:nvPr/>
        </p:nvSpPr>
        <p:spPr>
          <a:xfrm>
            <a:off x="4611829" y="3124200"/>
            <a:ext cx="4572000" cy="1200329"/>
          </a:xfrm>
          <a:prstGeom prst="rect">
            <a:avLst/>
          </a:prstGeom>
        </p:spPr>
        <p:txBody>
          <a:bodyPr>
            <a:spAutoFit/>
          </a:bodyPr>
          <a:lstStyle/>
          <a:p>
            <a:pPr marL="171450" indent="-171450">
              <a:spcBef>
                <a:spcPct val="0"/>
              </a:spcBef>
              <a:buFont typeface="Arial" panose="020B0604020202020204" pitchFamily="34" charset="0"/>
              <a:buChar char="•"/>
            </a:pPr>
            <a:r>
              <a:rPr lang="en-US" sz="2400" dirty="0" smtClean="0"/>
              <a:t>Climate </a:t>
            </a:r>
            <a:r>
              <a:rPr lang="en-US" sz="2400" dirty="0"/>
              <a:t>information services</a:t>
            </a:r>
          </a:p>
          <a:p>
            <a:pPr marL="171450" indent="-171450">
              <a:spcBef>
                <a:spcPct val="0"/>
              </a:spcBef>
              <a:buFont typeface="Arial" panose="020B0604020202020204" pitchFamily="34" charset="0"/>
              <a:buChar char="•"/>
            </a:pPr>
            <a:r>
              <a:rPr lang="en-US" sz="2400" dirty="0">
                <a:solidFill>
                  <a:srgbClr val="7030A0"/>
                </a:solidFill>
              </a:rPr>
              <a:t>Climate-resilient urban systems</a:t>
            </a:r>
          </a:p>
          <a:p>
            <a:pPr marL="171450" indent="-171450">
              <a:spcBef>
                <a:spcPct val="0"/>
              </a:spcBef>
              <a:buFont typeface="Arial" panose="020B0604020202020204" pitchFamily="34" charset="0"/>
              <a:buChar char="•"/>
            </a:pPr>
            <a:r>
              <a:rPr lang="en-US" sz="2400" dirty="0"/>
              <a:t>Small Island Developing States</a:t>
            </a:r>
          </a:p>
        </p:txBody>
      </p:sp>
    </p:spTree>
    <p:extLst>
      <p:ext uri="{BB962C8B-B14F-4D97-AF65-F5344CB8AC3E}">
        <p14:creationId xmlns:p14="http://schemas.microsoft.com/office/powerpoint/2010/main" val="1996456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gtEl>
                                        <p:attrNameLst>
                                          <p:attrName>style.visibility</p:attrName>
                                        </p:attrNameLst>
                                      </p:cBhvr>
                                      <p:to>
                                        <p:strVal val="visible"/>
                                      </p:to>
                                    </p:set>
                                    <p:animEffect transition="in" filter="fade">
                                      <p:cBhvr>
                                        <p:cTn id="4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143000"/>
          </a:xfrm>
        </p:spPr>
        <p:txBody>
          <a:bodyPr>
            <a:normAutofit fontScale="90000"/>
          </a:bodyPr>
          <a:lstStyle/>
          <a:p>
            <a:r>
              <a:rPr lang="en-US" dirty="0" smtClean="0">
                <a:solidFill>
                  <a:srgbClr val="00642D"/>
                </a:solidFill>
                <a:latin typeface="+mn-lt"/>
              </a:rPr>
              <a:t>GEF 6 Programming</a:t>
            </a:r>
            <a:br>
              <a:rPr lang="en-US" dirty="0" smtClean="0">
                <a:solidFill>
                  <a:srgbClr val="00642D"/>
                </a:solidFill>
                <a:latin typeface="+mn-lt"/>
              </a:rPr>
            </a:br>
            <a:r>
              <a:rPr lang="en-US" dirty="0" smtClean="0">
                <a:solidFill>
                  <a:srgbClr val="00642D"/>
                </a:solidFill>
                <a:latin typeface="+mn-lt"/>
              </a:rPr>
              <a:t>International Waters</a:t>
            </a:r>
            <a:endParaRPr lang="en-US" dirty="0">
              <a:latin typeface="+mn-lt"/>
            </a:endParaRPr>
          </a:p>
        </p:txBody>
      </p:sp>
      <p:sp>
        <p:nvSpPr>
          <p:cNvPr id="4" name="Rectangle 3"/>
          <p:cNvSpPr/>
          <p:nvPr/>
        </p:nvSpPr>
        <p:spPr>
          <a:xfrm>
            <a:off x="2581005" y="3962400"/>
            <a:ext cx="3981989" cy="461665"/>
          </a:xfrm>
          <a:prstGeom prst="rect">
            <a:avLst/>
          </a:prstGeom>
        </p:spPr>
        <p:txBody>
          <a:bodyPr wrap="none">
            <a:spAutoFit/>
          </a:bodyPr>
          <a:lstStyle/>
          <a:p>
            <a:pPr algn="ctr"/>
            <a:r>
              <a:rPr lang="en-US" sz="2400" b="1" i="1" dirty="0">
                <a:solidFill>
                  <a:prstClr val="black"/>
                </a:solidFill>
              </a:rPr>
              <a:t>Leah Karrer- Sr. </a:t>
            </a:r>
            <a:r>
              <a:rPr lang="en-US" sz="2400" b="1" i="1" dirty="0" err="1">
                <a:solidFill>
                  <a:prstClr val="black"/>
                </a:solidFill>
              </a:rPr>
              <a:t>Env</a:t>
            </a:r>
            <a:r>
              <a:rPr lang="en-US" sz="2400" b="1" i="1" dirty="0">
                <a:solidFill>
                  <a:prstClr val="black"/>
                </a:solidFill>
              </a:rPr>
              <a:t>. Specialist</a:t>
            </a:r>
            <a:endParaRPr lang="en-US" sz="2400" b="1" dirty="0">
              <a:solidFill>
                <a:prstClr val="black"/>
              </a:solidFill>
            </a:endParaRPr>
          </a:p>
        </p:txBody>
      </p:sp>
      <p:sp>
        <p:nvSpPr>
          <p:cNvPr id="5" name="Rectangle 4"/>
          <p:cNvSpPr/>
          <p:nvPr/>
        </p:nvSpPr>
        <p:spPr>
          <a:xfrm>
            <a:off x="0" y="5257800"/>
            <a:ext cx="9982200" cy="1752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371600" y="3657600"/>
            <a:ext cx="6400800" cy="1752600"/>
          </a:xfrm>
        </p:spPr>
        <p:txBody>
          <a:bodyPr/>
          <a:lstStyle/>
          <a:p>
            <a:pPr>
              <a:lnSpc>
                <a:spcPct val="80000"/>
              </a:lnSpc>
              <a:defRPr/>
            </a:pPr>
            <a:r>
              <a:rPr lang="en-US" sz="2400" b="1" dirty="0" smtClean="0">
                <a:solidFill>
                  <a:schemeClr val="tx1"/>
                </a:solidFill>
                <a:latin typeface="Andes" panose="02000000000000000000" pitchFamily="50" charset="0"/>
                <a:cs typeface="Times New Roman" pitchFamily="18" charset="0"/>
              </a:rPr>
              <a:t>GEF Expanded Constituency Workshop</a:t>
            </a:r>
            <a:endParaRPr lang="en-US" sz="2400" b="1" dirty="0" smtClean="0">
              <a:solidFill>
                <a:srgbClr val="00642D"/>
              </a:solidFill>
              <a:latin typeface="Andes" panose="02000000000000000000" pitchFamily="50" charset="0"/>
              <a:cs typeface="Times New Roman" panose="02020603050405020304" pitchFamily="18" charset="0"/>
            </a:endParaRPr>
          </a:p>
          <a:p>
            <a:pPr>
              <a:lnSpc>
                <a:spcPct val="80000"/>
              </a:lnSpc>
              <a:defRPr/>
            </a:pPr>
            <a:endParaRPr lang="en-US" sz="2400" b="1" dirty="0" smtClean="0">
              <a:solidFill>
                <a:schemeClr val="tx1"/>
              </a:solidFill>
              <a:latin typeface="Andes" panose="02000000000000000000" pitchFamily="50" charset="0"/>
            </a:endParaRPr>
          </a:p>
          <a:p>
            <a:pPr>
              <a:lnSpc>
                <a:spcPct val="80000"/>
              </a:lnSpc>
              <a:defRPr/>
            </a:pPr>
            <a:endParaRPr lang="en-US" sz="2400" b="1" dirty="0" smtClean="0">
              <a:solidFill>
                <a:schemeClr val="tx1"/>
              </a:solidFill>
              <a:latin typeface="Andes" panose="02000000000000000000" pitchFamily="50" charset="0"/>
            </a:endParaRPr>
          </a:p>
          <a:p>
            <a:pPr>
              <a:lnSpc>
                <a:spcPct val="80000"/>
              </a:lnSpc>
              <a:defRPr/>
            </a:pPr>
            <a:r>
              <a:rPr lang="en-US" sz="2400" b="1" dirty="0" smtClean="0">
                <a:solidFill>
                  <a:schemeClr val="tx1"/>
                </a:solidFill>
                <a:latin typeface="Andes" panose="02000000000000000000" pitchFamily="50" charset="0"/>
                <a:cs typeface="Times New Roman" panose="02020603050405020304" pitchFamily="18" charset="0"/>
              </a:rPr>
              <a:t>Windhoek, Namibia</a:t>
            </a:r>
            <a:endParaRPr lang="en-US" sz="2400" dirty="0">
              <a:solidFill>
                <a:schemeClr val="tx1"/>
              </a:solidFill>
              <a:latin typeface="Andes" panose="02000000000000000000" pitchFamily="50" charset="0"/>
              <a:cs typeface="Times New Roman" pitchFamily="18" charset="0"/>
            </a:endParaRPr>
          </a:p>
          <a:p>
            <a:pPr>
              <a:lnSpc>
                <a:spcPct val="80000"/>
              </a:lnSpc>
              <a:defRPr/>
            </a:pPr>
            <a:r>
              <a:rPr lang="en-US" sz="2400" dirty="0" smtClean="0">
                <a:solidFill>
                  <a:schemeClr val="tx1"/>
                </a:solidFill>
                <a:latin typeface="Andes" panose="02000000000000000000" pitchFamily="50" charset="0"/>
                <a:cs typeface="Times New Roman" pitchFamily="18" charset="0"/>
              </a:rPr>
              <a:t>February 17-18, 2015</a:t>
            </a:r>
          </a:p>
          <a:p>
            <a:pPr>
              <a:lnSpc>
                <a:spcPct val="80000"/>
              </a:lnSpc>
              <a:defRPr/>
            </a:pPr>
            <a:endParaRPr lang="en-US" sz="2400" dirty="0">
              <a:solidFill>
                <a:schemeClr val="tx1"/>
              </a:solidFill>
              <a:latin typeface="Andes" panose="02000000000000000000" pitchFamily="50" charset="0"/>
              <a:cs typeface="Times New Roman" pitchFamily="18" charset="0"/>
            </a:endParaRPr>
          </a:p>
          <a:p>
            <a:endParaRPr lang="en-US" sz="2400" dirty="0">
              <a:latin typeface="Andes" panose="02000000000000000000" pitchFamily="50" charset="0"/>
            </a:endParaRPr>
          </a:p>
        </p:txBody>
      </p:sp>
    </p:spTree>
    <p:extLst>
      <p:ext uri="{BB962C8B-B14F-4D97-AF65-F5344CB8AC3E}">
        <p14:creationId xmlns:p14="http://schemas.microsoft.com/office/powerpoint/2010/main" val="2365301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52400" y="381000"/>
            <a:ext cx="8763000" cy="914400"/>
          </a:xfrm>
          <a:solidFill>
            <a:schemeClr val="bg1"/>
          </a:solidFill>
        </p:spPr>
        <p:txBody>
          <a:bodyPr>
            <a:noAutofit/>
          </a:bodyPr>
          <a:lstStyle/>
          <a:p>
            <a:pPr algn="ctr"/>
            <a:r>
              <a:rPr lang="en-US" sz="3200" b="1" dirty="0" smtClean="0">
                <a:latin typeface="Arial" pitchFamily="34" charset="0"/>
                <a:cs typeface="Arial" pitchFamily="34" charset="0"/>
              </a:rPr>
              <a:t>GEF- 6</a:t>
            </a:r>
            <a:r>
              <a:rPr lang="en-US" sz="3200" b="1" dirty="0">
                <a:latin typeface="Arial" pitchFamily="34" charset="0"/>
                <a:cs typeface="Arial" pitchFamily="34" charset="0"/>
              </a:rPr>
              <a:t>: Focal Areas &amp; Funding Sources</a:t>
            </a:r>
          </a:p>
        </p:txBody>
      </p:sp>
      <p:graphicFrame>
        <p:nvGraphicFramePr>
          <p:cNvPr id="2" name="Table 1"/>
          <p:cNvGraphicFramePr>
            <a:graphicFrameLocks noGrp="1"/>
          </p:cNvGraphicFramePr>
          <p:nvPr>
            <p:extLst/>
          </p:nvPr>
        </p:nvGraphicFramePr>
        <p:xfrm>
          <a:off x="457200" y="1314452"/>
          <a:ext cx="8382000" cy="5162547"/>
        </p:xfrm>
        <a:graphic>
          <a:graphicData uri="http://schemas.openxmlformats.org/drawingml/2006/table">
            <a:tbl>
              <a:tblPr firstRow="1" bandRow="1">
                <a:tableStyleId>{5C22544A-7EE6-4342-B048-85BDC9FD1C3A}</a:tableStyleId>
              </a:tblPr>
              <a:tblGrid>
                <a:gridCol w="2974259"/>
                <a:gridCol w="1982839"/>
                <a:gridCol w="1725905"/>
                <a:gridCol w="1698997"/>
              </a:tblGrid>
              <a:tr h="713414">
                <a:tc>
                  <a:txBody>
                    <a:bodyPr/>
                    <a:lstStyle/>
                    <a:p>
                      <a:endParaRPr lang="en-US" sz="1400" dirty="0"/>
                    </a:p>
                  </a:txBody>
                  <a:tcPr marL="68580" marR="68580" marT="34290" marB="34290"/>
                </a:tc>
                <a:tc>
                  <a:txBody>
                    <a:bodyPr/>
                    <a:lstStyle/>
                    <a:p>
                      <a:pPr algn="ctr"/>
                      <a:r>
                        <a:rPr lang="en-US" sz="1400" dirty="0" smtClean="0"/>
                        <a:t>GEF Trust Fund: </a:t>
                      </a:r>
                    </a:p>
                    <a:p>
                      <a:pPr algn="ctr"/>
                      <a:r>
                        <a:rPr lang="en-US" sz="1400" dirty="0" smtClean="0"/>
                        <a:t>STAR Allocation</a:t>
                      </a:r>
                      <a:endParaRPr lang="en-US" sz="1400" dirty="0"/>
                    </a:p>
                  </a:txBody>
                  <a:tcPr marL="68580" marR="68580" marT="34290" marB="34290"/>
                </a:tc>
                <a:tc>
                  <a:txBody>
                    <a:bodyPr/>
                    <a:lstStyle/>
                    <a:p>
                      <a:pPr algn="ctr"/>
                      <a:r>
                        <a:rPr lang="en-US" sz="1400" dirty="0" smtClean="0"/>
                        <a:t>GEF Trust Fund: </a:t>
                      </a:r>
                    </a:p>
                    <a:p>
                      <a:pPr algn="ctr"/>
                      <a:r>
                        <a:rPr lang="en-US" sz="1400" dirty="0" smtClean="0"/>
                        <a:t>Non-STAR</a:t>
                      </a:r>
                      <a:r>
                        <a:rPr lang="en-US" sz="1400" baseline="0" dirty="0" smtClean="0"/>
                        <a:t> Allocation</a:t>
                      </a:r>
                      <a:endParaRPr lang="en-US" sz="1400" dirty="0"/>
                    </a:p>
                  </a:txBody>
                  <a:tcPr marL="68580" marR="68580" marT="34290" marB="34290"/>
                </a:tc>
                <a:tc>
                  <a:txBody>
                    <a:bodyPr/>
                    <a:lstStyle/>
                    <a:p>
                      <a:pPr algn="ctr"/>
                      <a:r>
                        <a:rPr lang="en-US" sz="1400" dirty="0" smtClean="0"/>
                        <a:t>LDCF</a:t>
                      </a:r>
                      <a:r>
                        <a:rPr lang="en-US" sz="1400" baseline="0" dirty="0" smtClean="0"/>
                        <a:t> / SCCF</a:t>
                      </a:r>
                      <a:endParaRPr lang="en-US" sz="1400" dirty="0"/>
                    </a:p>
                  </a:txBody>
                  <a:tcPr marL="68580" marR="68580" marT="34290" marB="34290"/>
                </a:tc>
              </a:tr>
              <a:tr h="342587">
                <a:tc>
                  <a:txBody>
                    <a:bodyPr/>
                    <a:lstStyle/>
                    <a:p>
                      <a:r>
                        <a:rPr lang="en-US" sz="1400" dirty="0" smtClean="0"/>
                        <a:t>Biodiversity</a:t>
                      </a:r>
                      <a:r>
                        <a:rPr lang="en-US" sz="1400" baseline="0" dirty="0" smtClean="0"/>
                        <a:t> (BD)</a:t>
                      </a:r>
                      <a:endParaRPr lang="en-US" sz="1400" dirty="0" smtClean="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a:p>
                  </a:txBody>
                  <a:tcPr marL="68580" marR="68580" marT="34290" marB="34290"/>
                </a:tc>
                <a:tc>
                  <a:txBody>
                    <a:bodyPr/>
                    <a:lstStyle/>
                    <a:p>
                      <a:pPr algn="ctr"/>
                      <a:endParaRPr lang="en-US" sz="1400" dirty="0"/>
                    </a:p>
                  </a:txBody>
                  <a:tcPr marL="68580" marR="68580" marT="34290" marB="34290"/>
                </a:tc>
              </a:tr>
              <a:tr h="507743">
                <a:tc>
                  <a:txBody>
                    <a:bodyPr/>
                    <a:lstStyle/>
                    <a:p>
                      <a:r>
                        <a:rPr lang="en-US" sz="1400" dirty="0" smtClean="0"/>
                        <a:t>Land Degradation (LD)</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a:p>
                  </a:txBody>
                  <a:tcPr marL="68580" marR="68580" marT="34290" marB="34290"/>
                </a:tc>
                <a:tc>
                  <a:txBody>
                    <a:bodyPr/>
                    <a:lstStyle/>
                    <a:p>
                      <a:pPr algn="ctr"/>
                      <a:endParaRPr lang="en-US" sz="1400" dirty="0"/>
                    </a:p>
                  </a:txBody>
                  <a:tcPr marL="68580" marR="68580" marT="34290" marB="34290"/>
                </a:tc>
              </a:tr>
              <a:tr h="601841">
                <a:tc>
                  <a:txBody>
                    <a:bodyPr/>
                    <a:lstStyle/>
                    <a:p>
                      <a:r>
                        <a:rPr lang="en-US" sz="1400" dirty="0" smtClean="0"/>
                        <a:t>Climate Change Mitigation (CCM)</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a:p>
                  </a:txBody>
                  <a:tcPr marL="68580" marR="68580" marT="34290" marB="34290"/>
                </a:tc>
                <a:tc>
                  <a:txBody>
                    <a:bodyPr/>
                    <a:lstStyle/>
                    <a:p>
                      <a:pPr algn="ctr"/>
                      <a:endParaRPr lang="en-US" sz="1400" dirty="0"/>
                    </a:p>
                  </a:txBody>
                  <a:tcPr marL="68580" marR="68580" marT="34290" marB="34290"/>
                </a:tc>
              </a:tr>
              <a:tr h="507743">
                <a:tc>
                  <a:txBody>
                    <a:bodyPr/>
                    <a:lstStyle/>
                    <a:p>
                      <a:r>
                        <a:rPr lang="en-US" sz="1400" dirty="0" smtClean="0"/>
                        <a:t>International Waters</a:t>
                      </a:r>
                      <a:endParaRPr lang="en-US" sz="1400" dirty="0"/>
                    </a:p>
                  </a:txBody>
                  <a:tcPr marL="68580" marR="68580" marT="34290" marB="34290"/>
                </a:tc>
                <a:tc>
                  <a:txBody>
                    <a:bodyPr/>
                    <a:lstStyle/>
                    <a:p>
                      <a:pPr algn="ct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dirty="0"/>
                    </a:p>
                  </a:txBody>
                  <a:tcPr marL="68580" marR="68580" marT="34290" marB="34290"/>
                </a:tc>
              </a:tr>
              <a:tr h="342587">
                <a:tc>
                  <a:txBody>
                    <a:bodyPr/>
                    <a:lstStyle/>
                    <a:p>
                      <a:r>
                        <a:rPr lang="en-US" sz="1400" dirty="0" smtClean="0"/>
                        <a:t>Chemicals </a:t>
                      </a:r>
                      <a:endParaRPr lang="en-US" sz="1400" dirty="0"/>
                    </a:p>
                  </a:txBody>
                  <a:tcPr marL="68580" marR="68580" marT="34290" marB="34290"/>
                </a:tc>
                <a:tc>
                  <a:txBody>
                    <a:bodyPr/>
                    <a:lstStyle/>
                    <a:p>
                      <a:pPr algn="ctr"/>
                      <a:endParaRPr lang="en-US" sz="140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dirty="0"/>
                    </a:p>
                  </a:txBody>
                  <a:tcPr marL="68580" marR="68580" marT="34290" marB="34290"/>
                </a:tc>
              </a:tr>
              <a:tr h="942950">
                <a:tc>
                  <a:txBody>
                    <a:bodyPr/>
                    <a:lstStyle/>
                    <a:p>
                      <a:r>
                        <a:rPr lang="en-US" sz="1400" dirty="0" smtClean="0"/>
                        <a:t>Integrated</a:t>
                      </a:r>
                      <a:r>
                        <a:rPr lang="en-US" sz="1400" baseline="0" dirty="0" smtClean="0"/>
                        <a:t> Approach Programs (IAPs)</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dirty="0"/>
                    </a:p>
                  </a:txBody>
                  <a:tcPr marL="68580" marR="68580" marT="34290" marB="34290"/>
                </a:tc>
              </a:tr>
              <a:tr h="601841">
                <a:tc>
                  <a:txBody>
                    <a:bodyPr/>
                    <a:lstStyle/>
                    <a:p>
                      <a:r>
                        <a:rPr lang="en-US" sz="1400" dirty="0" smtClean="0"/>
                        <a:t>Sustainable Forest Management (SFM)</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c>
                  <a:txBody>
                    <a:bodyPr/>
                    <a:lstStyle/>
                    <a:p>
                      <a:pPr algn="ctr"/>
                      <a:endParaRPr lang="en-US" sz="1400" dirty="0"/>
                    </a:p>
                  </a:txBody>
                  <a:tcPr marL="68580" marR="68580" marT="34290" marB="34290"/>
                </a:tc>
              </a:tr>
              <a:tr h="6018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Climate</a:t>
                      </a:r>
                      <a:r>
                        <a:rPr lang="en-US" sz="1400" baseline="0" dirty="0" smtClean="0"/>
                        <a:t> Change Adaptation (CCA)</a:t>
                      </a:r>
                      <a:endParaRPr lang="en-US" sz="1400" dirty="0" smtClean="0"/>
                    </a:p>
                  </a:txBody>
                  <a:tcPr marL="68580" marR="68580" marT="34290" marB="34290"/>
                </a:tc>
                <a:tc>
                  <a:txBody>
                    <a:bodyPr/>
                    <a:lstStyle/>
                    <a:p>
                      <a:pPr algn="ctr"/>
                      <a:endParaRPr lang="en-US" sz="1400"/>
                    </a:p>
                  </a:txBody>
                  <a:tcPr marL="68580" marR="68580" marT="34290" marB="34290"/>
                </a:tc>
                <a:tc>
                  <a:txBody>
                    <a:bodyPr/>
                    <a:lstStyle/>
                    <a:p>
                      <a:pPr algn="ctr"/>
                      <a:endParaRPr lang="en-US" sz="1400" dirty="0"/>
                    </a:p>
                  </a:txBody>
                  <a:tcPr marL="68580" marR="68580" marT="34290" marB="34290"/>
                </a:tc>
                <a:tc>
                  <a:txBody>
                    <a:bodyPr/>
                    <a:lstStyle/>
                    <a:p>
                      <a:pPr algn="ctr"/>
                      <a:r>
                        <a:rPr lang="en-US" sz="1400" dirty="0" smtClean="0"/>
                        <a:t>X</a:t>
                      </a:r>
                      <a:endParaRPr lang="en-US" sz="1400" dirty="0"/>
                    </a:p>
                  </a:txBody>
                  <a:tcPr marL="68580" marR="68580" marT="34290" marB="34290"/>
                </a:tc>
              </a:tr>
            </a:tbl>
          </a:graphicData>
        </a:graphic>
      </p:graphicFrame>
      <p:sp>
        <p:nvSpPr>
          <p:cNvPr id="3" name="Right Arrow 2"/>
          <p:cNvSpPr/>
          <p:nvPr/>
        </p:nvSpPr>
        <p:spPr>
          <a:xfrm>
            <a:off x="152400" y="3581400"/>
            <a:ext cx="228600" cy="228600"/>
          </a:xfrm>
          <a:prstGeom prst="right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4135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108" y="1214037"/>
            <a:ext cx="8798609" cy="5620446"/>
          </a:xfrm>
          <a:prstGeom prst="rect">
            <a:avLst/>
          </a:prstGeom>
        </p:spPr>
      </p:pic>
      <p:sp>
        <p:nvSpPr>
          <p:cNvPr id="12" name="Title 1"/>
          <p:cNvSpPr txBox="1">
            <a:spLocks/>
          </p:cNvSpPr>
          <p:nvPr/>
        </p:nvSpPr>
        <p:spPr>
          <a:xfrm>
            <a:off x="-152399" y="152400"/>
            <a:ext cx="9372599" cy="11430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100" b="1" dirty="0" smtClean="0"/>
              <a:t>International Waters</a:t>
            </a:r>
            <a:r>
              <a:rPr lang="en-US" sz="3100" dirty="0" smtClean="0"/>
              <a:t>: </a:t>
            </a:r>
            <a:r>
              <a:rPr lang="en-US" sz="3100" u="sng" dirty="0" err="1" smtClean="0"/>
              <a:t>transboundary</a:t>
            </a:r>
            <a:r>
              <a:rPr lang="en-US" sz="3100" u="sng" dirty="0" smtClean="0"/>
              <a:t> </a:t>
            </a:r>
            <a:r>
              <a:rPr lang="en-US" sz="3100" dirty="0" smtClean="0">
                <a:solidFill>
                  <a:srgbClr val="44546A">
                    <a:lumMod val="75000"/>
                  </a:srgbClr>
                </a:solidFill>
              </a:rPr>
              <a:t>river basins, lakes, aquifers, large marine ecosystems &amp; open oceans</a:t>
            </a:r>
            <a:endParaRPr lang="en-US" sz="3100" dirty="0"/>
          </a:p>
        </p:txBody>
      </p:sp>
      <p:sp>
        <p:nvSpPr>
          <p:cNvPr id="2" name="Oval 1"/>
          <p:cNvSpPr/>
          <p:nvPr/>
        </p:nvSpPr>
        <p:spPr>
          <a:xfrm>
            <a:off x="4343400" y="4495800"/>
            <a:ext cx="990600" cy="13716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5239606" y="4343400"/>
            <a:ext cx="1161194" cy="1371600"/>
          </a:xfrm>
          <a:prstGeom prst="ellipse">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94241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9681</TotalTime>
  <Words>2317</Words>
  <Application>Microsoft Office PowerPoint</Application>
  <PresentationFormat>On-screen Show (4:3)</PresentationFormat>
  <Paragraphs>246</Paragraphs>
  <Slides>11</Slides>
  <Notes>11</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Andes</vt:lpstr>
      <vt:lpstr>Arial</vt:lpstr>
      <vt:lpstr>Calibri</vt:lpstr>
      <vt:lpstr>Times New Roman</vt:lpstr>
      <vt:lpstr>1_Office Theme</vt:lpstr>
      <vt:lpstr>3_Office Theme</vt:lpstr>
      <vt:lpstr>GEF 6 Programming Climate Change Adaptation</vt:lpstr>
      <vt:lpstr>GEF- 6: Programming &amp; Funding Sources</vt:lpstr>
      <vt:lpstr>Adaptation Programming Strategy:  LDCF &amp; SCCF </vt:lpstr>
      <vt:lpstr>Adaptation Programming Strategy:  Goal &amp; Objectives  </vt:lpstr>
      <vt:lpstr>Adaptation Programming Strategy:  2 Core Pillars &amp; Innovations</vt:lpstr>
      <vt:lpstr>Adaptation Programming Strategy:  Thematic Priorities</vt:lpstr>
      <vt:lpstr>GEF 6 Programming International Waters</vt:lpstr>
      <vt:lpstr>GEF- 6: Focal Areas &amp; Funding Sources</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Thomas Zimsky</dc:creator>
  <cp:lastModifiedBy>Oreste Pedro Maia de Andrade Jr</cp:lastModifiedBy>
  <cp:revision>143</cp:revision>
  <cp:lastPrinted>2015-02-02T15:46:04Z</cp:lastPrinted>
  <dcterms:created xsi:type="dcterms:W3CDTF">2013-04-08T16:30:17Z</dcterms:created>
  <dcterms:modified xsi:type="dcterms:W3CDTF">2015-03-04T20:18:08Z</dcterms:modified>
</cp:coreProperties>
</file>