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3" r:id="rId2"/>
    <p:sldId id="270" r:id="rId3"/>
    <p:sldId id="274" r:id="rId4"/>
    <p:sldId id="299" r:id="rId5"/>
    <p:sldId id="298" r:id="rId6"/>
    <p:sldId id="287" r:id="rId7"/>
    <p:sldId id="289" r:id="rId8"/>
    <p:sldId id="295" r:id="rId9"/>
    <p:sldId id="297" r:id="rId10"/>
    <p:sldId id="293" r:id="rId11"/>
    <p:sldId id="294" r:id="rId12"/>
    <p:sldId id="268" r:id="rId13"/>
  </p:sldIdLst>
  <p:sldSz cx="9144000" cy="6858000" type="screen4x3"/>
  <p:notesSz cx="6858000"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7" autoAdjust="0"/>
    <p:restoredTop sz="94235" autoAdjust="0"/>
  </p:normalViewPr>
  <p:slideViewPr>
    <p:cSldViewPr>
      <p:cViewPr>
        <p:scale>
          <a:sx n="100" d="100"/>
          <a:sy n="100" d="100"/>
        </p:scale>
        <p:origin x="-1224"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2958" y="-9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0" tIns="46146" rIns="92290" bIns="46146"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2290" tIns="46146" rIns="92290" bIns="46146" rtlCol="0"/>
          <a:lstStyle>
            <a:lvl1pPr algn="r">
              <a:defRPr sz="1200"/>
            </a:lvl1pPr>
          </a:lstStyle>
          <a:p>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2290" tIns="46146" rIns="92290" bIns="46146"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290" tIns="46146" rIns="92290" bIns="46146" rtlCol="0" anchor="b"/>
          <a:lstStyle>
            <a:lvl1pPr algn="r">
              <a:defRPr sz="12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xmlns=""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2098" cy="464205"/>
          </a:xfrm>
          <a:prstGeom prst="rect">
            <a:avLst/>
          </a:prstGeom>
        </p:spPr>
        <p:txBody>
          <a:bodyPr vert="horz" lIns="87306" tIns="43652" rIns="87306" bIns="43652" rtlCol="0"/>
          <a:lstStyle>
            <a:lvl1pPr algn="l">
              <a:defRPr sz="1100"/>
            </a:lvl1pPr>
          </a:lstStyle>
          <a:p>
            <a:endParaRPr lang="en-US"/>
          </a:p>
        </p:txBody>
      </p:sp>
      <p:sp>
        <p:nvSpPr>
          <p:cNvPr id="3" name="Date Placeholder 2"/>
          <p:cNvSpPr>
            <a:spLocks noGrp="1"/>
          </p:cNvSpPr>
          <p:nvPr>
            <p:ph type="dt" idx="1"/>
          </p:nvPr>
        </p:nvSpPr>
        <p:spPr>
          <a:xfrm>
            <a:off x="3884414" y="2"/>
            <a:ext cx="2972098" cy="464205"/>
          </a:xfrm>
          <a:prstGeom prst="rect">
            <a:avLst/>
          </a:prstGeom>
        </p:spPr>
        <p:txBody>
          <a:bodyPr vert="horz" lIns="87306" tIns="43652" rIns="87306" bIns="43652" rtlCol="0"/>
          <a:lstStyle>
            <a:lvl1pPr algn="r">
              <a:defRPr sz="1100"/>
            </a:lvl1pPr>
          </a:lstStyle>
          <a:p>
            <a:endParaRPr lang="en-US"/>
          </a:p>
        </p:txBody>
      </p:sp>
      <p:sp>
        <p:nvSpPr>
          <p:cNvPr id="4" name="Slide Image Placeholder 3"/>
          <p:cNvSpPr>
            <a:spLocks noGrp="1" noRot="1" noChangeAspect="1"/>
          </p:cNvSpPr>
          <p:nvPr>
            <p:ph type="sldImg" idx="2"/>
          </p:nvPr>
        </p:nvSpPr>
        <p:spPr>
          <a:xfrm>
            <a:off x="1106488" y="698500"/>
            <a:ext cx="4646612" cy="3486150"/>
          </a:xfrm>
          <a:prstGeom prst="rect">
            <a:avLst/>
          </a:prstGeom>
          <a:noFill/>
          <a:ln w="12700">
            <a:solidFill>
              <a:prstClr val="black"/>
            </a:solidFill>
          </a:ln>
        </p:spPr>
        <p:txBody>
          <a:bodyPr vert="horz" lIns="87306" tIns="43652" rIns="87306" bIns="43652" rtlCol="0" anchor="ctr"/>
          <a:lstStyle/>
          <a:p>
            <a:endParaRPr lang="en-US"/>
          </a:p>
        </p:txBody>
      </p:sp>
      <p:sp>
        <p:nvSpPr>
          <p:cNvPr id="5" name="Notes Placeholder 4"/>
          <p:cNvSpPr>
            <a:spLocks noGrp="1"/>
          </p:cNvSpPr>
          <p:nvPr>
            <p:ph type="body" sz="quarter" idx="3"/>
          </p:nvPr>
        </p:nvSpPr>
        <p:spPr>
          <a:xfrm>
            <a:off x="686099" y="4416100"/>
            <a:ext cx="5485805" cy="4182457"/>
          </a:xfrm>
          <a:prstGeom prst="rect">
            <a:avLst/>
          </a:prstGeom>
        </p:spPr>
        <p:txBody>
          <a:bodyPr vert="horz" lIns="87306" tIns="43652" rIns="87306" bIns="4365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60"/>
            <a:ext cx="2972098" cy="464205"/>
          </a:xfrm>
          <a:prstGeom prst="rect">
            <a:avLst/>
          </a:prstGeom>
        </p:spPr>
        <p:txBody>
          <a:bodyPr vert="horz" lIns="87306" tIns="43652" rIns="87306" bIns="43652" rtlCol="0" anchor="b"/>
          <a:lstStyle>
            <a:lvl1pPr algn="l">
              <a:defRPr sz="1100"/>
            </a:lvl1pPr>
          </a:lstStyle>
          <a:p>
            <a:endParaRPr lang="en-US"/>
          </a:p>
        </p:txBody>
      </p:sp>
      <p:sp>
        <p:nvSpPr>
          <p:cNvPr id="7" name="Slide Number Placeholder 6"/>
          <p:cNvSpPr>
            <a:spLocks noGrp="1"/>
          </p:cNvSpPr>
          <p:nvPr>
            <p:ph type="sldNum" sz="quarter" idx="5"/>
          </p:nvPr>
        </p:nvSpPr>
        <p:spPr>
          <a:xfrm>
            <a:off x="3884414" y="8830660"/>
            <a:ext cx="2972098" cy="464205"/>
          </a:xfrm>
          <a:prstGeom prst="rect">
            <a:avLst/>
          </a:prstGeom>
        </p:spPr>
        <p:txBody>
          <a:bodyPr vert="horz" lIns="87306" tIns="43652" rIns="87306" bIns="43652" rtlCol="0" anchor="b"/>
          <a:lstStyle>
            <a:lvl1pPr algn="r">
              <a:defRPr sz="11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xmlns=""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5EC6F8B-2A28-4A16-9D11-B47447B1EE30}" type="slidenum">
              <a:rPr lang="en-US" smtClean="0">
                <a:solidFill>
                  <a:prstClr val="black"/>
                </a:solidFill>
              </a:rPr>
              <a:pPr/>
              <a:t>10</a:t>
            </a:fld>
            <a:endParaRPr lang="en-US" smtClean="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415790"/>
            <a:ext cx="5029200" cy="4183380"/>
          </a:xfrm>
          <a:noFill/>
          <a:ln/>
        </p:spPr>
        <p:txBody>
          <a:bodyPr>
            <a:normAutofit/>
          </a:bodyPr>
          <a:lstStyle/>
          <a:p>
            <a:pPr marL="692263" lvl="1" indent="-230754">
              <a:lnSpc>
                <a:spcPct val="90000"/>
              </a:lnSpc>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5EC6F8B-2A28-4A16-9D11-B47447B1EE30}" type="slidenum">
              <a:rPr lang="en-US" smtClean="0">
                <a:solidFill>
                  <a:prstClr val="black"/>
                </a:solidFill>
              </a:rPr>
              <a:pPr/>
              <a:t>11</a:t>
            </a:fld>
            <a:endParaRPr lang="en-US" smtClean="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415790"/>
            <a:ext cx="5029200" cy="4183380"/>
          </a:xfrm>
          <a:noFill/>
          <a:ln/>
        </p:spPr>
        <p:txBody>
          <a:bodyPr>
            <a:normAutofit/>
          </a:bodyPr>
          <a:lstStyle/>
          <a:p>
            <a:pPr marL="692263" lvl="1" indent="-230754">
              <a:lnSpc>
                <a:spcPct val="90000"/>
              </a:lnSpc>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a:latin typeface="Times New Roman"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a:p>
        </p:txBody>
      </p:sp>
      <p:sp>
        <p:nvSpPr>
          <p:cNvPr id="4" name="Slide Number Placeholder 3"/>
          <p:cNvSpPr>
            <a:spLocks noGrp="1"/>
          </p:cNvSpPr>
          <p:nvPr>
            <p:ph type="sldNum" sz="quarter" idx="5"/>
          </p:nvPr>
        </p:nvSpPr>
        <p:spPr/>
        <p:txBody>
          <a:bodyPr/>
          <a:lstStyle/>
          <a:p>
            <a:pPr>
              <a:defRPr/>
            </a:pPr>
            <a:fld id="{26999D63-C6E7-B347-83FC-CB281668EB5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a:latin typeface="Times New Roman"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The final section of GBO-3 looks at the kind of changes that will be needed, if the current failure to slow biodiversity loss is to be rectified; and consequences such as biodiversity tipping points averted. This diagram helps to summarise the principle behind the suggested changes. On the left, the orange arrows indicate that up until now, action in support of biodiversity has focussed on addressing the direct pressures causing its loss and intervening directly to improve the state of biodiversity, for example in programmes to protect particular endangered species. There has been limited action to address the underlying causes of indirect drivers of biodiversity loss, such as demographic change, consumption patterns or the impacts of increased trade. Equally, action has tended not to be focussed specifically on protecting the benefits provided by ecosystems. The blue arrows on the right show that responses from now on must target these two neglected aspects of biodiversity loss, while continuing and strengthening action to reduce direct pressures and intervene to protect threatened species and ecosystems. </a:t>
            </a:r>
          </a:p>
        </p:txBody>
      </p:sp>
      <p:sp>
        <p:nvSpPr>
          <p:cNvPr id="4" name="Slide Number Placeholder 3"/>
          <p:cNvSpPr>
            <a:spLocks noGrp="1"/>
          </p:cNvSpPr>
          <p:nvPr>
            <p:ph type="sldNum" sz="quarter" idx="5"/>
          </p:nvPr>
        </p:nvSpPr>
        <p:spPr/>
        <p:txBody>
          <a:bodyPr/>
          <a:lstStyle/>
          <a:p>
            <a:pPr>
              <a:defRPr/>
            </a:pPr>
            <a:fld id="{26999D63-C6E7-B347-83FC-CB281668EB56}"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round/>
            <a:headEnd/>
            <a:tailEnd/>
          </a:ln>
        </p:spPr>
        <p:txBody>
          <a:bodyPr/>
          <a:lstStyle/>
          <a:p>
            <a:pPr>
              <a:tabLst>
                <a:tab pos="0" algn="l"/>
                <a:tab pos="921396" algn="l"/>
                <a:tab pos="1844393" algn="l"/>
                <a:tab pos="2767392" algn="l"/>
                <a:tab pos="3690390" algn="l"/>
                <a:tab pos="4613387" algn="l"/>
                <a:tab pos="5536386" algn="l"/>
                <a:tab pos="6459383" algn="l"/>
                <a:tab pos="7382381" algn="l"/>
                <a:tab pos="8305379" algn="l"/>
                <a:tab pos="9228377" algn="l"/>
                <a:tab pos="10149772" algn="l"/>
              </a:tabLst>
            </a:pPr>
            <a:fld id="{E4D0A1E8-584A-4960-967E-EEF5E5A252B5}" type="slidenum">
              <a:rPr lang="en-CA" sz="1300">
                <a:solidFill>
                  <a:srgbClr val="000000"/>
                </a:solidFill>
              </a:rPr>
              <a:pPr>
                <a:tabLst>
                  <a:tab pos="0" algn="l"/>
                  <a:tab pos="921396" algn="l"/>
                  <a:tab pos="1844393" algn="l"/>
                  <a:tab pos="2767392" algn="l"/>
                  <a:tab pos="3690390" algn="l"/>
                  <a:tab pos="4613387" algn="l"/>
                  <a:tab pos="5536386" algn="l"/>
                  <a:tab pos="6459383" algn="l"/>
                  <a:tab pos="7382381" algn="l"/>
                  <a:tab pos="8305379" algn="l"/>
                  <a:tab pos="9228377" algn="l"/>
                  <a:tab pos="10149772" algn="l"/>
                </a:tabLst>
              </a:pPr>
              <a:t>6</a:t>
            </a:fld>
            <a:endParaRPr lang="en-CA" sz="1300" dirty="0">
              <a:solidFill>
                <a:srgbClr val="000000"/>
              </a:solidFill>
            </a:endParaRPr>
          </a:p>
        </p:txBody>
      </p:sp>
      <p:sp>
        <p:nvSpPr>
          <p:cNvPr id="62467" name="Text Box 1"/>
          <p:cNvSpPr txBox="1">
            <a:spLocks noChangeArrowheads="1"/>
          </p:cNvSpPr>
          <p:nvPr/>
        </p:nvSpPr>
        <p:spPr bwMode="auto">
          <a:xfrm>
            <a:off x="1143000" y="697230"/>
            <a:ext cx="4572000" cy="3486151"/>
          </a:xfrm>
          <a:prstGeom prst="rect">
            <a:avLst/>
          </a:prstGeom>
          <a:solidFill>
            <a:srgbClr val="FFFFFF"/>
          </a:solidFill>
          <a:ln w="9525">
            <a:solidFill>
              <a:srgbClr val="000000"/>
            </a:solidFill>
            <a:miter lim="800000"/>
            <a:headEnd/>
            <a:tailEnd/>
          </a:ln>
        </p:spPr>
        <p:txBody>
          <a:bodyPr wrap="none" lIns="92290" tIns="46145" rIns="92290" bIns="46145" anchor="ctr"/>
          <a:lstStyle/>
          <a:p>
            <a:endParaRPr lang="en-CA"/>
          </a:p>
        </p:txBody>
      </p:sp>
      <p:sp>
        <p:nvSpPr>
          <p:cNvPr id="62468" name="Rectangle 2"/>
          <p:cNvSpPr>
            <a:spLocks noGrp="1" noChangeArrowheads="1"/>
          </p:cNvSpPr>
          <p:nvPr>
            <p:ph type="body"/>
          </p:nvPr>
        </p:nvSpPr>
        <p:spPr>
          <a:xfrm>
            <a:off x="685800" y="4415791"/>
            <a:ext cx="5486400" cy="4278605"/>
          </a:xfrm>
          <a:noFill/>
        </p:spPr>
        <p:txBody>
          <a:bodyPr wrap="none" anchor="ct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p:spPr>
        <p:txBody>
          <a:bodyPr/>
          <a:lstStyle/>
          <a:p>
            <a:pPr marL="381000" lvl="3" indent="-381000">
              <a:spcBef>
                <a:spcPts val="600"/>
              </a:spcBef>
              <a:buClr>
                <a:srgbClr val="003300"/>
              </a:buClr>
              <a:buSzPct val="85000"/>
              <a:buFont typeface="Arial" pitchFamily="34" charset="0"/>
              <a:buChar char="•"/>
              <a:tabLst>
                <a:tab pos="930275" algn="l"/>
                <a:tab pos="1844675" algn="l"/>
                <a:tab pos="2759075" algn="l"/>
                <a:tab pos="3673475" algn="l"/>
                <a:tab pos="4587875" algn="l"/>
                <a:tab pos="5502275" algn="l"/>
                <a:tab pos="6416675" algn="l"/>
                <a:tab pos="7331075" algn="l"/>
                <a:tab pos="8245475" algn="l"/>
                <a:tab pos="9159875" algn="l"/>
                <a:tab pos="10074275" algn="l"/>
              </a:tabLst>
            </a:pPr>
            <a:r>
              <a:rPr lang="en-CA" dirty="0" smtClean="0">
                <a:solidFill>
                  <a:srgbClr val="008000"/>
                </a:solidFill>
                <a:ea typeface="ＭＳ Ｐゴシック" pitchFamily="34" charset="-128"/>
                <a:cs typeface="Arial" pitchFamily="34" charset="0"/>
              </a:rPr>
              <a:t>Nagoya Protocol adopted at COP 10, October 2010</a:t>
            </a:r>
          </a:p>
          <a:p>
            <a:pPr marL="381000" lvl="3" indent="-381000">
              <a:spcBef>
                <a:spcPts val="600"/>
              </a:spcBef>
              <a:buClr>
                <a:srgbClr val="003300"/>
              </a:buClr>
              <a:buSzPct val="85000"/>
              <a:buFontTx/>
              <a:buNone/>
              <a:tabLst>
                <a:tab pos="930275" algn="l"/>
                <a:tab pos="1844675" algn="l"/>
                <a:tab pos="2759075" algn="l"/>
                <a:tab pos="3673475" algn="l"/>
                <a:tab pos="4587875" algn="l"/>
                <a:tab pos="5502275" algn="l"/>
                <a:tab pos="6416675" algn="l"/>
                <a:tab pos="7331075" algn="l"/>
                <a:tab pos="8245475" algn="l"/>
                <a:tab pos="9159875" algn="l"/>
                <a:tab pos="10074275" algn="l"/>
              </a:tabLst>
            </a:pPr>
            <a:r>
              <a:rPr lang="en-CA" dirty="0" smtClean="0">
                <a:solidFill>
                  <a:srgbClr val="008000"/>
                </a:solidFill>
                <a:ea typeface="ＭＳ Ｐゴシック" pitchFamily="34" charset="-128"/>
                <a:cs typeface="Arial" pitchFamily="34" charset="0"/>
              </a:rPr>
              <a:t> </a:t>
            </a:r>
          </a:p>
          <a:p>
            <a:pPr marL="381000" lvl="3" indent="-381000">
              <a:spcBef>
                <a:spcPts val="600"/>
              </a:spcBef>
              <a:buClr>
                <a:srgbClr val="003300"/>
              </a:buClr>
              <a:buSzPct val="85000"/>
              <a:buFont typeface="Arial" pitchFamily="34" charset="0"/>
              <a:buChar char="•"/>
              <a:tabLst>
                <a:tab pos="930275" algn="l"/>
                <a:tab pos="1844675" algn="l"/>
                <a:tab pos="2759075" algn="l"/>
                <a:tab pos="3673475" algn="l"/>
                <a:tab pos="4587875" algn="l"/>
                <a:tab pos="5502275" algn="l"/>
                <a:tab pos="6416675" algn="l"/>
                <a:tab pos="7331075" algn="l"/>
                <a:tab pos="8245475" algn="l"/>
                <a:tab pos="9159875" algn="l"/>
                <a:tab pos="10074275" algn="l"/>
              </a:tabLst>
            </a:pPr>
            <a:r>
              <a:rPr lang="en-CA" dirty="0" smtClean="0">
                <a:solidFill>
                  <a:srgbClr val="008000"/>
                </a:solidFill>
                <a:ea typeface="ＭＳ Ｐゴシック" pitchFamily="34" charset="-128"/>
                <a:cs typeface="Arial" pitchFamily="34" charset="0"/>
              </a:rPr>
              <a:t>Protocol open for signature at UN Headquarters in New York from 2 February 2011 until 1 February 2012</a:t>
            </a:r>
          </a:p>
          <a:p>
            <a:pPr marL="381000" lvl="3" indent="-381000">
              <a:spcBef>
                <a:spcPts val="600"/>
              </a:spcBef>
              <a:buClr>
                <a:srgbClr val="003300"/>
              </a:buClr>
              <a:buSzPct val="85000"/>
              <a:buFont typeface="Arial" pitchFamily="34" charset="0"/>
              <a:buChar char="•"/>
              <a:tabLst>
                <a:tab pos="930275" algn="l"/>
                <a:tab pos="1844675" algn="l"/>
                <a:tab pos="2759075" algn="l"/>
                <a:tab pos="3673475" algn="l"/>
                <a:tab pos="4587875" algn="l"/>
                <a:tab pos="5502275" algn="l"/>
                <a:tab pos="6416675" algn="l"/>
                <a:tab pos="7331075" algn="l"/>
                <a:tab pos="8245475" algn="l"/>
                <a:tab pos="9159875" algn="l"/>
                <a:tab pos="10074275" algn="l"/>
              </a:tabLst>
            </a:pPr>
            <a:endParaRPr lang="en-CA" dirty="0" smtClean="0">
              <a:solidFill>
                <a:srgbClr val="008000"/>
              </a:solidFill>
              <a:ea typeface="ＭＳ Ｐゴシック" pitchFamily="34" charset="-128"/>
              <a:cs typeface="Arial" pitchFamily="34" charset="0"/>
            </a:endParaRPr>
          </a:p>
          <a:p>
            <a:pPr marL="381000" lvl="3" indent="-381000">
              <a:spcBef>
                <a:spcPts val="600"/>
              </a:spcBef>
              <a:buClr>
                <a:srgbClr val="003300"/>
              </a:buClr>
              <a:buSzPct val="85000"/>
              <a:buFont typeface="Arial" pitchFamily="34" charset="0"/>
              <a:buChar char="•"/>
              <a:tabLst>
                <a:tab pos="930275" algn="l"/>
                <a:tab pos="1844675" algn="l"/>
                <a:tab pos="2759075" algn="l"/>
                <a:tab pos="3673475" algn="l"/>
                <a:tab pos="4587875" algn="l"/>
                <a:tab pos="5502275" algn="l"/>
                <a:tab pos="6416675" algn="l"/>
                <a:tab pos="7331075" algn="l"/>
                <a:tab pos="8245475" algn="l"/>
                <a:tab pos="9159875" algn="l"/>
                <a:tab pos="10074275" algn="l"/>
              </a:tabLst>
            </a:pPr>
            <a:r>
              <a:rPr lang="en-CA" dirty="0" smtClean="0">
                <a:solidFill>
                  <a:srgbClr val="008000"/>
                </a:solidFill>
                <a:ea typeface="ＭＳ Ｐゴシック" pitchFamily="34" charset="-128"/>
                <a:cs typeface="Arial" pitchFamily="34" charset="0"/>
              </a:rPr>
              <a:t>Entry into force </a:t>
            </a:r>
            <a:r>
              <a:rPr lang="en-CA" b="1" dirty="0" smtClean="0">
                <a:solidFill>
                  <a:srgbClr val="008000"/>
                </a:solidFill>
                <a:ea typeface="ＭＳ Ｐゴシック" pitchFamily="34" charset="-128"/>
                <a:cs typeface="Arial" pitchFamily="34" charset="0"/>
              </a:rPr>
              <a:t>90</a:t>
            </a:r>
            <a:r>
              <a:rPr lang="en-CA" dirty="0" smtClean="0">
                <a:solidFill>
                  <a:srgbClr val="008000"/>
                </a:solidFill>
                <a:ea typeface="ＭＳ Ｐゴシック" pitchFamily="34" charset="-128"/>
                <a:cs typeface="Arial" pitchFamily="34" charset="0"/>
              </a:rPr>
              <a:t> days after the date of deposit of the </a:t>
            </a:r>
            <a:r>
              <a:rPr lang="en-CA" b="1" dirty="0" smtClean="0">
                <a:solidFill>
                  <a:srgbClr val="008000"/>
                </a:solidFill>
                <a:ea typeface="ＭＳ Ｐゴシック" pitchFamily="34" charset="-128"/>
                <a:cs typeface="Arial" pitchFamily="34" charset="0"/>
              </a:rPr>
              <a:t>50</a:t>
            </a:r>
            <a:r>
              <a:rPr lang="en-CA" dirty="0" smtClean="0">
                <a:solidFill>
                  <a:srgbClr val="008000"/>
                </a:solidFill>
                <a:ea typeface="ＭＳ Ｐゴシック" pitchFamily="34" charset="-128"/>
                <a:cs typeface="Arial" pitchFamily="34" charset="0"/>
              </a:rPr>
              <a:t>th instrument of ratification</a:t>
            </a:r>
          </a:p>
          <a:p>
            <a:pPr marL="381000" lvl="3" indent="-381000">
              <a:spcBef>
                <a:spcPts val="600"/>
              </a:spcBef>
              <a:buClr>
                <a:srgbClr val="003300"/>
              </a:buClr>
              <a:buSzPct val="85000"/>
              <a:buFont typeface="Arial" pitchFamily="34" charset="0"/>
              <a:buChar char="•"/>
              <a:tabLst>
                <a:tab pos="930275" algn="l"/>
                <a:tab pos="1844675" algn="l"/>
                <a:tab pos="2759075" algn="l"/>
                <a:tab pos="3673475" algn="l"/>
                <a:tab pos="4587875" algn="l"/>
                <a:tab pos="5502275" algn="l"/>
                <a:tab pos="6416675" algn="l"/>
                <a:tab pos="7331075" algn="l"/>
                <a:tab pos="8245475" algn="l"/>
                <a:tab pos="9159875" algn="l"/>
                <a:tab pos="10074275" algn="l"/>
              </a:tabLst>
            </a:pPr>
            <a:endParaRPr lang="en-CA" dirty="0" smtClean="0">
              <a:solidFill>
                <a:srgbClr val="008000"/>
              </a:solidFill>
              <a:ea typeface="ＭＳ Ｐゴシック" pitchFamily="34" charset="-128"/>
              <a:cs typeface="Arial" pitchFamily="34" charset="0"/>
            </a:endParaRPr>
          </a:p>
          <a:p>
            <a:pPr marL="381000" lvl="3" indent="-381000">
              <a:spcBef>
                <a:spcPts val="600"/>
              </a:spcBef>
              <a:buClr>
                <a:srgbClr val="003300"/>
              </a:buClr>
              <a:buSzPct val="85000"/>
              <a:buFont typeface="Arial" pitchFamily="34" charset="0"/>
              <a:buChar char="•"/>
              <a:tabLst>
                <a:tab pos="930275" algn="l"/>
                <a:tab pos="1844675" algn="l"/>
                <a:tab pos="2759075" algn="l"/>
                <a:tab pos="3673475" algn="l"/>
                <a:tab pos="4587875" algn="l"/>
                <a:tab pos="5502275" algn="l"/>
                <a:tab pos="6416675" algn="l"/>
                <a:tab pos="7331075" algn="l"/>
                <a:tab pos="8245475" algn="l"/>
                <a:tab pos="9159875" algn="l"/>
                <a:tab pos="10074275" algn="l"/>
              </a:tabLst>
            </a:pPr>
            <a:r>
              <a:rPr lang="en-GB" dirty="0" smtClean="0">
                <a:solidFill>
                  <a:srgbClr val="008000"/>
                </a:solidFill>
                <a:ea typeface="ＭＳ Ｐゴシック" pitchFamily="34" charset="-128"/>
                <a:cs typeface="Arial" pitchFamily="34" charset="0"/>
              </a:rPr>
              <a:t>COP 11, 8 to 19 October 2012, India</a:t>
            </a:r>
          </a:p>
          <a:p>
            <a:pPr marL="838200" lvl="4" indent="-381000">
              <a:spcBef>
                <a:spcPts val="600"/>
              </a:spcBef>
              <a:buClr>
                <a:srgbClr val="003300"/>
              </a:buClr>
              <a:buSzPct val="85000"/>
              <a:buFont typeface="Arial" pitchFamily="34" charset="0"/>
              <a:buChar char="•"/>
              <a:tabLst>
                <a:tab pos="930275" algn="l"/>
                <a:tab pos="1844675" algn="l"/>
                <a:tab pos="2759075" algn="l"/>
                <a:tab pos="3673475" algn="l"/>
                <a:tab pos="4587875" algn="l"/>
                <a:tab pos="5502275" algn="l"/>
                <a:tab pos="6416675" algn="l"/>
                <a:tab pos="7331075" algn="l"/>
                <a:tab pos="8245475" algn="l"/>
                <a:tab pos="9159875" algn="l"/>
                <a:tab pos="10074275" algn="l"/>
              </a:tabLst>
            </a:pPr>
            <a:r>
              <a:rPr lang="en-GB" dirty="0" smtClean="0">
                <a:solidFill>
                  <a:srgbClr val="008000"/>
                </a:solidFill>
                <a:ea typeface="ＭＳ Ｐゴシック" pitchFamily="34" charset="-128"/>
                <a:cs typeface="Arial" pitchFamily="34" charset="0"/>
              </a:rPr>
              <a:t>Target for convening the Nagoya Protocol</a:t>
            </a:r>
            <a:r>
              <a:rPr lang="ja-JP" altLang="en-GB" smtClean="0">
                <a:solidFill>
                  <a:srgbClr val="008000"/>
                </a:solidFill>
                <a:ea typeface="ＭＳ Ｐゴシック" pitchFamily="34" charset="-128"/>
                <a:cs typeface="Arial" pitchFamily="34" charset="0"/>
              </a:rPr>
              <a:t>’</a:t>
            </a:r>
            <a:r>
              <a:rPr lang="en-GB" altLang="ja-JP" dirty="0" smtClean="0">
                <a:solidFill>
                  <a:srgbClr val="008000"/>
                </a:solidFill>
                <a:ea typeface="ＭＳ Ｐゴシック" pitchFamily="34" charset="-128"/>
                <a:cs typeface="Arial" pitchFamily="34" charset="0"/>
              </a:rPr>
              <a:t>s first meeting of the Parties</a:t>
            </a:r>
            <a:endParaRPr lang="en-CA" altLang="ja-JP" dirty="0" smtClean="0">
              <a:solidFill>
                <a:srgbClr val="008000"/>
              </a:solidFill>
              <a:ea typeface="ＭＳ Ｐゴシック" pitchFamily="34" charset="-128"/>
              <a:cs typeface="Arial" pitchFamily="34" charset="0"/>
            </a:endParaRPr>
          </a:p>
          <a:p>
            <a:pPr marL="838200" lvl="4" indent="-381000">
              <a:spcBef>
                <a:spcPts val="600"/>
              </a:spcBef>
              <a:buClr>
                <a:srgbClr val="003300"/>
              </a:buClr>
              <a:buSzPct val="85000"/>
              <a:buFont typeface="Arial" pitchFamily="34" charset="0"/>
              <a:buChar char="•"/>
              <a:tabLst>
                <a:tab pos="930275" algn="l"/>
                <a:tab pos="1844675" algn="l"/>
                <a:tab pos="2759075" algn="l"/>
                <a:tab pos="3673475" algn="l"/>
                <a:tab pos="4587875" algn="l"/>
                <a:tab pos="5502275" algn="l"/>
                <a:tab pos="6416675" algn="l"/>
                <a:tab pos="7331075" algn="l"/>
                <a:tab pos="8245475" algn="l"/>
                <a:tab pos="9159875" algn="l"/>
                <a:tab pos="10074275" algn="l"/>
              </a:tabLst>
            </a:pPr>
            <a:r>
              <a:rPr lang="en-GB" dirty="0" smtClean="0">
                <a:solidFill>
                  <a:srgbClr val="008000"/>
                </a:solidFill>
                <a:ea typeface="ＭＳ Ｐゴシック" pitchFamily="34" charset="-128"/>
                <a:cs typeface="Arial" pitchFamily="34" charset="0"/>
              </a:rPr>
              <a:t>Fiftieth instrument of ratification to be deposited no later than </a:t>
            </a:r>
            <a:r>
              <a:rPr lang="en-GB" b="1" dirty="0" smtClean="0">
                <a:solidFill>
                  <a:srgbClr val="008000"/>
                </a:solidFill>
                <a:ea typeface="ＭＳ Ｐゴシック" pitchFamily="34" charset="-128"/>
                <a:cs typeface="Arial" pitchFamily="34" charset="0"/>
              </a:rPr>
              <a:t>10 July 2012 </a:t>
            </a:r>
            <a:r>
              <a:rPr lang="en-GB" dirty="0" smtClean="0">
                <a:solidFill>
                  <a:srgbClr val="008000"/>
                </a:solidFill>
                <a:ea typeface="ＭＳ Ｐゴシック" pitchFamily="34" charset="-128"/>
                <a:cs typeface="Arial" pitchFamily="34" charset="0"/>
              </a:rPr>
              <a:t>to meet this objective</a:t>
            </a:r>
            <a:endParaRPr lang="en-CA" dirty="0" smtClean="0">
              <a:solidFill>
                <a:srgbClr val="008000"/>
              </a:solidFill>
              <a:ea typeface="ＭＳ Ｐゴシック" pitchFamily="34" charset="-128"/>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756FD2-877B-4175-9CA8-110E846B388A}" type="slidenum">
              <a:rPr lang="en-US" smtClean="0">
                <a:solidFill>
                  <a:prstClr val="black"/>
                </a:solidFill>
              </a: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756FD2-877B-4175-9CA8-110E846B388A}" type="slidenum">
              <a:rPr lang="en-US" smtClean="0">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smtClean="0"/>
              <a:t>Click to edit Master title style</a:t>
            </a:r>
            <a:endParaRPr lang="en-US" dirty="0"/>
          </a:p>
        </p:txBody>
      </p:sp>
      <p:grpSp>
        <p:nvGrpSpPr>
          <p:cNvPr id="7" name="Group 6"/>
          <p:cNvGrpSpPr/>
          <p:nvPr userDrawn="1"/>
        </p:nvGrpSpPr>
        <p:grpSpPr>
          <a:xfrm>
            <a:off x="0" y="0"/>
            <a:ext cx="9144000" cy="1248156"/>
            <a:chOff x="0" y="0"/>
            <a:chExt cx="9144000" cy="1248156"/>
          </a:xfrm>
        </p:grpSpPr>
        <p:pic>
          <p:nvPicPr>
            <p:cNvPr id="5" name="Picture 4" descr="GEF-20-PPT-BG-blank.png"/>
            <p:cNvPicPr>
              <a:picLocks noChangeAspect="1"/>
            </p:cNvPicPr>
            <p:nvPr userDrawn="1"/>
          </p:nvPicPr>
          <p:blipFill>
            <a:blip r:embed="rId2" cstate="print"/>
            <a:stretch>
              <a:fillRect/>
            </a:stretch>
          </p:blipFill>
          <p:spPr>
            <a:xfrm>
              <a:off x="0" y="0"/>
              <a:ext cx="9144000" cy="1246632"/>
            </a:xfrm>
            <a:prstGeom prst="rect">
              <a:avLst/>
            </a:prstGeom>
            <a:effectLst>
              <a:reflection blurRad="6350" stA="50000" endA="300" endPos="38500" dist="50800" dir="5400000" sy="-100000" algn="bl" rotWithShape="0"/>
            </a:effectLst>
          </p:spPr>
        </p:pic>
        <p:pic>
          <p:nvPicPr>
            <p:cNvPr id="13" name="Picture 12" descr="GEF-PPT-BG.png"/>
            <p:cNvPicPr>
              <a:picLocks noChangeAspect="1"/>
            </p:cNvPicPr>
            <p:nvPr userDrawn="1"/>
          </p:nvPicPr>
          <p:blipFill>
            <a:blip r:embed="rId3" cstate="print"/>
            <a:stretch>
              <a:fillRect/>
            </a:stretch>
          </p:blipFill>
          <p:spPr>
            <a:xfrm>
              <a:off x="0" y="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6" name="Footer Placeholder 5"/>
          <p:cNvSpPr>
            <a:spLocks noGrp="1" noChangeArrowheads="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Slide Number Placeholder 6"/>
          <p:cNvSpPr>
            <a:spLocks noGrp="1" noChangeArrowheads="1"/>
          </p:cNvSpPr>
          <p:nvPr>
            <p:ph type="sldNum" sz="quarter" idx="12"/>
          </p:nvPr>
        </p:nvSpPr>
        <p:spPr>
          <a:xfrm>
            <a:off x="6553200" y="6356350"/>
            <a:ext cx="2133600" cy="365125"/>
          </a:xfrm>
          <a:prstGeom prst="rect">
            <a:avLst/>
          </a:prstGeom>
        </p:spPr>
        <p:txBody>
          <a:bodyPr/>
          <a:lstStyle>
            <a:lvl1pPr>
              <a:defRPr/>
            </a:lvl1pPr>
          </a:lstStyle>
          <a:p>
            <a:pPr>
              <a:defRPr/>
            </a:pPr>
            <a:fld id="{A1F67C05-9661-4448-814A-D772E958070D}"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p:nvPicPr>
        <p:blipFill>
          <a:blip r:embed="rId9"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7" r:id="rId5"/>
    <p:sldLayoutId id="2147483655" r:id="rId6"/>
    <p:sldLayoutId id="2147483658" r:id="rId7"/>
  </p:sldLayoutIdLst>
  <p:txStyles>
    <p:titleStyle>
      <a:lvl1pPr algn="ctr" rtl="0" eaLnBrk="1" fontAlgn="base" hangingPunct="1">
        <a:spcBef>
          <a:spcPct val="0"/>
        </a:spcBef>
        <a:spcAft>
          <a:spcPct val="0"/>
        </a:spcAft>
        <a:defRPr sz="4400" b="1" kern="1200">
          <a:solidFill>
            <a:srgbClr val="1F497D"/>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57400"/>
            <a:ext cx="8229600" cy="1143000"/>
          </a:xfrm>
        </p:spPr>
        <p:txBody>
          <a:bodyPr rtlCol="0">
            <a:normAutofit fontScale="90000"/>
          </a:bodyPr>
          <a:lstStyle/>
          <a:p>
            <a:pPr fontAlgn="auto">
              <a:spcAft>
                <a:spcPts val="0"/>
              </a:spcAft>
              <a:defRPr/>
            </a:pPr>
            <a:r>
              <a:rPr lang="en-US" sz="4000" b="1" dirty="0" smtClean="0">
                <a:solidFill>
                  <a:srgbClr val="00642D"/>
                </a:solidFill>
                <a:ea typeface="+mn-ea"/>
                <a:cs typeface="+mn-cs"/>
              </a:rPr>
              <a:t/>
            </a:r>
            <a:br>
              <a:rPr lang="en-US" sz="4000" b="1" dirty="0" smtClean="0">
                <a:solidFill>
                  <a:srgbClr val="00642D"/>
                </a:solidFill>
                <a:ea typeface="+mn-ea"/>
                <a:cs typeface="+mn-cs"/>
              </a:rPr>
            </a:br>
            <a:r>
              <a:rPr lang="en-US" sz="5300" dirty="0" smtClean="0">
                <a:solidFill>
                  <a:srgbClr val="00642D"/>
                </a:solidFill>
                <a:ea typeface="+mn-ea"/>
                <a:cs typeface="+mn-cs"/>
              </a:rPr>
              <a:t>CBD Presentation</a:t>
            </a:r>
            <a:br>
              <a:rPr lang="en-US" sz="5300" dirty="0" smtClean="0">
                <a:solidFill>
                  <a:srgbClr val="00642D"/>
                </a:solidFill>
                <a:ea typeface="+mn-ea"/>
                <a:cs typeface="+mn-cs"/>
              </a:rPr>
            </a:br>
            <a:r>
              <a:rPr lang="en-US" sz="5300" dirty="0" smtClean="0">
                <a:solidFill>
                  <a:srgbClr val="00642D"/>
                </a:solidFill>
                <a:ea typeface="+mn-ea"/>
                <a:cs typeface="+mn-cs"/>
              </a:rPr>
              <a:t>A Decade for Biodiversity:</a:t>
            </a:r>
            <a:br>
              <a:rPr lang="en-US" sz="5300" dirty="0" smtClean="0">
                <a:solidFill>
                  <a:srgbClr val="00642D"/>
                </a:solidFill>
                <a:ea typeface="+mn-ea"/>
                <a:cs typeface="+mn-cs"/>
              </a:rPr>
            </a:br>
            <a:r>
              <a:rPr lang="en-US" sz="4000" dirty="0" smtClean="0">
                <a:solidFill>
                  <a:srgbClr val="00642D"/>
                </a:solidFill>
                <a:ea typeface="+mn-ea"/>
                <a:cs typeface="+mn-cs"/>
              </a:rPr>
              <a:t/>
            </a:r>
            <a:br>
              <a:rPr lang="en-US" sz="4000" dirty="0" smtClean="0">
                <a:solidFill>
                  <a:srgbClr val="00642D"/>
                </a:solidFill>
                <a:ea typeface="+mn-ea"/>
                <a:cs typeface="+mn-cs"/>
              </a:rPr>
            </a:br>
            <a:r>
              <a:rPr lang="en-US" sz="3100" dirty="0" smtClean="0">
                <a:solidFill>
                  <a:schemeClr val="tx2"/>
                </a:solidFill>
                <a:ea typeface="+mn-ea"/>
                <a:cs typeface="+mn-cs"/>
              </a:rPr>
              <a:t> Implementation of the Strategic Plan for Biodiversity and other Aichi-Nagoya Outcomes</a:t>
            </a:r>
          </a:p>
        </p:txBody>
      </p:sp>
      <p:sp>
        <p:nvSpPr>
          <p:cNvPr id="6" name="Subtitle 9"/>
          <p:cNvSpPr txBox="1">
            <a:spLocks/>
          </p:cNvSpPr>
          <p:nvPr/>
        </p:nvSpPr>
        <p:spPr bwMode="auto">
          <a:xfrm>
            <a:off x="914400" y="5029200"/>
            <a:ext cx="73152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algn="ctr">
              <a:spcBef>
                <a:spcPts val="0"/>
              </a:spcBef>
              <a:defRPr/>
            </a:pPr>
            <a:r>
              <a:rPr lang="en-US" sz="2600" dirty="0" smtClean="0">
                <a:solidFill>
                  <a:schemeClr val="tx1">
                    <a:tint val="75000"/>
                  </a:schemeClr>
                </a:solidFill>
                <a:latin typeface="+mn-lt"/>
                <a:cs typeface="+mn-cs"/>
              </a:rPr>
              <a:t>GEF Expanded Constituency Workshop</a:t>
            </a:r>
          </a:p>
          <a:p>
            <a:pPr algn="ctr">
              <a:spcBef>
                <a:spcPts val="0"/>
              </a:spcBef>
              <a:defRPr/>
            </a:pPr>
            <a:r>
              <a:rPr lang="en-US" sz="2600" dirty="0" smtClean="0">
                <a:solidFill>
                  <a:schemeClr val="tx1">
                    <a:tint val="75000"/>
                  </a:schemeClr>
                </a:solidFill>
                <a:latin typeface="+mn-lt"/>
                <a:cs typeface="+mn-cs"/>
              </a:rPr>
              <a:t>4 to 6 September 2012</a:t>
            </a:r>
          </a:p>
          <a:p>
            <a:pPr algn="ctr">
              <a:spcBef>
                <a:spcPts val="0"/>
              </a:spcBef>
              <a:defRPr/>
            </a:pPr>
            <a:r>
              <a:rPr lang="en-US" sz="2600" dirty="0" smtClean="0">
                <a:solidFill>
                  <a:schemeClr val="tx1">
                    <a:tint val="75000"/>
                  </a:schemeClr>
                </a:solidFill>
                <a:latin typeface="+mn-lt"/>
                <a:cs typeface="+mn-cs"/>
              </a:rPr>
              <a:t>Abidjan, Côte d’Ivoire</a:t>
            </a:r>
            <a:endParaRPr lang="en-US" sz="2600" dirty="0" smtClean="0">
              <a:solidFill>
                <a:schemeClr val="tx1">
                  <a:tint val="75000"/>
                </a:schemeClr>
              </a:solidFill>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0"/>
            <a:ext cx="8534400" cy="762000"/>
          </a:xfrm>
        </p:spPr>
        <p:txBody>
          <a:bodyPr>
            <a:noAutofit/>
          </a:bodyPr>
          <a:lstStyle/>
          <a:p>
            <a:pPr eaLnBrk="1" hangingPunct="1">
              <a:defRPr/>
            </a:pPr>
            <a:r>
              <a:rPr lang="es-ES" sz="2400" dirty="0" err="1" smtClean="0"/>
              <a:t>Coherence</a:t>
            </a:r>
            <a:r>
              <a:rPr lang="es-ES" sz="2400" dirty="0" smtClean="0"/>
              <a:t> </a:t>
            </a:r>
            <a:r>
              <a:rPr lang="es-ES" sz="2400" dirty="0" err="1" smtClean="0"/>
              <a:t>between</a:t>
            </a:r>
            <a:r>
              <a:rPr lang="es-ES" sz="2400" dirty="0" smtClean="0"/>
              <a:t> GEF-5 </a:t>
            </a:r>
            <a:r>
              <a:rPr lang="es-ES" sz="2400" dirty="0" err="1" smtClean="0"/>
              <a:t>Strategy</a:t>
            </a:r>
            <a:r>
              <a:rPr lang="es-ES" sz="2400" dirty="0" smtClean="0"/>
              <a:t> &amp; </a:t>
            </a:r>
            <a:br>
              <a:rPr lang="es-ES" sz="2400" dirty="0" smtClean="0"/>
            </a:br>
            <a:r>
              <a:rPr lang="es-ES" sz="2400" dirty="0" smtClean="0"/>
              <a:t>CBD </a:t>
            </a:r>
            <a:r>
              <a:rPr lang="es-ES" sz="2400" dirty="0" err="1" smtClean="0"/>
              <a:t>Strategic</a:t>
            </a:r>
            <a:r>
              <a:rPr lang="es-ES" sz="2400" dirty="0" smtClean="0"/>
              <a:t> Plan and Aichi-Nagoya Targets</a:t>
            </a:r>
          </a:p>
        </p:txBody>
      </p:sp>
      <p:sp>
        <p:nvSpPr>
          <p:cNvPr id="25603" name="Rectangle 3"/>
          <p:cNvSpPr>
            <a:spLocks noGrp="1" noChangeArrowheads="1"/>
          </p:cNvSpPr>
          <p:nvPr>
            <p:ph idx="1"/>
          </p:nvPr>
        </p:nvSpPr>
        <p:spPr>
          <a:xfrm>
            <a:off x="914400" y="1600200"/>
            <a:ext cx="7924800" cy="5257800"/>
          </a:xfrm>
        </p:spPr>
        <p:txBody>
          <a:bodyPr/>
          <a:lstStyle/>
          <a:p>
            <a:pPr eaLnBrk="1" hangingPunct="1">
              <a:buClr>
                <a:schemeClr val="tx1"/>
              </a:buClr>
              <a:buSzTx/>
              <a:buFont typeface="Wingdings" pitchFamily="2" charset="2"/>
              <a:buNone/>
            </a:pPr>
            <a:r>
              <a:rPr lang="es-ES" sz="2100" dirty="0" smtClean="0"/>
              <a:t>	</a:t>
            </a:r>
            <a:endParaRPr lang="en-US" sz="2100" dirty="0" smtClean="0"/>
          </a:p>
        </p:txBody>
      </p:sp>
      <p:sp>
        <p:nvSpPr>
          <p:cNvPr id="5" name="Rectangle 3"/>
          <p:cNvSpPr txBox="1">
            <a:spLocks noChangeArrowheads="1"/>
          </p:cNvSpPr>
          <p:nvPr/>
        </p:nvSpPr>
        <p:spPr bwMode="auto">
          <a:xfrm>
            <a:off x="1066800" y="1752600"/>
            <a:ext cx="7924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prstClr val="black"/>
              </a:buClr>
              <a:buFont typeface="Wingdings" pitchFamily="2" charset="2"/>
              <a:buNone/>
              <a:defRPr/>
            </a:pPr>
            <a:r>
              <a:rPr lang="es-ES" sz="2100" kern="0" smtClean="0">
                <a:solidFill>
                  <a:prstClr val="black"/>
                </a:solidFill>
                <a:latin typeface="Calibri"/>
                <a:cs typeface="+mn-cs"/>
              </a:rPr>
              <a:t>	</a:t>
            </a:r>
            <a:endParaRPr lang="en-US" sz="2100" kern="0" dirty="0" smtClean="0">
              <a:solidFill>
                <a:prstClr val="black"/>
              </a:solidFill>
              <a:latin typeface="Calibri"/>
              <a:cs typeface="+mn-cs"/>
            </a:endParaRPr>
          </a:p>
        </p:txBody>
      </p:sp>
      <p:graphicFrame>
        <p:nvGraphicFramePr>
          <p:cNvPr id="6" name="Table 5"/>
          <p:cNvGraphicFramePr>
            <a:graphicFrameLocks noGrp="1"/>
          </p:cNvGraphicFramePr>
          <p:nvPr/>
        </p:nvGraphicFramePr>
        <p:xfrm>
          <a:off x="228600" y="838200"/>
          <a:ext cx="8458200" cy="5367528"/>
        </p:xfrm>
        <a:graphic>
          <a:graphicData uri="http://schemas.openxmlformats.org/drawingml/2006/table">
            <a:tbl>
              <a:tblPr/>
              <a:tblGrid>
                <a:gridCol w="4572000"/>
                <a:gridCol w="1600200"/>
                <a:gridCol w="2286000"/>
              </a:tblGrid>
              <a:tr h="584791">
                <a:tc>
                  <a:txBody>
                    <a:bodyPr/>
                    <a:lstStyle/>
                    <a:p>
                      <a:pPr marL="0" marR="0" algn="ctr">
                        <a:lnSpc>
                          <a:spcPct val="115000"/>
                        </a:lnSpc>
                        <a:spcBef>
                          <a:spcPts val="0"/>
                        </a:spcBef>
                        <a:spcAft>
                          <a:spcPts val="0"/>
                        </a:spcAft>
                      </a:pPr>
                      <a:r>
                        <a:rPr lang="en-GB" sz="1600" b="1" dirty="0">
                          <a:latin typeface="Calibri"/>
                          <a:ea typeface="Times New Roman"/>
                          <a:cs typeface="Times New Roman"/>
                        </a:rPr>
                        <a:t>GEF-5</a:t>
                      </a:r>
                      <a:endParaRPr lang="en-US" sz="1600" b="1" dirty="0">
                        <a:latin typeface="Calibri"/>
                        <a:ea typeface="Times New Roman"/>
                        <a:cs typeface="Times New Roman"/>
                      </a:endParaRPr>
                    </a:p>
                    <a:p>
                      <a:pPr marL="0" marR="0" algn="ctr">
                        <a:lnSpc>
                          <a:spcPct val="115000"/>
                        </a:lnSpc>
                        <a:spcBef>
                          <a:spcPts val="0"/>
                        </a:spcBef>
                        <a:spcAft>
                          <a:spcPts val="0"/>
                        </a:spcAft>
                      </a:pPr>
                      <a:r>
                        <a:rPr lang="en-GB" sz="1600" b="1" dirty="0">
                          <a:latin typeface="Calibri"/>
                          <a:ea typeface="Times New Roman"/>
                          <a:cs typeface="Times New Roman"/>
                        </a:rPr>
                        <a:t>FY 2011-2014 Strategy Objectives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600" b="1" dirty="0">
                          <a:latin typeface="Calibri"/>
                          <a:ea typeface="Times New Roman"/>
                          <a:cs typeface="Times New Roman"/>
                        </a:rPr>
                        <a:t>Strategic Plan Goals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600" b="1" dirty="0" smtClean="0">
                          <a:latin typeface="Calibri"/>
                          <a:ea typeface="Times New Roman"/>
                          <a:cs typeface="Times New Roman"/>
                        </a:rPr>
                        <a:t>Targets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9409">
                <a:tc>
                  <a:txBody>
                    <a:bodyPr/>
                    <a:lstStyle/>
                    <a:p>
                      <a:pPr marL="0" marR="0" algn="just">
                        <a:lnSpc>
                          <a:spcPct val="115000"/>
                        </a:lnSpc>
                        <a:spcBef>
                          <a:spcPts val="0"/>
                        </a:spcBef>
                        <a:spcAft>
                          <a:spcPts val="0"/>
                        </a:spcAft>
                      </a:pPr>
                      <a:r>
                        <a:rPr lang="en-GB" sz="1600" b="1" dirty="0">
                          <a:solidFill>
                            <a:srgbClr val="0070C0"/>
                          </a:solidFill>
                          <a:latin typeface="Calibri"/>
                          <a:ea typeface="Times New Roman"/>
                          <a:cs typeface="Times New Roman"/>
                        </a:rPr>
                        <a:t>Objective One: </a:t>
                      </a:r>
                      <a:endParaRPr lang="en-US" sz="1600" b="1" dirty="0">
                        <a:solidFill>
                          <a:srgbClr val="0070C0"/>
                        </a:solidFill>
                        <a:latin typeface="Calibri"/>
                        <a:ea typeface="Times New Roman"/>
                        <a:cs typeface="Times New Roman"/>
                      </a:endParaRPr>
                    </a:p>
                    <a:p>
                      <a:pPr marL="0" marR="0" algn="just">
                        <a:lnSpc>
                          <a:spcPct val="115000"/>
                        </a:lnSpc>
                        <a:spcBef>
                          <a:spcPts val="0"/>
                        </a:spcBef>
                        <a:spcAft>
                          <a:spcPts val="0"/>
                        </a:spcAft>
                      </a:pPr>
                      <a:r>
                        <a:rPr lang="en-GB" sz="1600" b="0" dirty="0">
                          <a:latin typeface="Calibri"/>
                          <a:ea typeface="Times New Roman"/>
                          <a:cs typeface="Times New Roman"/>
                        </a:rPr>
                        <a:t>Improve Sustainability of Protected Area Systems: </a:t>
                      </a:r>
                      <a:endParaRPr lang="en-US" sz="1600" b="0" dirty="0">
                        <a:latin typeface="Calibri"/>
                        <a:ea typeface="Times New Roman"/>
                        <a:cs typeface="Times New Roman"/>
                      </a:endParaRPr>
                    </a:p>
                    <a:p>
                      <a:pPr marL="342900" indent="-342900">
                        <a:lnSpc>
                          <a:spcPct val="115000"/>
                        </a:lnSpc>
                        <a:spcAft>
                          <a:spcPts val="0"/>
                        </a:spcAft>
                        <a:buFont typeface="+mj-lt"/>
                        <a:buAutoNum type="arabicPeriod"/>
                      </a:pPr>
                      <a:r>
                        <a:rPr lang="en-US" sz="1600" b="0" dirty="0" smtClean="0">
                          <a:latin typeface="Calibri"/>
                          <a:ea typeface="Times New Roman"/>
                          <a:cs typeface="Times New Roman"/>
                        </a:rPr>
                        <a:t>Increase </a:t>
                      </a:r>
                      <a:r>
                        <a:rPr lang="en-US" sz="1600" b="0" dirty="0">
                          <a:latin typeface="Calibri"/>
                          <a:ea typeface="Times New Roman"/>
                          <a:cs typeface="Times New Roman"/>
                        </a:rPr>
                        <a:t>financing of PA systems;</a:t>
                      </a:r>
                      <a:endParaRPr lang="en-US" sz="1600" b="0" dirty="0">
                        <a:latin typeface="Calibri"/>
                        <a:ea typeface="Times New Roman"/>
                      </a:endParaRPr>
                    </a:p>
                    <a:p>
                      <a:pPr marL="342900" indent="-342900">
                        <a:lnSpc>
                          <a:spcPct val="115000"/>
                        </a:lnSpc>
                        <a:spcAft>
                          <a:spcPts val="0"/>
                        </a:spcAft>
                        <a:buFont typeface="+mj-lt"/>
                        <a:buAutoNum type="arabicPeriod"/>
                      </a:pPr>
                      <a:r>
                        <a:rPr lang="en-US" sz="1600" b="0" dirty="0" smtClean="0">
                          <a:latin typeface="Calibri"/>
                          <a:ea typeface="Times New Roman"/>
                          <a:cs typeface="Times New Roman"/>
                        </a:rPr>
                        <a:t>Expand </a:t>
                      </a:r>
                      <a:r>
                        <a:rPr lang="en-US" sz="1600" b="0" dirty="0">
                          <a:latin typeface="Calibri"/>
                          <a:ea typeface="Times New Roman"/>
                          <a:cs typeface="Times New Roman"/>
                        </a:rPr>
                        <a:t>ecosystem and threatened species representation within protected area systems; and</a:t>
                      </a:r>
                      <a:endParaRPr lang="en-US" sz="1600" b="0" dirty="0">
                        <a:latin typeface="Calibri"/>
                        <a:ea typeface="Times New Roman"/>
                      </a:endParaRPr>
                    </a:p>
                    <a:p>
                      <a:pPr marL="342900" indent="-342900">
                        <a:lnSpc>
                          <a:spcPct val="115000"/>
                        </a:lnSpc>
                        <a:spcAft>
                          <a:spcPts val="0"/>
                        </a:spcAft>
                        <a:buFont typeface="+mj-lt"/>
                        <a:buAutoNum type="arabicPeriod"/>
                      </a:pPr>
                      <a:r>
                        <a:rPr lang="en-US" sz="1600" b="0" dirty="0" smtClean="0">
                          <a:latin typeface="Calibri"/>
                          <a:ea typeface="Times New Roman"/>
                          <a:cs typeface="Times New Roman"/>
                        </a:rPr>
                        <a:t>Improve </a:t>
                      </a:r>
                      <a:r>
                        <a:rPr lang="en-US" sz="1600" b="0" dirty="0">
                          <a:latin typeface="Calibri"/>
                          <a:ea typeface="Times New Roman"/>
                          <a:cs typeface="Times New Roman"/>
                        </a:rPr>
                        <a:t>management effectiveness of existing protected areas</a:t>
                      </a:r>
                      <a:r>
                        <a:rPr lang="en-US" sz="1600" b="0" dirty="0" smtClean="0">
                          <a:latin typeface="Calibri"/>
                          <a:ea typeface="Times New Roman"/>
                          <a:cs typeface="Times New Roman"/>
                        </a:rPr>
                        <a:t>.</a:t>
                      </a:r>
                    </a:p>
                    <a:p>
                      <a:pPr>
                        <a:lnSpc>
                          <a:spcPct val="115000"/>
                        </a:lnSpc>
                        <a:spcAft>
                          <a:spcPts val="0"/>
                        </a:spcAft>
                        <a:buFontTx/>
                        <a:buChar char="-"/>
                      </a:pPr>
                      <a:endParaRPr lang="en-US" sz="1600" b="1"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Strategic Goal A</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B</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smtClean="0">
                          <a:latin typeface="Calibri"/>
                          <a:ea typeface="Times New Roman"/>
                          <a:cs typeface="Times New Roman"/>
                        </a:rPr>
                        <a:t>Strategic</a:t>
                      </a:r>
                      <a:r>
                        <a:rPr lang="en-GB" sz="1600" b="1" baseline="0" dirty="0" smtClean="0">
                          <a:latin typeface="Calibri"/>
                          <a:ea typeface="Times New Roman"/>
                          <a:cs typeface="Times New Roman"/>
                        </a:rPr>
                        <a:t> Goal C</a:t>
                      </a:r>
                      <a:endParaRPr lang="en-GB" sz="1600" b="1" dirty="0" smtClean="0">
                        <a:latin typeface="Calibri"/>
                        <a:ea typeface="Times New Roman"/>
                        <a:cs typeface="Times New Roman"/>
                      </a:endParaRPr>
                    </a:p>
                    <a:p>
                      <a:pPr marL="0" marR="0" algn="just">
                        <a:lnSpc>
                          <a:spcPct val="115000"/>
                        </a:lnSpc>
                        <a:spcBef>
                          <a:spcPts val="0"/>
                        </a:spcBef>
                        <a:spcAft>
                          <a:spcPts val="0"/>
                        </a:spcAft>
                      </a:pPr>
                      <a:r>
                        <a:rPr lang="en-GB" sz="1600" b="1" dirty="0" smtClean="0">
                          <a:latin typeface="Calibri"/>
                          <a:ea typeface="Times New Roman"/>
                          <a:cs typeface="Times New Roman"/>
                        </a:rPr>
                        <a:t>Strategic </a:t>
                      </a:r>
                      <a:r>
                        <a:rPr lang="en-GB" sz="1600" b="1" dirty="0">
                          <a:latin typeface="Calibri"/>
                          <a:ea typeface="Times New Roman"/>
                          <a:cs typeface="Times New Roman"/>
                        </a:rPr>
                        <a:t>Goal D</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a:latin typeface="Calibri"/>
                          <a:ea typeface="Times New Roman"/>
                          <a:cs typeface="Times New Roman"/>
                        </a:rPr>
                        <a:t>Target 5</a:t>
                      </a:r>
                      <a:endParaRPr lang="en-US" sz="1600" b="1">
                        <a:latin typeface="Calibri"/>
                        <a:ea typeface="Times New Roman"/>
                        <a:cs typeface="Times New Roman"/>
                      </a:endParaRPr>
                    </a:p>
                    <a:p>
                      <a:pPr marL="0" marR="0" algn="just">
                        <a:lnSpc>
                          <a:spcPct val="115000"/>
                        </a:lnSpc>
                        <a:spcBef>
                          <a:spcPts val="0"/>
                        </a:spcBef>
                        <a:spcAft>
                          <a:spcPts val="0"/>
                        </a:spcAft>
                      </a:pPr>
                      <a:r>
                        <a:rPr lang="en-GB" sz="1600" b="1">
                          <a:latin typeface="Calibri"/>
                          <a:ea typeface="Times New Roman"/>
                          <a:cs typeface="Times New Roman"/>
                        </a:rPr>
                        <a:t>Targets 10, 11 and 12</a:t>
                      </a:r>
                      <a:endParaRPr lang="en-US" sz="1600" b="1">
                        <a:latin typeface="Calibri"/>
                        <a:ea typeface="Times New Roman"/>
                        <a:cs typeface="Times New Roman"/>
                      </a:endParaRPr>
                    </a:p>
                    <a:p>
                      <a:pPr marL="0" marR="0" algn="just">
                        <a:lnSpc>
                          <a:spcPct val="115000"/>
                        </a:lnSpc>
                        <a:spcBef>
                          <a:spcPts val="0"/>
                        </a:spcBef>
                        <a:spcAft>
                          <a:spcPts val="0"/>
                        </a:spcAft>
                      </a:pPr>
                      <a:r>
                        <a:rPr lang="en-GB" sz="1600" b="1">
                          <a:latin typeface="Calibri"/>
                          <a:ea typeface="Times New Roman"/>
                          <a:cs typeface="Times New Roman"/>
                        </a:rPr>
                        <a:t>Targets 14 and 15</a:t>
                      </a:r>
                      <a:endParaRPr lang="en-US" sz="1600" b="1">
                        <a:latin typeface="Calibri"/>
                        <a:ea typeface="Times New Roman"/>
                        <a:cs typeface="Times New Roman"/>
                      </a:endParaRPr>
                    </a:p>
                    <a:p>
                      <a:pPr marL="0" marR="0" algn="just">
                        <a:lnSpc>
                          <a:spcPct val="115000"/>
                        </a:lnSpc>
                        <a:spcBef>
                          <a:spcPts val="0"/>
                        </a:spcBef>
                        <a:spcAft>
                          <a:spcPts val="0"/>
                        </a:spcAft>
                      </a:pPr>
                      <a:r>
                        <a:rPr lang="en-GB" sz="1600" b="1">
                          <a:latin typeface="Calibri"/>
                          <a:ea typeface="Times New Roman"/>
                          <a:cs typeface="Times New Roman"/>
                        </a:rPr>
                        <a:t>Targets 18, 19 and 20</a:t>
                      </a:r>
                      <a:endParaRPr lang="en-US" sz="1600" b="1">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6512">
                <a:tc>
                  <a:txBody>
                    <a:bodyPr/>
                    <a:lstStyle/>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Two: </a:t>
                      </a:r>
                      <a:r>
                        <a:rPr lang="en-GB" sz="1600" b="0" dirty="0">
                          <a:latin typeface="Calibri"/>
                          <a:ea typeface="Times New Roman"/>
                          <a:cs typeface="Times New Roman"/>
                        </a:rPr>
                        <a:t>Mainstream Biodiversity Conservation and Sustainable Use into Production Landscapes/Seascapes and Sectors: </a:t>
                      </a:r>
                      <a:endParaRPr lang="en-US" sz="1600" b="0" dirty="0">
                        <a:latin typeface="Calibri"/>
                        <a:ea typeface="Times New Roman"/>
                        <a:cs typeface="Times New Roman"/>
                      </a:endParaRPr>
                    </a:p>
                    <a:p>
                      <a:pPr marL="342900" indent="-342900" algn="l">
                        <a:lnSpc>
                          <a:spcPct val="115000"/>
                        </a:lnSpc>
                        <a:spcAft>
                          <a:spcPts val="0"/>
                        </a:spcAft>
                        <a:buFont typeface="+mj-lt"/>
                        <a:buAutoNum type="arabicPeriod"/>
                      </a:pPr>
                      <a:r>
                        <a:rPr lang="en-US" sz="1600" b="0" dirty="0" smtClean="0">
                          <a:latin typeface="Calibri"/>
                          <a:ea typeface="Times New Roman"/>
                          <a:cs typeface="Times New Roman"/>
                        </a:rPr>
                        <a:t>Strengthen </a:t>
                      </a:r>
                      <a:r>
                        <a:rPr lang="en-US" sz="1600" b="0" dirty="0">
                          <a:latin typeface="Calibri"/>
                          <a:ea typeface="Times New Roman"/>
                          <a:cs typeface="Times New Roman"/>
                        </a:rPr>
                        <a:t>Policy and Regulatory Frameworks;</a:t>
                      </a:r>
                      <a:endParaRPr lang="en-US" sz="1600" b="0" dirty="0">
                        <a:latin typeface="Calibri"/>
                        <a:ea typeface="Times New Roman"/>
                      </a:endParaRPr>
                    </a:p>
                    <a:p>
                      <a:pPr marL="342900" indent="-342900" algn="l">
                        <a:lnSpc>
                          <a:spcPct val="115000"/>
                        </a:lnSpc>
                        <a:spcAft>
                          <a:spcPts val="0"/>
                        </a:spcAft>
                        <a:buFont typeface="+mj-lt"/>
                        <a:buAutoNum type="arabicPeriod"/>
                      </a:pPr>
                      <a:r>
                        <a:rPr lang="en-US" sz="1600" b="0" dirty="0" smtClean="0">
                          <a:latin typeface="Calibri"/>
                          <a:ea typeface="Times New Roman"/>
                          <a:cs typeface="Times New Roman"/>
                        </a:rPr>
                        <a:t>Implement </a:t>
                      </a:r>
                      <a:r>
                        <a:rPr lang="en-US" sz="1600" b="0" dirty="0">
                          <a:latin typeface="Calibri"/>
                          <a:ea typeface="Times New Roman"/>
                          <a:cs typeface="Times New Roman"/>
                        </a:rPr>
                        <a:t>Invasive Alien Species Management Frameworks; and</a:t>
                      </a:r>
                      <a:endParaRPr lang="en-US" sz="1600" b="0" dirty="0">
                        <a:latin typeface="Calibri"/>
                        <a:ea typeface="Times New Roman"/>
                      </a:endParaRPr>
                    </a:p>
                    <a:p>
                      <a:pPr marL="342900" indent="-342900" algn="l">
                        <a:lnSpc>
                          <a:spcPct val="115000"/>
                        </a:lnSpc>
                        <a:spcAft>
                          <a:spcPts val="0"/>
                        </a:spcAft>
                        <a:buFont typeface="+mj-lt"/>
                        <a:buAutoNum type="arabicPeriod"/>
                      </a:pPr>
                      <a:r>
                        <a:rPr lang="en-US" sz="1600" b="0" dirty="0" smtClean="0">
                          <a:latin typeface="Calibri"/>
                          <a:ea typeface="Times New Roman"/>
                          <a:cs typeface="Times New Roman"/>
                        </a:rPr>
                        <a:t>Strengthen </a:t>
                      </a:r>
                      <a:r>
                        <a:rPr lang="en-US" sz="1600" b="0" dirty="0">
                          <a:latin typeface="Calibri"/>
                          <a:ea typeface="Times New Roman"/>
                          <a:cs typeface="Times New Roman"/>
                        </a:rPr>
                        <a:t>Capacities to Produce Biodiversity-friendly Goods and Services.</a:t>
                      </a:r>
                      <a:endParaRPr lang="en-US" sz="1600" b="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Strategic Goal A</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a:t>
                      </a:r>
                      <a:r>
                        <a:rPr lang="en-GB" sz="1600" b="1" dirty="0" smtClean="0">
                          <a:latin typeface="Calibri"/>
                          <a:ea typeface="Times New Roman"/>
                          <a:cs typeface="Times New Roman"/>
                        </a:rPr>
                        <a:t>B</a:t>
                      </a:r>
                    </a:p>
                    <a:p>
                      <a:pPr marL="0" marR="0" algn="just">
                        <a:lnSpc>
                          <a:spcPct val="115000"/>
                        </a:lnSpc>
                        <a:spcBef>
                          <a:spcPts val="0"/>
                        </a:spcBef>
                        <a:spcAft>
                          <a:spcPts val="0"/>
                        </a:spcAft>
                      </a:pPr>
                      <a:r>
                        <a:rPr lang="en-GB" sz="1600" b="1" dirty="0" smtClean="0">
                          <a:latin typeface="Calibri"/>
                          <a:ea typeface="Times New Roman"/>
                          <a:cs typeface="Times New Roman"/>
                        </a:rPr>
                        <a:t>Strategic</a:t>
                      </a:r>
                      <a:r>
                        <a:rPr lang="en-GB" sz="1600" b="1" baseline="0" dirty="0" smtClean="0">
                          <a:latin typeface="Calibri"/>
                          <a:ea typeface="Times New Roman"/>
                          <a:cs typeface="Times New Roman"/>
                        </a:rPr>
                        <a:t> Goal C</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D</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Targets 3, 4, 5, and 6</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Targets 7,8,9, 10, 11, 12, 13</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Targets 14 and 15</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Targets 18, 19 and 20</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0"/>
            <a:ext cx="8839200" cy="762000"/>
          </a:xfrm>
        </p:spPr>
        <p:txBody>
          <a:bodyPr>
            <a:noAutofit/>
          </a:bodyPr>
          <a:lstStyle/>
          <a:p>
            <a:pPr eaLnBrk="1" hangingPunct="1">
              <a:defRPr/>
            </a:pPr>
            <a:r>
              <a:rPr lang="es-ES" sz="2200" dirty="0" err="1" smtClean="0"/>
              <a:t>Coherence</a:t>
            </a:r>
            <a:r>
              <a:rPr lang="es-ES" sz="2200" dirty="0" smtClean="0"/>
              <a:t> </a:t>
            </a:r>
            <a:r>
              <a:rPr lang="es-ES" sz="2200" dirty="0" err="1" smtClean="0"/>
              <a:t>between</a:t>
            </a:r>
            <a:r>
              <a:rPr lang="es-ES" sz="2200" dirty="0" smtClean="0"/>
              <a:t> GEF-5 </a:t>
            </a:r>
            <a:r>
              <a:rPr lang="es-ES" sz="2200" dirty="0" err="1" smtClean="0"/>
              <a:t>Strategy</a:t>
            </a:r>
            <a:r>
              <a:rPr lang="es-ES" sz="2200" dirty="0" smtClean="0"/>
              <a:t> &amp; CBD </a:t>
            </a:r>
            <a:r>
              <a:rPr lang="es-ES" sz="2200" dirty="0" err="1" smtClean="0"/>
              <a:t>Strategic</a:t>
            </a:r>
            <a:r>
              <a:rPr lang="es-ES" sz="2200" dirty="0" smtClean="0"/>
              <a:t> Plan and Aichi Targets</a:t>
            </a:r>
          </a:p>
        </p:txBody>
      </p:sp>
      <p:sp>
        <p:nvSpPr>
          <p:cNvPr id="25603" name="Rectangle 3"/>
          <p:cNvSpPr>
            <a:spLocks noGrp="1" noChangeArrowheads="1"/>
          </p:cNvSpPr>
          <p:nvPr>
            <p:ph idx="1"/>
          </p:nvPr>
        </p:nvSpPr>
        <p:spPr>
          <a:xfrm>
            <a:off x="914400" y="1600200"/>
            <a:ext cx="7924800" cy="5257800"/>
          </a:xfrm>
        </p:spPr>
        <p:txBody>
          <a:bodyPr/>
          <a:lstStyle/>
          <a:p>
            <a:pPr eaLnBrk="1" hangingPunct="1">
              <a:buClr>
                <a:schemeClr val="tx1"/>
              </a:buClr>
              <a:buSzTx/>
              <a:buFont typeface="Wingdings" pitchFamily="2" charset="2"/>
              <a:buNone/>
            </a:pPr>
            <a:r>
              <a:rPr lang="es-ES" sz="2100" dirty="0" smtClean="0"/>
              <a:t>	</a:t>
            </a:r>
            <a:endParaRPr lang="en-US" sz="2100" dirty="0" smtClean="0"/>
          </a:p>
        </p:txBody>
      </p:sp>
      <p:sp>
        <p:nvSpPr>
          <p:cNvPr id="5" name="Rectangle 3"/>
          <p:cNvSpPr txBox="1">
            <a:spLocks noChangeArrowheads="1"/>
          </p:cNvSpPr>
          <p:nvPr/>
        </p:nvSpPr>
        <p:spPr bwMode="auto">
          <a:xfrm>
            <a:off x="1066800" y="1752600"/>
            <a:ext cx="7924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prstClr val="black"/>
              </a:buClr>
              <a:buFont typeface="Wingdings" pitchFamily="2" charset="2"/>
              <a:buNone/>
              <a:defRPr/>
            </a:pPr>
            <a:r>
              <a:rPr lang="es-ES" sz="2100" kern="0" smtClean="0">
                <a:solidFill>
                  <a:prstClr val="black"/>
                </a:solidFill>
                <a:latin typeface="Calibri"/>
                <a:cs typeface="+mn-cs"/>
              </a:rPr>
              <a:t>	</a:t>
            </a:r>
            <a:endParaRPr lang="en-US" sz="2100" kern="0" dirty="0" smtClean="0">
              <a:solidFill>
                <a:prstClr val="black"/>
              </a:solidFill>
              <a:latin typeface="Calibri"/>
              <a:cs typeface="+mn-cs"/>
            </a:endParaRPr>
          </a:p>
        </p:txBody>
      </p:sp>
      <p:graphicFrame>
        <p:nvGraphicFramePr>
          <p:cNvPr id="6" name="Table 5"/>
          <p:cNvGraphicFramePr>
            <a:graphicFrameLocks noGrp="1"/>
          </p:cNvGraphicFramePr>
          <p:nvPr/>
        </p:nvGraphicFramePr>
        <p:xfrm>
          <a:off x="381000" y="609600"/>
          <a:ext cx="8458200" cy="5733288"/>
        </p:xfrm>
        <a:graphic>
          <a:graphicData uri="http://schemas.openxmlformats.org/drawingml/2006/table">
            <a:tbl>
              <a:tblPr/>
              <a:tblGrid>
                <a:gridCol w="4800600"/>
                <a:gridCol w="1905000"/>
                <a:gridCol w="1752600"/>
              </a:tblGrid>
              <a:tr h="685800">
                <a:tc>
                  <a:txBody>
                    <a:bodyPr/>
                    <a:lstStyle/>
                    <a:p>
                      <a:pPr marL="0" marR="0" algn="ctr">
                        <a:lnSpc>
                          <a:spcPct val="115000"/>
                        </a:lnSpc>
                        <a:spcBef>
                          <a:spcPts val="0"/>
                        </a:spcBef>
                        <a:spcAft>
                          <a:spcPts val="0"/>
                        </a:spcAft>
                      </a:pPr>
                      <a:r>
                        <a:rPr lang="en-GB" sz="1600" b="1" dirty="0">
                          <a:latin typeface="Calibri"/>
                          <a:ea typeface="Times New Roman"/>
                          <a:cs typeface="Times New Roman"/>
                        </a:rPr>
                        <a:t>GEF-5</a:t>
                      </a:r>
                      <a:endParaRPr lang="en-US" sz="1600" b="1" dirty="0">
                        <a:latin typeface="Calibri"/>
                        <a:ea typeface="Times New Roman"/>
                        <a:cs typeface="Times New Roman"/>
                      </a:endParaRPr>
                    </a:p>
                    <a:p>
                      <a:pPr marL="0" marR="0" algn="ctr">
                        <a:lnSpc>
                          <a:spcPct val="115000"/>
                        </a:lnSpc>
                        <a:spcBef>
                          <a:spcPts val="0"/>
                        </a:spcBef>
                        <a:spcAft>
                          <a:spcPts val="0"/>
                        </a:spcAft>
                      </a:pPr>
                      <a:r>
                        <a:rPr lang="en-GB" sz="1600" b="1" dirty="0">
                          <a:latin typeface="Calibri"/>
                          <a:ea typeface="Times New Roman"/>
                          <a:cs typeface="Times New Roman"/>
                        </a:rPr>
                        <a:t>FY 2011-2014 Strategy Objectives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600" b="1" dirty="0">
                          <a:latin typeface="Calibri"/>
                          <a:ea typeface="Times New Roman"/>
                          <a:cs typeface="Times New Roman"/>
                        </a:rPr>
                        <a:t>Strategic Plan Goals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600" b="1" dirty="0" smtClean="0">
                          <a:latin typeface="Calibri"/>
                          <a:ea typeface="Times New Roman"/>
                          <a:cs typeface="Times New Roman"/>
                        </a:rPr>
                        <a:t>Targets</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0111">
                <a:tc>
                  <a:txBody>
                    <a:bodyPr/>
                    <a:lstStyle/>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Objectives One and Two as above,  Objective Four: </a:t>
                      </a:r>
                      <a:r>
                        <a:rPr lang="en-GB" sz="1600" b="0" dirty="0">
                          <a:latin typeface="Calibri"/>
                          <a:ea typeface="Times New Roman"/>
                          <a:cs typeface="Times New Roman"/>
                        </a:rPr>
                        <a:t>Build Capacity on Access to Genetic Resources and Benefit Sharing, and </a:t>
                      </a:r>
                      <a:endParaRPr lang="en-US" sz="1600" b="0" dirty="0">
                        <a:latin typeface="Calibri"/>
                        <a:ea typeface="Times New Roman"/>
                        <a:cs typeface="Times New Roman"/>
                      </a:endParaRPr>
                    </a:p>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Five</a:t>
                      </a:r>
                      <a:r>
                        <a:rPr lang="en-GB" sz="1600" b="0" dirty="0">
                          <a:solidFill>
                            <a:srgbClr val="0070C0"/>
                          </a:solidFill>
                          <a:latin typeface="Calibri"/>
                          <a:ea typeface="Times New Roman"/>
                          <a:cs typeface="Times New Roman"/>
                        </a:rPr>
                        <a:t>: </a:t>
                      </a:r>
                      <a:r>
                        <a:rPr lang="en-GB" sz="1600" b="0" dirty="0">
                          <a:latin typeface="Calibri"/>
                          <a:ea typeface="Times New Roman"/>
                          <a:cs typeface="Times New Roman"/>
                        </a:rPr>
                        <a:t>Integrate CBD Obligations into National Planning Processes through Enabling Activities </a:t>
                      </a:r>
                      <a:endParaRPr lang="en-US" sz="1600" b="0" dirty="0">
                        <a:latin typeface="Calibri"/>
                        <a:ea typeface="Times New Roman"/>
                        <a:cs typeface="Times New Roman"/>
                      </a:endParaRPr>
                    </a:p>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Three: </a:t>
                      </a:r>
                      <a:r>
                        <a:rPr lang="en-GB" sz="1600" b="0" dirty="0">
                          <a:latin typeface="Calibri"/>
                          <a:ea typeface="Times New Roman"/>
                          <a:cs typeface="Times New Roman"/>
                        </a:rPr>
                        <a:t>Build Capacity for the Implementation of the Cartagena Protocol on </a:t>
                      </a:r>
                      <a:r>
                        <a:rPr lang="en-GB" sz="1600" b="0" dirty="0" err="1">
                          <a:latin typeface="Calibri"/>
                          <a:ea typeface="Times New Roman"/>
                          <a:cs typeface="Times New Roman"/>
                        </a:rPr>
                        <a:t>Biosafety</a:t>
                      </a:r>
                      <a:r>
                        <a:rPr lang="en-GB" sz="1600" b="0" dirty="0">
                          <a:latin typeface="Calibri"/>
                          <a:ea typeface="Times New Roman"/>
                          <a:cs typeface="Times New Roman"/>
                        </a:rPr>
                        <a:t> </a:t>
                      </a:r>
                      <a:endParaRPr lang="en-US" sz="16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solidFill>
                            <a:srgbClr val="00B050"/>
                          </a:solidFill>
                          <a:latin typeface="Calibri"/>
                          <a:ea typeface="Times New Roman"/>
                          <a:cs typeface="Times New Roman"/>
                        </a:rPr>
                        <a:t>Strategic Goal A</a:t>
                      </a:r>
                      <a:endParaRPr lang="en-US" sz="1600" b="1" dirty="0">
                        <a:solidFill>
                          <a:srgbClr val="00B050"/>
                        </a:solidFill>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D</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solidFill>
                            <a:srgbClr val="FF0000"/>
                          </a:solidFill>
                          <a:latin typeface="Calibri"/>
                          <a:ea typeface="Times New Roman"/>
                          <a:cs typeface="Times New Roman"/>
                        </a:rPr>
                        <a:t>Target 2</a:t>
                      </a:r>
                      <a:endParaRPr lang="en-US" sz="1600" b="1" dirty="0">
                        <a:solidFill>
                          <a:srgbClr val="FF0000"/>
                        </a:solidFill>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 17 </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Targets 19 and 20</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5413">
                <a:tc>
                  <a:txBody>
                    <a:bodyPr/>
                    <a:lstStyle/>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Four: </a:t>
                      </a:r>
                      <a:r>
                        <a:rPr lang="en-GB" sz="1600" b="0" dirty="0">
                          <a:latin typeface="Calibri"/>
                          <a:ea typeface="Times New Roman"/>
                          <a:cs typeface="Times New Roman"/>
                        </a:rPr>
                        <a:t>Build Capacity on Access to Genetic Resources and Benefit </a:t>
                      </a:r>
                      <a:r>
                        <a:rPr lang="en-GB" sz="1600" b="0" dirty="0" smtClean="0">
                          <a:latin typeface="Calibri"/>
                          <a:ea typeface="Times New Roman"/>
                          <a:cs typeface="Times New Roman"/>
                        </a:rPr>
                        <a:t>Sharing</a:t>
                      </a:r>
                    </a:p>
                    <a:p>
                      <a:pPr marL="0" marR="0" algn="just">
                        <a:lnSpc>
                          <a:spcPct val="115000"/>
                        </a:lnSpc>
                        <a:spcBef>
                          <a:spcPts val="0"/>
                        </a:spcBef>
                        <a:spcAft>
                          <a:spcPts val="0"/>
                        </a:spcAft>
                      </a:pP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Strategic Goal D</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Target 16</a:t>
                      </a:r>
                      <a:endParaRPr lang="en-US" sz="1600" b="1" dirty="0">
                        <a:latin typeface="Calibri"/>
                        <a:ea typeface="Times New Roman"/>
                        <a:cs typeface="Times New Roman"/>
                      </a:endParaRPr>
                    </a:p>
                    <a:p>
                      <a:pPr marL="0" marR="0" algn="just">
                        <a:lnSpc>
                          <a:spcPct val="115000"/>
                        </a:lnSpc>
                        <a:spcBef>
                          <a:spcPts val="0"/>
                        </a:spcBef>
                        <a:spcAft>
                          <a:spcPts val="0"/>
                        </a:spcAft>
                      </a:pPr>
                      <a:r>
                        <a:rPr lang="en-GB" sz="1600" b="1" dirty="0">
                          <a:latin typeface="Calibri"/>
                          <a:ea typeface="Times New Roman"/>
                          <a:cs typeface="Times New Roman"/>
                        </a:rPr>
                        <a:t>Target 20</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9691">
                <a:tc>
                  <a:txBody>
                    <a:bodyPr/>
                    <a:lstStyle/>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Two: </a:t>
                      </a:r>
                      <a:r>
                        <a:rPr lang="en-GB" sz="1600" b="0" dirty="0">
                          <a:latin typeface="Calibri"/>
                          <a:ea typeface="Times New Roman"/>
                          <a:cs typeface="Times New Roman"/>
                        </a:rPr>
                        <a:t>Mainstream Biodiversity and Sustainable Use into Production Landscapes and Seascapes and Sectors  </a:t>
                      </a:r>
                      <a:endParaRPr lang="en-US" sz="1600" b="0" dirty="0">
                        <a:latin typeface="Calibri"/>
                        <a:ea typeface="Times New Roman"/>
                        <a:cs typeface="Times New Roman"/>
                      </a:endParaRPr>
                    </a:p>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One: </a:t>
                      </a:r>
                      <a:r>
                        <a:rPr lang="en-GB" sz="1600" b="0" dirty="0">
                          <a:latin typeface="Calibri"/>
                          <a:ea typeface="Times New Roman"/>
                          <a:cs typeface="Times New Roman"/>
                        </a:rPr>
                        <a:t>Improve Sustainability of Protected Area Systems:  c) Improve management effectiveness of existing protected areas </a:t>
                      </a:r>
                      <a:endParaRPr lang="en-US" sz="1600" b="0" dirty="0">
                        <a:latin typeface="Calibri"/>
                        <a:ea typeface="Times New Roman"/>
                        <a:cs typeface="Times New Roman"/>
                      </a:endParaRPr>
                    </a:p>
                    <a:p>
                      <a:pPr marL="0" marR="0" algn="l">
                        <a:lnSpc>
                          <a:spcPct val="115000"/>
                        </a:lnSpc>
                        <a:spcBef>
                          <a:spcPts val="0"/>
                        </a:spcBef>
                        <a:spcAft>
                          <a:spcPts val="0"/>
                        </a:spcAft>
                      </a:pPr>
                      <a:r>
                        <a:rPr lang="en-GB" sz="1600" b="1" dirty="0">
                          <a:solidFill>
                            <a:srgbClr val="0070C0"/>
                          </a:solidFill>
                          <a:latin typeface="Calibri"/>
                          <a:ea typeface="Times New Roman"/>
                          <a:cs typeface="Times New Roman"/>
                        </a:rPr>
                        <a:t>Objective Three: </a:t>
                      </a:r>
                      <a:r>
                        <a:rPr lang="en-GB" sz="1600" b="0" dirty="0">
                          <a:latin typeface="Calibri"/>
                          <a:ea typeface="Times New Roman"/>
                          <a:cs typeface="Times New Roman"/>
                        </a:rPr>
                        <a:t>Build Capacity for the Implementation of the Cartagena Protocol on </a:t>
                      </a:r>
                      <a:r>
                        <a:rPr lang="en-GB" sz="1600" b="0" dirty="0" err="1">
                          <a:latin typeface="Calibri"/>
                          <a:ea typeface="Times New Roman"/>
                          <a:cs typeface="Times New Roman"/>
                        </a:rPr>
                        <a:t>Biosafety</a:t>
                      </a:r>
                      <a:endParaRPr lang="en-US" sz="16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Strategic Goal E</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600" b="1" dirty="0">
                          <a:latin typeface="Calibri"/>
                          <a:ea typeface="Times New Roman"/>
                          <a:cs typeface="Times New Roman"/>
                        </a:rPr>
                        <a:t>Target 20</a:t>
                      </a:r>
                      <a:endParaRPr lang="en-US" sz="16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11200" y="4291800"/>
            <a:ext cx="1809848" cy="646331"/>
          </a:xfrm>
          <a:prstGeom prst="rect">
            <a:avLst/>
          </a:prstGeom>
          <a:noFill/>
        </p:spPr>
        <p:txBody>
          <a:bodyPr wrap="none" rtlCol="0">
            <a:spAutoFit/>
          </a:bodyPr>
          <a:lstStyle/>
          <a:p>
            <a:pPr algn="ctr"/>
            <a:r>
              <a:rPr lang="en-US" dirty="0" smtClean="0">
                <a:solidFill>
                  <a:srgbClr val="008000"/>
                </a:solidFill>
              </a:rPr>
              <a:t>Life in harmony,</a:t>
            </a:r>
          </a:p>
          <a:p>
            <a:pPr algn="ctr"/>
            <a:r>
              <a:rPr lang="en-US" dirty="0" smtClean="0">
                <a:solidFill>
                  <a:srgbClr val="008000"/>
                </a:solidFill>
              </a:rPr>
              <a:t>into the future</a:t>
            </a:r>
            <a:endParaRPr lang="en-US" dirty="0">
              <a:solidFill>
                <a:srgbClr val="008000"/>
              </a:solidFill>
            </a:endParaRPr>
          </a:p>
        </p:txBody>
      </p:sp>
      <p:sp>
        <p:nvSpPr>
          <p:cNvPr id="14" name="Content Placeholder 13"/>
          <p:cNvSpPr>
            <a:spLocks noGrp="1"/>
          </p:cNvSpPr>
          <p:nvPr>
            <p:ph sz="quarter" idx="4"/>
          </p:nvPr>
        </p:nvSpPr>
        <p:spPr>
          <a:xfrm>
            <a:off x="4648200" y="1828800"/>
            <a:ext cx="4041775" cy="3951288"/>
          </a:xfrm>
        </p:spPr>
        <p:txBody>
          <a:bodyPr>
            <a:normAutofit fontScale="92500" lnSpcReduction="10000"/>
          </a:bodyPr>
          <a:lstStyle/>
          <a:p>
            <a:r>
              <a:rPr lang="en-US" dirty="0" smtClean="0">
                <a:solidFill>
                  <a:srgbClr val="008000"/>
                </a:solidFill>
              </a:rPr>
              <a:t>47 decisions of COP-10, including:</a:t>
            </a:r>
          </a:p>
          <a:p>
            <a:pPr>
              <a:buFont typeface="Wingdings" charset="2"/>
              <a:buChar char="Ø"/>
            </a:pPr>
            <a:r>
              <a:rPr lang="en-US" dirty="0" smtClean="0">
                <a:solidFill>
                  <a:srgbClr val="002300"/>
                </a:solidFill>
              </a:rPr>
              <a:t>UN Decade on Biodiversity</a:t>
            </a:r>
          </a:p>
          <a:p>
            <a:pPr lvl="1">
              <a:buFont typeface="Wingdings" charset="2"/>
              <a:buChar char="Ø"/>
            </a:pPr>
            <a:r>
              <a:rPr lang="en-US" dirty="0" smtClean="0">
                <a:solidFill>
                  <a:srgbClr val="002300"/>
                </a:solidFill>
              </a:rPr>
              <a:t>Declared 2011-2020 the United Nations Decade on Biodiversity, with a view to contributing to the implementation of the Strategic Plan for Biodiversity 2011-2020</a:t>
            </a:r>
          </a:p>
          <a:p>
            <a:pPr>
              <a:buFont typeface="Wingdings" charset="2"/>
              <a:buChar char="Ø"/>
            </a:pPr>
            <a:r>
              <a:rPr lang="en-US" dirty="0" smtClean="0">
                <a:solidFill>
                  <a:srgbClr val="002300"/>
                </a:solidFill>
              </a:rPr>
              <a:t>Nagoya Protocol on ABS</a:t>
            </a:r>
          </a:p>
          <a:p>
            <a:pPr>
              <a:buFont typeface="Wingdings" charset="2"/>
              <a:buChar char="Ø"/>
            </a:pPr>
            <a:r>
              <a:rPr lang="en-US" dirty="0" smtClean="0">
                <a:solidFill>
                  <a:srgbClr val="002300"/>
                </a:solidFill>
              </a:rPr>
              <a:t>X/25. Additional guidance to the financial mechanism </a:t>
            </a:r>
          </a:p>
          <a:p>
            <a:pPr>
              <a:buNone/>
            </a:pPr>
            <a:endParaRPr lang="en-US" dirty="0" smtClean="0">
              <a:solidFill>
                <a:srgbClr val="008000"/>
              </a:solidFill>
            </a:endParaRPr>
          </a:p>
          <a:p>
            <a:pPr>
              <a:buNone/>
            </a:pPr>
            <a:endParaRPr lang="en-US" dirty="0" smtClean="0">
              <a:solidFill>
                <a:srgbClr val="008000"/>
              </a:solidFill>
            </a:endParaRPr>
          </a:p>
          <a:p>
            <a:endParaRPr lang="en-US" dirty="0" smtClean="0">
              <a:solidFill>
                <a:srgbClr val="008000"/>
              </a:solidFill>
            </a:endParaRPr>
          </a:p>
          <a:p>
            <a:endParaRPr lang="en-US" dirty="0"/>
          </a:p>
        </p:txBody>
      </p:sp>
      <p:pic>
        <p:nvPicPr>
          <p:cNvPr id="15" name="Picture 4" descr="COP10-es"/>
          <p:cNvPicPr>
            <a:picLocks noGrp="1" noChangeAspect="1" noChangeArrowheads="1"/>
          </p:cNvPicPr>
          <p:nvPr>
            <p:ph sz="half" idx="2"/>
          </p:nvPr>
        </p:nvPicPr>
        <p:blipFill>
          <a:blip r:embed="rId3" cstate="print">
            <a:lum bright="10000" contrast="6000"/>
          </a:blip>
          <a:srcRect l="11961" r="13954" b="24848"/>
          <a:stretch>
            <a:fillRect/>
          </a:stretch>
        </p:blipFill>
        <p:spPr bwMode="auto">
          <a:xfrm>
            <a:off x="457200" y="1524000"/>
            <a:ext cx="3884262" cy="3951288"/>
          </a:xfrm>
          <a:prstGeom prst="rect">
            <a:avLst/>
          </a:prstGeom>
          <a:noFill/>
          <a:ln w="9525">
            <a:noFill/>
            <a:miter lim="800000"/>
            <a:headEnd/>
            <a:tailEnd/>
          </a:ln>
        </p:spPr>
      </p:pic>
      <p:sp>
        <p:nvSpPr>
          <p:cNvPr id="16" name="Rectangle 3"/>
          <p:cNvSpPr>
            <a:spLocks noGrp="1" noChangeArrowheads="1"/>
          </p:cNvSpPr>
          <p:nvPr>
            <p:ph type="title"/>
          </p:nvPr>
        </p:nvSpPr>
        <p:spPr bwMode="auto">
          <a:xfrm>
            <a:off x="0" y="0"/>
            <a:ext cx="9144000" cy="1143000"/>
          </a:xfrm>
          <a:prstGeom prst="rect">
            <a:avLst/>
          </a:prstGeom>
          <a:solidFill>
            <a:srgbClr val="002A00"/>
          </a:solidFill>
          <a:ln w="9525">
            <a:noFill/>
            <a:miter lim="800000"/>
            <a:headEnd/>
            <a:tailEnd/>
          </a:ln>
        </p:spPr>
        <p:txBody>
          <a:bodyPr wrap="none" anchor="ctr">
            <a:prstTxWarp prst="textNoShape">
              <a:avLst/>
            </a:prstTxWarp>
          </a:bodyPr>
          <a:lstStyle/>
          <a:p>
            <a:pPr lvl="3" algn="ctr"/>
            <a:r>
              <a:rPr lang="en-US" sz="3000" b="1" dirty="0" smtClean="0">
                <a:solidFill>
                  <a:schemeClr val="bg1"/>
                </a:solidFill>
              </a:rPr>
              <a:t>Aichi-Nagoya Outcomes</a:t>
            </a:r>
          </a:p>
          <a:p>
            <a:pPr lvl="3" algn="ctr"/>
            <a:r>
              <a:rPr lang="en-US" sz="3000" dirty="0" smtClean="0">
                <a:solidFill>
                  <a:schemeClr val="bg1"/>
                </a:solidFill>
              </a:rPr>
              <a:t>(COP-10 / MOP-5)</a:t>
            </a:r>
            <a:endParaRPr lang="en-US" sz="3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774700"/>
          </a:xfrm>
          <a:prstGeom prst="rect">
            <a:avLst/>
          </a:prstGeom>
          <a:solidFill>
            <a:srgbClr val="002A00"/>
          </a:solidFill>
          <a:ln w="9525">
            <a:noFill/>
            <a:miter lim="800000"/>
            <a:headEnd/>
            <a:tailEnd/>
          </a:ln>
        </p:spPr>
        <p:txBody>
          <a:bodyPr wrap="none" anchor="ctr">
            <a:prstTxWarp prst="textNoShape">
              <a:avLst/>
            </a:prstTxWarp>
          </a:bodyPr>
          <a:lstStyle/>
          <a:p>
            <a:pPr algn="ctr"/>
            <a:r>
              <a:rPr lang="en-US" sz="3200" b="1" dirty="0" smtClean="0">
                <a:solidFill>
                  <a:schemeClr val="bg1"/>
                </a:solidFill>
              </a:rPr>
              <a:t>Strategic Plan for Biodiversity 2011-2020</a:t>
            </a:r>
            <a:endParaRPr lang="en-US" sz="3200" dirty="0">
              <a:solidFill>
                <a:schemeClr val="bg1"/>
              </a:solidFill>
            </a:endParaRPr>
          </a:p>
        </p:txBody>
      </p:sp>
      <p:sp>
        <p:nvSpPr>
          <p:cNvPr id="6" name="Rectangle 3"/>
          <p:cNvSpPr txBox="1">
            <a:spLocks noChangeArrowheads="1"/>
          </p:cNvSpPr>
          <p:nvPr/>
        </p:nvSpPr>
        <p:spPr bwMode="auto">
          <a:xfrm>
            <a:off x="457200" y="1077913"/>
            <a:ext cx="8229600" cy="5094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457200" rtl="0" eaLnBrk="0" fontAlgn="base" latinLnBrk="0" hangingPunct="0">
              <a:lnSpc>
                <a:spcPct val="100000"/>
              </a:lnSpc>
              <a:spcBef>
                <a:spcPts val="300"/>
              </a:spcBef>
              <a:spcAft>
                <a:spcPts val="300"/>
              </a:spcAft>
              <a:buClr>
                <a:srgbClr val="FF9900"/>
              </a:buClr>
              <a:buSzPct val="120000"/>
              <a:buFont typeface="+mj-lt"/>
              <a:buAutoNum type="alphaUcPeriod"/>
              <a:tabLst/>
              <a:defRPr/>
            </a:pPr>
            <a:endParaRPr lang="en-US" sz="2000" dirty="0" smtClean="0">
              <a:solidFill>
                <a:srgbClr val="006600"/>
              </a:solidFill>
              <a:latin typeface="Verdana" charset="0"/>
            </a:endParaRPr>
          </a:p>
        </p:txBody>
      </p:sp>
      <p:sp>
        <p:nvSpPr>
          <p:cNvPr id="12" name="Content Placeholder 11"/>
          <p:cNvSpPr>
            <a:spLocks noGrp="1"/>
          </p:cNvSpPr>
          <p:nvPr>
            <p:ph idx="1"/>
          </p:nvPr>
        </p:nvSpPr>
        <p:spPr>
          <a:xfrm>
            <a:off x="457200" y="1219200"/>
            <a:ext cx="8229600" cy="4525963"/>
          </a:xfrm>
        </p:spPr>
        <p:txBody>
          <a:bodyPr>
            <a:normAutofit fontScale="62500" lnSpcReduction="20000"/>
          </a:bodyPr>
          <a:lstStyle/>
          <a:p>
            <a:pPr marL="457200" lvl="0" indent="-457200" eaLnBrk="0" hangingPunct="0">
              <a:spcBef>
                <a:spcPts val="300"/>
              </a:spcBef>
              <a:spcAft>
                <a:spcPts val="300"/>
              </a:spcAft>
              <a:buClr>
                <a:srgbClr val="FF9900"/>
              </a:buClr>
              <a:buSzPct val="120000"/>
              <a:buNone/>
            </a:pPr>
            <a:endParaRPr lang="en-US" b="1" dirty="0" smtClean="0">
              <a:solidFill>
                <a:srgbClr val="006600"/>
              </a:solidFill>
              <a:latin typeface="Verdana" charset="0"/>
            </a:endParaRPr>
          </a:p>
          <a:p>
            <a:pPr marL="457200" lvl="0" indent="-457200" eaLnBrk="0" hangingPunct="0">
              <a:spcBef>
                <a:spcPts val="300"/>
              </a:spcBef>
              <a:spcAft>
                <a:spcPts val="300"/>
              </a:spcAft>
              <a:buClr>
                <a:srgbClr val="FF9900"/>
              </a:buClr>
              <a:buSzPct val="120000"/>
              <a:buNone/>
            </a:pPr>
            <a:r>
              <a:rPr lang="en-US" b="1" dirty="0" smtClean="0">
                <a:solidFill>
                  <a:srgbClr val="006600"/>
                </a:solidFill>
                <a:latin typeface="Verdana" charset="0"/>
              </a:rPr>
              <a:t>Vision: </a:t>
            </a:r>
            <a:r>
              <a:rPr lang="en-US" i="1" dirty="0" smtClean="0">
                <a:solidFill>
                  <a:srgbClr val="006600"/>
                </a:solidFill>
                <a:latin typeface="Verdana" charset="0"/>
              </a:rPr>
              <a:t>Living in harmony with nature</a:t>
            </a:r>
            <a:r>
              <a:rPr lang="en-US" dirty="0" smtClean="0">
                <a:solidFill>
                  <a:srgbClr val="006600"/>
                </a:solidFill>
                <a:latin typeface="Verdana" charset="0"/>
              </a:rPr>
              <a:t>. By 2050, biodiversity is valued, conserved, restored and wisely used, maintaining  ecosystem services, sustaining a healthy planet and delivering benefits essential for all people.”</a:t>
            </a:r>
          </a:p>
          <a:p>
            <a:pPr marL="457200" lvl="0" indent="-457200" eaLnBrk="0" hangingPunct="0">
              <a:spcBef>
                <a:spcPts val="300"/>
              </a:spcBef>
              <a:spcAft>
                <a:spcPts val="300"/>
              </a:spcAft>
              <a:buClr>
                <a:srgbClr val="FF9900"/>
              </a:buClr>
              <a:buSzPct val="120000"/>
            </a:pPr>
            <a:endParaRPr lang="en-US" b="1" dirty="0" smtClean="0">
              <a:solidFill>
                <a:srgbClr val="006600"/>
              </a:solidFill>
              <a:latin typeface="Verdana" charset="0"/>
            </a:endParaRPr>
          </a:p>
          <a:p>
            <a:pPr marL="457200" lvl="0" indent="-457200" eaLnBrk="0" hangingPunct="0">
              <a:spcBef>
                <a:spcPts val="300"/>
              </a:spcBef>
              <a:spcAft>
                <a:spcPts val="300"/>
              </a:spcAft>
              <a:buClr>
                <a:srgbClr val="FF9900"/>
              </a:buClr>
              <a:buSzPct val="120000"/>
              <a:buNone/>
            </a:pPr>
            <a:r>
              <a:rPr lang="en-US" b="1" dirty="0" smtClean="0">
                <a:solidFill>
                  <a:srgbClr val="006600"/>
                </a:solidFill>
                <a:latin typeface="Verdana" charset="0"/>
              </a:rPr>
              <a:t>Mission </a:t>
            </a:r>
            <a:r>
              <a:rPr lang="en-US" dirty="0" smtClean="0">
                <a:solidFill>
                  <a:srgbClr val="006600"/>
                </a:solidFill>
                <a:latin typeface="Verdana" charset="0"/>
              </a:rPr>
              <a:t>Take effective and urgent action to halt the loss of biodiversity in order to ensure that by 2020 ecosystems are resilient and continue to provide essential services, thereby securing the planet’s variety of life, and contributing to human well-being, and poverty eradication</a:t>
            </a:r>
          </a:p>
          <a:p>
            <a:pPr marL="457200" lvl="0" indent="-457200" eaLnBrk="0" hangingPunct="0">
              <a:spcBef>
                <a:spcPts val="300"/>
              </a:spcBef>
              <a:spcAft>
                <a:spcPts val="300"/>
              </a:spcAft>
              <a:buClr>
                <a:srgbClr val="FF9900"/>
              </a:buClr>
              <a:buSzPct val="120000"/>
            </a:pPr>
            <a:endParaRPr lang="en-US" b="1" dirty="0" smtClean="0">
              <a:solidFill>
                <a:srgbClr val="006600"/>
              </a:solidFill>
              <a:latin typeface="Verdana" charset="0"/>
            </a:endParaRPr>
          </a:p>
          <a:p>
            <a:pPr marL="457200" lvl="0" indent="-457200" defTabSz="457200" eaLnBrk="0" hangingPunct="0">
              <a:spcBef>
                <a:spcPts val="300"/>
              </a:spcBef>
              <a:spcAft>
                <a:spcPts val="300"/>
              </a:spcAft>
              <a:buClr>
                <a:srgbClr val="FF9900"/>
              </a:buClr>
              <a:buSzPct val="120000"/>
              <a:buNone/>
              <a:defRPr/>
            </a:pPr>
            <a:r>
              <a:rPr lang="en-US" b="1" dirty="0" smtClean="0">
                <a:solidFill>
                  <a:srgbClr val="006600"/>
                </a:solidFill>
                <a:latin typeface="Verdana" charset="0"/>
                <a:ea typeface="ＭＳ Ｐゴシック" charset="-128"/>
                <a:cs typeface="ＭＳ Ｐゴシック" charset="-128"/>
              </a:rPr>
              <a:t>20 Aichi Biodiversity Targets</a:t>
            </a:r>
          </a:p>
          <a:p>
            <a:pPr marL="457200" lvl="0" indent="-457200" defTabSz="457200" eaLnBrk="0" hangingPunct="0">
              <a:spcBef>
                <a:spcPts val="300"/>
              </a:spcBef>
              <a:spcAft>
                <a:spcPts val="300"/>
              </a:spcAft>
              <a:buClr>
                <a:srgbClr val="FF9900"/>
              </a:buClr>
              <a:buSzPct val="120000"/>
              <a:defRPr/>
            </a:pPr>
            <a:endParaRPr lang="en-US" b="1" dirty="0" smtClean="0">
              <a:solidFill>
                <a:srgbClr val="006600"/>
              </a:solidFill>
              <a:latin typeface="Verdana" charset="0"/>
            </a:endParaRPr>
          </a:p>
          <a:p>
            <a:pPr marL="457200" lvl="0" indent="-457200" defTabSz="457200" eaLnBrk="0" hangingPunct="0">
              <a:spcBef>
                <a:spcPts val="300"/>
              </a:spcBef>
              <a:spcAft>
                <a:spcPts val="300"/>
              </a:spcAft>
              <a:buClr>
                <a:srgbClr val="FF9900"/>
              </a:buClr>
              <a:buSzPct val="120000"/>
              <a:buNone/>
              <a:defRPr/>
            </a:pPr>
            <a:r>
              <a:rPr lang="en-US" b="1" dirty="0" smtClean="0">
                <a:solidFill>
                  <a:srgbClr val="006600"/>
                </a:solidFill>
                <a:latin typeface="Verdana" charset="0"/>
                <a:ea typeface="ＭＳ Ｐゴシック" charset="-128"/>
                <a:cs typeface="ＭＳ Ｐゴシック" charset="-128"/>
              </a:rPr>
              <a:t>Implementation mechanisms</a:t>
            </a:r>
            <a:endParaRPr lang="en-US" dirty="0" smtClean="0">
              <a:solidFill>
                <a:srgbClr val="006600"/>
              </a:solidFill>
              <a:latin typeface="Verdana" charset="0"/>
              <a:ea typeface="ＭＳ Ｐゴシック" charset="-128"/>
              <a:cs typeface="ＭＳ Ｐゴシック" charset="-128"/>
            </a:endParaRPr>
          </a:p>
          <a:p>
            <a:pPr marL="457200" lvl="0" indent="-457200" defTabSz="457200" eaLnBrk="0" hangingPunct="0">
              <a:spcBef>
                <a:spcPts val="300"/>
              </a:spcBef>
              <a:spcAft>
                <a:spcPts val="300"/>
              </a:spcAft>
              <a:buClr>
                <a:srgbClr val="FF9900"/>
              </a:buClr>
              <a:buSzPct val="120000"/>
              <a:buFont typeface="+mj-lt"/>
              <a:buAutoNum type="alphaUcPeriod"/>
              <a:defRPr/>
            </a:pPr>
            <a:endParaRPr lang="en-US" dirty="0" smtClean="0">
              <a:solidFill>
                <a:srgbClr val="006600"/>
              </a:solidFill>
              <a:latin typeface="Verdana" charset="0"/>
              <a:ea typeface="ＭＳ Ｐゴシック" charset="-128"/>
              <a:cs typeface="ＭＳ Ｐゴシック" charset="-128"/>
            </a:endParaRPr>
          </a:p>
          <a:p>
            <a:pPr marL="457200" lvl="0" indent="-457200" defTabSz="457200" eaLnBrk="0" hangingPunct="0">
              <a:spcBef>
                <a:spcPts val="300"/>
              </a:spcBef>
              <a:spcAft>
                <a:spcPts val="300"/>
              </a:spcAft>
              <a:buClr>
                <a:srgbClr val="FF9900"/>
              </a:buClr>
              <a:buSzPct val="120000"/>
              <a:buFont typeface="+mj-lt"/>
              <a:buAutoNum type="alphaUcPeriod"/>
              <a:defRPr/>
            </a:pPr>
            <a:endParaRPr lang="en-US" dirty="0" smtClean="0">
              <a:solidFill>
                <a:srgbClr val="006600"/>
              </a:solidFill>
              <a:latin typeface="Verdan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0" y="0"/>
            <a:ext cx="9144000" cy="647700"/>
          </a:xfrm>
          <a:prstGeom prst="rect">
            <a:avLst/>
          </a:prstGeom>
          <a:solidFill>
            <a:srgbClr val="002A00"/>
          </a:solidFill>
          <a:ln w="9525">
            <a:noFill/>
            <a:miter lim="800000"/>
            <a:headEnd/>
            <a:tailEnd/>
          </a:ln>
        </p:spPr>
        <p:txBody>
          <a:bodyPr wrap="none" anchor="ctr">
            <a:prstTxWarp prst="textNoShape">
              <a:avLst/>
            </a:prstTxWarp>
          </a:bodyPr>
          <a:lstStyle/>
          <a:p>
            <a:pPr lvl="3"/>
            <a:r>
              <a:rPr lang="en-US" sz="2600" b="1" dirty="0" smtClean="0">
                <a:solidFill>
                  <a:schemeClr val="bg1"/>
                </a:solidFill>
              </a:rPr>
              <a:t>		Aichi Nagoya Targets</a:t>
            </a:r>
          </a:p>
        </p:txBody>
      </p:sp>
      <p:sp>
        <p:nvSpPr>
          <p:cNvPr id="12" name="Text Placeholder 11"/>
          <p:cNvSpPr>
            <a:spLocks noGrp="1"/>
          </p:cNvSpPr>
          <p:nvPr>
            <p:ph type="body" sz="half" idx="1"/>
          </p:nvPr>
        </p:nvSpPr>
        <p:spPr>
          <a:xfrm>
            <a:off x="0" y="647700"/>
            <a:ext cx="4051300" cy="5219700"/>
          </a:xfrm>
        </p:spPr>
        <p:txBody>
          <a:bodyPr>
            <a:normAutofit fontScale="92500"/>
          </a:bodyPr>
          <a:lstStyle/>
          <a:p>
            <a:pPr>
              <a:buNone/>
            </a:pPr>
            <a:r>
              <a:rPr lang="en-US" sz="1100" b="1" dirty="0" smtClean="0">
                <a:solidFill>
                  <a:srgbClr val="7030A0"/>
                </a:solidFill>
              </a:rPr>
              <a:t>Strategic goal A: </a:t>
            </a:r>
            <a:r>
              <a:rPr lang="en-US" sz="1100" b="1" dirty="0" smtClean="0">
                <a:solidFill>
                  <a:schemeClr val="accent1"/>
                </a:solidFill>
              </a:rPr>
              <a:t>Address the underlying causes of biodiversity loss </a:t>
            </a:r>
          </a:p>
          <a:p>
            <a:pPr>
              <a:buNone/>
            </a:pPr>
            <a:r>
              <a:rPr lang="en-US" sz="1100" b="1" dirty="0" smtClean="0">
                <a:solidFill>
                  <a:srgbClr val="00B050"/>
                </a:solidFill>
              </a:rPr>
              <a:t>Target 1: </a:t>
            </a:r>
            <a:r>
              <a:rPr lang="en-US" sz="1100" dirty="0" smtClean="0"/>
              <a:t>By 2020, People are aware of the values of biodiversity and the steps they can take to conserve and use it sustainably.</a:t>
            </a:r>
          </a:p>
          <a:p>
            <a:pPr>
              <a:buNone/>
            </a:pPr>
            <a:r>
              <a:rPr lang="en-US" sz="1100" b="1" dirty="0" smtClean="0">
                <a:solidFill>
                  <a:srgbClr val="00B050"/>
                </a:solidFill>
              </a:rPr>
              <a:t>Target 2: </a:t>
            </a:r>
            <a:r>
              <a:rPr lang="en-US" sz="1100" dirty="0" smtClean="0"/>
              <a:t>By 2020, biodiversity values are integrated into national and local development and poverty reduction strategies and planning processes and national accounts …</a:t>
            </a:r>
          </a:p>
          <a:p>
            <a:pPr>
              <a:buNone/>
            </a:pPr>
            <a:r>
              <a:rPr lang="en-US" sz="1100" b="1" dirty="0" smtClean="0">
                <a:solidFill>
                  <a:srgbClr val="00B050"/>
                </a:solidFill>
              </a:rPr>
              <a:t>Target 3: </a:t>
            </a:r>
            <a:r>
              <a:rPr lang="en-US" sz="1100" dirty="0" smtClean="0"/>
              <a:t>By 2020, incentives, including subsidies, harmful to biodiversity are eliminated, phased out or reformed …….</a:t>
            </a:r>
          </a:p>
          <a:p>
            <a:pPr>
              <a:buNone/>
            </a:pPr>
            <a:r>
              <a:rPr lang="en-US" sz="1100" b="1" dirty="0" smtClean="0">
                <a:solidFill>
                  <a:srgbClr val="00B050"/>
                </a:solidFill>
              </a:rPr>
              <a:t>Target 4: </a:t>
            </a:r>
            <a:r>
              <a:rPr lang="en-US" sz="1100" dirty="0" smtClean="0"/>
              <a:t>By 2020, Governments, business and stakeholders have plans for sustainable production and consumption and keep the impacts resource use within safe ecological limits.</a:t>
            </a:r>
          </a:p>
          <a:p>
            <a:pPr>
              <a:buNone/>
            </a:pPr>
            <a:r>
              <a:rPr lang="en-US" sz="1200" b="1" dirty="0" smtClean="0">
                <a:solidFill>
                  <a:srgbClr val="7030A0"/>
                </a:solidFill>
              </a:rPr>
              <a:t>Strategic goal B: </a:t>
            </a:r>
            <a:r>
              <a:rPr lang="en-US" sz="1100" b="1" dirty="0" smtClean="0">
                <a:solidFill>
                  <a:srgbClr val="0070C0"/>
                </a:solidFill>
              </a:rPr>
              <a:t>Reduce the direct pressures on biodiversity and promote sustainable use </a:t>
            </a:r>
          </a:p>
          <a:p>
            <a:pPr>
              <a:buNone/>
            </a:pPr>
            <a:r>
              <a:rPr lang="en-US" sz="1100" b="1" dirty="0" smtClean="0">
                <a:solidFill>
                  <a:srgbClr val="00B050"/>
                </a:solidFill>
              </a:rPr>
              <a:t>Target 5: </a:t>
            </a:r>
            <a:r>
              <a:rPr lang="en-US" sz="1100" dirty="0" smtClean="0"/>
              <a:t>By 2020, the rate of loss of all natural habitats, including forests, is at least halved and where feasible brought close to zero, and degradation and fragmentation is significantly reduced.</a:t>
            </a:r>
          </a:p>
          <a:p>
            <a:pPr>
              <a:buNone/>
            </a:pPr>
            <a:r>
              <a:rPr lang="en-US" sz="1100" b="1" dirty="0" smtClean="0">
                <a:solidFill>
                  <a:srgbClr val="00B050"/>
                </a:solidFill>
              </a:rPr>
              <a:t>Target 6: </a:t>
            </a:r>
            <a:r>
              <a:rPr lang="en-US" sz="1100" dirty="0" smtClean="0"/>
              <a:t>By 2020 all stocks managed and harvested sustainably, so that overfishing is avoided …….</a:t>
            </a:r>
          </a:p>
          <a:p>
            <a:pPr>
              <a:buNone/>
            </a:pPr>
            <a:r>
              <a:rPr lang="en-US" sz="1100" b="1" dirty="0" smtClean="0">
                <a:solidFill>
                  <a:srgbClr val="00B050"/>
                </a:solidFill>
              </a:rPr>
              <a:t>Target 7: </a:t>
            </a:r>
            <a:r>
              <a:rPr lang="en-US" sz="1100" dirty="0" smtClean="0"/>
              <a:t>By 2020 areas under agriculture, aquaculture and forestry are managed sustainably, ensuring conservation of biodiversity.</a:t>
            </a:r>
          </a:p>
          <a:p>
            <a:pPr>
              <a:buNone/>
            </a:pPr>
            <a:r>
              <a:rPr lang="en-US" sz="1100" b="1" dirty="0" smtClean="0">
                <a:solidFill>
                  <a:srgbClr val="00B050"/>
                </a:solidFill>
              </a:rPr>
              <a:t>Target 8: </a:t>
            </a:r>
            <a:r>
              <a:rPr lang="en-US" sz="1100" dirty="0" smtClean="0"/>
              <a:t>By 2020, pollution, including from excess nutrients, has been brought to levels that are not detrimental to ecosystem function and biodiversity.</a:t>
            </a:r>
          </a:p>
          <a:p>
            <a:pPr>
              <a:buNone/>
            </a:pPr>
            <a:r>
              <a:rPr lang="en-US" sz="1100" b="1" dirty="0" smtClean="0">
                <a:solidFill>
                  <a:srgbClr val="00B050"/>
                </a:solidFill>
              </a:rPr>
              <a:t>Target 9: </a:t>
            </a:r>
            <a:r>
              <a:rPr lang="en-US" sz="1100" dirty="0" smtClean="0"/>
              <a:t>By 2020, invasive alien species and pathways are identified and prioritized, priority species are controlled or eradicated, and measures are in place to manage pathways to prevent their introduction and establishment. </a:t>
            </a:r>
          </a:p>
          <a:p>
            <a:pPr>
              <a:buNone/>
            </a:pPr>
            <a:r>
              <a:rPr lang="en-US" sz="1100" b="1" dirty="0" smtClean="0">
                <a:solidFill>
                  <a:srgbClr val="00B050"/>
                </a:solidFill>
              </a:rPr>
              <a:t>Target 10:  </a:t>
            </a:r>
            <a:r>
              <a:rPr lang="en-US" sz="1100" dirty="0" smtClean="0"/>
              <a:t>By 2015, the multiple anthropogenic pressures on coral reefs, and other vulnerable ecosystems impacted by climate change or ocean acidification are minimized, so as to maintain their integrity and functioning.</a:t>
            </a:r>
          </a:p>
          <a:p>
            <a:pPr>
              <a:buNone/>
            </a:pPr>
            <a:endParaRPr lang="en-US" sz="1100" dirty="0" smtClean="0"/>
          </a:p>
          <a:p>
            <a:pPr>
              <a:buNone/>
            </a:pPr>
            <a:endParaRPr lang="en-US" sz="1100" dirty="0"/>
          </a:p>
        </p:txBody>
      </p:sp>
      <p:sp>
        <p:nvSpPr>
          <p:cNvPr id="13" name="Content Placeholder 12"/>
          <p:cNvSpPr>
            <a:spLocks noGrp="1"/>
          </p:cNvSpPr>
          <p:nvPr>
            <p:ph sz="half" idx="2"/>
          </p:nvPr>
        </p:nvSpPr>
        <p:spPr>
          <a:xfrm>
            <a:off x="4051300" y="647700"/>
            <a:ext cx="4940299" cy="5295900"/>
          </a:xfrm>
        </p:spPr>
        <p:txBody>
          <a:bodyPr>
            <a:normAutofit fontScale="92500"/>
          </a:bodyPr>
          <a:lstStyle/>
          <a:p>
            <a:pPr>
              <a:buNone/>
            </a:pPr>
            <a:r>
              <a:rPr lang="en-US" sz="1200" b="1" dirty="0" smtClean="0">
                <a:solidFill>
                  <a:srgbClr val="7030A0"/>
                </a:solidFill>
              </a:rPr>
              <a:t>Strategic goal C: </a:t>
            </a:r>
            <a:r>
              <a:rPr lang="en-US" sz="1100" b="1" dirty="0" smtClean="0">
                <a:solidFill>
                  <a:schemeClr val="accent1"/>
                </a:solidFill>
              </a:rPr>
              <a:t>To improve the status of biodiversity by safeguarding ecosystems, species and genetic diversity</a:t>
            </a:r>
          </a:p>
          <a:p>
            <a:pPr>
              <a:buNone/>
            </a:pPr>
            <a:r>
              <a:rPr lang="en-US" sz="1100" b="1" dirty="0" smtClean="0">
                <a:solidFill>
                  <a:srgbClr val="00B050"/>
                </a:solidFill>
              </a:rPr>
              <a:t>Target 11: </a:t>
            </a:r>
            <a:r>
              <a:rPr lang="en-US" sz="1100" dirty="0" smtClean="0"/>
              <a:t>By 2020, at least 17 per cent of terrestrial and inland water, and 10 per cent of coastal and marine areas are conserved through systems of protected areas…... </a:t>
            </a:r>
          </a:p>
          <a:p>
            <a:pPr>
              <a:buNone/>
            </a:pPr>
            <a:r>
              <a:rPr lang="en-US" sz="1100" b="1" dirty="0" smtClean="0">
                <a:solidFill>
                  <a:srgbClr val="00B050"/>
                </a:solidFill>
              </a:rPr>
              <a:t>Target 12:  </a:t>
            </a:r>
            <a:r>
              <a:rPr lang="en-US" sz="1100" dirty="0" smtClean="0"/>
              <a:t>By 2020 the extinction of known threatened species has been prevented and their conservation status, particularly of those most in decline, has been improved and sustained.</a:t>
            </a:r>
          </a:p>
          <a:p>
            <a:pPr>
              <a:buNone/>
            </a:pPr>
            <a:r>
              <a:rPr lang="en-US" sz="1100" b="1" dirty="0" smtClean="0">
                <a:solidFill>
                  <a:srgbClr val="00B050"/>
                </a:solidFill>
              </a:rPr>
              <a:t>Target 13: </a:t>
            </a:r>
            <a:r>
              <a:rPr lang="en-US" sz="1100" dirty="0" smtClean="0"/>
              <a:t>By 2020, the genetic diversity of cultivated plants and farmed and domesticated animals and of wild relatives is maintained, </a:t>
            </a:r>
          </a:p>
          <a:p>
            <a:pPr>
              <a:buNone/>
            </a:pPr>
            <a:r>
              <a:rPr lang="en-US" sz="1200" b="1" dirty="0" smtClean="0">
                <a:solidFill>
                  <a:srgbClr val="7030A0"/>
                </a:solidFill>
              </a:rPr>
              <a:t>Strategic goal D: </a:t>
            </a:r>
            <a:r>
              <a:rPr lang="en-US" sz="1100" b="1" dirty="0" smtClean="0">
                <a:solidFill>
                  <a:srgbClr val="0070C0"/>
                </a:solidFill>
              </a:rPr>
              <a:t>Enhance the benefits to all from biodiversity and ecosystem services</a:t>
            </a:r>
          </a:p>
          <a:p>
            <a:pPr>
              <a:buNone/>
            </a:pPr>
            <a:r>
              <a:rPr lang="en-US" sz="1100" b="1" dirty="0" smtClean="0">
                <a:solidFill>
                  <a:srgbClr val="00B050"/>
                </a:solidFill>
              </a:rPr>
              <a:t>Target 14: </a:t>
            </a:r>
            <a:r>
              <a:rPr lang="en-US" sz="1100" dirty="0" smtClean="0"/>
              <a:t>By 2020, ecosystems that provide essential services, including services are restored and safeguarded, </a:t>
            </a:r>
          </a:p>
          <a:p>
            <a:pPr>
              <a:buNone/>
            </a:pPr>
            <a:r>
              <a:rPr lang="en-US" sz="1100" b="1" dirty="0" smtClean="0">
                <a:solidFill>
                  <a:srgbClr val="00B050"/>
                </a:solidFill>
              </a:rPr>
              <a:t>Target 15: </a:t>
            </a:r>
            <a:r>
              <a:rPr lang="en-US" sz="1100" dirty="0" smtClean="0"/>
              <a:t>By 2020, ecosystem resilience and the contribution of biodiversity to carbon stocks has been enhanced, through conservation and restoration, including restoration of at least 15 per cent of degraded ecosystems, </a:t>
            </a:r>
          </a:p>
          <a:p>
            <a:pPr>
              <a:buNone/>
            </a:pPr>
            <a:r>
              <a:rPr lang="en-US" sz="1100" b="1" dirty="0" smtClean="0">
                <a:solidFill>
                  <a:srgbClr val="00B050"/>
                </a:solidFill>
              </a:rPr>
              <a:t>Target 16: </a:t>
            </a:r>
            <a:r>
              <a:rPr lang="en-US" sz="1100" dirty="0" smtClean="0"/>
              <a:t>By 2015, the Nagoya Protocol on Access  and Benefits Sharing is in force and operational</a:t>
            </a:r>
          </a:p>
          <a:p>
            <a:pPr>
              <a:buNone/>
            </a:pPr>
            <a:r>
              <a:rPr lang="en-US" sz="1200" b="1" dirty="0" smtClean="0">
                <a:solidFill>
                  <a:srgbClr val="7030A0"/>
                </a:solidFill>
              </a:rPr>
              <a:t>Strategic goal E. </a:t>
            </a:r>
            <a:r>
              <a:rPr lang="en-US" sz="1100" b="1" dirty="0" smtClean="0">
                <a:solidFill>
                  <a:srgbClr val="0070C0"/>
                </a:solidFill>
              </a:rPr>
              <a:t>Enhance implementation through participatory planning, knowledge management and capacity building </a:t>
            </a:r>
          </a:p>
          <a:p>
            <a:pPr>
              <a:buNone/>
            </a:pPr>
            <a:r>
              <a:rPr lang="en-US" sz="1100" b="1" dirty="0" smtClean="0">
                <a:solidFill>
                  <a:srgbClr val="00B050"/>
                </a:solidFill>
              </a:rPr>
              <a:t>Target 17: </a:t>
            </a:r>
            <a:r>
              <a:rPr lang="en-US" sz="1100" dirty="0" smtClean="0"/>
              <a:t>By 2015 each Party has developed, adopted as a policy instrument, and has commenced implementing an effective, participatory and updated NBSAP.</a:t>
            </a:r>
          </a:p>
          <a:p>
            <a:pPr>
              <a:buNone/>
            </a:pPr>
            <a:r>
              <a:rPr lang="en-US" sz="1100" b="1" dirty="0" smtClean="0">
                <a:solidFill>
                  <a:srgbClr val="00B050"/>
                </a:solidFill>
              </a:rPr>
              <a:t>Target 18: </a:t>
            </a:r>
            <a:r>
              <a:rPr lang="en-US" sz="1100" dirty="0" smtClean="0"/>
              <a:t>By 2020, the traditional knowledge, innovations and practices of indigenous and local communities and their customary use, are respected.</a:t>
            </a:r>
          </a:p>
          <a:p>
            <a:pPr>
              <a:buNone/>
            </a:pPr>
            <a:r>
              <a:rPr lang="en-US" sz="1100" b="1" dirty="0" smtClean="0">
                <a:solidFill>
                  <a:srgbClr val="00B050"/>
                </a:solidFill>
              </a:rPr>
              <a:t>Target 19: </a:t>
            </a:r>
            <a:r>
              <a:rPr lang="en-US" sz="1100" dirty="0" smtClean="0"/>
              <a:t>By 2020, knowledge, the science base and technologies relating to biodiversity, its values, functioning, status and trends, and the consequences of its loss, are improved, widely shared and transferred, and applied.</a:t>
            </a:r>
          </a:p>
          <a:p>
            <a:pPr>
              <a:buNone/>
            </a:pPr>
            <a:r>
              <a:rPr lang="en-US" sz="1100" b="1" dirty="0" smtClean="0">
                <a:solidFill>
                  <a:srgbClr val="00B050"/>
                </a:solidFill>
              </a:rPr>
              <a:t>Target 20: </a:t>
            </a:r>
            <a:r>
              <a:rPr lang="en-US" sz="1100" dirty="0" smtClean="0"/>
              <a:t>By 2020, the mobilization of financial resources for effectively implementing the Strategic Plan for Biodiversity 2011-2020 from all sources,, should increase substantially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774700"/>
          </a:xfrm>
          <a:prstGeom prst="rect">
            <a:avLst/>
          </a:prstGeom>
          <a:solidFill>
            <a:srgbClr val="002A00"/>
          </a:solidFill>
          <a:ln w="9525">
            <a:noFill/>
            <a:miter lim="800000"/>
            <a:headEnd/>
            <a:tailEnd/>
          </a:ln>
        </p:spPr>
        <p:txBody>
          <a:bodyPr wrap="none" anchor="ctr">
            <a:prstTxWarp prst="textNoShape">
              <a:avLst/>
            </a:prstTxWarp>
          </a:bodyPr>
          <a:lstStyle/>
          <a:p>
            <a:pPr algn="ctr"/>
            <a:r>
              <a:rPr lang="en-US" sz="3200" b="1" dirty="0" smtClean="0">
                <a:solidFill>
                  <a:schemeClr val="bg1"/>
                </a:solidFill>
              </a:rPr>
              <a:t>Strategic Goals</a:t>
            </a:r>
            <a:endParaRPr lang="en-US" sz="3200" dirty="0">
              <a:solidFill>
                <a:schemeClr val="bg1"/>
              </a:solidFill>
            </a:endParaRPr>
          </a:p>
        </p:txBody>
      </p:sp>
      <p:sp>
        <p:nvSpPr>
          <p:cNvPr id="11" name="Content Placeholder 10"/>
          <p:cNvSpPr>
            <a:spLocks noGrp="1"/>
          </p:cNvSpPr>
          <p:nvPr>
            <p:ph sz="quarter" idx="4"/>
          </p:nvPr>
        </p:nvSpPr>
        <p:spPr>
          <a:xfrm>
            <a:off x="4648200" y="1447800"/>
            <a:ext cx="4041775" cy="3951288"/>
          </a:xfrm>
        </p:spPr>
        <p:txBody>
          <a:bodyPr>
            <a:normAutofit fontScale="70000" lnSpcReduction="20000"/>
          </a:bodyPr>
          <a:lstStyle/>
          <a:p>
            <a:pPr marL="457200" lvl="0" indent="-457200" defTabSz="457200" eaLnBrk="0" hangingPunct="0">
              <a:spcBef>
                <a:spcPts val="300"/>
              </a:spcBef>
              <a:spcAft>
                <a:spcPts val="300"/>
              </a:spcAft>
              <a:buClr>
                <a:srgbClr val="FF9900"/>
              </a:buClr>
              <a:buSzPct val="120000"/>
              <a:buFont typeface="+mj-lt"/>
              <a:buAutoNum type="alphaUcPeriod"/>
              <a:defRPr/>
            </a:pPr>
            <a:r>
              <a:rPr lang="en-US" dirty="0" smtClean="0">
                <a:solidFill>
                  <a:srgbClr val="006600"/>
                </a:solidFill>
                <a:latin typeface="Verdana" charset="0"/>
                <a:ea typeface="ＭＳ Ｐゴシック" charset="-128"/>
                <a:cs typeface="ＭＳ Ｐゴシック" charset="-128"/>
              </a:rPr>
              <a:t>Address the </a:t>
            </a:r>
            <a:r>
              <a:rPr lang="en-US" b="1" dirty="0" smtClean="0">
                <a:solidFill>
                  <a:srgbClr val="006600"/>
                </a:solidFill>
                <a:latin typeface="Verdana" charset="0"/>
                <a:ea typeface="ＭＳ Ｐゴシック" charset="-128"/>
                <a:cs typeface="ＭＳ Ｐゴシック" charset="-128"/>
              </a:rPr>
              <a:t>underlying causes </a:t>
            </a:r>
            <a:r>
              <a:rPr lang="en-US" dirty="0" smtClean="0">
                <a:solidFill>
                  <a:srgbClr val="006600"/>
                </a:solidFill>
                <a:latin typeface="Verdana" charset="0"/>
                <a:ea typeface="ＭＳ Ｐゴシック" charset="-128"/>
                <a:cs typeface="ＭＳ Ｐゴシック" charset="-128"/>
              </a:rPr>
              <a:t>of biodiversity loss (mainstreaming)</a:t>
            </a:r>
          </a:p>
          <a:p>
            <a:pPr marL="457200" lvl="0" indent="-457200" defTabSz="457200" eaLnBrk="0" hangingPunct="0">
              <a:spcBef>
                <a:spcPts val="300"/>
              </a:spcBef>
              <a:spcAft>
                <a:spcPts val="300"/>
              </a:spcAft>
              <a:buClr>
                <a:srgbClr val="FF9900"/>
              </a:buClr>
              <a:buSzPct val="120000"/>
              <a:buFont typeface="+mj-lt"/>
              <a:buAutoNum type="alphaUcPeriod"/>
              <a:defRPr/>
            </a:pPr>
            <a:r>
              <a:rPr lang="en-US" dirty="0" smtClean="0">
                <a:solidFill>
                  <a:srgbClr val="006600"/>
                </a:solidFill>
                <a:latin typeface="Verdana" charset="0"/>
                <a:ea typeface="ＭＳ Ｐゴシック" charset="-128"/>
                <a:cs typeface="ＭＳ Ｐゴシック" charset="-128"/>
              </a:rPr>
              <a:t>Reduce the </a:t>
            </a:r>
            <a:r>
              <a:rPr lang="en-US" b="1" dirty="0" smtClean="0">
                <a:solidFill>
                  <a:srgbClr val="006600"/>
                </a:solidFill>
                <a:latin typeface="Verdana" charset="0"/>
                <a:ea typeface="ＭＳ Ｐゴシック" charset="-128"/>
                <a:cs typeface="ＭＳ Ｐゴシック" charset="-128"/>
              </a:rPr>
              <a:t>direct pressures </a:t>
            </a:r>
            <a:r>
              <a:rPr lang="en-US" dirty="0" smtClean="0">
                <a:solidFill>
                  <a:srgbClr val="006600"/>
                </a:solidFill>
                <a:latin typeface="Verdana" charset="0"/>
                <a:ea typeface="ＭＳ Ｐゴシック" charset="-128"/>
                <a:cs typeface="ＭＳ Ｐゴシック" charset="-128"/>
              </a:rPr>
              <a:t>and promote sustainable use </a:t>
            </a:r>
          </a:p>
          <a:p>
            <a:pPr marL="457200" lvl="0" indent="-457200" defTabSz="457200" eaLnBrk="0" hangingPunct="0">
              <a:spcBef>
                <a:spcPts val="300"/>
              </a:spcBef>
              <a:spcAft>
                <a:spcPts val="300"/>
              </a:spcAft>
              <a:buClr>
                <a:srgbClr val="FF9900"/>
              </a:buClr>
              <a:buSzPct val="120000"/>
              <a:buFont typeface="+mj-lt"/>
              <a:buAutoNum type="alphaUcPeriod"/>
              <a:defRPr/>
            </a:pPr>
            <a:r>
              <a:rPr lang="en-US" b="1" dirty="0" smtClean="0">
                <a:solidFill>
                  <a:srgbClr val="006600"/>
                </a:solidFill>
                <a:latin typeface="Verdana" charset="0"/>
                <a:ea typeface="ＭＳ Ｐゴシック" charset="-128"/>
                <a:cs typeface="ＭＳ Ｐゴシック" charset="-128"/>
              </a:rPr>
              <a:t>Directly safeguard </a:t>
            </a:r>
            <a:r>
              <a:rPr lang="en-US" dirty="0" smtClean="0">
                <a:solidFill>
                  <a:srgbClr val="006600"/>
                </a:solidFill>
                <a:latin typeface="Verdana" charset="0"/>
                <a:ea typeface="ＭＳ Ｐゴシック" charset="-128"/>
                <a:cs typeface="ＭＳ Ｐゴシック" charset="-128"/>
              </a:rPr>
              <a:t>ecosystems, species and genetic diversity</a:t>
            </a:r>
            <a:endParaRPr lang="en-US" dirty="0" smtClean="0">
              <a:solidFill>
                <a:srgbClr val="006600"/>
              </a:solidFill>
              <a:latin typeface="Verdana" charset="0"/>
            </a:endParaRPr>
          </a:p>
          <a:p>
            <a:pPr marL="457200" lvl="0" indent="-457200" defTabSz="457200" eaLnBrk="0" hangingPunct="0">
              <a:spcBef>
                <a:spcPts val="300"/>
              </a:spcBef>
              <a:spcAft>
                <a:spcPts val="300"/>
              </a:spcAft>
              <a:buClr>
                <a:srgbClr val="FF9900"/>
              </a:buClr>
              <a:buSzPct val="120000"/>
              <a:buFont typeface="+mj-lt"/>
              <a:buAutoNum type="alphaUcPeriod"/>
              <a:defRPr/>
            </a:pPr>
            <a:r>
              <a:rPr lang="en-US" dirty="0" smtClean="0">
                <a:solidFill>
                  <a:srgbClr val="006600"/>
                </a:solidFill>
                <a:latin typeface="Verdana" charset="0"/>
                <a:ea typeface="ＭＳ Ｐゴシック" charset="-128"/>
                <a:cs typeface="ＭＳ Ｐゴシック" charset="-128"/>
              </a:rPr>
              <a:t>Enhance the </a:t>
            </a:r>
            <a:r>
              <a:rPr lang="en-US" b="1" dirty="0" smtClean="0">
                <a:solidFill>
                  <a:srgbClr val="006600"/>
                </a:solidFill>
                <a:latin typeface="Verdana" charset="0"/>
                <a:ea typeface="ＭＳ Ｐゴシック" charset="-128"/>
                <a:cs typeface="ＭＳ Ｐゴシック" charset="-128"/>
              </a:rPr>
              <a:t>benefits </a:t>
            </a:r>
            <a:r>
              <a:rPr lang="en-US" dirty="0" smtClean="0">
                <a:solidFill>
                  <a:srgbClr val="006600"/>
                </a:solidFill>
                <a:latin typeface="Verdana" charset="0"/>
                <a:ea typeface="ＭＳ Ｐゴシック" charset="-128"/>
                <a:cs typeface="ＭＳ Ｐゴシック" charset="-128"/>
              </a:rPr>
              <a:t>to all from biodiversity and ecosystem services </a:t>
            </a:r>
            <a:endParaRPr lang="en-US" b="1" dirty="0" smtClean="0">
              <a:solidFill>
                <a:srgbClr val="006600"/>
              </a:solidFill>
              <a:latin typeface="Verdana" charset="0"/>
              <a:ea typeface="ＭＳ Ｐゴシック" charset="-128"/>
              <a:cs typeface="ＭＳ Ｐゴシック" charset="-128"/>
            </a:endParaRPr>
          </a:p>
          <a:p>
            <a:pPr marL="457200" lvl="0" indent="-457200" defTabSz="457200" eaLnBrk="0" hangingPunct="0">
              <a:spcBef>
                <a:spcPts val="300"/>
              </a:spcBef>
              <a:spcAft>
                <a:spcPts val="300"/>
              </a:spcAft>
              <a:buClr>
                <a:srgbClr val="FF9900"/>
              </a:buClr>
              <a:buSzPct val="120000"/>
              <a:buFont typeface="+mj-lt"/>
              <a:buAutoNum type="alphaUcPeriod"/>
              <a:defRPr/>
            </a:pPr>
            <a:r>
              <a:rPr lang="en-US" b="1" dirty="0" smtClean="0">
                <a:solidFill>
                  <a:srgbClr val="006600"/>
                </a:solidFill>
                <a:latin typeface="Verdana" charset="0"/>
                <a:ea typeface="ＭＳ Ｐゴシック" charset="-128"/>
                <a:cs typeface="ＭＳ Ｐゴシック" charset="-128"/>
              </a:rPr>
              <a:t>Enhance implementation </a:t>
            </a:r>
            <a:r>
              <a:rPr lang="en-US" dirty="0" smtClean="0">
                <a:solidFill>
                  <a:srgbClr val="006600"/>
                </a:solidFill>
                <a:latin typeface="Verdana" charset="0"/>
                <a:ea typeface="ＭＳ Ｐゴシック" charset="-128"/>
                <a:cs typeface="ＭＳ Ｐゴシック" charset="-128"/>
              </a:rPr>
              <a:t>through participatory planning, knowledge management and capacity building</a:t>
            </a:r>
          </a:p>
          <a:p>
            <a:endParaRPr lang="en-US" dirty="0"/>
          </a:p>
        </p:txBody>
      </p:sp>
      <p:pic>
        <p:nvPicPr>
          <p:cNvPr id="12" name="Picture 10"/>
          <p:cNvPicPr>
            <a:picLocks noGrp="1" noChangeAspect="1" noChangeArrowheads="1"/>
          </p:cNvPicPr>
          <p:nvPr>
            <p:ph sz="half" idx="2"/>
          </p:nvPr>
        </p:nvPicPr>
        <p:blipFill>
          <a:blip r:embed="rId3" cstate="print"/>
          <a:srcRect/>
          <a:stretch>
            <a:fillRect/>
          </a:stretch>
        </p:blipFill>
        <p:spPr bwMode="auto">
          <a:xfrm>
            <a:off x="533400" y="1447800"/>
            <a:ext cx="3716313" cy="3951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5"/>
          <p:cNvSpPr>
            <a:spLocks noChangeArrowheads="1"/>
          </p:cNvSpPr>
          <p:nvPr/>
        </p:nvSpPr>
        <p:spPr bwMode="auto">
          <a:xfrm>
            <a:off x="8012113" y="0"/>
            <a:ext cx="1131887" cy="323850"/>
          </a:xfrm>
          <a:prstGeom prst="rect">
            <a:avLst/>
          </a:prstGeom>
          <a:solidFill>
            <a:schemeClr val="bg1"/>
          </a:solidFill>
          <a:ln w="9525">
            <a:noFill/>
            <a:round/>
            <a:headEnd/>
            <a:tailEnd/>
          </a:ln>
        </p:spPr>
        <p:txBody>
          <a:bodyPr/>
          <a:lstStyle/>
          <a:p>
            <a:endParaRPr lang="en-CA"/>
          </a:p>
        </p:txBody>
      </p:sp>
      <p:sp>
        <p:nvSpPr>
          <p:cNvPr id="15361" name="Text Box 1"/>
          <p:cNvSpPr txBox="1">
            <a:spLocks noChangeArrowheads="1"/>
          </p:cNvSpPr>
          <p:nvPr/>
        </p:nvSpPr>
        <p:spPr bwMode="auto">
          <a:xfrm>
            <a:off x="684213" y="2603500"/>
            <a:ext cx="7848600" cy="2224088"/>
          </a:xfrm>
          <a:prstGeom prst="rect">
            <a:avLst/>
          </a:prstGeom>
          <a:noFill/>
          <a:ln w="9525">
            <a:noFill/>
            <a:round/>
            <a:headEnd/>
            <a:tailEnd/>
          </a:ln>
          <a:effectLst/>
        </p:spPr>
        <p:txBody>
          <a:bodyPr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dirty="0">
                <a:solidFill>
                  <a:srgbClr val="008000"/>
                </a:solidFill>
                <a:effectLst>
                  <a:outerShdw blurRad="38100" dist="38100" dir="2700000" algn="tl">
                    <a:srgbClr val="C0C0C0"/>
                  </a:outerShdw>
                </a:effectLst>
                <a:cs typeface="Arial" pitchFamily="34" charset="0"/>
              </a:rPr>
              <a:t>The Nagoya Protocol on Access to Genetic Resources and the Fair and Equitable Sharing of Benefits arising from their Utilization </a:t>
            </a:r>
            <a:r>
              <a:rPr lang="en-US" sz="2800" b="1" dirty="0">
                <a:solidFill>
                  <a:srgbClr val="00483A"/>
                </a:solidFill>
                <a:effectLst>
                  <a:outerShdw blurRad="38100" dist="38100" dir="2700000" algn="tl">
                    <a:srgbClr val="C0C0C0"/>
                  </a:outerShdw>
                </a:effectLst>
                <a:cs typeface="Arial" pitchFamily="34" charset="0"/>
              </a:rPr>
              <a:t/>
            </a:r>
            <a:br>
              <a:rPr lang="en-US" sz="2800" b="1" dirty="0">
                <a:solidFill>
                  <a:srgbClr val="00483A"/>
                </a:solidFill>
                <a:effectLst>
                  <a:outerShdw blurRad="38100" dist="38100" dir="2700000" algn="tl">
                    <a:srgbClr val="C0C0C0"/>
                  </a:outerShdw>
                </a:effectLst>
                <a:cs typeface="Arial" pitchFamily="34" charset="0"/>
              </a:rPr>
            </a:br>
            <a:endParaRPr lang="en-US" sz="2800" b="1" dirty="0">
              <a:solidFill>
                <a:srgbClr val="00483A"/>
              </a:solidFill>
              <a:effectLst>
                <a:outerShdw blurRad="38100" dist="38100" dir="2700000" algn="tl">
                  <a:srgbClr val="C0C0C0"/>
                </a:outerShdw>
              </a:effectLst>
              <a:cs typeface="Arial" pitchFamily="34" charset="0"/>
            </a:endParaRPr>
          </a:p>
        </p:txBody>
      </p:sp>
      <p:cxnSp>
        <p:nvCxnSpPr>
          <p:cNvPr id="61443" name="Straight Connector 4"/>
          <p:cNvCxnSpPr>
            <a:cxnSpLocks noChangeShapeType="1"/>
          </p:cNvCxnSpPr>
          <p:nvPr/>
        </p:nvCxnSpPr>
        <p:spPr bwMode="auto">
          <a:xfrm>
            <a:off x="0" y="4495800"/>
            <a:ext cx="9144000" cy="0"/>
          </a:xfrm>
          <a:prstGeom prst="line">
            <a:avLst/>
          </a:prstGeom>
          <a:noFill/>
          <a:ln w="57150" cap="sq" cmpd="dbl">
            <a:solidFill>
              <a:srgbClr val="003300"/>
            </a:solidFill>
            <a:round/>
            <a:headEnd/>
            <a:tailEnd/>
          </a:ln>
        </p:spPr>
      </p:cxnSp>
      <p:cxnSp>
        <p:nvCxnSpPr>
          <p:cNvPr id="61444" name="Straight Connector 5"/>
          <p:cNvCxnSpPr>
            <a:cxnSpLocks noChangeShapeType="1"/>
          </p:cNvCxnSpPr>
          <p:nvPr/>
        </p:nvCxnSpPr>
        <p:spPr bwMode="auto">
          <a:xfrm>
            <a:off x="0" y="2438400"/>
            <a:ext cx="9144000" cy="0"/>
          </a:xfrm>
          <a:prstGeom prst="line">
            <a:avLst/>
          </a:prstGeom>
          <a:noFill/>
          <a:ln w="57150" cap="sq" cmpd="dbl">
            <a:solidFill>
              <a:srgbClr val="003300"/>
            </a:solidFill>
            <a:round/>
            <a:headEnd/>
            <a:tailEnd/>
          </a:ln>
        </p:spPr>
      </p:cxnSp>
      <p:pic>
        <p:nvPicPr>
          <p:cNvPr id="61445" name="Picture 7" descr="U:\Working Folders\SEL\40-30-Access &amp; Benefit Sharing\Capacity building\ABS info kit\Powerpoint\Images\shutterstock_14797987.jpg"/>
          <p:cNvPicPr>
            <a:picLocks noChangeAspect="1" noChangeArrowheads="1"/>
          </p:cNvPicPr>
          <p:nvPr/>
        </p:nvPicPr>
        <p:blipFill>
          <a:blip r:embed="rId3" cstate="print"/>
          <a:srcRect t="6306" r="9793" b="13618"/>
          <a:stretch>
            <a:fillRect/>
          </a:stretch>
        </p:blipFill>
        <p:spPr bwMode="auto">
          <a:xfrm>
            <a:off x="7418388" y="100013"/>
            <a:ext cx="1554162" cy="2046287"/>
          </a:xfrm>
          <a:prstGeom prst="rect">
            <a:avLst/>
          </a:prstGeom>
          <a:noFill/>
          <a:ln w="9525">
            <a:noFill/>
            <a:miter lim="800000"/>
            <a:headEnd/>
            <a:tailEnd/>
          </a:ln>
        </p:spPr>
      </p:pic>
      <p:pic>
        <p:nvPicPr>
          <p:cNvPr id="61446" name="Picture 8" descr="U:\Working Folders\Nagoya Protocol\Capacity-building\Factsheets\For Natalie\For Natalie\Photos\P1000254.JPG"/>
          <p:cNvPicPr>
            <a:picLocks noChangeAspect="1" noChangeArrowheads="1"/>
          </p:cNvPicPr>
          <p:nvPr/>
        </p:nvPicPr>
        <p:blipFill>
          <a:blip r:embed="rId4" cstate="print"/>
          <a:srcRect r="20340" b="3168"/>
          <a:stretch>
            <a:fillRect/>
          </a:stretch>
        </p:blipFill>
        <p:spPr bwMode="auto">
          <a:xfrm>
            <a:off x="4222750" y="104775"/>
            <a:ext cx="3144838" cy="2038350"/>
          </a:xfrm>
          <a:prstGeom prst="rect">
            <a:avLst/>
          </a:prstGeom>
          <a:noFill/>
          <a:ln w="9525">
            <a:noFill/>
            <a:miter lim="800000"/>
            <a:headEnd/>
            <a:tailEnd/>
          </a:ln>
        </p:spPr>
      </p:pic>
      <p:pic>
        <p:nvPicPr>
          <p:cNvPr id="61447" name="Picture 9" descr="U:\Working Folders\Nagoya Protocol\Capacity-building\Factsheets\For Natalie\For Natalie\Photos\shutterstock_10415014.jpg"/>
          <p:cNvPicPr>
            <a:picLocks noChangeAspect="1" noChangeArrowheads="1"/>
          </p:cNvPicPr>
          <p:nvPr/>
        </p:nvPicPr>
        <p:blipFill>
          <a:blip r:embed="rId5" cstate="print"/>
          <a:srcRect l="15022" r="29643" b="230"/>
          <a:stretch>
            <a:fillRect/>
          </a:stretch>
        </p:blipFill>
        <p:spPr bwMode="auto">
          <a:xfrm>
            <a:off x="2552700" y="142875"/>
            <a:ext cx="1600200" cy="1990725"/>
          </a:xfrm>
          <a:prstGeom prst="rect">
            <a:avLst/>
          </a:prstGeom>
          <a:noFill/>
          <a:ln w="9525">
            <a:noFill/>
            <a:miter lim="800000"/>
            <a:headEnd/>
            <a:tailEnd/>
          </a:ln>
        </p:spPr>
      </p:pic>
      <p:pic>
        <p:nvPicPr>
          <p:cNvPr id="61448" name="Picture 10" descr="U:\Working Folders\Nagoya Protocol\Capacity-building\Factsheets\For Natalie\For Natalie\Photos\Pipestela_candelabra_G322938e_lowres.jpg"/>
          <p:cNvPicPr>
            <a:picLocks noChangeAspect="1" noChangeArrowheads="1"/>
          </p:cNvPicPr>
          <p:nvPr/>
        </p:nvPicPr>
        <p:blipFill>
          <a:blip r:embed="rId6" cstate="print"/>
          <a:srcRect l="4172" r="8243"/>
          <a:stretch>
            <a:fillRect/>
          </a:stretch>
        </p:blipFill>
        <p:spPr bwMode="auto">
          <a:xfrm>
            <a:off x="152400" y="114300"/>
            <a:ext cx="2354263" cy="2016125"/>
          </a:xfrm>
          <a:prstGeom prst="rect">
            <a:avLst/>
          </a:prstGeom>
          <a:noFill/>
          <a:ln w="9525">
            <a:noFill/>
            <a:miter lim="800000"/>
            <a:headEnd/>
            <a:tailEnd/>
          </a:ln>
        </p:spPr>
      </p:pic>
      <p:sp>
        <p:nvSpPr>
          <p:cNvPr id="61449" name="TextBox 14"/>
          <p:cNvSpPr txBox="1">
            <a:spLocks noChangeArrowheads="1"/>
          </p:cNvSpPr>
          <p:nvPr/>
        </p:nvSpPr>
        <p:spPr bwMode="auto">
          <a:xfrm>
            <a:off x="3149600" y="1973263"/>
            <a:ext cx="1081088" cy="184150"/>
          </a:xfrm>
          <a:prstGeom prst="rect">
            <a:avLst/>
          </a:prstGeom>
          <a:noFill/>
          <a:ln w="9525">
            <a:noFill/>
            <a:miter lim="800000"/>
            <a:headEnd/>
            <a:tailEnd/>
          </a:ln>
        </p:spPr>
        <p:txBody>
          <a:bodyPr>
            <a:spAutoFit/>
          </a:bodyPr>
          <a:lstStyle/>
          <a:p>
            <a:r>
              <a:rPr lang="en-CA" sz="600">
                <a:latin typeface="Calibri" pitchFamily="34" charset="0"/>
              </a:rPr>
              <a:t>© Johny Keny/Shutterstock</a:t>
            </a:r>
          </a:p>
        </p:txBody>
      </p:sp>
      <p:sp>
        <p:nvSpPr>
          <p:cNvPr id="61450" name="TextBox 14"/>
          <p:cNvSpPr txBox="1">
            <a:spLocks noChangeArrowheads="1"/>
          </p:cNvSpPr>
          <p:nvPr/>
        </p:nvSpPr>
        <p:spPr bwMode="auto">
          <a:xfrm>
            <a:off x="6621463" y="1982788"/>
            <a:ext cx="790575" cy="185737"/>
          </a:xfrm>
          <a:prstGeom prst="rect">
            <a:avLst/>
          </a:prstGeom>
          <a:noFill/>
          <a:ln w="9525">
            <a:noFill/>
            <a:miter lim="800000"/>
            <a:headEnd/>
            <a:tailEnd/>
          </a:ln>
        </p:spPr>
        <p:txBody>
          <a:bodyPr>
            <a:spAutoFit/>
          </a:bodyPr>
          <a:lstStyle/>
          <a:p>
            <a:r>
              <a:rPr lang="en-CA" sz="600">
                <a:latin typeface="Calibri" pitchFamily="34" charset="0"/>
              </a:rPr>
              <a:t>© Rachel Wynberg</a:t>
            </a:r>
          </a:p>
        </p:txBody>
      </p:sp>
      <p:sp>
        <p:nvSpPr>
          <p:cNvPr id="61451" name="TextBox 15"/>
          <p:cNvSpPr txBox="1">
            <a:spLocks noChangeArrowheads="1"/>
          </p:cNvSpPr>
          <p:nvPr/>
        </p:nvSpPr>
        <p:spPr bwMode="auto">
          <a:xfrm>
            <a:off x="7720013" y="1982788"/>
            <a:ext cx="1366837" cy="184150"/>
          </a:xfrm>
          <a:prstGeom prst="rect">
            <a:avLst/>
          </a:prstGeom>
          <a:noFill/>
          <a:ln w="9525">
            <a:noFill/>
            <a:miter lim="800000"/>
            <a:headEnd/>
            <a:tailEnd/>
          </a:ln>
        </p:spPr>
        <p:txBody>
          <a:bodyPr>
            <a:spAutoFit/>
          </a:bodyPr>
          <a:lstStyle/>
          <a:p>
            <a:r>
              <a:rPr lang="en-CA" sz="600">
                <a:latin typeface="Calibri" pitchFamily="34" charset="0"/>
              </a:rPr>
              <a:t>© Marsha Goldenberg/Shutterstock</a:t>
            </a:r>
          </a:p>
        </p:txBody>
      </p:sp>
      <p:sp>
        <p:nvSpPr>
          <p:cNvPr id="61452" name="TextBox 16"/>
          <p:cNvSpPr txBox="1">
            <a:spLocks noChangeArrowheads="1"/>
          </p:cNvSpPr>
          <p:nvPr/>
        </p:nvSpPr>
        <p:spPr bwMode="auto">
          <a:xfrm>
            <a:off x="1630363" y="1984375"/>
            <a:ext cx="1081087" cy="184150"/>
          </a:xfrm>
          <a:prstGeom prst="rect">
            <a:avLst/>
          </a:prstGeom>
          <a:noFill/>
          <a:ln w="9525">
            <a:noFill/>
            <a:miter lim="800000"/>
            <a:headEnd/>
            <a:tailEnd/>
          </a:ln>
        </p:spPr>
        <p:txBody>
          <a:bodyPr>
            <a:spAutoFit/>
          </a:bodyPr>
          <a:lstStyle/>
          <a:p>
            <a:r>
              <a:rPr lang="en-CA" sz="600">
                <a:latin typeface="Calibri" pitchFamily="34" charset="0"/>
              </a:rPr>
              <a:t>© Queensland Museum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0" y="0"/>
            <a:ext cx="8763000" cy="990600"/>
          </a:xfrm>
          <a:prstGeom prst="rect">
            <a:avLst/>
          </a:prstGeom>
        </p:spPr>
        <p:txBody>
          <a:bodyPr anchor="ct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800" b="1" dirty="0">
                <a:solidFill>
                  <a:srgbClr val="008000"/>
                </a:solidFill>
                <a:effectLst>
                  <a:outerShdw blurRad="38100" dist="38100" dir="2700000" algn="tl">
                    <a:srgbClr val="C0C0C0"/>
                  </a:outerShdw>
                </a:effectLst>
                <a:latin typeface="+mj-lt"/>
                <a:cs typeface="Arial" pitchFamily="34" charset="0"/>
              </a:rPr>
              <a:t>Status of </a:t>
            </a:r>
            <a:r>
              <a:rPr lang="de-DE" sz="2800" b="1" dirty="0" smtClean="0">
                <a:solidFill>
                  <a:srgbClr val="008000"/>
                </a:solidFill>
                <a:effectLst>
                  <a:outerShdw blurRad="38100" dist="38100" dir="2700000" algn="tl">
                    <a:srgbClr val="C0C0C0"/>
                  </a:outerShdw>
                </a:effectLst>
                <a:latin typeface="+mj-lt"/>
                <a:cs typeface="Arial" pitchFamily="34" charset="0"/>
              </a:rPr>
              <a:t>signatures:</a:t>
            </a:r>
            <a:endParaRPr lang="de-DE" sz="2800" b="1" dirty="0">
              <a:solidFill>
                <a:srgbClr val="008000"/>
              </a:solidFill>
              <a:effectLst>
                <a:outerShdw blurRad="38100" dist="38100" dir="2700000" algn="tl">
                  <a:srgbClr val="C0C0C0"/>
                </a:outerShdw>
              </a:effectLst>
              <a:latin typeface="+mj-lt"/>
              <a:cs typeface="Arial" pitchFamily="34" charset="0"/>
            </a:endParaRPr>
          </a:p>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DE" sz="2800" b="1" dirty="0">
                <a:solidFill>
                  <a:srgbClr val="008000"/>
                </a:solidFill>
                <a:effectLst>
                  <a:outerShdw blurRad="38100" dist="38100" dir="2700000" algn="tl">
                    <a:srgbClr val="C0C0C0"/>
                  </a:outerShdw>
                </a:effectLst>
                <a:latin typeface="+mj-lt"/>
                <a:cs typeface="Arial" pitchFamily="34" charset="0"/>
              </a:rPr>
              <a:t>As of </a:t>
            </a:r>
            <a:r>
              <a:rPr lang="de-DE" sz="2800" b="1" dirty="0" smtClean="0">
                <a:solidFill>
                  <a:srgbClr val="008000"/>
                </a:solidFill>
                <a:effectLst>
                  <a:outerShdw blurRad="38100" dist="38100" dir="2700000" algn="tl">
                    <a:srgbClr val="C0C0C0"/>
                  </a:outerShdw>
                </a:effectLst>
                <a:latin typeface="+mj-lt"/>
                <a:cs typeface="Arial" pitchFamily="34" charset="0"/>
              </a:rPr>
              <a:t>31 March 2012, 92 Parties </a:t>
            </a:r>
            <a:r>
              <a:rPr lang="de-DE" sz="2800" b="1" dirty="0">
                <a:solidFill>
                  <a:srgbClr val="008000"/>
                </a:solidFill>
                <a:effectLst>
                  <a:outerShdw blurRad="38100" dist="38100" dir="2700000" algn="tl">
                    <a:srgbClr val="C0C0C0"/>
                  </a:outerShdw>
                </a:effectLst>
                <a:latin typeface="+mj-lt"/>
                <a:cs typeface="Arial" pitchFamily="34" charset="0"/>
              </a:rPr>
              <a:t>have </a:t>
            </a:r>
            <a:r>
              <a:rPr lang="de-DE" sz="2800" b="1" dirty="0" smtClean="0">
                <a:solidFill>
                  <a:srgbClr val="008000"/>
                </a:solidFill>
                <a:effectLst>
                  <a:outerShdw blurRad="38100" dist="38100" dir="2700000" algn="tl">
                    <a:srgbClr val="C0C0C0"/>
                  </a:outerShdw>
                </a:effectLst>
                <a:latin typeface="+mj-lt"/>
                <a:cs typeface="Arial" pitchFamily="34" charset="0"/>
              </a:rPr>
              <a:t>signed</a:t>
            </a:r>
            <a:endParaRPr lang="de-DE" sz="2800" b="1" dirty="0">
              <a:solidFill>
                <a:srgbClr val="008000"/>
              </a:solidFill>
              <a:effectLst>
                <a:outerShdw blurRad="38100" dist="38100" dir="2700000" algn="tl">
                  <a:srgbClr val="C0C0C0"/>
                </a:outerShdw>
              </a:effectLst>
              <a:latin typeface="+mj-lt"/>
              <a:cs typeface="Arial" pitchFamily="34" charset="0"/>
            </a:endParaRPr>
          </a:p>
        </p:txBody>
      </p:sp>
      <p:cxnSp>
        <p:nvCxnSpPr>
          <p:cNvPr id="65540" name="Straight Connector 8"/>
          <p:cNvCxnSpPr>
            <a:cxnSpLocks noChangeShapeType="1"/>
          </p:cNvCxnSpPr>
          <p:nvPr/>
        </p:nvCxnSpPr>
        <p:spPr bwMode="auto">
          <a:xfrm>
            <a:off x="0" y="990600"/>
            <a:ext cx="9144000" cy="0"/>
          </a:xfrm>
          <a:prstGeom prst="line">
            <a:avLst/>
          </a:prstGeom>
          <a:noFill/>
          <a:ln w="57150" cap="sq" cmpd="dbl">
            <a:solidFill>
              <a:srgbClr val="003300"/>
            </a:solidFill>
            <a:round/>
            <a:headEnd/>
            <a:tailEnd/>
          </a:ln>
        </p:spPr>
      </p:cxnSp>
      <p:sp>
        <p:nvSpPr>
          <p:cNvPr id="8" name="TextBox 7"/>
          <p:cNvSpPr txBox="1"/>
          <p:nvPr/>
        </p:nvSpPr>
        <p:spPr>
          <a:xfrm>
            <a:off x="762000" y="1143000"/>
            <a:ext cx="7772400" cy="4764381"/>
          </a:xfrm>
          <a:prstGeom prst="rect">
            <a:avLst/>
          </a:prstGeom>
          <a:noFill/>
        </p:spPr>
        <p:txBody>
          <a:bodyPr wrap="square" numCol="4" rtlCol="0">
            <a:spAutoFit/>
          </a:bodyPr>
          <a:lstStyle/>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Algeria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Antigua and Barbuda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Argentina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Australia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Austria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Bangladesh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Belgium</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Benin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Bhutan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Brazil</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Bulgaria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Burkina Faso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Cambodia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Cape </a:t>
            </a:r>
            <a:r>
              <a:rPr lang="fr-FR" sz="1100" b="1" dirty="0" err="1" smtClean="0">
                <a:solidFill>
                  <a:srgbClr val="000000"/>
                </a:solidFill>
                <a:latin typeface="Calibri"/>
                <a:ea typeface="Times New Roman"/>
                <a:cs typeface="Times New Roman"/>
              </a:rPr>
              <a:t>Verde</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indent="-228600">
              <a:buFont typeface="+mj-lt"/>
              <a:buAutoNum type="arabicPeriod"/>
            </a:pPr>
            <a:r>
              <a:rPr lang="en-US" sz="1100" b="1" dirty="0" smtClean="0">
                <a:solidFill>
                  <a:srgbClr val="000000"/>
                </a:solidFill>
                <a:latin typeface="Calibri"/>
                <a:ea typeface="Times New Roman"/>
                <a:cs typeface="Times New Roman"/>
              </a:rPr>
              <a:t>Central African Republic </a:t>
            </a: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Chad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Colombia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Congo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Costa Rica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Côte d'Ivoire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Cyprus</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Czech</a:t>
            </a:r>
            <a:r>
              <a:rPr lang="fr-FR" sz="1100" b="1" dirty="0" smtClean="0">
                <a:solidFill>
                  <a:srgbClr val="000000"/>
                </a:solidFill>
                <a:latin typeface="Calibri"/>
                <a:ea typeface="Times New Roman"/>
                <a:cs typeface="Times New Roman"/>
              </a:rPr>
              <a:t> </a:t>
            </a:r>
            <a:r>
              <a:rPr lang="fr-FR" sz="1100" b="1" dirty="0" err="1" smtClean="0">
                <a:solidFill>
                  <a:srgbClr val="000000"/>
                </a:solidFill>
                <a:latin typeface="Calibri"/>
                <a:ea typeface="Times New Roman"/>
                <a:cs typeface="Times New Roman"/>
              </a:rPr>
              <a:t>Republic</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en-US" sz="1100" b="1" dirty="0" smtClean="0">
                <a:solidFill>
                  <a:srgbClr val="000000"/>
                </a:solidFill>
                <a:latin typeface="Calibri"/>
                <a:ea typeface="Times New Roman"/>
                <a:cs typeface="Times New Roman"/>
              </a:rPr>
              <a:t>Democratic Republic of the Congo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Denmark</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Djibouti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Dominican</a:t>
            </a:r>
            <a:r>
              <a:rPr lang="fr-FR" sz="1100" b="1" dirty="0" smtClean="0">
                <a:solidFill>
                  <a:srgbClr val="000000"/>
                </a:solidFill>
                <a:latin typeface="Calibri"/>
                <a:ea typeface="Times New Roman"/>
                <a:cs typeface="Times New Roman"/>
              </a:rPr>
              <a:t> </a:t>
            </a:r>
            <a:r>
              <a:rPr lang="fr-FR" sz="1100" b="1" dirty="0" err="1" smtClean="0">
                <a:solidFill>
                  <a:srgbClr val="000000"/>
                </a:solidFill>
                <a:latin typeface="Calibri"/>
                <a:ea typeface="Times New Roman"/>
                <a:cs typeface="Times New Roman"/>
              </a:rPr>
              <a:t>Republic</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ea typeface="Times New Roman"/>
                <a:cs typeface="Times New Roman"/>
              </a:rPr>
              <a:t>Ecuador</a:t>
            </a:r>
            <a:endParaRPr lang="fr-FR" sz="1100" b="1" dirty="0" smtClean="0">
              <a:solidFill>
                <a:srgbClr val="000000"/>
              </a:solidFill>
              <a:ea typeface="Times New Roman"/>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ea typeface="Times New Roman"/>
                <a:cs typeface="Times New Roman"/>
              </a:rPr>
              <a:t>Egypt</a:t>
            </a:r>
            <a:r>
              <a:rPr lang="fr-FR" sz="1100" b="1" dirty="0" smtClean="0">
                <a:solidFill>
                  <a:srgbClr val="000000"/>
                </a:solidFill>
                <a:ea typeface="Times New Roman"/>
                <a:cs typeface="Times New Roman"/>
              </a:rPr>
              <a:t> </a:t>
            </a:r>
          </a:p>
          <a:p>
            <a:pPr marL="228600" marR="0" indent="-228600">
              <a:lnSpc>
                <a:spcPct val="115000"/>
              </a:lnSpc>
              <a:spcBef>
                <a:spcPts val="0"/>
              </a:spcBef>
              <a:spcAft>
                <a:spcPts val="0"/>
              </a:spcAft>
              <a:buFont typeface="+mj-lt"/>
              <a:buAutoNum type="arabicPeriod"/>
            </a:pPr>
            <a:r>
              <a:rPr lang="fr-FR" sz="1100" b="1" dirty="0" smtClean="0">
                <a:solidFill>
                  <a:srgbClr val="000000"/>
                </a:solidFill>
                <a:ea typeface="Times New Roman"/>
                <a:cs typeface="Times New Roman"/>
              </a:rPr>
              <a:t>El </a:t>
            </a:r>
            <a:r>
              <a:rPr lang="fr-FR" sz="1100" b="1" dirty="0" smtClean="0">
                <a:solidFill>
                  <a:srgbClr val="000000"/>
                </a:solidFill>
                <a:latin typeface="Calibri"/>
                <a:ea typeface="Times New Roman"/>
                <a:cs typeface="Times New Roman"/>
              </a:rPr>
              <a:t>Salvador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European</a:t>
            </a:r>
            <a:r>
              <a:rPr lang="fr-FR" sz="1100" b="1" dirty="0" smtClean="0">
                <a:solidFill>
                  <a:srgbClr val="000000"/>
                </a:solidFill>
                <a:latin typeface="Calibri"/>
                <a:ea typeface="Times New Roman"/>
                <a:cs typeface="Times New Roman"/>
              </a:rPr>
              <a:t> Union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Finland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France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Gabon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Germany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Ghana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Greece</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Grenada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Guatemala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Guinea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Guinea-Bissau</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Honduras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Hungary</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India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Indonesia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Ireland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Italy</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Japan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Jordan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Kenya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Lebanon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Lithuania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Luxembourg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Madagascar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Mali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Mauritania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Mexico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Micronesia</a:t>
            </a:r>
            <a:r>
              <a:rPr lang="fr-FR" sz="1100" b="1" dirty="0" smtClean="0">
                <a:solidFill>
                  <a:srgbClr val="000000"/>
                </a:solidFill>
                <a:latin typeface="Calibri"/>
                <a:ea typeface="Times New Roman"/>
                <a:cs typeface="Times New Roman"/>
              </a:rPr>
              <a:t> (</a:t>
            </a:r>
            <a:r>
              <a:rPr lang="fr-FR" sz="1100" b="1" dirty="0" err="1" smtClean="0">
                <a:solidFill>
                  <a:srgbClr val="000000"/>
                </a:solidFill>
                <a:latin typeface="Calibri"/>
                <a:ea typeface="Times New Roman"/>
                <a:cs typeface="Times New Roman"/>
              </a:rPr>
              <a:t>Federated</a:t>
            </a:r>
            <a:r>
              <a:rPr lang="fr-FR" sz="1100" b="1" dirty="0" smtClean="0">
                <a:solidFill>
                  <a:srgbClr val="000000"/>
                </a:solidFill>
                <a:latin typeface="Calibri"/>
                <a:ea typeface="Times New Roman"/>
                <a:cs typeface="Times New Roman"/>
              </a:rPr>
              <a:t> States of)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Mongolia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Morocco</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Mozambique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Netherlands</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Niger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Nigeria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Norway</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Palau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Panama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Peru</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Poland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Portugal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Republic</a:t>
            </a:r>
            <a:r>
              <a:rPr lang="fr-FR" sz="1100" b="1" dirty="0" smtClean="0">
                <a:solidFill>
                  <a:srgbClr val="000000"/>
                </a:solidFill>
                <a:latin typeface="Calibri"/>
                <a:ea typeface="Times New Roman"/>
                <a:cs typeface="Times New Roman"/>
              </a:rPr>
              <a:t> of </a:t>
            </a:r>
            <a:r>
              <a:rPr lang="fr-FR" sz="1100" b="1" dirty="0" err="1" smtClean="0">
                <a:solidFill>
                  <a:srgbClr val="000000"/>
                </a:solidFill>
                <a:latin typeface="Calibri"/>
                <a:ea typeface="Times New Roman"/>
                <a:cs typeface="Times New Roman"/>
              </a:rPr>
              <a:t>Korea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indent="-228600">
              <a:buFont typeface="+mj-lt"/>
              <a:buAutoNum type="arabicPeriod"/>
            </a:pPr>
            <a:r>
              <a:rPr lang="en-US" sz="1100" b="1" dirty="0" smtClean="0">
                <a:solidFill>
                  <a:srgbClr val="000000"/>
                </a:solidFill>
                <a:latin typeface="Calibri"/>
                <a:ea typeface="Times New Roman"/>
                <a:cs typeface="Times New Roman"/>
              </a:rPr>
              <a:t>Republic of Moldova </a:t>
            </a: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Romania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Rwanda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Senegal</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Serbia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Seychelles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Slovenia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Somalia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South </a:t>
            </a:r>
            <a:r>
              <a:rPr lang="fr-FR" sz="1100" b="1" dirty="0" err="1" smtClean="0">
                <a:solidFill>
                  <a:srgbClr val="000000"/>
                </a:solidFill>
                <a:latin typeface="Calibri"/>
                <a:ea typeface="Times New Roman"/>
                <a:cs typeface="Times New Roman"/>
              </a:rPr>
              <a:t>Africa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Spain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Sudan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Sweden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Switzerland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Tajikistan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Vanuatu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Yemen</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Thailand</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Togo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err="1" smtClean="0">
                <a:solidFill>
                  <a:srgbClr val="000000"/>
                </a:solidFill>
                <a:latin typeface="Calibri"/>
                <a:ea typeface="Times New Roman"/>
                <a:cs typeface="Times New Roman"/>
              </a:rPr>
              <a:t>Tunisia</a:t>
            </a:r>
            <a:r>
              <a:rPr lang="fr-FR" sz="1100" b="1" dirty="0" smtClean="0">
                <a:solidFill>
                  <a:srgbClr val="000000"/>
                </a:solidFill>
                <a:latin typeface="Calibri"/>
                <a:ea typeface="Times New Roman"/>
                <a:cs typeface="Times New Roman"/>
              </a:rPr>
              <a:t>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Ukraine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en-US" sz="1100" b="1" dirty="0" smtClean="0">
                <a:solidFill>
                  <a:srgbClr val="000000"/>
                </a:solidFill>
                <a:latin typeface="Calibri"/>
                <a:ea typeface="Times New Roman"/>
                <a:cs typeface="Times New Roman"/>
              </a:rPr>
              <a:t>United Kingdom of Great Britain and Northern Ireland </a:t>
            </a:r>
            <a:endParaRPr lang="fr-FR" sz="1100" b="1" dirty="0" smtClean="0">
              <a:latin typeface="Calibri"/>
              <a:ea typeface="Calibri"/>
              <a:cs typeface="Times New Roman"/>
            </a:endParaRPr>
          </a:p>
          <a:p>
            <a:pPr marL="228600" marR="0" indent="-228600">
              <a:lnSpc>
                <a:spcPct val="115000"/>
              </a:lnSpc>
              <a:spcBef>
                <a:spcPts val="0"/>
              </a:spcBef>
              <a:spcAft>
                <a:spcPts val="0"/>
              </a:spcAft>
              <a:buFont typeface="+mj-lt"/>
              <a:buAutoNum type="arabicPeriod"/>
            </a:pPr>
            <a:r>
              <a:rPr lang="fr-FR" sz="1100" b="1" dirty="0" smtClean="0">
                <a:solidFill>
                  <a:srgbClr val="000000"/>
                </a:solidFill>
                <a:latin typeface="Calibri"/>
                <a:ea typeface="Times New Roman"/>
                <a:cs typeface="Times New Roman"/>
              </a:rPr>
              <a:t>Uruguay </a:t>
            </a:r>
            <a:endParaRPr lang="fr-FR" sz="1100" b="1" dirty="0" smtClean="0">
              <a:latin typeface="Calibri"/>
              <a:ea typeface="Calibri"/>
              <a:cs typeface="Times New Roman"/>
            </a:endParaRPr>
          </a:p>
          <a:p>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229600" cy="1143000"/>
          </a:xfrm>
        </p:spPr>
        <p:txBody>
          <a:bodyPr>
            <a:normAutofit fontScale="90000"/>
          </a:bodyPr>
          <a:lstStyle/>
          <a:p>
            <a:r>
              <a:rPr lang="en-US" dirty="0" smtClean="0"/>
              <a:t>GEF-5 Biodiversity Strategy Objectives</a:t>
            </a:r>
            <a:endParaRPr lang="en-US" dirty="0"/>
          </a:p>
        </p:txBody>
      </p:sp>
      <p:sp>
        <p:nvSpPr>
          <p:cNvPr id="8" name="Content Placeholder 7"/>
          <p:cNvSpPr>
            <a:spLocks noGrp="1"/>
          </p:cNvSpPr>
          <p:nvPr>
            <p:ph idx="1"/>
          </p:nvPr>
        </p:nvSpPr>
        <p:spPr>
          <a:xfrm>
            <a:off x="457200" y="1371600"/>
            <a:ext cx="8229600" cy="4343401"/>
          </a:xfrm>
        </p:spPr>
        <p:txBody>
          <a:bodyPr>
            <a:normAutofit fontScale="92500" lnSpcReduction="20000"/>
          </a:bodyPr>
          <a:lstStyle/>
          <a:p>
            <a:pPr fontAlgn="auto">
              <a:spcBef>
                <a:spcPts val="0"/>
              </a:spcBef>
              <a:spcAft>
                <a:spcPts val="0"/>
              </a:spcAft>
              <a:buNone/>
            </a:pPr>
            <a:r>
              <a:rPr lang="en-US" dirty="0" smtClean="0">
                <a:solidFill>
                  <a:prstClr val="black"/>
                </a:solidFill>
              </a:rPr>
              <a:t>The five objectives of the strategy are to: </a:t>
            </a:r>
          </a:p>
          <a:p>
            <a:pPr fontAlgn="auto">
              <a:spcBef>
                <a:spcPts val="0"/>
              </a:spcBef>
              <a:spcAft>
                <a:spcPts val="0"/>
              </a:spcAft>
              <a:buNone/>
            </a:pPr>
            <a:endParaRPr lang="en-US" dirty="0" smtClean="0">
              <a:solidFill>
                <a:prstClr val="black"/>
              </a:solidFill>
            </a:endParaRPr>
          </a:p>
          <a:p>
            <a:pPr lvl="1" fontAlgn="auto">
              <a:spcBef>
                <a:spcPts val="0"/>
              </a:spcBef>
              <a:spcAft>
                <a:spcPts val="0"/>
              </a:spcAft>
              <a:buFontTx/>
              <a:buAutoNum type="arabicParenR"/>
            </a:pPr>
            <a:r>
              <a:rPr lang="en-US" dirty="0" smtClean="0">
                <a:solidFill>
                  <a:prstClr val="black"/>
                </a:solidFill>
              </a:rPr>
              <a:t>Improve the sustainability of protected area systems; </a:t>
            </a:r>
          </a:p>
          <a:p>
            <a:pPr lvl="1" fontAlgn="auto">
              <a:spcBef>
                <a:spcPts val="0"/>
              </a:spcBef>
              <a:spcAft>
                <a:spcPts val="0"/>
              </a:spcAft>
              <a:buFontTx/>
              <a:buAutoNum type="arabicParenR"/>
            </a:pPr>
            <a:r>
              <a:rPr lang="en-US" dirty="0" smtClean="0">
                <a:solidFill>
                  <a:prstClr val="black"/>
                </a:solidFill>
              </a:rPr>
              <a:t>Mainstream biodiversity conservation and sustainable use into production landscapes/seascapes and sectors; </a:t>
            </a:r>
          </a:p>
          <a:p>
            <a:pPr lvl="1" fontAlgn="auto">
              <a:spcBef>
                <a:spcPts val="0"/>
              </a:spcBef>
              <a:spcAft>
                <a:spcPts val="0"/>
              </a:spcAft>
              <a:buFontTx/>
              <a:buAutoNum type="arabicParenR"/>
            </a:pPr>
            <a:r>
              <a:rPr lang="en-US" dirty="0" smtClean="0">
                <a:solidFill>
                  <a:prstClr val="black"/>
                </a:solidFill>
              </a:rPr>
              <a:t>Build capacity to implement the Cartagena Protocol on </a:t>
            </a:r>
            <a:r>
              <a:rPr lang="en-US" dirty="0" err="1" smtClean="0">
                <a:solidFill>
                  <a:prstClr val="black"/>
                </a:solidFill>
              </a:rPr>
              <a:t>Biosafety</a:t>
            </a:r>
            <a:r>
              <a:rPr lang="en-US" dirty="0" smtClean="0">
                <a:solidFill>
                  <a:prstClr val="black"/>
                </a:solidFill>
              </a:rPr>
              <a:t>;</a:t>
            </a:r>
          </a:p>
          <a:p>
            <a:pPr lvl="1" fontAlgn="auto">
              <a:spcBef>
                <a:spcPts val="0"/>
              </a:spcBef>
              <a:spcAft>
                <a:spcPts val="0"/>
              </a:spcAft>
              <a:buFontTx/>
              <a:buAutoNum type="arabicParenR"/>
            </a:pPr>
            <a:r>
              <a:rPr lang="en-US" dirty="0" smtClean="0">
                <a:solidFill>
                  <a:prstClr val="black"/>
                </a:solidFill>
              </a:rPr>
              <a:t>Build capacity on access to genetic resources and benefit-sharing; and</a:t>
            </a:r>
          </a:p>
          <a:p>
            <a:pPr lvl="1" fontAlgn="auto">
              <a:spcBef>
                <a:spcPts val="0"/>
              </a:spcBef>
              <a:spcAft>
                <a:spcPts val="0"/>
              </a:spcAft>
              <a:buFontTx/>
              <a:buAutoNum type="arabicParenR"/>
            </a:pPr>
            <a:r>
              <a:rPr lang="en-US" dirty="0" smtClean="0">
                <a:solidFill>
                  <a:prstClr val="black"/>
                </a:solidFill>
              </a:rPr>
              <a:t>Integrate CBD obligations into national planning processes through enabling activities.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76200"/>
            <a:ext cx="8077200" cy="523220"/>
          </a:xfrm>
          <a:prstGeom prst="rect">
            <a:avLst/>
          </a:prstGeom>
          <a:noFill/>
        </p:spPr>
        <p:txBody>
          <a:bodyPr wrap="square" rtlCol="0">
            <a:spAutoFit/>
          </a:bodyPr>
          <a:lstStyle/>
          <a:p>
            <a:pPr marL="342900" indent="-342900" algn="ctr" fontAlgn="auto">
              <a:spcBef>
                <a:spcPts val="0"/>
              </a:spcBef>
              <a:spcAft>
                <a:spcPts val="0"/>
              </a:spcAft>
            </a:pPr>
            <a:r>
              <a:rPr lang="en-US" sz="2800" b="1" dirty="0" smtClean="0">
                <a:solidFill>
                  <a:prstClr val="black"/>
                </a:solidFill>
                <a:latin typeface="Calibri"/>
                <a:cs typeface="+mn-cs"/>
              </a:rPr>
              <a:t>Responds to Key Drivers of Biodiversity Loss</a:t>
            </a:r>
          </a:p>
        </p:txBody>
      </p:sp>
      <p:sp>
        <p:nvSpPr>
          <p:cNvPr id="5" name="TextBox 4"/>
          <p:cNvSpPr txBox="1"/>
          <p:nvPr/>
        </p:nvSpPr>
        <p:spPr>
          <a:xfrm>
            <a:off x="6400800" y="1295400"/>
            <a:ext cx="184731" cy="369332"/>
          </a:xfrm>
          <a:prstGeom prst="rect">
            <a:avLst/>
          </a:prstGeom>
          <a:noFill/>
        </p:spPr>
        <p:txBody>
          <a:bodyPr wrap="none" rtlCol="0">
            <a:spAutoFit/>
          </a:bodyPr>
          <a:lstStyle/>
          <a:p>
            <a:pPr fontAlgn="auto">
              <a:spcBef>
                <a:spcPts val="0"/>
              </a:spcBef>
              <a:spcAft>
                <a:spcPts val="0"/>
              </a:spcAft>
            </a:pPr>
            <a:endParaRPr lang="en-US" dirty="0">
              <a:solidFill>
                <a:prstClr val="black"/>
              </a:solidFill>
              <a:latin typeface="Calibri"/>
              <a:cs typeface="+mn-cs"/>
            </a:endParaRPr>
          </a:p>
        </p:txBody>
      </p:sp>
      <p:graphicFrame>
        <p:nvGraphicFramePr>
          <p:cNvPr id="22530" name="Object 4"/>
          <p:cNvGraphicFramePr>
            <a:graphicFrameLocks noChangeAspect="1"/>
          </p:cNvGraphicFramePr>
          <p:nvPr/>
        </p:nvGraphicFramePr>
        <p:xfrm>
          <a:off x="395288" y="614363"/>
          <a:ext cx="8748712" cy="6113462"/>
        </p:xfrm>
        <a:graphic>
          <a:graphicData uri="http://schemas.openxmlformats.org/presentationml/2006/ole">
            <p:oleObj spid="_x0000_s2050" name="Document" r:id="rId4" imgW="6500029" imgH="4550074" progId="Word.Document.8">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GEF ECW 2012 Template Englis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TotalTime>
  <Words>1714</Words>
  <Application>Microsoft Office PowerPoint</Application>
  <PresentationFormat>On-screen Show (4:3)</PresentationFormat>
  <Paragraphs>242</Paragraphs>
  <Slides>12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GEF ECW 2012 Template English</vt:lpstr>
      <vt:lpstr>Document</vt:lpstr>
      <vt:lpstr> CBD Presentation A Decade for Biodiversity:   Implementation of the Strategic Plan for Biodiversity and other Aichi-Nagoya Outcomes</vt:lpstr>
      <vt:lpstr>Aichi-Nagoya Outcomes (COP-10 / MOP-5)</vt:lpstr>
      <vt:lpstr>Slide 3</vt:lpstr>
      <vt:lpstr>Slide 4</vt:lpstr>
      <vt:lpstr>Slide 5</vt:lpstr>
      <vt:lpstr>Slide 6</vt:lpstr>
      <vt:lpstr>Slide 7</vt:lpstr>
      <vt:lpstr>GEF-5 Biodiversity Strategy Objectives</vt:lpstr>
      <vt:lpstr>Slide 9</vt:lpstr>
      <vt:lpstr>Coherence between GEF-5 Strategy &amp;  CBD Strategic Plan and Aichi-Nagoya Targets</vt:lpstr>
      <vt:lpstr>Coherence between GEF-5 Strategy &amp; CBD Strategic Plan and Aichi Targets</vt:lpstr>
      <vt:lpstr>Slide 12</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CBD Presentation</dc:title>
  <dc:creator>wb350798</dc:creator>
  <cp:lastModifiedBy>WB416589</cp:lastModifiedBy>
  <cp:revision>138</cp:revision>
  <dcterms:created xsi:type="dcterms:W3CDTF">2012-01-10T14:47:14Z</dcterms:created>
  <dcterms:modified xsi:type="dcterms:W3CDTF">2012-08-13T19:41:26Z</dcterms:modified>
</cp:coreProperties>
</file>