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handoutMasterIdLst>
    <p:handoutMasterId r:id="rId16"/>
  </p:handoutMasterIdLst>
  <p:sldIdLst>
    <p:sldId id="260" r:id="rId2"/>
    <p:sldId id="340" r:id="rId3"/>
    <p:sldId id="316" r:id="rId4"/>
    <p:sldId id="338" r:id="rId5"/>
    <p:sldId id="311" r:id="rId6"/>
    <p:sldId id="312" r:id="rId7"/>
    <p:sldId id="332" r:id="rId8"/>
    <p:sldId id="333" r:id="rId9"/>
    <p:sldId id="328" r:id="rId10"/>
    <p:sldId id="335" r:id="rId11"/>
    <p:sldId id="337" r:id="rId12"/>
    <p:sldId id="341" r:id="rId13"/>
    <p:sldId id="339"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64" autoAdjust="0"/>
    <p:restoredTop sz="85647" autoAdjust="0"/>
  </p:normalViewPr>
  <p:slideViewPr>
    <p:cSldViewPr>
      <p:cViewPr>
        <p:scale>
          <a:sx n="70" d="100"/>
          <a:sy n="70" d="100"/>
        </p:scale>
        <p:origin x="-66" y="-5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146" cy="464741"/>
          </a:xfrm>
          <a:prstGeom prst="rect">
            <a:avLst/>
          </a:prstGeom>
        </p:spPr>
        <p:txBody>
          <a:bodyPr vert="horz" lIns="92062" tIns="46031" rIns="92062" bIns="46031" rtlCol="0"/>
          <a:lstStyle>
            <a:lvl1pPr algn="l">
              <a:defRPr sz="1200"/>
            </a:lvl1pPr>
          </a:lstStyle>
          <a:p>
            <a:endParaRPr lang="en-US"/>
          </a:p>
        </p:txBody>
      </p:sp>
      <p:sp>
        <p:nvSpPr>
          <p:cNvPr id="3" name="Date Placeholder 2"/>
          <p:cNvSpPr>
            <a:spLocks noGrp="1"/>
          </p:cNvSpPr>
          <p:nvPr>
            <p:ph type="dt" sz="quarter" idx="1"/>
          </p:nvPr>
        </p:nvSpPr>
        <p:spPr>
          <a:xfrm>
            <a:off x="3971654" y="0"/>
            <a:ext cx="3037146" cy="464741"/>
          </a:xfrm>
          <a:prstGeom prst="rect">
            <a:avLst/>
          </a:prstGeom>
        </p:spPr>
        <p:txBody>
          <a:bodyPr vert="horz" lIns="92062" tIns="46031" rIns="92062" bIns="46031" rtlCol="0"/>
          <a:lstStyle>
            <a:lvl1pPr algn="r">
              <a:defRPr sz="1200"/>
            </a:lvl1pPr>
          </a:lstStyle>
          <a:p>
            <a:fld id="{F7F2207B-CFFF-4C03-988F-EC4E2D5D99E9}" type="datetimeFigureOut">
              <a:rPr lang="en-US" smtClean="0"/>
              <a:pPr/>
              <a:t>8/13/2012</a:t>
            </a:fld>
            <a:endParaRPr lang="en-US"/>
          </a:p>
        </p:txBody>
      </p:sp>
      <p:sp>
        <p:nvSpPr>
          <p:cNvPr id="4" name="Footer Placeholder 3"/>
          <p:cNvSpPr>
            <a:spLocks noGrp="1"/>
          </p:cNvSpPr>
          <p:nvPr>
            <p:ph type="ftr" sz="quarter" idx="2"/>
          </p:nvPr>
        </p:nvSpPr>
        <p:spPr>
          <a:xfrm>
            <a:off x="1" y="8830063"/>
            <a:ext cx="3037146" cy="464740"/>
          </a:xfrm>
          <a:prstGeom prst="rect">
            <a:avLst/>
          </a:prstGeom>
        </p:spPr>
        <p:txBody>
          <a:bodyPr vert="horz" lIns="92062" tIns="46031" rIns="92062" bIns="46031" rtlCol="0" anchor="b"/>
          <a:lstStyle>
            <a:lvl1pPr algn="l">
              <a:defRPr sz="1200"/>
            </a:lvl1pPr>
          </a:lstStyle>
          <a:p>
            <a:endParaRPr lang="en-US"/>
          </a:p>
        </p:txBody>
      </p:sp>
      <p:sp>
        <p:nvSpPr>
          <p:cNvPr id="5" name="Slide Number Placeholder 4"/>
          <p:cNvSpPr>
            <a:spLocks noGrp="1"/>
          </p:cNvSpPr>
          <p:nvPr>
            <p:ph type="sldNum" sz="quarter" idx="3"/>
          </p:nvPr>
        </p:nvSpPr>
        <p:spPr>
          <a:xfrm>
            <a:off x="3971654" y="8830063"/>
            <a:ext cx="3037146" cy="464740"/>
          </a:xfrm>
          <a:prstGeom prst="rect">
            <a:avLst/>
          </a:prstGeom>
        </p:spPr>
        <p:txBody>
          <a:bodyPr vert="horz" lIns="92062" tIns="46031" rIns="92062" bIns="46031" rtlCol="0" anchor="b"/>
          <a:lstStyle>
            <a:lvl1pPr algn="r">
              <a:defRPr sz="1200"/>
            </a:lvl1pPr>
          </a:lstStyle>
          <a:p>
            <a:fld id="{42C0CCFA-7D44-4E68-BD21-D531478E2FBE}" type="slidenum">
              <a:rPr lang="en-US" smtClean="0"/>
              <a:pPr/>
              <a:t>‹#›</a:t>
            </a:fld>
            <a:endParaRPr lang="en-US"/>
          </a:p>
        </p:txBody>
      </p:sp>
    </p:spTree>
    <p:extLst>
      <p:ext uri="{BB962C8B-B14F-4D97-AF65-F5344CB8AC3E}">
        <p14:creationId xmlns="" xmlns:p14="http://schemas.microsoft.com/office/powerpoint/2010/main" val="720612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146" cy="464741"/>
          </a:xfrm>
          <a:prstGeom prst="rect">
            <a:avLst/>
          </a:prstGeom>
        </p:spPr>
        <p:txBody>
          <a:bodyPr vert="horz" lIns="93175" tIns="46588" rIns="93175" bIns="46588"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1654" y="0"/>
            <a:ext cx="3037146" cy="464741"/>
          </a:xfrm>
          <a:prstGeom prst="rect">
            <a:avLst/>
          </a:prstGeom>
        </p:spPr>
        <p:txBody>
          <a:bodyPr vert="horz" lIns="93175" tIns="46588" rIns="93175" bIns="46588" rtlCol="0"/>
          <a:lstStyle>
            <a:lvl1pPr algn="r" fontAlgn="auto">
              <a:spcBef>
                <a:spcPts val="0"/>
              </a:spcBef>
              <a:spcAft>
                <a:spcPts val="0"/>
              </a:spcAft>
              <a:defRPr sz="1200">
                <a:latin typeface="+mn-lt"/>
                <a:cs typeface="+mn-cs"/>
              </a:defRPr>
            </a:lvl1pPr>
          </a:lstStyle>
          <a:p>
            <a:pPr>
              <a:defRPr/>
            </a:pPr>
            <a:fld id="{D19776D0-8CE3-4D9F-AD62-4F2CC6CFF840}" type="datetimeFigureOut">
              <a:rPr lang="en-US"/>
              <a:pPr>
                <a:defRPr/>
              </a:pPr>
              <a:t>8/13/2012</a:t>
            </a:fld>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5" tIns="46588" rIns="93175" bIns="46588" rtlCol="0" anchor="ctr"/>
          <a:lstStyle/>
          <a:p>
            <a:pPr lvl="0"/>
            <a:endParaRPr lang="en-US" noProof="0" dirty="0"/>
          </a:p>
        </p:txBody>
      </p:sp>
      <p:sp>
        <p:nvSpPr>
          <p:cNvPr id="5" name="Notes Placeholder 4"/>
          <p:cNvSpPr>
            <a:spLocks noGrp="1"/>
          </p:cNvSpPr>
          <p:nvPr>
            <p:ph type="body" sz="quarter" idx="3"/>
          </p:nvPr>
        </p:nvSpPr>
        <p:spPr>
          <a:xfrm>
            <a:off x="700880" y="4415830"/>
            <a:ext cx="5608640" cy="4182661"/>
          </a:xfrm>
          <a:prstGeom prst="rect">
            <a:avLst/>
          </a:prstGeom>
        </p:spPr>
        <p:txBody>
          <a:bodyPr vert="horz" lIns="93175" tIns="46588" rIns="93175" bIns="4658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30063"/>
            <a:ext cx="3037146" cy="464740"/>
          </a:xfrm>
          <a:prstGeom prst="rect">
            <a:avLst/>
          </a:prstGeom>
        </p:spPr>
        <p:txBody>
          <a:bodyPr vert="horz" lIns="93175" tIns="46588" rIns="93175" bIns="46588"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1654" y="8830063"/>
            <a:ext cx="3037146" cy="464740"/>
          </a:xfrm>
          <a:prstGeom prst="rect">
            <a:avLst/>
          </a:prstGeom>
        </p:spPr>
        <p:txBody>
          <a:bodyPr vert="horz" lIns="93175" tIns="46588" rIns="93175" bIns="46588" rtlCol="0" anchor="b"/>
          <a:lstStyle>
            <a:lvl1pPr algn="r" fontAlgn="auto">
              <a:spcBef>
                <a:spcPts val="0"/>
              </a:spcBef>
              <a:spcAft>
                <a:spcPts val="0"/>
              </a:spcAft>
              <a:defRPr sz="1200">
                <a:latin typeface="+mn-lt"/>
                <a:cs typeface="+mn-cs"/>
              </a:defRPr>
            </a:lvl1pPr>
          </a:lstStyle>
          <a:p>
            <a:pPr>
              <a:defRPr/>
            </a:pPr>
            <a:fld id="{EDFA78F2-29AE-4C04-96E8-AED4A62B0446}" type="slidenum">
              <a:rPr lang="en-US"/>
              <a:pPr>
                <a:defRPr/>
              </a:pPr>
              <a:t>‹#›</a:t>
            </a:fld>
            <a:endParaRPr lang="en-US" dirty="0"/>
          </a:p>
        </p:txBody>
      </p:sp>
    </p:spTree>
    <p:extLst>
      <p:ext uri="{BB962C8B-B14F-4D97-AF65-F5344CB8AC3E}">
        <p14:creationId xmlns="" xmlns:p14="http://schemas.microsoft.com/office/powerpoint/2010/main" val="382322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thegef.org/gef/GEF_Report_UNFCCC_COP16_Poznan_Progra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pPr defTabSz="928587"/>
            <a:fld id="{076AA10C-D7BC-424F-859D-FCB3EA517851}" type="slidenum">
              <a:rPr lang="en-US" smtClean="0"/>
              <a:pPr defTabSz="928587"/>
              <a:t>3</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BUR: Biennial Update</a:t>
            </a:r>
            <a:r>
              <a:rPr lang="en-US" baseline="0" dirty="0" smtClean="0"/>
              <a:t> Report</a:t>
            </a:r>
          </a:p>
          <a:p>
            <a:r>
              <a:rPr lang="en-US" baseline="0" dirty="0" smtClean="0"/>
              <a:t>NAMAs: Nationally Appropriate Mitigation Action</a:t>
            </a:r>
          </a:p>
          <a:p>
            <a:r>
              <a:rPr lang="en-US" baseline="0" dirty="0" smtClean="0"/>
              <a:t>REDD: Reduction of Emissions from Deforestation and forest Degradation</a:t>
            </a:r>
          </a:p>
          <a:p>
            <a:endParaRPr lang="en-US" dirty="0"/>
          </a:p>
        </p:txBody>
      </p:sp>
      <p:sp>
        <p:nvSpPr>
          <p:cNvPr id="4" name="Slide Number Placeholder 3"/>
          <p:cNvSpPr>
            <a:spLocks noGrp="1"/>
          </p:cNvSpPr>
          <p:nvPr>
            <p:ph type="sldNum" sz="quarter" idx="10"/>
          </p:nvPr>
        </p:nvSpPr>
        <p:spPr/>
        <p:txBody>
          <a:bodyPr/>
          <a:lstStyle/>
          <a:p>
            <a:pPr>
              <a:defRPr/>
            </a:pPr>
            <a:fld id="{EDFA78F2-29AE-4C04-96E8-AED4A62B0446}" type="slidenum">
              <a:rPr lang="en-US" smtClean="0"/>
              <a:pPr>
                <a:defRPr/>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Second bullet will be changed</a:t>
            </a:r>
            <a:r>
              <a:rPr lang="en-US" baseline="0" dirty="0" smtClean="0"/>
              <a:t> by mid- March 2012</a:t>
            </a:r>
          </a:p>
          <a:p>
            <a:endParaRPr lang="en-US" dirty="0"/>
          </a:p>
        </p:txBody>
      </p:sp>
      <p:sp>
        <p:nvSpPr>
          <p:cNvPr id="4" name="Slide Number Placeholder 3"/>
          <p:cNvSpPr>
            <a:spLocks noGrp="1"/>
          </p:cNvSpPr>
          <p:nvPr>
            <p:ph type="sldNum" sz="quarter" idx="10"/>
          </p:nvPr>
        </p:nvSpPr>
        <p:spPr/>
        <p:txBody>
          <a:bodyPr/>
          <a:lstStyle/>
          <a:p>
            <a:pPr>
              <a:defRPr/>
            </a:pPr>
            <a:fld id="{EDFA78F2-29AE-4C04-96E8-AED4A62B0446}" type="slidenum">
              <a:rPr lang="en-US" smtClean="0"/>
              <a:pPr>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Non-Annex I Parties</a:t>
            </a:r>
            <a:r>
              <a:rPr lang="en-US" baseline="0" dirty="0" smtClean="0"/>
              <a:t> require funding to meet their obligations under Article 12, Paragraph 1 of the Convention: </a:t>
            </a:r>
            <a:r>
              <a:rPr lang="en-US" sz="1200" kern="1200" baseline="0" dirty="0" smtClean="0">
                <a:solidFill>
                  <a:schemeClr val="tx1"/>
                </a:solidFill>
                <a:latin typeface="+mn-lt"/>
                <a:ea typeface="+mn-ea"/>
                <a:cs typeface="+mn-cs"/>
              </a:rPr>
              <a:t>1. “In accordance with Article 4, paragraph 1, each Party shall communicate to the Conference of the Parties, through the secretariat, the following elements of information: (a) A national inventory of anthropogenic emissions by sources and removals by sinks of all greenhouse gases not controlled by the Montreal Protocol, to the extent its capacities</a:t>
            </a:r>
          </a:p>
          <a:p>
            <a:r>
              <a:rPr lang="en-US" sz="1200" kern="1200" baseline="0" dirty="0" smtClean="0">
                <a:solidFill>
                  <a:schemeClr val="tx1"/>
                </a:solidFill>
                <a:latin typeface="+mn-lt"/>
                <a:ea typeface="+mn-ea"/>
                <a:cs typeface="+mn-cs"/>
              </a:rPr>
              <a:t>permit, using comparable methodologies to be promoted and agreed upon by the Conference of the Parties; (b) A general description of steps taken or envisaged by the Party to implement the Convention; and (c) Any other information that the Party considers relevant to the achievement of the objective of the Convention and suitable for inclusion in its communication, including, if feasible, material relevant for calculations of global emission trends.”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Additional Cost principle: adapting to Climate Change imposes an additional cost on developing countries to meet their sustainable development needs; it is additional to business-as-usual development costs. That additional cost of adaptation in a project is what is financed by LDCF and SCCF. </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EDFA78F2-29AE-4C04-96E8-AED4A62B0446}" type="slidenum">
              <a:rPr lang="en-US" smtClean="0"/>
              <a:pPr>
                <a:defRPr/>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Handbook</a:t>
            </a:r>
            <a:r>
              <a:rPr lang="en-US" baseline="0" dirty="0" smtClean="0"/>
              <a:t> for Conducting TNAs for Climate Change, was developed by UNDP and UNFCCC and was last updated in November 2010. Available: https://www.thegef.org/gef/TT_tech_needs_assessment</a:t>
            </a:r>
          </a:p>
          <a:p>
            <a:endParaRPr lang="en-US" dirty="0"/>
          </a:p>
        </p:txBody>
      </p:sp>
      <p:sp>
        <p:nvSpPr>
          <p:cNvPr id="4" name="Slide Number Placeholder 3"/>
          <p:cNvSpPr>
            <a:spLocks noGrp="1"/>
          </p:cNvSpPr>
          <p:nvPr>
            <p:ph type="sldNum" sz="quarter" idx="10"/>
          </p:nvPr>
        </p:nvSpPr>
        <p:spPr/>
        <p:txBody>
          <a:bodyPr/>
          <a:lstStyle/>
          <a:p>
            <a:pPr>
              <a:defRPr/>
            </a:pPr>
            <a:fld id="{EDFA78F2-29AE-4C04-96E8-AED4A62B0446}" type="slidenum">
              <a:rPr lang="en-US" smtClean="0"/>
              <a:pPr>
                <a:defRPr/>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Financial support for NAPs should</a:t>
            </a:r>
            <a:r>
              <a:rPr lang="en-US" baseline="0" dirty="0" smtClean="0"/>
              <a:t> come from developed country Parties and channeled through bilateral and multilateral channels and the LDCF</a:t>
            </a:r>
          </a:p>
          <a:p>
            <a:pPr>
              <a:buFontTx/>
              <a:buChar char="-"/>
            </a:pPr>
            <a:r>
              <a:rPr lang="en-US" baseline="0" dirty="0" smtClean="0"/>
              <a:t> </a:t>
            </a:r>
            <a:endParaRPr lang="en-US" dirty="0"/>
          </a:p>
        </p:txBody>
      </p:sp>
      <p:sp>
        <p:nvSpPr>
          <p:cNvPr id="4" name="Slide Number Placeholder 3"/>
          <p:cNvSpPr>
            <a:spLocks noGrp="1"/>
          </p:cNvSpPr>
          <p:nvPr>
            <p:ph type="sldNum" sz="quarter" idx="10"/>
          </p:nvPr>
        </p:nvSpPr>
        <p:spPr/>
        <p:txBody>
          <a:bodyPr/>
          <a:lstStyle/>
          <a:p>
            <a:fld id="{2CD1389C-91BC-4672-9C6D-C82B8EF05A35}"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Long-term Programme</a:t>
            </a:r>
            <a:r>
              <a:rPr lang="en-US" baseline="0" dirty="0" smtClean="0"/>
              <a:t> (Poznan, COP 14) components: </a:t>
            </a:r>
          </a:p>
          <a:p>
            <a:r>
              <a:rPr lang="en-US" dirty="0" smtClean="0"/>
              <a:t>COP14 requested the GEF to consider a </a:t>
            </a:r>
            <a:r>
              <a:rPr lang="en-US" b="1" dirty="0" smtClean="0"/>
              <a:t>long-term implementation</a:t>
            </a:r>
            <a:r>
              <a:rPr lang="en-US" dirty="0" smtClean="0"/>
              <a:t> </a:t>
            </a:r>
            <a:r>
              <a:rPr lang="en-US" b="1" dirty="0" smtClean="0"/>
              <a:t>of the strategic program on technology transfer</a:t>
            </a:r>
            <a:r>
              <a:rPr lang="en-US" dirty="0" smtClean="0"/>
              <a:t>. The GEF stands ready to establish and implement a long-term plan, and submitted a </a:t>
            </a:r>
            <a:r>
              <a:rPr lang="en-US" dirty="0" smtClean="0">
                <a:hlinkClick r:id="rId3"/>
              </a:rPr>
              <a:t>report to COP16</a:t>
            </a:r>
            <a:r>
              <a:rPr lang="en-US" dirty="0" smtClean="0"/>
              <a:t>. The long-term program may entail elements to scale up investment in ESTs in developing countries in accordance with the GEF-5 climate change mitigation strategy, and to enhance technology transfer activities under the Convention.</a:t>
            </a:r>
          </a:p>
          <a:p>
            <a:r>
              <a:rPr lang="en-US" dirty="0" smtClean="0"/>
              <a:t>Such elements are:</a:t>
            </a:r>
          </a:p>
          <a:p>
            <a:r>
              <a:rPr lang="en-US" dirty="0" smtClean="0"/>
              <a:t>-Support for Climate Technology Centers and a Climate Technology Network </a:t>
            </a:r>
          </a:p>
          <a:p>
            <a:r>
              <a:rPr lang="en-US" dirty="0" smtClean="0"/>
              <a:t>-Piloting Priority Technology Projects to Foster Innovation and Investments </a:t>
            </a:r>
          </a:p>
          <a:p>
            <a:r>
              <a:rPr lang="en-US" dirty="0" smtClean="0"/>
              <a:t>-Private Public Partnership for Tech Transfer </a:t>
            </a:r>
          </a:p>
          <a:p>
            <a:r>
              <a:rPr lang="en-US" dirty="0" smtClean="0"/>
              <a:t>-Technology Needs Assessment </a:t>
            </a:r>
          </a:p>
          <a:p>
            <a:r>
              <a:rPr lang="en-US" smtClean="0"/>
              <a:t>-GEF </a:t>
            </a:r>
            <a:r>
              <a:rPr lang="en-US" dirty="0" smtClean="0"/>
              <a:t>as a Catalytic Supporting Institution for Tech Transfer </a:t>
            </a:r>
          </a:p>
          <a:p>
            <a:endParaRPr lang="en-US" dirty="0"/>
          </a:p>
        </p:txBody>
      </p:sp>
      <p:sp>
        <p:nvSpPr>
          <p:cNvPr id="4" name="Slide Number Placeholder 3"/>
          <p:cNvSpPr>
            <a:spLocks noGrp="1"/>
          </p:cNvSpPr>
          <p:nvPr>
            <p:ph type="sldNum" sz="quarter" idx="10"/>
          </p:nvPr>
        </p:nvSpPr>
        <p:spPr/>
        <p:txBody>
          <a:bodyPr/>
          <a:lstStyle/>
          <a:p>
            <a:pPr>
              <a:defRPr/>
            </a:pPr>
            <a:fld id="{EDFA78F2-29AE-4C04-96E8-AED4A62B0446}"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smtClean="0"/>
              <a:t>Click to edit Master title style</a:t>
            </a:r>
            <a:endParaRPr lang="en-US" dirty="0"/>
          </a:p>
        </p:txBody>
      </p:sp>
      <p:grpSp>
        <p:nvGrpSpPr>
          <p:cNvPr id="2" name="Group 6"/>
          <p:cNvGrpSpPr/>
          <p:nvPr userDrawn="1"/>
        </p:nvGrpSpPr>
        <p:grpSpPr>
          <a:xfrm>
            <a:off x="0" y="0"/>
            <a:ext cx="9144000" cy="1248156"/>
            <a:chOff x="0" y="0"/>
            <a:chExt cx="9144000" cy="1248156"/>
          </a:xfrm>
        </p:grpSpPr>
        <p:pic>
          <p:nvPicPr>
            <p:cNvPr id="5" name="Picture 4" descr="GEF-20-PPT-BG-blank.png"/>
            <p:cNvPicPr>
              <a:picLocks noChangeAspect="1"/>
            </p:cNvPicPr>
            <p:nvPr userDrawn="1"/>
          </p:nvPicPr>
          <p:blipFill>
            <a:blip r:embed="rId2" cstate="print"/>
            <a:stretch>
              <a:fillRect/>
            </a:stretch>
          </p:blipFill>
          <p:spPr>
            <a:xfrm>
              <a:off x="0" y="0"/>
              <a:ext cx="9144000" cy="1246632"/>
            </a:xfrm>
            <a:prstGeom prst="rect">
              <a:avLst/>
            </a:prstGeom>
            <a:effectLst>
              <a:reflection blurRad="6350" stA="50000" endA="300" endPos="38500" dist="50800" dir="5400000" sy="-100000" algn="bl" rotWithShape="0"/>
            </a:effectLst>
          </p:spPr>
        </p:pic>
        <p:pic>
          <p:nvPicPr>
            <p:cNvPr id="13" name="Picture 12" descr="GEF-PPT-BG.png"/>
            <p:cNvPicPr>
              <a:picLocks noChangeAspect="1"/>
            </p:cNvPicPr>
            <p:nvPr userDrawn="1"/>
          </p:nvPicPr>
          <p:blipFill>
            <a:blip r:embed="rId3" cstate="print"/>
            <a:stretch>
              <a:fillRect/>
            </a:stretch>
          </p:blipFill>
          <p:spPr>
            <a:xfrm>
              <a:off x="0" y="0"/>
              <a:ext cx="9144000" cy="1248156"/>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smtClean="0"/>
              <a:t>Questions?</a:t>
            </a:r>
            <a:endParaRPr lang="en-US" dirty="0"/>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smtClean="0">
                <a:solidFill>
                  <a:srgbClr val="00642D"/>
                </a:solidFill>
                <a:latin typeface="+mn-lt"/>
                <a:ea typeface="+mn-ea"/>
                <a:cs typeface="+mn-cs"/>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GEF-PPT-BG.png"/>
          <p:cNvPicPr>
            <a:picLocks noChangeAspect="1"/>
          </p:cNvPicPr>
          <p:nvPr/>
        </p:nvPicPr>
        <p:blipFill>
          <a:blip r:embed="rId8" cstate="print"/>
          <a:stretch>
            <a:fillRect/>
          </a:stretch>
        </p:blipFill>
        <p:spPr>
          <a:xfrm>
            <a:off x="0" y="5609844"/>
            <a:ext cx="9144000" cy="1248156"/>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7" r:id="rId5"/>
    <p:sldLayoutId id="2147483660" r:id="rId6"/>
  </p:sldLayoutIdLst>
  <p:txStyles>
    <p:titleStyle>
      <a:lvl1pPr algn="ctr" rtl="0" eaLnBrk="1" fontAlgn="base" hangingPunct="1">
        <a:spcBef>
          <a:spcPct val="0"/>
        </a:spcBef>
        <a:spcAft>
          <a:spcPct val="0"/>
        </a:spcAft>
        <a:defRPr sz="4400" b="1" kern="1200">
          <a:solidFill>
            <a:srgbClr val="1F497D"/>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bbiagini@thegef.org" TargetMode="External"/><Relationship Id="rId2" Type="http://schemas.openxmlformats.org/officeDocument/2006/relationships/hyperlink" Target="mailto:rdixon1@thegef.org" TargetMode="External"/><Relationship Id="rId1" Type="http://schemas.openxmlformats.org/officeDocument/2006/relationships/slideLayout" Target="../slideLayouts/slideLayout2.xml"/><Relationship Id="rId4" Type="http://schemas.openxmlformats.org/officeDocument/2006/relationships/hyperlink" Target="mailto:caoki@thegef.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09800"/>
            <a:ext cx="8229600" cy="1143000"/>
          </a:xfrm>
        </p:spPr>
        <p:txBody>
          <a:bodyPr>
            <a:normAutofit fontScale="90000"/>
          </a:bodyPr>
          <a:lstStyle/>
          <a:p>
            <a:pPr fontAlgn="auto">
              <a:spcAft>
                <a:spcPts val="0"/>
              </a:spcAft>
              <a:defRPr/>
            </a:pPr>
            <a:r>
              <a:rPr lang="en-US" sz="3600" dirty="0" smtClean="0">
                <a:solidFill>
                  <a:srgbClr val="00642D"/>
                </a:solidFill>
                <a:ea typeface="+mn-ea"/>
                <a:cs typeface="+mn-cs"/>
              </a:rPr>
              <a:t>GEF &amp; UNFCCC Cooperation:</a:t>
            </a:r>
            <a:br>
              <a:rPr lang="en-US" sz="3600" dirty="0" smtClean="0">
                <a:solidFill>
                  <a:srgbClr val="00642D"/>
                </a:solidFill>
                <a:ea typeface="+mn-ea"/>
                <a:cs typeface="+mn-cs"/>
              </a:rPr>
            </a:br>
            <a:r>
              <a:rPr lang="en-US" sz="3600" dirty="0" smtClean="0">
                <a:solidFill>
                  <a:srgbClr val="00642D"/>
                </a:solidFill>
                <a:ea typeface="+mn-ea"/>
                <a:cs typeface="+mn-cs"/>
              </a:rPr>
              <a:t>COP 17 Action Items</a:t>
            </a:r>
            <a:endParaRPr lang="en-US" sz="3600" dirty="0">
              <a:solidFill>
                <a:srgbClr val="00642D"/>
              </a:solidFill>
              <a:ea typeface="+mn-ea"/>
              <a:cs typeface="+mn-cs"/>
            </a:endParaRPr>
          </a:p>
        </p:txBody>
      </p:sp>
      <p:sp>
        <p:nvSpPr>
          <p:cNvPr id="5" name="Subtitle 9"/>
          <p:cNvSpPr txBox="1">
            <a:spLocks/>
          </p:cNvSpPr>
          <p:nvPr/>
        </p:nvSpPr>
        <p:spPr bwMode="auto">
          <a:xfrm>
            <a:off x="914400" y="4267200"/>
            <a:ext cx="7315200" cy="137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a:spcBef>
                <a:spcPts val="0"/>
              </a:spcBef>
              <a:defRPr/>
            </a:pPr>
            <a:r>
              <a:rPr lang="en-US" sz="2400" dirty="0" smtClean="0">
                <a:solidFill>
                  <a:schemeClr val="tx1">
                    <a:tint val="75000"/>
                  </a:schemeClr>
                </a:solidFill>
              </a:rPr>
              <a:t>GEF Expanded Constituency Workshop</a:t>
            </a:r>
          </a:p>
          <a:p>
            <a:pPr lvl="0" algn="ctr">
              <a:spcBef>
                <a:spcPts val="0"/>
              </a:spcBef>
              <a:defRPr/>
            </a:pPr>
            <a:r>
              <a:rPr lang="en-US" sz="2400" dirty="0" smtClean="0">
                <a:solidFill>
                  <a:schemeClr val="tx1">
                    <a:tint val="75000"/>
                  </a:schemeClr>
                </a:solidFill>
              </a:rPr>
              <a:t>4</a:t>
            </a:r>
            <a:r>
              <a:rPr lang="en-US" sz="2400" dirty="0" smtClean="0">
                <a:solidFill>
                  <a:schemeClr val="tx1">
                    <a:tint val="75000"/>
                  </a:schemeClr>
                </a:solidFill>
              </a:rPr>
              <a:t> </a:t>
            </a:r>
            <a:r>
              <a:rPr lang="en-US" sz="2400" dirty="0" smtClean="0">
                <a:solidFill>
                  <a:schemeClr val="tx1">
                    <a:tint val="75000"/>
                  </a:schemeClr>
                </a:solidFill>
              </a:rPr>
              <a:t>to </a:t>
            </a:r>
            <a:r>
              <a:rPr lang="en-US" sz="2400" dirty="0" smtClean="0">
                <a:solidFill>
                  <a:schemeClr val="tx1">
                    <a:tint val="75000"/>
                  </a:schemeClr>
                </a:solidFill>
              </a:rPr>
              <a:t>6 </a:t>
            </a:r>
            <a:r>
              <a:rPr lang="en-US" sz="2400" dirty="0" smtClean="0">
                <a:solidFill>
                  <a:schemeClr val="tx1">
                    <a:tint val="75000"/>
                  </a:schemeClr>
                </a:solidFill>
              </a:rPr>
              <a:t>September </a:t>
            </a:r>
            <a:r>
              <a:rPr lang="en-US" sz="2400" dirty="0" smtClean="0">
                <a:solidFill>
                  <a:schemeClr val="tx1">
                    <a:tint val="75000"/>
                  </a:schemeClr>
                </a:solidFill>
              </a:rPr>
              <a:t>2012</a:t>
            </a:r>
            <a:endParaRPr lang="en-US" sz="2400" dirty="0" smtClean="0">
              <a:solidFill>
                <a:schemeClr val="tx1">
                  <a:tint val="75000"/>
                </a:schemeClr>
              </a:solidFill>
            </a:endParaRPr>
          </a:p>
          <a:p>
            <a:pPr lvl="0" algn="ctr">
              <a:spcBef>
                <a:spcPts val="0"/>
              </a:spcBef>
              <a:defRPr/>
            </a:pPr>
            <a:r>
              <a:rPr lang="en-US" sz="2400" dirty="0" smtClean="0">
                <a:solidFill>
                  <a:schemeClr val="tx1">
                    <a:tint val="75000"/>
                  </a:schemeClr>
                </a:solidFill>
              </a:rPr>
              <a:t>Abidjan</a:t>
            </a:r>
            <a:r>
              <a:rPr lang="en-US" sz="2400" dirty="0" smtClean="0">
                <a:solidFill>
                  <a:schemeClr val="tx1">
                    <a:tint val="75000"/>
                  </a:schemeClr>
                </a:solidFill>
              </a:rPr>
              <a:t>, Côte d’Ivoire</a:t>
            </a:r>
            <a:endParaRPr lang="en-US" sz="2400" dirty="0" smtClean="0">
              <a:solidFill>
                <a:schemeClr val="tx1">
                  <a:tint val="75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National Communications</a:t>
            </a:r>
            <a:endParaRPr lang="en-US" sz="4000" dirty="0"/>
          </a:p>
        </p:txBody>
      </p:sp>
      <p:sp>
        <p:nvSpPr>
          <p:cNvPr id="3" name="Content Placeholder 2"/>
          <p:cNvSpPr>
            <a:spLocks noGrp="1"/>
          </p:cNvSpPr>
          <p:nvPr>
            <p:ph idx="1"/>
          </p:nvPr>
        </p:nvSpPr>
        <p:spPr/>
        <p:txBody>
          <a:bodyPr/>
          <a:lstStyle/>
          <a:p>
            <a:r>
              <a:rPr lang="en-US" dirty="0" smtClean="0"/>
              <a:t>Subsidiary Body of Implementation (SBI) invites GEF to continue reporting activities relating to the preparation of national communications by non-Annex I Parties, including information on the dates of approval of funding and disbursement of funds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Development and Transfer of Technologies</a:t>
            </a:r>
            <a:endParaRPr lang="en-US" sz="4000" dirty="0"/>
          </a:p>
        </p:txBody>
      </p:sp>
      <p:sp>
        <p:nvSpPr>
          <p:cNvPr id="3" name="Content Placeholder 2"/>
          <p:cNvSpPr>
            <a:spLocks noGrp="1"/>
          </p:cNvSpPr>
          <p:nvPr>
            <p:ph idx="1"/>
          </p:nvPr>
        </p:nvSpPr>
        <p:spPr>
          <a:xfrm>
            <a:off x="457200" y="1676400"/>
            <a:ext cx="8153400" cy="3352800"/>
          </a:xfrm>
        </p:spPr>
        <p:txBody>
          <a:bodyPr/>
          <a:lstStyle/>
          <a:p>
            <a:pPr lvl="0"/>
            <a:r>
              <a:rPr lang="en-US" sz="2400" dirty="0" smtClean="0"/>
              <a:t>SBI appreciates GEF progress on Poznan Program including support for pilot projects, Technology Needs Assessments (TNAs), and long-term </a:t>
            </a:r>
            <a:r>
              <a:rPr lang="en-US" sz="2400" dirty="0" err="1" smtClean="0"/>
              <a:t>programme</a:t>
            </a:r>
            <a:endParaRPr lang="en-US" sz="2400" dirty="0" smtClean="0"/>
          </a:p>
          <a:p>
            <a:r>
              <a:rPr lang="en-US" sz="2400" dirty="0" smtClean="0"/>
              <a:t>GEF and Parties to expedite process for early implementation of projects. </a:t>
            </a:r>
          </a:p>
          <a:p>
            <a:pPr lvl="0">
              <a:spcBef>
                <a:spcPts val="0"/>
              </a:spcBef>
            </a:pPr>
            <a:r>
              <a:rPr lang="en-US" sz="2400" dirty="0" smtClean="0"/>
              <a:t>SBI encouraged Parties to develop and submit project proposals, for technologies adaptation </a:t>
            </a:r>
          </a:p>
          <a:p>
            <a:pPr lvl="0">
              <a:spcBef>
                <a:spcPts val="0"/>
              </a:spcBef>
            </a:pPr>
            <a:r>
              <a:rPr lang="en-US" sz="2400" dirty="0" smtClean="0"/>
              <a:t>GEF invited to raise awareness of the long-term </a:t>
            </a:r>
            <a:r>
              <a:rPr lang="en-US" sz="2400" dirty="0" err="1" smtClean="0"/>
              <a:t>programme</a:t>
            </a:r>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Work in Progress 2012</a:t>
            </a:r>
            <a:endParaRPr lang="en-US" sz="4000" dirty="0"/>
          </a:p>
        </p:txBody>
      </p:sp>
      <p:sp>
        <p:nvSpPr>
          <p:cNvPr id="3" name="Content Placeholder 2"/>
          <p:cNvSpPr>
            <a:spLocks noGrp="1"/>
          </p:cNvSpPr>
          <p:nvPr>
            <p:ph idx="1"/>
          </p:nvPr>
        </p:nvSpPr>
        <p:spPr>
          <a:xfrm>
            <a:off x="457200" y="1600201"/>
            <a:ext cx="8229600" cy="1524000"/>
          </a:xfrm>
        </p:spPr>
        <p:txBody>
          <a:bodyPr/>
          <a:lstStyle/>
          <a:p>
            <a:r>
              <a:rPr lang="en-US" dirty="0" smtClean="0"/>
              <a:t>GEF Report to COP18: under preparation</a:t>
            </a:r>
          </a:p>
          <a:p>
            <a:r>
              <a:rPr lang="en-US" dirty="0" smtClean="0"/>
              <a:t>GEF - UNFCCC retreat: mid-2012</a:t>
            </a:r>
            <a:endParaRPr lang="en-US" dirty="0"/>
          </a:p>
        </p:txBody>
      </p:sp>
      <p:sp>
        <p:nvSpPr>
          <p:cNvPr id="4" name="TextBox 3"/>
          <p:cNvSpPr txBox="1"/>
          <p:nvPr/>
        </p:nvSpPr>
        <p:spPr>
          <a:xfrm>
            <a:off x="533400" y="3581400"/>
            <a:ext cx="8105326" cy="1569660"/>
          </a:xfrm>
          <a:prstGeom prst="rect">
            <a:avLst/>
          </a:prstGeom>
          <a:noFill/>
        </p:spPr>
        <p:txBody>
          <a:bodyPr wrap="square" rtlCol="0">
            <a:spAutoFit/>
          </a:bodyPr>
          <a:lstStyle/>
          <a:p>
            <a:pPr algn="ctr">
              <a:buNone/>
            </a:pPr>
            <a:r>
              <a:rPr lang="en-US" sz="2400" b="1" dirty="0" smtClean="0">
                <a:latin typeface="+mn-lt"/>
              </a:rPr>
              <a:t>Points of Contact:</a:t>
            </a:r>
          </a:p>
          <a:p>
            <a:pPr algn="ctr">
              <a:buNone/>
            </a:pPr>
            <a:endParaRPr lang="en-US" sz="2400" b="1" dirty="0" smtClean="0">
              <a:latin typeface="+mn-lt"/>
            </a:endParaRPr>
          </a:p>
          <a:p>
            <a:pPr>
              <a:buNone/>
            </a:pPr>
            <a:r>
              <a:rPr lang="en-US" sz="1600" b="1" u="sng" dirty="0" smtClean="0">
                <a:latin typeface="+mn-lt"/>
              </a:rPr>
              <a:t>Climate and </a:t>
            </a:r>
            <a:r>
              <a:rPr lang="en-US" sz="1600" b="1" u="sng" smtClean="0">
                <a:latin typeface="+mn-lt"/>
              </a:rPr>
              <a:t>Chemicals </a:t>
            </a:r>
            <a:r>
              <a:rPr lang="en-US" sz="1600" b="1" smtClean="0">
                <a:latin typeface="+mn-lt"/>
              </a:rPr>
              <a:t>Head, </a:t>
            </a:r>
            <a:r>
              <a:rPr lang="en-US" sz="1600" b="1" dirty="0" smtClean="0">
                <a:latin typeface="+mn-lt"/>
              </a:rPr>
              <a:t>Robert Dixon: </a:t>
            </a:r>
            <a:r>
              <a:rPr lang="en-US" sz="1600" b="1" dirty="0" smtClean="0">
                <a:latin typeface="+mn-lt"/>
                <a:hlinkClick r:id="rId2"/>
              </a:rPr>
              <a:t>rdixon1@thegef.org</a:t>
            </a:r>
            <a:endParaRPr lang="en-US" sz="1600" b="1" dirty="0" smtClean="0">
              <a:latin typeface="+mn-lt"/>
            </a:endParaRPr>
          </a:p>
          <a:p>
            <a:pPr>
              <a:buNone/>
            </a:pPr>
            <a:r>
              <a:rPr lang="en-US" sz="1600" b="1" dirty="0" smtClean="0">
                <a:latin typeface="+mn-lt"/>
              </a:rPr>
              <a:t>Head, </a:t>
            </a:r>
            <a:r>
              <a:rPr lang="en-US" sz="1600" b="1" u="sng" dirty="0" smtClean="0">
                <a:latin typeface="+mn-lt"/>
              </a:rPr>
              <a:t>Adaptation</a:t>
            </a:r>
            <a:r>
              <a:rPr lang="en-US" sz="1600" b="1" dirty="0" smtClean="0">
                <a:latin typeface="+mn-lt"/>
              </a:rPr>
              <a:t> Strategy and Operations, </a:t>
            </a:r>
            <a:r>
              <a:rPr lang="en-US" sz="1600" b="1" dirty="0" err="1" smtClean="0">
                <a:latin typeface="+mn-lt"/>
              </a:rPr>
              <a:t>Bonizella</a:t>
            </a:r>
            <a:r>
              <a:rPr lang="en-US" sz="1600" b="1" dirty="0" smtClean="0">
                <a:latin typeface="+mn-lt"/>
              </a:rPr>
              <a:t> </a:t>
            </a:r>
            <a:r>
              <a:rPr lang="en-US" sz="1600" b="1" dirty="0" err="1" smtClean="0">
                <a:latin typeface="+mn-lt"/>
              </a:rPr>
              <a:t>Biagini</a:t>
            </a:r>
            <a:r>
              <a:rPr lang="en-US" sz="1600" b="1" dirty="0" smtClean="0">
                <a:latin typeface="+mn-lt"/>
              </a:rPr>
              <a:t>: </a:t>
            </a:r>
            <a:r>
              <a:rPr lang="en-US" sz="1600" b="1" dirty="0" smtClean="0">
                <a:latin typeface="+mn-lt"/>
                <a:hlinkClick r:id="rId3"/>
              </a:rPr>
              <a:t>bbiagini@thegef.org</a:t>
            </a:r>
            <a:endParaRPr lang="en-US" sz="1600" b="1" dirty="0" smtClean="0">
              <a:latin typeface="+mn-lt"/>
            </a:endParaRPr>
          </a:p>
          <a:p>
            <a:pPr>
              <a:buNone/>
            </a:pPr>
            <a:r>
              <a:rPr lang="en-US" sz="1600" b="1" dirty="0" smtClean="0">
                <a:latin typeface="+mn-lt"/>
              </a:rPr>
              <a:t>CC </a:t>
            </a:r>
            <a:r>
              <a:rPr lang="en-US" sz="1600" b="1" u="sng" dirty="0" smtClean="0">
                <a:latin typeface="+mn-lt"/>
              </a:rPr>
              <a:t>Mitigation</a:t>
            </a:r>
            <a:r>
              <a:rPr lang="en-US" sz="1600" b="1" dirty="0" smtClean="0">
                <a:latin typeface="+mn-lt"/>
              </a:rPr>
              <a:t> Cluster Coordinator, Chizuru Aoki: </a:t>
            </a:r>
            <a:r>
              <a:rPr lang="en-US" sz="1600" b="1" dirty="0" smtClean="0">
                <a:latin typeface="+mn-lt"/>
                <a:hlinkClick r:id="rId4"/>
              </a:rPr>
              <a:t>caoki@thegef.org</a:t>
            </a:r>
            <a:endParaRPr lang="en-US" sz="1600"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sz="4000" dirty="0" smtClean="0"/>
              <a:t>GEF is an Operating Entity of the UNFCCC Financial Mechanism </a:t>
            </a:r>
            <a:endParaRPr lang="en-US" sz="4000" dirty="0"/>
          </a:p>
        </p:txBody>
      </p:sp>
      <p:sp>
        <p:nvSpPr>
          <p:cNvPr id="3" name="Content Placeholder 2"/>
          <p:cNvSpPr>
            <a:spLocks noGrp="1"/>
          </p:cNvSpPr>
          <p:nvPr>
            <p:ph idx="1"/>
          </p:nvPr>
        </p:nvSpPr>
        <p:spPr>
          <a:xfrm>
            <a:off x="609600" y="1828800"/>
            <a:ext cx="8229600" cy="3916363"/>
          </a:xfrm>
        </p:spPr>
        <p:txBody>
          <a:bodyPr/>
          <a:lstStyle/>
          <a:p>
            <a:r>
              <a:rPr lang="en-US" dirty="0" smtClean="0"/>
              <a:t>171 COP Decisions passed to GEF by Parties!</a:t>
            </a:r>
            <a:endParaRPr lang="en-US" dirty="0"/>
          </a:p>
        </p:txBody>
      </p:sp>
      <p:pic>
        <p:nvPicPr>
          <p:cNvPr id="4" name="Picture 3" descr="COP delegates.jpg"/>
          <p:cNvPicPr>
            <a:picLocks noChangeAspect="1"/>
          </p:cNvPicPr>
          <p:nvPr/>
        </p:nvPicPr>
        <p:blipFill>
          <a:blip r:embed="rId2" cstate="print"/>
          <a:stretch>
            <a:fillRect/>
          </a:stretch>
        </p:blipFill>
        <p:spPr>
          <a:xfrm>
            <a:off x="2362200" y="2514600"/>
            <a:ext cx="4379495" cy="3200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defRPr/>
            </a:pPr>
            <a:r>
              <a:rPr lang="en-US" sz="4000" dirty="0" smtClean="0"/>
              <a:t>COP 17 Decisions Relevant to GEF</a:t>
            </a:r>
            <a:endParaRPr lang="en-US" sz="4000" dirty="0"/>
          </a:p>
        </p:txBody>
      </p:sp>
      <p:sp>
        <p:nvSpPr>
          <p:cNvPr id="7" name="Content Placeholder 6"/>
          <p:cNvSpPr>
            <a:spLocks noGrp="1"/>
          </p:cNvSpPr>
          <p:nvPr>
            <p:ph idx="1"/>
          </p:nvPr>
        </p:nvSpPr>
        <p:spPr>
          <a:xfrm>
            <a:off x="533400" y="1066800"/>
            <a:ext cx="8229600" cy="4525963"/>
          </a:xfrm>
        </p:spPr>
        <p:txBody>
          <a:bodyPr/>
          <a:lstStyle/>
          <a:p>
            <a:r>
              <a:rPr lang="en-US" sz="2400" dirty="0" smtClean="0"/>
              <a:t>Long-Term Cooperative Action (LCA) under the Convention</a:t>
            </a:r>
          </a:p>
          <a:p>
            <a:r>
              <a:rPr lang="en-US" sz="2400" dirty="0" smtClean="0"/>
              <a:t>Technology Executive Committee (TEC)</a:t>
            </a:r>
          </a:p>
          <a:p>
            <a:r>
              <a:rPr lang="en-US" sz="2400" dirty="0" smtClean="0"/>
              <a:t>Green Climate Fund – report of the Transitional Committee</a:t>
            </a:r>
          </a:p>
          <a:p>
            <a:r>
              <a:rPr lang="en-US" sz="2400" dirty="0" smtClean="0"/>
              <a:t>Financial Mechanism of the Convention (includes decisions on LDCF and “other matters”)</a:t>
            </a:r>
          </a:p>
          <a:p>
            <a:r>
              <a:rPr lang="en-US" sz="2400" dirty="0"/>
              <a:t>National Adaptation Plans (NAPs</a:t>
            </a:r>
            <a:r>
              <a:rPr lang="en-US" sz="2400" dirty="0" smtClean="0"/>
              <a:t>)</a:t>
            </a:r>
          </a:p>
          <a:p>
            <a:r>
              <a:rPr lang="en-US" sz="2400" dirty="0" smtClean="0"/>
              <a:t>Adaptation Fund – Review of the Adaptation Fund (Kyoto Protocol) </a:t>
            </a:r>
          </a:p>
          <a:p>
            <a:r>
              <a:rPr lang="en-US" sz="2400" dirty="0" smtClean="0"/>
              <a:t>National Communications for Non-Annex I Parties</a:t>
            </a:r>
          </a:p>
          <a:p>
            <a:r>
              <a:rPr lang="en-US" sz="2400" dirty="0" smtClean="0"/>
              <a:t>Development and Transfer of Technologies: Climate Technology Center and Network (CTCN) Host</a:t>
            </a:r>
          </a:p>
          <a:p>
            <a:pPr>
              <a:buNone/>
            </a:pPr>
            <a:endParaRPr lang="en-US" sz="2400" dirty="0" smtClean="0"/>
          </a:p>
          <a:p>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dirty="0" smtClean="0"/>
              <a:t>Long-term Cooperative Action (LCA)  </a:t>
            </a:r>
            <a:endParaRPr lang="en-US" sz="4000" dirty="0"/>
          </a:p>
        </p:txBody>
      </p:sp>
      <p:sp>
        <p:nvSpPr>
          <p:cNvPr id="3" name="Content Placeholder 2"/>
          <p:cNvSpPr>
            <a:spLocks noGrp="1"/>
          </p:cNvSpPr>
          <p:nvPr>
            <p:ph idx="1"/>
          </p:nvPr>
        </p:nvSpPr>
        <p:spPr>
          <a:xfrm>
            <a:off x="381000" y="1371600"/>
            <a:ext cx="8458200" cy="4495800"/>
          </a:xfrm>
        </p:spPr>
        <p:txBody>
          <a:bodyPr>
            <a:normAutofit/>
          </a:bodyPr>
          <a:lstStyle/>
          <a:p>
            <a:pPr marL="457200" indent="-457200"/>
            <a:r>
              <a:rPr lang="en-US" sz="2800" dirty="0" smtClean="0"/>
              <a:t>GEF is requested to support non-Annex I Parties in preparing their 1</a:t>
            </a:r>
            <a:r>
              <a:rPr lang="en-US" sz="2800" baseline="30000" dirty="0" smtClean="0"/>
              <a:t>st</a:t>
            </a:r>
            <a:r>
              <a:rPr lang="en-US" sz="2800" dirty="0" smtClean="0"/>
              <a:t> Biennial Update Report (BUR)</a:t>
            </a:r>
          </a:p>
          <a:p>
            <a:pPr marL="457200" indent="-457200"/>
            <a:r>
              <a:rPr lang="en-US" sz="2800" dirty="0" smtClean="0"/>
              <a:t>REDD: GEF is encouraged to provide results-based finance for </a:t>
            </a:r>
            <a:r>
              <a:rPr lang="en-US" sz="2800" i="1" dirty="0" smtClean="0"/>
              <a:t>developing national strategies, action plans, policies and measures, and capacity- building</a:t>
            </a:r>
            <a:endParaRPr lang="en-US" sz="2800" dirty="0" smtClean="0"/>
          </a:p>
          <a:p>
            <a:pPr marL="457200" indent="-457200"/>
            <a:r>
              <a:rPr lang="en-US" sz="2800" dirty="0" smtClean="0"/>
              <a:t>GEF is requested to participate in Climate Technology Center and Network</a:t>
            </a:r>
            <a:endParaRPr lang="en-US" sz="2800" i="1" dirty="0" smtClean="0"/>
          </a:p>
          <a:p>
            <a:pPr marL="457200" indent="-457200"/>
            <a:r>
              <a:rPr lang="en-US" sz="2800" dirty="0" smtClean="0"/>
              <a:t>GEF will continue support of capacity building activities</a:t>
            </a:r>
          </a:p>
          <a:p>
            <a:pPr marL="457200" indent="-457200"/>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Technology Mechanism: CTCN</a:t>
            </a:r>
            <a:endParaRPr lang="en-US" sz="4000" dirty="0"/>
          </a:p>
        </p:txBody>
      </p:sp>
      <p:sp>
        <p:nvSpPr>
          <p:cNvPr id="6" name="Content Placeholder 5"/>
          <p:cNvSpPr>
            <a:spLocks noGrp="1"/>
          </p:cNvSpPr>
          <p:nvPr>
            <p:ph idx="1"/>
          </p:nvPr>
        </p:nvSpPr>
        <p:spPr>
          <a:xfrm>
            <a:off x="457200" y="1371600"/>
            <a:ext cx="8229600" cy="4343401"/>
          </a:xfrm>
        </p:spPr>
        <p:txBody>
          <a:bodyPr/>
          <a:lstStyle/>
          <a:p>
            <a:r>
              <a:rPr lang="en-US" sz="2800" dirty="0" smtClean="0"/>
              <a:t>CTCN: Climate Technology Center and Network</a:t>
            </a:r>
          </a:p>
          <a:p>
            <a:r>
              <a:rPr lang="en-US" sz="2800" dirty="0" smtClean="0"/>
              <a:t>2012: Call for proposals to host CTCN </a:t>
            </a:r>
          </a:p>
          <a:p>
            <a:r>
              <a:rPr lang="en-US" sz="2800" dirty="0" smtClean="0"/>
              <a:t>GEF is requested to support, without prejudging host selection</a:t>
            </a:r>
          </a:p>
          <a:p>
            <a:r>
              <a:rPr lang="en-US" sz="2800" dirty="0" smtClean="0"/>
              <a:t>GEF already supports CTCN-related activities </a:t>
            </a:r>
          </a:p>
          <a:p>
            <a:pPr marL="1005840" lvl="1" indent="-342900">
              <a:buFont typeface="Wingdings" pitchFamily="2" charset="2"/>
              <a:buChar char="ü"/>
            </a:pPr>
            <a:r>
              <a:rPr lang="en-US" dirty="0" smtClean="0"/>
              <a:t>Under Poznan Long Term Programme</a:t>
            </a:r>
          </a:p>
          <a:p>
            <a:pPr marL="1005840" lvl="1" indent="-342900">
              <a:buFont typeface="Wingdings" pitchFamily="2" charset="2"/>
              <a:buChar char="ü"/>
            </a:pPr>
            <a:r>
              <a:rPr lang="en-US" dirty="0" smtClean="0"/>
              <a:t>ADB-UNEP regional pilot centre project (GTF and SCCF)</a:t>
            </a:r>
          </a:p>
          <a:p>
            <a:endParaRPr lang="en-US" sz="3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Green Climate Fund (GCF)</a:t>
            </a:r>
            <a:endParaRPr lang="en-US" sz="4000" dirty="0"/>
          </a:p>
        </p:txBody>
      </p:sp>
      <p:sp>
        <p:nvSpPr>
          <p:cNvPr id="3" name="Content Placeholder 2"/>
          <p:cNvSpPr>
            <a:spLocks noGrp="1"/>
          </p:cNvSpPr>
          <p:nvPr>
            <p:ph idx="1"/>
          </p:nvPr>
        </p:nvSpPr>
        <p:spPr>
          <a:xfrm>
            <a:off x="457200" y="1524000"/>
            <a:ext cx="8229600" cy="4114800"/>
          </a:xfrm>
        </p:spPr>
        <p:txBody>
          <a:bodyPr>
            <a:normAutofit/>
          </a:bodyPr>
          <a:lstStyle/>
          <a:p>
            <a:pPr marL="457200" indent="-457200">
              <a:buFont typeface="Arial" pitchFamily="34" charset="0"/>
              <a:buChar char="•"/>
            </a:pPr>
            <a:r>
              <a:rPr lang="en-US" sz="3000" dirty="0" smtClean="0"/>
              <a:t>Independent US $100 billion fund to address climate change</a:t>
            </a:r>
          </a:p>
          <a:p>
            <a:pPr marL="457200" indent="-457200">
              <a:buFont typeface="Arial" pitchFamily="34" charset="0"/>
              <a:buChar char="•"/>
            </a:pPr>
            <a:r>
              <a:rPr lang="en-US" sz="3000" dirty="0" smtClean="0"/>
              <a:t>GEF and UNFCCC are taking steps to set up interim secretariat of GCF</a:t>
            </a:r>
          </a:p>
          <a:p>
            <a:pPr marL="457200" indent="-457200">
              <a:buFont typeface="Arial" pitchFamily="34" charset="0"/>
              <a:buChar char="•"/>
            </a:pPr>
            <a:r>
              <a:rPr lang="en-US" sz="3000" dirty="0" smtClean="0"/>
              <a:t>Interim secretariat: provides technical, administrative, logistical support to GCF Board until independent secretariat is established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Financial Mechanism</a:t>
            </a:r>
            <a:endParaRPr lang="en-US" sz="4000" dirty="0"/>
          </a:p>
        </p:txBody>
      </p:sp>
      <p:sp>
        <p:nvSpPr>
          <p:cNvPr id="3" name="Content Placeholder 2"/>
          <p:cNvSpPr>
            <a:spLocks noGrp="1"/>
          </p:cNvSpPr>
          <p:nvPr>
            <p:ph idx="1"/>
          </p:nvPr>
        </p:nvSpPr>
        <p:spPr>
          <a:xfrm>
            <a:off x="457200" y="1295400"/>
            <a:ext cx="8229600" cy="4525963"/>
          </a:xfrm>
        </p:spPr>
        <p:txBody>
          <a:bodyPr/>
          <a:lstStyle/>
          <a:p>
            <a:pPr>
              <a:buNone/>
            </a:pPr>
            <a:r>
              <a:rPr lang="en-US" sz="2400" dirty="0" smtClean="0"/>
              <a:t>COP requests GEF to:</a:t>
            </a:r>
          </a:p>
          <a:p>
            <a:pPr marL="457200" indent="-457200"/>
            <a:r>
              <a:rPr lang="en-US" sz="2000" dirty="0" smtClean="0"/>
              <a:t>Work with implementing agencies to further </a:t>
            </a:r>
            <a:r>
              <a:rPr lang="en-US" sz="2000" i="1" dirty="0" smtClean="0"/>
              <a:t>simplify procedures</a:t>
            </a:r>
            <a:r>
              <a:rPr lang="en-US" sz="2000" dirty="0" smtClean="0"/>
              <a:t>, and </a:t>
            </a:r>
            <a:r>
              <a:rPr lang="en-US" sz="2000" i="1" dirty="0" smtClean="0"/>
              <a:t>ensure effectiveness and efficiency </a:t>
            </a:r>
            <a:r>
              <a:rPr lang="en-US" sz="2000" dirty="0" smtClean="0"/>
              <a:t>of the process through which non-Annex I Parties </a:t>
            </a:r>
            <a:r>
              <a:rPr lang="en-US" sz="2000" i="1" dirty="0" smtClean="0"/>
              <a:t>receive funding</a:t>
            </a:r>
            <a:r>
              <a:rPr lang="en-US" sz="2000" dirty="0" smtClean="0"/>
              <a:t> to meet their obligations under the Convention, ensuring timely disbursement of funds  </a:t>
            </a:r>
          </a:p>
          <a:p>
            <a:pPr marL="457200" indent="-457200"/>
            <a:r>
              <a:rPr lang="en-US" sz="2000" dirty="0" smtClean="0"/>
              <a:t>Enhance transparency of project review process</a:t>
            </a:r>
          </a:p>
          <a:p>
            <a:pPr marL="457200" indent="-457200"/>
            <a:r>
              <a:rPr lang="en-US" sz="2000" dirty="0" smtClean="0"/>
              <a:t>Clarify additional cost concept (LDCF/SCCF)</a:t>
            </a:r>
          </a:p>
          <a:p>
            <a:pPr marL="457200" indent="-457200"/>
            <a:r>
              <a:rPr lang="en-US" sz="2000" dirty="0" smtClean="0"/>
              <a:t>Provide financial resources to developing countries for strengthening and establishing national and regional systematic observation and monitoring networks</a:t>
            </a:r>
          </a:p>
          <a:p>
            <a:pPr marL="457200" indent="-457200"/>
            <a:r>
              <a:rPr lang="en-US" sz="2000" dirty="0" smtClean="0"/>
              <a:t>Support other non-Annex I Parties, as appropriate, to conduct or update their Technology Needs Assessments (TNAs)</a:t>
            </a:r>
          </a:p>
          <a:p>
            <a:pPr marL="457200" indent="-457200">
              <a:buAutoNum type="alphaLcParenR"/>
            </a:pPr>
            <a:endParaRPr lang="en-US" sz="18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4000" dirty="0" smtClean="0"/>
              <a:t>Financial Mechanism (Cont’d)</a:t>
            </a:r>
            <a:endParaRPr lang="en-US" sz="4000" dirty="0"/>
          </a:p>
        </p:txBody>
      </p:sp>
      <p:sp>
        <p:nvSpPr>
          <p:cNvPr id="3" name="Content Placeholder 2"/>
          <p:cNvSpPr>
            <a:spLocks noGrp="1"/>
          </p:cNvSpPr>
          <p:nvPr>
            <p:ph idx="1"/>
          </p:nvPr>
        </p:nvSpPr>
        <p:spPr>
          <a:xfrm>
            <a:off x="381000" y="1219200"/>
            <a:ext cx="8229600" cy="4449763"/>
          </a:xfrm>
        </p:spPr>
        <p:txBody>
          <a:bodyPr/>
          <a:lstStyle/>
          <a:p>
            <a:pPr>
              <a:buNone/>
            </a:pPr>
            <a:r>
              <a:rPr lang="en-US" sz="2800" dirty="0" smtClean="0"/>
              <a:t>	On LDCF, GEF is requested to:</a:t>
            </a:r>
          </a:p>
          <a:p>
            <a:pPr marL="457200" indent="-457200"/>
            <a:r>
              <a:rPr lang="en-US" sz="2800" dirty="0" smtClean="0"/>
              <a:t>Continue clarifying “project baselines” and application for accessing funding from LDCF; </a:t>
            </a:r>
          </a:p>
          <a:p>
            <a:pPr marL="457200" indent="-457200"/>
            <a:r>
              <a:rPr lang="en-US" sz="2800" dirty="0" smtClean="0"/>
              <a:t>Support programmatic approach for NAPA implementation; </a:t>
            </a:r>
          </a:p>
          <a:p>
            <a:pPr marL="457200" indent="-457200"/>
            <a:r>
              <a:rPr lang="en-US" sz="2800" dirty="0" smtClean="0"/>
              <a:t>Explore further opportunities to streamline LDCF project cycle; </a:t>
            </a:r>
          </a:p>
          <a:p>
            <a:pPr marL="457200" indent="-457200"/>
            <a:r>
              <a:rPr lang="en-US" sz="2800" dirty="0" smtClean="0"/>
              <a:t>Improve provision of information to LDCs on project development process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dirty="0"/>
              <a:t>National Adaptation Plans (NAPs)</a:t>
            </a:r>
          </a:p>
        </p:txBody>
      </p:sp>
      <p:sp>
        <p:nvSpPr>
          <p:cNvPr id="4" name="Content Placeholder 5"/>
          <p:cNvSpPr>
            <a:spLocks noGrp="1"/>
          </p:cNvSpPr>
          <p:nvPr>
            <p:ph idx="1"/>
          </p:nvPr>
        </p:nvSpPr>
        <p:spPr>
          <a:xfrm>
            <a:off x="533400" y="1295400"/>
            <a:ext cx="8229600" cy="4343400"/>
          </a:xfrm>
        </p:spPr>
        <p:txBody>
          <a:bodyPr>
            <a:normAutofit/>
          </a:bodyPr>
          <a:lstStyle/>
          <a:p>
            <a:r>
              <a:rPr lang="en-US" sz="2400" dirty="0" smtClean="0"/>
              <a:t>Introduced at COP16 as means to allow  developing countries to “identify medium- and long-term adaptation needs and to develop and implement strategies to address those needs”</a:t>
            </a:r>
          </a:p>
          <a:p>
            <a:r>
              <a:rPr lang="en-US" sz="2400" dirty="0" smtClean="0"/>
              <a:t>GEF is invited to consider how to enable activities for the preparation of the NAPs for the LDCs through the LDCF</a:t>
            </a:r>
          </a:p>
          <a:p>
            <a:r>
              <a:rPr lang="en-US" sz="2400" dirty="0" smtClean="0"/>
              <a:t>Developed country Parties are urged to mobilize financial support for NAPs for LDCs</a:t>
            </a:r>
          </a:p>
          <a:p>
            <a:r>
              <a:rPr lang="en-US" sz="2400" dirty="0" smtClean="0"/>
              <a:t>Non-LDCs are invited to employ NAP modalities</a:t>
            </a:r>
          </a:p>
          <a:p>
            <a:pPr>
              <a:buNone/>
            </a:pPr>
            <a:endParaRPr lang="en-US" sz="2400" dirty="0" smtClean="0"/>
          </a:p>
          <a:p>
            <a:endParaRPr lang="en-US" sz="2400" dirty="0" smtClean="0"/>
          </a:p>
          <a:p>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EF ECW 2012 Template Englis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2792</TotalTime>
  <Words>1034</Words>
  <Application>Microsoft Office PowerPoint</Application>
  <PresentationFormat>On-screen Show (4:3)</PresentationFormat>
  <Paragraphs>91</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GEF ECW 2012 Template English</vt:lpstr>
      <vt:lpstr>GEF &amp; UNFCCC Cooperation: COP 17 Action Items</vt:lpstr>
      <vt:lpstr>GEF is an Operating Entity of the UNFCCC Financial Mechanism </vt:lpstr>
      <vt:lpstr>COP 17 Decisions Relevant to GEF</vt:lpstr>
      <vt:lpstr>Long-term Cooperative Action (LCA)  </vt:lpstr>
      <vt:lpstr>Technology Mechanism: CTCN</vt:lpstr>
      <vt:lpstr>Green Climate Fund (GCF)</vt:lpstr>
      <vt:lpstr>Financial Mechanism</vt:lpstr>
      <vt:lpstr>Financial Mechanism (Cont’d)</vt:lpstr>
      <vt:lpstr>National Adaptation Plans (NAPs)</vt:lpstr>
      <vt:lpstr>National Communications</vt:lpstr>
      <vt:lpstr>Development and Transfer of Technologies</vt:lpstr>
      <vt:lpstr>Work in Progress 2012</vt:lpstr>
      <vt:lpstr>Slide 13</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wb284794</dc:creator>
  <cp:lastModifiedBy>WB416589</cp:lastModifiedBy>
  <cp:revision>501</cp:revision>
  <dcterms:created xsi:type="dcterms:W3CDTF">2009-09-30T20:03:18Z</dcterms:created>
  <dcterms:modified xsi:type="dcterms:W3CDTF">2012-08-13T20:07:08Z</dcterms:modified>
</cp:coreProperties>
</file>