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68" r:id="rId4"/>
    <p:sldId id="275" r:id="rId5"/>
    <p:sldId id="270" r:id="rId6"/>
    <p:sldId id="272" r:id="rId7"/>
    <p:sldId id="271" r:id="rId8"/>
    <p:sldId id="273" r:id="rId9"/>
    <p:sldId id="259" r:id="rId10"/>
    <p:sldId id="274" r:id="rId11"/>
    <p:sldId id="260" r:id="rId12"/>
    <p:sldId id="261" r:id="rId13"/>
    <p:sldId id="262" r:id="rId14"/>
    <p:sldId id="263" r:id="rId15"/>
    <p:sldId id="265" r:id="rId16"/>
    <p:sldId id="25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81" userDrawn="1">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2" autoAdjust="0"/>
    <p:restoredTop sz="94668" autoAdjust="0"/>
  </p:normalViewPr>
  <p:slideViewPr>
    <p:cSldViewPr showGuides="1">
      <p:cViewPr varScale="1">
        <p:scale>
          <a:sx n="87" d="100"/>
          <a:sy n="87" d="100"/>
        </p:scale>
        <p:origin x="-1458" y="-84"/>
      </p:cViewPr>
      <p:guideLst>
        <p:guide orient="horz" pos="981"/>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2" d="100"/>
          <a:sy n="72" d="100"/>
        </p:scale>
        <p:origin x="-2141"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9FACA-1369-446B-8B36-44ED50760546}" type="datetimeFigureOut">
              <a:rPr lang="ru-RU" smtClean="0"/>
              <a:t>01.09.2013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C74-49E6-4F16-B668-2B4EA0FFB2A0}" type="slidenum">
              <a:rPr lang="ru-RU" smtClean="0"/>
              <a:t>‹#›</a:t>
            </a:fld>
            <a:endParaRPr lang="ru-RU"/>
          </a:p>
        </p:txBody>
      </p:sp>
    </p:spTree>
    <p:extLst>
      <p:ext uri="{BB962C8B-B14F-4D97-AF65-F5344CB8AC3E}">
        <p14:creationId xmlns:p14="http://schemas.microsoft.com/office/powerpoint/2010/main" val="185062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F3E0C74-49E6-4F16-B668-2B4EA0FFB2A0}" type="slidenum">
              <a:rPr lang="ru-RU" smtClean="0"/>
              <a:t>1</a:t>
            </a:fld>
            <a:endParaRPr lang="ru-RU"/>
          </a:p>
        </p:txBody>
      </p:sp>
    </p:spTree>
    <p:extLst>
      <p:ext uri="{BB962C8B-B14F-4D97-AF65-F5344CB8AC3E}">
        <p14:creationId xmlns:p14="http://schemas.microsoft.com/office/powerpoint/2010/main" val="11348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Дата 18"/>
          <p:cNvSpPr>
            <a:spLocks noGrp="1"/>
          </p:cNvSpPr>
          <p:nvPr>
            <p:ph type="dt" sz="half" idx="10"/>
          </p:nvPr>
        </p:nvSpPr>
        <p:spPr/>
        <p:txBody>
          <a:bodyPr/>
          <a:lstStyle>
            <a:extLst/>
          </a:lstStyle>
          <a:p>
            <a:fld id="{C1D3EDA6-8A78-4A6B-B25F-0F82771E9CB9}" type="datetimeFigureOut">
              <a:rPr lang="ru-RU" smtClean="0"/>
              <a:t>01.09.2013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extLst/>
          </a:lstStyle>
          <a:p>
            <a:fld id="{C1D3EDA6-8A78-4A6B-B25F-0F82771E9CB9}" type="datetimeFigureOut">
              <a:rPr lang="ru-RU" smtClean="0"/>
              <a:t>01.09.2013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D3EDA6-8A78-4A6B-B25F-0F82771E9CB9}" type="datetimeFigureOut">
              <a:rPr lang="ru-RU" smtClean="0"/>
              <a:t>01.09.2013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3B0CBB-B54E-4D25-A439-ABB2F4BF5D1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251520" y="4005064"/>
            <a:ext cx="8424936" cy="1633736"/>
          </a:xfrm>
          <a:prstGeom prst="rect">
            <a:avLst/>
          </a:prstGeom>
        </p:spPr>
        <p:txBody>
          <a:bodyPr/>
          <a:lstStyle/>
          <a:p>
            <a:pPr marL="0" indent="0" algn="r">
              <a:spcBef>
                <a:spcPts val="0"/>
              </a:spcBef>
              <a:buNone/>
            </a:pPr>
            <a:r>
              <a:rPr lang="en-US" b="1" dirty="0" smtClean="0">
                <a:solidFill>
                  <a:schemeClr val="tx1">
                    <a:lumMod val="50000"/>
                    <a:lumOff val="50000"/>
                  </a:schemeClr>
                </a:solidFill>
              </a:rPr>
              <a:t>How Country Stakeholders Get Involved</a:t>
            </a:r>
          </a:p>
          <a:p>
            <a:pPr marL="0" indent="0" algn="r">
              <a:spcBef>
                <a:spcPts val="0"/>
              </a:spcBef>
              <a:buNone/>
            </a:pPr>
            <a:r>
              <a:rPr lang="en-US" i="1" dirty="0" smtClean="0">
                <a:solidFill>
                  <a:schemeClr val="tx1">
                    <a:lumMod val="50000"/>
                    <a:lumOff val="50000"/>
                  </a:schemeClr>
                </a:solidFill>
              </a:rPr>
              <a:t>Group Exercise</a:t>
            </a:r>
            <a:endParaRPr lang="ru-RU" i="1" dirty="0">
              <a:solidFill>
                <a:schemeClr val="tx1">
                  <a:lumMod val="50000"/>
                  <a:lumOff val="50000"/>
                </a:schemeClr>
              </a:solidFill>
            </a:endParaRPr>
          </a:p>
        </p:txBody>
      </p:sp>
      <p:pic>
        <p:nvPicPr>
          <p:cNvPr id="1026" name="Picture 2" descr="D:\KsenSite\0001\GEF_EO_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1560" y="5245816"/>
            <a:ext cx="2952328" cy="908409"/>
          </a:xfrm>
          <a:prstGeom prst="rect">
            <a:avLst/>
          </a:prstGeom>
          <a:noFill/>
          <a:effectLst>
            <a:outerShdw dist="50800" sx="1000" sy="1000" algn="ctr" rotWithShape="0">
              <a:srgbClr val="000000"/>
            </a:outerShdw>
          </a:effectLst>
        </p:spPr>
      </p:pic>
      <p:sp>
        <p:nvSpPr>
          <p:cNvPr id="2" name="Заголовок 1"/>
          <p:cNvSpPr>
            <a:spLocks noGrp="1"/>
          </p:cNvSpPr>
          <p:nvPr>
            <p:ph type="ctrTitle" idx="4294967295"/>
          </p:nvPr>
        </p:nvSpPr>
        <p:spPr>
          <a:xfrm>
            <a:off x="685800" y="2852936"/>
            <a:ext cx="7990656" cy="864096"/>
          </a:xfrm>
          <a:prstGeom prst="rect">
            <a:avLst/>
          </a:prstGeom>
        </p:spPr>
        <p:txBody>
          <a:bodyPr>
            <a:normAutofit fontScale="90000"/>
          </a:bodyPr>
          <a:lstStyle/>
          <a:p>
            <a:pPr algn="r"/>
            <a:r>
              <a:rPr lang="en-US" sz="4000" dirty="0" smtClean="0">
                <a:solidFill>
                  <a:schemeClr val="accent3">
                    <a:lumMod val="50000"/>
                  </a:schemeClr>
                </a:solidFill>
              </a:rPr>
              <a:t>MONITORING AND EVALUATION IN THE GEF</a:t>
            </a:r>
            <a:endParaRPr lang="ru-RU" sz="4000" b="1" dirty="0">
              <a:solidFill>
                <a:schemeClr val="accent3">
                  <a:lumMod val="50000"/>
                </a:schemeClr>
              </a:solidFill>
            </a:endParaRPr>
          </a:p>
        </p:txBody>
      </p:sp>
      <p:pic>
        <p:nvPicPr>
          <p:cNvPr id="8" name="Рисунок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9732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Aft>
                <a:spcPts val="1800"/>
              </a:spcAft>
              <a:buClr>
                <a:schemeClr val="accent3">
                  <a:lumMod val="50000"/>
                </a:schemeClr>
              </a:buClr>
            </a:pPr>
            <a:r>
              <a:rPr lang="en-US" sz="2200" dirty="0" smtClean="0">
                <a:solidFill>
                  <a:srgbClr val="000000"/>
                </a:solidFill>
              </a:rPr>
              <a:t>Groups at each table work as a team</a:t>
            </a:r>
          </a:p>
          <a:p>
            <a:pPr>
              <a:spcAft>
                <a:spcPts val="1800"/>
              </a:spcAft>
              <a:buClr>
                <a:schemeClr val="accent3">
                  <a:lumMod val="50000"/>
                </a:schemeClr>
              </a:buClr>
            </a:pPr>
            <a:r>
              <a:rPr lang="en-US" sz="2200" dirty="0" smtClean="0">
                <a:solidFill>
                  <a:srgbClr val="000000"/>
                </a:solidFill>
              </a:rPr>
              <a:t>Review background material and case study </a:t>
            </a:r>
          </a:p>
          <a:p>
            <a:pPr>
              <a:spcAft>
                <a:spcPts val="1800"/>
              </a:spcAft>
              <a:buClr>
                <a:schemeClr val="accent3">
                  <a:lumMod val="50000"/>
                </a:schemeClr>
              </a:buClr>
            </a:pPr>
            <a:r>
              <a:rPr lang="en-US" sz="2200" dirty="0" smtClean="0">
                <a:solidFill>
                  <a:srgbClr val="000000"/>
                </a:solidFill>
              </a:rPr>
              <a:t>Goal is to advise a newly appointed Operational Focal Point in your country on M&amp;E issues</a:t>
            </a:r>
          </a:p>
          <a:p>
            <a:pPr>
              <a:buClr>
                <a:schemeClr val="accent3">
                  <a:lumMod val="50000"/>
                </a:schemeClr>
              </a:buClr>
            </a:pPr>
            <a:r>
              <a:rPr lang="en-US" sz="2200" dirty="0" smtClean="0">
                <a:solidFill>
                  <a:srgbClr val="000000"/>
                </a:solidFill>
              </a:rPr>
              <a:t>At the end of the </a:t>
            </a:r>
            <a:r>
              <a:rPr lang="en-US" sz="2200" dirty="0" smtClean="0"/>
              <a:t>exercise, we will discuss the results</a:t>
            </a:r>
          </a:p>
          <a:p>
            <a:pPr>
              <a:buClr>
                <a:schemeClr val="accent3">
                  <a:lumMod val="50000"/>
                </a:schemeClr>
              </a:buClr>
            </a:pPr>
            <a:endParaRPr lang="en-US" sz="2200" dirty="0"/>
          </a:p>
          <a:p>
            <a:pPr>
              <a:buClr>
                <a:schemeClr val="accent3">
                  <a:lumMod val="50000"/>
                </a:schemeClr>
              </a:buClr>
            </a:pPr>
            <a:endParaRPr lang="en-US" sz="2200" dirty="0" smtClean="0"/>
          </a:p>
          <a:p>
            <a:pPr marL="0" indent="0">
              <a:buNone/>
            </a:pPr>
            <a:endParaRPr lang="ru-RU" sz="2200" dirty="0"/>
          </a:p>
        </p:txBody>
      </p:sp>
    </p:spTree>
    <p:extLst>
      <p:ext uri="{BB962C8B-B14F-4D97-AF65-F5344CB8AC3E}">
        <p14:creationId xmlns:p14="http://schemas.microsoft.com/office/powerpoint/2010/main" val="1485446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pPr>
              <a:lnSpc>
                <a:spcPct val="90000"/>
              </a:lnSpc>
            </a:pPr>
            <a:r>
              <a:rPr lang="en-US" dirty="0" smtClean="0">
                <a:solidFill>
                  <a:schemeClr val="accent3">
                    <a:lumMod val="50000"/>
                  </a:schemeClr>
                </a:solidFill>
              </a:rPr>
              <a:t>Country-level monitoring of GEF portfolio and environmental trends	</a:t>
            </a:r>
            <a:br>
              <a:rPr lang="en-US" dirty="0" smtClean="0">
                <a:solidFill>
                  <a:schemeClr val="accent3">
                    <a:lumMod val="50000"/>
                  </a:schemeClr>
                </a:solidFill>
              </a:rPr>
            </a:b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514350" indent="-514350">
              <a:buClr>
                <a:schemeClr val="accent3">
                  <a:lumMod val="50000"/>
                </a:schemeClr>
              </a:buClr>
              <a:buAutoNum type="arabicPeriod"/>
            </a:pPr>
            <a:r>
              <a:rPr lang="en-US" sz="2200" b="1" dirty="0" smtClean="0">
                <a:solidFill>
                  <a:schemeClr val="bg1">
                    <a:lumMod val="50000"/>
                  </a:schemeClr>
                </a:solidFill>
              </a:rPr>
              <a:t>How should GEF country portfolio and environmental monitoring be organized?</a:t>
            </a:r>
          </a:p>
          <a:p>
            <a:pPr lvl="0">
              <a:spcBef>
                <a:spcPts val="1200"/>
              </a:spcBef>
            </a:pPr>
            <a:r>
              <a:rPr lang="en-US" sz="1800" dirty="0"/>
              <a:t>Who should coordinate GEF portfolio monitoring—the Ministry of Environment, the Ministry of Finance, the OFP and its office, the GEF Agencies, or another entity?</a:t>
            </a:r>
          </a:p>
          <a:p>
            <a:pPr lvl="0">
              <a:spcBef>
                <a:spcPts val="1200"/>
              </a:spcBef>
            </a:pPr>
            <a:r>
              <a:rPr lang="en-US" sz="1800" dirty="0"/>
              <a:t>What kinds of data would be most important to track? Are there any existing sources of information or data systems that can be used?  How can data from projects be integrated into national data systems?</a:t>
            </a:r>
          </a:p>
          <a:p>
            <a:pPr lvl="0">
              <a:spcBef>
                <a:spcPts val="1200"/>
              </a:spcBef>
            </a:pPr>
            <a:r>
              <a:rPr lang="en-US" sz="1800" dirty="0"/>
              <a:t>Who should this information be shared with? What mechanisms for sharing information will be used? </a:t>
            </a:r>
          </a:p>
          <a:p>
            <a:pPr marL="797814" lvl="1" indent="-514350">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313960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2"/>
            </a:pPr>
            <a:r>
              <a:rPr lang="en-US" sz="2200" b="1" dirty="0" smtClean="0">
                <a:solidFill>
                  <a:schemeClr val="bg1">
                    <a:lumMod val="50000"/>
                  </a:schemeClr>
                </a:solidFill>
              </a:rPr>
              <a:t>How can the OFP get involved in M&amp;E activities?</a:t>
            </a:r>
          </a:p>
          <a:p>
            <a:pPr lvl="0">
              <a:spcBef>
                <a:spcPts val="1200"/>
              </a:spcBef>
            </a:pPr>
            <a:r>
              <a:rPr lang="en-US" sz="1800" dirty="0"/>
              <a:t>What GEF-related evaluation activities should the OFP be informed of?</a:t>
            </a:r>
          </a:p>
          <a:p>
            <a:pPr lvl="0">
              <a:spcBef>
                <a:spcPts val="1200"/>
              </a:spcBef>
            </a:pPr>
            <a:r>
              <a:rPr lang="en-US" sz="1800" dirty="0"/>
              <a:t>How can the OFP get involved in GEF midterm and terminal evaluations?</a:t>
            </a:r>
          </a:p>
          <a:p>
            <a:pPr lvl="0">
              <a:spcBef>
                <a:spcPts val="1200"/>
              </a:spcBef>
            </a:pPr>
            <a:r>
              <a:rPr lang="en-US" sz="1800" dirty="0"/>
              <a:t>How can the OFP get involved in GEF country-level evaluations and studies? </a:t>
            </a:r>
          </a:p>
          <a:p>
            <a:pPr>
              <a:spcBef>
                <a:spcPts val="1200"/>
              </a:spcBef>
            </a:pPr>
            <a:r>
              <a:rPr lang="en-US" sz="1800" dirty="0"/>
              <a:t>How should the findings from these evaluation activities be used by the OFP? Who should they be shared with? </a:t>
            </a:r>
            <a:endParaRPr lang="en-US" sz="1800" dirty="0" smtClean="0"/>
          </a:p>
          <a:p>
            <a:pPr marL="0" indent="0">
              <a:spcBef>
                <a:spcPts val="1200"/>
              </a:spcBef>
              <a:buNone/>
            </a:pPr>
            <a:endParaRPr lang="ru-RU" sz="2200" dirty="0"/>
          </a:p>
        </p:txBody>
      </p:sp>
    </p:spTree>
    <p:extLst>
      <p:ext uri="{BB962C8B-B14F-4D97-AF65-F5344CB8AC3E}">
        <p14:creationId xmlns:p14="http://schemas.microsoft.com/office/powerpoint/2010/main" val="356481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3"/>
            </a:pPr>
            <a:r>
              <a:rPr lang="en-US" sz="2200" b="1" dirty="0" smtClean="0">
                <a:solidFill>
                  <a:schemeClr val="bg1">
                    <a:lumMod val="50000"/>
                  </a:schemeClr>
                </a:solidFill>
              </a:rPr>
              <a:t>How can the OFP provide feedback to the evaluation’s terms of reference? What would be the most important parameters to provide feedback on?</a:t>
            </a:r>
          </a:p>
          <a:p>
            <a:pPr marL="0" indent="0">
              <a:buNone/>
            </a:pPr>
            <a:endParaRPr lang="ru-RU" sz="2200" dirty="0"/>
          </a:p>
        </p:txBody>
      </p:sp>
    </p:spTree>
    <p:extLst>
      <p:ext uri="{BB962C8B-B14F-4D97-AF65-F5344CB8AC3E}">
        <p14:creationId xmlns:p14="http://schemas.microsoft.com/office/powerpoint/2010/main" val="164629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Autofit/>
          </a:bodyPr>
          <a:lstStyle/>
          <a:p>
            <a:r>
              <a:rPr lang="en-US" sz="3200" dirty="0" smtClean="0">
                <a:solidFill>
                  <a:schemeClr val="accent3">
                    <a:lumMod val="50000"/>
                  </a:schemeClr>
                </a:solidFill>
              </a:rPr>
              <a:t>National coordinating mechanism of M&amp;E</a:t>
            </a:r>
            <a:r>
              <a:rPr lang="en-US" sz="3200" dirty="0">
                <a:solidFill>
                  <a:schemeClr val="accent3">
                    <a:lumMod val="50000"/>
                  </a:schemeClr>
                </a:solidFill>
              </a:rPr>
              <a:t/>
            </a:r>
            <a:br>
              <a:rPr lang="en-US" sz="3200" dirty="0">
                <a:solidFill>
                  <a:schemeClr val="accent3">
                    <a:lumMod val="50000"/>
                  </a:schemeClr>
                </a:solidFill>
              </a:rPr>
            </a:br>
            <a:endParaRPr lang="ru-RU" sz="3200"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buClr>
                <a:schemeClr val="accent3">
                  <a:lumMod val="50000"/>
                </a:schemeClr>
              </a:buClr>
              <a:buFont typeface="+mj-lt"/>
              <a:buAutoNum type="arabicPeriod" startAt="4"/>
            </a:pPr>
            <a:r>
              <a:rPr lang="en-US" sz="2200" b="1" dirty="0" smtClean="0">
                <a:solidFill>
                  <a:schemeClr val="bg1">
                    <a:lumMod val="50000"/>
                  </a:schemeClr>
                </a:solidFill>
              </a:rPr>
              <a:t>Should there be a national coordinating mechanism for M&amp;E? How should it be built?</a:t>
            </a:r>
          </a:p>
          <a:p>
            <a:pPr marL="0" indent="0">
              <a:buNone/>
            </a:pPr>
            <a:endParaRPr lang="ru-RU" dirty="0"/>
          </a:p>
        </p:txBody>
      </p:sp>
    </p:spTree>
    <p:extLst>
      <p:ext uri="{BB962C8B-B14F-4D97-AF65-F5344CB8AC3E}">
        <p14:creationId xmlns:p14="http://schemas.microsoft.com/office/powerpoint/2010/main" val="203030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1440160"/>
          </a:xfrm>
          <a:prstGeom prst="rect">
            <a:avLst/>
          </a:prstGeom>
        </p:spPr>
        <p:txBody>
          <a:bodyPr>
            <a:normAutofit/>
          </a:bodyPr>
          <a:lstStyle/>
          <a:p>
            <a:r>
              <a:rPr lang="en-US" dirty="0" smtClean="0">
                <a:solidFill>
                  <a:schemeClr val="accent3">
                    <a:lumMod val="50000"/>
                  </a:schemeClr>
                </a:solidFill>
              </a:rPr>
              <a:t>Reflections on learning</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buClr>
                <a:schemeClr val="accent3">
                  <a:lumMod val="50000"/>
                </a:schemeClr>
              </a:buClr>
            </a:pPr>
            <a:endParaRPr lang="en-US" dirty="0"/>
          </a:p>
          <a:p>
            <a:pPr>
              <a:spcAft>
                <a:spcPts val="1800"/>
              </a:spcAft>
              <a:buClr>
                <a:schemeClr val="accent3">
                  <a:lumMod val="50000"/>
                </a:schemeClr>
              </a:buClr>
            </a:pPr>
            <a:r>
              <a:rPr lang="en-US" sz="2200" dirty="0" smtClean="0"/>
              <a:t>One thing you learned in this session</a:t>
            </a:r>
          </a:p>
          <a:p>
            <a:pPr>
              <a:spcAft>
                <a:spcPts val="1800"/>
              </a:spcAft>
              <a:buClr>
                <a:schemeClr val="accent3">
                  <a:lumMod val="50000"/>
                </a:schemeClr>
              </a:buClr>
            </a:pPr>
            <a:r>
              <a:rPr lang="en-US" sz="2200" dirty="0" smtClean="0"/>
              <a:t>A key thought or piece of advice that will guide your future involvement in M&amp;E</a:t>
            </a:r>
          </a:p>
          <a:p>
            <a:pPr>
              <a:spcAft>
                <a:spcPts val="1800"/>
              </a:spcAft>
              <a:buClr>
                <a:schemeClr val="accent3">
                  <a:lumMod val="50000"/>
                </a:schemeClr>
              </a:buClr>
            </a:pPr>
            <a:r>
              <a:rPr lang="en-US" sz="2200" dirty="0" smtClean="0"/>
              <a:t>A question to ponder</a:t>
            </a:r>
          </a:p>
          <a:p>
            <a:pPr marL="0" indent="0">
              <a:buNone/>
            </a:pPr>
            <a:endParaRPr lang="ru-RU" dirty="0"/>
          </a:p>
        </p:txBody>
      </p:sp>
    </p:spTree>
    <p:extLst>
      <p:ext uri="{BB962C8B-B14F-4D97-AF65-F5344CB8AC3E}">
        <p14:creationId xmlns:p14="http://schemas.microsoft.com/office/powerpoint/2010/main" val="1912185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5800" y="3140968"/>
            <a:ext cx="7772400" cy="864096"/>
          </a:xfrm>
          <a:prstGeom prst="rect">
            <a:avLst/>
          </a:prstGeom>
        </p:spPr>
        <p:txBody>
          <a:bodyPr>
            <a:normAutofit/>
          </a:bodyPr>
          <a:lstStyle/>
          <a:p>
            <a:pPr algn="ctr"/>
            <a:r>
              <a:rPr lang="en-US" sz="4000" dirty="0" smtClean="0">
                <a:solidFill>
                  <a:schemeClr val="accent3">
                    <a:lumMod val="50000"/>
                  </a:schemeClr>
                </a:solidFill>
              </a:rPr>
              <a:t>Thank you</a:t>
            </a:r>
            <a:endParaRPr lang="ru-RU" sz="4000" dirty="0">
              <a:solidFill>
                <a:schemeClr val="accent3">
                  <a:lumMod val="50000"/>
                </a:schemeClr>
              </a:solidFill>
            </a:endParaRPr>
          </a:p>
        </p:txBody>
      </p:sp>
      <p:sp>
        <p:nvSpPr>
          <p:cNvPr id="4" name="Подзаголовок 3"/>
          <p:cNvSpPr>
            <a:spLocks noGrp="1"/>
          </p:cNvSpPr>
          <p:nvPr>
            <p:ph type="subTitle" idx="4294967295"/>
          </p:nvPr>
        </p:nvSpPr>
        <p:spPr>
          <a:xfrm>
            <a:off x="722376" y="4725144"/>
            <a:ext cx="7772400" cy="1440159"/>
          </a:xfrm>
          <a:prstGeom prst="rect">
            <a:avLst/>
          </a:prstGeom>
        </p:spPr>
        <p:txBody>
          <a:bodyPr>
            <a:normAutofit/>
          </a:bodyPr>
          <a:lstStyle/>
          <a:p>
            <a:pPr marL="0" indent="0" algn="ctr">
              <a:buNone/>
            </a:pPr>
            <a:r>
              <a:rPr lang="en-US" sz="3600" b="1" dirty="0" smtClean="0">
                <a:solidFill>
                  <a:schemeClr val="tx1">
                    <a:lumMod val="50000"/>
                    <a:lumOff val="50000"/>
                  </a:schemeClr>
                </a:solidFill>
              </a:rPr>
              <a:t>gefevaluation@thegef.org</a:t>
            </a:r>
          </a:p>
          <a:p>
            <a:pPr marL="0" indent="0" algn="ctr">
              <a:buNone/>
            </a:pPr>
            <a:r>
              <a:rPr lang="en-US" sz="3600" b="1" dirty="0" smtClean="0">
                <a:solidFill>
                  <a:schemeClr val="tx1">
                    <a:lumMod val="50000"/>
                    <a:lumOff val="50000"/>
                  </a:schemeClr>
                </a:solidFill>
              </a:rPr>
              <a:t>www.gefeo.org</a:t>
            </a:r>
          </a:p>
          <a:p>
            <a:pPr algn="ctr"/>
            <a:endParaRPr lang="ru-RU" sz="4400" dirty="0">
              <a:solidFill>
                <a:schemeClr val="tx1">
                  <a:lumMod val="50000"/>
                  <a:lumOff val="50000"/>
                </a:schemeClr>
              </a:solidFill>
            </a:endParaRP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0517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Overview</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Bef>
                <a:spcPts val="1800"/>
              </a:spcBef>
              <a:buClr>
                <a:schemeClr val="accent3">
                  <a:lumMod val="50000"/>
                </a:schemeClr>
              </a:buClr>
            </a:pPr>
            <a:r>
              <a:rPr lang="en-US" dirty="0" smtClean="0">
                <a:solidFill>
                  <a:schemeClr val="bg1">
                    <a:lumMod val="50000"/>
                  </a:schemeClr>
                </a:solidFill>
              </a:rPr>
              <a:t>Monitoring and evaluation in the GEF</a:t>
            </a:r>
          </a:p>
          <a:p>
            <a:pPr>
              <a:spcBef>
                <a:spcPts val="1800"/>
              </a:spcBef>
              <a:buClr>
                <a:schemeClr val="accent3">
                  <a:lumMod val="50000"/>
                </a:schemeClr>
              </a:buClr>
            </a:pPr>
            <a:r>
              <a:rPr lang="en-US" dirty="0" smtClean="0">
                <a:solidFill>
                  <a:schemeClr val="bg1">
                    <a:lumMod val="50000"/>
                  </a:schemeClr>
                </a:solidFill>
              </a:rPr>
              <a:t>Key roles and responsibilities</a:t>
            </a:r>
          </a:p>
          <a:p>
            <a:pPr>
              <a:spcBef>
                <a:spcPts val="1800"/>
              </a:spcBef>
              <a:buClr>
                <a:schemeClr val="accent3">
                  <a:lumMod val="50000"/>
                </a:schemeClr>
              </a:buClr>
            </a:pPr>
            <a:r>
              <a:rPr lang="en-US" dirty="0" smtClean="0">
                <a:solidFill>
                  <a:schemeClr val="bg1">
                    <a:lumMod val="50000"/>
                  </a:schemeClr>
                </a:solidFill>
              </a:rPr>
              <a:t>GEF Evaluation Office</a:t>
            </a:r>
          </a:p>
          <a:p>
            <a:pPr>
              <a:spcBef>
                <a:spcPts val="1800"/>
              </a:spcBef>
              <a:buClr>
                <a:schemeClr val="accent3">
                  <a:lumMod val="50000"/>
                </a:schemeClr>
              </a:buClr>
            </a:pPr>
            <a:r>
              <a:rPr lang="en-US" dirty="0" smtClean="0">
                <a:solidFill>
                  <a:schemeClr val="bg1">
                    <a:lumMod val="50000"/>
                  </a:schemeClr>
                </a:solidFill>
              </a:rPr>
              <a:t>The GEF M&amp;E Policy</a:t>
            </a:r>
          </a:p>
          <a:p>
            <a:pPr>
              <a:spcBef>
                <a:spcPts val="1800"/>
              </a:spcBef>
              <a:buClr>
                <a:schemeClr val="accent3">
                  <a:lumMod val="50000"/>
                </a:schemeClr>
              </a:buClr>
            </a:pPr>
            <a:r>
              <a:rPr lang="en-US" dirty="0" smtClean="0">
                <a:solidFill>
                  <a:schemeClr val="bg1">
                    <a:lumMod val="50000"/>
                  </a:schemeClr>
                </a:solidFill>
              </a:rPr>
              <a:t>Practical Exercise</a:t>
            </a:r>
          </a:p>
          <a:p>
            <a:pPr>
              <a:buClr>
                <a:schemeClr val="accent3">
                  <a:lumMod val="50000"/>
                </a:schemeClr>
              </a:buClr>
            </a:pPr>
            <a:endParaRPr lang="en-US" dirty="0"/>
          </a:p>
          <a:p>
            <a:pPr>
              <a:buClr>
                <a:schemeClr val="accent3">
                  <a:lumMod val="50000"/>
                </a:schemeClr>
              </a:buClr>
            </a:pPr>
            <a:endParaRPr lang="en-US" dirty="0" smtClean="0"/>
          </a:p>
          <a:p>
            <a:pPr marL="0" indent="0">
              <a:buNone/>
            </a:pPr>
            <a:endParaRPr lang="ru-RU" dirty="0"/>
          </a:p>
        </p:txBody>
      </p:sp>
    </p:spTree>
    <p:extLst>
      <p:ext uri="{BB962C8B-B14F-4D97-AF65-F5344CB8AC3E}">
        <p14:creationId xmlns:p14="http://schemas.microsoft.com/office/powerpoint/2010/main" val="226373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M&amp;E in the GEF</a:t>
            </a:r>
            <a:endParaRPr lang="ru-RU" dirty="0">
              <a:solidFill>
                <a:schemeClr val="accent3">
                  <a:lumMod val="50000"/>
                </a:schemeClr>
              </a:solidFill>
            </a:endParaRPr>
          </a:p>
        </p:txBody>
      </p:sp>
      <p:sp>
        <p:nvSpPr>
          <p:cNvPr id="3" name="Объект 2"/>
          <p:cNvSpPr>
            <a:spLocks noGrp="1"/>
          </p:cNvSpPr>
          <p:nvPr>
            <p:ph idx="4294967295"/>
          </p:nvPr>
        </p:nvSpPr>
        <p:spPr>
          <a:xfrm>
            <a:off x="611560" y="1557338"/>
            <a:ext cx="7920880" cy="4823990"/>
          </a:xfrm>
          <a:prstGeom prst="rect">
            <a:avLst/>
          </a:prstGeom>
        </p:spPr>
        <p:txBody>
          <a:bodyPr/>
          <a:lstStyle/>
          <a:p>
            <a:pPr marL="269875" indent="0">
              <a:buClr>
                <a:schemeClr val="accent3">
                  <a:lumMod val="50000"/>
                </a:schemeClr>
              </a:buClr>
              <a:buNone/>
            </a:pPr>
            <a:r>
              <a:rPr lang="en-US" sz="2200" b="1" dirty="0" smtClean="0">
                <a:solidFill>
                  <a:schemeClr val="bg1">
                    <a:lumMod val="50000"/>
                  </a:schemeClr>
                </a:solidFill>
              </a:rPr>
              <a:t>TWO OVERARCHING OBJECTIVES:</a:t>
            </a:r>
          </a:p>
          <a:p>
            <a:pPr>
              <a:spcBef>
                <a:spcPts val="1200"/>
              </a:spcBef>
              <a:buClr>
                <a:schemeClr val="accent3">
                  <a:lumMod val="50000"/>
                </a:schemeClr>
              </a:buClr>
            </a:pPr>
            <a:r>
              <a:rPr lang="en-US" sz="2200" dirty="0" smtClean="0"/>
              <a:t>Promote accountability for the achievement of GEF objectives through the assessment of results, effectiveness, processes, and performance of the partners involved in GEF activities</a:t>
            </a:r>
          </a:p>
          <a:p>
            <a:pPr>
              <a:spcBef>
                <a:spcPts val="1200"/>
              </a:spcBef>
              <a:buClr>
                <a:schemeClr val="accent3">
                  <a:lumMod val="50000"/>
                </a:schemeClr>
              </a:buClr>
            </a:pPr>
            <a:r>
              <a:rPr lang="en-US" sz="2200" dirty="0" smtClean="0"/>
              <a:t>Promote learning, feedback, and knowledge-sharing on results and lessons learned among the GEF and its partners as a basis for decision-making on policies, strategies, program management, programs, and projects; and to improve knowledge and performance</a:t>
            </a:r>
          </a:p>
          <a:p>
            <a:pPr>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96406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5538"/>
            <a:ext cx="7921625" cy="5256212"/>
          </a:xfrm>
          <a:prstGeom prst="rect">
            <a:avLst/>
          </a:prstGeom>
        </p:spPr>
        <p:txBody>
          <a:bodyPr/>
          <a:lstStyle/>
          <a:p>
            <a:pPr>
              <a:buClr>
                <a:schemeClr val="accent3">
                  <a:lumMod val="50000"/>
                </a:schemeClr>
              </a:buClr>
            </a:pPr>
            <a:endParaRPr lang="en-US" sz="2400" dirty="0" smtClean="0"/>
          </a:p>
          <a:p>
            <a:pPr marL="0" indent="0">
              <a:buNone/>
            </a:pPr>
            <a:endParaRPr lang="ru-RU" sz="2400" dirty="0"/>
          </a:p>
        </p:txBody>
      </p:sp>
      <p:graphicFrame>
        <p:nvGraphicFramePr>
          <p:cNvPr id="2" name="Table 1"/>
          <p:cNvGraphicFramePr>
            <a:graphicFrameLocks noGrp="1"/>
          </p:cNvGraphicFramePr>
          <p:nvPr>
            <p:extLst>
              <p:ext uri="{D42A27DB-BD31-4B8C-83A1-F6EECF244321}">
                <p14:modId xmlns:p14="http://schemas.microsoft.com/office/powerpoint/2010/main" val="4207673556"/>
              </p:ext>
            </p:extLst>
          </p:nvPr>
        </p:nvGraphicFramePr>
        <p:xfrm>
          <a:off x="539552" y="476671"/>
          <a:ext cx="8136904" cy="5916346"/>
        </p:xfrm>
        <a:graphic>
          <a:graphicData uri="http://schemas.openxmlformats.org/drawingml/2006/table">
            <a:tbl>
              <a:tblPr firstRow="1" bandRow="1">
                <a:tableStyleId>{2D5ABB26-0587-4C30-8999-92F81FD0307C}</a:tableStyleId>
              </a:tblPr>
              <a:tblGrid>
                <a:gridCol w="2049178"/>
                <a:gridCol w="6087726"/>
              </a:tblGrid>
              <a:tr h="648073">
                <a:tc>
                  <a:txBody>
                    <a:bodyPr/>
                    <a:lstStyle/>
                    <a:p>
                      <a:pPr algn="ct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Partner</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Key Roles and Responsibilities in M&amp;E</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r h="72008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Council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Policy-making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Oversight</a:t>
                      </a: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Enabling environment for M&amp;E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0077">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Evaluation Office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Independent GEF evaluation</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Oversight of M&amp;E</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Setting minimum requirements for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56117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Secretariat</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Results Based Management (monitoring and reporting)</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Review of GEF M&amp;E requirements in project proposals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760295">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GEF operational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Monitoring of the Agency GEF portfolio Ensure M&amp;E at the project level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evaluation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Project and/or corporate Agency evaluations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Mainstreaming </a:t>
                      </a:r>
                      <a:r>
                        <a:rPr lang="en-US" sz="1400" dirty="0">
                          <a:effectLst/>
                          <a:latin typeface="Verdana" panose="020B0604030504040204" pitchFamily="34" charset="0"/>
                          <a:ea typeface="Verdana" panose="020B0604030504040204" pitchFamily="34" charset="0"/>
                          <a:cs typeface="Verdana" panose="020B0604030504040204" pitchFamily="34" charset="0"/>
                        </a:rPr>
                        <a:t>GEF into relevant Agency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309">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STAP</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Advice on scientific/technical matters in M&amp;E Support to scientific and technical indicators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044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Participating Countries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Collaboration on M&amp;E at portfolio and project levels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Stakeholders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Participation in monitoring activities and mechanisms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Providing </a:t>
                      </a:r>
                      <a:r>
                        <a:rPr lang="en-US" sz="1400" dirty="0">
                          <a:effectLst/>
                          <a:latin typeface="Verdana" panose="020B0604030504040204" pitchFamily="34" charset="0"/>
                          <a:ea typeface="Verdana" panose="020B0604030504040204" pitchFamily="34" charset="0"/>
                          <a:cs typeface="Verdana" panose="020B0604030504040204" pitchFamily="34" charset="0"/>
                        </a:rPr>
                        <a:t>views and perceptions to evaluations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28203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1556792"/>
            <a:ext cx="7560840" cy="4320480"/>
          </a:xfrm>
          <a:prstGeom prst="rect">
            <a:avLst/>
          </a:prstGeom>
        </p:spPr>
        <p:txBody>
          <a:bodyPr/>
          <a:lstStyle/>
          <a:p>
            <a:pPr marL="0" indent="0">
              <a:buClr>
                <a:schemeClr val="accent3">
                  <a:lumMod val="50000"/>
                </a:schemeClr>
              </a:buClr>
              <a:buNone/>
            </a:pPr>
            <a:r>
              <a:rPr lang="en-US" sz="2600" b="1" dirty="0" smtClean="0">
                <a:solidFill>
                  <a:schemeClr val="bg1">
                    <a:lumMod val="50000"/>
                  </a:schemeClr>
                </a:solidFill>
              </a:rPr>
              <a:t>Mission</a:t>
            </a:r>
          </a:p>
          <a:p>
            <a:pPr marL="0" indent="0">
              <a:buClr>
                <a:schemeClr val="accent3">
                  <a:lumMod val="50000"/>
                </a:schemeClr>
              </a:buClr>
              <a:buNone/>
            </a:pPr>
            <a:endParaRPr lang="en-US" sz="2600" dirty="0"/>
          </a:p>
          <a:p>
            <a:pPr marL="0" indent="0">
              <a:lnSpc>
                <a:spcPct val="150000"/>
              </a:lnSpc>
              <a:buClr>
                <a:schemeClr val="accent3">
                  <a:lumMod val="50000"/>
                </a:schemeClr>
              </a:buClr>
              <a:buNone/>
            </a:pPr>
            <a:r>
              <a:rPr lang="en-US" sz="2600" dirty="0" smtClean="0"/>
              <a:t>“Enhance global environmental benefits through excellence, independence and partnership in monitoring and evaluation”</a:t>
            </a:r>
          </a:p>
          <a:p>
            <a:pPr>
              <a:buClr>
                <a:schemeClr val="accent3">
                  <a:lumMod val="50000"/>
                </a:schemeClr>
              </a:buClr>
            </a:pPr>
            <a:endParaRPr lang="en-US" dirty="0" smtClean="0"/>
          </a:p>
          <a:p>
            <a:pPr marL="0" indent="0">
              <a:buNone/>
            </a:pPr>
            <a:endParaRPr lang="ru-RU"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a:t>
            </a:r>
            <a:endParaRPr lang="ru-RU" dirty="0">
              <a:solidFill>
                <a:schemeClr val="accent3">
                  <a:lumMod val="50000"/>
                </a:schemeClr>
              </a:solidFill>
            </a:endParaRPr>
          </a:p>
        </p:txBody>
      </p:sp>
    </p:spTree>
    <p:extLst>
      <p:ext uri="{BB962C8B-B14F-4D97-AF65-F5344CB8AC3E}">
        <p14:creationId xmlns:p14="http://schemas.microsoft.com/office/powerpoint/2010/main" val="3822182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4823990"/>
          </a:xfrm>
          <a:prstGeom prst="rect">
            <a:avLst/>
          </a:prstGeom>
        </p:spPr>
        <p:txBody>
          <a:bodyPr/>
          <a:lstStyle/>
          <a:p>
            <a:pPr>
              <a:spcBef>
                <a:spcPts val="1200"/>
              </a:spcBef>
            </a:pPr>
            <a:r>
              <a:rPr lang="en-US" sz="2200" dirty="0" smtClean="0"/>
              <a:t>Implementation of the GEF M&amp;E Policy 2010</a:t>
            </a:r>
          </a:p>
          <a:p>
            <a:pPr>
              <a:spcBef>
                <a:spcPts val="1200"/>
              </a:spcBef>
            </a:pPr>
            <a:r>
              <a:rPr lang="en-US" sz="2200" dirty="0" smtClean="0"/>
              <a:t>Annual Reporting to Council:</a:t>
            </a:r>
          </a:p>
          <a:p>
            <a:pPr lvl="1"/>
            <a:r>
              <a:rPr lang="en-US" sz="2200" dirty="0" smtClean="0"/>
              <a:t>Country-level evaluations (May-June)</a:t>
            </a:r>
          </a:p>
          <a:p>
            <a:pPr lvl="1"/>
            <a:r>
              <a:rPr lang="en-US" sz="2200" dirty="0" smtClean="0"/>
              <a:t>Performance and Process Issues (May-June)</a:t>
            </a:r>
          </a:p>
          <a:p>
            <a:pPr lvl="1"/>
            <a:r>
              <a:rPr lang="en-US" sz="2200" dirty="0" smtClean="0"/>
              <a:t>Impact (November)</a:t>
            </a:r>
          </a:p>
          <a:p>
            <a:pPr lvl="1"/>
            <a:r>
              <a:rPr lang="en-US" sz="2200" dirty="0" smtClean="0"/>
              <a:t>Thematic/Cross-</a:t>
            </a:r>
            <a:r>
              <a:rPr lang="en-US" sz="2200" dirty="0" err="1" smtClean="0"/>
              <a:t>sectoral</a:t>
            </a:r>
            <a:r>
              <a:rPr lang="en-US" sz="2200" dirty="0" smtClean="0"/>
              <a:t> evaluations (November)</a:t>
            </a:r>
          </a:p>
          <a:p>
            <a:pPr>
              <a:spcBef>
                <a:spcPts val="1200"/>
              </a:spcBef>
            </a:pPr>
            <a:r>
              <a:rPr lang="en-US" sz="2200" dirty="0" smtClean="0"/>
              <a:t>Knowledge Sharing</a:t>
            </a:r>
          </a:p>
          <a:p>
            <a:pPr lvl="1"/>
            <a:r>
              <a:rPr lang="en-US" sz="2200" dirty="0" smtClean="0"/>
              <a:t>Dissemination of lessons</a:t>
            </a:r>
          </a:p>
          <a:p>
            <a:pPr lvl="1"/>
            <a:r>
              <a:rPr lang="en-US" sz="2200" dirty="0" smtClean="0"/>
              <a:t>Participation in country support program</a:t>
            </a:r>
          </a:p>
          <a:p>
            <a:pPr>
              <a:spcBef>
                <a:spcPts val="1200"/>
              </a:spcBef>
            </a:pPr>
            <a:r>
              <a:rPr lang="en-US" sz="2200" dirty="0" smtClean="0"/>
              <a:t>Fifth Overall Performance Study (OPS5)</a:t>
            </a:r>
            <a:endParaRPr lang="en-US" sz="2200" dirty="0"/>
          </a:p>
          <a:p>
            <a:pPr>
              <a:spcBef>
                <a:spcPts val="1200"/>
              </a:spcBef>
            </a:pPr>
            <a:r>
              <a:rPr lang="en-US" sz="2200" dirty="0" smtClean="0"/>
              <a:t>Active Participation in evaluation communities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19282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95993" y="1557338"/>
            <a:ext cx="7936447" cy="5300662"/>
          </a:xfrm>
          <a:prstGeom prst="rect">
            <a:avLst/>
          </a:prstGeom>
        </p:spPr>
        <p:txBody>
          <a:bodyPr/>
          <a:lstStyle/>
          <a:p>
            <a:pPr marL="269875" indent="0">
              <a:spcBef>
                <a:spcPts val="0"/>
              </a:spcBef>
              <a:buNone/>
            </a:pPr>
            <a:r>
              <a:rPr lang="en-US" sz="2600" b="1" dirty="0" smtClean="0">
                <a:solidFill>
                  <a:schemeClr val="bg1">
                    <a:lumMod val="50000"/>
                  </a:schemeClr>
                </a:solidFill>
              </a:rPr>
              <a:t>Four streams of evaluative evidence:</a:t>
            </a:r>
          </a:p>
          <a:p>
            <a:pPr>
              <a:lnSpc>
                <a:spcPct val="150000"/>
              </a:lnSpc>
              <a:spcBef>
                <a:spcPts val="1200"/>
              </a:spcBef>
            </a:pPr>
            <a:r>
              <a:rPr lang="en-US" sz="2200" dirty="0" smtClean="0"/>
              <a:t>Country level evaluations: up to 15 during GEF-5</a:t>
            </a:r>
          </a:p>
          <a:p>
            <a:pPr>
              <a:spcBef>
                <a:spcPts val="1200"/>
              </a:spcBef>
            </a:pPr>
            <a:r>
              <a:rPr lang="en-US" sz="2200" dirty="0" smtClean="0"/>
              <a:t>Impact evaluations: International Waters, Climate Change, Biodiversity</a:t>
            </a:r>
          </a:p>
          <a:p>
            <a:pPr>
              <a:spcBef>
                <a:spcPts val="1200"/>
              </a:spcBef>
            </a:pPr>
            <a:r>
              <a:rPr lang="en-US" sz="2200" dirty="0" smtClean="0"/>
              <a:t>Performance evaluation: Annual Performance Report, independent process reviews</a:t>
            </a:r>
          </a:p>
          <a:p>
            <a:pPr>
              <a:spcBef>
                <a:spcPts val="1200"/>
              </a:spcBef>
            </a:pPr>
            <a:r>
              <a:rPr lang="en-US" sz="2200" dirty="0" smtClean="0"/>
              <a:t>Thematic evaluation: focal area strategies, adaptation, enabling activities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487567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5300662"/>
          </a:xfrm>
          <a:prstGeom prst="rect">
            <a:avLst/>
          </a:prstGeom>
        </p:spPr>
        <p:txBody>
          <a:bodyPr/>
          <a:lstStyle/>
          <a:p>
            <a:pPr>
              <a:spcBef>
                <a:spcPts val="1200"/>
              </a:spcBef>
            </a:pPr>
            <a:r>
              <a:rPr lang="en-US" sz="2200" dirty="0" smtClean="0"/>
              <a:t>Approved by the GEF Council in November 2010</a:t>
            </a:r>
          </a:p>
          <a:p>
            <a:pPr>
              <a:spcBef>
                <a:spcPts val="1200"/>
              </a:spcBef>
            </a:pPr>
            <a:r>
              <a:rPr lang="en-US" sz="2200" dirty="0" smtClean="0"/>
              <a:t>Sets norms and standards for M&amp;E</a:t>
            </a:r>
          </a:p>
          <a:p>
            <a:pPr>
              <a:spcBef>
                <a:spcPts val="1200"/>
              </a:spcBef>
            </a:pPr>
            <a:r>
              <a:rPr lang="en-US" sz="2200" dirty="0" smtClean="0"/>
              <a:t>Contains minimum requirements for M&amp;E of GEF activities, and roles and responsibilities for GEF stakeholders</a:t>
            </a:r>
          </a:p>
          <a:p>
            <a:pPr>
              <a:spcBef>
                <a:spcPts val="1200"/>
              </a:spcBef>
            </a:pPr>
            <a:r>
              <a:rPr lang="en-US" sz="2200" dirty="0" smtClean="0">
                <a:solidFill>
                  <a:srgbClr val="000000"/>
                </a:solidFill>
              </a:rPr>
              <a:t>Puts </a:t>
            </a:r>
            <a:r>
              <a:rPr lang="en-US" sz="2200" dirty="0">
                <a:solidFill>
                  <a:srgbClr val="000000"/>
                </a:solidFill>
              </a:rPr>
              <a:t>more emphasis on country ownership and the role of the country Focal Points</a:t>
            </a:r>
          </a:p>
          <a:p>
            <a:endParaRPr lang="en-US" sz="2400" dirty="0" smtClean="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a:solidFill>
                  <a:schemeClr val="accent3">
                    <a:lumMod val="50000"/>
                  </a:schemeClr>
                </a:solidFill>
              </a:rPr>
              <a:t>GEF M&amp;E Policy</a:t>
            </a:r>
            <a:endParaRPr lang="ru-RU" dirty="0">
              <a:solidFill>
                <a:schemeClr val="accent3">
                  <a:lumMod val="50000"/>
                </a:schemeClr>
              </a:solidFill>
            </a:endParaRPr>
          </a:p>
        </p:txBody>
      </p:sp>
    </p:spTree>
    <p:extLst>
      <p:ext uri="{BB962C8B-B14F-4D97-AF65-F5344CB8AC3E}">
        <p14:creationId xmlns:p14="http://schemas.microsoft.com/office/powerpoint/2010/main" val="322562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marL="269875" indent="0">
              <a:buNone/>
            </a:pPr>
            <a:r>
              <a:rPr lang="en-US" sz="2600" b="1" dirty="0" smtClean="0">
                <a:solidFill>
                  <a:schemeClr val="bg1">
                    <a:lumMod val="50000"/>
                  </a:schemeClr>
                </a:solidFill>
              </a:rPr>
              <a:t>Purpose:</a:t>
            </a:r>
          </a:p>
          <a:p>
            <a:pPr>
              <a:spcBef>
                <a:spcPts val="1200"/>
              </a:spcBef>
            </a:pPr>
            <a:r>
              <a:rPr lang="en-US" sz="2200" dirty="0" smtClean="0"/>
              <a:t>Better understand country-level M&amp;E activities in the GEF</a:t>
            </a:r>
          </a:p>
          <a:p>
            <a:pPr lvl="1">
              <a:spcBef>
                <a:spcPts val="1200"/>
              </a:spcBef>
            </a:pPr>
            <a:r>
              <a:rPr lang="en-US" sz="1800" dirty="0" smtClean="0"/>
              <a:t>Especially the role of Operational Focal Points and other country stakeholders</a:t>
            </a:r>
          </a:p>
          <a:p>
            <a:pPr>
              <a:spcBef>
                <a:spcPts val="1200"/>
              </a:spcBef>
            </a:pPr>
            <a:r>
              <a:rPr lang="en-US" sz="2200" dirty="0"/>
              <a:t>Discuss practical </a:t>
            </a:r>
            <a:r>
              <a:rPr lang="en-US" sz="2200" dirty="0" smtClean="0"/>
              <a:t>questions related to design and use of M&amp;E systems in your country</a:t>
            </a:r>
            <a:r>
              <a:rPr lang="en-US" sz="2200" dirty="0"/>
              <a:t> </a:t>
            </a:r>
          </a:p>
          <a:p>
            <a:pPr>
              <a:spcBef>
                <a:spcPts val="1200"/>
              </a:spcBef>
            </a:pPr>
            <a:endParaRPr lang="en-US" sz="2200" dirty="0"/>
          </a:p>
          <a:p>
            <a:pPr marL="0" indent="0">
              <a:spcBef>
                <a:spcPts val="1200"/>
              </a:spcBef>
              <a:buNone/>
            </a:pPr>
            <a:endParaRPr lang="ru-RU" sz="2200" dirty="0"/>
          </a:p>
        </p:txBody>
      </p:sp>
    </p:spTree>
    <p:extLst>
      <p:ext uri="{BB962C8B-B14F-4D97-AF65-F5344CB8AC3E}">
        <p14:creationId xmlns:p14="http://schemas.microsoft.com/office/powerpoint/2010/main" val="206679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1462</TotalTime>
  <Words>740</Words>
  <Application>Microsoft Office PowerPoint</Application>
  <PresentationFormat>On-screen Show (4:3)</PresentationFormat>
  <Paragraphs>101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Аспект</vt:lpstr>
      <vt:lpstr>MONITORING AND EVALUATION IN THE GEF</vt:lpstr>
      <vt:lpstr>Overview</vt:lpstr>
      <vt:lpstr>M&amp;E in the GEF</vt:lpstr>
      <vt:lpstr>PowerPoint Presentation</vt:lpstr>
      <vt:lpstr>PowerPoint Presentation</vt:lpstr>
      <vt:lpstr>PowerPoint Presentation</vt:lpstr>
      <vt:lpstr>PowerPoint Presentation</vt:lpstr>
      <vt:lpstr>PowerPoint Presentation</vt:lpstr>
      <vt:lpstr>Practical Exercise</vt:lpstr>
      <vt:lpstr>Practical Exercise</vt:lpstr>
      <vt:lpstr>Country-level monitoring of GEF portfolio and environmental trends   </vt:lpstr>
      <vt:lpstr>Involvement of OFP      in evaluation </vt:lpstr>
      <vt:lpstr>Involvement of OFP      in evaluation </vt:lpstr>
      <vt:lpstr>National coordinating mechanism of M&amp;E </vt:lpstr>
      <vt:lpstr>Reflections on learning </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Dima</dc:creator>
  <cp:lastModifiedBy>Robert T. Schreiber</cp:lastModifiedBy>
  <cp:revision>65</cp:revision>
  <dcterms:created xsi:type="dcterms:W3CDTF">2012-12-30T01:46:11Z</dcterms:created>
  <dcterms:modified xsi:type="dcterms:W3CDTF">2013-09-02T03:43:11Z</dcterms:modified>
</cp:coreProperties>
</file>