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76" r:id="rId3"/>
    <p:sldId id="290" r:id="rId4"/>
    <p:sldId id="260" r:id="rId5"/>
    <p:sldId id="285" r:id="rId6"/>
    <p:sldId id="282" r:id="rId7"/>
    <p:sldId id="288" r:id="rId8"/>
    <p:sldId id="257" r:id="rId9"/>
    <p:sldId id="258" r:id="rId10"/>
    <p:sldId id="298" r:id="rId11"/>
    <p:sldId id="284" r:id="rId12"/>
    <p:sldId id="269" r:id="rId13"/>
    <p:sldId id="300" r:id="rId14"/>
    <p:sldId id="301" r:id="rId15"/>
    <p:sldId id="303" r:id="rId16"/>
    <p:sldId id="304" r:id="rId17"/>
    <p:sldId id="305" r:id="rId18"/>
    <p:sldId id="306" r:id="rId19"/>
    <p:sldId id="307"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abiana Issler" initials="FI"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81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882" autoAdjust="0"/>
    <p:restoredTop sz="96469" autoAdjust="0"/>
  </p:normalViewPr>
  <p:slideViewPr>
    <p:cSldViewPr>
      <p:cViewPr>
        <p:scale>
          <a:sx n="80" d="100"/>
          <a:sy n="80" d="100"/>
        </p:scale>
        <p:origin x="-2874" y="-105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404200F-512B-4F07-A31B-5B493601615F}" type="doc">
      <dgm:prSet loTypeId="urn:microsoft.com/office/officeart/2005/8/layout/hChevron3" loCatId="process" qsTypeId="urn:microsoft.com/office/officeart/2005/8/quickstyle/simple1" qsCatId="simple" csTypeId="urn:microsoft.com/office/officeart/2005/8/colors/accent1_2" csCatId="accent1" phldr="1"/>
      <dgm:spPr/>
    </dgm:pt>
    <dgm:pt modelId="{46CAE1B6-E216-4614-AAB0-68A5CE152284}">
      <dgm:prSet phldrT="[Text]"/>
      <dgm:spPr/>
      <dgm:t>
        <a:bodyPr/>
        <a:lstStyle/>
        <a:p>
          <a:r>
            <a:rPr lang="en-US" dirty="0" smtClean="0"/>
            <a:t>2003</a:t>
          </a:r>
          <a:endParaRPr lang="en-GB" dirty="0"/>
        </a:p>
      </dgm:t>
    </dgm:pt>
    <dgm:pt modelId="{38A98027-B28E-464B-808B-93E1765BF765}" type="parTrans" cxnId="{C9E2F31D-FEE7-4FE5-B9D7-222759988685}">
      <dgm:prSet/>
      <dgm:spPr/>
      <dgm:t>
        <a:bodyPr/>
        <a:lstStyle/>
        <a:p>
          <a:endParaRPr lang="en-GB"/>
        </a:p>
      </dgm:t>
    </dgm:pt>
    <dgm:pt modelId="{FD01FF5B-2D3A-49EA-A3FF-4180F79FAAB3}" type="sibTrans" cxnId="{C9E2F31D-FEE7-4FE5-B9D7-222759988685}">
      <dgm:prSet/>
      <dgm:spPr/>
      <dgm:t>
        <a:bodyPr/>
        <a:lstStyle/>
        <a:p>
          <a:endParaRPr lang="en-GB"/>
        </a:p>
      </dgm:t>
    </dgm:pt>
    <dgm:pt modelId="{D4A554AF-77CE-4213-94FE-CAA9224AE6B8}">
      <dgm:prSet phldrT="[Text]"/>
      <dgm:spPr/>
      <dgm:t>
        <a:bodyPr/>
        <a:lstStyle/>
        <a:p>
          <a:r>
            <a:rPr lang="en-US" dirty="0" smtClean="0"/>
            <a:t>2004</a:t>
          </a:r>
          <a:endParaRPr lang="en-GB" dirty="0"/>
        </a:p>
      </dgm:t>
    </dgm:pt>
    <dgm:pt modelId="{6A07461F-BB86-47DA-9EFE-85AEEF90F3FD}" type="parTrans" cxnId="{52F4A7E5-47F5-4DC8-A022-B77EB3FE6D50}">
      <dgm:prSet/>
      <dgm:spPr/>
      <dgm:t>
        <a:bodyPr/>
        <a:lstStyle/>
        <a:p>
          <a:endParaRPr lang="en-GB"/>
        </a:p>
      </dgm:t>
    </dgm:pt>
    <dgm:pt modelId="{791E828E-8756-432B-B950-F97AD648A4B8}" type="sibTrans" cxnId="{52F4A7E5-47F5-4DC8-A022-B77EB3FE6D50}">
      <dgm:prSet/>
      <dgm:spPr/>
      <dgm:t>
        <a:bodyPr/>
        <a:lstStyle/>
        <a:p>
          <a:endParaRPr lang="en-GB"/>
        </a:p>
      </dgm:t>
    </dgm:pt>
    <dgm:pt modelId="{4EEE3512-3786-4A18-B050-41FC9D642A6C}">
      <dgm:prSet phldrT="[Text]"/>
      <dgm:spPr/>
      <dgm:t>
        <a:bodyPr/>
        <a:lstStyle/>
        <a:p>
          <a:r>
            <a:rPr lang="en-US" dirty="0" smtClean="0"/>
            <a:t>2005</a:t>
          </a:r>
          <a:endParaRPr lang="en-GB" dirty="0"/>
        </a:p>
      </dgm:t>
    </dgm:pt>
    <dgm:pt modelId="{33880E2C-435C-4296-80AE-F488FA30C721}" type="parTrans" cxnId="{A5731EC6-E796-4554-88CC-BC34E40E8F5C}">
      <dgm:prSet/>
      <dgm:spPr/>
      <dgm:t>
        <a:bodyPr/>
        <a:lstStyle/>
        <a:p>
          <a:endParaRPr lang="en-GB"/>
        </a:p>
      </dgm:t>
    </dgm:pt>
    <dgm:pt modelId="{5B0CF703-AEF5-47AB-9287-E0D33611820A}" type="sibTrans" cxnId="{A5731EC6-E796-4554-88CC-BC34E40E8F5C}">
      <dgm:prSet/>
      <dgm:spPr/>
      <dgm:t>
        <a:bodyPr/>
        <a:lstStyle/>
        <a:p>
          <a:endParaRPr lang="en-GB"/>
        </a:p>
      </dgm:t>
    </dgm:pt>
    <dgm:pt modelId="{4BC48CB3-C48C-430C-BA1C-4CE0CD10ECDC}">
      <dgm:prSet phldrT="[Text]"/>
      <dgm:spPr/>
      <dgm:t>
        <a:bodyPr/>
        <a:lstStyle/>
        <a:p>
          <a:r>
            <a:rPr lang="en-US" dirty="0" smtClean="0"/>
            <a:t>2006</a:t>
          </a:r>
          <a:endParaRPr lang="en-GB" dirty="0"/>
        </a:p>
      </dgm:t>
    </dgm:pt>
    <dgm:pt modelId="{03095C22-E0E1-49A9-8F51-35F0AAD3DCB9}" type="parTrans" cxnId="{053D8FAA-810F-4126-8C85-83CA4F4C1615}">
      <dgm:prSet/>
      <dgm:spPr/>
      <dgm:t>
        <a:bodyPr/>
        <a:lstStyle/>
        <a:p>
          <a:endParaRPr lang="en-GB"/>
        </a:p>
      </dgm:t>
    </dgm:pt>
    <dgm:pt modelId="{D9BDC281-E91B-46E4-BE36-20394DA57EA7}" type="sibTrans" cxnId="{053D8FAA-810F-4126-8C85-83CA4F4C1615}">
      <dgm:prSet/>
      <dgm:spPr/>
      <dgm:t>
        <a:bodyPr/>
        <a:lstStyle/>
        <a:p>
          <a:endParaRPr lang="en-GB"/>
        </a:p>
      </dgm:t>
    </dgm:pt>
    <dgm:pt modelId="{B632BB9A-E922-492D-97F0-E1BFEFA1B3A7}">
      <dgm:prSet phldrT="[Text]"/>
      <dgm:spPr/>
      <dgm:t>
        <a:bodyPr/>
        <a:lstStyle/>
        <a:p>
          <a:r>
            <a:rPr lang="en-US" dirty="0" smtClean="0"/>
            <a:t>2007</a:t>
          </a:r>
          <a:endParaRPr lang="en-GB" dirty="0"/>
        </a:p>
      </dgm:t>
    </dgm:pt>
    <dgm:pt modelId="{F2E4A782-BD60-4013-B4D8-79F6C7F96D7A}" type="parTrans" cxnId="{3AA4CC89-05DB-40C4-99AC-318FFE3808D8}">
      <dgm:prSet/>
      <dgm:spPr/>
      <dgm:t>
        <a:bodyPr/>
        <a:lstStyle/>
        <a:p>
          <a:endParaRPr lang="en-GB"/>
        </a:p>
      </dgm:t>
    </dgm:pt>
    <dgm:pt modelId="{8398689C-5413-447F-AEC3-F943E16352FF}" type="sibTrans" cxnId="{3AA4CC89-05DB-40C4-99AC-318FFE3808D8}">
      <dgm:prSet/>
      <dgm:spPr/>
      <dgm:t>
        <a:bodyPr/>
        <a:lstStyle/>
        <a:p>
          <a:endParaRPr lang="en-GB"/>
        </a:p>
      </dgm:t>
    </dgm:pt>
    <dgm:pt modelId="{305CD9CC-FF2E-48F5-ACD9-38AB65D33A43}">
      <dgm:prSet phldrT="[Text]"/>
      <dgm:spPr/>
      <dgm:t>
        <a:bodyPr/>
        <a:lstStyle/>
        <a:p>
          <a:r>
            <a:rPr lang="en-US" dirty="0" smtClean="0"/>
            <a:t>2008</a:t>
          </a:r>
          <a:endParaRPr lang="en-GB" dirty="0"/>
        </a:p>
      </dgm:t>
    </dgm:pt>
    <dgm:pt modelId="{690A3247-8879-4D1E-932D-D50E0B207708}" type="parTrans" cxnId="{B14564AD-120C-46FA-A8EF-3C46F5DF7A29}">
      <dgm:prSet/>
      <dgm:spPr/>
      <dgm:t>
        <a:bodyPr/>
        <a:lstStyle/>
        <a:p>
          <a:endParaRPr lang="en-GB"/>
        </a:p>
      </dgm:t>
    </dgm:pt>
    <dgm:pt modelId="{EEFA1903-89B9-4106-B437-044D59FC92D3}" type="sibTrans" cxnId="{B14564AD-120C-46FA-A8EF-3C46F5DF7A29}">
      <dgm:prSet/>
      <dgm:spPr/>
      <dgm:t>
        <a:bodyPr/>
        <a:lstStyle/>
        <a:p>
          <a:endParaRPr lang="en-GB"/>
        </a:p>
      </dgm:t>
    </dgm:pt>
    <dgm:pt modelId="{56BFD846-BDAE-46F3-B1DF-2AE85258DC96}">
      <dgm:prSet phldrT="[Text]"/>
      <dgm:spPr/>
      <dgm:t>
        <a:bodyPr/>
        <a:lstStyle/>
        <a:p>
          <a:r>
            <a:rPr lang="en-US" dirty="0" smtClean="0"/>
            <a:t>2009</a:t>
          </a:r>
          <a:endParaRPr lang="en-GB" dirty="0"/>
        </a:p>
      </dgm:t>
    </dgm:pt>
    <dgm:pt modelId="{C9F4E66B-D0FF-442C-8D3E-234681D01383}" type="parTrans" cxnId="{EF34BFDC-AC3B-4980-8F71-6B3F6585F381}">
      <dgm:prSet/>
      <dgm:spPr/>
      <dgm:t>
        <a:bodyPr/>
        <a:lstStyle/>
        <a:p>
          <a:endParaRPr lang="en-GB"/>
        </a:p>
      </dgm:t>
    </dgm:pt>
    <dgm:pt modelId="{ED3FC532-C355-4E2F-A566-2CB6F8E45D02}" type="sibTrans" cxnId="{EF34BFDC-AC3B-4980-8F71-6B3F6585F381}">
      <dgm:prSet/>
      <dgm:spPr/>
      <dgm:t>
        <a:bodyPr/>
        <a:lstStyle/>
        <a:p>
          <a:endParaRPr lang="en-GB"/>
        </a:p>
      </dgm:t>
    </dgm:pt>
    <dgm:pt modelId="{AAE86A58-2546-406F-AD18-391DDEBAE44D}">
      <dgm:prSet phldrT="[Text]"/>
      <dgm:spPr/>
      <dgm:t>
        <a:bodyPr/>
        <a:lstStyle/>
        <a:p>
          <a:r>
            <a:rPr lang="en-US" dirty="0" smtClean="0"/>
            <a:t>2010</a:t>
          </a:r>
          <a:endParaRPr lang="en-GB" dirty="0"/>
        </a:p>
      </dgm:t>
    </dgm:pt>
    <dgm:pt modelId="{ED2F59D3-09B8-41D9-868B-04EFB5A47601}" type="parTrans" cxnId="{DF1BCE82-BD85-4A30-A443-DF8251F76FA2}">
      <dgm:prSet/>
      <dgm:spPr/>
      <dgm:t>
        <a:bodyPr/>
        <a:lstStyle/>
        <a:p>
          <a:endParaRPr lang="en-GB"/>
        </a:p>
      </dgm:t>
    </dgm:pt>
    <dgm:pt modelId="{F8847BF0-8965-451F-A263-0A83FD45BEA8}" type="sibTrans" cxnId="{DF1BCE82-BD85-4A30-A443-DF8251F76FA2}">
      <dgm:prSet/>
      <dgm:spPr/>
      <dgm:t>
        <a:bodyPr/>
        <a:lstStyle/>
        <a:p>
          <a:endParaRPr lang="en-GB"/>
        </a:p>
      </dgm:t>
    </dgm:pt>
    <dgm:pt modelId="{288CB2CC-F80F-4562-9A1C-0672A4C0430F}">
      <dgm:prSet phldrT="[Text]"/>
      <dgm:spPr/>
      <dgm:t>
        <a:bodyPr/>
        <a:lstStyle/>
        <a:p>
          <a:r>
            <a:rPr lang="en-US" dirty="0" smtClean="0"/>
            <a:t>2011</a:t>
          </a:r>
          <a:endParaRPr lang="en-GB" dirty="0"/>
        </a:p>
      </dgm:t>
    </dgm:pt>
    <dgm:pt modelId="{CCEC2C9D-FEE0-449C-8090-11A7BAE244E3}" type="parTrans" cxnId="{71DF7260-9B14-402F-8C7A-3A5AA7F1CE3F}">
      <dgm:prSet/>
      <dgm:spPr/>
      <dgm:t>
        <a:bodyPr/>
        <a:lstStyle/>
        <a:p>
          <a:endParaRPr lang="en-GB"/>
        </a:p>
      </dgm:t>
    </dgm:pt>
    <dgm:pt modelId="{BCC68F9D-F365-4DF4-9D5D-4D5C47472377}" type="sibTrans" cxnId="{71DF7260-9B14-402F-8C7A-3A5AA7F1CE3F}">
      <dgm:prSet/>
      <dgm:spPr/>
      <dgm:t>
        <a:bodyPr/>
        <a:lstStyle/>
        <a:p>
          <a:endParaRPr lang="en-GB"/>
        </a:p>
      </dgm:t>
    </dgm:pt>
    <dgm:pt modelId="{660C6297-CD20-4E35-89B4-9BBCFC3186A9}">
      <dgm:prSet phldrT="[Text]"/>
      <dgm:spPr/>
      <dgm:t>
        <a:bodyPr/>
        <a:lstStyle/>
        <a:p>
          <a:r>
            <a:rPr lang="en-US" dirty="0" smtClean="0"/>
            <a:t>2012</a:t>
          </a:r>
          <a:endParaRPr lang="en-GB" dirty="0"/>
        </a:p>
      </dgm:t>
    </dgm:pt>
    <dgm:pt modelId="{4FB0657E-149B-4630-AFCA-457C4E31760E}" type="parTrans" cxnId="{7E528177-F81E-4054-AE8D-464F8A1C7599}">
      <dgm:prSet/>
      <dgm:spPr/>
      <dgm:t>
        <a:bodyPr/>
        <a:lstStyle/>
        <a:p>
          <a:endParaRPr lang="en-GB"/>
        </a:p>
      </dgm:t>
    </dgm:pt>
    <dgm:pt modelId="{C1A6E2C0-5299-43C5-971E-258A7E69043C}" type="sibTrans" cxnId="{7E528177-F81E-4054-AE8D-464F8A1C7599}">
      <dgm:prSet/>
      <dgm:spPr/>
      <dgm:t>
        <a:bodyPr/>
        <a:lstStyle/>
        <a:p>
          <a:endParaRPr lang="en-GB"/>
        </a:p>
      </dgm:t>
    </dgm:pt>
    <dgm:pt modelId="{52D74015-4394-4B51-870E-2E2501084252}" type="pres">
      <dgm:prSet presAssocID="{2404200F-512B-4F07-A31B-5B493601615F}" presName="Name0" presStyleCnt="0">
        <dgm:presLayoutVars>
          <dgm:dir/>
          <dgm:resizeHandles val="exact"/>
        </dgm:presLayoutVars>
      </dgm:prSet>
      <dgm:spPr/>
    </dgm:pt>
    <dgm:pt modelId="{82C62668-4147-4EB1-A14C-8B3ABA54A412}" type="pres">
      <dgm:prSet presAssocID="{46CAE1B6-E216-4614-AAB0-68A5CE152284}" presName="parTxOnly" presStyleLbl="node1" presStyleIdx="0" presStyleCnt="10">
        <dgm:presLayoutVars>
          <dgm:bulletEnabled val="1"/>
        </dgm:presLayoutVars>
      </dgm:prSet>
      <dgm:spPr/>
      <dgm:t>
        <a:bodyPr/>
        <a:lstStyle/>
        <a:p>
          <a:endParaRPr lang="en-GB"/>
        </a:p>
      </dgm:t>
    </dgm:pt>
    <dgm:pt modelId="{59ED16CD-C21A-4057-946A-CA7376C3B1BE}" type="pres">
      <dgm:prSet presAssocID="{FD01FF5B-2D3A-49EA-A3FF-4180F79FAAB3}" presName="parSpace" presStyleCnt="0"/>
      <dgm:spPr/>
    </dgm:pt>
    <dgm:pt modelId="{1C43D453-CB6F-4CC0-841C-BE4151884C48}" type="pres">
      <dgm:prSet presAssocID="{D4A554AF-77CE-4213-94FE-CAA9224AE6B8}" presName="parTxOnly" presStyleLbl="node1" presStyleIdx="1" presStyleCnt="10">
        <dgm:presLayoutVars>
          <dgm:bulletEnabled val="1"/>
        </dgm:presLayoutVars>
      </dgm:prSet>
      <dgm:spPr/>
      <dgm:t>
        <a:bodyPr/>
        <a:lstStyle/>
        <a:p>
          <a:endParaRPr lang="en-GB"/>
        </a:p>
      </dgm:t>
    </dgm:pt>
    <dgm:pt modelId="{ECD22656-AC0C-48EF-A35F-F84F02F5502F}" type="pres">
      <dgm:prSet presAssocID="{791E828E-8756-432B-B950-F97AD648A4B8}" presName="parSpace" presStyleCnt="0"/>
      <dgm:spPr/>
    </dgm:pt>
    <dgm:pt modelId="{60E3F3A8-873C-4E00-A3AF-5C5E989C4CFD}" type="pres">
      <dgm:prSet presAssocID="{4EEE3512-3786-4A18-B050-41FC9D642A6C}" presName="parTxOnly" presStyleLbl="node1" presStyleIdx="2" presStyleCnt="10">
        <dgm:presLayoutVars>
          <dgm:bulletEnabled val="1"/>
        </dgm:presLayoutVars>
      </dgm:prSet>
      <dgm:spPr/>
      <dgm:t>
        <a:bodyPr/>
        <a:lstStyle/>
        <a:p>
          <a:endParaRPr lang="en-GB"/>
        </a:p>
      </dgm:t>
    </dgm:pt>
    <dgm:pt modelId="{3C5B763C-A530-4E61-BF0E-7C0E8BF48BB4}" type="pres">
      <dgm:prSet presAssocID="{5B0CF703-AEF5-47AB-9287-E0D33611820A}" presName="parSpace" presStyleCnt="0"/>
      <dgm:spPr/>
    </dgm:pt>
    <dgm:pt modelId="{2ED3058A-131C-4AC6-8C2C-CA6E6DACA2B8}" type="pres">
      <dgm:prSet presAssocID="{4BC48CB3-C48C-430C-BA1C-4CE0CD10ECDC}" presName="parTxOnly" presStyleLbl="node1" presStyleIdx="3" presStyleCnt="10">
        <dgm:presLayoutVars>
          <dgm:bulletEnabled val="1"/>
        </dgm:presLayoutVars>
      </dgm:prSet>
      <dgm:spPr/>
      <dgm:t>
        <a:bodyPr/>
        <a:lstStyle/>
        <a:p>
          <a:endParaRPr lang="en-GB"/>
        </a:p>
      </dgm:t>
    </dgm:pt>
    <dgm:pt modelId="{FEFDCCDD-A3FE-4F44-A387-7D407C5707DD}" type="pres">
      <dgm:prSet presAssocID="{D9BDC281-E91B-46E4-BE36-20394DA57EA7}" presName="parSpace" presStyleCnt="0"/>
      <dgm:spPr/>
    </dgm:pt>
    <dgm:pt modelId="{123CEABE-18A6-4568-87D5-0E5D9F8EEB37}" type="pres">
      <dgm:prSet presAssocID="{B632BB9A-E922-492D-97F0-E1BFEFA1B3A7}" presName="parTxOnly" presStyleLbl="node1" presStyleIdx="4" presStyleCnt="10">
        <dgm:presLayoutVars>
          <dgm:bulletEnabled val="1"/>
        </dgm:presLayoutVars>
      </dgm:prSet>
      <dgm:spPr/>
      <dgm:t>
        <a:bodyPr/>
        <a:lstStyle/>
        <a:p>
          <a:endParaRPr lang="en-GB"/>
        </a:p>
      </dgm:t>
    </dgm:pt>
    <dgm:pt modelId="{C80B17AA-CB5B-43C2-8C11-BD135DE42F82}" type="pres">
      <dgm:prSet presAssocID="{8398689C-5413-447F-AEC3-F943E16352FF}" presName="parSpace" presStyleCnt="0"/>
      <dgm:spPr/>
    </dgm:pt>
    <dgm:pt modelId="{9A307714-0414-4A4E-9657-8C37FE5DDC49}" type="pres">
      <dgm:prSet presAssocID="{305CD9CC-FF2E-48F5-ACD9-38AB65D33A43}" presName="parTxOnly" presStyleLbl="node1" presStyleIdx="5" presStyleCnt="10">
        <dgm:presLayoutVars>
          <dgm:bulletEnabled val="1"/>
        </dgm:presLayoutVars>
      </dgm:prSet>
      <dgm:spPr/>
      <dgm:t>
        <a:bodyPr/>
        <a:lstStyle/>
        <a:p>
          <a:endParaRPr lang="en-GB"/>
        </a:p>
      </dgm:t>
    </dgm:pt>
    <dgm:pt modelId="{C13440B7-AFA3-4FDA-B097-A21BF8EA7FAC}" type="pres">
      <dgm:prSet presAssocID="{EEFA1903-89B9-4106-B437-044D59FC92D3}" presName="parSpace" presStyleCnt="0"/>
      <dgm:spPr/>
    </dgm:pt>
    <dgm:pt modelId="{D8AD0355-2DDF-4949-B59B-A0942FD7BECB}" type="pres">
      <dgm:prSet presAssocID="{56BFD846-BDAE-46F3-B1DF-2AE85258DC96}" presName="parTxOnly" presStyleLbl="node1" presStyleIdx="6" presStyleCnt="10">
        <dgm:presLayoutVars>
          <dgm:bulletEnabled val="1"/>
        </dgm:presLayoutVars>
      </dgm:prSet>
      <dgm:spPr/>
      <dgm:t>
        <a:bodyPr/>
        <a:lstStyle/>
        <a:p>
          <a:endParaRPr lang="en-GB"/>
        </a:p>
      </dgm:t>
    </dgm:pt>
    <dgm:pt modelId="{7B54BFC3-4A88-45F3-BF87-925E6E52E038}" type="pres">
      <dgm:prSet presAssocID="{ED3FC532-C355-4E2F-A566-2CB6F8E45D02}" presName="parSpace" presStyleCnt="0"/>
      <dgm:spPr/>
    </dgm:pt>
    <dgm:pt modelId="{A5FD564E-48EC-4F7C-A5AB-243E3251FAE5}" type="pres">
      <dgm:prSet presAssocID="{AAE86A58-2546-406F-AD18-391DDEBAE44D}" presName="parTxOnly" presStyleLbl="node1" presStyleIdx="7" presStyleCnt="10">
        <dgm:presLayoutVars>
          <dgm:bulletEnabled val="1"/>
        </dgm:presLayoutVars>
      </dgm:prSet>
      <dgm:spPr/>
      <dgm:t>
        <a:bodyPr/>
        <a:lstStyle/>
        <a:p>
          <a:endParaRPr lang="en-GB"/>
        </a:p>
      </dgm:t>
    </dgm:pt>
    <dgm:pt modelId="{9AAE7557-201C-4149-9F46-B2423D970D3C}" type="pres">
      <dgm:prSet presAssocID="{F8847BF0-8965-451F-A263-0A83FD45BEA8}" presName="parSpace" presStyleCnt="0"/>
      <dgm:spPr/>
    </dgm:pt>
    <dgm:pt modelId="{F2719A3C-9A71-4A2F-9430-D626F590FD54}" type="pres">
      <dgm:prSet presAssocID="{288CB2CC-F80F-4562-9A1C-0672A4C0430F}" presName="parTxOnly" presStyleLbl="node1" presStyleIdx="8" presStyleCnt="10">
        <dgm:presLayoutVars>
          <dgm:bulletEnabled val="1"/>
        </dgm:presLayoutVars>
      </dgm:prSet>
      <dgm:spPr/>
      <dgm:t>
        <a:bodyPr/>
        <a:lstStyle/>
        <a:p>
          <a:endParaRPr lang="en-GB"/>
        </a:p>
      </dgm:t>
    </dgm:pt>
    <dgm:pt modelId="{5AFB968E-6ED5-4CAB-A7B6-C0135347C782}" type="pres">
      <dgm:prSet presAssocID="{BCC68F9D-F365-4DF4-9D5D-4D5C47472377}" presName="parSpace" presStyleCnt="0"/>
      <dgm:spPr/>
    </dgm:pt>
    <dgm:pt modelId="{4E093E8E-8E76-47D2-ABA7-785107CEEE57}" type="pres">
      <dgm:prSet presAssocID="{660C6297-CD20-4E35-89B4-9BBCFC3186A9}" presName="parTxOnly" presStyleLbl="node1" presStyleIdx="9" presStyleCnt="10">
        <dgm:presLayoutVars>
          <dgm:bulletEnabled val="1"/>
        </dgm:presLayoutVars>
      </dgm:prSet>
      <dgm:spPr/>
      <dgm:t>
        <a:bodyPr/>
        <a:lstStyle/>
        <a:p>
          <a:endParaRPr lang="en-GB"/>
        </a:p>
      </dgm:t>
    </dgm:pt>
  </dgm:ptLst>
  <dgm:cxnLst>
    <dgm:cxn modelId="{52F4A7E5-47F5-4DC8-A022-B77EB3FE6D50}" srcId="{2404200F-512B-4F07-A31B-5B493601615F}" destId="{D4A554AF-77CE-4213-94FE-CAA9224AE6B8}" srcOrd="1" destOrd="0" parTransId="{6A07461F-BB86-47DA-9EFE-85AEEF90F3FD}" sibTransId="{791E828E-8756-432B-B950-F97AD648A4B8}"/>
    <dgm:cxn modelId="{C9E2F31D-FEE7-4FE5-B9D7-222759988685}" srcId="{2404200F-512B-4F07-A31B-5B493601615F}" destId="{46CAE1B6-E216-4614-AAB0-68A5CE152284}" srcOrd="0" destOrd="0" parTransId="{38A98027-B28E-464B-808B-93E1765BF765}" sibTransId="{FD01FF5B-2D3A-49EA-A3FF-4180F79FAAB3}"/>
    <dgm:cxn modelId="{053D8FAA-810F-4126-8C85-83CA4F4C1615}" srcId="{2404200F-512B-4F07-A31B-5B493601615F}" destId="{4BC48CB3-C48C-430C-BA1C-4CE0CD10ECDC}" srcOrd="3" destOrd="0" parTransId="{03095C22-E0E1-49A9-8F51-35F0AAD3DCB9}" sibTransId="{D9BDC281-E91B-46E4-BE36-20394DA57EA7}"/>
    <dgm:cxn modelId="{E876008D-F41A-4A84-995E-1140129AF95C}" type="presOf" srcId="{46CAE1B6-E216-4614-AAB0-68A5CE152284}" destId="{82C62668-4147-4EB1-A14C-8B3ABA54A412}" srcOrd="0" destOrd="0" presId="urn:microsoft.com/office/officeart/2005/8/layout/hChevron3"/>
    <dgm:cxn modelId="{528EF5C4-EA81-4689-B992-D2C5A5B9ECAC}" type="presOf" srcId="{56BFD846-BDAE-46F3-B1DF-2AE85258DC96}" destId="{D8AD0355-2DDF-4949-B59B-A0942FD7BECB}" srcOrd="0" destOrd="0" presId="urn:microsoft.com/office/officeart/2005/8/layout/hChevron3"/>
    <dgm:cxn modelId="{3AA4CC89-05DB-40C4-99AC-318FFE3808D8}" srcId="{2404200F-512B-4F07-A31B-5B493601615F}" destId="{B632BB9A-E922-492D-97F0-E1BFEFA1B3A7}" srcOrd="4" destOrd="0" parTransId="{F2E4A782-BD60-4013-B4D8-79F6C7F96D7A}" sibTransId="{8398689C-5413-447F-AEC3-F943E16352FF}"/>
    <dgm:cxn modelId="{7E4C73D3-FF10-446B-A8A5-00DB0E46BAD1}" type="presOf" srcId="{AAE86A58-2546-406F-AD18-391DDEBAE44D}" destId="{A5FD564E-48EC-4F7C-A5AB-243E3251FAE5}" srcOrd="0" destOrd="0" presId="urn:microsoft.com/office/officeart/2005/8/layout/hChevron3"/>
    <dgm:cxn modelId="{A5731EC6-E796-4554-88CC-BC34E40E8F5C}" srcId="{2404200F-512B-4F07-A31B-5B493601615F}" destId="{4EEE3512-3786-4A18-B050-41FC9D642A6C}" srcOrd="2" destOrd="0" parTransId="{33880E2C-435C-4296-80AE-F488FA30C721}" sibTransId="{5B0CF703-AEF5-47AB-9287-E0D33611820A}"/>
    <dgm:cxn modelId="{984C0851-75FC-4DFF-8E8D-26153AD852AC}" type="presOf" srcId="{305CD9CC-FF2E-48F5-ACD9-38AB65D33A43}" destId="{9A307714-0414-4A4E-9657-8C37FE5DDC49}" srcOrd="0" destOrd="0" presId="urn:microsoft.com/office/officeart/2005/8/layout/hChevron3"/>
    <dgm:cxn modelId="{5B58AA5A-8A13-417F-B434-5BB4770B37FB}" type="presOf" srcId="{2404200F-512B-4F07-A31B-5B493601615F}" destId="{52D74015-4394-4B51-870E-2E2501084252}" srcOrd="0" destOrd="0" presId="urn:microsoft.com/office/officeart/2005/8/layout/hChevron3"/>
    <dgm:cxn modelId="{DF1BCE82-BD85-4A30-A443-DF8251F76FA2}" srcId="{2404200F-512B-4F07-A31B-5B493601615F}" destId="{AAE86A58-2546-406F-AD18-391DDEBAE44D}" srcOrd="7" destOrd="0" parTransId="{ED2F59D3-09B8-41D9-868B-04EFB5A47601}" sibTransId="{F8847BF0-8965-451F-A263-0A83FD45BEA8}"/>
    <dgm:cxn modelId="{07158602-D248-440B-8CC6-04799803412A}" type="presOf" srcId="{B632BB9A-E922-492D-97F0-E1BFEFA1B3A7}" destId="{123CEABE-18A6-4568-87D5-0E5D9F8EEB37}" srcOrd="0" destOrd="0" presId="urn:microsoft.com/office/officeart/2005/8/layout/hChevron3"/>
    <dgm:cxn modelId="{EF34BFDC-AC3B-4980-8F71-6B3F6585F381}" srcId="{2404200F-512B-4F07-A31B-5B493601615F}" destId="{56BFD846-BDAE-46F3-B1DF-2AE85258DC96}" srcOrd="6" destOrd="0" parTransId="{C9F4E66B-D0FF-442C-8D3E-234681D01383}" sibTransId="{ED3FC532-C355-4E2F-A566-2CB6F8E45D02}"/>
    <dgm:cxn modelId="{A2562E7D-ADC9-46A0-A113-6536FC2F45F8}" type="presOf" srcId="{D4A554AF-77CE-4213-94FE-CAA9224AE6B8}" destId="{1C43D453-CB6F-4CC0-841C-BE4151884C48}" srcOrd="0" destOrd="0" presId="urn:microsoft.com/office/officeart/2005/8/layout/hChevron3"/>
    <dgm:cxn modelId="{71DF7260-9B14-402F-8C7A-3A5AA7F1CE3F}" srcId="{2404200F-512B-4F07-A31B-5B493601615F}" destId="{288CB2CC-F80F-4562-9A1C-0672A4C0430F}" srcOrd="8" destOrd="0" parTransId="{CCEC2C9D-FEE0-449C-8090-11A7BAE244E3}" sibTransId="{BCC68F9D-F365-4DF4-9D5D-4D5C47472377}"/>
    <dgm:cxn modelId="{9C3DA11B-0E66-4FC4-9853-32D720E1739F}" type="presOf" srcId="{288CB2CC-F80F-4562-9A1C-0672A4C0430F}" destId="{F2719A3C-9A71-4A2F-9430-D626F590FD54}" srcOrd="0" destOrd="0" presId="urn:microsoft.com/office/officeart/2005/8/layout/hChevron3"/>
    <dgm:cxn modelId="{16444171-127E-42CD-BCB8-BF4F347EDA22}" type="presOf" srcId="{4EEE3512-3786-4A18-B050-41FC9D642A6C}" destId="{60E3F3A8-873C-4E00-A3AF-5C5E989C4CFD}" srcOrd="0" destOrd="0" presId="urn:microsoft.com/office/officeart/2005/8/layout/hChevron3"/>
    <dgm:cxn modelId="{B14564AD-120C-46FA-A8EF-3C46F5DF7A29}" srcId="{2404200F-512B-4F07-A31B-5B493601615F}" destId="{305CD9CC-FF2E-48F5-ACD9-38AB65D33A43}" srcOrd="5" destOrd="0" parTransId="{690A3247-8879-4D1E-932D-D50E0B207708}" sibTransId="{EEFA1903-89B9-4106-B437-044D59FC92D3}"/>
    <dgm:cxn modelId="{11F49665-CD5A-4176-9998-0BE57CA8ACE8}" type="presOf" srcId="{4BC48CB3-C48C-430C-BA1C-4CE0CD10ECDC}" destId="{2ED3058A-131C-4AC6-8C2C-CA6E6DACA2B8}" srcOrd="0" destOrd="0" presId="urn:microsoft.com/office/officeart/2005/8/layout/hChevron3"/>
    <dgm:cxn modelId="{A4FCF362-189D-432F-AC2A-220A28AE8C0B}" type="presOf" srcId="{660C6297-CD20-4E35-89B4-9BBCFC3186A9}" destId="{4E093E8E-8E76-47D2-ABA7-785107CEEE57}" srcOrd="0" destOrd="0" presId="urn:microsoft.com/office/officeart/2005/8/layout/hChevron3"/>
    <dgm:cxn modelId="{7E528177-F81E-4054-AE8D-464F8A1C7599}" srcId="{2404200F-512B-4F07-A31B-5B493601615F}" destId="{660C6297-CD20-4E35-89B4-9BBCFC3186A9}" srcOrd="9" destOrd="0" parTransId="{4FB0657E-149B-4630-AFCA-457C4E31760E}" sibTransId="{C1A6E2C0-5299-43C5-971E-258A7E69043C}"/>
    <dgm:cxn modelId="{156D2149-F5C4-4D2A-BDB6-35EC8ADA4D59}" type="presParOf" srcId="{52D74015-4394-4B51-870E-2E2501084252}" destId="{82C62668-4147-4EB1-A14C-8B3ABA54A412}" srcOrd="0" destOrd="0" presId="urn:microsoft.com/office/officeart/2005/8/layout/hChevron3"/>
    <dgm:cxn modelId="{E5A8A79B-396A-4F22-BCE8-D7CFA3B183FC}" type="presParOf" srcId="{52D74015-4394-4B51-870E-2E2501084252}" destId="{59ED16CD-C21A-4057-946A-CA7376C3B1BE}" srcOrd="1" destOrd="0" presId="urn:microsoft.com/office/officeart/2005/8/layout/hChevron3"/>
    <dgm:cxn modelId="{14B53A23-83CF-4D66-BB6A-A12B874FA3EC}" type="presParOf" srcId="{52D74015-4394-4B51-870E-2E2501084252}" destId="{1C43D453-CB6F-4CC0-841C-BE4151884C48}" srcOrd="2" destOrd="0" presId="urn:microsoft.com/office/officeart/2005/8/layout/hChevron3"/>
    <dgm:cxn modelId="{4794F853-2692-4446-9053-93C09A5E7F2A}" type="presParOf" srcId="{52D74015-4394-4B51-870E-2E2501084252}" destId="{ECD22656-AC0C-48EF-A35F-F84F02F5502F}" srcOrd="3" destOrd="0" presId="urn:microsoft.com/office/officeart/2005/8/layout/hChevron3"/>
    <dgm:cxn modelId="{1374BB0C-04CA-40E6-912E-9128C516FA70}" type="presParOf" srcId="{52D74015-4394-4B51-870E-2E2501084252}" destId="{60E3F3A8-873C-4E00-A3AF-5C5E989C4CFD}" srcOrd="4" destOrd="0" presId="urn:microsoft.com/office/officeart/2005/8/layout/hChevron3"/>
    <dgm:cxn modelId="{BFCEE007-AAA7-41AD-AD05-CA3FA93B89A7}" type="presParOf" srcId="{52D74015-4394-4B51-870E-2E2501084252}" destId="{3C5B763C-A530-4E61-BF0E-7C0E8BF48BB4}" srcOrd="5" destOrd="0" presId="urn:microsoft.com/office/officeart/2005/8/layout/hChevron3"/>
    <dgm:cxn modelId="{0E64F5D7-53A6-4050-99BC-4ECF4D38D9D2}" type="presParOf" srcId="{52D74015-4394-4B51-870E-2E2501084252}" destId="{2ED3058A-131C-4AC6-8C2C-CA6E6DACA2B8}" srcOrd="6" destOrd="0" presId="urn:microsoft.com/office/officeart/2005/8/layout/hChevron3"/>
    <dgm:cxn modelId="{81B55883-FAC1-40DD-8B5C-E56A7A8B786B}" type="presParOf" srcId="{52D74015-4394-4B51-870E-2E2501084252}" destId="{FEFDCCDD-A3FE-4F44-A387-7D407C5707DD}" srcOrd="7" destOrd="0" presId="urn:microsoft.com/office/officeart/2005/8/layout/hChevron3"/>
    <dgm:cxn modelId="{5341D7F6-83E7-4842-9537-B8EFDD983E14}" type="presParOf" srcId="{52D74015-4394-4B51-870E-2E2501084252}" destId="{123CEABE-18A6-4568-87D5-0E5D9F8EEB37}" srcOrd="8" destOrd="0" presId="urn:microsoft.com/office/officeart/2005/8/layout/hChevron3"/>
    <dgm:cxn modelId="{DFDD7ABD-E04F-4856-B93C-84D8867EFD2F}" type="presParOf" srcId="{52D74015-4394-4B51-870E-2E2501084252}" destId="{C80B17AA-CB5B-43C2-8C11-BD135DE42F82}" srcOrd="9" destOrd="0" presId="urn:microsoft.com/office/officeart/2005/8/layout/hChevron3"/>
    <dgm:cxn modelId="{6C73B9A9-3607-4C1D-A62A-3EF142707B60}" type="presParOf" srcId="{52D74015-4394-4B51-870E-2E2501084252}" destId="{9A307714-0414-4A4E-9657-8C37FE5DDC49}" srcOrd="10" destOrd="0" presId="urn:microsoft.com/office/officeart/2005/8/layout/hChevron3"/>
    <dgm:cxn modelId="{0E5C8EBF-F38B-4BD5-BD7E-D2C2512E1221}" type="presParOf" srcId="{52D74015-4394-4B51-870E-2E2501084252}" destId="{C13440B7-AFA3-4FDA-B097-A21BF8EA7FAC}" srcOrd="11" destOrd="0" presId="urn:microsoft.com/office/officeart/2005/8/layout/hChevron3"/>
    <dgm:cxn modelId="{E600115C-0B56-4070-8A1A-134BB72C345D}" type="presParOf" srcId="{52D74015-4394-4B51-870E-2E2501084252}" destId="{D8AD0355-2DDF-4949-B59B-A0942FD7BECB}" srcOrd="12" destOrd="0" presId="urn:microsoft.com/office/officeart/2005/8/layout/hChevron3"/>
    <dgm:cxn modelId="{7A4F316F-F85E-427C-BA85-1E5690630453}" type="presParOf" srcId="{52D74015-4394-4B51-870E-2E2501084252}" destId="{7B54BFC3-4A88-45F3-BF87-925E6E52E038}" srcOrd="13" destOrd="0" presId="urn:microsoft.com/office/officeart/2005/8/layout/hChevron3"/>
    <dgm:cxn modelId="{3FB53D94-2B08-4DB5-96A5-648C84CFED25}" type="presParOf" srcId="{52D74015-4394-4B51-870E-2E2501084252}" destId="{A5FD564E-48EC-4F7C-A5AB-243E3251FAE5}" srcOrd="14" destOrd="0" presId="urn:microsoft.com/office/officeart/2005/8/layout/hChevron3"/>
    <dgm:cxn modelId="{8CDD6FE7-C2F4-4D9A-B25F-4FE105862895}" type="presParOf" srcId="{52D74015-4394-4B51-870E-2E2501084252}" destId="{9AAE7557-201C-4149-9F46-B2423D970D3C}" srcOrd="15" destOrd="0" presId="urn:microsoft.com/office/officeart/2005/8/layout/hChevron3"/>
    <dgm:cxn modelId="{A669D6B5-EB3A-403A-BA17-DA2898DE2BCF}" type="presParOf" srcId="{52D74015-4394-4B51-870E-2E2501084252}" destId="{F2719A3C-9A71-4A2F-9430-D626F590FD54}" srcOrd="16" destOrd="0" presId="urn:microsoft.com/office/officeart/2005/8/layout/hChevron3"/>
    <dgm:cxn modelId="{BC5ECBE6-E4C6-4D64-B874-BC5837C9617D}" type="presParOf" srcId="{52D74015-4394-4B51-870E-2E2501084252}" destId="{5AFB968E-6ED5-4CAB-A7B6-C0135347C782}" srcOrd="17" destOrd="0" presId="urn:microsoft.com/office/officeart/2005/8/layout/hChevron3"/>
    <dgm:cxn modelId="{928FEFB5-E475-4BDD-9A58-7DB907E7ABD3}" type="presParOf" srcId="{52D74015-4394-4B51-870E-2E2501084252}" destId="{4E093E8E-8E76-47D2-ABA7-785107CEEE57}" srcOrd="18" destOrd="0" presId="urn:microsoft.com/office/officeart/2005/8/layout/hChevro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C62668-4147-4EB1-A14C-8B3ABA54A412}">
      <dsp:nvSpPr>
        <dsp:cNvPr id="0" name=""/>
        <dsp:cNvSpPr/>
      </dsp:nvSpPr>
      <dsp:spPr>
        <a:xfrm>
          <a:off x="111" y="108905"/>
          <a:ext cx="1115094" cy="446037"/>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2014" tIns="56007" rIns="28004" bIns="56007" numCol="1" spcCol="1270" anchor="ctr" anchorCtr="0">
          <a:noAutofit/>
        </a:bodyPr>
        <a:lstStyle/>
        <a:p>
          <a:pPr lvl="0" algn="ctr" defTabSz="933450">
            <a:lnSpc>
              <a:spcPct val="90000"/>
            </a:lnSpc>
            <a:spcBef>
              <a:spcPct val="0"/>
            </a:spcBef>
            <a:spcAft>
              <a:spcPct val="35000"/>
            </a:spcAft>
          </a:pPr>
          <a:r>
            <a:rPr lang="en-US" sz="2100" kern="1200" dirty="0" smtClean="0"/>
            <a:t>2003</a:t>
          </a:r>
          <a:endParaRPr lang="en-GB" sz="2100" kern="1200" dirty="0"/>
        </a:p>
      </dsp:txBody>
      <dsp:txXfrm>
        <a:off x="111" y="108905"/>
        <a:ext cx="1003585" cy="446037"/>
      </dsp:txXfrm>
    </dsp:sp>
    <dsp:sp modelId="{1C43D453-CB6F-4CC0-841C-BE4151884C48}">
      <dsp:nvSpPr>
        <dsp:cNvPr id="0" name=""/>
        <dsp:cNvSpPr/>
      </dsp:nvSpPr>
      <dsp:spPr>
        <a:xfrm>
          <a:off x="892187" y="108905"/>
          <a:ext cx="1115094" cy="446037"/>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4011" tIns="56007" rIns="28004" bIns="56007" numCol="1" spcCol="1270" anchor="ctr" anchorCtr="0">
          <a:noAutofit/>
        </a:bodyPr>
        <a:lstStyle/>
        <a:p>
          <a:pPr lvl="0" algn="ctr" defTabSz="933450">
            <a:lnSpc>
              <a:spcPct val="90000"/>
            </a:lnSpc>
            <a:spcBef>
              <a:spcPct val="0"/>
            </a:spcBef>
            <a:spcAft>
              <a:spcPct val="35000"/>
            </a:spcAft>
          </a:pPr>
          <a:r>
            <a:rPr lang="en-US" sz="2100" kern="1200" dirty="0" smtClean="0"/>
            <a:t>2004</a:t>
          </a:r>
          <a:endParaRPr lang="en-GB" sz="2100" kern="1200" dirty="0"/>
        </a:p>
      </dsp:txBody>
      <dsp:txXfrm>
        <a:off x="1115206" y="108905"/>
        <a:ext cx="669057" cy="446037"/>
      </dsp:txXfrm>
    </dsp:sp>
    <dsp:sp modelId="{60E3F3A8-873C-4E00-A3AF-5C5E989C4CFD}">
      <dsp:nvSpPr>
        <dsp:cNvPr id="0" name=""/>
        <dsp:cNvSpPr/>
      </dsp:nvSpPr>
      <dsp:spPr>
        <a:xfrm>
          <a:off x="1784263" y="108905"/>
          <a:ext cx="1115094" cy="446037"/>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4011" tIns="56007" rIns="28004" bIns="56007" numCol="1" spcCol="1270" anchor="ctr" anchorCtr="0">
          <a:noAutofit/>
        </a:bodyPr>
        <a:lstStyle/>
        <a:p>
          <a:pPr lvl="0" algn="ctr" defTabSz="933450">
            <a:lnSpc>
              <a:spcPct val="90000"/>
            </a:lnSpc>
            <a:spcBef>
              <a:spcPct val="0"/>
            </a:spcBef>
            <a:spcAft>
              <a:spcPct val="35000"/>
            </a:spcAft>
          </a:pPr>
          <a:r>
            <a:rPr lang="en-US" sz="2100" kern="1200" dirty="0" smtClean="0"/>
            <a:t>2005</a:t>
          </a:r>
          <a:endParaRPr lang="en-GB" sz="2100" kern="1200" dirty="0"/>
        </a:p>
      </dsp:txBody>
      <dsp:txXfrm>
        <a:off x="2007282" y="108905"/>
        <a:ext cx="669057" cy="446037"/>
      </dsp:txXfrm>
    </dsp:sp>
    <dsp:sp modelId="{2ED3058A-131C-4AC6-8C2C-CA6E6DACA2B8}">
      <dsp:nvSpPr>
        <dsp:cNvPr id="0" name=""/>
        <dsp:cNvSpPr/>
      </dsp:nvSpPr>
      <dsp:spPr>
        <a:xfrm>
          <a:off x="2676338" y="108905"/>
          <a:ext cx="1115094" cy="446037"/>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4011" tIns="56007" rIns="28004" bIns="56007" numCol="1" spcCol="1270" anchor="ctr" anchorCtr="0">
          <a:noAutofit/>
        </a:bodyPr>
        <a:lstStyle/>
        <a:p>
          <a:pPr lvl="0" algn="ctr" defTabSz="933450">
            <a:lnSpc>
              <a:spcPct val="90000"/>
            </a:lnSpc>
            <a:spcBef>
              <a:spcPct val="0"/>
            </a:spcBef>
            <a:spcAft>
              <a:spcPct val="35000"/>
            </a:spcAft>
          </a:pPr>
          <a:r>
            <a:rPr lang="en-US" sz="2100" kern="1200" dirty="0" smtClean="0"/>
            <a:t>2006</a:t>
          </a:r>
          <a:endParaRPr lang="en-GB" sz="2100" kern="1200" dirty="0"/>
        </a:p>
      </dsp:txBody>
      <dsp:txXfrm>
        <a:off x="2899357" y="108905"/>
        <a:ext cx="669057" cy="446037"/>
      </dsp:txXfrm>
    </dsp:sp>
    <dsp:sp modelId="{123CEABE-18A6-4568-87D5-0E5D9F8EEB37}">
      <dsp:nvSpPr>
        <dsp:cNvPr id="0" name=""/>
        <dsp:cNvSpPr/>
      </dsp:nvSpPr>
      <dsp:spPr>
        <a:xfrm>
          <a:off x="3568414" y="108905"/>
          <a:ext cx="1115094" cy="446037"/>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4011" tIns="56007" rIns="28004" bIns="56007" numCol="1" spcCol="1270" anchor="ctr" anchorCtr="0">
          <a:noAutofit/>
        </a:bodyPr>
        <a:lstStyle/>
        <a:p>
          <a:pPr lvl="0" algn="ctr" defTabSz="933450">
            <a:lnSpc>
              <a:spcPct val="90000"/>
            </a:lnSpc>
            <a:spcBef>
              <a:spcPct val="0"/>
            </a:spcBef>
            <a:spcAft>
              <a:spcPct val="35000"/>
            </a:spcAft>
          </a:pPr>
          <a:r>
            <a:rPr lang="en-US" sz="2100" kern="1200" dirty="0" smtClean="0"/>
            <a:t>2007</a:t>
          </a:r>
          <a:endParaRPr lang="en-GB" sz="2100" kern="1200" dirty="0"/>
        </a:p>
      </dsp:txBody>
      <dsp:txXfrm>
        <a:off x="3791433" y="108905"/>
        <a:ext cx="669057" cy="446037"/>
      </dsp:txXfrm>
    </dsp:sp>
    <dsp:sp modelId="{9A307714-0414-4A4E-9657-8C37FE5DDC49}">
      <dsp:nvSpPr>
        <dsp:cNvPr id="0" name=""/>
        <dsp:cNvSpPr/>
      </dsp:nvSpPr>
      <dsp:spPr>
        <a:xfrm>
          <a:off x="4460490" y="108905"/>
          <a:ext cx="1115094" cy="446037"/>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4011" tIns="56007" rIns="28004" bIns="56007" numCol="1" spcCol="1270" anchor="ctr" anchorCtr="0">
          <a:noAutofit/>
        </a:bodyPr>
        <a:lstStyle/>
        <a:p>
          <a:pPr lvl="0" algn="ctr" defTabSz="933450">
            <a:lnSpc>
              <a:spcPct val="90000"/>
            </a:lnSpc>
            <a:spcBef>
              <a:spcPct val="0"/>
            </a:spcBef>
            <a:spcAft>
              <a:spcPct val="35000"/>
            </a:spcAft>
          </a:pPr>
          <a:r>
            <a:rPr lang="en-US" sz="2100" kern="1200" dirty="0" smtClean="0"/>
            <a:t>2008</a:t>
          </a:r>
          <a:endParaRPr lang="en-GB" sz="2100" kern="1200" dirty="0"/>
        </a:p>
      </dsp:txBody>
      <dsp:txXfrm>
        <a:off x="4683509" y="108905"/>
        <a:ext cx="669057" cy="446037"/>
      </dsp:txXfrm>
    </dsp:sp>
    <dsp:sp modelId="{D8AD0355-2DDF-4949-B59B-A0942FD7BECB}">
      <dsp:nvSpPr>
        <dsp:cNvPr id="0" name=""/>
        <dsp:cNvSpPr/>
      </dsp:nvSpPr>
      <dsp:spPr>
        <a:xfrm>
          <a:off x="5352566" y="108905"/>
          <a:ext cx="1115094" cy="446037"/>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4011" tIns="56007" rIns="28004" bIns="56007" numCol="1" spcCol="1270" anchor="ctr" anchorCtr="0">
          <a:noAutofit/>
        </a:bodyPr>
        <a:lstStyle/>
        <a:p>
          <a:pPr lvl="0" algn="ctr" defTabSz="933450">
            <a:lnSpc>
              <a:spcPct val="90000"/>
            </a:lnSpc>
            <a:spcBef>
              <a:spcPct val="0"/>
            </a:spcBef>
            <a:spcAft>
              <a:spcPct val="35000"/>
            </a:spcAft>
          </a:pPr>
          <a:r>
            <a:rPr lang="en-US" sz="2100" kern="1200" dirty="0" smtClean="0"/>
            <a:t>2009</a:t>
          </a:r>
          <a:endParaRPr lang="en-GB" sz="2100" kern="1200" dirty="0"/>
        </a:p>
      </dsp:txBody>
      <dsp:txXfrm>
        <a:off x="5575585" y="108905"/>
        <a:ext cx="669057" cy="446037"/>
      </dsp:txXfrm>
    </dsp:sp>
    <dsp:sp modelId="{A5FD564E-48EC-4F7C-A5AB-243E3251FAE5}">
      <dsp:nvSpPr>
        <dsp:cNvPr id="0" name=""/>
        <dsp:cNvSpPr/>
      </dsp:nvSpPr>
      <dsp:spPr>
        <a:xfrm>
          <a:off x="6244642" y="108905"/>
          <a:ext cx="1115094" cy="446037"/>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4011" tIns="56007" rIns="28004" bIns="56007" numCol="1" spcCol="1270" anchor="ctr" anchorCtr="0">
          <a:noAutofit/>
        </a:bodyPr>
        <a:lstStyle/>
        <a:p>
          <a:pPr lvl="0" algn="ctr" defTabSz="933450">
            <a:lnSpc>
              <a:spcPct val="90000"/>
            </a:lnSpc>
            <a:spcBef>
              <a:spcPct val="0"/>
            </a:spcBef>
            <a:spcAft>
              <a:spcPct val="35000"/>
            </a:spcAft>
          </a:pPr>
          <a:r>
            <a:rPr lang="en-US" sz="2100" kern="1200" dirty="0" smtClean="0"/>
            <a:t>2010</a:t>
          </a:r>
          <a:endParaRPr lang="en-GB" sz="2100" kern="1200" dirty="0"/>
        </a:p>
      </dsp:txBody>
      <dsp:txXfrm>
        <a:off x="6467661" y="108905"/>
        <a:ext cx="669057" cy="446037"/>
      </dsp:txXfrm>
    </dsp:sp>
    <dsp:sp modelId="{F2719A3C-9A71-4A2F-9430-D626F590FD54}">
      <dsp:nvSpPr>
        <dsp:cNvPr id="0" name=""/>
        <dsp:cNvSpPr/>
      </dsp:nvSpPr>
      <dsp:spPr>
        <a:xfrm>
          <a:off x="7136717" y="108905"/>
          <a:ext cx="1115094" cy="446037"/>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4011" tIns="56007" rIns="28004" bIns="56007" numCol="1" spcCol="1270" anchor="ctr" anchorCtr="0">
          <a:noAutofit/>
        </a:bodyPr>
        <a:lstStyle/>
        <a:p>
          <a:pPr lvl="0" algn="ctr" defTabSz="933450">
            <a:lnSpc>
              <a:spcPct val="90000"/>
            </a:lnSpc>
            <a:spcBef>
              <a:spcPct val="0"/>
            </a:spcBef>
            <a:spcAft>
              <a:spcPct val="35000"/>
            </a:spcAft>
          </a:pPr>
          <a:r>
            <a:rPr lang="en-US" sz="2100" kern="1200" dirty="0" smtClean="0"/>
            <a:t>2011</a:t>
          </a:r>
          <a:endParaRPr lang="en-GB" sz="2100" kern="1200" dirty="0"/>
        </a:p>
      </dsp:txBody>
      <dsp:txXfrm>
        <a:off x="7359736" y="108905"/>
        <a:ext cx="669057" cy="446037"/>
      </dsp:txXfrm>
    </dsp:sp>
    <dsp:sp modelId="{4E093E8E-8E76-47D2-ABA7-785107CEEE57}">
      <dsp:nvSpPr>
        <dsp:cNvPr id="0" name=""/>
        <dsp:cNvSpPr/>
      </dsp:nvSpPr>
      <dsp:spPr>
        <a:xfrm>
          <a:off x="8028793" y="108905"/>
          <a:ext cx="1115094" cy="446037"/>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4011" tIns="56007" rIns="28004" bIns="56007" numCol="1" spcCol="1270" anchor="ctr" anchorCtr="0">
          <a:noAutofit/>
        </a:bodyPr>
        <a:lstStyle/>
        <a:p>
          <a:pPr lvl="0" algn="ctr" defTabSz="933450">
            <a:lnSpc>
              <a:spcPct val="90000"/>
            </a:lnSpc>
            <a:spcBef>
              <a:spcPct val="0"/>
            </a:spcBef>
            <a:spcAft>
              <a:spcPct val="35000"/>
            </a:spcAft>
          </a:pPr>
          <a:r>
            <a:rPr lang="en-US" sz="2100" kern="1200" dirty="0" smtClean="0"/>
            <a:t>2012</a:t>
          </a:r>
          <a:endParaRPr lang="en-GB" sz="2100" kern="1200" dirty="0"/>
        </a:p>
      </dsp:txBody>
      <dsp:txXfrm>
        <a:off x="8251812" y="108905"/>
        <a:ext cx="669057" cy="446037"/>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9F24206-82AC-4927-AAAF-4D22A215036A}" type="datetimeFigureOut">
              <a:rPr lang="en-US" smtClean="0"/>
              <a:pPr/>
              <a:t>2/28/2013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5311B1-AE87-417D-B512-DC32DFDE12D3}" type="slidenum">
              <a:rPr lang="en-US" smtClean="0"/>
              <a:pPr/>
              <a:t>‹#›</a:t>
            </a:fld>
            <a:endParaRPr lang="en-US" dirty="0"/>
          </a:p>
        </p:txBody>
      </p:sp>
    </p:spTree>
    <p:extLst>
      <p:ext uri="{BB962C8B-B14F-4D97-AF65-F5344CB8AC3E}">
        <p14:creationId xmlns:p14="http://schemas.microsoft.com/office/powerpoint/2010/main" val="40467933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t>The two components were implemented by different national partners, more or less independently from each other.</a:t>
            </a:r>
          </a:p>
          <a:p>
            <a:r>
              <a:rPr lang="en-US" sz="1200" dirty="0" smtClean="0"/>
              <a:t>This ‘disjunction’ was reinforced by the gradual decentralisation process taking place at the national level, and which conferred more administrative and governance autonomy to Rodrigues. When the PRODOC was approved, the Rodrigues Regional Assembly had just been created and provided</a:t>
            </a:r>
            <a:r>
              <a:rPr lang="en-US" sz="1200" baseline="0" dirty="0" smtClean="0"/>
              <a:t> with a strong mandate for decentralised management of the Island as a whole (economy, resources, services etc.).</a:t>
            </a:r>
            <a:endParaRPr lang="en-US" sz="1200" dirty="0" smtClean="0"/>
          </a:p>
          <a:p>
            <a:endParaRPr lang="en-ZA"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The demonstration component of the project was based </a:t>
            </a:r>
            <a:r>
              <a:rPr lang="en-US" sz="1200" dirty="0" smtClean="0"/>
              <a:t>on </a:t>
            </a:r>
            <a:r>
              <a:rPr lang="en-US" sz="1200" b="1" dirty="0" smtClean="0"/>
              <a:t>Rodrigues</a:t>
            </a:r>
            <a:r>
              <a:rPr lang="en-US" sz="1200" dirty="0" smtClean="0"/>
              <a:t>, the second largest island in the Republic, but with a much smaller size, population and a lower development level.  A new MPA was successfully established from scratch on Rodrigues.</a:t>
            </a:r>
          </a:p>
          <a:p>
            <a:endParaRPr lang="en-US" sz="1200" dirty="0" smtClean="0"/>
          </a:p>
        </p:txBody>
      </p:sp>
      <p:sp>
        <p:nvSpPr>
          <p:cNvPr id="4" name="Slide Number Placeholder 3"/>
          <p:cNvSpPr>
            <a:spLocks noGrp="1"/>
          </p:cNvSpPr>
          <p:nvPr>
            <p:ph type="sldNum" sz="quarter" idx="10"/>
          </p:nvPr>
        </p:nvSpPr>
        <p:spPr/>
        <p:txBody>
          <a:bodyPr/>
          <a:lstStyle/>
          <a:p>
            <a:fld id="{BB5311B1-AE87-417D-B512-DC32DFDE12D3}" type="slidenum">
              <a:rPr lang="en-US" smtClean="0"/>
              <a:pPr/>
              <a:t>5</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ZA" sz="1200" dirty="0" smtClean="0"/>
              <a:t>Concept Approval = PIF-equivalent</a:t>
            </a:r>
          </a:p>
        </p:txBody>
      </p:sp>
      <p:sp>
        <p:nvSpPr>
          <p:cNvPr id="4" name="Slide Number Placeholder 3"/>
          <p:cNvSpPr>
            <a:spLocks noGrp="1"/>
          </p:cNvSpPr>
          <p:nvPr>
            <p:ph type="sldNum" sz="quarter" idx="10"/>
          </p:nvPr>
        </p:nvSpPr>
        <p:spPr/>
        <p:txBody>
          <a:bodyPr/>
          <a:lstStyle/>
          <a:p>
            <a:fld id="{BB5311B1-AE87-417D-B512-DC32DFDE12D3}" type="slidenum">
              <a:rPr lang="en-US" smtClean="0"/>
              <a:pPr/>
              <a:t>6</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“Total” includes UNDP-managed funds only, which also includes government cost-sharing</a:t>
            </a:r>
          </a:p>
        </p:txBody>
      </p:sp>
      <p:sp>
        <p:nvSpPr>
          <p:cNvPr id="4" name="Slide Number Placeholder 3"/>
          <p:cNvSpPr>
            <a:spLocks noGrp="1"/>
          </p:cNvSpPr>
          <p:nvPr>
            <p:ph type="sldNum" sz="quarter" idx="10"/>
          </p:nvPr>
        </p:nvSpPr>
        <p:spPr/>
        <p:txBody>
          <a:bodyPr/>
          <a:lstStyle/>
          <a:p>
            <a:fld id="{BB5311B1-AE87-417D-B512-DC32DFDE12D3}" type="slidenum">
              <a:rPr lang="en-US" smtClean="0"/>
              <a:pPr/>
              <a:t>7</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B5311B1-AE87-417D-B512-DC32DFDE12D3}" type="slidenum">
              <a:rPr lang="en-US" smtClean="0"/>
              <a:pPr/>
              <a:t>8</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ZA" dirty="0" smtClean="0"/>
              <a:t>From TE report</a:t>
            </a:r>
            <a:r>
              <a:rPr lang="en-ZA" baseline="0" dirty="0" smtClean="0"/>
              <a:t> (page 24)</a:t>
            </a:r>
          </a:p>
          <a:p>
            <a:r>
              <a:rPr lang="en-ZA" dirty="0" smtClean="0"/>
              <a:t>The Mid Term Evaluation conducted in 2008 seems to have had an important influence over the project performance during subsequent years. Many of its recommendations were implemented, in particular two significant ones: (i) the establishment of a new position within the project to support the work of the PMU and provide training and capacity building of the existing personnel, and (ii) to finalize the M&amp;E plan for the project, which resulted in an adjusted Logical Framework. As demonstrated in subsequent PIRs (2009, 2010, and 2011), implementation in Rodrigues accelerated greatly as a result, and delivered a main project target for Outcome 2: the creation of the “South East Marine Protected Area” (SEMPA), gazetted in 2009. </a:t>
            </a:r>
          </a:p>
          <a:p>
            <a:r>
              <a:rPr lang="en-ZA" dirty="0" smtClean="0"/>
              <a:t>The years of 2010 and 2011 saw further consolidation of project outputs for Outcome 2, including the successful zoning of SEMPA, and the development of key planning documents for successful management including several studies and the development of SEMPA’s Management Plan. In 2011 and early 2012, rapid implementation of various components for Outcome 1 also took place.</a:t>
            </a:r>
            <a:endParaRPr lang="en-US" dirty="0" smtClean="0"/>
          </a:p>
          <a:p>
            <a:endParaRPr lang="en-US" dirty="0"/>
          </a:p>
        </p:txBody>
      </p:sp>
      <p:sp>
        <p:nvSpPr>
          <p:cNvPr id="4" name="Slide Number Placeholder 3"/>
          <p:cNvSpPr>
            <a:spLocks noGrp="1"/>
          </p:cNvSpPr>
          <p:nvPr>
            <p:ph type="sldNum" sz="quarter" idx="10"/>
          </p:nvPr>
        </p:nvSpPr>
        <p:spPr/>
        <p:txBody>
          <a:bodyPr/>
          <a:lstStyle/>
          <a:p>
            <a:fld id="{BB5311B1-AE87-417D-B512-DC32DFDE12D3}" type="slidenum">
              <a:rPr lang="en-US" smtClean="0"/>
              <a:pPr/>
              <a:t>9</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ZA" dirty="0" smtClean="0"/>
              <a:t>Lesson from the TE report:</a:t>
            </a:r>
          </a:p>
          <a:p>
            <a:endParaRPr lang="en-ZA" dirty="0" smtClean="0"/>
          </a:p>
          <a:p>
            <a:r>
              <a:rPr lang="en-ZA" sz="1200" i="1" kern="1200" baseline="0" dirty="0" smtClean="0">
                <a:solidFill>
                  <a:schemeClr val="tx1"/>
                </a:solidFill>
                <a:latin typeface="+mn-lt"/>
                <a:ea typeface="+mn-ea"/>
                <a:cs typeface="+mn-cs"/>
              </a:rPr>
              <a:t>“Mid-Term Evaluations can be Critical to Place a Project Back on Track. As has been mentioned in previous sections, the MTE had a crucial impact and is acknowledged as a decisive influence to put the project back on track. The two main reasons why this happened are the following: (i) recommendations were sharp, actionable, and very concrete; and (ii) these recommendations were followed up immediately by UNDP. “</a:t>
            </a:r>
            <a:endParaRPr lang="en-US" dirty="0"/>
          </a:p>
        </p:txBody>
      </p:sp>
      <p:sp>
        <p:nvSpPr>
          <p:cNvPr id="4" name="Slide Number Placeholder 3"/>
          <p:cNvSpPr>
            <a:spLocks noGrp="1"/>
          </p:cNvSpPr>
          <p:nvPr>
            <p:ph type="sldNum" sz="quarter" idx="10"/>
          </p:nvPr>
        </p:nvSpPr>
        <p:spPr/>
        <p:txBody>
          <a:bodyPr/>
          <a:lstStyle/>
          <a:p>
            <a:fld id="{BB5311B1-AE87-417D-B512-DC32DFDE12D3}" type="slidenum">
              <a:rPr lang="en-US" smtClean="0"/>
              <a:pPr/>
              <a:t>12</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B5311B1-AE87-417D-B512-DC32DFDE12D3}" type="slidenum">
              <a:rPr lang="en-US" smtClean="0"/>
              <a:pPr/>
              <a:t>13</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8323F84-E47A-4D35-A17F-2C11C725AFE4}" type="datetimeFigureOut">
              <a:rPr lang="en-US" smtClean="0"/>
              <a:pPr/>
              <a:t>2/28/2013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BF2514-533B-4061-BA82-7B34F5FA4267}"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323F84-E47A-4D35-A17F-2C11C725AFE4}" type="datetimeFigureOut">
              <a:rPr lang="en-US" smtClean="0"/>
              <a:pPr/>
              <a:t>2/28/2013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BF2514-533B-4061-BA82-7B34F5FA4267}"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323F84-E47A-4D35-A17F-2C11C725AFE4}" type="datetimeFigureOut">
              <a:rPr lang="en-US" smtClean="0"/>
              <a:pPr/>
              <a:t>2/28/2013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BF2514-533B-4061-BA82-7B34F5FA4267}"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323F84-E47A-4D35-A17F-2C11C725AFE4}" type="datetimeFigureOut">
              <a:rPr lang="en-US" smtClean="0"/>
              <a:pPr/>
              <a:t>2/28/2013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BF2514-533B-4061-BA82-7B34F5FA4267}"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8323F84-E47A-4D35-A17F-2C11C725AFE4}" type="datetimeFigureOut">
              <a:rPr lang="en-US" smtClean="0"/>
              <a:pPr/>
              <a:t>2/28/2013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BF2514-533B-4061-BA82-7B34F5FA4267}"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8323F84-E47A-4D35-A17F-2C11C725AFE4}" type="datetimeFigureOut">
              <a:rPr lang="en-US" smtClean="0"/>
              <a:pPr/>
              <a:t>2/28/2013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0BF2514-533B-4061-BA82-7B34F5FA4267}"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8323F84-E47A-4D35-A17F-2C11C725AFE4}" type="datetimeFigureOut">
              <a:rPr lang="en-US" smtClean="0"/>
              <a:pPr/>
              <a:t>2/28/2013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0BF2514-533B-4061-BA82-7B34F5FA4267}"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8323F84-E47A-4D35-A17F-2C11C725AFE4}" type="datetimeFigureOut">
              <a:rPr lang="en-US" smtClean="0"/>
              <a:pPr/>
              <a:t>2/28/2013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0BF2514-533B-4061-BA82-7B34F5FA4267}"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323F84-E47A-4D35-A17F-2C11C725AFE4}" type="datetimeFigureOut">
              <a:rPr lang="en-US" smtClean="0"/>
              <a:pPr/>
              <a:t>2/28/2013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0BF2514-533B-4061-BA82-7B34F5FA4267}"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323F84-E47A-4D35-A17F-2C11C725AFE4}" type="datetimeFigureOut">
              <a:rPr lang="en-US" smtClean="0"/>
              <a:pPr/>
              <a:t>2/28/2013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0BF2514-533B-4061-BA82-7B34F5FA4267}"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323F84-E47A-4D35-A17F-2C11C725AFE4}" type="datetimeFigureOut">
              <a:rPr lang="en-US" smtClean="0"/>
              <a:pPr/>
              <a:t>2/28/2013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0BF2514-533B-4061-BA82-7B34F5FA4267}"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323F84-E47A-4D35-A17F-2C11C725AFE4}" type="datetimeFigureOut">
              <a:rPr lang="en-US" smtClean="0"/>
              <a:pPr/>
              <a:t>2/28/2013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BF2514-533B-4061-BA82-7B34F5FA4267}"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060848"/>
            <a:ext cx="7772400" cy="1470025"/>
          </a:xfrm>
        </p:spPr>
        <p:txBody>
          <a:bodyPr>
            <a:normAutofit/>
          </a:bodyPr>
          <a:lstStyle/>
          <a:p>
            <a:r>
              <a:rPr lang="en-ZA" dirty="0" smtClean="0"/>
              <a:t>The Importance of the </a:t>
            </a:r>
            <a:br>
              <a:rPr lang="en-ZA" dirty="0" smtClean="0"/>
            </a:br>
            <a:r>
              <a:rPr lang="en-ZA" dirty="0" smtClean="0"/>
              <a:t>Midterm Review</a:t>
            </a:r>
            <a:endParaRPr lang="en-US" dirty="0"/>
          </a:p>
        </p:txBody>
      </p:sp>
      <p:sp>
        <p:nvSpPr>
          <p:cNvPr id="3" name="Subtitle 2"/>
          <p:cNvSpPr>
            <a:spLocks noGrp="1"/>
          </p:cNvSpPr>
          <p:nvPr>
            <p:ph type="subTitle" idx="1"/>
          </p:nvPr>
        </p:nvSpPr>
        <p:spPr/>
        <p:txBody>
          <a:bodyPr>
            <a:normAutofit/>
          </a:bodyPr>
          <a:lstStyle/>
          <a:p>
            <a:r>
              <a:rPr lang="en-ZA" dirty="0" smtClean="0"/>
              <a:t>A Case Study exercise from Mauritius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Notable Findings of the MTE</a:t>
            </a:r>
            <a:endParaRPr lang="en-US" dirty="0"/>
          </a:p>
        </p:txBody>
      </p:sp>
      <p:sp>
        <p:nvSpPr>
          <p:cNvPr id="3" name="Content Placeholder 2"/>
          <p:cNvSpPr>
            <a:spLocks noGrp="1"/>
          </p:cNvSpPr>
          <p:nvPr>
            <p:ph idx="1"/>
          </p:nvPr>
        </p:nvSpPr>
        <p:spPr>
          <a:xfrm>
            <a:off x="457200" y="1285860"/>
            <a:ext cx="8686800" cy="5929354"/>
          </a:xfrm>
        </p:spPr>
        <p:txBody>
          <a:bodyPr>
            <a:normAutofit fontScale="62500" lnSpcReduction="20000"/>
          </a:bodyPr>
          <a:lstStyle/>
          <a:p>
            <a:r>
              <a:rPr lang="en-ZA" sz="3800" dirty="0" smtClean="0"/>
              <a:t>Difficult to achieve Outcome 1 in the political, administrative, legal context (decentralisation implying new roles </a:t>
            </a:r>
            <a:r>
              <a:rPr lang="en-ZA" sz="3800" smtClean="0"/>
              <a:t>and mandates)</a:t>
            </a:r>
            <a:endParaRPr lang="en-ZA" sz="3800" dirty="0" smtClean="0"/>
          </a:p>
          <a:p>
            <a:pPr lvl="1"/>
            <a:r>
              <a:rPr lang="en-ZA" dirty="0" smtClean="0"/>
              <a:t>needs to be redesigned and focused on MPAs, to maintain relevance</a:t>
            </a:r>
          </a:p>
          <a:p>
            <a:pPr lvl="1"/>
            <a:r>
              <a:rPr lang="en-ZA" dirty="0" smtClean="0"/>
              <a:t>activities </a:t>
            </a:r>
            <a:r>
              <a:rPr lang="en-ZA" smtClean="0"/>
              <a:t>not started</a:t>
            </a:r>
            <a:endParaRPr lang="en-ZA" dirty="0" smtClean="0"/>
          </a:p>
          <a:p>
            <a:r>
              <a:rPr lang="en-ZA" sz="3800" dirty="0" smtClean="0"/>
              <a:t>Design of Outcome 2 “highly relevant”</a:t>
            </a:r>
          </a:p>
          <a:p>
            <a:pPr lvl="1"/>
            <a:r>
              <a:rPr lang="en-ZA" dirty="0" smtClean="0"/>
              <a:t>“generally high” levels of commitment, enthusiasm</a:t>
            </a:r>
          </a:p>
          <a:p>
            <a:pPr lvl="1"/>
            <a:r>
              <a:rPr lang="en-ZA" smtClean="0"/>
              <a:t>some outputs </a:t>
            </a:r>
            <a:r>
              <a:rPr lang="en-ZA" dirty="0" smtClean="0"/>
              <a:t>with </a:t>
            </a:r>
            <a:r>
              <a:rPr lang="en-ZA" smtClean="0"/>
              <a:t>good progress, </a:t>
            </a:r>
            <a:r>
              <a:rPr lang="en-ZA" dirty="0" smtClean="0"/>
              <a:t>e.g. on Rodrigues in developing a co-management approach to MPA establishment and management</a:t>
            </a:r>
          </a:p>
          <a:p>
            <a:r>
              <a:rPr lang="en-GB" sz="3800" dirty="0" smtClean="0"/>
              <a:t>Delays in implementation have meant that it was too early to see any real achievements under the Outcomes</a:t>
            </a:r>
          </a:p>
          <a:p>
            <a:pPr lvl="1"/>
            <a:r>
              <a:rPr lang="en-GB" dirty="0" smtClean="0"/>
              <a:t>Only 3 of the 10 outputs were sufficiently advanced to show progress; rated MS </a:t>
            </a:r>
          </a:p>
          <a:p>
            <a:pPr lvl="1"/>
            <a:r>
              <a:rPr lang="en-GB" dirty="0" smtClean="0"/>
              <a:t>Large backlog of activities not yet undertaken</a:t>
            </a:r>
          </a:p>
          <a:p>
            <a:pPr lvl="1"/>
            <a:r>
              <a:rPr lang="en-GB" dirty="0" smtClean="0"/>
              <a:t>Significant under-expenditure; advantageous in that it would allow for an adjustment of the budget to take on additional assistance for the final phase</a:t>
            </a:r>
            <a:endParaRPr lang="en-ZA" dirty="0" smtClean="0"/>
          </a:p>
          <a:p>
            <a:r>
              <a:rPr lang="en-GB" sz="3800" dirty="0" smtClean="0"/>
              <a:t>Lack of </a:t>
            </a:r>
            <a:r>
              <a:rPr lang="en-GB" sz="3800" smtClean="0"/>
              <a:t>working examples in </a:t>
            </a:r>
            <a:r>
              <a:rPr lang="en-GB" sz="3800" dirty="0" smtClean="0"/>
              <a:t>country required </a:t>
            </a:r>
            <a:r>
              <a:rPr lang="en-GB" sz="3800" smtClean="0"/>
              <a:t>boosting capacities </a:t>
            </a:r>
            <a:r>
              <a:rPr lang="en-GB" sz="3800" dirty="0" smtClean="0"/>
              <a:t>at all levels for managing a project of this size</a:t>
            </a:r>
            <a:endParaRPr lang="en-ZA" sz="3800" dirty="0" smtClean="0"/>
          </a:p>
          <a:p>
            <a:pPr lvl="1"/>
            <a:r>
              <a:rPr lang="en-GB" dirty="0" smtClean="0"/>
              <a:t>In particular full time Technical Advisor with </a:t>
            </a:r>
            <a:r>
              <a:rPr lang="en-GB" smtClean="0"/>
              <a:t>MPA know-how </a:t>
            </a:r>
            <a:r>
              <a:rPr lang="en-GB" dirty="0" smtClean="0"/>
              <a:t>was not in team</a:t>
            </a:r>
            <a:endParaRPr lang="en-US" dirty="0"/>
          </a:p>
        </p:txBody>
      </p:sp>
      <p:sp>
        <p:nvSpPr>
          <p:cNvPr id="4" name="TextBox 3"/>
          <p:cNvSpPr txBox="1"/>
          <p:nvPr/>
        </p:nvSpPr>
        <p:spPr>
          <a:xfrm>
            <a:off x="6287641" y="0"/>
            <a:ext cx="2856359" cy="369332"/>
          </a:xfrm>
          <a:prstGeom prst="rect">
            <a:avLst/>
          </a:prstGeom>
          <a:solidFill>
            <a:schemeClr val="accent2"/>
          </a:solidFill>
        </p:spPr>
        <p:txBody>
          <a:bodyPr wrap="none" rtlCol="0">
            <a:spAutoFit/>
          </a:bodyPr>
          <a:lstStyle/>
          <a:p>
            <a:r>
              <a:rPr lang="en-ZA" dirty="0" smtClean="0"/>
              <a:t>A Case Study from Mauritius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r>
              <a:rPr lang="en-ZA" i="1" dirty="0" smtClean="0"/>
              <a:t>How did the MTE catalyze the change?</a:t>
            </a:r>
            <a:endParaRPr lang="en-US" i="1" dirty="0"/>
          </a:p>
        </p:txBody>
      </p:sp>
      <p:sp>
        <p:nvSpPr>
          <p:cNvPr id="3" name="Content Placeholder 2"/>
          <p:cNvSpPr>
            <a:spLocks noGrp="1"/>
          </p:cNvSpPr>
          <p:nvPr>
            <p:ph idx="1"/>
          </p:nvPr>
        </p:nvSpPr>
        <p:spPr>
          <a:xfrm>
            <a:off x="457200" y="1285860"/>
            <a:ext cx="8686800" cy="5572140"/>
          </a:xfrm>
        </p:spPr>
        <p:txBody>
          <a:bodyPr>
            <a:normAutofit fontScale="62500" lnSpcReduction="20000"/>
          </a:bodyPr>
          <a:lstStyle/>
          <a:p>
            <a:r>
              <a:rPr lang="en-ZA" sz="4300" dirty="0" smtClean="0"/>
              <a:t>MTE was thorough and specific in raising flags </a:t>
            </a:r>
            <a:r>
              <a:rPr lang="en-ZA" sz="4300" dirty="0"/>
              <a:t>about the </a:t>
            </a:r>
            <a:r>
              <a:rPr lang="en-ZA" sz="4300" dirty="0" smtClean="0"/>
              <a:t>project’s poor performance and trends</a:t>
            </a:r>
          </a:p>
          <a:p>
            <a:r>
              <a:rPr lang="en-ZA" sz="4300" dirty="0" smtClean="0"/>
              <a:t>Outlined actionable and concrete recommendations:</a:t>
            </a:r>
          </a:p>
          <a:p>
            <a:pPr lvl="1"/>
            <a:r>
              <a:rPr lang="en-ZA" dirty="0" smtClean="0"/>
              <a:t>to establish a new position within the project to support the PMU, and provide training and capacity building; bring in outside expertise on MPAs</a:t>
            </a:r>
          </a:p>
          <a:p>
            <a:pPr lvl="1"/>
            <a:r>
              <a:rPr lang="en-ZA" dirty="0" smtClean="0"/>
              <a:t>to finalize the project’s M&amp;E plan and review the Logical Framework</a:t>
            </a:r>
          </a:p>
          <a:p>
            <a:pPr lvl="1"/>
            <a:r>
              <a:rPr lang="en-ZA" dirty="0" smtClean="0"/>
              <a:t>to undertake a comprehensive training needs assessment</a:t>
            </a:r>
          </a:p>
          <a:p>
            <a:pPr lvl="1"/>
            <a:r>
              <a:rPr lang="en-ZA" dirty="0" smtClean="0"/>
              <a:t>to revise activities under Outcome 1 and prepare a workplan</a:t>
            </a:r>
          </a:p>
          <a:p>
            <a:pPr lvl="1"/>
            <a:r>
              <a:rPr lang="en-ZA" dirty="0" smtClean="0"/>
              <a:t>to initiate the process for preparing the draft management plan for SEMPA</a:t>
            </a:r>
          </a:p>
          <a:p>
            <a:pPr marL="285750" lvl="1">
              <a:buFont typeface="Arial" pitchFamily="34" charset="0"/>
              <a:buChar char="•"/>
            </a:pPr>
            <a:r>
              <a:rPr lang="en-ZA" sz="4300" dirty="0" smtClean="0"/>
              <a:t>Revealed ways in which the country could drive a turnaround in the project, e.g. stressed the need for political commitment</a:t>
            </a:r>
            <a:endParaRPr lang="en-ZA" sz="4300" dirty="0"/>
          </a:p>
          <a:p>
            <a:pPr lvl="0">
              <a:buNone/>
            </a:pPr>
            <a:endParaRPr lang="en-ZA" sz="3900" dirty="0" smtClean="0">
              <a:sym typeface="Wingdings" pitchFamily="2" charset="2"/>
            </a:endParaRPr>
          </a:p>
          <a:p>
            <a:pPr lvl="0">
              <a:buNone/>
            </a:pPr>
            <a:r>
              <a:rPr lang="en-ZA" sz="3900" dirty="0" smtClean="0">
                <a:sym typeface="Wingdings" pitchFamily="2" charset="2"/>
              </a:rPr>
              <a:t>These and other recommendations were immediately acted on by Government partners, UNDP and project team, bringing about major improvements in implementation</a:t>
            </a:r>
            <a:endParaRPr lang="en-ZA" sz="3900" dirty="0" smtClean="0"/>
          </a:p>
        </p:txBody>
      </p:sp>
      <p:sp>
        <p:nvSpPr>
          <p:cNvPr id="4" name="TextBox 3"/>
          <p:cNvSpPr txBox="1"/>
          <p:nvPr/>
        </p:nvSpPr>
        <p:spPr>
          <a:xfrm>
            <a:off x="6287641" y="0"/>
            <a:ext cx="2856359" cy="369332"/>
          </a:xfrm>
          <a:prstGeom prst="rect">
            <a:avLst/>
          </a:prstGeom>
          <a:solidFill>
            <a:schemeClr val="accent2"/>
          </a:solidFill>
        </p:spPr>
        <p:txBody>
          <a:bodyPr wrap="none" rtlCol="0">
            <a:spAutoFit/>
          </a:bodyPr>
          <a:lstStyle/>
          <a:p>
            <a:r>
              <a:rPr lang="en-ZA" dirty="0" smtClean="0"/>
              <a:t>A Case Study from Mauritius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After the MTE...</a:t>
            </a:r>
            <a:endParaRPr lang="en-US" dirty="0"/>
          </a:p>
        </p:txBody>
      </p:sp>
      <p:sp>
        <p:nvSpPr>
          <p:cNvPr id="3" name="Content Placeholder 2"/>
          <p:cNvSpPr>
            <a:spLocks noGrp="1"/>
          </p:cNvSpPr>
          <p:nvPr>
            <p:ph idx="1"/>
          </p:nvPr>
        </p:nvSpPr>
        <p:spPr>
          <a:xfrm>
            <a:off x="457200" y="1600200"/>
            <a:ext cx="8435280" cy="5114948"/>
          </a:xfrm>
        </p:spPr>
        <p:txBody>
          <a:bodyPr>
            <a:normAutofit fontScale="92500" lnSpcReduction="20000"/>
          </a:bodyPr>
          <a:lstStyle/>
          <a:p>
            <a:pPr>
              <a:spcAft>
                <a:spcPts val="500"/>
              </a:spcAft>
            </a:pPr>
            <a:r>
              <a:rPr lang="en-ZA" dirty="0" smtClean="0"/>
              <a:t>Logframe streamlined and made more ‘results-oriented’ with clearer and SMART’er indicators</a:t>
            </a:r>
          </a:p>
          <a:p>
            <a:pPr>
              <a:spcAft>
                <a:spcPts val="500"/>
              </a:spcAft>
            </a:pPr>
            <a:r>
              <a:rPr lang="en-ZA" dirty="0" smtClean="0"/>
              <a:t>Systematic tracking of MTE management response</a:t>
            </a:r>
          </a:p>
          <a:p>
            <a:r>
              <a:rPr lang="en-ZA" dirty="0" smtClean="0"/>
              <a:t>Consolidation of key project outputs</a:t>
            </a:r>
          </a:p>
          <a:p>
            <a:pPr lvl="1"/>
            <a:r>
              <a:rPr lang="en-ZA" sz="2200" dirty="0" smtClean="0"/>
              <a:t>successful zoning of the MPA and its enforcement</a:t>
            </a:r>
          </a:p>
          <a:p>
            <a:pPr lvl="1"/>
            <a:r>
              <a:rPr lang="en-ZA" sz="2200" dirty="0" smtClean="0"/>
              <a:t>development of key MPA planning documents</a:t>
            </a:r>
          </a:p>
          <a:p>
            <a:pPr lvl="1">
              <a:spcAft>
                <a:spcPts val="500"/>
              </a:spcAft>
            </a:pPr>
            <a:r>
              <a:rPr lang="en-ZA" sz="2200" dirty="0" smtClean="0"/>
              <a:t>implementation of key activities in Component 1, which had seen no progress till the MTE.</a:t>
            </a:r>
          </a:p>
          <a:p>
            <a:pPr>
              <a:spcAft>
                <a:spcPts val="500"/>
              </a:spcAft>
            </a:pPr>
            <a:r>
              <a:rPr lang="en-ZA" dirty="0" smtClean="0"/>
              <a:t>Multi-year budgetary planning enforced</a:t>
            </a:r>
          </a:p>
          <a:p>
            <a:pPr>
              <a:spcAft>
                <a:spcPts val="500"/>
              </a:spcAft>
            </a:pPr>
            <a:r>
              <a:rPr lang="en-ZA" dirty="0" smtClean="0"/>
              <a:t>New Chief Technical Adviser engaged</a:t>
            </a:r>
          </a:p>
          <a:p>
            <a:pPr>
              <a:spcAft>
                <a:spcPts val="500"/>
              </a:spcAft>
            </a:pPr>
            <a:r>
              <a:rPr lang="en-ZA" dirty="0" smtClean="0"/>
              <a:t>Marginally Satisfactory (MS) overall rating from TE, with some Highly Satisfactory (HS) components</a:t>
            </a:r>
            <a:endParaRPr lang="en-US" dirty="0"/>
          </a:p>
        </p:txBody>
      </p:sp>
      <p:sp>
        <p:nvSpPr>
          <p:cNvPr id="4" name="TextBox 3"/>
          <p:cNvSpPr txBox="1"/>
          <p:nvPr/>
        </p:nvSpPr>
        <p:spPr>
          <a:xfrm>
            <a:off x="6287641" y="0"/>
            <a:ext cx="2856359" cy="369332"/>
          </a:xfrm>
          <a:prstGeom prst="rect">
            <a:avLst/>
          </a:prstGeom>
          <a:solidFill>
            <a:schemeClr val="accent2"/>
          </a:solidFill>
        </p:spPr>
        <p:txBody>
          <a:bodyPr wrap="none" rtlCol="0">
            <a:spAutoFit/>
          </a:bodyPr>
          <a:lstStyle/>
          <a:p>
            <a:r>
              <a:rPr lang="en-ZA" dirty="0" smtClean="0"/>
              <a:t>A Case Study from Mauritius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Highlights of the Project’s Results</a:t>
            </a:r>
            <a:endParaRPr lang="en-US" dirty="0"/>
          </a:p>
        </p:txBody>
      </p:sp>
      <p:sp>
        <p:nvSpPr>
          <p:cNvPr id="3" name="Content Placeholder 2"/>
          <p:cNvSpPr>
            <a:spLocks noGrp="1"/>
          </p:cNvSpPr>
          <p:nvPr>
            <p:ph idx="1"/>
          </p:nvPr>
        </p:nvSpPr>
        <p:spPr>
          <a:xfrm>
            <a:off x="457200" y="1600200"/>
            <a:ext cx="8229600" cy="5257800"/>
          </a:xfrm>
        </p:spPr>
        <p:txBody>
          <a:bodyPr>
            <a:normAutofit fontScale="92500" lnSpcReduction="10000"/>
          </a:bodyPr>
          <a:lstStyle/>
          <a:p>
            <a:r>
              <a:rPr lang="en-GB" sz="2500" dirty="0" smtClean="0"/>
              <a:t>Establishment of the South-East Marine Protected Area (SEMPA) across 4,200 ha</a:t>
            </a:r>
          </a:p>
          <a:p>
            <a:r>
              <a:rPr lang="en-GB" sz="2500" dirty="0" smtClean="0"/>
              <a:t>Improved management effectiveness of SEMPA (METT score rose from 7% to 81%)</a:t>
            </a:r>
          </a:p>
          <a:p>
            <a:r>
              <a:rPr lang="en-GB" sz="2500" dirty="0" smtClean="0"/>
              <a:t>Developed innovative co-management arrangements for marine PAs</a:t>
            </a:r>
          </a:p>
          <a:p>
            <a:r>
              <a:rPr lang="en-ZA" sz="2500" dirty="0" smtClean="0"/>
              <a:t>Increased communities’ sense of ownership of the MPAs; approximately 50 families are now directly involved in MPA activities</a:t>
            </a:r>
          </a:p>
          <a:p>
            <a:r>
              <a:rPr lang="en-ZA" sz="2500" dirty="0" smtClean="0"/>
              <a:t>Supported the recruitment of fishermen as Field Rangers, offering an alternative livelihood</a:t>
            </a:r>
          </a:p>
          <a:p>
            <a:r>
              <a:rPr lang="en-ZA" sz="2500" dirty="0" smtClean="0"/>
              <a:t>Reduced pressures on marine resources; independent monitoring confirms that MPA zones are adhered to and infractions are reported and penalized 	</a:t>
            </a:r>
          </a:p>
        </p:txBody>
      </p:sp>
      <p:sp>
        <p:nvSpPr>
          <p:cNvPr id="4" name="TextBox 3"/>
          <p:cNvSpPr txBox="1"/>
          <p:nvPr/>
        </p:nvSpPr>
        <p:spPr>
          <a:xfrm>
            <a:off x="6287641" y="0"/>
            <a:ext cx="2856359" cy="369332"/>
          </a:xfrm>
          <a:prstGeom prst="rect">
            <a:avLst/>
          </a:prstGeom>
          <a:solidFill>
            <a:schemeClr val="accent2"/>
          </a:solidFill>
        </p:spPr>
        <p:txBody>
          <a:bodyPr wrap="none" rtlCol="0">
            <a:spAutoFit/>
          </a:bodyPr>
          <a:lstStyle/>
          <a:p>
            <a:r>
              <a:rPr lang="en-ZA" dirty="0" smtClean="0"/>
              <a:t>A Case Study from Mauritius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Questions about the </a:t>
            </a:r>
            <a:br>
              <a:rPr lang="en-ZA" dirty="0" smtClean="0"/>
            </a:br>
            <a:r>
              <a:rPr lang="en-ZA" dirty="0" smtClean="0"/>
              <a:t>Midterm Review (MTR)</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ZA" dirty="0" smtClean="0"/>
              <a:t>What makes the MTR different from other reporting requirements?</a:t>
            </a:r>
          </a:p>
          <a:p>
            <a:pPr marL="514350" indent="-514350">
              <a:buFont typeface="+mj-lt"/>
              <a:buAutoNum type="arabicPeriod"/>
            </a:pPr>
            <a:r>
              <a:rPr lang="en-ZA" dirty="0" smtClean="0"/>
              <a:t>Who benefits from the MTR and how?</a:t>
            </a:r>
          </a:p>
          <a:p>
            <a:pPr marL="514350" indent="-514350">
              <a:buFont typeface="+mj-lt"/>
              <a:buAutoNum type="arabicPeriod"/>
            </a:pPr>
            <a:r>
              <a:rPr lang="en-ZA" dirty="0" smtClean="0"/>
              <a:t>How can the MTR catalyze change in a </a:t>
            </a:r>
            <a:r>
              <a:rPr lang="en-ZA" smtClean="0"/>
              <a:t>project? </a:t>
            </a:r>
          </a:p>
          <a:p>
            <a:pPr marL="514350" indent="-514350">
              <a:buFont typeface="+mj-lt"/>
              <a:buAutoNum type="arabicPeriod"/>
            </a:pPr>
            <a:r>
              <a:rPr lang="en-ZA" smtClean="0"/>
              <a:t>What questions should be asked by the MTR?</a:t>
            </a:r>
            <a:endParaRPr lang="en-ZA" dirty="0" smtClean="0"/>
          </a:p>
          <a:p>
            <a:pPr marL="514350" indent="-514350">
              <a:buFont typeface="+mj-lt"/>
              <a:buAutoNum type="arabicPeriod"/>
            </a:pPr>
            <a:r>
              <a:rPr lang="en-ZA" dirty="0" smtClean="0"/>
              <a:t>Beyond the scope of a single project, how can MTR reports be used?</a:t>
            </a:r>
            <a:endParaRPr lang="en-US" dirty="0"/>
          </a:p>
        </p:txBody>
      </p:sp>
    </p:spTree>
    <p:extLst>
      <p:ext uri="{BB962C8B-B14F-4D97-AF65-F5344CB8AC3E}">
        <p14:creationId xmlns:p14="http://schemas.microsoft.com/office/powerpoint/2010/main" val="20233596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143000"/>
          </a:xfrm>
        </p:spPr>
        <p:txBody>
          <a:bodyPr/>
          <a:lstStyle/>
          <a:p>
            <a:r>
              <a:rPr lang="en-ZA" dirty="0" smtClean="0"/>
              <a:t>Answers...</a:t>
            </a:r>
            <a:endParaRPr lang="en-US" dirty="0"/>
          </a:p>
        </p:txBody>
      </p:sp>
      <p:sp>
        <p:nvSpPr>
          <p:cNvPr id="3" name="Content Placeholder 2"/>
          <p:cNvSpPr>
            <a:spLocks noGrp="1"/>
          </p:cNvSpPr>
          <p:nvPr>
            <p:ph idx="1"/>
          </p:nvPr>
        </p:nvSpPr>
        <p:spPr>
          <a:xfrm>
            <a:off x="457200" y="1340768"/>
            <a:ext cx="8229600" cy="5257800"/>
          </a:xfrm>
        </p:spPr>
        <p:txBody>
          <a:bodyPr/>
          <a:lstStyle/>
          <a:p>
            <a:pPr marL="514350" indent="-514350">
              <a:buFont typeface="+mj-lt"/>
              <a:buAutoNum type="arabicPeriod"/>
            </a:pPr>
            <a:r>
              <a:rPr lang="en-ZA" dirty="0" smtClean="0"/>
              <a:t>What makes the MTR different from other reporting requirements?</a:t>
            </a:r>
          </a:p>
          <a:p>
            <a:pPr marL="914400" lvl="1" indent="-514350"/>
            <a:r>
              <a:rPr lang="en-ZA" dirty="0" smtClean="0"/>
              <a:t>independent and holistic assessment</a:t>
            </a:r>
          </a:p>
          <a:p>
            <a:pPr marL="914400" lvl="1" indent="-514350"/>
            <a:r>
              <a:rPr lang="en-ZA" dirty="0" smtClean="0"/>
              <a:t>gives a fresh, unbiased view of the project</a:t>
            </a:r>
          </a:p>
          <a:p>
            <a:pPr marL="914400" lvl="1" indent="-514350"/>
            <a:r>
              <a:rPr lang="en-ZA" dirty="0" smtClean="0"/>
              <a:t>identifies potential for improvement</a:t>
            </a:r>
          </a:p>
          <a:p>
            <a:pPr marL="914400" lvl="1" indent="-514350"/>
            <a:r>
              <a:rPr lang="en-ZA" dirty="0" smtClean="0"/>
              <a:t>produces actionable, realistic, results-oriented and concrete recommendations</a:t>
            </a:r>
          </a:p>
          <a:p>
            <a:pPr marL="914400" lvl="1" indent="-514350"/>
            <a:r>
              <a:rPr lang="en-ZA" dirty="0" smtClean="0"/>
              <a:t>completed when the project still has time to recover and improve</a:t>
            </a:r>
          </a:p>
          <a:p>
            <a:pPr marL="914400" lvl="1" indent="-514350"/>
            <a:r>
              <a:rPr lang="en-ZA" dirty="0" smtClean="0"/>
              <a:t>presents a learning opportunity for all involved</a:t>
            </a:r>
          </a:p>
        </p:txBody>
      </p:sp>
    </p:spTree>
    <p:extLst>
      <p:ext uri="{BB962C8B-B14F-4D97-AF65-F5344CB8AC3E}">
        <p14:creationId xmlns:p14="http://schemas.microsoft.com/office/powerpoint/2010/main" val="31931217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Answers...</a:t>
            </a:r>
            <a:endParaRPr lang="en-US" dirty="0"/>
          </a:p>
        </p:txBody>
      </p:sp>
      <p:sp>
        <p:nvSpPr>
          <p:cNvPr id="3" name="Content Placeholder 2"/>
          <p:cNvSpPr>
            <a:spLocks noGrp="1"/>
          </p:cNvSpPr>
          <p:nvPr>
            <p:ph idx="1"/>
          </p:nvPr>
        </p:nvSpPr>
        <p:spPr>
          <a:xfrm>
            <a:off x="457200" y="1617681"/>
            <a:ext cx="8229600" cy="4525963"/>
          </a:xfrm>
        </p:spPr>
        <p:txBody>
          <a:bodyPr>
            <a:normAutofit fontScale="92500" lnSpcReduction="10000"/>
          </a:bodyPr>
          <a:lstStyle/>
          <a:p>
            <a:pPr marL="514350" indent="-514350">
              <a:buFont typeface="+mj-lt"/>
              <a:buAutoNum type="arabicPeriod" startAt="2"/>
            </a:pPr>
            <a:r>
              <a:rPr lang="en-ZA" dirty="0" smtClean="0"/>
              <a:t>Who benefits from the MTR and how?</a:t>
            </a:r>
          </a:p>
          <a:p>
            <a:pPr marL="914400" lvl="1" indent="-514350"/>
            <a:r>
              <a:rPr lang="en-ZA" i="1" dirty="0" smtClean="0"/>
              <a:t>all</a:t>
            </a:r>
            <a:r>
              <a:rPr lang="en-ZA" dirty="0" smtClean="0"/>
              <a:t> stakeholders – it could be the difference between make-or-break</a:t>
            </a:r>
          </a:p>
          <a:p>
            <a:pPr marL="914400" lvl="1" indent="-514350"/>
            <a:r>
              <a:rPr lang="en-ZA" dirty="0" smtClean="0"/>
              <a:t>the project team – MTR as a learning exercise for improving performance and achieving results</a:t>
            </a:r>
          </a:p>
          <a:p>
            <a:pPr marL="914400" lvl="1" indent="-514350"/>
            <a:r>
              <a:rPr lang="en-ZA" dirty="0" smtClean="0"/>
              <a:t>the Government – providing specific policy guidance, promoting efficiency and informing decision-making</a:t>
            </a:r>
          </a:p>
          <a:p>
            <a:pPr marL="914400" lvl="1" indent="-514350"/>
            <a:r>
              <a:rPr lang="en-ZA" dirty="0" smtClean="0"/>
              <a:t>the project partners – rethinking their role and contribution to project results</a:t>
            </a:r>
          </a:p>
          <a:p>
            <a:pPr marL="914400" lvl="1" indent="-514350"/>
            <a:r>
              <a:rPr lang="en-ZA" dirty="0" smtClean="0"/>
              <a:t>the GEF agency – as a tool for institutional learning and </a:t>
            </a:r>
            <a:r>
              <a:rPr lang="en-US" dirty="0" smtClean="0"/>
              <a:t>identification of needed solutions</a:t>
            </a:r>
            <a:endParaRPr lang="en-US" dirty="0"/>
          </a:p>
        </p:txBody>
      </p:sp>
    </p:spTree>
    <p:extLst>
      <p:ext uri="{BB962C8B-B14F-4D97-AF65-F5344CB8AC3E}">
        <p14:creationId xmlns:p14="http://schemas.microsoft.com/office/powerpoint/2010/main" val="38621673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1143000"/>
          </a:xfrm>
        </p:spPr>
        <p:txBody>
          <a:bodyPr/>
          <a:lstStyle/>
          <a:p>
            <a:r>
              <a:rPr lang="en-ZA" dirty="0" smtClean="0"/>
              <a:t>Answers...</a:t>
            </a:r>
            <a:endParaRPr lang="en-US" dirty="0"/>
          </a:p>
        </p:txBody>
      </p:sp>
      <p:sp>
        <p:nvSpPr>
          <p:cNvPr id="3" name="Content Placeholder 2"/>
          <p:cNvSpPr>
            <a:spLocks noGrp="1"/>
          </p:cNvSpPr>
          <p:nvPr>
            <p:ph idx="1"/>
          </p:nvPr>
        </p:nvSpPr>
        <p:spPr>
          <a:xfrm>
            <a:off x="457200" y="1196752"/>
            <a:ext cx="8229600" cy="5257800"/>
          </a:xfrm>
        </p:spPr>
        <p:txBody>
          <a:bodyPr>
            <a:normAutofit/>
          </a:bodyPr>
          <a:lstStyle/>
          <a:p>
            <a:pPr marL="514350" indent="-514350">
              <a:buFont typeface="+mj-lt"/>
              <a:buAutoNum type="arabicPeriod" startAt="3"/>
            </a:pPr>
            <a:r>
              <a:rPr lang="en-ZA" dirty="0" smtClean="0"/>
              <a:t>How can the MTR catalyze change in a project?</a:t>
            </a:r>
          </a:p>
          <a:p>
            <a:pPr marL="914400" lvl="1" indent="-514350"/>
            <a:r>
              <a:rPr lang="en-ZA" dirty="0"/>
              <a:t>Reviewing project design/assumptions in light of changed circumstances and adjusting </a:t>
            </a:r>
            <a:r>
              <a:rPr lang="en-ZA" dirty="0" smtClean="0"/>
              <a:t>design accordingly </a:t>
            </a:r>
          </a:p>
          <a:p>
            <a:pPr marL="914400" lvl="1" indent="-514350"/>
            <a:r>
              <a:rPr lang="en-ZA" dirty="0" smtClean="0"/>
              <a:t>inspiring the project team and partners through recognition of the project’s relevance</a:t>
            </a:r>
          </a:p>
          <a:p>
            <a:pPr marL="914400" lvl="1" indent="-514350"/>
            <a:r>
              <a:rPr lang="en-ZA" dirty="0" smtClean="0"/>
              <a:t>proposing concrete and actionable recommendations </a:t>
            </a:r>
          </a:p>
          <a:p>
            <a:pPr marL="914400" lvl="1" indent="-514350"/>
            <a:r>
              <a:rPr lang="en-ZA" dirty="0" smtClean="0"/>
              <a:t>outlining how those recommended changes have the potential to improve the project’s results</a:t>
            </a:r>
            <a:endParaRPr lang="en-US" dirty="0"/>
          </a:p>
        </p:txBody>
      </p:sp>
    </p:spTree>
    <p:extLst>
      <p:ext uri="{BB962C8B-B14F-4D97-AF65-F5344CB8AC3E}">
        <p14:creationId xmlns:p14="http://schemas.microsoft.com/office/powerpoint/2010/main" val="20488156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mtClean="0"/>
              <a:t>Answers...</a:t>
            </a:r>
            <a:endParaRPr lang="en-US"/>
          </a:p>
        </p:txBody>
      </p:sp>
      <p:sp>
        <p:nvSpPr>
          <p:cNvPr id="3" name="Content Placeholder 2"/>
          <p:cNvSpPr>
            <a:spLocks noGrp="1"/>
          </p:cNvSpPr>
          <p:nvPr>
            <p:ph idx="1"/>
          </p:nvPr>
        </p:nvSpPr>
        <p:spPr/>
        <p:txBody>
          <a:bodyPr>
            <a:normAutofit fontScale="92500" lnSpcReduction="20000"/>
          </a:bodyPr>
          <a:lstStyle/>
          <a:p>
            <a:pPr marL="514350" indent="-514350">
              <a:buFont typeface="+mj-lt"/>
              <a:buAutoNum type="arabicPeriod" startAt="4"/>
            </a:pPr>
            <a:r>
              <a:rPr lang="en-ZA" smtClean="0"/>
              <a:t>What questions should be asked by the MTR?</a:t>
            </a:r>
          </a:p>
          <a:p>
            <a:pPr lvl="1"/>
            <a:r>
              <a:rPr lang="en-US" smtClean="0"/>
              <a:t>Are there signs of advances towards the outcomes? </a:t>
            </a:r>
          </a:p>
          <a:p>
            <a:pPr lvl="1"/>
            <a:r>
              <a:rPr lang="en-US" smtClean="0"/>
              <a:t>What progress does the midterm GEF Tracking Tool show?</a:t>
            </a:r>
          </a:p>
          <a:p>
            <a:pPr lvl="1"/>
            <a:r>
              <a:rPr lang="en-US" smtClean="0"/>
              <a:t>What challenges are causing delays?</a:t>
            </a:r>
          </a:p>
          <a:p>
            <a:pPr lvl="1"/>
            <a:r>
              <a:rPr lang="en-US" smtClean="0"/>
              <a:t>What has changed in the context?</a:t>
            </a:r>
          </a:p>
          <a:p>
            <a:pPr lvl="1"/>
            <a:r>
              <a:rPr lang="en-US" smtClean="0"/>
              <a:t>Is the project still relevant? </a:t>
            </a:r>
          </a:p>
          <a:p>
            <a:pPr lvl="1"/>
            <a:r>
              <a:rPr lang="en-US" smtClean="0"/>
              <a:t>Are there new opportunities? </a:t>
            </a:r>
          </a:p>
          <a:p>
            <a:pPr lvl="1"/>
            <a:r>
              <a:rPr lang="en-US" smtClean="0"/>
              <a:t>How can the challenges be overcome?  </a:t>
            </a:r>
          </a:p>
          <a:p>
            <a:pPr lvl="1"/>
            <a:r>
              <a:rPr lang="en-US" smtClean="0"/>
              <a:t>Is it feasible to complete with the remaining resources and the existing context? </a:t>
            </a:r>
          </a:p>
          <a:p>
            <a:pPr lvl="1"/>
            <a:endParaRPr lang="en-US"/>
          </a:p>
        </p:txBody>
      </p:sp>
    </p:spTree>
    <p:extLst>
      <p:ext uri="{BB962C8B-B14F-4D97-AF65-F5344CB8AC3E}">
        <p14:creationId xmlns:p14="http://schemas.microsoft.com/office/powerpoint/2010/main" val="25834812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Answers...</a:t>
            </a:r>
            <a:endParaRPr lang="en-US" dirty="0"/>
          </a:p>
        </p:txBody>
      </p:sp>
      <p:sp>
        <p:nvSpPr>
          <p:cNvPr id="3" name="Content Placeholder 2"/>
          <p:cNvSpPr>
            <a:spLocks noGrp="1"/>
          </p:cNvSpPr>
          <p:nvPr>
            <p:ph idx="1"/>
          </p:nvPr>
        </p:nvSpPr>
        <p:spPr/>
        <p:txBody>
          <a:bodyPr>
            <a:normAutofit/>
          </a:bodyPr>
          <a:lstStyle/>
          <a:p>
            <a:pPr marL="514350" indent="-514350">
              <a:buFont typeface="+mj-lt"/>
              <a:buAutoNum type="arabicPeriod" startAt="5"/>
            </a:pPr>
            <a:r>
              <a:rPr lang="en-ZA" dirty="0" smtClean="0"/>
              <a:t>Beyond the scope of a single project, how can MTR reports be used?</a:t>
            </a:r>
          </a:p>
          <a:p>
            <a:pPr marL="914400" lvl="1" indent="-514350"/>
            <a:r>
              <a:rPr lang="en-ZA" dirty="0" smtClean="0"/>
              <a:t>Learning: to reveal trends across a portfolio from which overarching lessons can be extracted and change thereby promoted</a:t>
            </a:r>
          </a:p>
          <a:p>
            <a:pPr marL="914400" lvl="1" indent="-514350"/>
            <a:r>
              <a:rPr lang="en-ZA" dirty="0" smtClean="0"/>
              <a:t>Results: to summarize mid-point results, which can be aggregated at the portfolio level</a:t>
            </a:r>
          </a:p>
          <a:p>
            <a:pPr marL="914400" lvl="1" indent="-514350"/>
            <a:r>
              <a:rPr lang="en-ZA" dirty="0" smtClean="0"/>
              <a:t>Knowledge: to advance our understanding of the hurdles faced by projects during implementation</a:t>
            </a:r>
          </a:p>
          <a:p>
            <a:pPr marL="914400" lvl="1" indent="-514350"/>
            <a:endParaRPr lang="en-US" dirty="0"/>
          </a:p>
        </p:txBody>
      </p:sp>
    </p:spTree>
    <p:extLst>
      <p:ext uri="{BB962C8B-B14F-4D97-AF65-F5344CB8AC3E}">
        <p14:creationId xmlns:p14="http://schemas.microsoft.com/office/powerpoint/2010/main" val="22163215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892480" cy="1143000"/>
          </a:xfrm>
        </p:spPr>
        <p:txBody>
          <a:bodyPr>
            <a:noAutofit/>
          </a:bodyPr>
          <a:lstStyle/>
          <a:p>
            <a:r>
              <a:rPr lang="en-ZA" sz="3600" dirty="0"/>
              <a:t>The Importance of the </a:t>
            </a:r>
            <a:br>
              <a:rPr lang="en-ZA" sz="3600" dirty="0"/>
            </a:br>
            <a:r>
              <a:rPr lang="en-ZA" sz="3600" dirty="0"/>
              <a:t>Midterm </a:t>
            </a:r>
            <a:r>
              <a:rPr lang="en-ZA" sz="3600" dirty="0" smtClean="0"/>
              <a:t>Review from Agencies Point of View</a:t>
            </a:r>
            <a:endParaRPr lang="en-GB" sz="3600" dirty="0"/>
          </a:p>
        </p:txBody>
      </p:sp>
      <p:sp>
        <p:nvSpPr>
          <p:cNvPr id="3" name="Content Placeholder 2"/>
          <p:cNvSpPr>
            <a:spLocks noGrp="1"/>
          </p:cNvSpPr>
          <p:nvPr>
            <p:ph idx="1"/>
          </p:nvPr>
        </p:nvSpPr>
        <p:spPr>
          <a:xfrm>
            <a:off x="214282" y="1916832"/>
            <a:ext cx="8715436" cy="4177680"/>
          </a:xfrm>
        </p:spPr>
        <p:txBody>
          <a:bodyPr>
            <a:normAutofit/>
          </a:bodyPr>
          <a:lstStyle/>
          <a:p>
            <a:pPr>
              <a:buNone/>
            </a:pPr>
            <a:r>
              <a:rPr lang="en-US" sz="2800" dirty="0" smtClean="0"/>
              <a:t>UNDP-GEF Regional Technical Advisers often say to project teams,</a:t>
            </a:r>
          </a:p>
          <a:p>
            <a:pPr marL="334963" indent="0" algn="ctr">
              <a:buNone/>
            </a:pPr>
            <a:r>
              <a:rPr lang="en-US" sz="2800" i="1" dirty="0" smtClean="0"/>
              <a:t>“The Terminal Evaluation is important for the </a:t>
            </a:r>
            <a:r>
              <a:rPr lang="en-US" sz="2800" b="1" i="1" dirty="0" smtClean="0"/>
              <a:t>GEF </a:t>
            </a:r>
            <a:r>
              <a:rPr lang="en-US" sz="2800" i="1" dirty="0" smtClean="0"/>
              <a:t>to see what was achieved for their investment. </a:t>
            </a:r>
          </a:p>
          <a:p>
            <a:pPr marL="334963" indent="0" algn="ctr">
              <a:buNone/>
            </a:pPr>
            <a:endParaRPr lang="en-US" sz="2800" i="1" dirty="0" smtClean="0"/>
          </a:p>
          <a:p>
            <a:pPr marL="334963" indent="0" algn="ctr">
              <a:buNone/>
            </a:pPr>
            <a:r>
              <a:rPr lang="en-US" sz="2800" i="1" dirty="0" smtClean="0"/>
              <a:t>The Midterm Review is important for </a:t>
            </a:r>
            <a:r>
              <a:rPr lang="en-US" sz="2800" b="1" i="1" dirty="0" smtClean="0"/>
              <a:t>you</a:t>
            </a:r>
            <a:r>
              <a:rPr lang="en-US" sz="2800" i="1" dirty="0" smtClean="0"/>
              <a:t> – and for UNDP – because if performance is poor, we can still turn things around.”</a:t>
            </a:r>
            <a:endParaRPr lang="en-GB" sz="2800" i="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Questions about the </a:t>
            </a:r>
            <a:br>
              <a:rPr lang="en-ZA" dirty="0" smtClean="0"/>
            </a:br>
            <a:r>
              <a:rPr lang="en-ZA" dirty="0" smtClean="0"/>
              <a:t>Midterm Review (MTR)</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ZA" dirty="0" smtClean="0"/>
              <a:t>What makes the MTR different from other reporting requirements?</a:t>
            </a:r>
          </a:p>
          <a:p>
            <a:pPr marL="514350" indent="-514350">
              <a:buFont typeface="+mj-lt"/>
              <a:buAutoNum type="arabicPeriod"/>
            </a:pPr>
            <a:r>
              <a:rPr lang="en-ZA" dirty="0" smtClean="0"/>
              <a:t>Who benefits from the MTR and how?</a:t>
            </a:r>
          </a:p>
          <a:p>
            <a:pPr marL="514350" indent="-514350">
              <a:buFont typeface="+mj-lt"/>
              <a:buAutoNum type="arabicPeriod"/>
            </a:pPr>
            <a:r>
              <a:rPr lang="en-ZA" dirty="0" smtClean="0"/>
              <a:t>How can the MTR catalyze change in a </a:t>
            </a:r>
            <a:r>
              <a:rPr lang="en-ZA" smtClean="0"/>
              <a:t>project? </a:t>
            </a:r>
          </a:p>
          <a:p>
            <a:pPr marL="514350" indent="-514350">
              <a:buFont typeface="+mj-lt"/>
              <a:buAutoNum type="arabicPeriod"/>
            </a:pPr>
            <a:r>
              <a:rPr lang="en-ZA" smtClean="0"/>
              <a:t>What questions should be asked by the MTR?</a:t>
            </a:r>
            <a:endParaRPr lang="en-ZA" dirty="0" smtClean="0"/>
          </a:p>
          <a:p>
            <a:pPr marL="514350" indent="-514350">
              <a:buFont typeface="+mj-lt"/>
              <a:buAutoNum type="arabicPeriod"/>
            </a:pPr>
            <a:r>
              <a:rPr lang="en-ZA" dirty="0" smtClean="0"/>
              <a:t>Beyond the scope of a single project, how can MTR reports be used?</a:t>
            </a:r>
            <a:endParaRPr lang="en-US" dirty="0"/>
          </a:p>
        </p:txBody>
      </p:sp>
      <p:sp>
        <p:nvSpPr>
          <p:cNvPr id="4" name="TextBox 3"/>
          <p:cNvSpPr txBox="1"/>
          <p:nvPr/>
        </p:nvSpPr>
        <p:spPr>
          <a:xfrm>
            <a:off x="0" y="6242471"/>
            <a:ext cx="9144000" cy="615553"/>
          </a:xfrm>
          <a:prstGeom prst="rect">
            <a:avLst/>
          </a:prstGeom>
          <a:noFill/>
        </p:spPr>
        <p:txBody>
          <a:bodyPr wrap="square" rtlCol="0">
            <a:spAutoFit/>
          </a:bodyPr>
          <a:lstStyle/>
          <a:p>
            <a:r>
              <a:rPr lang="en-ZA" sz="3400" i="1" dirty="0" smtClean="0"/>
              <a:t>A case study will help us answer these questions...</a:t>
            </a:r>
            <a:endParaRPr lang="en-US" sz="3400" i="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654164"/>
          </a:xfrm>
        </p:spPr>
        <p:txBody>
          <a:bodyPr>
            <a:noAutofit/>
          </a:bodyPr>
          <a:lstStyle/>
          <a:p>
            <a:r>
              <a:rPr lang="en-US" sz="3400" i="1" dirty="0" smtClean="0"/>
              <a:t>The Management and Protection of the Endangered Marine Environment of the </a:t>
            </a:r>
            <a:br>
              <a:rPr lang="en-US" sz="3400" i="1" dirty="0" smtClean="0"/>
            </a:br>
            <a:r>
              <a:rPr lang="en-US" sz="3400" i="1" dirty="0" smtClean="0"/>
              <a:t>Republic of Mauritius</a:t>
            </a:r>
            <a:endParaRPr lang="en-US" sz="3400" i="1" dirty="0"/>
          </a:p>
        </p:txBody>
      </p:sp>
      <p:sp>
        <p:nvSpPr>
          <p:cNvPr id="3" name="Content Placeholder 2"/>
          <p:cNvSpPr>
            <a:spLocks noGrp="1"/>
          </p:cNvSpPr>
          <p:nvPr>
            <p:ph idx="1"/>
          </p:nvPr>
        </p:nvSpPr>
        <p:spPr>
          <a:xfrm>
            <a:off x="457200" y="2132857"/>
            <a:ext cx="8229600" cy="4392488"/>
          </a:xfrm>
        </p:spPr>
        <p:txBody>
          <a:bodyPr>
            <a:normAutofit fontScale="92500" lnSpcReduction="10000"/>
          </a:bodyPr>
          <a:lstStyle/>
          <a:p>
            <a:r>
              <a:rPr lang="en-ZA" dirty="0" smtClean="0"/>
              <a:t>GEF funded</a:t>
            </a:r>
          </a:p>
          <a:p>
            <a:r>
              <a:rPr lang="en-ZA" dirty="0" smtClean="0"/>
              <a:t>UNDP implemented</a:t>
            </a:r>
          </a:p>
          <a:p>
            <a:r>
              <a:rPr lang="en-ZA" dirty="0" smtClean="0"/>
              <a:t>Medium-Sized Project</a:t>
            </a:r>
          </a:p>
          <a:p>
            <a:r>
              <a:rPr lang="en-ZA" dirty="0" smtClean="0"/>
              <a:t>Focal area: Biodiversity</a:t>
            </a:r>
          </a:p>
          <a:p>
            <a:r>
              <a:rPr lang="en-ZA" dirty="0" smtClean="0"/>
              <a:t>GEF Strategic Priority: SP1 (Protected Areas)</a:t>
            </a:r>
          </a:p>
          <a:p>
            <a:r>
              <a:rPr lang="en-ZA" dirty="0" smtClean="0"/>
              <a:t>Total GEF Grant: US$ 1.00 million</a:t>
            </a:r>
          </a:p>
          <a:p>
            <a:r>
              <a:rPr lang="en-ZA" dirty="0" smtClean="0"/>
              <a:t>Total Co-financing: </a:t>
            </a:r>
          </a:p>
          <a:p>
            <a:pPr lvl="1"/>
            <a:r>
              <a:rPr lang="en-ZA" dirty="0" smtClean="0"/>
              <a:t>US$ 3.36 million at CEO Approval stage</a:t>
            </a:r>
          </a:p>
          <a:p>
            <a:pPr lvl="1"/>
            <a:r>
              <a:rPr lang="en-ZA" dirty="0" smtClean="0"/>
              <a:t>US$ 3.0 million effectively mobilised</a:t>
            </a:r>
            <a:endParaRPr lang="en-US" dirty="0"/>
          </a:p>
        </p:txBody>
      </p:sp>
      <p:pic>
        <p:nvPicPr>
          <p:cNvPr id="4" name="Picture 2" descr="C:\Users\jmee\Pictures\Covers &amp; Logos\UNDP logo w tagline 2012.png"/>
          <p:cNvPicPr>
            <a:picLocks noChangeAspect="1" noChangeArrowheads="1"/>
          </p:cNvPicPr>
          <p:nvPr/>
        </p:nvPicPr>
        <p:blipFill>
          <a:blip r:embed="rId2" cstate="print"/>
          <a:srcRect/>
          <a:stretch>
            <a:fillRect/>
          </a:stretch>
        </p:blipFill>
        <p:spPr bwMode="auto">
          <a:xfrm>
            <a:off x="7858148" y="2000240"/>
            <a:ext cx="1000100" cy="2046341"/>
          </a:xfrm>
          <a:prstGeom prst="rect">
            <a:avLst/>
          </a:prstGeom>
          <a:noFill/>
        </p:spPr>
      </p:pic>
      <p:sp>
        <p:nvSpPr>
          <p:cNvPr id="5" name="TextBox 4"/>
          <p:cNvSpPr txBox="1"/>
          <p:nvPr/>
        </p:nvSpPr>
        <p:spPr>
          <a:xfrm>
            <a:off x="6287641" y="0"/>
            <a:ext cx="2856359" cy="369332"/>
          </a:xfrm>
          <a:prstGeom prst="rect">
            <a:avLst/>
          </a:prstGeom>
          <a:solidFill>
            <a:schemeClr val="accent2"/>
          </a:solidFill>
        </p:spPr>
        <p:txBody>
          <a:bodyPr wrap="none" rtlCol="0">
            <a:spAutoFit/>
          </a:bodyPr>
          <a:lstStyle/>
          <a:p>
            <a:r>
              <a:rPr lang="en-ZA" dirty="0" smtClean="0"/>
              <a:t>A Case Study from Mauritius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Background – </a:t>
            </a:r>
            <a:br>
              <a:rPr lang="en-ZA" dirty="0" smtClean="0"/>
            </a:br>
            <a:r>
              <a:rPr lang="en-ZA" dirty="0" smtClean="0"/>
              <a:t>Project Summary &amp; Context </a:t>
            </a:r>
            <a:endParaRPr lang="en-US" dirty="0"/>
          </a:p>
        </p:txBody>
      </p:sp>
      <p:sp>
        <p:nvSpPr>
          <p:cNvPr id="3" name="Content Placeholder 2"/>
          <p:cNvSpPr>
            <a:spLocks noGrp="1"/>
          </p:cNvSpPr>
          <p:nvPr>
            <p:ph idx="1"/>
          </p:nvPr>
        </p:nvSpPr>
        <p:spPr>
          <a:xfrm>
            <a:off x="457200" y="1600200"/>
            <a:ext cx="8329642" cy="5472138"/>
          </a:xfrm>
        </p:spPr>
        <p:txBody>
          <a:bodyPr>
            <a:normAutofit fontScale="77500" lnSpcReduction="20000"/>
          </a:bodyPr>
          <a:lstStyle/>
          <a:p>
            <a:r>
              <a:rPr lang="en-ZA" dirty="0" smtClean="0"/>
              <a:t>Applied a two-prong approach:</a:t>
            </a:r>
          </a:p>
          <a:p>
            <a:pPr marL="719138" lvl="1" indent="-319088">
              <a:spcBef>
                <a:spcPts val="500"/>
              </a:spcBef>
              <a:spcAft>
                <a:spcPts val="500"/>
              </a:spcAft>
              <a:buAutoNum type="arabicParenR"/>
            </a:pPr>
            <a:r>
              <a:rPr lang="en-US" dirty="0" smtClean="0"/>
              <a:t>Develop an </a:t>
            </a:r>
            <a:r>
              <a:rPr lang="en-US" b="1" dirty="0" smtClean="0"/>
              <a:t>enabling policy and institutional framework </a:t>
            </a:r>
            <a:r>
              <a:rPr lang="en-US" dirty="0" smtClean="0"/>
              <a:t>for sustainably co-managed MPAs throughout the </a:t>
            </a:r>
            <a:r>
              <a:rPr lang="en-US" b="1" dirty="0" smtClean="0"/>
              <a:t>Republic</a:t>
            </a:r>
            <a:r>
              <a:rPr lang="en-US" dirty="0" smtClean="0"/>
              <a:t>;  and</a:t>
            </a:r>
          </a:p>
          <a:p>
            <a:pPr marL="719138" lvl="1" indent="-319088">
              <a:spcBef>
                <a:spcPts val="500"/>
              </a:spcBef>
              <a:spcAft>
                <a:spcPts val="500"/>
              </a:spcAft>
              <a:buAutoNum type="arabicParenR"/>
            </a:pPr>
            <a:r>
              <a:rPr lang="en-US" dirty="0" smtClean="0"/>
              <a:t>Develop innovative </a:t>
            </a:r>
            <a:r>
              <a:rPr lang="en-US" b="1" dirty="0" smtClean="0"/>
              <a:t>co-management</a:t>
            </a:r>
            <a:r>
              <a:rPr lang="en-US" dirty="0" smtClean="0"/>
              <a:t> arrangements for MPAs and adapt them at a representative demonstration site in </a:t>
            </a:r>
            <a:r>
              <a:rPr lang="en-US" b="1" dirty="0" smtClean="0"/>
              <a:t>Rodrigues</a:t>
            </a:r>
            <a:r>
              <a:rPr lang="en-US" dirty="0" smtClean="0"/>
              <a:t>.</a:t>
            </a:r>
          </a:p>
          <a:p>
            <a:r>
              <a:rPr lang="en-US" dirty="0" smtClean="0"/>
              <a:t>Faced many complexities:</a:t>
            </a:r>
          </a:p>
          <a:p>
            <a:pPr lvl="1"/>
            <a:r>
              <a:rPr lang="en-ZA" dirty="0" smtClean="0"/>
              <a:t>the two components were implemented by different national entities</a:t>
            </a:r>
            <a:endParaRPr lang="en-US" dirty="0" smtClean="0"/>
          </a:p>
          <a:p>
            <a:pPr lvl="1"/>
            <a:r>
              <a:rPr lang="en-US" dirty="0" smtClean="0"/>
              <a:t>collaborative co-management was </a:t>
            </a:r>
            <a:r>
              <a:rPr lang="en-US" b="1" dirty="0" smtClean="0"/>
              <a:t>new and innovative</a:t>
            </a:r>
            <a:r>
              <a:rPr lang="en-US" dirty="0" smtClean="0"/>
              <a:t> in the country</a:t>
            </a:r>
          </a:p>
          <a:p>
            <a:pPr lvl="1"/>
            <a:r>
              <a:rPr lang="en-US" dirty="0" smtClean="0"/>
              <a:t>many partners were involved: Government, local communities, private sector</a:t>
            </a:r>
          </a:p>
          <a:p>
            <a:pPr lvl="1"/>
            <a:r>
              <a:rPr lang="en-US" dirty="0" smtClean="0"/>
              <a:t>Active management of MPAs was new to the country at project start and there were no MPAs on Rodrigues Island</a:t>
            </a:r>
          </a:p>
          <a:p>
            <a:pPr lvl="0"/>
            <a:r>
              <a:rPr lang="en-US" sz="3100" dirty="0" smtClean="0">
                <a:solidFill>
                  <a:prstClr val="black"/>
                </a:solidFill>
              </a:rPr>
              <a:t>Required a significant amount of technical know-how to reach its targets</a:t>
            </a:r>
            <a:endParaRPr lang="en-US" dirty="0"/>
          </a:p>
        </p:txBody>
      </p:sp>
      <p:sp>
        <p:nvSpPr>
          <p:cNvPr id="5" name="TextBox 4"/>
          <p:cNvSpPr txBox="1"/>
          <p:nvPr/>
        </p:nvSpPr>
        <p:spPr>
          <a:xfrm>
            <a:off x="6287641" y="0"/>
            <a:ext cx="2856359" cy="369332"/>
          </a:xfrm>
          <a:prstGeom prst="rect">
            <a:avLst/>
          </a:prstGeom>
          <a:solidFill>
            <a:schemeClr val="accent2"/>
          </a:solidFill>
        </p:spPr>
        <p:txBody>
          <a:bodyPr wrap="none" rtlCol="0">
            <a:spAutoFit/>
          </a:bodyPr>
          <a:lstStyle/>
          <a:p>
            <a:r>
              <a:rPr lang="en-ZA" dirty="0" smtClean="0"/>
              <a:t>A Case Study from Mauritius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dirty="0" smtClean="0"/>
              <a:t>Background – Project Milestones</a:t>
            </a:r>
            <a:endParaRPr lang="en-US" dirty="0"/>
          </a:p>
        </p:txBody>
      </p:sp>
      <p:sp>
        <p:nvSpPr>
          <p:cNvPr id="19" name="Content Placeholder 18"/>
          <p:cNvSpPr>
            <a:spLocks noGrp="1"/>
          </p:cNvSpPr>
          <p:nvPr>
            <p:ph idx="1"/>
          </p:nvPr>
        </p:nvSpPr>
        <p:spPr>
          <a:xfrm>
            <a:off x="428596" y="1643050"/>
            <a:ext cx="8143932" cy="4114815"/>
          </a:xfrm>
          <a:noFill/>
        </p:spPr>
        <p:txBody>
          <a:bodyPr>
            <a:noAutofit/>
          </a:bodyPr>
          <a:lstStyle/>
          <a:p>
            <a:pPr>
              <a:buNone/>
              <a:tabLst>
                <a:tab pos="2782888" algn="l"/>
              </a:tabLst>
            </a:pPr>
            <a:r>
              <a:rPr lang="en-ZA" sz="3000" dirty="0" smtClean="0"/>
              <a:t>GEF CEO Endorsement 			August 2003</a:t>
            </a:r>
          </a:p>
          <a:p>
            <a:pPr>
              <a:buNone/>
              <a:tabLst>
                <a:tab pos="2782888" algn="l"/>
              </a:tabLst>
            </a:pPr>
            <a:r>
              <a:rPr lang="en-ZA" sz="3000" dirty="0" smtClean="0"/>
              <a:t>ProDoc Signature				January 2004</a:t>
            </a:r>
          </a:p>
          <a:p>
            <a:pPr>
              <a:buNone/>
              <a:tabLst>
                <a:tab pos="2782888" algn="l"/>
              </a:tabLst>
            </a:pPr>
            <a:r>
              <a:rPr lang="en-ZA" sz="3000" dirty="0" smtClean="0"/>
              <a:t>First disbursement			2005</a:t>
            </a:r>
          </a:p>
          <a:p>
            <a:pPr marL="0" indent="0">
              <a:buNone/>
            </a:pPr>
            <a:r>
              <a:rPr lang="en-ZA" sz="3000" dirty="0" smtClean="0"/>
              <a:t>Original Closing				June 2008 </a:t>
            </a:r>
          </a:p>
          <a:p>
            <a:pPr marL="0" indent="0">
              <a:buNone/>
            </a:pPr>
            <a:r>
              <a:rPr lang="en-ZA" sz="3000" dirty="0" smtClean="0"/>
              <a:t>Actual Closing				Sept 2012</a:t>
            </a:r>
          </a:p>
          <a:p>
            <a:pPr>
              <a:buNone/>
              <a:tabLst>
                <a:tab pos="2782888" algn="l"/>
              </a:tabLst>
            </a:pPr>
            <a:endParaRPr lang="en-ZA" sz="3000" dirty="0" smtClean="0"/>
          </a:p>
          <a:p>
            <a:pPr>
              <a:buNone/>
              <a:tabLst>
                <a:tab pos="2782888" algn="l"/>
              </a:tabLst>
            </a:pPr>
            <a:endParaRPr lang="en-ZA" sz="3000" dirty="0" smtClean="0"/>
          </a:p>
        </p:txBody>
      </p:sp>
      <p:sp>
        <p:nvSpPr>
          <p:cNvPr id="5" name="TextBox 4"/>
          <p:cNvSpPr txBox="1"/>
          <p:nvPr/>
        </p:nvSpPr>
        <p:spPr>
          <a:xfrm>
            <a:off x="6287641" y="0"/>
            <a:ext cx="2856359" cy="369332"/>
          </a:xfrm>
          <a:prstGeom prst="rect">
            <a:avLst/>
          </a:prstGeom>
          <a:solidFill>
            <a:schemeClr val="accent2"/>
          </a:solidFill>
        </p:spPr>
        <p:txBody>
          <a:bodyPr wrap="none" rtlCol="0">
            <a:spAutoFit/>
          </a:bodyPr>
          <a:lstStyle/>
          <a:p>
            <a:r>
              <a:rPr lang="en-ZA" dirty="0" smtClean="0"/>
              <a:t>A Case Study from Mauritius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Background – Annual Disbursement</a:t>
            </a:r>
            <a:endParaRPr lang="en-US" dirty="0"/>
          </a:p>
        </p:txBody>
      </p:sp>
      <p:sp>
        <p:nvSpPr>
          <p:cNvPr id="14" name="Rectangle 13"/>
          <p:cNvSpPr/>
          <p:nvPr/>
        </p:nvSpPr>
        <p:spPr>
          <a:xfrm>
            <a:off x="571472" y="6488692"/>
            <a:ext cx="7969524" cy="369332"/>
          </a:xfrm>
          <a:prstGeom prst="rect">
            <a:avLst/>
          </a:prstGeom>
        </p:spPr>
        <p:txBody>
          <a:bodyPr wrap="square">
            <a:spAutoFit/>
          </a:bodyPr>
          <a:lstStyle/>
          <a:p>
            <a:pPr algn="ctr"/>
            <a:r>
              <a:rPr lang="en-US" i="1" dirty="0" smtClean="0"/>
              <a:t>Annual Disbursements by Funding Source</a:t>
            </a:r>
          </a:p>
        </p:txBody>
      </p:sp>
      <p:pic>
        <p:nvPicPr>
          <p:cNvPr id="18" name="Picture 3"/>
          <p:cNvPicPr>
            <a:picLocks noChangeAspect="1" noChangeArrowheads="1"/>
          </p:cNvPicPr>
          <p:nvPr/>
        </p:nvPicPr>
        <p:blipFill>
          <a:blip r:embed="rId3" cstate="print"/>
          <a:srcRect/>
          <a:stretch>
            <a:fillRect/>
          </a:stretch>
        </p:blipFill>
        <p:spPr bwMode="auto">
          <a:xfrm>
            <a:off x="479931" y="1615682"/>
            <a:ext cx="8184138" cy="4956590"/>
          </a:xfrm>
          <a:prstGeom prst="rect">
            <a:avLst/>
          </a:prstGeom>
          <a:noFill/>
          <a:ln w="9525">
            <a:noFill/>
            <a:miter lim="800000"/>
            <a:headEnd/>
            <a:tailEnd/>
          </a:ln>
        </p:spPr>
      </p:pic>
      <p:sp>
        <p:nvSpPr>
          <p:cNvPr id="33" name="TextBox 32"/>
          <p:cNvSpPr txBox="1"/>
          <p:nvPr/>
        </p:nvSpPr>
        <p:spPr>
          <a:xfrm>
            <a:off x="4214810" y="1214422"/>
            <a:ext cx="2643206" cy="400110"/>
          </a:xfrm>
          <a:prstGeom prst="rect">
            <a:avLst/>
          </a:prstGeom>
          <a:noFill/>
        </p:spPr>
        <p:txBody>
          <a:bodyPr wrap="square" rtlCol="0">
            <a:spAutoFit/>
          </a:bodyPr>
          <a:lstStyle/>
          <a:p>
            <a:pPr algn="ctr"/>
            <a:r>
              <a:rPr lang="en-US" sz="2000" i="1" dirty="0" smtClean="0"/>
              <a:t>Peak implementation</a:t>
            </a:r>
            <a:endParaRPr lang="en-GB" sz="2000" i="1" dirty="0"/>
          </a:p>
        </p:txBody>
      </p:sp>
      <p:sp>
        <p:nvSpPr>
          <p:cNvPr id="36" name="Left Brace 35"/>
          <p:cNvSpPr/>
          <p:nvPr/>
        </p:nvSpPr>
        <p:spPr>
          <a:xfrm rot="5400000">
            <a:off x="5320673" y="651544"/>
            <a:ext cx="360040" cy="2428892"/>
          </a:xfrm>
          <a:prstGeom prst="leftBrace">
            <a:avLst>
              <a:gd name="adj1" fmla="val 8333"/>
              <a:gd name="adj2" fmla="val 51613"/>
            </a:avLst>
          </a:prstGeom>
          <a:ln w="38100">
            <a:solidFill>
              <a:schemeClr val="accent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2000" dirty="0"/>
          </a:p>
        </p:txBody>
      </p:sp>
      <p:sp>
        <p:nvSpPr>
          <p:cNvPr id="8" name="TextBox 7"/>
          <p:cNvSpPr txBox="1"/>
          <p:nvPr/>
        </p:nvSpPr>
        <p:spPr>
          <a:xfrm>
            <a:off x="6287641" y="0"/>
            <a:ext cx="2856359" cy="369332"/>
          </a:xfrm>
          <a:prstGeom prst="rect">
            <a:avLst/>
          </a:prstGeom>
          <a:solidFill>
            <a:schemeClr val="accent2"/>
          </a:solidFill>
        </p:spPr>
        <p:txBody>
          <a:bodyPr wrap="none" rtlCol="0">
            <a:spAutoFit/>
          </a:bodyPr>
          <a:lstStyle/>
          <a:p>
            <a:r>
              <a:rPr lang="en-ZA" dirty="0" smtClean="0"/>
              <a:t>A Case Study from Mauritius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dirty="0" smtClean="0"/>
              <a:t>Background –  M&amp;E Milestones</a:t>
            </a:r>
            <a:endParaRPr lang="en-US" dirty="0"/>
          </a:p>
        </p:txBody>
      </p:sp>
      <p:sp>
        <p:nvSpPr>
          <p:cNvPr id="3" name="Content Placeholder 2"/>
          <p:cNvSpPr>
            <a:spLocks noGrp="1"/>
          </p:cNvSpPr>
          <p:nvPr>
            <p:ph idx="1"/>
          </p:nvPr>
        </p:nvSpPr>
        <p:spPr>
          <a:xfrm>
            <a:off x="428596" y="1428736"/>
            <a:ext cx="8286808" cy="2928958"/>
          </a:xfrm>
        </p:spPr>
        <p:txBody>
          <a:bodyPr>
            <a:noAutofit/>
          </a:bodyPr>
          <a:lstStyle/>
          <a:p>
            <a:pPr>
              <a:buNone/>
              <a:tabLst>
                <a:tab pos="2974975" algn="l"/>
              </a:tabLst>
            </a:pPr>
            <a:r>
              <a:rPr lang="en-ZA" sz="3000" dirty="0" smtClean="0"/>
              <a:t>First PIR				Sept 2005</a:t>
            </a:r>
          </a:p>
          <a:p>
            <a:pPr>
              <a:buNone/>
              <a:tabLst>
                <a:tab pos="2974975" algn="l"/>
              </a:tabLst>
            </a:pPr>
            <a:r>
              <a:rPr lang="en-ZA" sz="3000" b="1" dirty="0" smtClean="0"/>
              <a:t>Midterm Evaluation</a:t>
            </a:r>
            <a:r>
              <a:rPr lang="en-ZA" sz="3000" dirty="0" smtClean="0"/>
              <a:t>			June 2008</a:t>
            </a:r>
          </a:p>
          <a:p>
            <a:pPr>
              <a:buNone/>
              <a:tabLst>
                <a:tab pos="2974975" algn="l"/>
              </a:tabLst>
            </a:pPr>
            <a:r>
              <a:rPr lang="en-ZA" sz="3000" dirty="0" smtClean="0"/>
              <a:t>Final PIR/Terminal Evaluation		Sept 2012</a:t>
            </a:r>
          </a:p>
          <a:p>
            <a:pPr>
              <a:buNone/>
              <a:tabLst>
                <a:tab pos="2974975" algn="l"/>
              </a:tabLst>
            </a:pPr>
            <a:endParaRPr lang="en-ZA" sz="1000" dirty="0" smtClean="0"/>
          </a:p>
          <a:p>
            <a:pPr>
              <a:buNone/>
              <a:tabLst>
                <a:tab pos="2974975" algn="l"/>
              </a:tabLst>
            </a:pPr>
            <a:endParaRPr lang="en-ZA" sz="3000" dirty="0" smtClean="0"/>
          </a:p>
          <a:p>
            <a:pPr>
              <a:buNone/>
            </a:pPr>
            <a:endParaRPr lang="en-US" sz="3000" dirty="0"/>
          </a:p>
        </p:txBody>
      </p:sp>
      <p:graphicFrame>
        <p:nvGraphicFramePr>
          <p:cNvPr id="4" name="Diagram 3"/>
          <p:cNvGraphicFramePr/>
          <p:nvPr/>
        </p:nvGraphicFramePr>
        <p:xfrm>
          <a:off x="0" y="4406736"/>
          <a:ext cx="9144000" cy="6638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ight Brace 4"/>
          <p:cNvSpPr/>
          <p:nvPr/>
        </p:nvSpPr>
        <p:spPr>
          <a:xfrm rot="16200000" flipH="1">
            <a:off x="5265773" y="1768747"/>
            <a:ext cx="360041" cy="6644133"/>
          </a:xfrm>
          <a:prstGeom prst="rightBrace">
            <a:avLst>
              <a:gd name="adj1" fmla="val 24458"/>
              <a:gd name="adj2" fmla="val 49962"/>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6" name="TextBox 5"/>
          <p:cNvSpPr txBox="1"/>
          <p:nvPr/>
        </p:nvSpPr>
        <p:spPr>
          <a:xfrm>
            <a:off x="3357554" y="5324789"/>
            <a:ext cx="4149104" cy="461665"/>
          </a:xfrm>
          <a:prstGeom prst="rect">
            <a:avLst/>
          </a:prstGeom>
          <a:noFill/>
        </p:spPr>
        <p:txBody>
          <a:bodyPr wrap="square" rtlCol="0">
            <a:spAutoFit/>
          </a:bodyPr>
          <a:lstStyle/>
          <a:p>
            <a:pPr algn="ctr"/>
            <a:r>
              <a:rPr lang="en-US" sz="2400" i="1" dirty="0" smtClean="0"/>
              <a:t>Effective implementation period</a:t>
            </a:r>
            <a:endParaRPr lang="en-GB" sz="2400" i="1" dirty="0"/>
          </a:p>
        </p:txBody>
      </p:sp>
      <p:sp>
        <p:nvSpPr>
          <p:cNvPr id="10" name="5-Point Star 9"/>
          <p:cNvSpPr/>
          <p:nvPr/>
        </p:nvSpPr>
        <p:spPr>
          <a:xfrm>
            <a:off x="4837567" y="4357694"/>
            <a:ext cx="234499" cy="216024"/>
          </a:xfrm>
          <a:prstGeom prst="star5">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5-Point Star 10"/>
          <p:cNvSpPr/>
          <p:nvPr/>
        </p:nvSpPr>
        <p:spPr>
          <a:xfrm>
            <a:off x="212572" y="2143116"/>
            <a:ext cx="216024" cy="216024"/>
          </a:xfrm>
          <a:prstGeom prst="star5">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 name="Right Brace 15"/>
          <p:cNvSpPr/>
          <p:nvPr/>
        </p:nvSpPr>
        <p:spPr>
          <a:xfrm rot="16200000">
            <a:off x="5890401" y="2224238"/>
            <a:ext cx="288032" cy="4220979"/>
          </a:xfrm>
          <a:prstGeom prst="rightBrace">
            <a:avLst>
              <a:gd name="adj1" fmla="val 24458"/>
              <a:gd name="adj2" fmla="val 49962"/>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17" name="TextBox 16"/>
          <p:cNvSpPr txBox="1"/>
          <p:nvPr/>
        </p:nvSpPr>
        <p:spPr>
          <a:xfrm>
            <a:off x="3492458" y="3714752"/>
            <a:ext cx="5151508" cy="461665"/>
          </a:xfrm>
          <a:prstGeom prst="rect">
            <a:avLst/>
          </a:prstGeom>
          <a:noFill/>
        </p:spPr>
        <p:txBody>
          <a:bodyPr wrap="square" rtlCol="0">
            <a:spAutoFit/>
          </a:bodyPr>
          <a:lstStyle/>
          <a:p>
            <a:pPr algn="ctr"/>
            <a:r>
              <a:rPr lang="en-US" sz="2400" i="1" dirty="0" smtClean="0"/>
              <a:t>Period of most intense implementation</a:t>
            </a:r>
            <a:endParaRPr lang="en-GB" sz="2400" i="1" dirty="0"/>
          </a:p>
        </p:txBody>
      </p:sp>
      <p:sp>
        <p:nvSpPr>
          <p:cNvPr id="13" name="TextBox 12"/>
          <p:cNvSpPr txBox="1"/>
          <p:nvPr/>
        </p:nvSpPr>
        <p:spPr>
          <a:xfrm>
            <a:off x="6287641" y="0"/>
            <a:ext cx="2856359" cy="369332"/>
          </a:xfrm>
          <a:prstGeom prst="rect">
            <a:avLst/>
          </a:prstGeom>
          <a:solidFill>
            <a:schemeClr val="accent2"/>
          </a:solidFill>
        </p:spPr>
        <p:txBody>
          <a:bodyPr wrap="none" rtlCol="0">
            <a:spAutoFit/>
          </a:bodyPr>
          <a:lstStyle/>
          <a:p>
            <a:r>
              <a:rPr lang="en-ZA" dirty="0" smtClean="0"/>
              <a:t>A Case Study from Mauritius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The MTE – “A turning point”</a:t>
            </a:r>
            <a:endParaRPr lang="en-US" dirty="0"/>
          </a:p>
        </p:txBody>
      </p:sp>
      <p:sp>
        <p:nvSpPr>
          <p:cNvPr id="3" name="Content Placeholder 2"/>
          <p:cNvSpPr>
            <a:spLocks noGrp="1"/>
          </p:cNvSpPr>
          <p:nvPr>
            <p:ph idx="1"/>
          </p:nvPr>
        </p:nvSpPr>
        <p:spPr>
          <a:xfrm>
            <a:off x="457200" y="1600200"/>
            <a:ext cx="8229600" cy="4972072"/>
          </a:xfrm>
        </p:spPr>
        <p:txBody>
          <a:bodyPr>
            <a:normAutofit fontScale="92500"/>
          </a:bodyPr>
          <a:lstStyle/>
          <a:p>
            <a:r>
              <a:rPr lang="en-ZA" smtClean="0"/>
              <a:t>Rated </a:t>
            </a:r>
            <a:r>
              <a:rPr lang="en-ZA" dirty="0" smtClean="0"/>
              <a:t>the project Marginally Unsatisfactory </a:t>
            </a:r>
            <a:r>
              <a:rPr lang="en-ZA" smtClean="0"/>
              <a:t>(MU)</a:t>
            </a:r>
          </a:p>
          <a:p>
            <a:r>
              <a:rPr lang="en-ZA" smtClean="0"/>
              <a:t>Revealed </a:t>
            </a:r>
            <a:r>
              <a:rPr lang="en-ZA" dirty="0" smtClean="0"/>
              <a:t>the reasons for delays, </a:t>
            </a:r>
            <a:r>
              <a:rPr lang="en-ZA" smtClean="0"/>
              <a:t>and solutions</a:t>
            </a:r>
          </a:p>
          <a:p>
            <a:r>
              <a:rPr lang="en-ZA" smtClean="0"/>
              <a:t>Provided </a:t>
            </a:r>
            <a:r>
              <a:rPr lang="en-ZA" dirty="0" smtClean="0"/>
              <a:t>specific and detailed recommendations</a:t>
            </a:r>
          </a:p>
          <a:p>
            <a:r>
              <a:rPr lang="en-ZA" dirty="0" smtClean="0"/>
              <a:t>Findings and recommendations were embraced by project team, UNDP,  other partners</a:t>
            </a:r>
          </a:p>
          <a:p>
            <a:pPr lvl="1"/>
            <a:r>
              <a:rPr lang="en-ZA" dirty="0"/>
              <a:t> </a:t>
            </a:r>
            <a:r>
              <a:rPr lang="en-ZA" dirty="0" smtClean="0"/>
              <a:t>Continuation of the project made conditional on the implementation of the recommendations </a:t>
            </a:r>
          </a:p>
          <a:p>
            <a:r>
              <a:rPr lang="en-ZA" dirty="0" smtClean="0"/>
              <a:t>Described as “a turning point” by the TE report</a:t>
            </a:r>
          </a:p>
        </p:txBody>
      </p:sp>
      <p:sp>
        <p:nvSpPr>
          <p:cNvPr id="5" name="TextBox 4"/>
          <p:cNvSpPr txBox="1"/>
          <p:nvPr/>
        </p:nvSpPr>
        <p:spPr>
          <a:xfrm>
            <a:off x="6287641" y="0"/>
            <a:ext cx="2856359" cy="369332"/>
          </a:xfrm>
          <a:prstGeom prst="rect">
            <a:avLst/>
          </a:prstGeom>
          <a:solidFill>
            <a:schemeClr val="accent2"/>
          </a:solidFill>
        </p:spPr>
        <p:txBody>
          <a:bodyPr wrap="none" rtlCol="0">
            <a:spAutoFit/>
          </a:bodyPr>
          <a:lstStyle/>
          <a:p>
            <a:r>
              <a:rPr lang="en-ZA" dirty="0" smtClean="0"/>
              <a:t>A Case Study from Mauritius</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1130</TotalTime>
  <Words>1769</Words>
  <Application>Microsoft Office PowerPoint</Application>
  <PresentationFormat>On-screen Show (4:3)</PresentationFormat>
  <Paragraphs>179</Paragraphs>
  <Slides>19</Slides>
  <Notes>7</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The Importance of the  Midterm Review</vt:lpstr>
      <vt:lpstr>The Importance of the  Midterm Review from Agencies Point of View</vt:lpstr>
      <vt:lpstr>Questions about the  Midterm Review (MTR)</vt:lpstr>
      <vt:lpstr>The Management and Protection of the Endangered Marine Environment of the  Republic of Mauritius</vt:lpstr>
      <vt:lpstr>Background –  Project Summary &amp; Context </vt:lpstr>
      <vt:lpstr>Background – Project Milestones</vt:lpstr>
      <vt:lpstr>Background – Annual Disbursement</vt:lpstr>
      <vt:lpstr>Background –  M&amp;E Milestones</vt:lpstr>
      <vt:lpstr>The MTE – “A turning point”</vt:lpstr>
      <vt:lpstr>Notable Findings of the MTE</vt:lpstr>
      <vt:lpstr>How did the MTE catalyze the change?</vt:lpstr>
      <vt:lpstr>After the MTE...</vt:lpstr>
      <vt:lpstr>Highlights of the Project’s Results</vt:lpstr>
      <vt:lpstr>Questions about the  Midterm Review (MTR)</vt:lpstr>
      <vt:lpstr>Answers...</vt:lpstr>
      <vt:lpstr>Answers...</vt:lpstr>
      <vt:lpstr>Answers...</vt:lpstr>
      <vt:lpstr>Answers...</vt:lpstr>
      <vt:lpstr>Answers...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Importance and Value of the Midterm Review</dc:title>
  <dc:creator>Jessie Mee</dc:creator>
  <cp:lastModifiedBy>Omid Parhizkar</cp:lastModifiedBy>
  <cp:revision>160</cp:revision>
  <dcterms:created xsi:type="dcterms:W3CDTF">2013-01-14T06:25:39Z</dcterms:created>
  <dcterms:modified xsi:type="dcterms:W3CDTF">2013-02-28T15:52:25Z</dcterms:modified>
</cp:coreProperties>
</file>