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Lst>
  <p:notesMasterIdLst>
    <p:notesMasterId r:id="rId24"/>
  </p:notesMasterIdLst>
  <p:handoutMasterIdLst>
    <p:handoutMasterId r:id="rId25"/>
  </p:handoutMasterIdLst>
  <p:sldIdLst>
    <p:sldId id="263" r:id="rId2"/>
    <p:sldId id="309" r:id="rId3"/>
    <p:sldId id="271" r:id="rId4"/>
    <p:sldId id="272" r:id="rId5"/>
    <p:sldId id="330" r:id="rId6"/>
    <p:sldId id="331" r:id="rId7"/>
    <p:sldId id="304" r:id="rId8"/>
    <p:sldId id="297" r:id="rId9"/>
    <p:sldId id="317" r:id="rId10"/>
    <p:sldId id="318" r:id="rId11"/>
    <p:sldId id="319" r:id="rId12"/>
    <p:sldId id="320" r:id="rId13"/>
    <p:sldId id="324" r:id="rId14"/>
    <p:sldId id="303" r:id="rId15"/>
    <p:sldId id="336" r:id="rId16"/>
    <p:sldId id="308" r:id="rId17"/>
    <p:sldId id="337" r:id="rId18"/>
    <p:sldId id="332" r:id="rId19"/>
    <p:sldId id="333" r:id="rId20"/>
    <p:sldId id="334" r:id="rId21"/>
    <p:sldId id="335" r:id="rId22"/>
    <p:sldId id="305" r:id="rId23"/>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400249"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1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0342" autoAdjust="0"/>
  </p:normalViewPr>
  <p:slideViewPr>
    <p:cSldViewPr>
      <p:cViewPr varScale="1">
        <p:scale>
          <a:sx n="93" d="100"/>
          <a:sy n="93" d="100"/>
        </p:scale>
        <p:origin x="-22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3" d="100"/>
          <a:sy n="133" d="100"/>
        </p:scale>
        <p:origin x="-5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0" tIns="48315" rIns="96630" bIns="48315"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0060"/>
          </a:xfrm>
          <a:prstGeom prst="rect">
            <a:avLst/>
          </a:prstGeom>
        </p:spPr>
        <p:txBody>
          <a:bodyPr vert="horz" lIns="96630" tIns="48315" rIns="96630" bIns="48315" rtlCol="0"/>
          <a:lstStyle>
            <a:lvl1pPr algn="r">
              <a:defRPr sz="1300"/>
            </a:lvl1pPr>
          </a:lstStyle>
          <a:p>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30" tIns="48315" rIns="96630" bIns="48315"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6630" tIns="48315" rIns="96630" bIns="48315" rtlCol="0" anchor="b"/>
          <a:lstStyle>
            <a:lvl1pPr algn="r">
              <a:defRPr sz="1300"/>
            </a:lvl1pPr>
          </a:lstStyle>
          <a:p>
            <a:fld id="{B1270BB1-7768-41F8-9F1B-E2E7E9320AB4}" type="slidenum">
              <a:rPr lang="en-US" smtClean="0"/>
              <a:pPr/>
              <a:t>‹#›</a:t>
            </a:fld>
            <a:endParaRPr lang="es-ES"/>
          </a:p>
        </p:txBody>
      </p:sp>
    </p:spTree>
    <p:extLst>
      <p:ext uri="{BB962C8B-B14F-4D97-AF65-F5344CB8AC3E}">
        <p14:creationId xmlns:p14="http://schemas.microsoft.com/office/powerpoint/2010/main" val="40126579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170238" cy="479425"/>
          </a:xfrm>
          <a:prstGeom prst="rect">
            <a:avLst/>
          </a:prstGeom>
        </p:spPr>
        <p:txBody>
          <a:bodyPr vert="horz" lIns="91412" tIns="45706" rIns="91412" bIns="45706" rtlCol="0"/>
          <a:lstStyle>
            <a:lvl1pPr algn="l">
              <a:defRPr sz="1200"/>
            </a:lvl1pPr>
          </a:lstStyle>
          <a:p>
            <a:endParaRPr lang="en-US"/>
          </a:p>
        </p:txBody>
      </p:sp>
      <p:sp>
        <p:nvSpPr>
          <p:cNvPr id="3" name="Date Placeholder 2"/>
          <p:cNvSpPr>
            <a:spLocks noGrp="1"/>
          </p:cNvSpPr>
          <p:nvPr>
            <p:ph type="dt" idx="1"/>
          </p:nvPr>
        </p:nvSpPr>
        <p:spPr>
          <a:xfrm>
            <a:off x="4143375" y="4"/>
            <a:ext cx="3170238" cy="479425"/>
          </a:xfrm>
          <a:prstGeom prst="rect">
            <a:avLst/>
          </a:prstGeom>
        </p:spPr>
        <p:txBody>
          <a:bodyPr vert="horz" lIns="91412" tIns="45706" rIns="91412" bIns="45706"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1412" tIns="45706" rIns="91412" bIns="45706" rtlCol="0" anchor="ctr"/>
          <a:lstStyle/>
          <a:p>
            <a:endParaRPr lang="en-US"/>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12" tIns="45706" rIns="91412"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20190"/>
            <a:ext cx="3170238" cy="479425"/>
          </a:xfrm>
          <a:prstGeom prst="rect">
            <a:avLst/>
          </a:prstGeom>
        </p:spPr>
        <p:txBody>
          <a:bodyPr vert="horz" lIns="91412" tIns="45706" rIns="91412"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90"/>
            <a:ext cx="3170238" cy="479425"/>
          </a:xfrm>
          <a:prstGeom prst="rect">
            <a:avLst/>
          </a:prstGeom>
        </p:spPr>
        <p:txBody>
          <a:bodyPr vert="horz" lIns="91412" tIns="45706" rIns="91412" bIns="45706" rtlCol="0" anchor="b"/>
          <a:lstStyle>
            <a:lvl1pPr algn="r">
              <a:defRPr sz="1200"/>
            </a:lvl1pPr>
          </a:lstStyle>
          <a:p>
            <a:fld id="{AC37F9C5-DADA-40EF-BCE0-F0AA5007CB72}" type="slidenum">
              <a:rPr lang="en-US" smtClean="0"/>
              <a:pPr/>
              <a:t>‹#›</a:t>
            </a:fld>
            <a:endParaRPr lang="es-ES"/>
          </a:p>
        </p:txBody>
      </p:sp>
    </p:spTree>
    <p:extLst>
      <p:ext uri="{BB962C8B-B14F-4D97-AF65-F5344CB8AC3E}">
        <p14:creationId xmlns:p14="http://schemas.microsoft.com/office/powerpoint/2010/main" val="31864377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pPr/>
              <a:t>1</a:t>
            </a:fld>
            <a:endParaRPr lang="es-E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Header Placeholder 6"/>
          <p:cNvSpPr>
            <a:spLocks noGrp="1"/>
          </p:cNvSpPr>
          <p:nvPr>
            <p:ph type="hdr" sz="quarter" idx="1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effectLst/>
              </a:rPr>
              <a:t>¿SABÍA QUE las aguas subterráneas son especialmente valiosas, dado</a:t>
            </a:r>
            <a:r>
              <a:rPr lang="es-ES" baseline="0" dirty="0" smtClean="0">
                <a:effectLst/>
              </a:rPr>
              <a:t> que por lo general no requieren un</a:t>
            </a:r>
            <a:r>
              <a:rPr lang="es-ES" dirty="0" smtClean="0">
                <a:effectLst/>
              </a:rPr>
              <a:t> tratamiento químico? </a:t>
            </a:r>
            <a:endParaRPr lang="es-ES" dirty="0">
              <a:effectLst/>
            </a:endParaRPr>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11</a:t>
            </a:fld>
            <a:endParaRPr lang="es-ES"/>
          </a:p>
        </p:txBody>
      </p:sp>
    </p:spTree>
    <p:extLst>
      <p:ext uri="{BB962C8B-B14F-4D97-AF65-F5344CB8AC3E}">
        <p14:creationId xmlns:p14="http://schemas.microsoft.com/office/powerpoint/2010/main" val="422525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327" eaLnBrk="0" fontAlgn="base" hangingPunct="0">
              <a:spcBef>
                <a:spcPct val="30000"/>
              </a:spcBef>
              <a:spcAft>
                <a:spcPct val="0"/>
              </a:spcAft>
            </a:pPr>
            <a:r>
              <a:rPr lang="es-ES" dirty="0" smtClean="0">
                <a:effectLst/>
              </a:rPr>
              <a:t>¿SABÍA QUE la degradación del suelo es un problema grave en la zona de la sierra central de Eritrea? </a:t>
            </a:r>
          </a:p>
          <a:p>
            <a:endParaRPr lang="es-ES" dirty="0"/>
          </a:p>
        </p:txBody>
      </p:sp>
      <p:sp>
        <p:nvSpPr>
          <p:cNvPr id="4" name="Slide Number Placeholder 3"/>
          <p:cNvSpPr>
            <a:spLocks noGrp="1"/>
          </p:cNvSpPr>
          <p:nvPr>
            <p:ph type="sldNum" sz="quarter" idx="10"/>
          </p:nvPr>
        </p:nvSpPr>
        <p:spPr/>
        <p:txBody>
          <a:bodyPr/>
          <a:lstStyle/>
          <a:p>
            <a:pPr>
              <a:defRPr/>
            </a:pPr>
            <a:fld id="{43E46E2D-AFA9-46B7-B130-9C37EDB84BFC}" type="slidenum">
              <a:rPr lang="en-US" smtClean="0"/>
              <a:pPr>
                <a:defRPr/>
              </a:pPr>
              <a:t>12</a:t>
            </a:fld>
            <a:endParaRPr lang="es-ES"/>
          </a:p>
        </p:txBody>
      </p:sp>
    </p:spTree>
    <p:extLst>
      <p:ext uri="{BB962C8B-B14F-4D97-AF65-F5344CB8AC3E}">
        <p14:creationId xmlns:p14="http://schemas.microsoft.com/office/powerpoint/2010/main" val="383324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texto dentro del recuadro verde se ha extraído directamente de las directrices de las herramientas de seguimiento del FMAM-5 (abril de 2011).</a:t>
            </a:r>
          </a:p>
          <a:p>
            <a:endParaRPr lang="es-ES" baseline="0" dirty="0" smtClean="0"/>
          </a:p>
          <a:p>
            <a:r>
              <a:rPr lang="es-ES" dirty="0" smtClean="0"/>
              <a:t>Abogue por una aplicación exhaustiva y congruente de las herramientas de seguimiento del FMAM.</a:t>
            </a:r>
            <a:endParaRPr lang="es-ES" dirty="0"/>
          </a:p>
        </p:txBody>
      </p:sp>
      <p:sp>
        <p:nvSpPr>
          <p:cNvPr id="4" name="Slide Number Placeholder 3"/>
          <p:cNvSpPr>
            <a:spLocks noGrp="1"/>
          </p:cNvSpPr>
          <p:nvPr>
            <p:ph type="sldNum" sz="quarter" idx="10"/>
          </p:nvPr>
        </p:nvSpPr>
        <p:spPr/>
        <p:txBody>
          <a:bodyPr/>
          <a:lstStyle/>
          <a:p>
            <a:fld id="{920C0BB9-C728-497A-97A7-99FDAFA8ADB4}" type="slidenum">
              <a:rPr lang="en-US" smtClean="0">
                <a:solidFill>
                  <a:prstClr val="black"/>
                </a:solidFill>
              </a:rPr>
              <a:pPr/>
              <a:t>13</a:t>
            </a:fld>
            <a:endParaRPr lang="es-E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14</a:t>
            </a:fld>
            <a:endParaRPr lang="es-ES"/>
          </a:p>
        </p:txBody>
      </p:sp>
    </p:spTree>
    <p:extLst>
      <p:ext uri="{BB962C8B-B14F-4D97-AF65-F5344CB8AC3E}">
        <p14:creationId xmlns:p14="http://schemas.microsoft.com/office/powerpoint/2010/main" val="348253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15</a:t>
            </a:fld>
            <a:endParaRPr lang="es-ES"/>
          </a:p>
        </p:txBody>
      </p:sp>
    </p:spTree>
    <p:extLst>
      <p:ext uri="{BB962C8B-B14F-4D97-AF65-F5344CB8AC3E}">
        <p14:creationId xmlns:p14="http://schemas.microsoft.com/office/powerpoint/2010/main" val="43210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16</a:t>
            </a:fld>
            <a:endParaRPr lang="es-ES"/>
          </a:p>
        </p:txBody>
      </p:sp>
    </p:spTree>
    <p:extLst>
      <p:ext uri="{BB962C8B-B14F-4D97-AF65-F5344CB8AC3E}">
        <p14:creationId xmlns:p14="http://schemas.microsoft.com/office/powerpoint/2010/main" val="300435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18</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19</a:t>
            </a:fld>
            <a:endParaRPr lang="es-E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ISEG: instrumento de seguimiento de la eficacia de la gestión.</a:t>
            </a:r>
          </a:p>
          <a:p>
            <a:r>
              <a:rPr lang="es-ES" dirty="0" smtClean="0"/>
              <a:t>HSF: hoja de calificación de la sostenibilidad financiera.</a:t>
            </a:r>
          </a:p>
          <a:p>
            <a:r>
              <a:rPr lang="es-ES" dirty="0" smtClean="0"/>
              <a:t>Namibia, India y Zambia han adoptado el ISEG en sus sistemas de zonas protegidas, luego de que el Programa de las Naciones Unidas para el Desarrollo (PNUD) respaldó proyectos sobre biodiversidad financiados por el FMAM. Otros países están analizando la posibilidad de seguir sus pasos.</a:t>
            </a:r>
            <a:endParaRPr lang="es-E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20</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ISEG: instrumento de seguimiento de la eficacia de la gestión.</a:t>
            </a:r>
          </a:p>
          <a:p>
            <a:r>
              <a:rPr lang="es-ES" dirty="0" smtClean="0"/>
              <a:t>HSF: hoja de calificación de la sostenibilidad financiera.</a:t>
            </a:r>
          </a:p>
          <a:p>
            <a:r>
              <a:rPr lang="es-ES" dirty="0" smtClean="0"/>
              <a:t>Namibia, India y Zambia han adoptado el ISEG en sus sistemas de zonas protegidas, luego que el Programa de las Naciones Unidas para el Desarrollo (PNUD) respaldó proyectos sobre biodiversidad financiados por el FMAM. Otros países están analizando la posibilidad de seguir sus pasos.</a:t>
            </a:r>
            <a:endParaRPr lang="es-ES" dirty="0"/>
          </a:p>
        </p:txBody>
      </p:sp>
      <p:sp>
        <p:nvSpPr>
          <p:cNvPr id="4" name="Slide Number Placeholder 3"/>
          <p:cNvSpPr>
            <a:spLocks noGrp="1"/>
          </p:cNvSpPr>
          <p:nvPr>
            <p:ph type="sldNum" sz="quarter" idx="10"/>
          </p:nvPr>
        </p:nvSpPr>
        <p:spPr/>
        <p:txBody>
          <a:bodyPr/>
          <a:lstStyle/>
          <a:p>
            <a:fld id="{D75FEAD9-DD92-4ED6-9A47-EACF806D6464}" type="slidenum">
              <a:rPr lang="en-US" smtClean="0"/>
              <a:pPr/>
              <a:t>21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s-ES" dirty="0"/>
              <a:t>Definición: </a:t>
            </a:r>
            <a:r>
              <a:rPr lang="es-ES" dirty="0" smtClean="0"/>
              <a:t>Un enfoque basado en los resultados tiene como objetivo</a:t>
            </a:r>
            <a:r>
              <a:rPr lang="es-ES" baseline="0" dirty="0" smtClean="0"/>
              <a:t> mejorar la e</a:t>
            </a:r>
            <a:r>
              <a:rPr lang="es-ES" dirty="0" smtClean="0"/>
              <a:t>ficacia y la rendición de</a:t>
            </a:r>
            <a:r>
              <a:rPr lang="es-ES" baseline="0" dirty="0" smtClean="0"/>
              <a:t> cuentas </a:t>
            </a:r>
            <a:r>
              <a:rPr lang="es-ES" dirty="0" smtClean="0"/>
              <a:t>“definiendo los resultados realistas previstos, supervisando</a:t>
            </a:r>
            <a:r>
              <a:rPr lang="es-ES" baseline="0" dirty="0" smtClean="0"/>
              <a:t> los avances </a:t>
            </a:r>
            <a:r>
              <a:rPr lang="es-ES" dirty="0" smtClean="0"/>
              <a:t>hacia el logro de los resultados previstos, integrando las enseñanzas aprendidas en las decisiones relativas</a:t>
            </a:r>
            <a:r>
              <a:rPr lang="es-ES" baseline="0" dirty="0" smtClean="0"/>
              <a:t> a la gestión</a:t>
            </a:r>
            <a:r>
              <a:rPr lang="es-ES" dirty="0" smtClean="0"/>
              <a:t> y proporcionando información sobre el desempeño”. </a:t>
            </a:r>
            <a:r>
              <a:rPr lang="es-ES" sz="900" i="1" dirty="0"/>
              <a:t>Organismo Canadiense para el Desarrollo Internacional (CIDA), 1999</a:t>
            </a:r>
            <a:r>
              <a:rPr lang="es-ES" dirty="0" smtClean="0"/>
              <a:t> .</a:t>
            </a:r>
          </a:p>
          <a:p>
            <a:r>
              <a:rPr lang="es-ES" dirty="0" smtClean="0"/>
              <a:t>La definición anterior del CIDA contiene menos jerga propia de la gestión basada en los resultados (GBR). No obstante, a nivel formal, el FMAM usa la terminología del CAD de la OCDE para todos los términos relacionados con la GBR. Según el CAD de la OCDE, GBR se define como </a:t>
            </a:r>
            <a:r>
              <a:rPr lang="es-ES" b="1" baseline="0" dirty="0" smtClean="0"/>
              <a:t>“</a:t>
            </a:r>
            <a:r>
              <a:rPr lang="es-ES" b="1" dirty="0" smtClean="0"/>
              <a:t>una estrategia de gestión centrada en el desempeño y el logro de productos, efectos directos e impactos”</a:t>
            </a:r>
            <a:r>
              <a:rPr lang="es-ES" b="0" dirty="0" smtClean="0"/>
              <a:t>.</a:t>
            </a:r>
          </a:p>
          <a:p>
            <a:endParaRPr lang="es-ES" dirty="0" smtClean="0"/>
          </a:p>
          <a:p>
            <a:r>
              <a:rPr lang="es-ES" dirty="0" smtClean="0"/>
              <a:t>CAD de la OCDE: Comité de Asistencia para el Desarrollo de la Organización para la Cooperación y el Desarrollo Económicos. </a:t>
            </a:r>
          </a:p>
          <a:p>
            <a:pPr marL="177845" indent="-177845">
              <a:buFont typeface="Arial" pitchFamily="34" charset="0"/>
              <a:buChar char="•"/>
            </a:pPr>
            <a:r>
              <a:rPr lang="es-ES" dirty="0"/>
              <a:t>La GBR es una filosofía y una estrategia de gestión que hace hincapié en los resultados para el desarrollo en el contexto de la planificación, la </a:t>
            </a:r>
            <a:r>
              <a:rPr lang="es-ES" dirty="0" smtClean="0"/>
              <a:t>ejecución, el </a:t>
            </a:r>
            <a:r>
              <a:rPr lang="es-ES" dirty="0"/>
              <a:t>aprendizaje y la presentación de informes </a:t>
            </a:r>
            <a:r>
              <a:rPr lang="es-ES" dirty="0" smtClean="0"/>
              <a:t>(manual del CIDA, </a:t>
            </a:r>
            <a:r>
              <a:rPr lang="es-ES" dirty="0"/>
              <a:t>http://</a:t>
            </a:r>
            <a:r>
              <a:rPr lang="es-ES" dirty="0" smtClean="0"/>
              <a:t>www.mosaic-net-intl.ca/documents/RBM%20HANDBOOK%20ON%20DEVELOPING%20RESULTS%20CHAINS.PDF</a:t>
            </a:r>
            <a:r>
              <a:rPr lang="es-ES" dirty="0"/>
              <a:t>).</a:t>
            </a:r>
          </a:p>
          <a:p>
            <a:pPr marL="177845" indent="-177845">
              <a:buFont typeface="Arial" pitchFamily="34" charset="0"/>
              <a:buChar char="•"/>
            </a:pPr>
            <a:r>
              <a:rPr lang="es-ES" dirty="0" smtClean="0"/>
              <a:t>Los procesos, productos y servicios de una organización deberían orientarse al logro de los resultados deseados.</a:t>
            </a:r>
          </a:p>
          <a:p>
            <a:pPr marL="177845" indent="-177845">
              <a:buFont typeface="Arial" pitchFamily="34" charset="0"/>
              <a:buChar char="•"/>
            </a:pPr>
            <a:r>
              <a:rPr lang="es-ES" dirty="0" smtClean="0"/>
              <a:t>En el caso del FMAM. esto consiste en los beneficios ambientales mundiales (BAM).</a:t>
            </a:r>
            <a:endParaRPr lang="es-E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22</a:t>
            </a:fld>
            <a:endParaRPr lang="es-ES"/>
          </a:p>
        </p:txBody>
      </p:sp>
    </p:spTree>
    <p:extLst>
      <p:ext uri="{BB962C8B-B14F-4D97-AF65-F5344CB8AC3E}">
        <p14:creationId xmlns:p14="http://schemas.microsoft.com/office/powerpoint/2010/main" val="236847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19">
              <a:defRPr/>
            </a:pPr>
            <a:r>
              <a:rPr lang="es-ES" dirty="0" smtClean="0"/>
              <a:t>En la etapa de diseño, todos los proyectos deben contar con un examen del marco lógico/marco de resultados con indicadores específicos de los productos y los efectos directos, que sean compatibles con los programas estratégicos de las áreas focales del FMAM. El desglose del ciclo del proyecto en tres etapas (diseño, ejecución y evaluación del proyecto) subraya el aspecto de aprendizaje y gestión del marco de la GBR.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Cada nivel de la pirámide está conectado con los demás tanto hacia arriba como hacia abajo. En este modelo, el punto de partida de un sistema de seguimiento es el marco lógico/de resultados del proyecto. El enfoque del marco lógico no es nuevo, pero sigue siendo útil porque se basa en el concepto de planificación de una jerarquía de niveles que vinculan los insumos, las actividades, los productos, los efectos directos y las metas del proyecto. Se supone que existe una relación de causa y efecto, en la que los elementos del nivel inferior contribuyen al logro de los elementos superiores.</a:t>
            </a:r>
          </a:p>
          <a:p>
            <a:endParaRPr lang="es-ES" dirty="0"/>
          </a:p>
          <a:p>
            <a:r>
              <a:rPr lang="es-ES" dirty="0" smtClean="0"/>
              <a:t>En el nivel más elevado de la GBR se encuentra la institución en su conjunto. Los niveles inferiores contribuyen al logro de la meta general del FMAM. En el instrumento del FMAM, se establece que este opera como “como un mecanismo de cooperación internacional con el objeto de proporcionar financiamiento nuevo y adicional, en forma de donaciones y en condiciones concesionarias, a fin de cubrir el costo adicional convenido de las medidas necesarias para lograr los beneficios convenidos para el medio ambiente mundial” en seis esferas de actividad. No puede hacerse un seguimiento constante y periódico del impacto que, según lo previsto, tendrá el logro de “beneficios ambientales mundiales” a nivel institucional. No obstante, si el FMAM hace un seguimiento de</a:t>
            </a:r>
            <a:r>
              <a:rPr lang="es-ES" baseline="0" dirty="0" smtClean="0"/>
              <a:t> los a</a:t>
            </a:r>
            <a:r>
              <a:rPr lang="es-ES" dirty="0" smtClean="0"/>
              <a:t>vances de los productos y los efectos directos en los programas y los proyectos hacia el logro de beneficios ambientales mundiales, se puede realizar una evaluación que incluya un estudio más exhaustivo</a:t>
            </a:r>
            <a:r>
              <a:rPr lang="es-ES" baseline="0" dirty="0" smtClean="0"/>
              <a:t> y preciso, en el que se analicen las causas y los efectos de las intervenciones del FMAM</a:t>
            </a:r>
            <a:r>
              <a:rPr lang="es-ES" dirty="0" smtClean="0"/>
              <a:t>. En otras palabras, el sistema de GBR forma parte de un proceso destinado a brindar</a:t>
            </a:r>
            <a:r>
              <a:rPr lang="es-ES" baseline="0" dirty="0" smtClean="0"/>
              <a:t> </a:t>
            </a:r>
            <a:r>
              <a:rPr lang="es-ES" dirty="0" smtClean="0"/>
              <a:t>al FMAM la información necesaria para evaluar la manera en que sus intervenciones contribuyen a su meta general.  </a:t>
            </a:r>
          </a:p>
          <a:p>
            <a:endParaRPr lang="es-ES" dirty="0"/>
          </a:p>
          <a:p>
            <a:r>
              <a:rPr lang="es-ES" dirty="0" smtClean="0"/>
              <a:t>Tres niveles de resultados: nivel</a:t>
            </a:r>
            <a:r>
              <a:rPr lang="es-ES" baseline="0" dirty="0" smtClean="0"/>
              <a:t> de los </a:t>
            </a:r>
            <a:r>
              <a:rPr lang="es-ES" dirty="0" smtClean="0"/>
              <a:t>proyectos, nivel del área focal o de la cartera, y nivel institucional. La Secretaría del FMAM es responsable de medir los resultados a nivel del área focal o de la cartera, y a nivel institucional. Los organismos del FMAM asegurarán la medición de los resultados a nivel de los proyectos.</a:t>
            </a:r>
          </a:p>
          <a:p>
            <a:endParaRPr lang="es-ES" b="1" dirty="0"/>
          </a:p>
          <a:p>
            <a:endParaRPr lang="es-E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Outcomes: </a:t>
            </a:r>
            <a:r>
              <a:rPr lang="en-US" b="1" dirty="0" smtClean="0">
                <a:solidFill>
                  <a:schemeClr val="tx1">
                    <a:lumMod val="50000"/>
                    <a:lumOff val="50000"/>
                  </a:schemeClr>
                </a:solidFill>
              </a:rPr>
              <a:t>(farmers &amp; manufactures have better access to market)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Ejemplo de un proyecto ambiental “simplificado” (es decir, solo he usado una actividad; todos los proyectos contienen muchas más que solo ésta)</a:t>
            </a:r>
          </a:p>
          <a:p>
            <a:endParaRPr lang="es-E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El seguimiento de la cartera a nivel tanto institucional</a:t>
            </a:r>
            <a:r>
              <a:rPr lang="es-ES" baseline="0" dirty="0" smtClean="0"/>
              <a:t> como de las áreas focales </a:t>
            </a:r>
            <a:r>
              <a:rPr lang="es-ES" dirty="0" smtClean="0"/>
              <a:t>se basa en los indicadores y las metas establecidos en el marco de resultados de cada área focal y el Marco de Resultados Estratégicos del FMAM (documento programático del FMAM-5). </a:t>
            </a:r>
          </a:p>
          <a:p>
            <a:endParaRPr lang="es-ES" dirty="0"/>
          </a:p>
          <a:p>
            <a:r>
              <a:rPr lang="es-ES" dirty="0" smtClean="0"/>
              <a:t>La Secretaría, en coordinación con los organismos</a:t>
            </a:r>
            <a:r>
              <a:rPr lang="es-ES" baseline="0" dirty="0" smtClean="0"/>
              <a:t> </a:t>
            </a:r>
            <a:r>
              <a:rPr lang="es-ES" dirty="0" smtClean="0"/>
              <a:t>del FMAM, implementa un enfoque coherente e integrado de GBR con la introducción de metas estratégicas para toda la organización. El seguimiento de los resultados del FMAM a nivel de la</a:t>
            </a:r>
            <a:r>
              <a:rPr lang="es-ES" baseline="0" dirty="0" smtClean="0"/>
              <a:t> </a:t>
            </a:r>
            <a:r>
              <a:rPr lang="es-ES" dirty="0" smtClean="0"/>
              <a:t>cartera detecta y mide los resultados de los efectos directos logrados durante la vigencia del proyecto, más que los impactos a largo plazo, que se pueden detectar mejor a través de las evaluaciones.</a:t>
            </a:r>
          </a:p>
          <a:p>
            <a:endParaRPr lang="es-ES" dirty="0"/>
          </a:p>
          <a:p>
            <a:r>
              <a:rPr lang="es-ES" dirty="0" smtClean="0"/>
              <a:t>El seguimiento de los resultados del FMAM se centrará en la medición de los efectos directos y los productos principales. Los efectos directos inmediatos, los productos principales y otras medidas del desempeño son una buena representación del avance hacia el logro de resultados globales. Los organismos</a:t>
            </a:r>
            <a:r>
              <a:rPr lang="es-ES" baseline="0" dirty="0" smtClean="0"/>
              <a:t> de </a:t>
            </a:r>
            <a:r>
              <a:rPr lang="es-ES" dirty="0" smtClean="0"/>
              <a:t>ejecución serán responsables del seguimiento y la presentación de informes sobre los resultados a nivel del proyecto.</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effectLst/>
              </a:rPr>
              <a:t>¿SABÍA QUE el 80% de la población de Camboya vive en zonas rurales y está expuesto a inundaciones, sequías y otros fenómenos relacionados con el cambio climático?</a:t>
            </a:r>
            <a:endParaRPr lang="es-ES" dirty="0">
              <a:effectLst/>
            </a:endParaRP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Zona</a:t>
            </a:r>
            <a:r>
              <a:rPr lang="es-ES" baseline="0" dirty="0" smtClean="0"/>
              <a:t> protegida de la región florística del Cabo (Sudáfrica).</a:t>
            </a:r>
            <a:endParaRPr lang="es-E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C37F9C5-DADA-40EF-BCE0-F0AA5007CB72}" type="slidenum">
              <a:rPr lang="en-U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9"/>
          <p:cNvGrpSpPr/>
          <p:nvPr userDrawn="1"/>
        </p:nvGrpSpPr>
        <p:grpSpPr>
          <a:xfrm>
            <a:off x="0" y="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s-ES" dirty="0" smtClean="0"/>
              <a:t>¿Preguntas?</a:t>
            </a:r>
            <a:endParaRPr lang="es-E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s-ES" sz="4800" dirty="0" smtClean="0">
                <a:solidFill>
                  <a:srgbClr val="00642D"/>
                </a:solidFill>
                <a:latin typeface="+mn-lt"/>
              </a:rPr>
              <a:t>Gracias por su atención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a:hlinkClick r:id="rId7" action="ppaction://hlinksldjump"/>
          </p:cNvPr>
          <p:cNvPicPr>
            <a:picLocks noChangeAspect="1"/>
          </p:cNvPicPr>
          <p:nvPr userDrawn="1"/>
        </p:nvPicPr>
        <p:blipFill>
          <a:blip r:embed="rId8" cstate="print"/>
          <a:stretch>
            <a:fillRect/>
          </a:stretch>
        </p:blipFill>
        <p:spPr>
          <a:xfrm>
            <a:off x="0" y="5609844"/>
            <a:ext cx="9144000" cy="1248156"/>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iming>
    <p:tnLst>
      <p:par>
        <p:cTn id="1" dur="indefinite" restart="never" nodeType="tmRoot"/>
      </p:par>
    </p:tnLst>
  </p:timing>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ef.org/gef/tracking_too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gef.org/gef/RB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914400" y="3886200"/>
            <a:ext cx="7315200" cy="1752600"/>
          </a:xfrm>
        </p:spPr>
        <p:txBody>
          <a:bodyPr>
            <a:normAutofit/>
          </a:bodyPr>
          <a:lstStyle/>
          <a:p>
            <a:pPr lvl="0">
              <a:spcBef>
                <a:spcPts val="0"/>
              </a:spcBef>
              <a:defRPr/>
            </a:pPr>
            <a:r>
              <a:rPr lang="es-ES" dirty="0" smtClean="0"/>
              <a:t>Taller de Circunscripción Ampliado del FMAM</a:t>
            </a:r>
          </a:p>
          <a:p>
            <a:pPr lvl="0">
              <a:spcBef>
                <a:spcPts val="0"/>
              </a:spcBef>
              <a:defRPr/>
            </a:pPr>
            <a:r>
              <a:rPr lang="es-ES" dirty="0" smtClean="0"/>
              <a:t>Santiago de Chile, Abril 17 – 18, 2013</a:t>
            </a:r>
          </a:p>
          <a:p>
            <a:pPr lvl="0">
              <a:spcBef>
                <a:spcPts val="0"/>
              </a:spcBef>
              <a:defRPr/>
            </a:pPr>
            <a:r>
              <a:rPr lang="es-ES" sz="2000" dirty="0" smtClean="0"/>
              <a:t>(Presentación preparada por </a:t>
            </a:r>
            <a:r>
              <a:rPr lang="es-ES" sz="2000" dirty="0" err="1" smtClean="0"/>
              <a:t>Omid</a:t>
            </a:r>
            <a:r>
              <a:rPr lang="es-ES" sz="2000" dirty="0" smtClean="0"/>
              <a:t> </a:t>
            </a:r>
            <a:r>
              <a:rPr lang="es-ES" sz="2000" dirty="0" err="1" smtClean="0"/>
              <a:t>Parhizkar</a:t>
            </a:r>
            <a:r>
              <a:rPr lang="es-ES" sz="2000" dirty="0" smtClean="0"/>
              <a:t>)</a:t>
            </a:r>
          </a:p>
        </p:txBody>
      </p:sp>
      <p:sp>
        <p:nvSpPr>
          <p:cNvPr id="4" name="Title 3"/>
          <p:cNvSpPr>
            <a:spLocks noGrp="1"/>
          </p:cNvSpPr>
          <p:nvPr>
            <p:ph type="title"/>
          </p:nvPr>
        </p:nvSpPr>
        <p:spPr/>
        <p:txBody>
          <a:bodyPr rtlCol="0">
            <a:noAutofit/>
          </a:bodyPr>
          <a:lstStyle/>
          <a:p>
            <a:pPr fontAlgn="auto">
              <a:spcAft>
                <a:spcPts val="0"/>
              </a:spcAft>
              <a:defRPr/>
            </a:pPr>
            <a:r>
              <a:rPr lang="es-ES" sz="3200" b="1" dirty="0" smtClean="0">
                <a:solidFill>
                  <a:srgbClr val="00642D"/>
                </a:solidFill>
              </a:rPr>
              <a:t>Gestión basada en los resultados en el FMAM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04582"/>
            <a:ext cx="9144000" cy="1585049"/>
          </a:xfrm>
          <a:prstGeom prst="rect">
            <a:avLst/>
          </a:prstGeom>
          <a:solidFill>
            <a:srgbClr val="FFFFFF"/>
          </a:solidFill>
        </p:spPr>
        <p:txBody>
          <a:bodyPr wrap="square">
            <a:spAutoFit/>
          </a:bodyPr>
          <a:lstStyle/>
          <a:p>
            <a:pPr lvl="0"/>
            <a:r>
              <a:rPr lang="es-ES" sz="2700" b="1" dirty="0" smtClean="0"/>
              <a:t>Biodiversidad:</a:t>
            </a:r>
          </a:p>
          <a:p>
            <a:pPr lvl="0"/>
            <a:r>
              <a:rPr lang="es-ES" sz="2700" dirty="0" smtClean="0"/>
              <a:t>Hectáreas de áreas protegidas que han recibido apoyo financiero</a:t>
            </a:r>
          </a:p>
          <a:p>
            <a:pPr lvl="0"/>
            <a:endParaRPr lang="es-ES" sz="1600" dirty="0"/>
          </a:p>
        </p:txBody>
      </p:sp>
      <p:sp>
        <p:nvSpPr>
          <p:cNvPr id="7" name="Rectangle 6"/>
          <p:cNvSpPr/>
          <p:nvPr/>
        </p:nvSpPr>
        <p:spPr>
          <a:xfrm>
            <a:off x="6019800" y="5638800"/>
            <a:ext cx="3200400" cy="261610"/>
          </a:xfrm>
          <a:prstGeom prst="rect">
            <a:avLst/>
          </a:prstGeom>
        </p:spPr>
        <p:txBody>
          <a:bodyPr wrap="square">
            <a:spAutoFit/>
          </a:bodyPr>
          <a:lstStyle/>
          <a:p>
            <a:r>
              <a:rPr lang="es-ES" sz="1100" dirty="0"/>
              <a:t>Fuente: Fondo para el Medio Ambiente Mundial</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1027" name="Picture 3" descr="C:\Users\wb346165\Desktop\pic\40657_143878558968574_286255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5"/>
            <a:ext cx="9144000" cy="57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692336"/>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657671"/>
            <a:ext cx="9144000" cy="1200329"/>
          </a:xfrm>
          <a:prstGeom prst="rect">
            <a:avLst/>
          </a:prstGeom>
          <a:solidFill>
            <a:srgbClr val="FFFFFF"/>
          </a:solidFill>
        </p:spPr>
        <p:txBody>
          <a:bodyPr wrap="square">
            <a:spAutoFit/>
          </a:bodyPr>
          <a:lstStyle/>
          <a:p>
            <a:pPr lvl="0"/>
            <a:r>
              <a:rPr lang="es-ES" sz="2000" b="1" dirty="0" smtClean="0"/>
              <a:t>Aguas internacionales:</a:t>
            </a:r>
            <a:endParaRPr lang="es-ES" sz="2000" dirty="0" smtClean="0">
              <a:solidFill>
                <a:schemeClr val="tx1">
                  <a:lumMod val="95000"/>
                  <a:lumOff val="5000"/>
                </a:schemeClr>
              </a:solidFill>
            </a:endParaRPr>
          </a:p>
          <a:p>
            <a:pPr lvl="0"/>
            <a:r>
              <a:rPr lang="es-ES" sz="2000" dirty="0" smtClean="0"/>
              <a:t>Número de alianzas estratégicas financiadas para producir una reducción medible de la contaminación en masas de agua</a:t>
            </a:r>
          </a:p>
          <a:p>
            <a:pPr lvl="0"/>
            <a:endParaRPr lang="es-ES" sz="1200" dirty="0"/>
          </a:p>
        </p:txBody>
      </p:sp>
      <p:sp>
        <p:nvSpPr>
          <p:cNvPr id="6" name="Rectangle 5"/>
          <p:cNvSpPr/>
          <p:nvPr/>
        </p:nvSpPr>
        <p:spPr>
          <a:xfrm>
            <a:off x="5943600" y="5638800"/>
            <a:ext cx="3265468" cy="261610"/>
          </a:xfrm>
          <a:prstGeom prst="rect">
            <a:avLst/>
          </a:prstGeom>
        </p:spPr>
        <p:txBody>
          <a:bodyPr wrap="square">
            <a:spAutoFit/>
          </a:bodyPr>
          <a:lstStyle/>
          <a:p>
            <a:r>
              <a:rPr lang="es-ES" sz="1100" dirty="0"/>
              <a:t>Fuente: Fondo para el Medio </a:t>
            </a:r>
            <a:r>
              <a:rPr lang="es-ES" sz="1100" dirty="0" smtClean="0"/>
              <a:t>Ambiente Mundial</a:t>
            </a:r>
            <a:endParaRPr lang="es-ES" sz="1100" dirty="0"/>
          </a:p>
        </p:txBody>
      </p:sp>
      <p:pic>
        <p:nvPicPr>
          <p:cNvPr id="2052" name="Picture 4" descr="C:\Users\wb346165\Desktop\pic\400096_143878558968574_286255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5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777414"/>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43600"/>
            <a:ext cx="9144000" cy="954107"/>
          </a:xfrm>
          <a:prstGeom prst="rect">
            <a:avLst/>
          </a:prstGeom>
          <a:solidFill>
            <a:srgbClr val="FFFFFF"/>
          </a:solidFill>
          <a:ln>
            <a:noFill/>
          </a:ln>
        </p:spPr>
        <p:txBody>
          <a:bodyPr wrap="square">
            <a:spAutoFit/>
          </a:bodyPr>
          <a:lstStyle/>
          <a:p>
            <a:pPr lvl="0"/>
            <a:r>
              <a:rPr lang="es-ES" sz="2400" b="1" dirty="0" smtClean="0"/>
              <a:t>Degradación del suelo: </a:t>
            </a:r>
          </a:p>
          <a:p>
            <a:pPr lvl="0"/>
            <a:r>
              <a:rPr lang="es-ES" sz="2400" dirty="0" smtClean="0"/>
              <a:t>Hectáreas sujetas a la gestión sostenible de la tierra.</a:t>
            </a:r>
          </a:p>
          <a:p>
            <a:pPr lvl="0"/>
            <a:endParaRPr lang="es-ES" sz="700" dirty="0"/>
          </a:p>
        </p:txBody>
      </p:sp>
      <p:sp>
        <p:nvSpPr>
          <p:cNvPr id="4" name="Rectangle 3"/>
          <p:cNvSpPr/>
          <p:nvPr/>
        </p:nvSpPr>
        <p:spPr>
          <a:xfrm>
            <a:off x="5791200" y="5910590"/>
            <a:ext cx="3417868" cy="261610"/>
          </a:xfrm>
          <a:prstGeom prst="rect">
            <a:avLst/>
          </a:prstGeom>
        </p:spPr>
        <p:txBody>
          <a:bodyPr wrap="square">
            <a:spAutoFit/>
          </a:bodyPr>
          <a:lstStyle/>
          <a:p>
            <a:r>
              <a:rPr lang="es-ES" sz="1100" dirty="0"/>
              <a:t>Fuente: Fondo para el Medio Ambiente Mundial</a:t>
            </a:r>
          </a:p>
        </p:txBody>
      </p:sp>
      <p:pic>
        <p:nvPicPr>
          <p:cNvPr id="4098" name="Picture 2" descr="C:\Users\wb346165\Desktop\pic\464765_143878558968574_286255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45838"/>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514600"/>
            <a:ext cx="8686800" cy="3352800"/>
          </a:xfrm>
        </p:spPr>
        <p:txBody>
          <a:bodyPr>
            <a:normAutofit/>
          </a:bodyPr>
          <a:lstStyle/>
          <a:p>
            <a:r>
              <a:rPr lang="es-ES" sz="2400" dirty="0"/>
              <a:t>Permiten la agregación de los resultados a nivel mundial</a:t>
            </a:r>
          </a:p>
          <a:p>
            <a:r>
              <a:rPr lang="es-ES" sz="2400" dirty="0" smtClean="0"/>
              <a:t>Demuestran el avance logrado en función de indicadores comunes a </a:t>
            </a:r>
            <a:r>
              <a:rPr lang="es-ES" sz="2400" u="sng" dirty="0" smtClean="0"/>
              <a:t>todos</a:t>
            </a:r>
            <a:r>
              <a:rPr lang="es-ES" sz="2400" dirty="0" smtClean="0"/>
              <a:t> los proyectos </a:t>
            </a:r>
          </a:p>
          <a:p>
            <a:pPr lvl="1"/>
            <a:r>
              <a:rPr lang="es-ES" sz="2400" dirty="0" smtClean="0"/>
              <a:t>también pueden revelar deficiencias</a:t>
            </a:r>
          </a:p>
          <a:p>
            <a:pPr marL="342900" lvl="1" indent="-342900">
              <a:buFont typeface="Arial" charset="0"/>
              <a:buChar char="•"/>
            </a:pPr>
            <a:r>
              <a:rPr lang="es-ES" sz="2400" dirty="0" smtClean="0"/>
              <a:t>Los </a:t>
            </a:r>
            <a:r>
              <a:rPr lang="es-ES" sz="2400" dirty="0"/>
              <a:t>resultados agregados se publican posteriormente en el examen anual de </a:t>
            </a:r>
            <a:r>
              <a:rPr lang="es-ES" sz="2400" dirty="0" smtClean="0"/>
              <a:t>seguimiento</a:t>
            </a:r>
            <a:r>
              <a:rPr lang="es-ES" sz="2400" dirty="0"/>
              <a:t> </a:t>
            </a:r>
            <a:r>
              <a:rPr lang="es-ES" sz="2400" dirty="0" smtClean="0"/>
              <a:t>(</a:t>
            </a:r>
            <a:r>
              <a:rPr lang="es-ES" sz="2400" u="sng" dirty="0" smtClean="0"/>
              <a:t>Consejo</a:t>
            </a:r>
            <a:r>
              <a:rPr lang="es-ES" sz="2400" dirty="0" smtClean="0"/>
              <a:t>)</a:t>
            </a:r>
          </a:p>
          <a:p>
            <a:pPr marL="342900" lvl="1" indent="-342900">
              <a:buFont typeface="Arial" charset="0"/>
              <a:buChar char="•"/>
            </a:pPr>
            <a:r>
              <a:rPr lang="es-ES" sz="2400" dirty="0" smtClean="0"/>
              <a:t>Orienta </a:t>
            </a:r>
            <a:r>
              <a:rPr lang="es-ES" sz="2400" dirty="0"/>
              <a:t>el desarrollo de las futuras estrategias del </a:t>
            </a:r>
            <a:r>
              <a:rPr lang="es-ES" sz="2400" dirty="0" smtClean="0"/>
              <a:t>FMAM (</a:t>
            </a:r>
            <a:r>
              <a:rPr lang="es-ES" sz="2400" u="sng" dirty="0" smtClean="0"/>
              <a:t>Donantes</a:t>
            </a:r>
            <a:r>
              <a:rPr lang="es-ES" sz="2400" dirty="0" smtClean="0"/>
              <a:t>)</a:t>
            </a:r>
          </a:p>
          <a:p>
            <a:pPr marL="342900" lvl="1" indent="-342900">
              <a:buFont typeface="Arial" charset="0"/>
              <a:buChar char="•"/>
            </a:pPr>
            <a:endParaRPr lang="es-ES" sz="2400" dirty="0"/>
          </a:p>
          <a:p>
            <a:endParaRPr lang="es-ES" sz="2400" dirty="0" smtClean="0"/>
          </a:p>
          <a:p>
            <a:endParaRPr lang="es-ES" sz="2400" dirty="0"/>
          </a:p>
        </p:txBody>
      </p:sp>
      <p:sp>
        <p:nvSpPr>
          <p:cNvPr id="12" name="TextBox 11"/>
          <p:cNvSpPr txBox="1"/>
          <p:nvPr/>
        </p:nvSpPr>
        <p:spPr>
          <a:xfrm>
            <a:off x="76200" y="1219200"/>
            <a:ext cx="8686800" cy="1107996"/>
          </a:xfrm>
          <a:prstGeom prst="rect">
            <a:avLst/>
          </a:prstGeom>
          <a:solidFill>
            <a:srgbClr val="3117EF"/>
          </a:solidFill>
          <a:ln>
            <a:noFill/>
          </a:ln>
        </p:spPr>
        <p:txBody>
          <a:bodyPr wrap="square" rtlCol="0">
            <a:spAutoFit/>
          </a:bodyPr>
          <a:lstStyle/>
          <a:p>
            <a:pPr algn="ctr"/>
            <a:r>
              <a:rPr lang="es-ES" sz="2200" b="1" dirty="0">
                <a:solidFill>
                  <a:prstClr val="white"/>
                </a:solidFill>
              </a:rPr>
              <a:t>Medir el avance en el logro de los impactos y los efectos directos establecidos a nivel de </a:t>
            </a:r>
            <a:r>
              <a:rPr lang="es-ES" sz="2200" b="1" dirty="0" smtClean="0">
                <a:solidFill>
                  <a:prstClr val="white"/>
                </a:solidFill>
              </a:rPr>
              <a:t>la </a:t>
            </a:r>
            <a:r>
              <a:rPr lang="es-ES" sz="2200" b="1" u="sng" dirty="0" smtClean="0">
                <a:solidFill>
                  <a:prstClr val="white"/>
                </a:solidFill>
              </a:rPr>
              <a:t>cartera</a:t>
            </a:r>
            <a:r>
              <a:rPr lang="es-ES" sz="2200" b="1" dirty="0" smtClean="0">
                <a:solidFill>
                  <a:prstClr val="white"/>
                </a:solidFill>
              </a:rPr>
              <a:t> </a:t>
            </a:r>
            <a:r>
              <a:rPr lang="es-ES" sz="2200" b="1" dirty="0">
                <a:solidFill>
                  <a:prstClr val="white"/>
                </a:solidFill>
              </a:rPr>
              <a:t>en el marco de cada </a:t>
            </a:r>
            <a:r>
              <a:rPr lang="es-ES" sz="2200" b="1" dirty="0" smtClean="0">
                <a:solidFill>
                  <a:prstClr val="white"/>
                </a:solidFill>
              </a:rPr>
              <a:t>área focal</a:t>
            </a:r>
            <a:endParaRPr lang="es-ES" sz="2200" b="1" dirty="0">
              <a:solidFill>
                <a:prstClr val="white"/>
              </a:solidFill>
            </a:endParaRPr>
          </a:p>
        </p:txBody>
      </p:sp>
      <p:sp>
        <p:nvSpPr>
          <p:cNvPr id="7" name="Rectangle 6"/>
          <p:cNvSpPr/>
          <p:nvPr/>
        </p:nvSpPr>
        <p:spPr>
          <a:xfrm>
            <a:off x="457200" y="152401"/>
            <a:ext cx="7696200" cy="1538883"/>
          </a:xfrm>
          <a:prstGeom prst="rect">
            <a:avLst/>
          </a:prstGeom>
        </p:spPr>
        <p:txBody>
          <a:bodyPr wrap="square">
            <a:spAutoFit/>
          </a:bodyPr>
          <a:lstStyle/>
          <a:p>
            <a:pPr>
              <a:spcBef>
                <a:spcPts val="1200"/>
              </a:spcBef>
            </a:pPr>
            <a:r>
              <a:rPr lang="es-ES" sz="2800" b="1" dirty="0">
                <a:solidFill>
                  <a:srgbClr val="1F497D"/>
                </a:solidFill>
                <a:latin typeface="+mn-lt"/>
              </a:rPr>
              <a:t>Propósito de las herramientas de seguimiento </a:t>
            </a:r>
            <a:r>
              <a:rPr lang="es-ES" sz="2800" b="1" dirty="0" smtClean="0">
                <a:solidFill>
                  <a:srgbClr val="1F497D"/>
                </a:solidFill>
                <a:latin typeface="+mn-lt"/>
              </a:rPr>
              <a:t> (</a:t>
            </a:r>
            <a:r>
              <a:rPr lang="es-ES" sz="2800" b="1" i="1" dirty="0" smtClean="0">
                <a:solidFill>
                  <a:srgbClr val="1F497D"/>
                </a:solidFill>
                <a:latin typeface="+mn-lt"/>
              </a:rPr>
              <a:t>Tracking Tools</a:t>
            </a:r>
            <a:r>
              <a:rPr lang="es-ES" sz="2800" b="1" dirty="0" smtClean="0">
                <a:solidFill>
                  <a:srgbClr val="1F497D"/>
                </a:solidFill>
                <a:latin typeface="+mn-lt"/>
              </a:rPr>
              <a:t>) del </a:t>
            </a:r>
            <a:r>
              <a:rPr lang="es-ES" sz="2800" b="1" dirty="0">
                <a:solidFill>
                  <a:srgbClr val="1F497D"/>
                </a:solidFill>
                <a:latin typeface="+mn-lt"/>
              </a:rPr>
              <a:t>FMAM (¿</a:t>
            </a:r>
            <a:r>
              <a:rPr lang="es-ES" sz="2800" b="1" dirty="0" smtClean="0">
                <a:solidFill>
                  <a:srgbClr val="1F497D"/>
                </a:solidFill>
                <a:latin typeface="+mn-lt"/>
              </a:rPr>
              <a:t>para </a:t>
            </a:r>
            <a:r>
              <a:rPr lang="es-ES" sz="2800" b="1" dirty="0">
                <a:solidFill>
                  <a:srgbClr val="1F497D"/>
                </a:solidFill>
                <a:latin typeface="+mn-lt"/>
              </a:rPr>
              <a:t>qué?)</a:t>
            </a:r>
          </a:p>
          <a:p>
            <a:pPr>
              <a:spcBef>
                <a:spcPts val="1200"/>
              </a:spcBef>
            </a:pPr>
            <a:endParaRPr lang="es-ES" sz="2800" b="1" dirty="0">
              <a:solidFill>
                <a:srgbClr val="1F497D"/>
              </a:solidFill>
              <a:latin typeface="+mj-lt"/>
              <a:ea typeface="+mj-ea"/>
              <a:cs typeface="+mj-cs"/>
            </a:endParaRPr>
          </a:p>
        </p:txBody>
      </p:sp>
    </p:spTree>
    <p:extLst>
      <p:ext uri="{BB962C8B-B14F-4D97-AF65-F5344CB8AC3E}">
        <p14:creationId xmlns:p14="http://schemas.microsoft.com/office/powerpoint/2010/main" val="2488871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096962"/>
          </a:xfrm>
        </p:spPr>
        <p:txBody>
          <a:bodyPr/>
          <a:lstStyle/>
          <a:p>
            <a:r>
              <a:rPr lang="es-ES" sz="2800" dirty="0" smtClean="0"/>
              <a:t>Requisitos </a:t>
            </a:r>
            <a:r>
              <a:rPr lang="es-ES" sz="2800" dirty="0"/>
              <a:t>de las </a:t>
            </a:r>
            <a:r>
              <a:rPr lang="es-ES" sz="2800" dirty="0" smtClean="0"/>
              <a:t>herramientas de seguimiento </a:t>
            </a:r>
            <a:r>
              <a:rPr lang="es-ES" sz="2800" dirty="0"/>
              <a:t> (</a:t>
            </a:r>
            <a:r>
              <a:rPr lang="es-ES" sz="2800" i="1" dirty="0"/>
              <a:t>Tracking Tools</a:t>
            </a:r>
            <a:r>
              <a:rPr lang="es-ES" sz="2800" dirty="0"/>
              <a:t>) del FMAM (¿cuándo?)</a:t>
            </a:r>
          </a:p>
        </p:txBody>
      </p:sp>
      <p:sp>
        <p:nvSpPr>
          <p:cNvPr id="3" name="Content Placeholder 2"/>
          <p:cNvSpPr>
            <a:spLocks noGrp="1"/>
          </p:cNvSpPr>
          <p:nvPr>
            <p:ph idx="1"/>
          </p:nvPr>
        </p:nvSpPr>
        <p:spPr>
          <a:xfrm>
            <a:off x="457200" y="1524001"/>
            <a:ext cx="8458200" cy="4191000"/>
          </a:xfrm>
        </p:spPr>
        <p:txBody>
          <a:bodyPr/>
          <a:lstStyle/>
          <a:p>
            <a:r>
              <a:rPr lang="es-ES" sz="2400" dirty="0" smtClean="0"/>
              <a:t>Cada área focal tiene </a:t>
            </a:r>
            <a:r>
              <a:rPr lang="es-ES" sz="2400" u="sng" dirty="0" smtClean="0"/>
              <a:t>su propia</a:t>
            </a:r>
            <a:r>
              <a:rPr lang="es-ES" sz="2400" dirty="0" smtClean="0"/>
              <a:t> herramienta de seguimiento para cubrir sus necesidades únicas </a:t>
            </a:r>
          </a:p>
          <a:p>
            <a:r>
              <a:rPr lang="es-ES" sz="2400" dirty="0" smtClean="0"/>
              <a:t>Las herramientas de seguimiento deben estar </a:t>
            </a:r>
            <a:r>
              <a:rPr lang="es-ES" sz="2400" u="sng" dirty="0" smtClean="0"/>
              <a:t>completas</a:t>
            </a:r>
            <a:r>
              <a:rPr lang="es-ES" sz="2400" dirty="0" smtClean="0"/>
              <a:t> cuando la Dirección Ejecutiva ratifica/aprueba los proyectos </a:t>
            </a:r>
          </a:p>
          <a:p>
            <a:r>
              <a:rPr lang="es-ES" sz="2400" dirty="0" smtClean="0"/>
              <a:t>Las herramientas de seguimiento </a:t>
            </a:r>
            <a:r>
              <a:rPr lang="es-ES" sz="2400" u="sng" dirty="0" smtClean="0"/>
              <a:t>se vuelven a presentar</a:t>
            </a:r>
            <a:r>
              <a:rPr lang="es-ES" sz="2400" dirty="0" smtClean="0"/>
              <a:t> a mitad de período y al terminar el proyecto</a:t>
            </a:r>
          </a:p>
          <a:p>
            <a:r>
              <a:rPr lang="es-ES" sz="2400" dirty="0" smtClean="0"/>
              <a:t>Las </a:t>
            </a:r>
            <a:r>
              <a:rPr lang="es-ES" sz="2400" dirty="0"/>
              <a:t>herramientas de seguimiento </a:t>
            </a:r>
            <a:r>
              <a:rPr lang="es-ES" sz="2400" dirty="0" smtClean="0"/>
              <a:t>y sus directrices correspondientes pueden encontrarse en: </a:t>
            </a:r>
            <a:r>
              <a:rPr lang="es-ES" sz="2400" dirty="0" smtClean="0">
                <a:hlinkClick r:id="rId3"/>
              </a:rPr>
              <a:t>http://www.thegef.org/gef/tracking_tools</a:t>
            </a:r>
            <a:r>
              <a:rPr lang="es-ES" sz="2400" dirty="0" smtClean="0"/>
              <a:t>  </a:t>
            </a:r>
          </a:p>
          <a:p>
            <a:endParaRPr lang="es-E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8"/>
          <p:cNvGraphicFramePr>
            <a:graphicFrameLocks/>
          </p:cNvGraphicFramePr>
          <p:nvPr>
            <p:extLst>
              <p:ext uri="{D42A27DB-BD31-4B8C-83A1-F6EECF244321}">
                <p14:modId xmlns:p14="http://schemas.microsoft.com/office/powerpoint/2010/main" val="452295347"/>
              </p:ext>
            </p:extLst>
          </p:nvPr>
        </p:nvGraphicFramePr>
        <p:xfrm>
          <a:off x="762000" y="152400"/>
          <a:ext cx="7696200" cy="5469469"/>
        </p:xfrm>
        <a:graphic>
          <a:graphicData uri="http://schemas.openxmlformats.org/drawingml/2006/table">
            <a:tbl>
              <a:tblPr/>
              <a:tblGrid>
                <a:gridCol w="1905000"/>
                <a:gridCol w="2133600"/>
                <a:gridCol w="1832728"/>
                <a:gridCol w="1824872"/>
              </a:tblGrid>
              <a:tr h="0">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Objetivo del área focal relativa </a:t>
                      </a:r>
                      <a:br>
                        <a:rPr kumimoji="0" lang="es-ES" sz="1400" b="1" i="0" u="none" strike="noStrike" cap="none" normalizeH="0" baseline="0" dirty="0" smtClean="0">
                          <a:ln>
                            <a:noFill/>
                          </a:ln>
                          <a:solidFill>
                            <a:schemeClr val="tx1"/>
                          </a:solidFill>
                          <a:effectLst/>
                          <a:latin typeface="Arial" charset="0"/>
                        </a:rPr>
                      </a:br>
                      <a:r>
                        <a:rPr kumimoji="0" lang="es-ES" sz="1400" b="1" i="0" u="none" strike="noStrike" cap="none" normalizeH="0" baseline="0" dirty="0" smtClean="0">
                          <a:ln>
                            <a:noFill/>
                          </a:ln>
                          <a:solidFill>
                            <a:schemeClr val="tx1"/>
                          </a:solidFill>
                          <a:effectLst/>
                          <a:latin typeface="Arial" charset="0"/>
                        </a:rPr>
                        <a:t>a la biodiversidad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Efecto directo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Indicador-Efecto directo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Indicador-Producto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2025230">
                <a:tc>
                  <a:txBody>
                    <a:bodyPr/>
                    <a:lstStyle/>
                    <a:p>
                      <a:pPr marL="0" marR="0" lvl="0" indent="0" algn="l" defTabSz="914400" rtl="0" eaLnBrk="1" fontAlgn="base" latinLnBrk="0" hangingPunct="1">
                        <a:lnSpc>
                          <a:spcPct val="100000"/>
                        </a:lnSpc>
                        <a:spcBef>
                          <a:spcPct val="20000"/>
                        </a:spcBef>
                        <a:spcAft>
                          <a:spcPct val="0"/>
                        </a:spcAft>
                        <a:buClr>
                          <a:schemeClr val="tx1"/>
                        </a:buClr>
                        <a:buSzPct val="120000"/>
                        <a:buFontTx/>
                        <a:buNone/>
                        <a:tabLst/>
                      </a:pPr>
                      <a:r>
                        <a:rPr lang="es-ES" sz="1400" kern="1200" dirty="0" smtClean="0">
                          <a:solidFill>
                            <a:schemeClr val="tx1"/>
                          </a:solidFill>
                          <a:latin typeface="+mn-lt"/>
                        </a:rPr>
                        <a:t>Mejorar la sostenibilidad de los sistemas de zonas protegidas</a:t>
                      </a:r>
                      <a:endParaRPr kumimoji="0" lang="es-ES" sz="14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342900" algn="l" defTabSz="914400" rtl="0" eaLnBrk="1" latinLnBrk="0" hangingPunct="1">
                        <a:spcBef>
                          <a:spcPts val="0"/>
                        </a:spcBef>
                        <a:spcAft>
                          <a:spcPts val="0"/>
                        </a:spcAft>
                        <a:buSzPts val="1000"/>
                        <a:buFont typeface="Arial" pitchFamily="34" charset="0"/>
                        <a:buNone/>
                      </a:pPr>
                      <a:r>
                        <a:rPr lang="es-ES" sz="1400" kern="1200" baseline="0" dirty="0" smtClean="0">
                          <a:solidFill>
                            <a:schemeClr val="tx1"/>
                          </a:solidFill>
                          <a:latin typeface="+mn-lt"/>
                        </a:rPr>
                        <a:t>Se incrementan los ingresos destinados a los sistemas de zonas protegidas para cubrir el total de los gastos que requiere su gestión</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s-ES" sz="1400" kern="1200" dirty="0" smtClean="0">
                          <a:solidFill>
                            <a:schemeClr val="tx1"/>
                          </a:solidFill>
                          <a:latin typeface="+mn-lt"/>
                        </a:rPr>
                        <a:t>El total anual de los ingresos es suficiente para la gestión del</a:t>
                      </a:r>
                      <a:r>
                        <a:rPr lang="es-ES" sz="1400" kern="1200" baseline="0" dirty="0" smtClean="0">
                          <a:solidFill>
                            <a:schemeClr val="tx1"/>
                          </a:solidFill>
                          <a:latin typeface="+mn-lt"/>
                        </a:rPr>
                        <a:t> área </a:t>
                      </a:r>
                      <a:r>
                        <a:rPr lang="es-ES" sz="1400" kern="1200" dirty="0" smtClean="0">
                          <a:solidFill>
                            <a:schemeClr val="tx1"/>
                          </a:solidFill>
                          <a:latin typeface="+mn-lt"/>
                        </a:rPr>
                        <a:t> protegida</a:t>
                      </a:r>
                      <a:endParaRPr kumimoji="0" lang="es-E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r>
                        <a:rPr kumimoji="0" lang="es-ES" sz="1400" b="0" i="0" u="none" strike="noStrike" cap="none" normalizeH="0" baseline="0" dirty="0" smtClean="0">
                          <a:ln>
                            <a:noFill/>
                          </a:ln>
                          <a:solidFill>
                            <a:schemeClr val="tx1"/>
                          </a:solidFill>
                          <a:effectLst/>
                          <a:latin typeface="+mn-lt"/>
                        </a:rPr>
                        <a:t>Total de ingresos anuales: US$</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defRPr/>
                      </a:pPr>
                      <a:endParaRPr kumimoji="0" lang="es-ES" sz="1400" b="0" i="0" u="none" strike="noStrike" cap="none" normalizeH="0" baseline="0" dirty="0" smtClean="0">
                        <a:ln>
                          <a:noFill/>
                        </a:ln>
                        <a:solidFill>
                          <a:schemeClr val="tx1"/>
                        </a:solidFill>
                        <a:effectLst/>
                        <a:latin typeface="Arial" charset="0"/>
                        <a:cs typeface="Arial" charset="0"/>
                      </a:endParaRP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s-ES" sz="1400" kern="1200" dirty="0" smtClean="0">
                          <a:solidFill>
                            <a:schemeClr val="tx1"/>
                          </a:solidFill>
                          <a:latin typeface="+mn-lt"/>
                        </a:rPr>
                        <a:t>Planes de financiamiento sostenible</a:t>
                      </a:r>
                    </a:p>
                    <a:p>
                      <a:pPr marL="0" marR="0" lvl="0" indent="0" algn="l" defTabSz="122238" rtl="0" eaLnBrk="1" fontAlgn="base" latinLnBrk="0" hangingPunct="1">
                        <a:lnSpc>
                          <a:spcPct val="100000"/>
                        </a:lnSpc>
                        <a:spcBef>
                          <a:spcPct val="20000"/>
                        </a:spcBef>
                        <a:spcAft>
                          <a:spcPct val="0"/>
                        </a:spcAft>
                        <a:buClr>
                          <a:schemeClr val="tx1"/>
                        </a:buClr>
                        <a:buSzPct val="120000"/>
                        <a:buFontTx/>
                        <a:buNone/>
                        <a:tabLst/>
                      </a:pPr>
                      <a:r>
                        <a:rPr lang="es-ES" sz="1400" kern="1200" dirty="0" smtClean="0">
                          <a:solidFill>
                            <a:schemeClr val="tx1"/>
                          </a:solidFill>
                          <a:latin typeface="+mn-lt"/>
                        </a:rPr>
                        <a:t>(n.</a:t>
                      </a:r>
                      <a:r>
                        <a:rPr lang="es-ES" sz="1400" kern="1200" baseline="30000" dirty="0" smtClean="0">
                          <a:solidFill>
                            <a:schemeClr val="tx1"/>
                          </a:solidFill>
                          <a:latin typeface="+mn-lt"/>
                        </a:rPr>
                        <a:t>o</a:t>
                      </a:r>
                      <a:r>
                        <a:rPr lang="es-ES" sz="1400" kern="1200" dirty="0" smtClean="0">
                          <a:solidFill>
                            <a:schemeClr val="tx1"/>
                          </a:solidFill>
                          <a:latin typeface="+mn-lt"/>
                        </a:rPr>
                        <a:t>) </a:t>
                      </a:r>
                      <a:endParaRPr kumimoji="0" lang="es-E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441">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Objetivo del área focal relativo al cambio climático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Efecto directo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Indicador-Efecto directo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120000"/>
                        <a:buFontTx/>
                        <a:buNone/>
                        <a:tabLst/>
                      </a:pPr>
                      <a:r>
                        <a:rPr kumimoji="0" lang="es-ES" sz="1400" b="1" i="0" u="none" strike="noStrike" cap="none" normalizeH="0" baseline="0" dirty="0" smtClean="0">
                          <a:ln>
                            <a:noFill/>
                          </a:ln>
                          <a:solidFill>
                            <a:schemeClr val="tx1"/>
                          </a:solidFill>
                          <a:effectLst/>
                          <a:latin typeface="Arial" charset="0"/>
                        </a:rPr>
                        <a:t>Indicador-Producto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981199">
                <a:tc>
                  <a:txBody>
                    <a:bodyPr/>
                    <a:lstStyle/>
                    <a:p>
                      <a:r>
                        <a:rPr lang="es-ES" sz="1400" kern="1200" baseline="0" dirty="0" smtClean="0">
                          <a:solidFill>
                            <a:schemeClr val="tx1"/>
                          </a:solidFill>
                          <a:latin typeface="+mn-lt"/>
                        </a:rPr>
                        <a:t>Promover la demostración, aplicación y transferencia de tecnologías innovadoras con bajos niveles de emisión de carbono </a:t>
                      </a:r>
                      <a:r>
                        <a:rPr lang="en-US" sz="1400" kern="1200" baseline="0" dirty="0" smtClean="0">
                          <a:solidFill>
                            <a:schemeClr val="tx1"/>
                          </a:solidFill>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s-ES" sz="1400" kern="1200" baseline="0" dirty="0" smtClean="0">
                          <a:solidFill>
                            <a:schemeClr val="tx1"/>
                          </a:solidFill>
                          <a:latin typeface="+mn-lt"/>
                        </a:rPr>
                        <a:t>Se lleva a cabo exitosamente la demostración, aplicación y transferencia de tecnologías </a:t>
                      </a:r>
                      <a:endParaRPr lang="en-US" sz="1400" dirty="0" smtClean="0"/>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s-ES" sz="1400" kern="1200" baseline="0" dirty="0" smtClean="0">
                          <a:solidFill>
                            <a:schemeClr val="tx1"/>
                          </a:solidFill>
                          <a:latin typeface="+mn-lt"/>
                        </a:rPr>
                        <a:t>El porcentaje de demostraciones de tecnología alcanza las metas previstas </a:t>
                      </a:r>
                      <a:r>
                        <a:rPr lang="en-US" sz="1400" kern="1200" baseline="0" dirty="0" smtClean="0">
                          <a:solidFill>
                            <a:schemeClr val="tx1"/>
                          </a:solidFill>
                          <a:latin typeface="+mn-lt"/>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s-ES" sz="1400" kern="1200" baseline="0" dirty="0" smtClean="0">
                          <a:solidFill>
                            <a:schemeClr val="tx1"/>
                          </a:solidFill>
                          <a:latin typeface="+mn-lt"/>
                        </a:rPr>
                        <a:t>Se demuestran y aplican sobre el terreno tecnologías innovadoras con bajas emisiones de carbono </a:t>
                      </a:r>
                      <a:r>
                        <a:rPr lang="es-ES" sz="1400" kern="1200" dirty="0" smtClean="0">
                          <a:solidFill>
                            <a:schemeClr val="tx1"/>
                          </a:solidFill>
                          <a:latin typeface="+mn-lt"/>
                        </a:rPr>
                        <a:t>(n.</a:t>
                      </a:r>
                      <a:r>
                        <a:rPr lang="es-ES" sz="1400" kern="1200" baseline="30000" dirty="0" smtClean="0">
                          <a:solidFill>
                            <a:schemeClr val="tx1"/>
                          </a:solidFill>
                          <a:latin typeface="+mn-lt"/>
                        </a:rPr>
                        <a:t>o</a:t>
                      </a:r>
                      <a:r>
                        <a:rPr lang="es-ES" sz="1400" kern="1200" dirty="0" smtClean="0">
                          <a:solidFill>
                            <a:schemeClr val="tx1"/>
                          </a:solidFill>
                          <a:latin typeface="+mn-lt"/>
                        </a:rPr>
                        <a:t>) </a:t>
                      </a:r>
                      <a:endParaRPr kumimoji="0" lang="es-E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3006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10600" cy="762000"/>
          </a:xfrm>
        </p:spPr>
        <p:txBody>
          <a:bodyPr/>
          <a:lstStyle/>
          <a:p>
            <a:pPr marL="514350" indent="-514350"/>
            <a:r>
              <a:rPr lang="es-ES" dirty="0" smtClean="0"/>
              <a:t>      </a:t>
            </a:r>
            <a:r>
              <a:rPr lang="es-ES" sz="2000" dirty="0" smtClean="0"/>
              <a:t>Portal de localización geográfica para acceder a los datos y ordenarlos</a:t>
            </a:r>
            <a:r>
              <a:rPr sz="2800" dirty="0"/>
              <a:t/>
            </a:r>
            <a:br>
              <a:rPr sz="2800" dirty="0"/>
            </a:br>
            <a:r>
              <a:rPr lang="es-ES" sz="900" dirty="0" smtClean="0">
                <a:solidFill>
                  <a:prstClr val="black">
                    <a:lumMod val="50000"/>
                    <a:lumOff val="50000"/>
                  </a:prstClr>
                </a:solidFill>
                <a:latin typeface="Arial" charset="0"/>
              </a:rPr>
              <a:t>El próximo paso será reflejar el avance hacia los resultados (efectos directos y productos) a través del portal de localización geográfica </a:t>
            </a:r>
            <a:r>
              <a:rPr dirty="0"/>
              <a:t/>
            </a:r>
            <a:br>
              <a:rPr dirty="0"/>
            </a:br>
            <a:endParaRPr lang="es-ES" sz="2700" dirty="0" smtClean="0">
              <a:solidFill>
                <a:prstClr val="black"/>
              </a:solidFill>
            </a:endParaRPr>
          </a:p>
        </p:txBody>
      </p:sp>
      <p:sp>
        <p:nvSpPr>
          <p:cNvPr id="3" name="Content Placeholder 2"/>
          <p:cNvSpPr>
            <a:spLocks noGrp="1"/>
          </p:cNvSpPr>
          <p:nvPr>
            <p:ph idx="1"/>
          </p:nvPr>
        </p:nvSpPr>
        <p:spPr>
          <a:xfrm>
            <a:off x="-533400" y="609600"/>
            <a:ext cx="4191000" cy="1143000"/>
          </a:xfrm>
        </p:spPr>
        <p:txBody>
          <a:bodyPr/>
          <a:lstStyle/>
          <a:p>
            <a:pPr marL="514350" indent="-514350" algn="just">
              <a:spcBef>
                <a:spcPts val="0"/>
              </a:spcBef>
              <a:buNone/>
            </a:pPr>
            <a:r>
              <a:rPr lang="es-ES" dirty="0" smtClean="0"/>
              <a:t>      </a:t>
            </a:r>
            <a:r>
              <a:rPr lang="es-ES" sz="1000" b="1" dirty="0" smtClean="0"/>
              <a:t>Un mapa interactivo basado en la Web </a:t>
            </a:r>
            <a:r>
              <a:rPr lang="es-ES" sz="1000" dirty="0" smtClean="0"/>
              <a:t>y desarrollado mediante datos obtenidos a través del proceso del examen anual </a:t>
            </a:r>
            <a:br>
              <a:rPr lang="es-ES" sz="1000" dirty="0" smtClean="0"/>
            </a:br>
            <a:r>
              <a:rPr lang="es-ES" sz="1000" dirty="0" smtClean="0"/>
              <a:t>de seguimiento. </a:t>
            </a:r>
            <a:endParaRPr lang="es-ES" sz="1000" dirty="0"/>
          </a:p>
        </p:txBody>
      </p:sp>
      <p:pic>
        <p:nvPicPr>
          <p:cNvPr id="1028" name="Picture 4"/>
          <p:cNvPicPr>
            <a:picLocks noChangeAspect="1" noChangeArrowheads="1"/>
          </p:cNvPicPr>
          <p:nvPr/>
        </p:nvPicPr>
        <p:blipFill>
          <a:blip r:embed="rId3" cstate="print"/>
          <a:srcRect/>
          <a:stretch>
            <a:fillRect/>
          </a:stretch>
        </p:blipFill>
        <p:spPr bwMode="auto">
          <a:xfrm>
            <a:off x="0" y="1476188"/>
            <a:ext cx="4038600" cy="5305612"/>
          </a:xfrm>
          <a:prstGeom prst="rect">
            <a:avLst/>
          </a:prstGeom>
          <a:noFill/>
          <a:ln w="9525">
            <a:noFill/>
            <a:miter lim="800000"/>
            <a:headEnd/>
            <a:tailEnd/>
          </a:ln>
          <a:effectLst/>
        </p:spPr>
      </p:pic>
      <p:sp>
        <p:nvSpPr>
          <p:cNvPr id="9" name="Content Placeholder 2"/>
          <p:cNvSpPr txBox="1">
            <a:spLocks/>
          </p:cNvSpPr>
          <p:nvPr/>
        </p:nvSpPr>
        <p:spPr bwMode="auto">
          <a:xfrm>
            <a:off x="4800600" y="1828800"/>
            <a:ext cx="3581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ES" sz="1000" dirty="0">
                <a:solidFill>
                  <a:prstClr val="black"/>
                </a:solidFill>
              </a:rPr>
              <a:t>El portal del mapa interactivo está directamente conectado con la </a:t>
            </a:r>
            <a:r>
              <a:rPr lang="es-ES" sz="1000" b="1" dirty="0">
                <a:solidFill>
                  <a:prstClr val="black"/>
                </a:solidFill>
              </a:rPr>
              <a:t>base de datos en </a:t>
            </a:r>
            <a:r>
              <a:rPr lang="es-ES" sz="1000" b="1" dirty="0" smtClean="0">
                <a:solidFill>
                  <a:prstClr val="black"/>
                </a:solidFill>
              </a:rPr>
              <a:t>línea de </a:t>
            </a:r>
            <a:r>
              <a:rPr lang="es-ES" sz="1000" b="1" dirty="0">
                <a:solidFill>
                  <a:prstClr val="black"/>
                </a:solidFill>
              </a:rPr>
              <a:t>proyectos</a:t>
            </a:r>
            <a:r>
              <a:rPr lang="es-ES" sz="1000" dirty="0">
                <a:solidFill>
                  <a:prstClr val="black"/>
                </a:solidFill>
              </a:rPr>
              <a:t> del FMAM.</a:t>
            </a:r>
          </a:p>
        </p:txBody>
      </p:sp>
      <p:pic>
        <p:nvPicPr>
          <p:cNvPr id="7" name="Picture 6"/>
          <p:cNvPicPr>
            <a:picLocks noChangeAspect="1" noChangeArrowheads="1"/>
          </p:cNvPicPr>
          <p:nvPr/>
        </p:nvPicPr>
        <p:blipFill>
          <a:blip r:embed="rId4" cstate="print"/>
          <a:srcRect/>
          <a:stretch>
            <a:fillRect/>
          </a:stretch>
        </p:blipFill>
        <p:spPr bwMode="auto">
          <a:xfrm>
            <a:off x="4876800" y="2286000"/>
            <a:ext cx="2636765" cy="3391237"/>
          </a:xfrm>
          <a:prstGeom prst="rect">
            <a:avLst/>
          </a:prstGeom>
          <a:noFill/>
          <a:ln w="9525">
            <a:noFill/>
            <a:miter lim="800000"/>
            <a:headEnd/>
            <a:tailEnd/>
          </a:ln>
        </p:spPr>
      </p:pic>
      <p:sp>
        <p:nvSpPr>
          <p:cNvPr id="5" name="Rectangle 4"/>
          <p:cNvSpPr/>
          <p:nvPr/>
        </p:nvSpPr>
        <p:spPr>
          <a:xfrm>
            <a:off x="4038600" y="5927619"/>
            <a:ext cx="4572000" cy="648896"/>
          </a:xfrm>
          <a:prstGeom prst="rect">
            <a:avLst/>
          </a:prstGeom>
          <a:solidFill>
            <a:schemeClr val="bg1"/>
          </a:solidFill>
        </p:spPr>
        <p:txBody>
          <a:bodyPr>
            <a:spAutoFit/>
          </a:bodyPr>
          <a:lstStyle/>
          <a:p>
            <a:pPr algn="ctr" defTabSz="800100">
              <a:lnSpc>
                <a:spcPct val="90000"/>
              </a:lnSpc>
            </a:pPr>
            <a:r>
              <a:rPr lang="es-ES" sz="1000" b="1" dirty="0" smtClean="0">
                <a:solidFill>
                  <a:prstClr val="black"/>
                </a:solidFill>
                <a:latin typeface="Arial" charset="0"/>
              </a:rPr>
              <a:t>Próximo paso: </a:t>
            </a:r>
            <a:r>
              <a:rPr lang="es-ES" sz="1000" dirty="0" smtClean="0">
                <a:solidFill>
                  <a:prstClr val="black"/>
                </a:solidFill>
                <a:latin typeface="Arial" charset="0"/>
              </a:rPr>
              <a:t>Desarrollar un plataforma más compleja de </a:t>
            </a:r>
            <a:r>
              <a:rPr lang="es-ES" sz="1000" b="1" dirty="0" smtClean="0">
                <a:solidFill>
                  <a:prstClr val="black"/>
                </a:solidFill>
                <a:latin typeface="Arial" charset="0"/>
              </a:rPr>
              <a:t>delimitación geográfica de los resultados</a:t>
            </a:r>
            <a:r>
              <a:rPr lang="es-ES" sz="1000" dirty="0" smtClean="0">
                <a:solidFill>
                  <a:prstClr val="black"/>
                </a:solidFill>
                <a:latin typeface="Arial" charset="0"/>
              </a:rPr>
              <a:t> adaptada más directamente a los efectos directos y los productos a nivel de los proyectos y programas de la esfera </a:t>
            </a:r>
            <a:br>
              <a:rPr lang="es-ES" sz="1000" dirty="0" smtClean="0">
                <a:solidFill>
                  <a:prstClr val="black"/>
                </a:solidFill>
                <a:latin typeface="Arial" charset="0"/>
              </a:rPr>
            </a:br>
            <a:r>
              <a:rPr lang="es-ES" sz="1000" dirty="0" smtClean="0">
                <a:solidFill>
                  <a:prstClr val="black"/>
                </a:solidFill>
                <a:latin typeface="Arial" charset="0"/>
              </a:rPr>
              <a:t>de actividad (actualmente en fase de planificación).</a:t>
            </a:r>
          </a:p>
        </p:txBody>
      </p:sp>
    </p:spTree>
    <p:extLst>
      <p:ext uri="{BB962C8B-B14F-4D97-AF65-F5344CB8AC3E}">
        <p14:creationId xmlns:p14="http://schemas.microsoft.com/office/powerpoint/2010/main" val="3707200262"/>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5334000" cy="6860247"/>
          </a:xfrm>
          <a:prstGeom prst="rect">
            <a:avLst/>
          </a:prstGeom>
          <a:noFill/>
          <a:ln w="9525">
            <a:noFill/>
            <a:miter lim="800000"/>
            <a:headEnd/>
            <a:tailEnd/>
          </a:ln>
        </p:spPr>
      </p:pic>
      <p:sp>
        <p:nvSpPr>
          <p:cNvPr id="6" name="Rectangle 5"/>
          <p:cNvSpPr/>
          <p:nvPr/>
        </p:nvSpPr>
        <p:spPr>
          <a:xfrm>
            <a:off x="5308453" y="0"/>
            <a:ext cx="3835547" cy="1084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400" dirty="0" smtClean="0">
                <a:solidFill>
                  <a:prstClr val="black"/>
                </a:solidFill>
                <a:latin typeface="Arial" charset="0"/>
                <a:cs typeface="Arial" charset="0"/>
              </a:rPr>
              <a:t>El portal los vincula directamente con la base de datos en línea del GEF</a:t>
            </a:r>
            <a:r>
              <a:rPr lang="en-US" sz="2400" b="1" dirty="0" smtClean="0">
                <a:solidFill>
                  <a:prstClr val="black"/>
                </a:solidFill>
                <a:latin typeface="Arial" charset="0"/>
                <a:cs typeface="Arial" charset="0"/>
              </a:rPr>
              <a:t>.</a:t>
            </a:r>
            <a:endParaRPr lang="en-US" sz="2400" dirty="0">
              <a:solidFill>
                <a:prstClr val="black"/>
              </a:solidFill>
              <a:cs typeface="Arial" charset="0"/>
            </a:endParaRPr>
          </a:p>
        </p:txBody>
      </p:sp>
      <p:sp>
        <p:nvSpPr>
          <p:cNvPr id="7" name="Rectangle 6"/>
          <p:cNvSpPr/>
          <p:nvPr/>
        </p:nvSpPr>
        <p:spPr>
          <a:xfrm>
            <a:off x="5334000" y="5486400"/>
            <a:ext cx="3810000"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00100">
              <a:lnSpc>
                <a:spcPct val="90000"/>
              </a:lnSpc>
            </a:pPr>
            <a:r>
              <a:rPr lang="es-CO" sz="2400" b="1" dirty="0" smtClean="0">
                <a:solidFill>
                  <a:srgbClr val="000000"/>
                </a:solidFill>
                <a:latin typeface="Franklin Gothic Book"/>
                <a:cs typeface="Franklin Gothic Book"/>
              </a:rPr>
              <a:t>Próximamente se tendrá acceso al PIR, TT, </a:t>
            </a:r>
            <a:r>
              <a:rPr lang="es-CO" sz="2400" b="1" dirty="0" err="1" smtClean="0">
                <a:solidFill>
                  <a:srgbClr val="000000"/>
                </a:solidFill>
                <a:latin typeface="Franklin Gothic Book"/>
                <a:cs typeface="Franklin Gothic Book"/>
              </a:rPr>
              <a:t>MTRs</a:t>
            </a:r>
            <a:r>
              <a:rPr lang="es-CO" sz="2400" b="1" dirty="0" smtClean="0">
                <a:solidFill>
                  <a:srgbClr val="000000"/>
                </a:solidFill>
                <a:latin typeface="Franklin Gothic Book"/>
                <a:cs typeface="Franklin Gothic Book"/>
              </a:rPr>
              <a:t> &amp; </a:t>
            </a:r>
            <a:r>
              <a:rPr lang="es-CO" sz="2400" b="1" dirty="0" err="1" smtClean="0">
                <a:solidFill>
                  <a:srgbClr val="000000"/>
                </a:solidFill>
                <a:latin typeface="Franklin Gothic Book"/>
                <a:cs typeface="Franklin Gothic Book"/>
              </a:rPr>
              <a:t>TEs</a:t>
            </a:r>
            <a:r>
              <a:rPr lang="es-CO" sz="2400" b="1" dirty="0" smtClean="0">
                <a:solidFill>
                  <a:srgbClr val="000000"/>
                </a:solidFill>
                <a:latin typeface="Franklin Gothic Book"/>
                <a:cs typeface="Franklin Gothic Book"/>
              </a:rPr>
              <a:t> a través del portal </a:t>
            </a:r>
            <a:endParaRPr lang="es-CO" sz="2400" b="1" dirty="0">
              <a:solidFill>
                <a:srgbClr val="000000"/>
              </a:solidFill>
              <a:latin typeface="Franklin Gothic Book"/>
              <a:cs typeface="Franklin Gothic Book"/>
            </a:endParaRPr>
          </a:p>
        </p:txBody>
      </p:sp>
    </p:spTree>
    <p:extLst>
      <p:ext uri="{BB962C8B-B14F-4D97-AF65-F5344CB8AC3E}">
        <p14:creationId xmlns:p14="http://schemas.microsoft.com/office/powerpoint/2010/main" val="195327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600" dirty="0" smtClean="0"/>
              <a:t>Preguntas acerca de los instrumentos </a:t>
            </a:r>
            <a:br>
              <a:rPr lang="es-ES" sz="3600" dirty="0" smtClean="0"/>
            </a:br>
            <a:r>
              <a:rPr lang="es-ES" sz="3600" dirty="0" smtClean="0"/>
              <a:t>de seguimiento del FMAM</a:t>
            </a:r>
            <a:endParaRPr lang="es-ES" sz="3600" dirty="0"/>
          </a:p>
        </p:txBody>
      </p:sp>
      <p:sp>
        <p:nvSpPr>
          <p:cNvPr id="3" name="Content Placeholder 2"/>
          <p:cNvSpPr>
            <a:spLocks noGrp="1"/>
          </p:cNvSpPr>
          <p:nvPr>
            <p:ph idx="1"/>
          </p:nvPr>
        </p:nvSpPr>
        <p:spPr>
          <a:xfrm>
            <a:off x="457200" y="1600200"/>
            <a:ext cx="8401080" cy="4525963"/>
          </a:xfrm>
        </p:spPr>
        <p:txBody>
          <a:bodyPr>
            <a:normAutofit/>
          </a:bodyPr>
          <a:lstStyle/>
          <a:p>
            <a:r>
              <a:rPr lang="es-ES" sz="2800" dirty="0" smtClean="0"/>
              <a:t>¿Qué beneficios aportan las herramientas de seguimiento del FMAM a los proyectos individuales?</a:t>
            </a:r>
          </a:p>
          <a:p>
            <a:endParaRPr lang="es-ES" sz="2800" dirty="0" smtClean="0"/>
          </a:p>
          <a:p>
            <a:r>
              <a:rPr lang="es-ES" sz="2800" dirty="0" smtClean="0"/>
              <a:t>¿Qué beneficios aportan las herramientas de seguimiento del FMAM a los países?</a:t>
            </a:r>
          </a:p>
          <a:p>
            <a:endParaRPr lang="es-ES" sz="2800" dirty="0" smtClean="0"/>
          </a:p>
          <a:p>
            <a:r>
              <a:rPr lang="es-ES" sz="2800" dirty="0" smtClean="0"/>
              <a:t>¿Qué beneficios aportan las herramientas de seguimiento del FMAM a las Agencias del FMAM?</a:t>
            </a:r>
          </a:p>
        </p:txBody>
      </p:sp>
    </p:spTree>
    <p:extLst>
      <p:ext uri="{BB962C8B-B14F-4D97-AF65-F5344CB8AC3E}">
        <p14:creationId xmlns:p14="http://schemas.microsoft.com/office/powerpoint/2010/main" val="1298396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s-ES" dirty="0" smtClean="0"/>
              <a:t>Respuestas</a:t>
            </a:r>
            <a:endParaRPr lang="es-ES" dirty="0"/>
          </a:p>
        </p:txBody>
      </p:sp>
      <p:sp>
        <p:nvSpPr>
          <p:cNvPr id="3" name="Content Placeholder 2"/>
          <p:cNvSpPr>
            <a:spLocks noGrp="1"/>
          </p:cNvSpPr>
          <p:nvPr>
            <p:ph idx="1"/>
          </p:nvPr>
        </p:nvSpPr>
        <p:spPr>
          <a:xfrm>
            <a:off x="457200" y="1143000"/>
            <a:ext cx="8401080" cy="4525963"/>
          </a:xfrm>
        </p:spPr>
        <p:txBody>
          <a:bodyPr>
            <a:normAutofit fontScale="92500" lnSpcReduction="20000"/>
          </a:bodyPr>
          <a:lstStyle/>
          <a:p>
            <a:r>
              <a:rPr lang="es-ES" dirty="0" smtClean="0"/>
              <a:t>¿Qué beneficios aportan las herramientas </a:t>
            </a:r>
            <a:br>
              <a:rPr lang="es-ES" dirty="0" smtClean="0"/>
            </a:br>
            <a:r>
              <a:rPr lang="es-ES" dirty="0" smtClean="0"/>
              <a:t>de seguimiento del FMAM a los proyectos individuales?</a:t>
            </a:r>
          </a:p>
          <a:p>
            <a:pPr lvl="1"/>
            <a:r>
              <a:rPr lang="es-ES" dirty="0" smtClean="0"/>
              <a:t>Sirven de </a:t>
            </a:r>
            <a:r>
              <a:rPr lang="es-ES" u="sng" dirty="0" smtClean="0"/>
              <a:t>unidad de medida</a:t>
            </a:r>
            <a:r>
              <a:rPr lang="es-ES" dirty="0" smtClean="0"/>
              <a:t> del avance de los proyectos, independientemente de su diseño, ubicación, etc. </a:t>
            </a:r>
          </a:p>
          <a:p>
            <a:pPr lvl="1"/>
            <a:r>
              <a:rPr lang="es-ES" dirty="0" smtClean="0"/>
              <a:t>Evidencian las </a:t>
            </a:r>
            <a:r>
              <a:rPr lang="es-ES" dirty="0" smtClean="0"/>
              <a:t>dificultades en el avance de los proyectos o las fallas en su diseño, por ejemplo, cuando el nivel alcanzado a mitad del período es </a:t>
            </a:r>
            <a:r>
              <a:rPr lang="es-ES" u="sng" dirty="0" smtClean="0"/>
              <a:t>muy</a:t>
            </a:r>
            <a:r>
              <a:rPr lang="es-ES" dirty="0" smtClean="0"/>
              <a:t> inferior al 50% de la meta.</a:t>
            </a:r>
          </a:p>
          <a:p>
            <a:pPr lvl="1"/>
            <a:r>
              <a:rPr lang="es-ES" dirty="0" smtClean="0"/>
              <a:t>Proporcionan </a:t>
            </a:r>
            <a:r>
              <a:rPr lang="es-ES" u="sng" dirty="0" smtClean="0"/>
              <a:t>información</a:t>
            </a:r>
            <a:r>
              <a:rPr lang="es-ES" dirty="0" smtClean="0"/>
              <a:t> que se utiliza en los ETM y en los informes de evaluación final. </a:t>
            </a:r>
          </a:p>
        </p:txBody>
      </p:sp>
    </p:spTree>
    <p:extLst>
      <p:ext uri="{BB962C8B-B14F-4D97-AF65-F5344CB8AC3E}">
        <p14:creationId xmlns:p14="http://schemas.microsoft.com/office/powerpoint/2010/main" val="27399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lternative-power.jpg.jpeg"/>
          <p:cNvPicPr>
            <a:picLocks noChangeAspect="1"/>
          </p:cNvPicPr>
          <p:nvPr/>
        </p:nvPicPr>
        <p:blipFill>
          <a:blip r:embed="rId3" cstate="print">
            <a:lum bright="10000"/>
          </a:blip>
          <a:stretch>
            <a:fillRect/>
          </a:stretch>
        </p:blipFill>
        <p:spPr>
          <a:xfrm>
            <a:off x="6350267" y="3731021"/>
            <a:ext cx="2438400" cy="2593579"/>
          </a:xfrm>
          <a:prstGeom prst="rect">
            <a:avLst/>
          </a:prstGeom>
        </p:spPr>
      </p:pic>
      <p:sp>
        <p:nvSpPr>
          <p:cNvPr id="7" name="TextBox 6"/>
          <p:cNvSpPr txBox="1"/>
          <p:nvPr/>
        </p:nvSpPr>
        <p:spPr>
          <a:xfrm>
            <a:off x="381000" y="228600"/>
            <a:ext cx="5410200" cy="1384995"/>
          </a:xfrm>
          <a:prstGeom prst="rect">
            <a:avLst/>
          </a:prstGeom>
          <a:noFill/>
        </p:spPr>
        <p:txBody>
          <a:bodyPr wrap="square" rtlCol="0">
            <a:spAutoFit/>
          </a:bodyPr>
          <a:lstStyle/>
          <a:p>
            <a:r>
              <a:rPr lang="es-ES" sz="2800" b="1" dirty="0" smtClean="0"/>
              <a:t>G</a:t>
            </a:r>
            <a:r>
              <a:rPr lang="es-ES" sz="2800" dirty="0" smtClean="0"/>
              <a:t>estión</a:t>
            </a:r>
          </a:p>
          <a:p>
            <a:r>
              <a:rPr lang="en-US" sz="2800" b="1" dirty="0" smtClean="0"/>
              <a:t>	</a:t>
            </a:r>
            <a:r>
              <a:rPr lang="es-ES" sz="2800" b="1" dirty="0" smtClean="0"/>
              <a:t>B</a:t>
            </a:r>
            <a:r>
              <a:rPr lang="es-ES" sz="2800" dirty="0" smtClean="0"/>
              <a:t>asada en los</a:t>
            </a:r>
          </a:p>
          <a:p>
            <a:r>
              <a:rPr lang="en-US" dirty="0" smtClean="0"/>
              <a:t>		</a:t>
            </a:r>
            <a:r>
              <a:rPr lang="es-ES" sz="2800" b="1" dirty="0" smtClean="0"/>
              <a:t>R</a:t>
            </a:r>
            <a:r>
              <a:rPr lang="es-ES" sz="2800" dirty="0" smtClean="0"/>
              <a:t>esultados</a:t>
            </a:r>
            <a:endParaRPr lang="es-ES" sz="2800" dirty="0"/>
          </a:p>
        </p:txBody>
      </p:sp>
      <p:sp>
        <p:nvSpPr>
          <p:cNvPr id="10" name="TextBox 9"/>
          <p:cNvSpPr txBox="1"/>
          <p:nvPr/>
        </p:nvSpPr>
        <p:spPr>
          <a:xfrm>
            <a:off x="6019800" y="4419600"/>
            <a:ext cx="2895600" cy="1384995"/>
          </a:xfrm>
          <a:prstGeom prst="rect">
            <a:avLst/>
          </a:prstGeom>
          <a:noFill/>
        </p:spPr>
        <p:txBody>
          <a:bodyPr wrap="square" rtlCol="0">
            <a:spAutoFit/>
          </a:bodyPr>
          <a:lstStyle/>
          <a:p>
            <a:pPr algn="ctr"/>
            <a:r>
              <a:rPr lang="es-ES" sz="2800" b="1" dirty="0" smtClean="0"/>
              <a:t>Beneficios ambientales mundiales</a:t>
            </a:r>
            <a:endParaRPr lang="es-ES" sz="2800" b="1" dirty="0"/>
          </a:p>
        </p:txBody>
      </p:sp>
      <p:sp>
        <p:nvSpPr>
          <p:cNvPr id="13" name="Rounded Rectangle 12"/>
          <p:cNvSpPr/>
          <p:nvPr/>
        </p:nvSpPr>
        <p:spPr>
          <a:xfrm>
            <a:off x="1371600" y="2438400"/>
            <a:ext cx="3505200"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50000"/>
                    <a:lumOff val="50000"/>
                  </a:schemeClr>
                </a:solidFill>
              </a:rPr>
              <a:t>Procesos, insumos, actividades</a:t>
            </a:r>
            <a:endParaRPr lang="es-ES" b="1" dirty="0">
              <a:solidFill>
                <a:schemeClr val="tx1">
                  <a:lumMod val="50000"/>
                  <a:lumOff val="50000"/>
                </a:schemeClr>
              </a:solidFill>
            </a:endParaRPr>
          </a:p>
        </p:txBody>
      </p:sp>
      <p:cxnSp>
        <p:nvCxnSpPr>
          <p:cNvPr id="16" name="Straight Arrow Connector 15"/>
          <p:cNvCxnSpPr/>
          <p:nvPr/>
        </p:nvCxnSpPr>
        <p:spPr>
          <a:xfrm>
            <a:off x="3085458" y="3386191"/>
            <a:ext cx="381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2"/>
            <a:endCxn id="13" idx="0"/>
          </p:cNvCxnSpPr>
          <p:nvPr/>
        </p:nvCxnSpPr>
        <p:spPr>
          <a:xfrm>
            <a:off x="3086100" y="1613595"/>
            <a:ext cx="38100" cy="824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295400" y="4038600"/>
            <a:ext cx="3505200"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lumMod val="50000"/>
                    <a:lumOff val="50000"/>
                  </a:schemeClr>
                </a:solidFill>
              </a:rPr>
              <a:t>Lograr los resultados deseados</a:t>
            </a:r>
            <a:endParaRPr lang="es-ES" b="1" dirty="0">
              <a:solidFill>
                <a:schemeClr val="tx1">
                  <a:lumMod val="50000"/>
                  <a:lumOff val="50000"/>
                </a:schemeClr>
              </a:solidFill>
            </a:endParaRPr>
          </a:p>
        </p:txBody>
      </p:sp>
      <p:cxnSp>
        <p:nvCxnSpPr>
          <p:cNvPr id="32" name="Shape 31"/>
          <p:cNvCxnSpPr>
            <a:stCxn id="30" idx="3"/>
            <a:endCxn id="33" idx="0"/>
          </p:cNvCxnSpPr>
          <p:nvPr/>
        </p:nvCxnSpPr>
        <p:spPr>
          <a:xfrm flipV="1">
            <a:off x="4800600" y="3731021"/>
            <a:ext cx="2768867" cy="764779"/>
          </a:xfrm>
          <a:prstGeom prst="curvedConnector4">
            <a:avLst>
              <a:gd name="adj1" fmla="val 27984"/>
              <a:gd name="adj2" fmla="val 12989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1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Respuestas</a:t>
            </a:r>
            <a:endParaRPr lang="es-ES" dirty="0"/>
          </a:p>
        </p:txBody>
      </p:sp>
      <p:sp>
        <p:nvSpPr>
          <p:cNvPr id="3" name="Content Placeholder 2"/>
          <p:cNvSpPr>
            <a:spLocks noGrp="1"/>
          </p:cNvSpPr>
          <p:nvPr>
            <p:ph idx="1"/>
          </p:nvPr>
        </p:nvSpPr>
        <p:spPr>
          <a:xfrm>
            <a:off x="457200" y="1600200"/>
            <a:ext cx="8401080" cy="4525963"/>
          </a:xfrm>
        </p:spPr>
        <p:txBody>
          <a:bodyPr>
            <a:normAutofit/>
          </a:bodyPr>
          <a:lstStyle/>
          <a:p>
            <a:r>
              <a:rPr lang="es-ES" dirty="0" smtClean="0"/>
              <a:t>¿Qué beneficios aportan las herramientas de seguimiento del FMAM a los países?</a:t>
            </a:r>
          </a:p>
          <a:p>
            <a:pPr lvl="1"/>
            <a:r>
              <a:rPr lang="es-ES" dirty="0" smtClean="0"/>
              <a:t>Pueden </a:t>
            </a:r>
            <a:r>
              <a:rPr lang="es-ES" u="sng" dirty="0" smtClean="0"/>
              <a:t>adoptarse y adaptarse</a:t>
            </a:r>
            <a:r>
              <a:rPr lang="es-ES" dirty="0" smtClean="0"/>
              <a:t> para aplicarlos a nivel nacional (por ejemplo, el ISEG y la HSF en los sistemas de áreas protegidas).</a:t>
            </a:r>
          </a:p>
          <a:p>
            <a:pPr lvl="1"/>
            <a:r>
              <a:rPr lang="es-ES" dirty="0" smtClean="0"/>
              <a:t>Representan una oportunidad de aprendizaje (por ejemplo, a través de las </a:t>
            </a:r>
            <a:r>
              <a:rPr lang="es-ES" u="sng" dirty="0" smtClean="0"/>
              <a:t>misiones</a:t>
            </a:r>
            <a:r>
              <a:rPr lang="es-ES" dirty="0" smtClean="0"/>
              <a:t> de aprendizaje del FMAM). </a:t>
            </a:r>
          </a:p>
        </p:txBody>
      </p:sp>
    </p:spTree>
    <p:extLst>
      <p:ext uri="{BB962C8B-B14F-4D97-AF65-F5344CB8AC3E}">
        <p14:creationId xmlns:p14="http://schemas.microsoft.com/office/powerpoint/2010/main" val="2286012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Respuestas</a:t>
            </a:r>
            <a:endParaRPr lang="es-ES" dirty="0"/>
          </a:p>
        </p:txBody>
      </p:sp>
      <p:sp>
        <p:nvSpPr>
          <p:cNvPr id="3" name="Content Placeholder 2"/>
          <p:cNvSpPr>
            <a:spLocks noGrp="1"/>
          </p:cNvSpPr>
          <p:nvPr>
            <p:ph idx="1"/>
          </p:nvPr>
        </p:nvSpPr>
        <p:spPr>
          <a:xfrm>
            <a:off x="457200" y="1371600"/>
            <a:ext cx="8401080" cy="4525963"/>
          </a:xfrm>
        </p:spPr>
        <p:txBody>
          <a:bodyPr>
            <a:normAutofit lnSpcReduction="10000"/>
          </a:bodyPr>
          <a:lstStyle/>
          <a:p>
            <a:r>
              <a:rPr lang="es-ES" dirty="0" smtClean="0"/>
              <a:t>¿Qué beneficios aportan los instrumentos de seguimiento del FMAM a las Agencias del FMAM?</a:t>
            </a:r>
          </a:p>
          <a:p>
            <a:pPr lvl="1"/>
            <a:r>
              <a:rPr lang="es-ES" dirty="0" smtClean="0"/>
              <a:t>Permiten </a:t>
            </a:r>
            <a:r>
              <a:rPr lang="es-ES" u="sng" dirty="0" smtClean="0"/>
              <a:t>reunir los datos de todos los proyectos</a:t>
            </a:r>
            <a:r>
              <a:rPr lang="es-ES" dirty="0" smtClean="0"/>
              <a:t> correspondientes a un área focal o un objetivo estratégico del FMAM, </a:t>
            </a:r>
            <a:r>
              <a:rPr lang="es-ES" dirty="0" smtClean="0">
                <a:sym typeface="Wingdings" pitchFamily="2" charset="2"/>
              </a:rPr>
              <a:t>con lo que se obtienen los resultados totales de una cartera de proyectos. </a:t>
            </a:r>
          </a:p>
          <a:p>
            <a:pPr lvl="1"/>
            <a:r>
              <a:rPr lang="es-ES" dirty="0" smtClean="0">
                <a:sym typeface="Wingdings" pitchFamily="2" charset="2"/>
              </a:rPr>
              <a:t>Constituyen una </a:t>
            </a:r>
            <a:r>
              <a:rPr lang="es-ES" u="sng" dirty="0" smtClean="0">
                <a:sym typeface="Wingdings" pitchFamily="2" charset="2"/>
              </a:rPr>
              <a:t>fuente de datos verificados</a:t>
            </a:r>
            <a:r>
              <a:rPr lang="es-ES" dirty="0" smtClean="0">
                <a:sym typeface="Wingdings" pitchFamily="2" charset="2"/>
              </a:rPr>
              <a:t> de manera independiente sobre los avances de los proyectos. </a:t>
            </a:r>
          </a:p>
        </p:txBody>
      </p:sp>
    </p:spTree>
    <p:extLst>
      <p:ext uri="{BB962C8B-B14F-4D97-AF65-F5344CB8AC3E}">
        <p14:creationId xmlns:p14="http://schemas.microsoft.com/office/powerpoint/2010/main" val="2717669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782"/>
            <a:ext cx="7467600" cy="1077218"/>
          </a:xfrm>
          <a:prstGeom prst="rect">
            <a:avLst/>
          </a:prstGeom>
        </p:spPr>
        <p:txBody>
          <a:bodyPr wrap="square">
            <a:spAutoFit/>
          </a:bodyPr>
          <a:lstStyle/>
          <a:p>
            <a:r>
              <a:rPr lang="es-ES" sz="3200" dirty="0" smtClean="0">
                <a:latin typeface="Franklin Gothic Book"/>
              </a:rPr>
              <a:t>Para obtener más información: </a:t>
            </a:r>
          </a:p>
          <a:p>
            <a:r>
              <a:rPr lang="es-ES" sz="3200" dirty="0" smtClean="0">
                <a:latin typeface="Franklin Gothic Book"/>
                <a:hlinkClick r:id="rId3"/>
              </a:rPr>
              <a:t>http://www.thegef.org/gef/RBM</a:t>
            </a:r>
            <a:r>
              <a:rPr lang="es-ES" sz="3200" dirty="0" smtClean="0">
                <a:latin typeface="Franklin Gothic Book"/>
              </a:rPr>
              <a:t> </a:t>
            </a:r>
            <a:endParaRPr lang="es-ES" sz="3200" dirty="0">
              <a:latin typeface="Franklin Gothic Book"/>
              <a:cs typeface="Franklin Gothic Book"/>
            </a:endParaRPr>
          </a:p>
        </p:txBody>
      </p:sp>
      <p:pic>
        <p:nvPicPr>
          <p:cNvPr id="6" name="Picture 5" descr="GEF-PPT-BG.png"/>
          <p:cNvPicPr>
            <a:picLocks noChangeAspect="1"/>
          </p:cNvPicPr>
          <p:nvPr/>
        </p:nvPicPr>
        <p:blipFill>
          <a:blip r:embed="rId4" cstate="print"/>
          <a:stretch>
            <a:fillRect/>
          </a:stretch>
        </p:blipFill>
        <p:spPr>
          <a:xfrm>
            <a:off x="0" y="2590800"/>
            <a:ext cx="9144000" cy="1248156"/>
          </a:xfrm>
          <a:prstGeom prst="rect">
            <a:avLst/>
          </a:prstGeom>
          <a:solidFill>
            <a:schemeClr val="bg1">
              <a:lumMod val="75000"/>
            </a:schemeClr>
          </a:solidFill>
        </p:spPr>
      </p:pic>
    </p:spTree>
    <p:extLst>
      <p:ext uri="{BB962C8B-B14F-4D97-AF65-F5344CB8AC3E}">
        <p14:creationId xmlns:p14="http://schemas.microsoft.com/office/powerpoint/2010/main" val="2239429747"/>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ES" sz="3200" dirty="0" smtClean="0"/>
              <a:t>Seguimiento de los resultados</a:t>
            </a:r>
            <a:endParaRPr lang="es-ES" sz="3200" dirty="0"/>
          </a:p>
        </p:txBody>
      </p:sp>
      <p:sp>
        <p:nvSpPr>
          <p:cNvPr id="4" name="Text Box 5"/>
          <p:cNvSpPr txBox="1">
            <a:spLocks noChangeArrowheads="1"/>
          </p:cNvSpPr>
          <p:nvPr/>
        </p:nvSpPr>
        <p:spPr bwMode="auto">
          <a:xfrm>
            <a:off x="609600" y="990600"/>
            <a:ext cx="2480930" cy="400110"/>
          </a:xfrm>
          <a:prstGeom prst="rect">
            <a:avLst/>
          </a:prstGeom>
          <a:noFill/>
          <a:ln w="9525" algn="ctr">
            <a:noFill/>
            <a:miter lim="800000"/>
            <a:headEnd/>
            <a:tailEnd/>
          </a:ln>
        </p:spPr>
        <p:txBody>
          <a:bodyPr>
            <a:spAutoFit/>
          </a:bodyPr>
          <a:lstStyle/>
          <a:p>
            <a:pPr algn="ctr">
              <a:spcBef>
                <a:spcPct val="50000"/>
              </a:spcBef>
            </a:pPr>
            <a:r>
              <a:rPr lang="es-ES" sz="2000" b="1" dirty="0">
                <a:solidFill>
                  <a:schemeClr val="accent1"/>
                </a:solidFill>
                <a:latin typeface="+mj-lt"/>
              </a:rPr>
              <a:t>Diseño del proyecto</a:t>
            </a:r>
          </a:p>
        </p:txBody>
      </p:sp>
      <p:sp>
        <p:nvSpPr>
          <p:cNvPr id="5" name="Text Box 6"/>
          <p:cNvSpPr txBox="1">
            <a:spLocks noChangeArrowheads="1"/>
          </p:cNvSpPr>
          <p:nvPr/>
        </p:nvSpPr>
        <p:spPr bwMode="auto">
          <a:xfrm>
            <a:off x="3179135" y="990600"/>
            <a:ext cx="2480930" cy="400110"/>
          </a:xfrm>
          <a:prstGeom prst="rect">
            <a:avLst/>
          </a:prstGeom>
          <a:noFill/>
          <a:ln w="9525" algn="ctr">
            <a:noFill/>
            <a:miter lim="800000"/>
            <a:headEnd/>
            <a:tailEnd/>
          </a:ln>
        </p:spPr>
        <p:txBody>
          <a:bodyPr>
            <a:spAutoFit/>
          </a:bodyPr>
          <a:lstStyle/>
          <a:p>
            <a:pPr algn="ctr">
              <a:spcBef>
                <a:spcPct val="50000"/>
              </a:spcBef>
            </a:pPr>
            <a:r>
              <a:rPr lang="es-ES" sz="2000" b="1">
                <a:solidFill>
                  <a:schemeClr val="accent1"/>
                </a:solidFill>
                <a:latin typeface="+mj-lt"/>
              </a:rPr>
              <a:t>Ejecución</a:t>
            </a:r>
          </a:p>
        </p:txBody>
      </p:sp>
      <p:sp>
        <p:nvSpPr>
          <p:cNvPr id="6" name="Text Box 7"/>
          <p:cNvSpPr txBox="1">
            <a:spLocks noChangeArrowheads="1"/>
          </p:cNvSpPr>
          <p:nvPr/>
        </p:nvSpPr>
        <p:spPr bwMode="auto">
          <a:xfrm>
            <a:off x="5748670" y="990600"/>
            <a:ext cx="2480930" cy="400110"/>
          </a:xfrm>
          <a:prstGeom prst="rect">
            <a:avLst/>
          </a:prstGeom>
          <a:noFill/>
          <a:ln w="9525" algn="ctr">
            <a:noFill/>
            <a:miter lim="800000"/>
            <a:headEnd/>
            <a:tailEnd/>
          </a:ln>
        </p:spPr>
        <p:txBody>
          <a:bodyPr>
            <a:spAutoFit/>
          </a:bodyPr>
          <a:lstStyle/>
          <a:p>
            <a:pPr algn="ctr">
              <a:spcBef>
                <a:spcPct val="50000"/>
              </a:spcBef>
            </a:pPr>
            <a:r>
              <a:rPr lang="es-ES" sz="2000" b="1">
                <a:solidFill>
                  <a:schemeClr val="accent1"/>
                </a:solidFill>
                <a:latin typeface="+mj-lt"/>
              </a:rPr>
              <a:t>Evaluación</a:t>
            </a:r>
          </a:p>
        </p:txBody>
      </p:sp>
      <p:sp>
        <p:nvSpPr>
          <p:cNvPr id="7" name="Line 8"/>
          <p:cNvSpPr>
            <a:spLocks noChangeShapeType="1"/>
          </p:cNvSpPr>
          <p:nvPr/>
        </p:nvSpPr>
        <p:spPr bwMode="auto">
          <a:xfrm>
            <a:off x="3189767"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8" name="Line 9"/>
          <p:cNvSpPr>
            <a:spLocks noChangeShapeType="1"/>
          </p:cNvSpPr>
          <p:nvPr/>
        </p:nvSpPr>
        <p:spPr bwMode="auto">
          <a:xfrm>
            <a:off x="5399567" y="1343140"/>
            <a:ext cx="620233" cy="0"/>
          </a:xfrm>
          <a:prstGeom prst="line">
            <a:avLst/>
          </a:prstGeom>
          <a:noFill/>
          <a:ln w="38100">
            <a:solidFill>
              <a:schemeClr val="tx1"/>
            </a:solidFill>
            <a:round/>
            <a:headEnd/>
            <a:tailEnd type="triangle" w="med" len="med"/>
          </a:ln>
        </p:spPr>
        <p:txBody>
          <a:bodyPr rot="10800000" wrap="none" anchor="ctr"/>
          <a:lstStyle/>
          <a:p>
            <a:endParaRPr lang="en-US">
              <a:latin typeface="+mj-lt"/>
            </a:endParaRPr>
          </a:p>
        </p:txBody>
      </p:sp>
      <p:sp>
        <p:nvSpPr>
          <p:cNvPr id="9" name="Text Box 10"/>
          <p:cNvSpPr txBox="1">
            <a:spLocks noChangeArrowheads="1"/>
          </p:cNvSpPr>
          <p:nvPr/>
        </p:nvSpPr>
        <p:spPr bwMode="auto">
          <a:xfrm>
            <a:off x="609600" y="1600200"/>
            <a:ext cx="2480930" cy="954107"/>
          </a:xfrm>
          <a:prstGeom prst="rect">
            <a:avLst/>
          </a:prstGeom>
          <a:noFill/>
          <a:ln w="9525" algn="ctr">
            <a:solidFill>
              <a:schemeClr val="tx1"/>
            </a:solidFill>
            <a:miter lim="800000"/>
            <a:headEnd/>
            <a:tailEnd/>
          </a:ln>
        </p:spPr>
        <p:txBody>
          <a:bodyPr wrap="square">
            <a:spAutoFit/>
          </a:bodyPr>
          <a:lstStyle/>
          <a:p>
            <a:pPr algn="ctr"/>
            <a:r>
              <a:rPr lang="es-ES" sz="1400" dirty="0" smtClean="0">
                <a:latin typeface="+mj-lt"/>
              </a:rPr>
              <a:t>Marco lógico/Marco </a:t>
            </a:r>
            <a:r>
              <a:rPr lang="es-ES" sz="1400" dirty="0">
                <a:latin typeface="+mj-lt"/>
              </a:rPr>
              <a:t>de resultados</a:t>
            </a:r>
          </a:p>
          <a:p>
            <a:pPr algn="ctr"/>
            <a:r>
              <a:rPr lang="es-ES" sz="1400" dirty="0" smtClean="0">
                <a:latin typeface="+mj-lt"/>
              </a:rPr>
              <a:t>Plan </a:t>
            </a:r>
            <a:r>
              <a:rPr lang="es-ES" sz="1400" dirty="0">
                <a:latin typeface="+mj-lt"/>
              </a:rPr>
              <a:t>de seguimiento </a:t>
            </a:r>
            <a:r>
              <a:rPr lang="es-ES" sz="1400" dirty="0" smtClean="0">
                <a:latin typeface="+mj-lt"/>
              </a:rPr>
              <a:t/>
            </a:r>
            <a:br>
              <a:rPr lang="es-ES" sz="1400" dirty="0" smtClean="0">
                <a:latin typeface="+mj-lt"/>
              </a:rPr>
            </a:br>
            <a:r>
              <a:rPr lang="es-ES" sz="1400" dirty="0" smtClean="0">
                <a:latin typeface="+mj-lt"/>
              </a:rPr>
              <a:t>y </a:t>
            </a:r>
            <a:r>
              <a:rPr lang="es-ES" sz="1400" dirty="0">
                <a:latin typeface="+mj-lt"/>
              </a:rPr>
              <a:t>evaluación</a:t>
            </a:r>
          </a:p>
        </p:txBody>
      </p:sp>
      <p:sp>
        <p:nvSpPr>
          <p:cNvPr id="10" name="AutoShape 11"/>
          <p:cNvSpPr>
            <a:spLocks noChangeArrowheads="1"/>
          </p:cNvSpPr>
          <p:nvPr/>
        </p:nvSpPr>
        <p:spPr bwMode="auto">
          <a:xfrm>
            <a:off x="2667000" y="3124200"/>
            <a:ext cx="4075814" cy="1586429"/>
          </a:xfrm>
          <a:prstGeom prst="rightArrow">
            <a:avLst>
              <a:gd name="adj1" fmla="val 50000"/>
              <a:gd name="adj2" fmla="val 127778"/>
            </a:avLst>
          </a:prstGeom>
          <a:noFill/>
          <a:ln w="9525" algn="ctr">
            <a:solidFill>
              <a:schemeClr val="tx1"/>
            </a:solidFill>
            <a:miter lim="800000"/>
            <a:headEnd/>
            <a:tailEnd/>
          </a:ln>
        </p:spPr>
        <p:txBody>
          <a:bodyPr rot="10800000" wrap="none" anchor="ctr"/>
          <a:lstStyle/>
          <a:p>
            <a:endParaRPr lang="en-US">
              <a:latin typeface="+mj-lt"/>
            </a:endParaRPr>
          </a:p>
        </p:txBody>
      </p:sp>
      <p:sp>
        <p:nvSpPr>
          <p:cNvPr id="11" name="Text Box 12"/>
          <p:cNvSpPr txBox="1">
            <a:spLocks noChangeArrowheads="1"/>
          </p:cNvSpPr>
          <p:nvPr/>
        </p:nvSpPr>
        <p:spPr bwMode="auto">
          <a:xfrm>
            <a:off x="2971800" y="3581400"/>
            <a:ext cx="2927474" cy="646331"/>
          </a:xfrm>
          <a:prstGeom prst="rect">
            <a:avLst/>
          </a:prstGeom>
          <a:noFill/>
          <a:ln w="9525" algn="ctr">
            <a:noFill/>
            <a:miter lim="800000"/>
            <a:headEnd/>
            <a:tailEnd/>
          </a:ln>
        </p:spPr>
        <p:txBody>
          <a:bodyPr wrap="square">
            <a:spAutoFit/>
          </a:bodyPr>
          <a:lstStyle/>
          <a:p>
            <a:pPr algn="ctr"/>
            <a:r>
              <a:rPr lang="es-ES" dirty="0">
                <a:solidFill>
                  <a:schemeClr val="accent1"/>
                </a:solidFill>
                <a:latin typeface="+mj-lt"/>
              </a:rPr>
              <a:t>Gestión, seguimiento </a:t>
            </a:r>
            <a:r>
              <a:rPr lang="es-ES" dirty="0" smtClean="0">
                <a:solidFill>
                  <a:schemeClr val="accent1"/>
                </a:solidFill>
                <a:latin typeface="+mj-lt"/>
              </a:rPr>
              <a:t/>
            </a:r>
            <a:br>
              <a:rPr lang="es-ES" dirty="0" smtClean="0">
                <a:solidFill>
                  <a:schemeClr val="accent1"/>
                </a:solidFill>
                <a:latin typeface="+mj-lt"/>
              </a:rPr>
            </a:br>
            <a:r>
              <a:rPr lang="es-ES" dirty="0" smtClean="0">
                <a:solidFill>
                  <a:schemeClr val="accent1"/>
                </a:solidFill>
                <a:latin typeface="+mj-lt"/>
              </a:rPr>
              <a:t>y </a:t>
            </a:r>
            <a:r>
              <a:rPr lang="es-ES" dirty="0">
                <a:solidFill>
                  <a:schemeClr val="accent1"/>
                </a:solidFill>
                <a:latin typeface="+mj-lt"/>
              </a:rPr>
              <a:t>aprendizaje</a:t>
            </a:r>
          </a:p>
        </p:txBody>
      </p:sp>
      <p:sp>
        <p:nvSpPr>
          <p:cNvPr id="12" name="Text Box 13"/>
          <p:cNvSpPr txBox="1">
            <a:spLocks noChangeArrowheads="1"/>
          </p:cNvSpPr>
          <p:nvPr/>
        </p:nvSpPr>
        <p:spPr bwMode="auto">
          <a:xfrm>
            <a:off x="3267740" y="1600200"/>
            <a:ext cx="2215116" cy="954107"/>
          </a:xfrm>
          <a:prstGeom prst="rect">
            <a:avLst/>
          </a:prstGeom>
          <a:noFill/>
          <a:ln w="9525" algn="ctr">
            <a:solidFill>
              <a:schemeClr val="tx1"/>
            </a:solidFill>
            <a:miter lim="800000"/>
            <a:headEnd/>
            <a:tailEnd/>
          </a:ln>
        </p:spPr>
        <p:txBody>
          <a:bodyPr>
            <a:spAutoFit/>
          </a:bodyPr>
          <a:lstStyle/>
          <a:p>
            <a:pPr algn="ctr">
              <a:spcBef>
                <a:spcPct val="50000"/>
              </a:spcBef>
            </a:pPr>
            <a:r>
              <a:rPr lang="es-ES" sz="1400" dirty="0" smtClean="0">
                <a:latin typeface="+mj-lt"/>
              </a:rPr>
              <a:t>Seguimiento de los avances, correcciones a </a:t>
            </a:r>
            <a:r>
              <a:rPr lang="es-ES" sz="1400" dirty="0">
                <a:latin typeface="+mj-lt"/>
              </a:rPr>
              <a:t>mitad del </a:t>
            </a:r>
            <a:r>
              <a:rPr lang="es-ES" sz="1400" dirty="0" smtClean="0">
                <a:latin typeface="+mj-lt"/>
              </a:rPr>
              <a:t>proyecto, </a:t>
            </a:r>
            <a:r>
              <a:rPr lang="es-ES" sz="1400" dirty="0">
                <a:latin typeface="+mj-lt"/>
              </a:rPr>
              <a:t>si fuera </a:t>
            </a:r>
            <a:r>
              <a:rPr lang="es-ES" sz="1400" dirty="0" smtClean="0">
                <a:latin typeface="+mj-lt"/>
              </a:rPr>
              <a:t>necesario (ETM)</a:t>
            </a:r>
            <a:endParaRPr lang="es-ES" sz="1400" dirty="0">
              <a:latin typeface="+mj-lt"/>
            </a:endParaRPr>
          </a:p>
        </p:txBody>
      </p:sp>
      <p:sp>
        <p:nvSpPr>
          <p:cNvPr id="13" name="Text Box 14"/>
          <p:cNvSpPr txBox="1">
            <a:spLocks noChangeArrowheads="1"/>
          </p:cNvSpPr>
          <p:nvPr/>
        </p:nvSpPr>
        <p:spPr bwMode="auto">
          <a:xfrm>
            <a:off x="5925879" y="1600200"/>
            <a:ext cx="2215116" cy="523220"/>
          </a:xfrm>
          <a:prstGeom prst="rect">
            <a:avLst/>
          </a:prstGeom>
          <a:noFill/>
          <a:ln w="9525" algn="ctr">
            <a:solidFill>
              <a:schemeClr val="tx1"/>
            </a:solidFill>
            <a:miter lim="800000"/>
            <a:headEnd/>
            <a:tailEnd/>
          </a:ln>
        </p:spPr>
        <p:txBody>
          <a:bodyPr>
            <a:spAutoFit/>
          </a:bodyPr>
          <a:lstStyle/>
          <a:p>
            <a:pPr algn="ctr"/>
            <a:r>
              <a:rPr lang="es-ES" sz="1400" dirty="0">
                <a:latin typeface="+mj-lt"/>
              </a:rPr>
              <a:t>Evaluaciones </a:t>
            </a:r>
            <a:r>
              <a:rPr lang="es-ES" sz="1400" dirty="0" smtClean="0">
                <a:latin typeface="+mj-lt"/>
              </a:rPr>
              <a:t>Finales</a:t>
            </a:r>
            <a:endParaRPr lang="es-ES" sz="1400" dirty="0">
              <a:latin typeface="+mj-lt"/>
            </a:endParaRPr>
          </a:p>
          <a:p>
            <a:pPr algn="ctr"/>
            <a:r>
              <a:rPr lang="es-ES" sz="1400" dirty="0" smtClean="0">
                <a:latin typeface="+mj-lt"/>
              </a:rPr>
              <a:t>Lecciones aprendidas</a:t>
            </a:r>
            <a:endParaRPr lang="es-ES" sz="1400" dirty="0">
              <a:latin typeface="+mj-lt"/>
            </a:endParaRPr>
          </a:p>
        </p:txBody>
      </p:sp>
      <p:cxnSp>
        <p:nvCxnSpPr>
          <p:cNvPr id="14" name="AutoShape 15"/>
          <p:cNvCxnSpPr>
            <a:cxnSpLocks noChangeShapeType="1"/>
          </p:cNvCxnSpPr>
          <p:nvPr/>
        </p:nvCxnSpPr>
        <p:spPr bwMode="auto">
          <a:xfrm rot="5400000" flipH="1">
            <a:off x="4395846" y="23754"/>
            <a:ext cx="46511" cy="5180603"/>
          </a:xfrm>
          <a:prstGeom prst="bentConnector3">
            <a:avLst>
              <a:gd name="adj1" fmla="val -5022856"/>
            </a:avLst>
          </a:prstGeom>
          <a:noFill/>
          <a:ln w="38100">
            <a:solidFill>
              <a:schemeClr val="tx1"/>
            </a:solidFill>
            <a:miter lim="800000"/>
            <a:headEnd/>
            <a:tailEnd type="triangle" w="med" len="med"/>
          </a:ln>
        </p:spPr>
      </p:cxnSp>
      <p:sp>
        <p:nvSpPr>
          <p:cNvPr id="15" name="Text Box 16"/>
          <p:cNvSpPr txBox="1">
            <a:spLocks noChangeArrowheads="1"/>
          </p:cNvSpPr>
          <p:nvPr/>
        </p:nvSpPr>
        <p:spPr bwMode="auto">
          <a:xfrm>
            <a:off x="4862296" y="5105400"/>
            <a:ext cx="3868303" cy="369332"/>
          </a:xfrm>
          <a:prstGeom prst="rect">
            <a:avLst/>
          </a:prstGeom>
          <a:noFill/>
          <a:ln w="9525" algn="ctr">
            <a:noFill/>
            <a:miter lim="800000"/>
            <a:headEnd/>
            <a:tailEnd/>
          </a:ln>
        </p:spPr>
        <p:txBody>
          <a:bodyPr wrap="none">
            <a:spAutoFit/>
          </a:bodyPr>
          <a:lstStyle/>
          <a:p>
            <a:pPr algn="ctr"/>
            <a:r>
              <a:rPr lang="es-ES" dirty="0">
                <a:solidFill>
                  <a:schemeClr val="accent1"/>
                </a:solidFill>
                <a:latin typeface="+mj-lt"/>
              </a:rPr>
              <a:t>Lecciones aprendidas, buenas prácticas</a:t>
            </a:r>
          </a:p>
        </p:txBody>
      </p:sp>
      <p:sp>
        <p:nvSpPr>
          <p:cNvPr id="16" name="Text Box 17"/>
          <p:cNvSpPr txBox="1">
            <a:spLocks noChangeArrowheads="1"/>
          </p:cNvSpPr>
          <p:nvPr/>
        </p:nvSpPr>
        <p:spPr bwMode="auto">
          <a:xfrm>
            <a:off x="1143000" y="5562600"/>
            <a:ext cx="8001000" cy="261610"/>
          </a:xfrm>
          <a:prstGeom prst="rect">
            <a:avLst/>
          </a:prstGeom>
          <a:noFill/>
          <a:ln w="9525">
            <a:noFill/>
            <a:miter lim="800000"/>
            <a:headEnd/>
            <a:tailEnd/>
          </a:ln>
        </p:spPr>
        <p:txBody>
          <a:bodyPr wrap="square">
            <a:spAutoFit/>
          </a:bodyPr>
          <a:lstStyle/>
          <a:p>
            <a:r>
              <a:rPr lang="es-ES" sz="1100" dirty="0"/>
              <a:t> Adaptado del documento del Banco Mundial </a:t>
            </a:r>
            <a:r>
              <a:rPr lang="es-ES" sz="1100" i="1" dirty="0"/>
              <a:t>Results Focus in Country Assistance Strategies</a:t>
            </a:r>
            <a:r>
              <a:rPr lang="es-ES" sz="1100" dirty="0"/>
              <a:t>, julio de 2005, pág. </a:t>
            </a:r>
            <a:r>
              <a:rPr lang="es-ES" sz="1100" dirty="0" smtClean="0"/>
              <a:t>13.</a:t>
            </a:r>
            <a:endParaRPr lang="es-E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s-ES" sz="3200" dirty="0" smtClean="0"/>
              <a:t>Marco de gestión basada en los resultados </a:t>
            </a:r>
            <a:br>
              <a:rPr lang="es-ES" sz="3200" dirty="0" smtClean="0"/>
            </a:br>
            <a:r>
              <a:rPr lang="es-ES" sz="3200" dirty="0" smtClean="0"/>
              <a:t>del FMAM</a:t>
            </a:r>
            <a:endParaRPr lang="es-ES" sz="3200" dirty="0"/>
          </a:p>
        </p:txBody>
      </p:sp>
      <p:grpSp>
        <p:nvGrpSpPr>
          <p:cNvPr id="4" name="Group 41"/>
          <p:cNvGrpSpPr>
            <a:grpSpLocks/>
          </p:cNvGrpSpPr>
          <p:nvPr/>
        </p:nvGrpSpPr>
        <p:grpSpPr bwMode="auto">
          <a:xfrm>
            <a:off x="2971946" y="1295400"/>
            <a:ext cx="5493407" cy="4267200"/>
            <a:chOff x="1252" y="912"/>
            <a:chExt cx="2976" cy="1824"/>
          </a:xfrm>
        </p:grpSpPr>
        <p:sp>
          <p:nvSpPr>
            <p:cNvPr id="12" name="AutoShape 42"/>
            <p:cNvSpPr>
              <a:spLocks noChangeArrowheads="1"/>
            </p:cNvSpPr>
            <p:nvPr/>
          </p:nvSpPr>
          <p:spPr bwMode="auto">
            <a:xfrm>
              <a:off x="1252" y="912"/>
              <a:ext cx="2976" cy="1824"/>
            </a:xfrm>
            <a:prstGeom prst="triangle">
              <a:avLst>
                <a:gd name="adj" fmla="val 50000"/>
              </a:avLst>
            </a:prstGeom>
            <a:solidFill>
              <a:srgbClr val="99CCFF">
                <a:alpha val="49019"/>
              </a:srgbClr>
            </a:solidFill>
            <a:ln w="9525" algn="ctr">
              <a:solidFill>
                <a:srgbClr val="000000"/>
              </a:solidFill>
              <a:miter lim="800000"/>
              <a:headEnd/>
              <a:tailEnd/>
            </a:ln>
          </p:spPr>
          <p:txBody>
            <a:bodyPr rot="10800000" anchor="ctr"/>
            <a:lstStyle/>
            <a:p>
              <a:endParaRPr lang="en-US" dirty="0">
                <a:latin typeface="+mn-lt"/>
              </a:endParaRPr>
            </a:p>
          </p:txBody>
        </p:sp>
        <p:sp>
          <p:nvSpPr>
            <p:cNvPr id="13" name="Text Box 43"/>
            <p:cNvSpPr txBox="1">
              <a:spLocks noChangeArrowheads="1"/>
            </p:cNvSpPr>
            <p:nvPr/>
          </p:nvSpPr>
          <p:spPr bwMode="auto">
            <a:xfrm>
              <a:off x="1871" y="2443"/>
              <a:ext cx="1693" cy="156"/>
            </a:xfrm>
            <a:prstGeom prst="rect">
              <a:avLst/>
            </a:prstGeom>
            <a:noFill/>
            <a:ln w="9525">
              <a:noFill/>
              <a:miter lim="800000"/>
              <a:headEnd/>
              <a:tailEnd/>
            </a:ln>
          </p:spPr>
          <p:txBody>
            <a:bodyPr lIns="67223" tIns="33612" rIns="67223" bIns="33612"/>
            <a:lstStyle/>
            <a:p>
              <a:pPr algn="ctr"/>
              <a:r>
                <a:rPr lang="es-ES" b="1" dirty="0">
                  <a:solidFill>
                    <a:srgbClr val="000000"/>
                  </a:solidFill>
                  <a:latin typeface="+mn-lt"/>
                </a:rPr>
                <a:t>Objetivos del proyecto</a:t>
              </a:r>
            </a:p>
            <a:p>
              <a:pPr algn="ctr"/>
              <a:endParaRPr lang="es-ES" dirty="0">
                <a:solidFill>
                  <a:srgbClr val="000000"/>
                </a:solidFill>
                <a:latin typeface="+mn-lt"/>
              </a:endParaRPr>
            </a:p>
            <a:p>
              <a:pPr algn="ctr"/>
              <a:endParaRPr lang="es-ES" dirty="0">
                <a:latin typeface="+mn-lt"/>
              </a:endParaRPr>
            </a:p>
          </p:txBody>
        </p:sp>
        <p:sp>
          <p:nvSpPr>
            <p:cNvPr id="14" name="Text Box 44"/>
            <p:cNvSpPr txBox="1">
              <a:spLocks noChangeArrowheads="1"/>
            </p:cNvSpPr>
            <p:nvPr/>
          </p:nvSpPr>
          <p:spPr bwMode="auto">
            <a:xfrm>
              <a:off x="2284" y="1498"/>
              <a:ext cx="912" cy="175"/>
            </a:xfrm>
            <a:prstGeom prst="rect">
              <a:avLst/>
            </a:prstGeom>
            <a:noFill/>
            <a:ln w="9525" algn="ctr">
              <a:noFill/>
              <a:miter lim="800000"/>
              <a:headEnd/>
              <a:tailEnd/>
            </a:ln>
          </p:spPr>
          <p:txBody>
            <a:bodyPr lIns="67223" tIns="33612" rIns="67223" bIns="33612"/>
            <a:lstStyle/>
            <a:p>
              <a:pPr algn="ctr"/>
              <a:r>
                <a:rPr lang="es-ES" b="1" dirty="0">
                  <a:solidFill>
                    <a:srgbClr val="000000"/>
                  </a:solidFill>
                  <a:latin typeface="+mn-lt"/>
                </a:rPr>
                <a:t>Meta </a:t>
              </a:r>
              <a:r>
                <a:rPr lang="es-ES" b="1" dirty="0" smtClean="0">
                  <a:solidFill>
                    <a:srgbClr val="000000"/>
                  </a:solidFill>
                  <a:latin typeface="+mn-lt"/>
                </a:rPr>
                <a:t/>
              </a:r>
              <a:br>
                <a:rPr lang="es-ES" b="1" dirty="0" smtClean="0">
                  <a:solidFill>
                    <a:srgbClr val="000000"/>
                  </a:solidFill>
                  <a:latin typeface="+mn-lt"/>
                </a:rPr>
              </a:br>
              <a:r>
                <a:rPr lang="es-ES" b="1" dirty="0" smtClean="0">
                  <a:solidFill>
                    <a:srgbClr val="000000"/>
                  </a:solidFill>
                  <a:latin typeface="+mn-lt"/>
                </a:rPr>
                <a:t>del área focal</a:t>
              </a:r>
              <a:endParaRPr lang="es-ES" b="1" dirty="0">
                <a:solidFill>
                  <a:srgbClr val="000000"/>
                </a:solidFill>
                <a:latin typeface="+mn-lt"/>
              </a:endParaRPr>
            </a:p>
            <a:p>
              <a:pPr algn="ctr"/>
              <a:endParaRPr lang="es-ES" dirty="0">
                <a:latin typeface="+mn-lt"/>
              </a:endParaRPr>
            </a:p>
          </p:txBody>
        </p:sp>
        <p:sp>
          <p:nvSpPr>
            <p:cNvPr id="15" name="Text Box 45"/>
            <p:cNvSpPr txBox="1">
              <a:spLocks noChangeArrowheads="1"/>
            </p:cNvSpPr>
            <p:nvPr/>
          </p:nvSpPr>
          <p:spPr bwMode="auto">
            <a:xfrm>
              <a:off x="2408" y="977"/>
              <a:ext cx="660" cy="521"/>
            </a:xfrm>
            <a:prstGeom prst="rect">
              <a:avLst/>
            </a:prstGeom>
            <a:noFill/>
            <a:ln w="9525" algn="ctr">
              <a:noFill/>
              <a:miter lim="800000"/>
              <a:headEnd/>
              <a:tailEnd/>
            </a:ln>
          </p:spPr>
          <p:txBody>
            <a:bodyPr lIns="67223" tIns="33612" rIns="67223" bIns="33612"/>
            <a:lstStyle/>
            <a:p>
              <a:pPr algn="ctr"/>
              <a:endParaRPr lang="es-ES" sz="1350" b="1" dirty="0">
                <a:solidFill>
                  <a:srgbClr val="000000"/>
                </a:solidFill>
                <a:latin typeface="+mn-lt"/>
              </a:endParaRPr>
            </a:p>
            <a:p>
              <a:pPr algn="ctr"/>
              <a:r>
                <a:rPr lang="es-ES" sz="1350" b="1" dirty="0">
                  <a:solidFill>
                    <a:srgbClr val="000000"/>
                  </a:solidFill>
                  <a:latin typeface="+mn-lt"/>
                </a:rPr>
                <a:t>Metas estratégicas del FMAM</a:t>
              </a:r>
            </a:p>
            <a:p>
              <a:pPr algn="ctr"/>
              <a:endParaRPr lang="es-ES" sz="1350" b="1" dirty="0">
                <a:latin typeface="+mn-lt"/>
              </a:endParaRPr>
            </a:p>
          </p:txBody>
        </p:sp>
        <p:sp>
          <p:nvSpPr>
            <p:cNvPr id="16" name="Line 46"/>
            <p:cNvSpPr>
              <a:spLocks noChangeShapeType="1"/>
            </p:cNvSpPr>
            <p:nvPr/>
          </p:nvSpPr>
          <p:spPr bwMode="auto">
            <a:xfrm>
              <a:off x="1920" y="1920"/>
              <a:ext cx="1632" cy="0"/>
            </a:xfrm>
            <a:prstGeom prst="line">
              <a:avLst/>
            </a:prstGeom>
            <a:noFill/>
            <a:ln w="9525">
              <a:solidFill>
                <a:srgbClr val="000000"/>
              </a:solidFill>
              <a:prstDash val="dash"/>
              <a:round/>
              <a:headEnd/>
              <a:tailEnd/>
            </a:ln>
          </p:spPr>
          <p:txBody>
            <a:bodyPr/>
            <a:lstStyle/>
            <a:p>
              <a:endParaRPr lang="en-US">
                <a:latin typeface="+mn-lt"/>
              </a:endParaRPr>
            </a:p>
          </p:txBody>
        </p:sp>
        <p:sp>
          <p:nvSpPr>
            <p:cNvPr id="17" name="Text Box 47"/>
            <p:cNvSpPr txBox="1">
              <a:spLocks noChangeArrowheads="1"/>
            </p:cNvSpPr>
            <p:nvPr/>
          </p:nvSpPr>
          <p:spPr bwMode="auto">
            <a:xfrm>
              <a:off x="1954" y="2031"/>
              <a:ext cx="1610" cy="216"/>
            </a:xfrm>
            <a:prstGeom prst="rect">
              <a:avLst/>
            </a:prstGeom>
            <a:noFill/>
            <a:ln w="9525" algn="ctr">
              <a:noFill/>
              <a:miter lim="800000"/>
              <a:headEnd/>
              <a:tailEnd/>
            </a:ln>
          </p:spPr>
          <p:txBody>
            <a:bodyPr lIns="67223" tIns="33612" rIns="67223" bIns="33612"/>
            <a:lstStyle/>
            <a:p>
              <a:pPr algn="ctr"/>
              <a:r>
                <a:rPr lang="es-ES" b="1" dirty="0">
                  <a:solidFill>
                    <a:srgbClr val="000000"/>
                  </a:solidFill>
                  <a:latin typeface="+mn-lt"/>
                </a:rPr>
                <a:t>Objetivos </a:t>
              </a:r>
              <a:r>
                <a:rPr lang="es-ES" b="1" dirty="0" smtClean="0">
                  <a:solidFill>
                    <a:srgbClr val="000000"/>
                  </a:solidFill>
                  <a:latin typeface="+mn-lt"/>
                </a:rPr>
                <a:t>del área focal</a:t>
              </a:r>
              <a:endParaRPr lang="es-ES" b="1" dirty="0">
                <a:solidFill>
                  <a:srgbClr val="000000"/>
                </a:solidFill>
                <a:latin typeface="+mn-lt"/>
              </a:endParaRPr>
            </a:p>
            <a:p>
              <a:pPr algn="ctr"/>
              <a:endParaRPr lang="es-ES" b="1" dirty="0">
                <a:latin typeface="+mn-lt"/>
              </a:endParaRPr>
            </a:p>
          </p:txBody>
        </p:sp>
        <p:sp>
          <p:nvSpPr>
            <p:cNvPr id="18" name="Line 48"/>
            <p:cNvSpPr>
              <a:spLocks noChangeShapeType="1"/>
            </p:cNvSpPr>
            <p:nvPr/>
          </p:nvSpPr>
          <p:spPr bwMode="auto">
            <a:xfrm>
              <a:off x="1584" y="2304"/>
              <a:ext cx="2304" cy="0"/>
            </a:xfrm>
            <a:prstGeom prst="line">
              <a:avLst/>
            </a:prstGeom>
            <a:noFill/>
            <a:ln w="9525">
              <a:solidFill>
                <a:schemeClr val="tx1"/>
              </a:solidFill>
              <a:round/>
              <a:headEnd/>
              <a:tailEnd/>
            </a:ln>
          </p:spPr>
          <p:txBody>
            <a:bodyPr rot="10800000" wrap="none" anchor="ctr"/>
            <a:lstStyle/>
            <a:p>
              <a:endParaRPr lang="en-US">
                <a:latin typeface="+mn-lt"/>
              </a:endParaRPr>
            </a:p>
          </p:txBody>
        </p:sp>
        <p:sp>
          <p:nvSpPr>
            <p:cNvPr id="19" name="Line 49"/>
            <p:cNvSpPr>
              <a:spLocks noChangeShapeType="1"/>
            </p:cNvSpPr>
            <p:nvPr/>
          </p:nvSpPr>
          <p:spPr bwMode="auto">
            <a:xfrm>
              <a:off x="2304" y="1440"/>
              <a:ext cx="864" cy="0"/>
            </a:xfrm>
            <a:prstGeom prst="line">
              <a:avLst/>
            </a:prstGeom>
            <a:noFill/>
            <a:ln w="9525">
              <a:solidFill>
                <a:schemeClr val="tx1"/>
              </a:solidFill>
              <a:round/>
              <a:headEnd/>
              <a:tailEnd/>
            </a:ln>
          </p:spPr>
          <p:txBody>
            <a:bodyPr rot="10800000" wrap="none" anchor="ctr"/>
            <a:lstStyle/>
            <a:p>
              <a:endParaRPr lang="en-US">
                <a:latin typeface="+mn-lt"/>
              </a:endParaRPr>
            </a:p>
          </p:txBody>
        </p:sp>
      </p:grpSp>
      <p:sp>
        <p:nvSpPr>
          <p:cNvPr id="5" name="Text Box 50"/>
          <p:cNvSpPr txBox="1">
            <a:spLocks noChangeArrowheads="1"/>
          </p:cNvSpPr>
          <p:nvPr/>
        </p:nvSpPr>
        <p:spPr bwMode="auto">
          <a:xfrm>
            <a:off x="1828800" y="1524000"/>
            <a:ext cx="2179781" cy="3520440"/>
          </a:xfrm>
          <a:prstGeom prst="rect">
            <a:avLst/>
          </a:prstGeom>
          <a:noFill/>
          <a:ln w="9525">
            <a:noFill/>
            <a:miter lim="800000"/>
            <a:headEnd/>
            <a:tailEnd/>
          </a:ln>
        </p:spPr>
        <p:txBody>
          <a:bodyPr/>
          <a:lstStyle/>
          <a:p>
            <a:pPr algn="ctr">
              <a:defRPr/>
            </a:pPr>
            <a:r>
              <a:rPr lang="es-ES" sz="1400" b="1" dirty="0">
                <a:solidFill>
                  <a:srgbClr val="00B050"/>
                </a:solidFill>
                <a:latin typeface="+mn-lt"/>
              </a:rPr>
              <a:t>Beneficios </a:t>
            </a:r>
            <a:r>
              <a:rPr lang="es-ES" sz="1400" b="1" dirty="0" smtClean="0">
                <a:solidFill>
                  <a:srgbClr val="00B050"/>
                </a:solidFill>
                <a:latin typeface="+mn-lt"/>
              </a:rPr>
              <a:t/>
            </a:r>
            <a:br>
              <a:rPr lang="es-ES" sz="1400" b="1" dirty="0" smtClean="0">
                <a:solidFill>
                  <a:srgbClr val="00B050"/>
                </a:solidFill>
                <a:latin typeface="+mn-lt"/>
              </a:rPr>
            </a:br>
            <a:r>
              <a:rPr lang="es-ES" sz="1400" b="1" dirty="0" smtClean="0">
                <a:solidFill>
                  <a:srgbClr val="00B050"/>
                </a:solidFill>
                <a:latin typeface="+mn-lt"/>
              </a:rPr>
              <a:t>ambientales </a:t>
            </a:r>
            <a:br>
              <a:rPr lang="es-ES" sz="1400" b="1" dirty="0" smtClean="0">
                <a:solidFill>
                  <a:srgbClr val="00B050"/>
                </a:solidFill>
                <a:latin typeface="+mn-lt"/>
              </a:rPr>
            </a:br>
            <a:r>
              <a:rPr lang="es-ES" sz="1400" b="1" dirty="0" smtClean="0">
                <a:solidFill>
                  <a:srgbClr val="00B050"/>
                </a:solidFill>
                <a:latin typeface="+mn-lt"/>
              </a:rPr>
              <a:t>mundiales</a:t>
            </a:r>
            <a:endParaRPr lang="es-ES" sz="1400" b="1" dirty="0">
              <a:solidFill>
                <a:srgbClr val="00B050"/>
              </a:solidFill>
              <a:latin typeface="+mn-lt"/>
            </a:endParaRPr>
          </a:p>
          <a:p>
            <a:pPr algn="ctr">
              <a:defRPr/>
            </a:pPr>
            <a:r>
              <a:rPr lang="es-ES" sz="1400" b="1" dirty="0">
                <a:solidFill>
                  <a:srgbClr val="00B050"/>
                </a:solidFill>
                <a:latin typeface="+mn-lt"/>
              </a:rPr>
              <a:t>Impactos</a:t>
            </a: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sz="1000" b="1" dirty="0">
              <a:latin typeface="+mn-lt"/>
            </a:endParaRPr>
          </a:p>
          <a:p>
            <a:pPr algn="ctr">
              <a:defRPr/>
            </a:pPr>
            <a:endParaRPr lang="es-ES" b="1" dirty="0" smtClean="0">
              <a:latin typeface="+mn-lt"/>
            </a:endParaRPr>
          </a:p>
          <a:p>
            <a:pPr algn="ctr">
              <a:defRPr/>
            </a:pPr>
            <a:r>
              <a:rPr lang="es-ES" b="1" dirty="0" smtClean="0">
                <a:solidFill>
                  <a:srgbClr val="00B050"/>
                </a:solidFill>
                <a:latin typeface="+mn-lt"/>
              </a:rPr>
              <a:t>    </a:t>
            </a:r>
          </a:p>
          <a:p>
            <a:pPr algn="ctr">
              <a:defRPr/>
            </a:pPr>
            <a:r>
              <a:rPr lang="es-ES" sz="1400" b="1" dirty="0" smtClean="0">
                <a:solidFill>
                  <a:srgbClr val="00B050"/>
                </a:solidFill>
                <a:latin typeface="+mn-lt"/>
              </a:rPr>
              <a:t>Efectos directos</a:t>
            </a:r>
            <a:endParaRPr lang="es-ES" sz="1400" b="1" dirty="0">
              <a:solidFill>
                <a:srgbClr val="00B050"/>
              </a:solidFill>
              <a:latin typeface="+mn-lt"/>
            </a:endParaRPr>
          </a:p>
          <a:p>
            <a:pPr algn="ctr">
              <a:defRPr/>
            </a:pPr>
            <a:r>
              <a:rPr lang="es-ES" sz="1400" b="1" dirty="0">
                <a:solidFill>
                  <a:srgbClr val="00B050"/>
                </a:solidFill>
                <a:latin typeface="+mn-lt"/>
              </a:rPr>
              <a:t>Productos</a:t>
            </a:r>
          </a:p>
          <a:p>
            <a:pPr algn="ctr">
              <a:defRPr/>
            </a:pPr>
            <a:endParaRPr lang="es-ES" sz="1000" b="1" dirty="0">
              <a:latin typeface="+mn-lt"/>
            </a:endParaRPr>
          </a:p>
        </p:txBody>
      </p:sp>
      <p:sp>
        <p:nvSpPr>
          <p:cNvPr id="6" name="Line 51"/>
          <p:cNvSpPr>
            <a:spLocks noChangeShapeType="1"/>
          </p:cNvSpPr>
          <p:nvPr/>
        </p:nvSpPr>
        <p:spPr bwMode="auto">
          <a:xfrm flipV="1">
            <a:off x="2878959" y="3429000"/>
            <a:ext cx="1788" cy="620078"/>
          </a:xfrm>
          <a:prstGeom prst="line">
            <a:avLst/>
          </a:prstGeom>
          <a:noFill/>
          <a:ln w="9525">
            <a:solidFill>
              <a:srgbClr val="000000"/>
            </a:solidFill>
            <a:round/>
            <a:headEnd/>
            <a:tailEnd type="triangle" w="med" len="med"/>
          </a:ln>
        </p:spPr>
        <p:txBody>
          <a:bodyPr/>
          <a:lstStyle/>
          <a:p>
            <a:endParaRPr lang="en-US">
              <a:latin typeface="+mn-lt"/>
            </a:endParaRPr>
          </a:p>
        </p:txBody>
      </p:sp>
      <p:sp>
        <p:nvSpPr>
          <p:cNvPr id="7" name="Line 52"/>
          <p:cNvSpPr>
            <a:spLocks noChangeShapeType="1"/>
          </p:cNvSpPr>
          <p:nvPr/>
        </p:nvSpPr>
        <p:spPr bwMode="auto">
          <a:xfrm>
            <a:off x="2878959" y="2656522"/>
            <a:ext cx="1788" cy="620078"/>
          </a:xfrm>
          <a:prstGeom prst="line">
            <a:avLst/>
          </a:prstGeom>
          <a:noFill/>
          <a:ln w="9525">
            <a:solidFill>
              <a:srgbClr val="000000"/>
            </a:solidFill>
            <a:round/>
            <a:headEnd/>
            <a:tailEnd type="triangle" w="med" len="med"/>
          </a:ln>
        </p:spPr>
        <p:txBody>
          <a:bodyPr/>
          <a:lstStyle/>
          <a:p>
            <a:pPr>
              <a:defRPr/>
            </a:pPr>
            <a:r>
              <a:rPr lang="es-ES" dirty="0" smtClean="0"/>
              <a:t>        </a:t>
            </a:r>
          </a:p>
        </p:txBody>
      </p:sp>
      <p:sp>
        <p:nvSpPr>
          <p:cNvPr id="8" name="AutoShape 53"/>
          <p:cNvSpPr>
            <a:spLocks/>
          </p:cNvSpPr>
          <p:nvPr/>
        </p:nvSpPr>
        <p:spPr bwMode="auto">
          <a:xfrm flipH="1">
            <a:off x="2106448" y="1599883"/>
            <a:ext cx="257503" cy="853440"/>
          </a:xfrm>
          <a:prstGeom prst="rightBrace">
            <a:avLst>
              <a:gd name="adj1" fmla="val 22222"/>
              <a:gd name="adj2" fmla="val 50000"/>
            </a:avLst>
          </a:prstGeom>
          <a:noFill/>
          <a:ln w="9525">
            <a:solidFill>
              <a:srgbClr val="000000"/>
            </a:solidFill>
            <a:round/>
            <a:headEnd/>
            <a:tailEnd/>
          </a:ln>
        </p:spPr>
        <p:txBody>
          <a:bodyPr/>
          <a:lstStyle/>
          <a:p>
            <a:endParaRPr lang="en-US">
              <a:latin typeface="+mn-lt"/>
            </a:endParaRPr>
          </a:p>
        </p:txBody>
      </p:sp>
      <p:sp>
        <p:nvSpPr>
          <p:cNvPr id="9" name="AutoShape 54"/>
          <p:cNvSpPr>
            <a:spLocks/>
          </p:cNvSpPr>
          <p:nvPr/>
        </p:nvSpPr>
        <p:spPr bwMode="auto">
          <a:xfrm flipH="1">
            <a:off x="2106448" y="4091305"/>
            <a:ext cx="257503" cy="1013460"/>
          </a:xfrm>
          <a:prstGeom prst="rightBrace">
            <a:avLst>
              <a:gd name="adj1" fmla="val 26389"/>
              <a:gd name="adj2" fmla="val 50000"/>
            </a:avLst>
          </a:prstGeom>
          <a:noFill/>
          <a:ln w="9525">
            <a:solidFill>
              <a:srgbClr val="000000"/>
            </a:solidFill>
            <a:round/>
            <a:headEnd/>
            <a:tailEnd/>
          </a:ln>
        </p:spPr>
        <p:txBody>
          <a:bodyPr/>
          <a:lstStyle/>
          <a:p>
            <a:endParaRPr lang="en-US">
              <a:latin typeface="+mn-lt"/>
            </a:endParaRPr>
          </a:p>
        </p:txBody>
      </p:sp>
      <p:sp>
        <p:nvSpPr>
          <p:cNvPr id="10" name="Text Box 55"/>
          <p:cNvSpPr txBox="1">
            <a:spLocks noChangeArrowheads="1"/>
          </p:cNvSpPr>
          <p:nvPr/>
        </p:nvSpPr>
        <p:spPr bwMode="auto">
          <a:xfrm>
            <a:off x="533400" y="1539240"/>
            <a:ext cx="1701800" cy="975360"/>
          </a:xfrm>
          <a:prstGeom prst="rect">
            <a:avLst/>
          </a:prstGeom>
          <a:noFill/>
          <a:ln w="9525">
            <a:noFill/>
            <a:miter lim="800000"/>
            <a:headEnd/>
            <a:tailEnd/>
          </a:ln>
        </p:spPr>
        <p:txBody>
          <a:bodyPr/>
          <a:lstStyle/>
          <a:p>
            <a:pPr algn="ctr"/>
            <a:r>
              <a:rPr lang="es-ES" sz="1600" b="1" dirty="0">
                <a:solidFill>
                  <a:schemeClr val="accent1"/>
                </a:solidFill>
                <a:latin typeface="+mn-lt"/>
              </a:rPr>
              <a:t>Nivel institucional</a:t>
            </a:r>
          </a:p>
          <a:p>
            <a:pPr algn="ctr"/>
            <a:r>
              <a:rPr lang="es-ES" sz="1600" b="1" dirty="0">
                <a:solidFill>
                  <a:schemeClr val="accent1"/>
                </a:solidFill>
                <a:latin typeface="+mn-lt"/>
              </a:rPr>
              <a:t>(de arriba </a:t>
            </a:r>
            <a:r>
              <a:rPr lang="es-ES" sz="1600" b="1" dirty="0" smtClean="0">
                <a:solidFill>
                  <a:schemeClr val="accent1"/>
                </a:solidFill>
                <a:latin typeface="+mn-lt"/>
              </a:rPr>
              <a:t/>
            </a:r>
            <a:br>
              <a:rPr lang="es-ES" sz="1600" b="1" dirty="0" smtClean="0">
                <a:solidFill>
                  <a:schemeClr val="accent1"/>
                </a:solidFill>
                <a:latin typeface="+mn-lt"/>
              </a:rPr>
            </a:br>
            <a:r>
              <a:rPr lang="es-ES" sz="1600" b="1" dirty="0" smtClean="0">
                <a:solidFill>
                  <a:schemeClr val="accent1"/>
                </a:solidFill>
                <a:latin typeface="+mn-lt"/>
              </a:rPr>
              <a:t>hacia </a:t>
            </a:r>
            <a:r>
              <a:rPr lang="es-ES" sz="1600" b="1" dirty="0">
                <a:solidFill>
                  <a:schemeClr val="accent1"/>
                </a:solidFill>
                <a:latin typeface="+mn-lt"/>
              </a:rPr>
              <a:t>abajo)</a:t>
            </a:r>
          </a:p>
        </p:txBody>
      </p:sp>
      <p:sp>
        <p:nvSpPr>
          <p:cNvPr id="11" name="Text Box 56"/>
          <p:cNvSpPr txBox="1">
            <a:spLocks noChangeArrowheads="1"/>
          </p:cNvSpPr>
          <p:nvPr/>
        </p:nvSpPr>
        <p:spPr bwMode="auto">
          <a:xfrm>
            <a:off x="457200" y="4343400"/>
            <a:ext cx="1692166" cy="800100"/>
          </a:xfrm>
          <a:prstGeom prst="rect">
            <a:avLst/>
          </a:prstGeom>
          <a:noFill/>
          <a:ln w="9525">
            <a:noFill/>
            <a:miter lim="800000"/>
            <a:headEnd/>
            <a:tailEnd/>
          </a:ln>
        </p:spPr>
        <p:txBody>
          <a:bodyPr/>
          <a:lstStyle/>
          <a:p>
            <a:pPr algn="ctr"/>
            <a:r>
              <a:rPr lang="es-ES" sz="1600" b="1" dirty="0">
                <a:solidFill>
                  <a:schemeClr val="accent1"/>
                </a:solidFill>
                <a:latin typeface="+mn-lt"/>
              </a:rPr>
              <a:t>Nivel operacional</a:t>
            </a:r>
          </a:p>
          <a:p>
            <a:pPr algn="ctr"/>
            <a:r>
              <a:rPr lang="es-ES" sz="1600" b="1" dirty="0">
                <a:solidFill>
                  <a:schemeClr val="accent1"/>
                </a:solidFill>
                <a:latin typeface="+mn-lt"/>
              </a:rPr>
              <a:t>(de </a:t>
            </a:r>
            <a:r>
              <a:rPr lang="es-ES" sz="1600" b="1" dirty="0" smtClean="0">
                <a:solidFill>
                  <a:schemeClr val="accent1"/>
                </a:solidFill>
                <a:latin typeface="+mn-lt"/>
              </a:rPr>
              <a:t>abajo</a:t>
            </a:r>
            <a:br>
              <a:rPr lang="es-ES" sz="1600" b="1" dirty="0" smtClean="0">
                <a:solidFill>
                  <a:schemeClr val="accent1"/>
                </a:solidFill>
                <a:latin typeface="+mn-lt"/>
              </a:rPr>
            </a:br>
            <a:r>
              <a:rPr lang="es-ES" sz="1600" b="1" dirty="0" smtClean="0">
                <a:solidFill>
                  <a:schemeClr val="accent1"/>
                </a:solidFill>
                <a:latin typeface="+mn-lt"/>
              </a:rPr>
              <a:t> </a:t>
            </a:r>
            <a:r>
              <a:rPr lang="es-ES" sz="1600" b="1" dirty="0">
                <a:solidFill>
                  <a:schemeClr val="accent1"/>
                </a:solidFill>
                <a:latin typeface="+mn-lt"/>
              </a:rPr>
              <a:t>hacia arriba)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latin typeface="+mn-lt"/>
              </a:rPr>
              <a:t>Cadena</a:t>
            </a:r>
            <a:r>
              <a:rPr lang="en-US" dirty="0" smtClean="0">
                <a:latin typeface="+mn-lt"/>
              </a:rPr>
              <a:t> de </a:t>
            </a:r>
            <a:r>
              <a:rPr lang="en-US" dirty="0" err="1" smtClean="0">
                <a:latin typeface="+mn-lt"/>
              </a:rPr>
              <a:t>resultados</a:t>
            </a:r>
            <a:r>
              <a:rPr lang="en-US" dirty="0" smtClean="0">
                <a:latin typeface="+mn-lt"/>
              </a:rPr>
              <a:t> de OCDE/DAC</a:t>
            </a:r>
            <a:endParaRPr lang="en-US" dirty="0">
              <a:latin typeface="+mn-lt"/>
            </a:endParaRPr>
          </a:p>
        </p:txBody>
      </p:sp>
      <p:pic>
        <p:nvPicPr>
          <p:cNvPr id="4" name="Picture 3"/>
          <p:cNvPicPr>
            <a:picLocks noChangeAspect="1" noChangeArrowheads="1"/>
          </p:cNvPicPr>
          <p:nvPr/>
        </p:nvPicPr>
        <p:blipFill>
          <a:blip r:embed="rId2" cstate="print"/>
          <a:srcRect/>
          <a:stretch>
            <a:fillRect/>
          </a:stretch>
        </p:blipFill>
        <p:spPr>
          <a:xfrm>
            <a:off x="1804987" y="1143000"/>
            <a:ext cx="5662613" cy="4678362"/>
          </a:xfrm>
          <a:prstGeom prst="rect">
            <a:avLst/>
          </a:prstGeom>
          <a:noFill/>
        </p:spPr>
      </p:pic>
      <p:sp>
        <p:nvSpPr>
          <p:cNvPr id="5" name="TextBox 3"/>
          <p:cNvSpPr txBox="1">
            <a:spLocks noChangeArrowheads="1"/>
          </p:cNvSpPr>
          <p:nvPr/>
        </p:nvSpPr>
        <p:spPr bwMode="auto">
          <a:xfrm>
            <a:off x="3733800" y="1338263"/>
            <a:ext cx="1524000" cy="338137"/>
          </a:xfrm>
          <a:prstGeom prst="rect">
            <a:avLst/>
          </a:prstGeom>
          <a:solidFill>
            <a:schemeClr val="bg1"/>
          </a:solidFill>
          <a:ln w="9525">
            <a:noFill/>
            <a:miter lim="800000"/>
            <a:headEnd/>
            <a:tailEnd/>
          </a:ln>
        </p:spPr>
        <p:txBody>
          <a:bodyPr>
            <a:spAutoFit/>
          </a:bodyPr>
          <a:lstStyle/>
          <a:p>
            <a:pPr algn="ctr"/>
            <a:r>
              <a:rPr lang="en-US" sz="1600" b="1">
                <a:latin typeface="+mn-lt"/>
              </a:rPr>
              <a:t>Insumos</a:t>
            </a:r>
          </a:p>
        </p:txBody>
      </p:sp>
      <p:sp>
        <p:nvSpPr>
          <p:cNvPr id="6" name="TextBox 4"/>
          <p:cNvSpPr txBox="1">
            <a:spLocks noChangeArrowheads="1"/>
          </p:cNvSpPr>
          <p:nvPr/>
        </p:nvSpPr>
        <p:spPr bwMode="auto">
          <a:xfrm>
            <a:off x="3733800" y="2057400"/>
            <a:ext cx="1524000" cy="338138"/>
          </a:xfrm>
          <a:prstGeom prst="rect">
            <a:avLst/>
          </a:prstGeom>
          <a:solidFill>
            <a:schemeClr val="bg1"/>
          </a:solidFill>
          <a:ln w="9525">
            <a:noFill/>
            <a:miter lim="800000"/>
            <a:headEnd/>
            <a:tailEnd/>
          </a:ln>
        </p:spPr>
        <p:txBody>
          <a:bodyPr>
            <a:spAutoFit/>
          </a:bodyPr>
          <a:lstStyle/>
          <a:p>
            <a:pPr algn="ctr"/>
            <a:r>
              <a:rPr lang="es-ES_tradnl" sz="1600" b="1">
                <a:latin typeface="+mn-lt"/>
              </a:rPr>
              <a:t>Actividades</a:t>
            </a:r>
            <a:endParaRPr lang="en-US" sz="1600" b="1">
              <a:latin typeface="+mn-lt"/>
            </a:endParaRPr>
          </a:p>
        </p:txBody>
      </p:sp>
      <p:sp>
        <p:nvSpPr>
          <p:cNvPr id="7" name="TextBox 5"/>
          <p:cNvSpPr txBox="1">
            <a:spLocks noChangeArrowheads="1"/>
          </p:cNvSpPr>
          <p:nvPr/>
        </p:nvSpPr>
        <p:spPr bwMode="auto">
          <a:xfrm>
            <a:off x="3733800" y="2895600"/>
            <a:ext cx="1524000" cy="338138"/>
          </a:xfrm>
          <a:prstGeom prst="rect">
            <a:avLst/>
          </a:prstGeom>
          <a:solidFill>
            <a:schemeClr val="bg1"/>
          </a:solidFill>
          <a:ln w="9525">
            <a:noFill/>
            <a:miter lim="800000"/>
            <a:headEnd/>
            <a:tailEnd/>
          </a:ln>
        </p:spPr>
        <p:txBody>
          <a:bodyPr>
            <a:spAutoFit/>
          </a:bodyPr>
          <a:lstStyle/>
          <a:p>
            <a:pPr algn="ctr"/>
            <a:r>
              <a:rPr lang="es-ES_tradnl" sz="1600" b="1" dirty="0">
                <a:latin typeface="+mn-lt"/>
              </a:rPr>
              <a:t>Productos</a:t>
            </a:r>
            <a:endParaRPr lang="en-US" sz="1600" b="1" dirty="0">
              <a:latin typeface="+mn-lt"/>
            </a:endParaRPr>
          </a:p>
        </p:txBody>
      </p:sp>
      <p:sp>
        <p:nvSpPr>
          <p:cNvPr id="8" name="TextBox 6"/>
          <p:cNvSpPr txBox="1">
            <a:spLocks noChangeArrowheads="1"/>
          </p:cNvSpPr>
          <p:nvPr/>
        </p:nvSpPr>
        <p:spPr bwMode="auto">
          <a:xfrm>
            <a:off x="3733800" y="3657600"/>
            <a:ext cx="1524000" cy="338138"/>
          </a:xfrm>
          <a:prstGeom prst="rect">
            <a:avLst/>
          </a:prstGeom>
          <a:solidFill>
            <a:schemeClr val="bg1"/>
          </a:solidFill>
          <a:ln w="9525">
            <a:noFill/>
            <a:miter lim="800000"/>
            <a:headEnd/>
            <a:tailEnd/>
          </a:ln>
        </p:spPr>
        <p:txBody>
          <a:bodyPr>
            <a:spAutoFit/>
          </a:bodyPr>
          <a:lstStyle/>
          <a:p>
            <a:pPr algn="ctr"/>
            <a:r>
              <a:rPr lang="es-ES_tradnl" sz="1600" b="1">
                <a:latin typeface="+mn-lt"/>
              </a:rPr>
              <a:t>Resultados</a:t>
            </a:r>
            <a:endParaRPr lang="en-US" sz="1600">
              <a:latin typeface="+mn-lt"/>
            </a:endParaRPr>
          </a:p>
        </p:txBody>
      </p:sp>
      <p:sp>
        <p:nvSpPr>
          <p:cNvPr id="9" name="TextBox 7"/>
          <p:cNvSpPr txBox="1">
            <a:spLocks noChangeArrowheads="1"/>
          </p:cNvSpPr>
          <p:nvPr/>
        </p:nvSpPr>
        <p:spPr bwMode="auto">
          <a:xfrm>
            <a:off x="3733800" y="5300663"/>
            <a:ext cx="1524000" cy="338137"/>
          </a:xfrm>
          <a:prstGeom prst="rect">
            <a:avLst/>
          </a:prstGeom>
          <a:solidFill>
            <a:schemeClr val="bg1"/>
          </a:solidFill>
          <a:ln w="9525">
            <a:noFill/>
            <a:miter lim="800000"/>
            <a:headEnd/>
            <a:tailEnd/>
          </a:ln>
        </p:spPr>
        <p:txBody>
          <a:bodyPr>
            <a:spAutoFit/>
          </a:bodyPr>
          <a:lstStyle/>
          <a:p>
            <a:pPr algn="ctr"/>
            <a:r>
              <a:rPr lang="es-ES_tradnl" sz="1600" b="1">
                <a:latin typeface="+mn-lt"/>
              </a:rPr>
              <a:t>Impacto</a:t>
            </a:r>
            <a:endParaRPr lang="en-US" sz="1600">
              <a:latin typeface="+mn-lt"/>
            </a:endParaRPr>
          </a:p>
        </p:txBody>
      </p:sp>
      <p:sp>
        <p:nvSpPr>
          <p:cNvPr id="10" name="TextBox 8"/>
          <p:cNvSpPr txBox="1">
            <a:spLocks noChangeArrowheads="1"/>
          </p:cNvSpPr>
          <p:nvPr/>
        </p:nvSpPr>
        <p:spPr bwMode="auto">
          <a:xfrm>
            <a:off x="4724400" y="4310063"/>
            <a:ext cx="1524000" cy="522287"/>
          </a:xfrm>
          <a:prstGeom prst="rect">
            <a:avLst/>
          </a:prstGeom>
          <a:solidFill>
            <a:schemeClr val="bg1"/>
          </a:solidFill>
          <a:ln w="9525">
            <a:noFill/>
            <a:miter lim="800000"/>
            <a:headEnd/>
            <a:tailEnd/>
          </a:ln>
        </p:spPr>
        <p:txBody>
          <a:bodyPr>
            <a:spAutoFit/>
          </a:bodyPr>
          <a:lstStyle/>
          <a:p>
            <a:pPr algn="ctr"/>
            <a:r>
              <a:rPr lang="es-ES_tradnl" sz="1400" i="1">
                <a:latin typeface="+mn-lt"/>
              </a:rPr>
              <a:t>Efectos a mediano plazo</a:t>
            </a:r>
            <a:endParaRPr lang="en-US" sz="1400">
              <a:latin typeface="+mn-lt"/>
            </a:endParaRPr>
          </a:p>
        </p:txBody>
      </p:sp>
      <p:sp>
        <p:nvSpPr>
          <p:cNvPr id="11" name="TextBox 9"/>
          <p:cNvSpPr txBox="1">
            <a:spLocks noChangeArrowheads="1"/>
          </p:cNvSpPr>
          <p:nvPr/>
        </p:nvSpPr>
        <p:spPr bwMode="auto">
          <a:xfrm>
            <a:off x="2743200" y="4267200"/>
            <a:ext cx="1524000" cy="523875"/>
          </a:xfrm>
          <a:prstGeom prst="rect">
            <a:avLst/>
          </a:prstGeom>
          <a:solidFill>
            <a:schemeClr val="bg1"/>
          </a:solidFill>
          <a:ln w="9525">
            <a:noFill/>
            <a:miter lim="800000"/>
            <a:headEnd/>
            <a:tailEnd/>
          </a:ln>
        </p:spPr>
        <p:txBody>
          <a:bodyPr>
            <a:spAutoFit/>
          </a:bodyPr>
          <a:lstStyle/>
          <a:p>
            <a:pPr algn="ctr"/>
            <a:r>
              <a:rPr lang="es-ES_tradnl" sz="1400" i="1">
                <a:latin typeface="+mn-lt"/>
              </a:rPr>
              <a:t>Efectos a corto plazo</a:t>
            </a:r>
            <a:endParaRPr lang="en-US" sz="1400">
              <a:latin typeface="+mn-lt"/>
            </a:endParaRPr>
          </a:p>
        </p:txBody>
      </p:sp>
      <p:sp>
        <p:nvSpPr>
          <p:cNvPr id="12" name="TextBox 10"/>
          <p:cNvSpPr txBox="1">
            <a:spLocks noChangeArrowheads="1"/>
          </p:cNvSpPr>
          <p:nvPr/>
        </p:nvSpPr>
        <p:spPr bwMode="auto">
          <a:xfrm rot="16200000">
            <a:off x="994569" y="4194969"/>
            <a:ext cx="1752600" cy="830262"/>
          </a:xfrm>
          <a:prstGeom prst="rect">
            <a:avLst/>
          </a:prstGeom>
          <a:solidFill>
            <a:schemeClr val="bg1"/>
          </a:solidFill>
          <a:ln w="9525">
            <a:noFill/>
            <a:miter lim="800000"/>
            <a:headEnd/>
            <a:tailEnd/>
          </a:ln>
        </p:spPr>
        <p:txBody>
          <a:bodyPr>
            <a:spAutoFit/>
          </a:bodyPr>
          <a:lstStyle/>
          <a:p>
            <a:pPr algn="ctr"/>
            <a:r>
              <a:rPr lang="es-ES_tradnl" sz="1600" b="1">
                <a:latin typeface="+mn-lt"/>
              </a:rPr>
              <a:t>Resultados en </a:t>
            </a:r>
            <a:endParaRPr lang="en-US" sz="1600">
              <a:latin typeface="+mn-lt"/>
            </a:endParaRPr>
          </a:p>
          <a:p>
            <a:pPr algn="ctr"/>
            <a:r>
              <a:rPr lang="es-ES_tradnl" sz="1600" b="1">
                <a:latin typeface="+mn-lt"/>
              </a:rPr>
              <a:t>términos de </a:t>
            </a:r>
            <a:endParaRPr lang="en-US" sz="1600">
              <a:latin typeface="+mn-lt"/>
            </a:endParaRPr>
          </a:p>
          <a:p>
            <a:pPr algn="ctr"/>
            <a:r>
              <a:rPr lang="es-ES_tradnl" sz="1600" b="1">
                <a:latin typeface="+mn-lt"/>
              </a:rPr>
              <a:t>desarrollo</a:t>
            </a:r>
            <a:endParaRPr lang="en-US" sz="1600">
              <a:latin typeface="+mn-lt"/>
            </a:endParaRPr>
          </a:p>
        </p:txBody>
      </p:sp>
    </p:spTree>
    <p:extLst>
      <p:ext uri="{BB962C8B-B14F-4D97-AF65-F5344CB8AC3E}">
        <p14:creationId xmlns:p14="http://schemas.microsoft.com/office/powerpoint/2010/main" val="2610661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1140961" y="838200"/>
            <a:ext cx="1371600" cy="1297021"/>
          </a:xfrm>
          <a:prstGeom prst="rect">
            <a:avLst/>
          </a:prstGeom>
          <a:noFill/>
          <a:ln w="9525">
            <a:noFill/>
            <a:miter lim="800000"/>
            <a:headEnd/>
            <a:tailEnd/>
          </a:ln>
        </p:spPr>
      </p:pic>
      <p:sp>
        <p:nvSpPr>
          <p:cNvPr id="4" name="TextBox 3"/>
          <p:cNvSpPr txBox="1"/>
          <p:nvPr/>
        </p:nvSpPr>
        <p:spPr>
          <a:xfrm>
            <a:off x="2819400" y="457200"/>
            <a:ext cx="3200400" cy="923330"/>
          </a:xfrm>
          <a:prstGeom prst="rect">
            <a:avLst/>
          </a:prstGeom>
          <a:noFill/>
        </p:spPr>
        <p:txBody>
          <a:bodyPr wrap="square" rtlCol="0">
            <a:spAutoFit/>
          </a:bodyPr>
          <a:lstStyle/>
          <a:p>
            <a:r>
              <a:rPr lang="en-US" b="1" u="sng" dirty="0" err="1" smtClean="0">
                <a:solidFill>
                  <a:srgbClr val="00B050"/>
                </a:solidFill>
                <a:latin typeface="+mn-lt"/>
              </a:rPr>
              <a:t>Insumos</a:t>
            </a:r>
            <a:r>
              <a:rPr lang="en-US" b="1" dirty="0" smtClean="0">
                <a:solidFill>
                  <a:schemeClr val="tx1">
                    <a:lumMod val="50000"/>
                    <a:lumOff val="50000"/>
                  </a:schemeClr>
                </a:solidFill>
                <a:latin typeface="+mn-lt"/>
              </a:rPr>
              <a:t>: </a:t>
            </a:r>
            <a:r>
              <a:rPr lang="en-US" b="1" dirty="0" err="1" smtClean="0">
                <a:latin typeface="+mn-lt"/>
              </a:rPr>
              <a:t>Financiamiento</a:t>
            </a:r>
            <a:r>
              <a:rPr lang="en-US" b="1" dirty="0" smtClean="0">
                <a:latin typeface="+mn-lt"/>
              </a:rPr>
              <a:t> </a:t>
            </a:r>
            <a:r>
              <a:rPr lang="en-US" b="1" dirty="0" err="1" smtClean="0">
                <a:latin typeface="+mn-lt"/>
              </a:rPr>
              <a:t>para</a:t>
            </a:r>
            <a:r>
              <a:rPr lang="en-US" b="1" dirty="0" smtClean="0">
                <a:latin typeface="+mn-lt"/>
              </a:rPr>
              <a:t> </a:t>
            </a:r>
            <a:r>
              <a:rPr lang="en-US" b="1" dirty="0" err="1" smtClean="0">
                <a:latin typeface="+mn-lt"/>
              </a:rPr>
              <a:t>construcción</a:t>
            </a:r>
            <a:r>
              <a:rPr lang="en-US" b="1" dirty="0" smtClean="0">
                <a:latin typeface="+mn-lt"/>
              </a:rPr>
              <a:t> de </a:t>
            </a:r>
            <a:r>
              <a:rPr lang="en-US" b="1" dirty="0" err="1" smtClean="0">
                <a:latin typeface="+mn-lt"/>
              </a:rPr>
              <a:t>una</a:t>
            </a:r>
            <a:r>
              <a:rPr lang="en-US" b="1" dirty="0" smtClean="0">
                <a:latin typeface="+mn-lt"/>
              </a:rPr>
              <a:t> </a:t>
            </a:r>
            <a:r>
              <a:rPr lang="en-US" b="1" dirty="0" err="1" smtClean="0">
                <a:latin typeface="+mn-lt"/>
              </a:rPr>
              <a:t>carretera</a:t>
            </a:r>
            <a:r>
              <a:rPr lang="en-US" b="1" dirty="0" smtClean="0">
                <a:latin typeface="+mn-lt"/>
              </a:rPr>
              <a:t>, </a:t>
            </a:r>
            <a:r>
              <a:rPr lang="en-US" b="1" dirty="0" err="1" smtClean="0">
                <a:latin typeface="+mn-lt"/>
              </a:rPr>
              <a:t>equipos</a:t>
            </a:r>
            <a:r>
              <a:rPr lang="en-US" b="1" dirty="0" smtClean="0">
                <a:latin typeface="+mn-lt"/>
              </a:rPr>
              <a:t> y personal</a:t>
            </a:r>
            <a:endParaRPr lang="en-US" b="1" dirty="0">
              <a:latin typeface="+mn-lt"/>
            </a:endParaRPr>
          </a:p>
        </p:txBody>
      </p:sp>
      <p:pic>
        <p:nvPicPr>
          <p:cNvPr id="2052" name="Picture 4"/>
          <p:cNvPicPr>
            <a:picLocks noChangeAspect="1" noChangeArrowheads="1"/>
          </p:cNvPicPr>
          <p:nvPr/>
        </p:nvPicPr>
        <p:blipFill>
          <a:blip r:embed="rId4" cstate="print"/>
          <a:srcRect/>
          <a:stretch>
            <a:fillRect/>
          </a:stretch>
        </p:blipFill>
        <p:spPr bwMode="auto">
          <a:xfrm>
            <a:off x="6188090" y="1524000"/>
            <a:ext cx="1279510" cy="1216111"/>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25490" y="304800"/>
            <a:ext cx="1048871" cy="9906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1524001" y="2667000"/>
            <a:ext cx="685800" cy="96932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324600" y="3352800"/>
            <a:ext cx="1371600" cy="912737"/>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6553200" y="4648200"/>
            <a:ext cx="1371600" cy="978408"/>
          </a:xfrm>
          <a:prstGeom prst="rect">
            <a:avLst/>
          </a:prstGeom>
          <a:noFill/>
          <a:ln w="9525">
            <a:noFill/>
            <a:miter lim="800000"/>
            <a:headEnd/>
            <a:tailEnd/>
          </a:ln>
        </p:spPr>
      </p:pic>
      <p:sp>
        <p:nvSpPr>
          <p:cNvPr id="14" name="TextBox 13"/>
          <p:cNvSpPr txBox="1"/>
          <p:nvPr/>
        </p:nvSpPr>
        <p:spPr>
          <a:xfrm>
            <a:off x="2819400" y="1792069"/>
            <a:ext cx="3200400" cy="646331"/>
          </a:xfrm>
          <a:prstGeom prst="rect">
            <a:avLst/>
          </a:prstGeom>
          <a:noFill/>
        </p:spPr>
        <p:txBody>
          <a:bodyPr wrap="square" rtlCol="0">
            <a:spAutoFit/>
          </a:bodyPr>
          <a:lstStyle/>
          <a:p>
            <a:r>
              <a:rPr lang="en-US" b="1" u="sng" dirty="0" err="1" smtClean="0">
                <a:solidFill>
                  <a:srgbClr val="00B050"/>
                </a:solidFill>
                <a:latin typeface="+mn-lt"/>
              </a:rPr>
              <a:t>Actividades</a:t>
            </a:r>
            <a:r>
              <a:rPr lang="en-US" b="1" dirty="0" smtClean="0">
                <a:solidFill>
                  <a:schemeClr val="tx1">
                    <a:lumMod val="50000"/>
                    <a:lumOff val="50000"/>
                  </a:schemeClr>
                </a:solidFill>
                <a:latin typeface="+mn-lt"/>
              </a:rPr>
              <a:t>: </a:t>
            </a:r>
            <a:r>
              <a:rPr lang="en-US" b="1" dirty="0" smtClean="0">
                <a:latin typeface="+mn-lt"/>
              </a:rPr>
              <a:t>remover </a:t>
            </a:r>
            <a:r>
              <a:rPr lang="en-US" b="1" dirty="0" err="1" smtClean="0">
                <a:latin typeface="+mn-lt"/>
              </a:rPr>
              <a:t>tierra</a:t>
            </a:r>
            <a:r>
              <a:rPr lang="en-US" b="1" dirty="0" smtClean="0">
                <a:latin typeface="+mn-lt"/>
              </a:rPr>
              <a:t>, </a:t>
            </a:r>
            <a:r>
              <a:rPr lang="en-US" b="1" dirty="0" err="1" smtClean="0">
                <a:latin typeface="+mn-lt"/>
              </a:rPr>
              <a:t>hacer</a:t>
            </a:r>
            <a:r>
              <a:rPr lang="en-US" b="1" dirty="0" smtClean="0">
                <a:latin typeface="+mn-lt"/>
              </a:rPr>
              <a:t> </a:t>
            </a:r>
            <a:r>
              <a:rPr lang="en-US" b="1" dirty="0" err="1" smtClean="0">
                <a:latin typeface="+mn-lt"/>
              </a:rPr>
              <a:t>zanjas</a:t>
            </a:r>
            <a:r>
              <a:rPr lang="en-US" b="1" dirty="0" smtClean="0">
                <a:latin typeface="+mn-lt"/>
              </a:rPr>
              <a:t>, </a:t>
            </a:r>
            <a:r>
              <a:rPr lang="en-US" b="1" dirty="0" err="1" smtClean="0">
                <a:latin typeface="+mn-lt"/>
              </a:rPr>
              <a:t>poner</a:t>
            </a:r>
            <a:r>
              <a:rPr lang="en-US" b="1" dirty="0" smtClean="0">
                <a:latin typeface="+mn-lt"/>
              </a:rPr>
              <a:t> </a:t>
            </a:r>
            <a:r>
              <a:rPr lang="en-US" b="1" dirty="0" err="1" smtClean="0">
                <a:latin typeface="+mn-lt"/>
              </a:rPr>
              <a:t>asfalto</a:t>
            </a:r>
            <a:endParaRPr lang="en-US" b="1" dirty="0">
              <a:latin typeface="+mn-lt"/>
            </a:endParaRPr>
          </a:p>
        </p:txBody>
      </p:sp>
      <p:sp>
        <p:nvSpPr>
          <p:cNvPr id="15" name="TextBox 14"/>
          <p:cNvSpPr txBox="1"/>
          <p:nvPr/>
        </p:nvSpPr>
        <p:spPr>
          <a:xfrm>
            <a:off x="2819400" y="2667000"/>
            <a:ext cx="3200400" cy="369332"/>
          </a:xfrm>
          <a:prstGeom prst="rect">
            <a:avLst/>
          </a:prstGeom>
          <a:noFill/>
        </p:spPr>
        <p:txBody>
          <a:bodyPr wrap="square" rtlCol="0">
            <a:spAutoFit/>
          </a:bodyPr>
          <a:lstStyle/>
          <a:p>
            <a:r>
              <a:rPr lang="en-US" b="1" u="sng" dirty="0" err="1" smtClean="0">
                <a:solidFill>
                  <a:srgbClr val="00B050"/>
                </a:solidFill>
                <a:latin typeface="+mn-lt"/>
              </a:rPr>
              <a:t>Productos</a:t>
            </a:r>
            <a:r>
              <a:rPr lang="en-US" b="1" dirty="0" smtClean="0">
                <a:solidFill>
                  <a:schemeClr val="tx1">
                    <a:lumMod val="50000"/>
                    <a:lumOff val="50000"/>
                  </a:schemeClr>
                </a:solidFill>
                <a:latin typeface="+mn-lt"/>
              </a:rPr>
              <a:t>: </a:t>
            </a:r>
            <a:r>
              <a:rPr lang="en-US" b="1" dirty="0" err="1" smtClean="0">
                <a:latin typeface="+mn-lt"/>
              </a:rPr>
              <a:t>Carretera</a:t>
            </a:r>
            <a:r>
              <a:rPr lang="en-US" b="1" dirty="0" smtClean="0">
                <a:latin typeface="+mn-lt"/>
              </a:rPr>
              <a:t> </a:t>
            </a:r>
            <a:r>
              <a:rPr lang="en-US" b="1" dirty="0" err="1" smtClean="0">
                <a:latin typeface="+mn-lt"/>
              </a:rPr>
              <a:t>mejorada</a:t>
            </a:r>
            <a:endParaRPr lang="en-US" b="1" dirty="0">
              <a:latin typeface="+mn-lt"/>
            </a:endParaRPr>
          </a:p>
        </p:txBody>
      </p:sp>
      <p:pic>
        <p:nvPicPr>
          <p:cNvPr id="2050" name="Picture 2"/>
          <p:cNvPicPr>
            <a:picLocks noChangeAspect="1" noChangeArrowheads="1"/>
          </p:cNvPicPr>
          <p:nvPr/>
        </p:nvPicPr>
        <p:blipFill>
          <a:blip r:embed="rId9" cstate="print"/>
          <a:srcRect/>
          <a:stretch>
            <a:fillRect/>
          </a:stretch>
        </p:blipFill>
        <p:spPr bwMode="auto">
          <a:xfrm>
            <a:off x="7086600" y="1143000"/>
            <a:ext cx="1257300" cy="825627"/>
          </a:xfrm>
          <a:prstGeom prst="rect">
            <a:avLst/>
          </a:prstGeom>
          <a:noFill/>
          <a:ln w="9525">
            <a:noFill/>
            <a:miter lim="800000"/>
            <a:headEnd/>
            <a:tailEnd/>
          </a:ln>
        </p:spPr>
      </p:pic>
      <p:sp>
        <p:nvSpPr>
          <p:cNvPr id="16" name="TextBox 15"/>
          <p:cNvSpPr txBox="1"/>
          <p:nvPr/>
        </p:nvSpPr>
        <p:spPr>
          <a:xfrm>
            <a:off x="2819400" y="3620869"/>
            <a:ext cx="3657600" cy="923330"/>
          </a:xfrm>
          <a:prstGeom prst="rect">
            <a:avLst/>
          </a:prstGeom>
          <a:noFill/>
        </p:spPr>
        <p:txBody>
          <a:bodyPr wrap="square" rtlCol="0">
            <a:spAutoFit/>
          </a:bodyPr>
          <a:lstStyle/>
          <a:p>
            <a:r>
              <a:rPr lang="en-US" b="1" u="sng" dirty="0" err="1" smtClean="0">
                <a:solidFill>
                  <a:srgbClr val="00B050"/>
                </a:solidFill>
                <a:latin typeface="+mn-lt"/>
              </a:rPr>
              <a:t>Resultados</a:t>
            </a:r>
            <a:r>
              <a:rPr lang="en-US" b="1" dirty="0" smtClean="0">
                <a:solidFill>
                  <a:schemeClr val="tx1">
                    <a:lumMod val="50000"/>
                    <a:lumOff val="50000"/>
                  </a:schemeClr>
                </a:solidFill>
                <a:latin typeface="+mn-lt"/>
              </a:rPr>
              <a:t>: </a:t>
            </a:r>
            <a:r>
              <a:rPr lang="en-US" b="1" dirty="0" err="1" smtClean="0">
                <a:latin typeface="+mn-lt"/>
              </a:rPr>
              <a:t>Reducción</a:t>
            </a:r>
            <a:r>
              <a:rPr lang="en-US" b="1" dirty="0" smtClean="0">
                <a:latin typeface="+mn-lt"/>
              </a:rPr>
              <a:t> del </a:t>
            </a:r>
            <a:r>
              <a:rPr lang="en-US" b="1" dirty="0" err="1" smtClean="0">
                <a:latin typeface="+mn-lt"/>
              </a:rPr>
              <a:t>tiempo</a:t>
            </a:r>
            <a:r>
              <a:rPr lang="en-US" b="1" dirty="0" smtClean="0">
                <a:latin typeface="+mn-lt"/>
              </a:rPr>
              <a:t> de </a:t>
            </a:r>
            <a:r>
              <a:rPr lang="en-US" b="1" dirty="0" err="1" smtClean="0">
                <a:latin typeface="+mn-lt"/>
              </a:rPr>
              <a:t>viaje</a:t>
            </a:r>
            <a:r>
              <a:rPr lang="en-US" b="1" dirty="0" smtClean="0">
                <a:latin typeface="+mn-lt"/>
              </a:rPr>
              <a:t>, </a:t>
            </a:r>
            <a:r>
              <a:rPr lang="en-US" b="1" dirty="0" err="1" smtClean="0">
                <a:latin typeface="+mn-lt"/>
              </a:rPr>
              <a:t>aumento</a:t>
            </a:r>
            <a:r>
              <a:rPr lang="en-US" b="1" dirty="0" smtClean="0">
                <a:latin typeface="+mn-lt"/>
              </a:rPr>
              <a:t> de los </a:t>
            </a:r>
            <a:r>
              <a:rPr lang="en-US" b="1" dirty="0" err="1" smtClean="0">
                <a:latin typeface="+mn-lt"/>
              </a:rPr>
              <a:t>productos</a:t>
            </a:r>
            <a:r>
              <a:rPr lang="en-US" b="1" dirty="0" smtClean="0">
                <a:latin typeface="+mn-lt"/>
              </a:rPr>
              <a:t> </a:t>
            </a:r>
            <a:r>
              <a:rPr lang="en-US" b="1" dirty="0" err="1" smtClean="0">
                <a:latin typeface="+mn-lt"/>
              </a:rPr>
              <a:t>vendidos</a:t>
            </a:r>
            <a:endParaRPr lang="en-US" b="1" dirty="0">
              <a:latin typeface="+mn-lt"/>
            </a:endParaRPr>
          </a:p>
        </p:txBody>
      </p:sp>
      <p:sp>
        <p:nvSpPr>
          <p:cNvPr id="17" name="TextBox 16"/>
          <p:cNvSpPr txBox="1"/>
          <p:nvPr/>
        </p:nvSpPr>
        <p:spPr>
          <a:xfrm>
            <a:off x="2819400" y="4648199"/>
            <a:ext cx="3733800" cy="923330"/>
          </a:xfrm>
          <a:prstGeom prst="rect">
            <a:avLst/>
          </a:prstGeom>
          <a:noFill/>
        </p:spPr>
        <p:txBody>
          <a:bodyPr wrap="square" rtlCol="0">
            <a:spAutoFit/>
          </a:bodyPr>
          <a:lstStyle/>
          <a:p>
            <a:r>
              <a:rPr lang="en-US" b="1" u="sng" dirty="0" err="1" smtClean="0">
                <a:solidFill>
                  <a:srgbClr val="00B050"/>
                </a:solidFill>
                <a:latin typeface="+mn-lt"/>
              </a:rPr>
              <a:t>Impacto</a:t>
            </a:r>
            <a:r>
              <a:rPr lang="en-US" b="1" dirty="0" smtClean="0">
                <a:solidFill>
                  <a:schemeClr val="tx1">
                    <a:lumMod val="50000"/>
                    <a:lumOff val="50000"/>
                  </a:schemeClr>
                </a:solidFill>
                <a:latin typeface="+mn-lt"/>
              </a:rPr>
              <a:t>: </a:t>
            </a:r>
            <a:r>
              <a:rPr lang="en-US" b="1" dirty="0" err="1" smtClean="0">
                <a:latin typeface="+mn-lt"/>
              </a:rPr>
              <a:t>Mejora</a:t>
            </a:r>
            <a:r>
              <a:rPr lang="en-US" b="1" dirty="0" smtClean="0">
                <a:latin typeface="+mn-lt"/>
              </a:rPr>
              <a:t> de </a:t>
            </a:r>
            <a:r>
              <a:rPr lang="en-US" b="1" dirty="0" err="1" smtClean="0">
                <a:latin typeface="+mn-lt"/>
              </a:rPr>
              <a:t>las</a:t>
            </a:r>
            <a:r>
              <a:rPr lang="en-US" b="1" dirty="0" smtClean="0">
                <a:latin typeface="+mn-lt"/>
              </a:rPr>
              <a:t> </a:t>
            </a:r>
            <a:r>
              <a:rPr lang="en-US" b="1" dirty="0" err="1" smtClean="0">
                <a:latin typeface="+mn-lt"/>
              </a:rPr>
              <a:t>actividades</a:t>
            </a:r>
            <a:r>
              <a:rPr lang="en-US" b="1" dirty="0" smtClean="0">
                <a:latin typeface="+mn-lt"/>
              </a:rPr>
              <a:t> </a:t>
            </a:r>
            <a:r>
              <a:rPr lang="en-US" b="1" dirty="0" err="1" smtClean="0">
                <a:latin typeface="+mn-lt"/>
              </a:rPr>
              <a:t>comerciales</a:t>
            </a:r>
            <a:r>
              <a:rPr lang="en-US" b="1" dirty="0" smtClean="0">
                <a:latin typeface="+mn-lt"/>
              </a:rPr>
              <a:t>, </a:t>
            </a:r>
            <a:r>
              <a:rPr lang="en-US" b="1" dirty="0" err="1" smtClean="0">
                <a:latin typeface="+mn-lt"/>
              </a:rPr>
              <a:t>incremento</a:t>
            </a:r>
            <a:r>
              <a:rPr lang="en-US" b="1" dirty="0" smtClean="0">
                <a:latin typeface="+mn-lt"/>
              </a:rPr>
              <a:t> de los </a:t>
            </a:r>
          </a:p>
          <a:p>
            <a:r>
              <a:rPr lang="en-US" b="1" dirty="0" err="1" smtClean="0">
                <a:latin typeface="+mn-lt"/>
              </a:rPr>
              <a:t>ingresos</a:t>
            </a:r>
            <a:r>
              <a:rPr lang="en-US" b="1" dirty="0" smtClean="0">
                <a:latin typeface="+mn-lt"/>
              </a:rPr>
              <a:t> de los </a:t>
            </a:r>
            <a:r>
              <a:rPr lang="en-US" b="1" dirty="0" err="1" smtClean="0">
                <a:latin typeface="+mn-lt"/>
              </a:rPr>
              <a:t>hogares</a:t>
            </a:r>
            <a:endParaRPr lang="en-US" b="1" dirty="0">
              <a:latin typeface="+mn-lt"/>
            </a:endParaRPr>
          </a:p>
        </p:txBody>
      </p:sp>
    </p:spTree>
    <p:extLst>
      <p:ext uri="{BB962C8B-B14F-4D97-AF65-F5344CB8AC3E}">
        <p14:creationId xmlns:p14="http://schemas.microsoft.com/office/powerpoint/2010/main" val="219479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5" grpId="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457200"/>
            <a:ext cx="3200400" cy="584775"/>
          </a:xfrm>
          <a:prstGeom prst="rect">
            <a:avLst/>
          </a:prstGeom>
          <a:noFill/>
        </p:spPr>
        <p:txBody>
          <a:bodyPr wrap="square" rtlCol="0">
            <a:spAutoFit/>
          </a:bodyPr>
          <a:lstStyle/>
          <a:p>
            <a:r>
              <a:rPr lang="es-ES" sz="1600" b="1" u="sng" dirty="0" smtClean="0">
                <a:solidFill>
                  <a:srgbClr val="00B050"/>
                </a:solidFill>
              </a:rPr>
              <a:t>Insumos</a:t>
            </a:r>
            <a:r>
              <a:rPr lang="es-ES" sz="1600" b="1" dirty="0" smtClean="0">
                <a:solidFill>
                  <a:srgbClr val="00B050"/>
                </a:solidFill>
              </a:rPr>
              <a:t>: </a:t>
            </a:r>
            <a:r>
              <a:rPr lang="es-ES" sz="1600" b="1" dirty="0" smtClean="0"/>
              <a:t>Recursos del FMAM y de cofinanciamiento</a:t>
            </a:r>
            <a:endParaRPr lang="es-ES" sz="1600" b="1" dirty="0"/>
          </a:p>
        </p:txBody>
      </p:sp>
      <p:sp>
        <p:nvSpPr>
          <p:cNvPr id="4" name="TextBox 3"/>
          <p:cNvSpPr txBox="1"/>
          <p:nvPr/>
        </p:nvSpPr>
        <p:spPr>
          <a:xfrm>
            <a:off x="2819400" y="1633961"/>
            <a:ext cx="4495800" cy="830997"/>
          </a:xfrm>
          <a:prstGeom prst="rect">
            <a:avLst/>
          </a:prstGeom>
          <a:noFill/>
        </p:spPr>
        <p:txBody>
          <a:bodyPr wrap="square" rtlCol="0">
            <a:spAutoFit/>
          </a:bodyPr>
          <a:lstStyle/>
          <a:p>
            <a:r>
              <a:rPr lang="es-ES" sz="1600" b="1" u="sng" dirty="0" smtClean="0">
                <a:solidFill>
                  <a:srgbClr val="00B050"/>
                </a:solidFill>
              </a:rPr>
              <a:t>Actividades</a:t>
            </a:r>
            <a:r>
              <a:rPr lang="es-ES" sz="1600" b="1" dirty="0" smtClean="0">
                <a:solidFill>
                  <a:srgbClr val="00B050"/>
                </a:solidFill>
              </a:rPr>
              <a:t>: </a:t>
            </a:r>
            <a:r>
              <a:rPr lang="es-ES" sz="1600" b="1" dirty="0" smtClean="0"/>
              <a:t>Asignar tierra boscosa a comunidades locales para manejarla con políticas apropiadas de gestión de bosques</a:t>
            </a:r>
            <a:endParaRPr lang="es-ES" sz="1600" b="1" dirty="0"/>
          </a:p>
        </p:txBody>
      </p:sp>
      <p:sp>
        <p:nvSpPr>
          <p:cNvPr id="5" name="TextBox 4"/>
          <p:cNvSpPr txBox="1"/>
          <p:nvPr/>
        </p:nvSpPr>
        <p:spPr>
          <a:xfrm>
            <a:off x="2819400" y="2886670"/>
            <a:ext cx="3200400" cy="830997"/>
          </a:xfrm>
          <a:prstGeom prst="rect">
            <a:avLst/>
          </a:prstGeom>
          <a:noFill/>
        </p:spPr>
        <p:txBody>
          <a:bodyPr wrap="square" rtlCol="0">
            <a:spAutoFit/>
          </a:bodyPr>
          <a:lstStyle/>
          <a:p>
            <a:r>
              <a:rPr lang="es-ES" sz="1600" b="1" u="sng" dirty="0" smtClean="0">
                <a:solidFill>
                  <a:srgbClr val="00B050"/>
                </a:solidFill>
              </a:rPr>
              <a:t>Productos</a:t>
            </a:r>
            <a:r>
              <a:rPr lang="es-ES" sz="1600" b="1" dirty="0" smtClean="0">
                <a:solidFill>
                  <a:srgbClr val="00B050"/>
                </a:solidFill>
              </a:rPr>
              <a:t>: </a:t>
            </a:r>
            <a:r>
              <a:rPr lang="es-ES" sz="1600" b="1" dirty="0" smtClean="0"/>
              <a:t>Hectárea de bosques bajo gestión forestal comunitario sostenible</a:t>
            </a:r>
            <a:endParaRPr lang="es-ES" sz="1600" b="1" dirty="0"/>
          </a:p>
        </p:txBody>
      </p:sp>
      <p:sp>
        <p:nvSpPr>
          <p:cNvPr id="6" name="TextBox 5"/>
          <p:cNvSpPr txBox="1"/>
          <p:nvPr/>
        </p:nvSpPr>
        <p:spPr>
          <a:xfrm>
            <a:off x="2819400" y="4114800"/>
            <a:ext cx="3657600" cy="584775"/>
          </a:xfrm>
          <a:prstGeom prst="rect">
            <a:avLst/>
          </a:prstGeom>
          <a:noFill/>
        </p:spPr>
        <p:txBody>
          <a:bodyPr wrap="square" rtlCol="0">
            <a:spAutoFit/>
          </a:bodyPr>
          <a:lstStyle/>
          <a:p>
            <a:r>
              <a:rPr lang="es-ES" sz="1600" b="1" u="sng" dirty="0" smtClean="0">
                <a:solidFill>
                  <a:srgbClr val="00B050"/>
                </a:solidFill>
              </a:rPr>
              <a:t>Efectos directos</a:t>
            </a:r>
            <a:r>
              <a:rPr lang="es-ES" sz="1600" b="1" dirty="0" smtClean="0">
                <a:solidFill>
                  <a:srgbClr val="00B050"/>
                </a:solidFill>
              </a:rPr>
              <a:t>: </a:t>
            </a:r>
            <a:r>
              <a:rPr lang="es-ES" sz="1600" b="1" dirty="0" smtClean="0"/>
              <a:t>Hectárea de bosques mejoradas </a:t>
            </a:r>
            <a:endParaRPr lang="es-ES" sz="1600" b="1" dirty="0"/>
          </a:p>
        </p:txBody>
      </p:sp>
      <p:sp>
        <p:nvSpPr>
          <p:cNvPr id="7" name="TextBox 6"/>
          <p:cNvSpPr txBox="1"/>
          <p:nvPr/>
        </p:nvSpPr>
        <p:spPr>
          <a:xfrm>
            <a:off x="2819400" y="5068669"/>
            <a:ext cx="3810000" cy="584775"/>
          </a:xfrm>
          <a:prstGeom prst="rect">
            <a:avLst/>
          </a:prstGeom>
          <a:noFill/>
        </p:spPr>
        <p:txBody>
          <a:bodyPr wrap="square" rtlCol="0">
            <a:spAutoFit/>
          </a:bodyPr>
          <a:lstStyle/>
          <a:p>
            <a:r>
              <a:rPr lang="es-ES" sz="1600" b="1" u="sng" dirty="0" smtClean="0">
                <a:solidFill>
                  <a:srgbClr val="00B050"/>
                </a:solidFill>
              </a:rPr>
              <a:t>Impactos</a:t>
            </a:r>
            <a:r>
              <a:rPr lang="es-ES" sz="1600" b="1" dirty="0" smtClean="0">
                <a:solidFill>
                  <a:srgbClr val="00B050"/>
                </a:solidFill>
              </a:rPr>
              <a:t>: </a:t>
            </a:r>
            <a:r>
              <a:rPr lang="es-ES" sz="1600" b="1" dirty="0" smtClean="0"/>
              <a:t>Secuestro de carbono, biodiversidad protegida</a:t>
            </a:r>
            <a:endParaRPr lang="es-ES" sz="1600" b="1" dirty="0"/>
          </a:p>
        </p:txBody>
      </p:sp>
      <p:pic>
        <p:nvPicPr>
          <p:cNvPr id="1026" name="Picture 2"/>
          <p:cNvPicPr>
            <a:picLocks noChangeAspect="1" noChangeArrowheads="1"/>
          </p:cNvPicPr>
          <p:nvPr/>
        </p:nvPicPr>
        <p:blipFill>
          <a:blip r:embed="rId3" cstate="print"/>
          <a:srcRect/>
          <a:stretch>
            <a:fillRect/>
          </a:stretch>
        </p:blipFill>
        <p:spPr bwMode="auto">
          <a:xfrm>
            <a:off x="1487176" y="3733800"/>
            <a:ext cx="1332224" cy="11364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95292" y="1676400"/>
            <a:ext cx="1478464" cy="1109239"/>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172200" y="228600"/>
            <a:ext cx="1371600" cy="1223889"/>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0" y="4953000"/>
            <a:ext cx="1841989" cy="11972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000" dirty="0" smtClean="0"/>
              <a:t>Seguimiento de la cartera</a:t>
            </a:r>
            <a:endParaRPr lang="es-ES" sz="4000" dirty="0"/>
          </a:p>
        </p:txBody>
      </p:sp>
      <p:sp>
        <p:nvSpPr>
          <p:cNvPr id="3" name="Content Placeholder 2"/>
          <p:cNvSpPr>
            <a:spLocks noGrp="1"/>
          </p:cNvSpPr>
          <p:nvPr>
            <p:ph idx="1"/>
          </p:nvPr>
        </p:nvSpPr>
        <p:spPr>
          <a:xfrm>
            <a:off x="457200" y="1447801"/>
            <a:ext cx="8305800" cy="4191000"/>
          </a:xfrm>
        </p:spPr>
        <p:txBody>
          <a:bodyPr/>
          <a:lstStyle/>
          <a:p>
            <a:pPr eaLnBrk="1" hangingPunct="1">
              <a:defRPr/>
            </a:pPr>
            <a:r>
              <a:rPr lang="es-ES" sz="2400" dirty="0" smtClean="0"/>
              <a:t>Se realiza un seguimiento de todas las actividades financiadas por el FMAM</a:t>
            </a:r>
          </a:p>
          <a:p>
            <a:pPr eaLnBrk="1" hangingPunct="1">
              <a:defRPr/>
            </a:pPr>
            <a:endParaRPr lang="es-ES" sz="2400" dirty="0" smtClean="0"/>
          </a:p>
          <a:p>
            <a:pPr>
              <a:defRPr/>
            </a:pPr>
            <a:r>
              <a:rPr lang="es-ES" sz="2400" dirty="0" smtClean="0"/>
              <a:t>El seguimiento que hace la Secretaría del GEF se centra en la cartera general del FMAM </a:t>
            </a:r>
          </a:p>
          <a:p>
            <a:pPr marL="742950" lvl="2" indent="-342900">
              <a:defRPr/>
            </a:pPr>
            <a:r>
              <a:rPr lang="es-ES" dirty="0" smtClean="0"/>
              <a:t>Beneficios ambientales mundiales</a:t>
            </a:r>
          </a:p>
          <a:p>
            <a:pPr marL="742950" lvl="2" indent="-342900">
              <a:defRPr/>
            </a:pPr>
            <a:r>
              <a:rPr lang="es-ES" dirty="0" smtClean="0"/>
              <a:t>Metas de las áreas focales</a:t>
            </a:r>
          </a:p>
          <a:p>
            <a:pPr marL="742950" lvl="2" indent="-342900">
              <a:defRPr/>
            </a:pPr>
            <a:r>
              <a:rPr lang="es-ES" dirty="0" smtClean="0"/>
              <a:t>Objetivos de las áreas focales</a:t>
            </a:r>
          </a:p>
          <a:p>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0"/>
            <a:ext cx="9144000" cy="1554272"/>
          </a:xfrm>
          <a:prstGeom prst="rect">
            <a:avLst/>
          </a:prstGeom>
          <a:solidFill>
            <a:srgbClr val="FFFFFF"/>
          </a:solidFill>
        </p:spPr>
        <p:txBody>
          <a:bodyPr wrap="square">
            <a:spAutoFit/>
          </a:bodyPr>
          <a:lstStyle/>
          <a:p>
            <a:pPr lvl="0"/>
            <a:r>
              <a:rPr lang="es-ES" sz="2700" b="1" dirty="0" smtClean="0">
                <a:latin typeface="Arial" pitchFamily="34" charset="0"/>
                <a:cs typeface="Arial" pitchFamily="34" charset="0"/>
              </a:rPr>
              <a:t>Cambio climático: </a:t>
            </a:r>
          </a:p>
          <a:p>
            <a:pPr lvl="0"/>
            <a:r>
              <a:rPr lang="es-ES" sz="2700" dirty="0" smtClean="0">
                <a:latin typeface="Arial" pitchFamily="34" charset="0"/>
                <a:cs typeface="Arial" pitchFamily="34" charset="0"/>
              </a:rPr>
              <a:t>Emisiones de gases de efecto invernadero reducidas / evitadas</a:t>
            </a:r>
          </a:p>
          <a:p>
            <a:pPr lvl="0"/>
            <a:endParaRPr lang="es-ES" sz="1400" dirty="0">
              <a:latin typeface="Arial" pitchFamily="34" charset="0"/>
              <a:cs typeface="Arial" pitchFamily="34" charset="0"/>
            </a:endParaRPr>
          </a:p>
        </p:txBody>
      </p:sp>
      <p:sp>
        <p:nvSpPr>
          <p:cNvPr id="7" name="Rectangle 6"/>
          <p:cNvSpPr/>
          <p:nvPr/>
        </p:nvSpPr>
        <p:spPr>
          <a:xfrm>
            <a:off x="6019800" y="5638800"/>
            <a:ext cx="3200400" cy="261610"/>
          </a:xfrm>
          <a:prstGeom prst="rect">
            <a:avLst/>
          </a:prstGeom>
        </p:spPr>
        <p:txBody>
          <a:bodyPr wrap="square">
            <a:spAutoFit/>
          </a:bodyPr>
          <a:lstStyle/>
          <a:p>
            <a:r>
              <a:rPr lang="es-ES" sz="1100" dirty="0"/>
              <a:t>Fuente: Fondo para el Medio Ambiente Mundial</a:t>
            </a:r>
          </a:p>
        </p:txBody>
      </p:sp>
      <p:sp>
        <p:nvSpPr>
          <p:cNvPr id="2" name="Rectangle 1"/>
          <p:cNvSpPr/>
          <p:nvPr/>
        </p:nvSpPr>
        <p:spPr>
          <a:xfrm>
            <a:off x="5029200" y="5920025"/>
            <a:ext cx="4572000" cy="369332"/>
          </a:xfrm>
          <a:prstGeom prst="rect">
            <a:avLst/>
          </a:prstGeom>
        </p:spPr>
        <p:txBody>
          <a:bodyPr>
            <a:spAutoFit/>
          </a:bodyPr>
          <a:lstStyle/>
          <a:p>
            <a:endParaRPr lang="en-US" dirty="0"/>
          </a:p>
        </p:txBody>
      </p:sp>
      <p:pic>
        <p:nvPicPr>
          <p:cNvPr id="3074" name="Picture 2" descr="C:\Users\wb346165\Desktop\pic\25018_510890105600749_39153936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3"/>
            <a:ext cx="9144000" cy="570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64636"/>
      </p:ext>
    </p:extLst>
  </p:cSld>
  <p:clrMapOvr>
    <a:masterClrMapping/>
  </p:clrMapOvr>
  <mc:AlternateContent xmlns:mc="http://schemas.openxmlformats.org/markup-compatibility/2006" xmlns:p14="http://schemas.microsoft.com/office/powerpoint/2010/main">
    <mc:Choice Requires="p14">
      <p:transition spd="slow" p14:dur="2000"/>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17460</TotalTime>
  <Words>2256</Words>
  <Application>Microsoft Office PowerPoint</Application>
  <PresentationFormat>On-screen Show (4:3)</PresentationFormat>
  <Paragraphs>201</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1_Office Theme</vt:lpstr>
      <vt:lpstr>Gestión basada en los resultados en el FMAM</vt:lpstr>
      <vt:lpstr>PowerPoint Presentation</vt:lpstr>
      <vt:lpstr>Seguimiento de los resultados</vt:lpstr>
      <vt:lpstr>Marco de gestión basada en los resultados  del FMAM</vt:lpstr>
      <vt:lpstr>Cadena de resultados de OCDE/DAC</vt:lpstr>
      <vt:lpstr>PowerPoint Presentation</vt:lpstr>
      <vt:lpstr>PowerPoint Presentation</vt:lpstr>
      <vt:lpstr>Seguimiento de la cartera</vt:lpstr>
      <vt:lpstr>PowerPoint Presentation</vt:lpstr>
      <vt:lpstr>PowerPoint Presentation</vt:lpstr>
      <vt:lpstr>PowerPoint Presentation</vt:lpstr>
      <vt:lpstr>PowerPoint Presentation</vt:lpstr>
      <vt:lpstr>PowerPoint Presentation</vt:lpstr>
      <vt:lpstr>Requisitos de las herramientas de seguimiento  (Tracking Tools) del FMAM (¿cuándo?)</vt:lpstr>
      <vt:lpstr>PowerPoint Presentation</vt:lpstr>
      <vt:lpstr>      Portal de localización geográfica para acceder a los datos y ordenarlos El próximo paso será reflejar el avance hacia los resultados (efectos directos y productos) a través del portal de localización geográfica  </vt:lpstr>
      <vt:lpstr>PowerPoint Presentation</vt:lpstr>
      <vt:lpstr>Preguntas acerca de los instrumentos  de seguimiento del FMAM</vt:lpstr>
      <vt:lpstr>Respuestas</vt:lpstr>
      <vt:lpstr>Respuestas</vt:lpstr>
      <vt:lpstr>Respuestas</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Focal Area and Cross Cutting Strategies – Chemicals</dc:title>
  <dc:creator>wb350798</dc:creator>
  <cp:lastModifiedBy>Henry Salazar</cp:lastModifiedBy>
  <cp:revision>196</cp:revision>
  <cp:lastPrinted>2013-04-10T14:34:15Z</cp:lastPrinted>
  <dcterms:created xsi:type="dcterms:W3CDTF">2011-03-08T15:42:01Z</dcterms:created>
  <dcterms:modified xsi:type="dcterms:W3CDTF">2013-04-10T15:16:07Z</dcterms:modified>
</cp:coreProperties>
</file>