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6" r:id="rId1"/>
  </p:sldMasterIdLst>
  <p:notesMasterIdLst>
    <p:notesMasterId r:id="rId18"/>
  </p:notesMasterIdLst>
  <p:handoutMasterIdLst>
    <p:handoutMasterId r:id="rId19"/>
  </p:handoutMasterIdLst>
  <p:sldIdLst>
    <p:sldId id="263" r:id="rId2"/>
    <p:sldId id="289" r:id="rId3"/>
    <p:sldId id="285" r:id="rId4"/>
    <p:sldId id="273" r:id="rId5"/>
    <p:sldId id="286" r:id="rId6"/>
    <p:sldId id="274" r:id="rId7"/>
    <p:sldId id="292" r:id="rId8"/>
    <p:sldId id="305" r:id="rId9"/>
    <p:sldId id="269" r:id="rId10"/>
    <p:sldId id="304" r:id="rId11"/>
    <p:sldId id="276" r:id="rId12"/>
    <p:sldId id="296" r:id="rId13"/>
    <p:sldId id="291" r:id="rId14"/>
    <p:sldId id="297" r:id="rId15"/>
    <p:sldId id="295" r:id="rId16"/>
    <p:sldId id="268" r:id="rId17"/>
  </p:sldIdLst>
  <p:sldSz cx="9144000" cy="6858000" type="screen4x3"/>
  <p:notesSz cx="7010400" cy="92964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b400249" initials="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9" autoAdjust="0"/>
    <p:restoredTop sz="90897" autoAdjust="0"/>
  </p:normalViewPr>
  <p:slideViewPr>
    <p:cSldViewPr>
      <p:cViewPr varScale="1">
        <p:scale>
          <a:sx n="111" d="100"/>
          <a:sy n="111" d="100"/>
        </p:scale>
        <p:origin x="-161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33" d="100"/>
          <a:sy n="133" d="100"/>
        </p:scale>
        <p:origin x="-52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04200F-512B-4F07-A31B-5B493601615F}" type="doc">
      <dgm:prSet loTypeId="urn:microsoft.com/office/officeart/2005/8/layout/hChevron3" loCatId="process" qsTypeId="urn:microsoft.com/office/officeart/2005/8/quickstyle/simple1" qsCatId="simple" csTypeId="urn:microsoft.com/office/officeart/2005/8/colors/accent1_2" csCatId="accent1" phldr="1"/>
      <dgm:spPr/>
    </dgm:pt>
    <dgm:pt modelId="{46CAE1B6-E216-4614-AAB0-68A5CE152284}">
      <dgm:prSet phldrT="[Text]"/>
      <dgm:spPr/>
      <dgm:t>
        <a:bodyPr/>
        <a:lstStyle/>
        <a:p>
          <a:r>
            <a:rPr lang="en-US" dirty="0" smtClean="0"/>
            <a:t>2003</a:t>
          </a:r>
          <a:endParaRPr lang="en-GB" dirty="0"/>
        </a:p>
      </dgm:t>
    </dgm:pt>
    <dgm:pt modelId="{38A98027-B28E-464B-808B-93E1765BF765}" type="parTrans" cxnId="{C9E2F31D-FEE7-4FE5-B9D7-222759988685}">
      <dgm:prSet/>
      <dgm:spPr/>
      <dgm:t>
        <a:bodyPr/>
        <a:lstStyle/>
        <a:p>
          <a:endParaRPr lang="en-GB"/>
        </a:p>
      </dgm:t>
    </dgm:pt>
    <dgm:pt modelId="{FD01FF5B-2D3A-49EA-A3FF-4180F79FAAB3}" type="sibTrans" cxnId="{C9E2F31D-FEE7-4FE5-B9D7-222759988685}">
      <dgm:prSet/>
      <dgm:spPr/>
      <dgm:t>
        <a:bodyPr/>
        <a:lstStyle/>
        <a:p>
          <a:endParaRPr lang="en-GB"/>
        </a:p>
      </dgm:t>
    </dgm:pt>
    <dgm:pt modelId="{D4A554AF-77CE-4213-94FE-CAA9224AE6B8}">
      <dgm:prSet phldrT="[Text]"/>
      <dgm:spPr/>
      <dgm:t>
        <a:bodyPr/>
        <a:lstStyle/>
        <a:p>
          <a:r>
            <a:rPr lang="en-US" dirty="0" smtClean="0"/>
            <a:t>2004</a:t>
          </a:r>
          <a:endParaRPr lang="en-GB" dirty="0"/>
        </a:p>
      </dgm:t>
    </dgm:pt>
    <dgm:pt modelId="{6A07461F-BB86-47DA-9EFE-85AEEF90F3FD}" type="parTrans" cxnId="{52F4A7E5-47F5-4DC8-A022-B77EB3FE6D50}">
      <dgm:prSet/>
      <dgm:spPr/>
      <dgm:t>
        <a:bodyPr/>
        <a:lstStyle/>
        <a:p>
          <a:endParaRPr lang="en-GB"/>
        </a:p>
      </dgm:t>
    </dgm:pt>
    <dgm:pt modelId="{791E828E-8756-432B-B950-F97AD648A4B8}" type="sibTrans" cxnId="{52F4A7E5-47F5-4DC8-A022-B77EB3FE6D50}">
      <dgm:prSet/>
      <dgm:spPr/>
      <dgm:t>
        <a:bodyPr/>
        <a:lstStyle/>
        <a:p>
          <a:endParaRPr lang="en-GB"/>
        </a:p>
      </dgm:t>
    </dgm:pt>
    <dgm:pt modelId="{4EEE3512-3786-4A18-B050-41FC9D642A6C}">
      <dgm:prSet phldrT="[Text]"/>
      <dgm:spPr/>
      <dgm:t>
        <a:bodyPr/>
        <a:lstStyle/>
        <a:p>
          <a:r>
            <a:rPr lang="en-US" dirty="0" smtClean="0"/>
            <a:t>2005</a:t>
          </a:r>
          <a:endParaRPr lang="en-GB" dirty="0"/>
        </a:p>
      </dgm:t>
    </dgm:pt>
    <dgm:pt modelId="{33880E2C-435C-4296-80AE-F488FA30C721}" type="parTrans" cxnId="{A5731EC6-E796-4554-88CC-BC34E40E8F5C}">
      <dgm:prSet/>
      <dgm:spPr/>
      <dgm:t>
        <a:bodyPr/>
        <a:lstStyle/>
        <a:p>
          <a:endParaRPr lang="en-GB"/>
        </a:p>
      </dgm:t>
    </dgm:pt>
    <dgm:pt modelId="{5B0CF703-AEF5-47AB-9287-E0D33611820A}" type="sibTrans" cxnId="{A5731EC6-E796-4554-88CC-BC34E40E8F5C}">
      <dgm:prSet/>
      <dgm:spPr/>
      <dgm:t>
        <a:bodyPr/>
        <a:lstStyle/>
        <a:p>
          <a:endParaRPr lang="en-GB"/>
        </a:p>
      </dgm:t>
    </dgm:pt>
    <dgm:pt modelId="{4BC48CB3-C48C-430C-BA1C-4CE0CD10ECDC}">
      <dgm:prSet phldrT="[Text]"/>
      <dgm:spPr/>
      <dgm:t>
        <a:bodyPr/>
        <a:lstStyle/>
        <a:p>
          <a:r>
            <a:rPr lang="en-US" dirty="0" smtClean="0"/>
            <a:t>2006</a:t>
          </a:r>
          <a:endParaRPr lang="en-GB" dirty="0"/>
        </a:p>
      </dgm:t>
    </dgm:pt>
    <dgm:pt modelId="{03095C22-E0E1-49A9-8F51-35F0AAD3DCB9}" type="parTrans" cxnId="{053D8FAA-810F-4126-8C85-83CA4F4C1615}">
      <dgm:prSet/>
      <dgm:spPr/>
      <dgm:t>
        <a:bodyPr/>
        <a:lstStyle/>
        <a:p>
          <a:endParaRPr lang="en-GB"/>
        </a:p>
      </dgm:t>
    </dgm:pt>
    <dgm:pt modelId="{D9BDC281-E91B-46E4-BE36-20394DA57EA7}" type="sibTrans" cxnId="{053D8FAA-810F-4126-8C85-83CA4F4C1615}">
      <dgm:prSet/>
      <dgm:spPr/>
      <dgm:t>
        <a:bodyPr/>
        <a:lstStyle/>
        <a:p>
          <a:endParaRPr lang="en-GB"/>
        </a:p>
      </dgm:t>
    </dgm:pt>
    <dgm:pt modelId="{B632BB9A-E922-492D-97F0-E1BFEFA1B3A7}">
      <dgm:prSet phldrT="[Text]"/>
      <dgm:spPr/>
      <dgm:t>
        <a:bodyPr/>
        <a:lstStyle/>
        <a:p>
          <a:r>
            <a:rPr lang="en-US" dirty="0" smtClean="0"/>
            <a:t>2007</a:t>
          </a:r>
          <a:endParaRPr lang="en-GB" dirty="0"/>
        </a:p>
      </dgm:t>
    </dgm:pt>
    <dgm:pt modelId="{F2E4A782-BD60-4013-B4D8-79F6C7F96D7A}" type="parTrans" cxnId="{3AA4CC89-05DB-40C4-99AC-318FFE3808D8}">
      <dgm:prSet/>
      <dgm:spPr/>
      <dgm:t>
        <a:bodyPr/>
        <a:lstStyle/>
        <a:p>
          <a:endParaRPr lang="en-GB"/>
        </a:p>
      </dgm:t>
    </dgm:pt>
    <dgm:pt modelId="{8398689C-5413-447F-AEC3-F943E16352FF}" type="sibTrans" cxnId="{3AA4CC89-05DB-40C4-99AC-318FFE3808D8}">
      <dgm:prSet/>
      <dgm:spPr/>
      <dgm:t>
        <a:bodyPr/>
        <a:lstStyle/>
        <a:p>
          <a:endParaRPr lang="en-GB"/>
        </a:p>
      </dgm:t>
    </dgm:pt>
    <dgm:pt modelId="{305CD9CC-FF2E-48F5-ACD9-38AB65D33A43}">
      <dgm:prSet phldrT="[Text]"/>
      <dgm:spPr/>
      <dgm:t>
        <a:bodyPr/>
        <a:lstStyle/>
        <a:p>
          <a:r>
            <a:rPr lang="en-US" dirty="0" smtClean="0"/>
            <a:t>2008</a:t>
          </a:r>
          <a:endParaRPr lang="en-GB" dirty="0"/>
        </a:p>
      </dgm:t>
    </dgm:pt>
    <dgm:pt modelId="{690A3247-8879-4D1E-932D-D50E0B207708}" type="parTrans" cxnId="{B14564AD-120C-46FA-A8EF-3C46F5DF7A29}">
      <dgm:prSet/>
      <dgm:spPr/>
      <dgm:t>
        <a:bodyPr/>
        <a:lstStyle/>
        <a:p>
          <a:endParaRPr lang="en-GB"/>
        </a:p>
      </dgm:t>
    </dgm:pt>
    <dgm:pt modelId="{EEFA1903-89B9-4106-B437-044D59FC92D3}" type="sibTrans" cxnId="{B14564AD-120C-46FA-A8EF-3C46F5DF7A29}">
      <dgm:prSet/>
      <dgm:spPr/>
      <dgm:t>
        <a:bodyPr/>
        <a:lstStyle/>
        <a:p>
          <a:endParaRPr lang="en-GB"/>
        </a:p>
      </dgm:t>
    </dgm:pt>
    <dgm:pt modelId="{56BFD846-BDAE-46F3-B1DF-2AE85258DC96}">
      <dgm:prSet phldrT="[Text]"/>
      <dgm:spPr/>
      <dgm:t>
        <a:bodyPr/>
        <a:lstStyle/>
        <a:p>
          <a:r>
            <a:rPr lang="en-US" dirty="0" smtClean="0"/>
            <a:t>2009</a:t>
          </a:r>
          <a:endParaRPr lang="en-GB" dirty="0"/>
        </a:p>
      </dgm:t>
    </dgm:pt>
    <dgm:pt modelId="{C9F4E66B-D0FF-442C-8D3E-234681D01383}" type="parTrans" cxnId="{EF34BFDC-AC3B-4980-8F71-6B3F6585F381}">
      <dgm:prSet/>
      <dgm:spPr/>
      <dgm:t>
        <a:bodyPr/>
        <a:lstStyle/>
        <a:p>
          <a:endParaRPr lang="en-GB"/>
        </a:p>
      </dgm:t>
    </dgm:pt>
    <dgm:pt modelId="{ED3FC532-C355-4E2F-A566-2CB6F8E45D02}" type="sibTrans" cxnId="{EF34BFDC-AC3B-4980-8F71-6B3F6585F381}">
      <dgm:prSet/>
      <dgm:spPr/>
      <dgm:t>
        <a:bodyPr/>
        <a:lstStyle/>
        <a:p>
          <a:endParaRPr lang="en-GB"/>
        </a:p>
      </dgm:t>
    </dgm:pt>
    <dgm:pt modelId="{AAE86A58-2546-406F-AD18-391DDEBAE44D}">
      <dgm:prSet phldrT="[Text]"/>
      <dgm:spPr/>
      <dgm:t>
        <a:bodyPr/>
        <a:lstStyle/>
        <a:p>
          <a:r>
            <a:rPr lang="en-US" dirty="0" smtClean="0"/>
            <a:t>2010</a:t>
          </a:r>
          <a:endParaRPr lang="en-GB" dirty="0"/>
        </a:p>
      </dgm:t>
    </dgm:pt>
    <dgm:pt modelId="{ED2F59D3-09B8-41D9-868B-04EFB5A47601}" type="parTrans" cxnId="{DF1BCE82-BD85-4A30-A443-DF8251F76FA2}">
      <dgm:prSet/>
      <dgm:spPr/>
      <dgm:t>
        <a:bodyPr/>
        <a:lstStyle/>
        <a:p>
          <a:endParaRPr lang="en-GB"/>
        </a:p>
      </dgm:t>
    </dgm:pt>
    <dgm:pt modelId="{F8847BF0-8965-451F-A263-0A83FD45BEA8}" type="sibTrans" cxnId="{DF1BCE82-BD85-4A30-A443-DF8251F76FA2}">
      <dgm:prSet/>
      <dgm:spPr/>
      <dgm:t>
        <a:bodyPr/>
        <a:lstStyle/>
        <a:p>
          <a:endParaRPr lang="en-GB"/>
        </a:p>
      </dgm:t>
    </dgm:pt>
    <dgm:pt modelId="{288CB2CC-F80F-4562-9A1C-0672A4C0430F}">
      <dgm:prSet phldrT="[Text]"/>
      <dgm:spPr/>
      <dgm:t>
        <a:bodyPr/>
        <a:lstStyle/>
        <a:p>
          <a:r>
            <a:rPr lang="en-US" dirty="0" smtClean="0"/>
            <a:t>2011</a:t>
          </a:r>
          <a:endParaRPr lang="en-GB" dirty="0"/>
        </a:p>
      </dgm:t>
    </dgm:pt>
    <dgm:pt modelId="{CCEC2C9D-FEE0-449C-8090-11A7BAE244E3}" type="parTrans" cxnId="{71DF7260-9B14-402F-8C7A-3A5AA7F1CE3F}">
      <dgm:prSet/>
      <dgm:spPr/>
      <dgm:t>
        <a:bodyPr/>
        <a:lstStyle/>
        <a:p>
          <a:endParaRPr lang="en-GB"/>
        </a:p>
      </dgm:t>
    </dgm:pt>
    <dgm:pt modelId="{BCC68F9D-F365-4DF4-9D5D-4D5C47472377}" type="sibTrans" cxnId="{71DF7260-9B14-402F-8C7A-3A5AA7F1CE3F}">
      <dgm:prSet/>
      <dgm:spPr/>
      <dgm:t>
        <a:bodyPr/>
        <a:lstStyle/>
        <a:p>
          <a:endParaRPr lang="en-GB"/>
        </a:p>
      </dgm:t>
    </dgm:pt>
    <dgm:pt modelId="{660C6297-CD20-4E35-89B4-9BBCFC3186A9}">
      <dgm:prSet phldrT="[Text]"/>
      <dgm:spPr/>
      <dgm:t>
        <a:bodyPr/>
        <a:lstStyle/>
        <a:p>
          <a:r>
            <a:rPr lang="en-US" dirty="0" smtClean="0"/>
            <a:t>2012</a:t>
          </a:r>
          <a:endParaRPr lang="en-GB" dirty="0"/>
        </a:p>
      </dgm:t>
    </dgm:pt>
    <dgm:pt modelId="{4FB0657E-149B-4630-AFCA-457C4E31760E}" type="parTrans" cxnId="{7E528177-F81E-4054-AE8D-464F8A1C7599}">
      <dgm:prSet/>
      <dgm:spPr/>
      <dgm:t>
        <a:bodyPr/>
        <a:lstStyle/>
        <a:p>
          <a:endParaRPr lang="en-GB"/>
        </a:p>
      </dgm:t>
    </dgm:pt>
    <dgm:pt modelId="{C1A6E2C0-5299-43C5-971E-258A7E69043C}" type="sibTrans" cxnId="{7E528177-F81E-4054-AE8D-464F8A1C7599}">
      <dgm:prSet/>
      <dgm:spPr/>
      <dgm:t>
        <a:bodyPr/>
        <a:lstStyle/>
        <a:p>
          <a:endParaRPr lang="en-GB"/>
        </a:p>
      </dgm:t>
    </dgm:pt>
    <dgm:pt modelId="{52D74015-4394-4B51-870E-2E2501084252}" type="pres">
      <dgm:prSet presAssocID="{2404200F-512B-4F07-A31B-5B493601615F}" presName="Name0" presStyleCnt="0">
        <dgm:presLayoutVars>
          <dgm:dir/>
          <dgm:resizeHandles val="exact"/>
        </dgm:presLayoutVars>
      </dgm:prSet>
      <dgm:spPr/>
    </dgm:pt>
    <dgm:pt modelId="{82C62668-4147-4EB1-A14C-8B3ABA54A412}" type="pres">
      <dgm:prSet presAssocID="{46CAE1B6-E216-4614-AAB0-68A5CE152284}" presName="parTxOnly" presStyleLbl="node1" presStyleIdx="0" presStyleCnt="10">
        <dgm:presLayoutVars>
          <dgm:bulletEnabled val="1"/>
        </dgm:presLayoutVars>
      </dgm:prSet>
      <dgm:spPr/>
      <dgm:t>
        <a:bodyPr/>
        <a:lstStyle/>
        <a:p>
          <a:endParaRPr lang="en-GB"/>
        </a:p>
      </dgm:t>
    </dgm:pt>
    <dgm:pt modelId="{59ED16CD-C21A-4057-946A-CA7376C3B1BE}" type="pres">
      <dgm:prSet presAssocID="{FD01FF5B-2D3A-49EA-A3FF-4180F79FAAB3}" presName="parSpace" presStyleCnt="0"/>
      <dgm:spPr/>
    </dgm:pt>
    <dgm:pt modelId="{1C43D453-CB6F-4CC0-841C-BE4151884C48}" type="pres">
      <dgm:prSet presAssocID="{D4A554AF-77CE-4213-94FE-CAA9224AE6B8}" presName="parTxOnly" presStyleLbl="node1" presStyleIdx="1" presStyleCnt="10">
        <dgm:presLayoutVars>
          <dgm:bulletEnabled val="1"/>
        </dgm:presLayoutVars>
      </dgm:prSet>
      <dgm:spPr/>
      <dgm:t>
        <a:bodyPr/>
        <a:lstStyle/>
        <a:p>
          <a:endParaRPr lang="en-GB"/>
        </a:p>
      </dgm:t>
    </dgm:pt>
    <dgm:pt modelId="{ECD22656-AC0C-48EF-A35F-F84F02F5502F}" type="pres">
      <dgm:prSet presAssocID="{791E828E-8756-432B-B950-F97AD648A4B8}" presName="parSpace" presStyleCnt="0"/>
      <dgm:spPr/>
    </dgm:pt>
    <dgm:pt modelId="{60E3F3A8-873C-4E00-A3AF-5C5E989C4CFD}" type="pres">
      <dgm:prSet presAssocID="{4EEE3512-3786-4A18-B050-41FC9D642A6C}" presName="parTxOnly" presStyleLbl="node1" presStyleIdx="2" presStyleCnt="10">
        <dgm:presLayoutVars>
          <dgm:bulletEnabled val="1"/>
        </dgm:presLayoutVars>
      </dgm:prSet>
      <dgm:spPr/>
      <dgm:t>
        <a:bodyPr/>
        <a:lstStyle/>
        <a:p>
          <a:endParaRPr lang="en-GB"/>
        </a:p>
      </dgm:t>
    </dgm:pt>
    <dgm:pt modelId="{3C5B763C-A530-4E61-BF0E-7C0E8BF48BB4}" type="pres">
      <dgm:prSet presAssocID="{5B0CF703-AEF5-47AB-9287-E0D33611820A}" presName="parSpace" presStyleCnt="0"/>
      <dgm:spPr/>
    </dgm:pt>
    <dgm:pt modelId="{2ED3058A-131C-4AC6-8C2C-CA6E6DACA2B8}" type="pres">
      <dgm:prSet presAssocID="{4BC48CB3-C48C-430C-BA1C-4CE0CD10ECDC}" presName="parTxOnly" presStyleLbl="node1" presStyleIdx="3" presStyleCnt="10">
        <dgm:presLayoutVars>
          <dgm:bulletEnabled val="1"/>
        </dgm:presLayoutVars>
      </dgm:prSet>
      <dgm:spPr/>
      <dgm:t>
        <a:bodyPr/>
        <a:lstStyle/>
        <a:p>
          <a:endParaRPr lang="en-GB"/>
        </a:p>
      </dgm:t>
    </dgm:pt>
    <dgm:pt modelId="{FEFDCCDD-A3FE-4F44-A387-7D407C5707DD}" type="pres">
      <dgm:prSet presAssocID="{D9BDC281-E91B-46E4-BE36-20394DA57EA7}" presName="parSpace" presStyleCnt="0"/>
      <dgm:spPr/>
    </dgm:pt>
    <dgm:pt modelId="{123CEABE-18A6-4568-87D5-0E5D9F8EEB37}" type="pres">
      <dgm:prSet presAssocID="{B632BB9A-E922-492D-97F0-E1BFEFA1B3A7}" presName="parTxOnly" presStyleLbl="node1" presStyleIdx="4" presStyleCnt="10">
        <dgm:presLayoutVars>
          <dgm:bulletEnabled val="1"/>
        </dgm:presLayoutVars>
      </dgm:prSet>
      <dgm:spPr/>
      <dgm:t>
        <a:bodyPr/>
        <a:lstStyle/>
        <a:p>
          <a:endParaRPr lang="en-GB"/>
        </a:p>
      </dgm:t>
    </dgm:pt>
    <dgm:pt modelId="{C80B17AA-CB5B-43C2-8C11-BD135DE42F82}" type="pres">
      <dgm:prSet presAssocID="{8398689C-5413-447F-AEC3-F943E16352FF}" presName="parSpace" presStyleCnt="0"/>
      <dgm:spPr/>
    </dgm:pt>
    <dgm:pt modelId="{9A307714-0414-4A4E-9657-8C37FE5DDC49}" type="pres">
      <dgm:prSet presAssocID="{305CD9CC-FF2E-48F5-ACD9-38AB65D33A43}" presName="parTxOnly" presStyleLbl="node1" presStyleIdx="5" presStyleCnt="10">
        <dgm:presLayoutVars>
          <dgm:bulletEnabled val="1"/>
        </dgm:presLayoutVars>
      </dgm:prSet>
      <dgm:spPr/>
      <dgm:t>
        <a:bodyPr/>
        <a:lstStyle/>
        <a:p>
          <a:endParaRPr lang="en-GB"/>
        </a:p>
      </dgm:t>
    </dgm:pt>
    <dgm:pt modelId="{C13440B7-AFA3-4FDA-B097-A21BF8EA7FAC}" type="pres">
      <dgm:prSet presAssocID="{EEFA1903-89B9-4106-B437-044D59FC92D3}" presName="parSpace" presStyleCnt="0"/>
      <dgm:spPr/>
    </dgm:pt>
    <dgm:pt modelId="{D8AD0355-2DDF-4949-B59B-A0942FD7BECB}" type="pres">
      <dgm:prSet presAssocID="{56BFD846-BDAE-46F3-B1DF-2AE85258DC96}" presName="parTxOnly" presStyleLbl="node1" presStyleIdx="6" presStyleCnt="10">
        <dgm:presLayoutVars>
          <dgm:bulletEnabled val="1"/>
        </dgm:presLayoutVars>
      </dgm:prSet>
      <dgm:spPr/>
      <dgm:t>
        <a:bodyPr/>
        <a:lstStyle/>
        <a:p>
          <a:endParaRPr lang="en-GB"/>
        </a:p>
      </dgm:t>
    </dgm:pt>
    <dgm:pt modelId="{7B54BFC3-4A88-45F3-BF87-925E6E52E038}" type="pres">
      <dgm:prSet presAssocID="{ED3FC532-C355-4E2F-A566-2CB6F8E45D02}" presName="parSpace" presStyleCnt="0"/>
      <dgm:spPr/>
    </dgm:pt>
    <dgm:pt modelId="{A5FD564E-48EC-4F7C-A5AB-243E3251FAE5}" type="pres">
      <dgm:prSet presAssocID="{AAE86A58-2546-406F-AD18-391DDEBAE44D}" presName="parTxOnly" presStyleLbl="node1" presStyleIdx="7" presStyleCnt="10">
        <dgm:presLayoutVars>
          <dgm:bulletEnabled val="1"/>
        </dgm:presLayoutVars>
      </dgm:prSet>
      <dgm:spPr/>
      <dgm:t>
        <a:bodyPr/>
        <a:lstStyle/>
        <a:p>
          <a:endParaRPr lang="en-GB"/>
        </a:p>
      </dgm:t>
    </dgm:pt>
    <dgm:pt modelId="{9AAE7557-201C-4149-9F46-B2423D970D3C}" type="pres">
      <dgm:prSet presAssocID="{F8847BF0-8965-451F-A263-0A83FD45BEA8}" presName="parSpace" presStyleCnt="0"/>
      <dgm:spPr/>
    </dgm:pt>
    <dgm:pt modelId="{F2719A3C-9A71-4A2F-9430-D626F590FD54}" type="pres">
      <dgm:prSet presAssocID="{288CB2CC-F80F-4562-9A1C-0672A4C0430F}" presName="parTxOnly" presStyleLbl="node1" presStyleIdx="8" presStyleCnt="10">
        <dgm:presLayoutVars>
          <dgm:bulletEnabled val="1"/>
        </dgm:presLayoutVars>
      </dgm:prSet>
      <dgm:spPr/>
      <dgm:t>
        <a:bodyPr/>
        <a:lstStyle/>
        <a:p>
          <a:endParaRPr lang="en-GB"/>
        </a:p>
      </dgm:t>
    </dgm:pt>
    <dgm:pt modelId="{5AFB968E-6ED5-4CAB-A7B6-C0135347C782}" type="pres">
      <dgm:prSet presAssocID="{BCC68F9D-F365-4DF4-9D5D-4D5C47472377}" presName="parSpace" presStyleCnt="0"/>
      <dgm:spPr/>
    </dgm:pt>
    <dgm:pt modelId="{4E093E8E-8E76-47D2-ABA7-785107CEEE57}" type="pres">
      <dgm:prSet presAssocID="{660C6297-CD20-4E35-89B4-9BBCFC3186A9}" presName="parTxOnly" presStyleLbl="node1" presStyleIdx="9" presStyleCnt="10">
        <dgm:presLayoutVars>
          <dgm:bulletEnabled val="1"/>
        </dgm:presLayoutVars>
      </dgm:prSet>
      <dgm:spPr/>
      <dgm:t>
        <a:bodyPr/>
        <a:lstStyle/>
        <a:p>
          <a:endParaRPr lang="en-GB"/>
        </a:p>
      </dgm:t>
    </dgm:pt>
  </dgm:ptLst>
  <dgm:cxnLst>
    <dgm:cxn modelId="{EB9D04D3-F334-4178-AE0F-A8440AB44768}" type="presOf" srcId="{56BFD846-BDAE-46F3-B1DF-2AE85258DC96}" destId="{D8AD0355-2DDF-4949-B59B-A0942FD7BECB}" srcOrd="0" destOrd="0" presId="urn:microsoft.com/office/officeart/2005/8/layout/hChevron3"/>
    <dgm:cxn modelId="{76C2393F-2828-4429-BF81-1BEB8D561D1B}" type="presOf" srcId="{D4A554AF-77CE-4213-94FE-CAA9224AE6B8}" destId="{1C43D453-CB6F-4CC0-841C-BE4151884C48}" srcOrd="0" destOrd="0" presId="urn:microsoft.com/office/officeart/2005/8/layout/hChevron3"/>
    <dgm:cxn modelId="{E2BF2117-8BB7-4C80-85EE-1EBCD722C572}" type="presOf" srcId="{2404200F-512B-4F07-A31B-5B493601615F}" destId="{52D74015-4394-4B51-870E-2E2501084252}" srcOrd="0" destOrd="0" presId="urn:microsoft.com/office/officeart/2005/8/layout/hChevron3"/>
    <dgm:cxn modelId="{F96BDE2F-402A-4B38-BD17-69732D4BD9B4}" type="presOf" srcId="{660C6297-CD20-4E35-89B4-9BBCFC3186A9}" destId="{4E093E8E-8E76-47D2-ABA7-785107CEEE57}" srcOrd="0" destOrd="0" presId="urn:microsoft.com/office/officeart/2005/8/layout/hChevron3"/>
    <dgm:cxn modelId="{71DF7260-9B14-402F-8C7A-3A5AA7F1CE3F}" srcId="{2404200F-512B-4F07-A31B-5B493601615F}" destId="{288CB2CC-F80F-4562-9A1C-0672A4C0430F}" srcOrd="8" destOrd="0" parTransId="{CCEC2C9D-FEE0-449C-8090-11A7BAE244E3}" sibTransId="{BCC68F9D-F365-4DF4-9D5D-4D5C47472377}"/>
    <dgm:cxn modelId="{4156EEA1-F23C-4AEE-984F-1F199F30F804}" type="presOf" srcId="{B632BB9A-E922-492D-97F0-E1BFEFA1B3A7}" destId="{123CEABE-18A6-4568-87D5-0E5D9F8EEB37}" srcOrd="0" destOrd="0" presId="urn:microsoft.com/office/officeart/2005/8/layout/hChevron3"/>
    <dgm:cxn modelId="{7E528177-F81E-4054-AE8D-464F8A1C7599}" srcId="{2404200F-512B-4F07-A31B-5B493601615F}" destId="{660C6297-CD20-4E35-89B4-9BBCFC3186A9}" srcOrd="9" destOrd="0" parTransId="{4FB0657E-149B-4630-AFCA-457C4E31760E}" sibTransId="{C1A6E2C0-5299-43C5-971E-258A7E69043C}"/>
    <dgm:cxn modelId="{EF34BFDC-AC3B-4980-8F71-6B3F6585F381}" srcId="{2404200F-512B-4F07-A31B-5B493601615F}" destId="{56BFD846-BDAE-46F3-B1DF-2AE85258DC96}" srcOrd="6" destOrd="0" parTransId="{C9F4E66B-D0FF-442C-8D3E-234681D01383}" sibTransId="{ED3FC532-C355-4E2F-A566-2CB6F8E45D02}"/>
    <dgm:cxn modelId="{5D4A46C9-763D-4CB7-914C-755121338BC4}" type="presOf" srcId="{288CB2CC-F80F-4562-9A1C-0672A4C0430F}" destId="{F2719A3C-9A71-4A2F-9430-D626F590FD54}" srcOrd="0" destOrd="0" presId="urn:microsoft.com/office/officeart/2005/8/layout/hChevron3"/>
    <dgm:cxn modelId="{BC6CAB73-B9D4-43CA-8615-EEE7E92E5B28}" type="presOf" srcId="{AAE86A58-2546-406F-AD18-391DDEBAE44D}" destId="{A5FD564E-48EC-4F7C-A5AB-243E3251FAE5}" srcOrd="0" destOrd="0" presId="urn:microsoft.com/office/officeart/2005/8/layout/hChevron3"/>
    <dgm:cxn modelId="{C9E2F31D-FEE7-4FE5-B9D7-222759988685}" srcId="{2404200F-512B-4F07-A31B-5B493601615F}" destId="{46CAE1B6-E216-4614-AAB0-68A5CE152284}" srcOrd="0" destOrd="0" parTransId="{38A98027-B28E-464B-808B-93E1765BF765}" sibTransId="{FD01FF5B-2D3A-49EA-A3FF-4180F79FAAB3}"/>
    <dgm:cxn modelId="{B14564AD-120C-46FA-A8EF-3C46F5DF7A29}" srcId="{2404200F-512B-4F07-A31B-5B493601615F}" destId="{305CD9CC-FF2E-48F5-ACD9-38AB65D33A43}" srcOrd="5" destOrd="0" parTransId="{690A3247-8879-4D1E-932D-D50E0B207708}" sibTransId="{EEFA1903-89B9-4106-B437-044D59FC92D3}"/>
    <dgm:cxn modelId="{A5731EC6-E796-4554-88CC-BC34E40E8F5C}" srcId="{2404200F-512B-4F07-A31B-5B493601615F}" destId="{4EEE3512-3786-4A18-B050-41FC9D642A6C}" srcOrd="2" destOrd="0" parTransId="{33880E2C-435C-4296-80AE-F488FA30C721}" sibTransId="{5B0CF703-AEF5-47AB-9287-E0D33611820A}"/>
    <dgm:cxn modelId="{A663D69E-6954-4144-9DF0-D6489DB1709A}" type="presOf" srcId="{46CAE1B6-E216-4614-AAB0-68A5CE152284}" destId="{82C62668-4147-4EB1-A14C-8B3ABA54A412}" srcOrd="0" destOrd="0" presId="urn:microsoft.com/office/officeart/2005/8/layout/hChevron3"/>
    <dgm:cxn modelId="{52F4A7E5-47F5-4DC8-A022-B77EB3FE6D50}" srcId="{2404200F-512B-4F07-A31B-5B493601615F}" destId="{D4A554AF-77CE-4213-94FE-CAA9224AE6B8}" srcOrd="1" destOrd="0" parTransId="{6A07461F-BB86-47DA-9EFE-85AEEF90F3FD}" sibTransId="{791E828E-8756-432B-B950-F97AD648A4B8}"/>
    <dgm:cxn modelId="{053D8FAA-810F-4126-8C85-83CA4F4C1615}" srcId="{2404200F-512B-4F07-A31B-5B493601615F}" destId="{4BC48CB3-C48C-430C-BA1C-4CE0CD10ECDC}" srcOrd="3" destOrd="0" parTransId="{03095C22-E0E1-49A9-8F51-35F0AAD3DCB9}" sibTransId="{D9BDC281-E91B-46E4-BE36-20394DA57EA7}"/>
    <dgm:cxn modelId="{65979146-2A9E-4BDD-9068-FA2686AE3DAB}" type="presOf" srcId="{305CD9CC-FF2E-48F5-ACD9-38AB65D33A43}" destId="{9A307714-0414-4A4E-9657-8C37FE5DDC49}" srcOrd="0" destOrd="0" presId="urn:microsoft.com/office/officeart/2005/8/layout/hChevron3"/>
    <dgm:cxn modelId="{E4D8FE28-5EF1-4E54-80D8-FD93DB55ACBB}" type="presOf" srcId="{4BC48CB3-C48C-430C-BA1C-4CE0CD10ECDC}" destId="{2ED3058A-131C-4AC6-8C2C-CA6E6DACA2B8}" srcOrd="0" destOrd="0" presId="urn:microsoft.com/office/officeart/2005/8/layout/hChevron3"/>
    <dgm:cxn modelId="{3AA4CC89-05DB-40C4-99AC-318FFE3808D8}" srcId="{2404200F-512B-4F07-A31B-5B493601615F}" destId="{B632BB9A-E922-492D-97F0-E1BFEFA1B3A7}" srcOrd="4" destOrd="0" parTransId="{F2E4A782-BD60-4013-B4D8-79F6C7F96D7A}" sibTransId="{8398689C-5413-447F-AEC3-F943E16352FF}"/>
    <dgm:cxn modelId="{885A80AE-FDEF-49A0-B947-ADEEF3FE39AF}" type="presOf" srcId="{4EEE3512-3786-4A18-B050-41FC9D642A6C}" destId="{60E3F3A8-873C-4E00-A3AF-5C5E989C4CFD}" srcOrd="0" destOrd="0" presId="urn:microsoft.com/office/officeart/2005/8/layout/hChevron3"/>
    <dgm:cxn modelId="{DF1BCE82-BD85-4A30-A443-DF8251F76FA2}" srcId="{2404200F-512B-4F07-A31B-5B493601615F}" destId="{AAE86A58-2546-406F-AD18-391DDEBAE44D}" srcOrd="7" destOrd="0" parTransId="{ED2F59D3-09B8-41D9-868B-04EFB5A47601}" sibTransId="{F8847BF0-8965-451F-A263-0A83FD45BEA8}"/>
    <dgm:cxn modelId="{5DE7BB34-D9D8-48E3-976E-C35208D4D868}" type="presParOf" srcId="{52D74015-4394-4B51-870E-2E2501084252}" destId="{82C62668-4147-4EB1-A14C-8B3ABA54A412}" srcOrd="0" destOrd="0" presId="urn:microsoft.com/office/officeart/2005/8/layout/hChevron3"/>
    <dgm:cxn modelId="{D2BC8619-721D-45CE-862F-CCB6A4E985DD}" type="presParOf" srcId="{52D74015-4394-4B51-870E-2E2501084252}" destId="{59ED16CD-C21A-4057-946A-CA7376C3B1BE}" srcOrd="1" destOrd="0" presId="urn:microsoft.com/office/officeart/2005/8/layout/hChevron3"/>
    <dgm:cxn modelId="{E93C9FF5-F164-407F-91E1-1DE7385A17B2}" type="presParOf" srcId="{52D74015-4394-4B51-870E-2E2501084252}" destId="{1C43D453-CB6F-4CC0-841C-BE4151884C48}" srcOrd="2" destOrd="0" presId="urn:microsoft.com/office/officeart/2005/8/layout/hChevron3"/>
    <dgm:cxn modelId="{D1440EB7-DA44-45C3-8475-76946984E2C6}" type="presParOf" srcId="{52D74015-4394-4B51-870E-2E2501084252}" destId="{ECD22656-AC0C-48EF-A35F-F84F02F5502F}" srcOrd="3" destOrd="0" presId="urn:microsoft.com/office/officeart/2005/8/layout/hChevron3"/>
    <dgm:cxn modelId="{596F8F99-770C-4D8E-8DE8-67307D068713}" type="presParOf" srcId="{52D74015-4394-4B51-870E-2E2501084252}" destId="{60E3F3A8-873C-4E00-A3AF-5C5E989C4CFD}" srcOrd="4" destOrd="0" presId="urn:microsoft.com/office/officeart/2005/8/layout/hChevron3"/>
    <dgm:cxn modelId="{7F18053C-A1A6-4B64-8D35-B4789D411C3A}" type="presParOf" srcId="{52D74015-4394-4B51-870E-2E2501084252}" destId="{3C5B763C-A530-4E61-BF0E-7C0E8BF48BB4}" srcOrd="5" destOrd="0" presId="urn:microsoft.com/office/officeart/2005/8/layout/hChevron3"/>
    <dgm:cxn modelId="{37CD3626-7E0C-4740-810A-0797FC3FF1D1}" type="presParOf" srcId="{52D74015-4394-4B51-870E-2E2501084252}" destId="{2ED3058A-131C-4AC6-8C2C-CA6E6DACA2B8}" srcOrd="6" destOrd="0" presId="urn:microsoft.com/office/officeart/2005/8/layout/hChevron3"/>
    <dgm:cxn modelId="{B266E19C-919A-49EE-997B-AE35F7439224}" type="presParOf" srcId="{52D74015-4394-4B51-870E-2E2501084252}" destId="{FEFDCCDD-A3FE-4F44-A387-7D407C5707DD}" srcOrd="7" destOrd="0" presId="urn:microsoft.com/office/officeart/2005/8/layout/hChevron3"/>
    <dgm:cxn modelId="{2AE8E572-1CD7-4020-B851-3346D424C589}" type="presParOf" srcId="{52D74015-4394-4B51-870E-2E2501084252}" destId="{123CEABE-18A6-4568-87D5-0E5D9F8EEB37}" srcOrd="8" destOrd="0" presId="urn:microsoft.com/office/officeart/2005/8/layout/hChevron3"/>
    <dgm:cxn modelId="{BEFE718A-C22C-4CA2-BBE2-BBF2C927BC5D}" type="presParOf" srcId="{52D74015-4394-4B51-870E-2E2501084252}" destId="{C80B17AA-CB5B-43C2-8C11-BD135DE42F82}" srcOrd="9" destOrd="0" presId="urn:microsoft.com/office/officeart/2005/8/layout/hChevron3"/>
    <dgm:cxn modelId="{BC7C9E16-6A59-4D5A-AFA5-1837B92B93B5}" type="presParOf" srcId="{52D74015-4394-4B51-870E-2E2501084252}" destId="{9A307714-0414-4A4E-9657-8C37FE5DDC49}" srcOrd="10" destOrd="0" presId="urn:microsoft.com/office/officeart/2005/8/layout/hChevron3"/>
    <dgm:cxn modelId="{C13E016A-6507-47F1-B19C-54898F98D8B5}" type="presParOf" srcId="{52D74015-4394-4B51-870E-2E2501084252}" destId="{C13440B7-AFA3-4FDA-B097-A21BF8EA7FAC}" srcOrd="11" destOrd="0" presId="urn:microsoft.com/office/officeart/2005/8/layout/hChevron3"/>
    <dgm:cxn modelId="{97A512E8-A8B2-4EA4-AC5C-AF7089FD5951}" type="presParOf" srcId="{52D74015-4394-4B51-870E-2E2501084252}" destId="{D8AD0355-2DDF-4949-B59B-A0942FD7BECB}" srcOrd="12" destOrd="0" presId="urn:microsoft.com/office/officeart/2005/8/layout/hChevron3"/>
    <dgm:cxn modelId="{3AF10735-3894-4BDF-8EDA-18F62A14DED0}" type="presParOf" srcId="{52D74015-4394-4B51-870E-2E2501084252}" destId="{7B54BFC3-4A88-45F3-BF87-925E6E52E038}" srcOrd="13" destOrd="0" presId="urn:microsoft.com/office/officeart/2005/8/layout/hChevron3"/>
    <dgm:cxn modelId="{FEFDD7F9-2F5C-4F0B-8112-322F8F6FEE7F}" type="presParOf" srcId="{52D74015-4394-4B51-870E-2E2501084252}" destId="{A5FD564E-48EC-4F7C-A5AB-243E3251FAE5}" srcOrd="14" destOrd="0" presId="urn:microsoft.com/office/officeart/2005/8/layout/hChevron3"/>
    <dgm:cxn modelId="{8A1E2B12-F4B6-4F3D-B256-D7BDD896AF39}" type="presParOf" srcId="{52D74015-4394-4B51-870E-2E2501084252}" destId="{9AAE7557-201C-4149-9F46-B2423D970D3C}" srcOrd="15" destOrd="0" presId="urn:microsoft.com/office/officeart/2005/8/layout/hChevron3"/>
    <dgm:cxn modelId="{D6601B2D-A137-431D-B7A3-00F418392649}" type="presParOf" srcId="{52D74015-4394-4B51-870E-2E2501084252}" destId="{F2719A3C-9A71-4A2F-9430-D626F590FD54}" srcOrd="16" destOrd="0" presId="urn:microsoft.com/office/officeart/2005/8/layout/hChevron3"/>
    <dgm:cxn modelId="{7F50B264-8F1C-4656-BC68-A4AB3E17ADB0}" type="presParOf" srcId="{52D74015-4394-4B51-870E-2E2501084252}" destId="{5AFB968E-6ED5-4CAB-A7B6-C0135347C782}" srcOrd="17" destOrd="0" presId="urn:microsoft.com/office/officeart/2005/8/layout/hChevron3"/>
    <dgm:cxn modelId="{FC1F92E2-1543-4F77-A48A-223B2064F050}" type="presParOf" srcId="{52D74015-4394-4B51-870E-2E2501084252}" destId="{4E093E8E-8E76-47D2-ABA7-785107CEEE57}" srcOrd="18"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C62668-4147-4EB1-A14C-8B3ABA54A412}">
      <dsp:nvSpPr>
        <dsp:cNvPr id="0" name=""/>
        <dsp:cNvSpPr/>
      </dsp:nvSpPr>
      <dsp:spPr>
        <a:xfrm>
          <a:off x="103" y="125369"/>
          <a:ext cx="1032774" cy="41310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346"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2003</a:t>
          </a:r>
          <a:endParaRPr lang="en-GB" sz="1900" kern="1200" dirty="0"/>
        </a:p>
      </dsp:txBody>
      <dsp:txXfrm>
        <a:off x="103" y="125369"/>
        <a:ext cx="929497" cy="413109"/>
      </dsp:txXfrm>
    </dsp:sp>
    <dsp:sp modelId="{1C43D453-CB6F-4CC0-841C-BE4151884C48}">
      <dsp:nvSpPr>
        <dsp:cNvPr id="0" name=""/>
        <dsp:cNvSpPr/>
      </dsp:nvSpPr>
      <dsp:spPr>
        <a:xfrm>
          <a:off x="826323"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2004</a:t>
          </a:r>
          <a:endParaRPr lang="en-GB" sz="1900" kern="1200" dirty="0"/>
        </a:p>
      </dsp:txBody>
      <dsp:txXfrm>
        <a:off x="1032878" y="125369"/>
        <a:ext cx="619665" cy="413109"/>
      </dsp:txXfrm>
    </dsp:sp>
    <dsp:sp modelId="{60E3F3A8-873C-4E00-A3AF-5C5E989C4CFD}">
      <dsp:nvSpPr>
        <dsp:cNvPr id="0" name=""/>
        <dsp:cNvSpPr/>
      </dsp:nvSpPr>
      <dsp:spPr>
        <a:xfrm>
          <a:off x="1652542"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2005</a:t>
          </a:r>
          <a:endParaRPr lang="en-GB" sz="1900" kern="1200" dirty="0"/>
        </a:p>
      </dsp:txBody>
      <dsp:txXfrm>
        <a:off x="1859097" y="125369"/>
        <a:ext cx="619665" cy="413109"/>
      </dsp:txXfrm>
    </dsp:sp>
    <dsp:sp modelId="{2ED3058A-131C-4AC6-8C2C-CA6E6DACA2B8}">
      <dsp:nvSpPr>
        <dsp:cNvPr id="0" name=""/>
        <dsp:cNvSpPr/>
      </dsp:nvSpPr>
      <dsp:spPr>
        <a:xfrm>
          <a:off x="2478762"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2006</a:t>
          </a:r>
          <a:endParaRPr lang="en-GB" sz="1900" kern="1200" dirty="0"/>
        </a:p>
      </dsp:txBody>
      <dsp:txXfrm>
        <a:off x="2685317" y="125369"/>
        <a:ext cx="619665" cy="413109"/>
      </dsp:txXfrm>
    </dsp:sp>
    <dsp:sp modelId="{123CEABE-18A6-4568-87D5-0E5D9F8EEB37}">
      <dsp:nvSpPr>
        <dsp:cNvPr id="0" name=""/>
        <dsp:cNvSpPr/>
      </dsp:nvSpPr>
      <dsp:spPr>
        <a:xfrm>
          <a:off x="3304982"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2007</a:t>
          </a:r>
          <a:endParaRPr lang="en-GB" sz="1900" kern="1200" dirty="0"/>
        </a:p>
      </dsp:txBody>
      <dsp:txXfrm>
        <a:off x="3511537" y="125369"/>
        <a:ext cx="619665" cy="413109"/>
      </dsp:txXfrm>
    </dsp:sp>
    <dsp:sp modelId="{9A307714-0414-4A4E-9657-8C37FE5DDC49}">
      <dsp:nvSpPr>
        <dsp:cNvPr id="0" name=""/>
        <dsp:cNvSpPr/>
      </dsp:nvSpPr>
      <dsp:spPr>
        <a:xfrm>
          <a:off x="4131202"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2008</a:t>
          </a:r>
          <a:endParaRPr lang="en-GB" sz="1900" kern="1200" dirty="0"/>
        </a:p>
      </dsp:txBody>
      <dsp:txXfrm>
        <a:off x="4337757" y="125369"/>
        <a:ext cx="619665" cy="413109"/>
      </dsp:txXfrm>
    </dsp:sp>
    <dsp:sp modelId="{D8AD0355-2DDF-4949-B59B-A0942FD7BECB}">
      <dsp:nvSpPr>
        <dsp:cNvPr id="0" name=""/>
        <dsp:cNvSpPr/>
      </dsp:nvSpPr>
      <dsp:spPr>
        <a:xfrm>
          <a:off x="4957421"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2009</a:t>
          </a:r>
          <a:endParaRPr lang="en-GB" sz="1900" kern="1200" dirty="0"/>
        </a:p>
      </dsp:txBody>
      <dsp:txXfrm>
        <a:off x="5163976" y="125369"/>
        <a:ext cx="619665" cy="413109"/>
      </dsp:txXfrm>
    </dsp:sp>
    <dsp:sp modelId="{A5FD564E-48EC-4F7C-A5AB-243E3251FAE5}">
      <dsp:nvSpPr>
        <dsp:cNvPr id="0" name=""/>
        <dsp:cNvSpPr/>
      </dsp:nvSpPr>
      <dsp:spPr>
        <a:xfrm>
          <a:off x="5783641"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2010</a:t>
          </a:r>
          <a:endParaRPr lang="en-GB" sz="1900" kern="1200" dirty="0"/>
        </a:p>
      </dsp:txBody>
      <dsp:txXfrm>
        <a:off x="5990196" y="125369"/>
        <a:ext cx="619665" cy="413109"/>
      </dsp:txXfrm>
    </dsp:sp>
    <dsp:sp modelId="{F2719A3C-9A71-4A2F-9430-D626F590FD54}">
      <dsp:nvSpPr>
        <dsp:cNvPr id="0" name=""/>
        <dsp:cNvSpPr/>
      </dsp:nvSpPr>
      <dsp:spPr>
        <a:xfrm>
          <a:off x="6609861"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2011</a:t>
          </a:r>
          <a:endParaRPr lang="en-GB" sz="1900" kern="1200" dirty="0"/>
        </a:p>
      </dsp:txBody>
      <dsp:txXfrm>
        <a:off x="6816416" y="125369"/>
        <a:ext cx="619665" cy="413109"/>
      </dsp:txXfrm>
    </dsp:sp>
    <dsp:sp modelId="{4E093E8E-8E76-47D2-ABA7-785107CEEE57}">
      <dsp:nvSpPr>
        <dsp:cNvPr id="0" name=""/>
        <dsp:cNvSpPr/>
      </dsp:nvSpPr>
      <dsp:spPr>
        <a:xfrm>
          <a:off x="7436080" y="125369"/>
          <a:ext cx="1032774" cy="41310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50673" rIns="25337" bIns="50673" numCol="1" spcCol="1270" anchor="ctr" anchorCtr="0">
          <a:noAutofit/>
        </a:bodyPr>
        <a:lstStyle/>
        <a:p>
          <a:pPr lvl="0" algn="ctr" defTabSz="844550">
            <a:lnSpc>
              <a:spcPct val="90000"/>
            </a:lnSpc>
            <a:spcBef>
              <a:spcPct val="0"/>
            </a:spcBef>
            <a:spcAft>
              <a:spcPct val="35000"/>
            </a:spcAft>
          </a:pPr>
          <a:r>
            <a:rPr lang="en-US" sz="1900" kern="1200" dirty="0" smtClean="0"/>
            <a:t>2012</a:t>
          </a:r>
          <a:endParaRPr lang="en-GB" sz="1900" kern="1200" dirty="0"/>
        </a:p>
      </dsp:txBody>
      <dsp:txXfrm>
        <a:off x="7642635" y="125369"/>
        <a:ext cx="619665" cy="413109"/>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4820"/>
          </a:xfrm>
          <a:prstGeom prst="rect">
            <a:avLst/>
          </a:prstGeom>
        </p:spPr>
        <p:txBody>
          <a:bodyPr vert="horz" lIns="93148" tIns="46574" rIns="93148" bIns="46574" rtlCol="0"/>
          <a:lstStyle>
            <a:lvl1pPr algn="l">
              <a:defRPr sz="1200"/>
            </a:lvl1pPr>
          </a:lstStyle>
          <a:p>
            <a:endParaRPr lang="en-US"/>
          </a:p>
        </p:txBody>
      </p:sp>
      <p:sp>
        <p:nvSpPr>
          <p:cNvPr id="3" name="Date Placeholder 2"/>
          <p:cNvSpPr>
            <a:spLocks noGrp="1"/>
          </p:cNvSpPr>
          <p:nvPr>
            <p:ph type="dt" sz="quarter" idx="1"/>
          </p:nvPr>
        </p:nvSpPr>
        <p:spPr>
          <a:xfrm>
            <a:off x="3970937" y="2"/>
            <a:ext cx="3037840" cy="464820"/>
          </a:xfrm>
          <a:prstGeom prst="rect">
            <a:avLst/>
          </a:prstGeom>
        </p:spPr>
        <p:txBody>
          <a:bodyPr vert="horz" lIns="93148" tIns="46574" rIns="93148" bIns="46574" rtlCol="0"/>
          <a:lstStyle>
            <a:lvl1pPr algn="r">
              <a:defRPr sz="1200"/>
            </a:lvl1pPr>
          </a:lstStyle>
          <a:p>
            <a:endParaRPr lang="en-US"/>
          </a:p>
        </p:txBody>
      </p:sp>
      <p:sp>
        <p:nvSpPr>
          <p:cNvPr id="4" name="Footer Placeholder 3"/>
          <p:cNvSpPr>
            <a:spLocks noGrp="1"/>
          </p:cNvSpPr>
          <p:nvPr>
            <p:ph type="ftr" sz="quarter" idx="2"/>
          </p:nvPr>
        </p:nvSpPr>
        <p:spPr>
          <a:xfrm>
            <a:off x="0" y="8829968"/>
            <a:ext cx="3037840" cy="464820"/>
          </a:xfrm>
          <a:prstGeom prst="rect">
            <a:avLst/>
          </a:prstGeom>
        </p:spPr>
        <p:txBody>
          <a:bodyPr vert="horz" lIns="93148" tIns="46574" rIns="93148" bIns="46574" rtlCol="0" anchor="b"/>
          <a:lstStyle>
            <a:lvl1pPr algn="l">
              <a:defRPr sz="1200"/>
            </a:lvl1pPr>
          </a:lstStyle>
          <a:p>
            <a:endParaRPr lang="en-US"/>
          </a:p>
        </p:txBody>
      </p:sp>
      <p:sp>
        <p:nvSpPr>
          <p:cNvPr id="5" name="Slide Number Placeholder 4"/>
          <p:cNvSpPr>
            <a:spLocks noGrp="1"/>
          </p:cNvSpPr>
          <p:nvPr>
            <p:ph type="sldNum" sz="quarter" idx="3"/>
          </p:nvPr>
        </p:nvSpPr>
        <p:spPr>
          <a:xfrm>
            <a:off x="3970937" y="8829968"/>
            <a:ext cx="3037840" cy="464820"/>
          </a:xfrm>
          <a:prstGeom prst="rect">
            <a:avLst/>
          </a:prstGeom>
        </p:spPr>
        <p:txBody>
          <a:bodyPr vert="horz" lIns="93148" tIns="46574" rIns="93148" bIns="46574" rtlCol="0" anchor="b"/>
          <a:lstStyle>
            <a:lvl1pPr algn="r">
              <a:defRPr sz="1200"/>
            </a:lvl1pPr>
          </a:lstStyle>
          <a:p>
            <a:fld id="{B1270BB1-7768-41F8-9F1B-E2E7E9320AB4}" type="slidenum">
              <a:rPr lang="en-US" smtClean="0"/>
              <a:pPr/>
              <a:t>‹#›</a:t>
            </a:fld>
            <a:endParaRPr lang="en-US"/>
          </a:p>
        </p:txBody>
      </p:sp>
    </p:spTree>
    <p:extLst>
      <p:ext uri="{BB962C8B-B14F-4D97-AF65-F5344CB8AC3E}">
        <p14:creationId xmlns:p14="http://schemas.microsoft.com/office/powerpoint/2010/main" val="40126579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8144" cy="464205"/>
          </a:xfrm>
          <a:prstGeom prst="rect">
            <a:avLst/>
          </a:prstGeom>
        </p:spPr>
        <p:txBody>
          <a:bodyPr vert="horz" lIns="88118" tIns="44059" rIns="88118" bIns="44059" rtlCol="0"/>
          <a:lstStyle>
            <a:lvl1pPr algn="l">
              <a:defRPr sz="1100"/>
            </a:lvl1pPr>
          </a:lstStyle>
          <a:p>
            <a:endParaRPr lang="en-US"/>
          </a:p>
        </p:txBody>
      </p:sp>
      <p:sp>
        <p:nvSpPr>
          <p:cNvPr id="3" name="Date Placeholder 2"/>
          <p:cNvSpPr>
            <a:spLocks noGrp="1"/>
          </p:cNvSpPr>
          <p:nvPr>
            <p:ph type="dt" idx="1"/>
          </p:nvPr>
        </p:nvSpPr>
        <p:spPr>
          <a:xfrm>
            <a:off x="3970736" y="3"/>
            <a:ext cx="3038144" cy="464205"/>
          </a:xfrm>
          <a:prstGeom prst="rect">
            <a:avLst/>
          </a:prstGeom>
        </p:spPr>
        <p:txBody>
          <a:bodyPr vert="horz" lIns="88118" tIns="44059" rIns="88118" bIns="44059" rtlCol="0"/>
          <a:lstStyle>
            <a:lvl1pPr algn="r">
              <a:defRPr sz="1100"/>
            </a:lvl1pPr>
          </a:lstStyle>
          <a:p>
            <a:endParaRPr lang="en-US"/>
          </a:p>
        </p:txBody>
      </p:sp>
      <p:sp>
        <p:nvSpPr>
          <p:cNvPr id="4" name="Slide Image Placeholder 3"/>
          <p:cNvSpPr>
            <a:spLocks noGrp="1" noRot="1" noChangeAspect="1"/>
          </p:cNvSpPr>
          <p:nvPr>
            <p:ph type="sldImg" idx="2"/>
          </p:nvPr>
        </p:nvSpPr>
        <p:spPr>
          <a:xfrm>
            <a:off x="1181100" y="698500"/>
            <a:ext cx="4649788" cy="3486150"/>
          </a:xfrm>
          <a:prstGeom prst="rect">
            <a:avLst/>
          </a:prstGeom>
          <a:noFill/>
          <a:ln w="12700">
            <a:solidFill>
              <a:prstClr val="black"/>
            </a:solidFill>
          </a:ln>
        </p:spPr>
        <p:txBody>
          <a:bodyPr vert="horz" lIns="88118" tIns="44059" rIns="88118" bIns="44059" rtlCol="0" anchor="ctr"/>
          <a:lstStyle/>
          <a:p>
            <a:endParaRPr lang="en-US"/>
          </a:p>
        </p:txBody>
      </p:sp>
      <p:sp>
        <p:nvSpPr>
          <p:cNvPr id="5" name="Notes Placeholder 4"/>
          <p:cNvSpPr>
            <a:spLocks noGrp="1"/>
          </p:cNvSpPr>
          <p:nvPr>
            <p:ph type="body" sz="quarter" idx="3"/>
          </p:nvPr>
        </p:nvSpPr>
        <p:spPr>
          <a:xfrm>
            <a:off x="701347" y="4416100"/>
            <a:ext cx="5607711" cy="4182458"/>
          </a:xfrm>
          <a:prstGeom prst="rect">
            <a:avLst/>
          </a:prstGeom>
        </p:spPr>
        <p:txBody>
          <a:bodyPr vert="horz" lIns="88118" tIns="44059" rIns="88118" bIns="440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30661"/>
            <a:ext cx="3038144" cy="464205"/>
          </a:xfrm>
          <a:prstGeom prst="rect">
            <a:avLst/>
          </a:prstGeom>
        </p:spPr>
        <p:txBody>
          <a:bodyPr vert="horz" lIns="88118" tIns="44059" rIns="88118" bIns="44059" rtlCol="0" anchor="b"/>
          <a:lstStyle>
            <a:lvl1pPr algn="l">
              <a:defRPr sz="1100"/>
            </a:lvl1pPr>
          </a:lstStyle>
          <a:p>
            <a:endParaRPr lang="en-US"/>
          </a:p>
        </p:txBody>
      </p:sp>
      <p:sp>
        <p:nvSpPr>
          <p:cNvPr id="7" name="Slide Number Placeholder 6"/>
          <p:cNvSpPr>
            <a:spLocks noGrp="1"/>
          </p:cNvSpPr>
          <p:nvPr>
            <p:ph type="sldNum" sz="quarter" idx="5"/>
          </p:nvPr>
        </p:nvSpPr>
        <p:spPr>
          <a:xfrm>
            <a:off x="3970736" y="8830661"/>
            <a:ext cx="3038144" cy="464205"/>
          </a:xfrm>
          <a:prstGeom prst="rect">
            <a:avLst/>
          </a:prstGeom>
        </p:spPr>
        <p:txBody>
          <a:bodyPr vert="horz" lIns="88118" tIns="44059" rIns="88118" bIns="44059" rtlCol="0" anchor="b"/>
          <a:lstStyle>
            <a:lvl1pPr algn="r">
              <a:defRPr sz="1100"/>
            </a:lvl1pPr>
          </a:lstStyle>
          <a:p>
            <a:fld id="{AC37F9C5-DADA-40EF-BCE0-F0AA5007CB72}" type="slidenum">
              <a:rPr lang="en-US" smtClean="0"/>
              <a:pPr/>
              <a:t>‹#›</a:t>
            </a:fld>
            <a:endParaRPr lang="en-US"/>
          </a:p>
        </p:txBody>
      </p:sp>
    </p:spTree>
    <p:extLst>
      <p:ext uri="{BB962C8B-B14F-4D97-AF65-F5344CB8AC3E}">
        <p14:creationId xmlns:p14="http://schemas.microsoft.com/office/powerpoint/2010/main" val="31864377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7F9C5-DADA-40EF-BCE0-F0AA5007CB72}"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definition above, from CIDA, is less RBM jargon heavy. However, formally, the GEF uses OECD/DAC terminology for all RBM related terms. RBM defined by OECD/DAC:</a:t>
            </a:r>
          </a:p>
          <a:p>
            <a:r>
              <a:rPr lang="en-US" baseline="0" dirty="0" smtClean="0"/>
              <a:t>“</a:t>
            </a:r>
            <a:r>
              <a:rPr lang="en-US" sz="1100" dirty="0"/>
              <a:t>a management strategy focusing on performance and achievement of outputs, outcomes, and impacts.”</a:t>
            </a:r>
          </a:p>
          <a:p>
            <a:endParaRPr lang="en-US" sz="1100" dirty="0"/>
          </a:p>
          <a:p>
            <a:r>
              <a:rPr lang="en-US" sz="1100" dirty="0"/>
              <a:t>OECD/DAC: </a:t>
            </a:r>
            <a:r>
              <a:rPr lang="en-US" sz="1100" dirty="0" err="1"/>
              <a:t>Organisation</a:t>
            </a:r>
            <a:r>
              <a:rPr lang="en-US" sz="1100" dirty="0"/>
              <a:t> for Economic Cooperation and Development/Development Assistance Committee </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a:t>The results architecture for GEF-5 identifies four broad, corporate-level strategic goals. Focal area goals and objectives will align to a specific strategic goal. Individual projects will directly reflect the objectives and implementation priorities of countries, and support the</a:t>
            </a:r>
          </a:p>
          <a:p>
            <a:r>
              <a:rPr lang="en-US" sz="1100" dirty="0"/>
              <a:t>contribution to one or more focal areas and GEF strategic goals.</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63">
              <a:defRPr/>
            </a:pPr>
            <a:r>
              <a:rPr lang="en-US" dirty="0" smtClean="0">
                <a:latin typeface="Times New Roman" pitchFamily="18" charset="0"/>
                <a:cs typeface="Times New Roman" pitchFamily="18" charset="0"/>
              </a:rPr>
              <a:t>“Total” includes UNDP-managed funds only, which also includes government cost-sharing</a:t>
            </a:r>
          </a:p>
        </p:txBody>
      </p:sp>
      <p:sp>
        <p:nvSpPr>
          <p:cNvPr id="4" name="Slide Number Placeholder 3"/>
          <p:cNvSpPr>
            <a:spLocks noGrp="1"/>
          </p:cNvSpPr>
          <p:nvPr>
            <p:ph type="sldNum" sz="quarter" idx="10"/>
          </p:nvPr>
        </p:nvSpPr>
        <p:spPr/>
        <p:txBody>
          <a:bodyPr/>
          <a:lstStyle/>
          <a:p>
            <a:fld id="{BB5311B1-AE87-417D-B512-DC32DFDE12D3}"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100" b="1" dirty="0">
                <a:latin typeface="Times New Roman" pitchFamily="18" charset="0"/>
                <a:cs typeface="Times New Roman" pitchFamily="18" charset="0"/>
              </a:rPr>
              <a:t>OECD DAC Glossary of Key terms in Evaluation and Results-Based Management:</a:t>
            </a:r>
          </a:p>
          <a:p>
            <a:endParaRPr lang="en-US" sz="1100" b="1" dirty="0">
              <a:latin typeface="Times New Roman" pitchFamily="18" charset="0"/>
              <a:cs typeface="Times New Roman" pitchFamily="18" charset="0"/>
            </a:endParaRPr>
          </a:p>
          <a:p>
            <a:pPr defTabSz="881284">
              <a:defRPr/>
            </a:pPr>
            <a:r>
              <a:rPr lang="en-US" sz="1100" b="1" i="1" dirty="0">
                <a:latin typeface="Times New Roman" pitchFamily="18" charset="0"/>
                <a:cs typeface="Times New Roman" pitchFamily="18" charset="0"/>
              </a:rPr>
              <a:t>Inputs: </a:t>
            </a:r>
            <a:r>
              <a:rPr lang="en-US" sz="1100" dirty="0">
                <a:latin typeface="Times New Roman" pitchFamily="18" charset="0"/>
                <a:cs typeface="Times New Roman" pitchFamily="18" charset="0"/>
              </a:rPr>
              <a:t>The financial, human, and material resources used for the development intervention</a:t>
            </a:r>
            <a:endParaRPr lang="en-US" sz="1100" b="1" i="1" dirty="0">
              <a:latin typeface="Times New Roman" pitchFamily="18" charset="0"/>
              <a:cs typeface="Times New Roman" pitchFamily="18" charset="0"/>
            </a:endParaRPr>
          </a:p>
          <a:p>
            <a:pPr defTabSz="881284">
              <a:defRPr/>
            </a:pPr>
            <a:endParaRPr lang="en-US" sz="1100" b="1" i="1" dirty="0">
              <a:latin typeface="Times New Roman" pitchFamily="18" charset="0"/>
              <a:cs typeface="Times New Roman" pitchFamily="18" charset="0"/>
            </a:endParaRPr>
          </a:p>
          <a:p>
            <a:pPr defTabSz="881284">
              <a:defRPr/>
            </a:pPr>
            <a:r>
              <a:rPr lang="en-US" sz="1100" b="1" i="1" dirty="0">
                <a:latin typeface="Times New Roman" pitchFamily="18" charset="0"/>
                <a:cs typeface="Times New Roman" pitchFamily="18" charset="0"/>
              </a:rPr>
              <a:t>Activities: </a:t>
            </a:r>
            <a:r>
              <a:rPr lang="en-US" sz="1100" dirty="0">
                <a:latin typeface="Times New Roman" pitchFamily="18" charset="0"/>
                <a:cs typeface="Times New Roman" pitchFamily="18" charset="0"/>
              </a:rPr>
              <a:t>Actions taken or work performed through which inputs, such as funds, technical assistance and other types of resources are mobilized to produce specific outputs</a:t>
            </a:r>
            <a:endParaRPr lang="en-US" sz="1100" b="1" i="1" dirty="0">
              <a:latin typeface="Times New Roman" pitchFamily="18" charset="0"/>
              <a:cs typeface="Times New Roman" pitchFamily="18" charset="0"/>
            </a:endParaRPr>
          </a:p>
          <a:p>
            <a:pPr defTabSz="881284">
              <a:defRPr/>
            </a:pPr>
            <a:endParaRPr lang="en-US" sz="1100" b="1" i="1" dirty="0">
              <a:latin typeface="Times New Roman" pitchFamily="18" charset="0"/>
              <a:cs typeface="Times New Roman" pitchFamily="18" charset="0"/>
            </a:endParaRPr>
          </a:p>
          <a:p>
            <a:pPr defTabSz="881284">
              <a:defRPr/>
            </a:pPr>
            <a:r>
              <a:rPr lang="en-US" sz="1100" b="1" i="1" dirty="0">
                <a:latin typeface="Times New Roman" pitchFamily="18" charset="0"/>
                <a:cs typeface="Times New Roman" pitchFamily="18" charset="0"/>
              </a:rPr>
              <a:t>Outputs: </a:t>
            </a:r>
            <a:r>
              <a:rPr lang="en-US" sz="1100" dirty="0">
                <a:latin typeface="Times New Roman" pitchFamily="18" charset="0"/>
                <a:cs typeface="Times New Roman" pitchFamily="18" charset="0"/>
              </a:rPr>
              <a:t>The products and services which result from the completion of activities within a development intervention.</a:t>
            </a:r>
          </a:p>
          <a:p>
            <a:endParaRPr lang="en-US" sz="1100" b="1" dirty="0">
              <a:latin typeface="Times New Roman" pitchFamily="18" charset="0"/>
              <a:cs typeface="Times New Roman" pitchFamily="18" charset="0"/>
            </a:endParaRPr>
          </a:p>
          <a:p>
            <a:r>
              <a:rPr lang="en-US" sz="1100" b="1" i="1" dirty="0">
                <a:latin typeface="Times New Roman" pitchFamily="18" charset="0"/>
                <a:cs typeface="Times New Roman" pitchFamily="18" charset="0"/>
              </a:rPr>
              <a:t>Outcome: </a:t>
            </a:r>
            <a:r>
              <a:rPr lang="en-US" sz="1100" dirty="0">
                <a:latin typeface="Times New Roman" pitchFamily="18" charset="0"/>
                <a:cs typeface="Times New Roman" pitchFamily="18" charset="0"/>
              </a:rPr>
              <a:t>The intended or achieved short-term and medium-term effects of an intervention’s outputs, usually requiring the collective effort of partners.  Outcomes represent changes in development conditions which occur between the completion of outputs and the achievement of impact.</a:t>
            </a:r>
          </a:p>
          <a:p>
            <a:r>
              <a:rPr lang="en-US" sz="1100" dirty="0">
                <a:latin typeface="Times New Roman" pitchFamily="18" charset="0"/>
                <a:cs typeface="Times New Roman" pitchFamily="18" charset="0"/>
              </a:rPr>
              <a:t> </a:t>
            </a:r>
          </a:p>
          <a:p>
            <a:r>
              <a:rPr lang="en-US" sz="1100" b="1" i="1" dirty="0">
                <a:latin typeface="Times New Roman" pitchFamily="18" charset="0"/>
                <a:cs typeface="Times New Roman" pitchFamily="18" charset="0"/>
              </a:rPr>
              <a:t>Impact: </a:t>
            </a:r>
            <a:r>
              <a:rPr lang="en-US" sz="1100" dirty="0">
                <a:latin typeface="Times New Roman" pitchFamily="18" charset="0"/>
                <a:cs typeface="Times New Roman" pitchFamily="18" charset="0"/>
              </a:rPr>
              <a:t>Positive and negative long-term effects on identifiable population groups produced by a development intervention.  These effects can be economic, socio-cultural, institutional, environmental, technological or of other types.</a:t>
            </a:r>
          </a:p>
          <a:p>
            <a:r>
              <a:rPr lang="en-US" sz="1100" dirty="0">
                <a:latin typeface="Times New Roman" pitchFamily="18" charset="0"/>
                <a:cs typeface="Times New Roman" pitchFamily="18" charset="0"/>
              </a:rPr>
              <a:t> </a:t>
            </a:r>
          </a:p>
          <a:p>
            <a:r>
              <a:rPr lang="en-US" sz="1100" b="1" i="1" dirty="0">
                <a:latin typeface="Times New Roman" pitchFamily="18" charset="0"/>
                <a:cs typeface="Times New Roman" pitchFamily="18" charset="0"/>
              </a:rPr>
              <a:t>Results:</a:t>
            </a:r>
            <a:r>
              <a:rPr lang="en-US" sz="1100" i="1" dirty="0">
                <a:latin typeface="Times New Roman" pitchFamily="18" charset="0"/>
                <a:cs typeface="Times New Roman" pitchFamily="18" charset="0"/>
              </a:rPr>
              <a:t> </a:t>
            </a:r>
            <a:r>
              <a:rPr lang="en-US" sz="1100" dirty="0">
                <a:latin typeface="Times New Roman" pitchFamily="18" charset="0"/>
                <a:cs typeface="Times New Roman" pitchFamily="18" charset="0"/>
              </a:rPr>
              <a:t>Changes in a state or condition which derive from a cause-and- effect relationship.  There are three types of such changes which can be set in motion by a development intervention – its output, outcome and impact.</a:t>
            </a:r>
          </a:p>
          <a:p>
            <a:r>
              <a:rPr lang="en-US" sz="1100" dirty="0">
                <a:latin typeface="Times New Roman" pitchFamily="18" charset="0"/>
                <a:cs typeface="Times New Roman" pitchFamily="18" charset="0"/>
              </a:rPr>
              <a:t> </a:t>
            </a:r>
          </a:p>
          <a:p>
            <a:r>
              <a:rPr lang="en-US" sz="1100" b="1" i="1" dirty="0">
                <a:latin typeface="Times New Roman" pitchFamily="18" charset="0"/>
                <a:cs typeface="Times New Roman" pitchFamily="18" charset="0"/>
              </a:rPr>
              <a:t>Goal: </a:t>
            </a:r>
            <a:r>
              <a:rPr lang="en-US" sz="1100" dirty="0">
                <a:latin typeface="Times New Roman" pitchFamily="18" charset="0"/>
                <a:cs typeface="Times New Roman" pitchFamily="18" charset="0"/>
              </a:rPr>
              <a:t>The higher-order objective to which a development intervention is intended to contribute.</a:t>
            </a:r>
          </a:p>
          <a:p>
            <a:r>
              <a:rPr lang="en-US" sz="1100" dirty="0">
                <a:latin typeface="Times New Roman" pitchFamily="18" charset="0"/>
                <a:cs typeface="Times New Roman" pitchFamily="18" charset="0"/>
              </a:rPr>
              <a:t> </a:t>
            </a:r>
          </a:p>
          <a:p>
            <a:endParaRPr lang="en-US" sz="1100" dirty="0">
              <a:latin typeface="Times New Roman" pitchFamily="18" charset="0"/>
              <a:cs typeface="Times New Roman" pitchFamily="18" charset="0"/>
            </a:endParaRPr>
          </a:p>
          <a:p>
            <a:endParaRPr lang="en-US" sz="1100" dirty="0">
              <a:latin typeface="Times New Roman" pitchFamily="18" charset="0"/>
              <a:cs typeface="Times New Roman" pitchFamily="18" charset="0"/>
            </a:endParaRP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81284">
              <a:defRPr/>
            </a:pPr>
            <a:r>
              <a:rPr lang="en-US" sz="1100" dirty="0" smtClean="0">
                <a:latin typeface="Times New Roman" pitchFamily="18" charset="0"/>
                <a:cs typeface="Times New Roman" pitchFamily="18" charset="0"/>
              </a:rPr>
              <a:t>M&amp;E Policy 2010: </a:t>
            </a:r>
            <a:r>
              <a:rPr lang="en-US" sz="1100" dirty="0">
                <a:latin typeface="Times New Roman" pitchFamily="18" charset="0"/>
                <a:cs typeface="Times New Roman" pitchFamily="18" charset="0"/>
              </a:rPr>
              <a:t>http://www.thegef.org/gef/sites/thegef.org/files/documents/ME_Policy_2010.pdf </a:t>
            </a:r>
            <a:endParaRPr lang="en-US" sz="1100" dirty="0" smtClean="0">
              <a:latin typeface="Times New Roman" pitchFamily="18" charset="0"/>
              <a:cs typeface="Times New Roman" pitchFamily="18" charset="0"/>
            </a:endParaRP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Minimum Requirement 1:</a:t>
            </a:r>
          </a:p>
          <a:p>
            <a:endParaRPr lang="en-US" sz="1100" dirty="0" smtClean="0">
              <a:latin typeface="Times New Roman" pitchFamily="18" charset="0"/>
              <a:cs typeface="Times New Roman" pitchFamily="18" charset="0"/>
            </a:endParaRPr>
          </a:p>
          <a:p>
            <a:pPr defTabSz="881284">
              <a:defRPr/>
            </a:pPr>
            <a:r>
              <a:rPr lang="en-US" sz="1100" dirty="0" smtClean="0">
                <a:latin typeface="Times New Roman" pitchFamily="18" charset="0"/>
                <a:cs typeface="Times New Roman" pitchFamily="18" charset="0"/>
              </a:rPr>
              <a:t>“</a:t>
            </a:r>
            <a:r>
              <a:rPr lang="en-US" sz="1100" dirty="0">
                <a:latin typeface="Times New Roman" pitchFamily="18" charset="0"/>
                <a:cs typeface="Times New Roman" pitchFamily="18" charset="0"/>
              </a:rPr>
              <a:t>Baseline for the project or program, with a description of the problem to be addressed, with indicator data or, if major baseline indicators are not identified, an alternative plan for addressing this, by CEO endorsement.”</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a:latin typeface="Times New Roman" pitchFamily="18" charset="0"/>
                <a:cs typeface="Times New Roman" pitchFamily="18" charset="0"/>
              </a:rPr>
              <a:t>Portfolio Monitoring at both the focal area and corporate-level is based on the indicators and targets set out in each Focal Area results framework and the GEF Strategic Results Framework (GEF-5 programming document). </a:t>
            </a:r>
          </a:p>
          <a:p>
            <a:endParaRPr lang="en-US" sz="1100" dirty="0">
              <a:latin typeface="Times New Roman" pitchFamily="18" charset="0"/>
              <a:cs typeface="Times New Roman" pitchFamily="18" charset="0"/>
            </a:endParaRPr>
          </a:p>
          <a:p>
            <a:r>
              <a:rPr lang="en-US" sz="1100" dirty="0">
                <a:latin typeface="Times New Roman" pitchFamily="18" charset="0"/>
                <a:cs typeface="Times New Roman" pitchFamily="18" charset="0"/>
              </a:rPr>
              <a:t>The Secretariat in coordination with the GEF Agencies implement a consistent and integrated RBM approach with the introduction of organization-wide strategic goals. GEF’s results monitoring at the portfolio level identifies and measures outcome results achieved during the project life rather longer-term impacts, which are better captured through</a:t>
            </a:r>
          </a:p>
          <a:p>
            <a:r>
              <a:rPr lang="en-US" sz="1100" dirty="0">
                <a:latin typeface="Times New Roman" pitchFamily="18" charset="0"/>
                <a:cs typeface="Times New Roman" pitchFamily="18" charset="0"/>
              </a:rPr>
              <a:t>evaluations. </a:t>
            </a:r>
          </a:p>
          <a:p>
            <a:endParaRPr lang="en-US" sz="1100" dirty="0">
              <a:latin typeface="Times New Roman" pitchFamily="18" charset="0"/>
              <a:cs typeface="Times New Roman" pitchFamily="18" charset="0"/>
            </a:endParaRPr>
          </a:p>
          <a:p>
            <a:r>
              <a:rPr lang="en-US" sz="1100" dirty="0">
                <a:latin typeface="Times New Roman" pitchFamily="18" charset="0"/>
                <a:cs typeface="Times New Roman" pitchFamily="18" charset="0"/>
              </a:rPr>
              <a:t>GEF results monitoring will focus on the measurement of outcomes and core outputs. Immediate outcomes, core outputs and other measures of performance are good proxies for progress towards achieving higher-level results. Implementing Agencies will be responsible for project level results measurement and reporting.</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grpSp>
        <p:nvGrpSpPr>
          <p:cNvPr id="2" name="Group 9"/>
          <p:cNvGrpSpPr/>
          <p:nvPr userDrawn="1"/>
        </p:nvGrpSpPr>
        <p:grpSpPr>
          <a:xfrm>
            <a:off x="0" y="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smtClean="0"/>
              <a:t>Questions?</a:t>
            </a:r>
            <a:endParaRPr lang="en-US" dirty="0"/>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smtClean="0">
                <a:solidFill>
                  <a:srgbClr val="00642D"/>
                </a:solidFill>
                <a:latin typeface="+mn-lt"/>
                <a:ea typeface="+mn-ea"/>
                <a:cs typeface="+mn-cs"/>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 Target="../slides/slid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GEF-PPT-BG.png">
            <a:hlinkClick r:id="rId7" action="ppaction://hlinksldjump"/>
          </p:cNvPr>
          <p:cNvPicPr>
            <a:picLocks noChangeAspect="1"/>
          </p:cNvPicPr>
          <p:nvPr userDrawn="1"/>
        </p:nvPicPr>
        <p:blipFill>
          <a:blip r:embed="rId8" cstate="print"/>
          <a:stretch>
            <a:fillRect/>
          </a:stretch>
        </p:blipFill>
        <p:spPr>
          <a:xfrm>
            <a:off x="0" y="5609844"/>
            <a:ext cx="9144000" cy="1248156"/>
          </a:xfrm>
          <a:prstGeom prst="rect">
            <a:avLst/>
          </a:prstGeom>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Lst>
  <p:hf hdr="0" ftr="0" dt="0"/>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a:xfrm>
            <a:off x="914400" y="3581400"/>
            <a:ext cx="7315200" cy="2057400"/>
          </a:xfrm>
        </p:spPr>
        <p:txBody>
          <a:bodyPr>
            <a:normAutofit/>
          </a:bodyPr>
          <a:lstStyle/>
          <a:p>
            <a:pPr>
              <a:lnSpc>
                <a:spcPct val="80000"/>
              </a:lnSpc>
              <a:defRPr/>
            </a:pPr>
            <a:endParaRPr lang="en-US" dirty="0" smtClean="0">
              <a:solidFill>
                <a:schemeClr val="tx1"/>
              </a:solidFill>
              <a:latin typeface="Times New Roman" pitchFamily="18" charset="0"/>
              <a:cs typeface="Times New Roman" pitchFamily="18" charset="0"/>
            </a:endParaRPr>
          </a:p>
          <a:p>
            <a:pPr>
              <a:lnSpc>
                <a:spcPct val="80000"/>
              </a:lnSpc>
              <a:defRPr/>
            </a:pPr>
            <a:r>
              <a:rPr lang="en-US" dirty="0" smtClean="0">
                <a:solidFill>
                  <a:schemeClr val="tx1"/>
                </a:solidFill>
                <a:latin typeface="Times New Roman" pitchFamily="18" charset="0"/>
                <a:cs typeface="Times New Roman" pitchFamily="18" charset="0"/>
              </a:rPr>
              <a:t>Expanded Constituency Workshop</a:t>
            </a:r>
          </a:p>
          <a:p>
            <a:pPr lvl="0">
              <a:spcBef>
                <a:spcPts val="0"/>
              </a:spcBef>
              <a:defRPr/>
            </a:pPr>
            <a:endParaRPr lang="en-US" dirty="0" smtClean="0"/>
          </a:p>
        </p:txBody>
      </p:sp>
      <p:sp>
        <p:nvSpPr>
          <p:cNvPr id="4" name="Title 3"/>
          <p:cNvSpPr>
            <a:spLocks noGrp="1"/>
          </p:cNvSpPr>
          <p:nvPr>
            <p:ph type="title"/>
          </p:nvPr>
        </p:nvSpPr>
        <p:spPr>
          <a:xfrm>
            <a:off x="533400" y="1600200"/>
            <a:ext cx="8077200" cy="1600200"/>
          </a:xfrm>
        </p:spPr>
        <p:txBody>
          <a:bodyPr rtlCol="0">
            <a:noAutofit/>
          </a:bodyPr>
          <a:lstStyle/>
          <a:p>
            <a:pPr fontAlgn="auto">
              <a:spcAft>
                <a:spcPts val="0"/>
              </a:spcAft>
              <a:defRPr/>
            </a:pPr>
            <a:r>
              <a:rPr lang="en-ZA" sz="4000" dirty="0" smtClean="0">
                <a:latin typeface="Times New Roman" pitchFamily="18" charset="0"/>
                <a:cs typeface="Times New Roman" pitchFamily="18" charset="0"/>
              </a:rPr>
              <a:t/>
            </a:r>
            <a:br>
              <a:rPr lang="en-ZA" sz="4000" dirty="0" smtClean="0">
                <a:latin typeface="Times New Roman" pitchFamily="18" charset="0"/>
                <a:cs typeface="Times New Roman" pitchFamily="18" charset="0"/>
              </a:rPr>
            </a:br>
            <a:r>
              <a:rPr lang="en-ZA" sz="4000" dirty="0" smtClean="0">
                <a:latin typeface="Times New Roman" pitchFamily="18" charset="0"/>
                <a:cs typeface="Times New Roman" pitchFamily="18" charset="0"/>
              </a:rPr>
              <a:t>The Importance of the </a:t>
            </a:r>
            <a:br>
              <a:rPr lang="en-ZA" sz="4000" dirty="0" smtClean="0">
                <a:latin typeface="Times New Roman" pitchFamily="18" charset="0"/>
                <a:cs typeface="Times New Roman" pitchFamily="18" charset="0"/>
              </a:rPr>
            </a:br>
            <a:r>
              <a:rPr lang="en-ZA" sz="4000" dirty="0" smtClean="0">
                <a:latin typeface="Times New Roman" pitchFamily="18" charset="0"/>
                <a:cs typeface="Times New Roman" pitchFamily="18" charset="0"/>
              </a:rPr>
              <a:t>Midterm Review</a:t>
            </a:r>
            <a:br>
              <a:rPr lang="en-ZA" sz="4000" dirty="0" smtClean="0">
                <a:latin typeface="Times New Roman" pitchFamily="18" charset="0"/>
                <a:cs typeface="Times New Roman" pitchFamily="18" charset="0"/>
              </a:rPr>
            </a:br>
            <a:r>
              <a:rPr lang="en-ZA" sz="2400" dirty="0" smtClean="0">
                <a:solidFill>
                  <a:schemeClr val="tx1"/>
                </a:solidFill>
                <a:latin typeface="Times New Roman" pitchFamily="18" charset="0"/>
                <a:cs typeface="Times New Roman" pitchFamily="18" charset="0"/>
              </a:rPr>
              <a:t>A Case Study exercise from Mauritius</a:t>
            </a:r>
            <a:r>
              <a:rPr lang="en-ZA" sz="4000" dirty="0" smtClean="0"/>
              <a:t/>
            </a:r>
            <a:br>
              <a:rPr lang="en-ZA" sz="4000" dirty="0" smtClean="0"/>
            </a:br>
            <a:endParaRPr lang="en-US" sz="4000" b="1" dirty="0" smtClean="0">
              <a:solidFill>
                <a:srgbClr val="00642D"/>
              </a:solidFill>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latin typeface="Times New Roman" pitchFamily="18" charset="0"/>
                <a:cs typeface="Times New Roman" pitchFamily="18" charset="0"/>
              </a:rPr>
              <a:t>The MTE – “A turning point”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990600" y="1524000"/>
            <a:ext cx="7391400" cy="4602163"/>
          </a:xfrm>
        </p:spPr>
        <p:txBody>
          <a:bodyPr/>
          <a:lstStyle/>
          <a:p>
            <a:r>
              <a:rPr lang="en-ZA" sz="2800" dirty="0" smtClean="0">
                <a:latin typeface="Times New Roman" pitchFamily="18" charset="0"/>
                <a:cs typeface="Times New Roman" pitchFamily="18" charset="0"/>
              </a:rPr>
              <a:t>Rated the project Marginally Unsatisfactory (MU)</a:t>
            </a:r>
          </a:p>
          <a:p>
            <a:r>
              <a:rPr lang="en-ZA" sz="2800" dirty="0" smtClean="0">
                <a:latin typeface="Times New Roman" pitchFamily="18" charset="0"/>
                <a:cs typeface="Times New Roman" pitchFamily="18" charset="0"/>
              </a:rPr>
              <a:t>Revealed the reasons for delays, and solutions</a:t>
            </a:r>
          </a:p>
          <a:p>
            <a:r>
              <a:rPr lang="en-ZA" sz="2800" dirty="0" smtClean="0">
                <a:latin typeface="Times New Roman" pitchFamily="18" charset="0"/>
                <a:cs typeface="Times New Roman" pitchFamily="18" charset="0"/>
              </a:rPr>
              <a:t>Provided specific and detailed recommendations</a:t>
            </a:r>
          </a:p>
          <a:p>
            <a:r>
              <a:rPr lang="en-ZA" sz="2800" dirty="0" smtClean="0">
                <a:latin typeface="Times New Roman" pitchFamily="18" charset="0"/>
                <a:cs typeface="Times New Roman" pitchFamily="18" charset="0"/>
              </a:rPr>
              <a:t>Findings and recommendations were embraced by project team, UNDP,  other partners</a:t>
            </a:r>
          </a:p>
          <a:p>
            <a:r>
              <a:rPr lang="en-ZA" sz="2800" dirty="0" smtClean="0">
                <a:latin typeface="Times New Roman" pitchFamily="18" charset="0"/>
                <a:cs typeface="Times New Roman" pitchFamily="18" charset="0"/>
              </a:rPr>
              <a:t>Described as “a turning point” by the TE report</a:t>
            </a:r>
          </a:p>
        </p:txBody>
      </p:sp>
      <p:sp>
        <p:nvSpPr>
          <p:cNvPr id="4" name="Slide Number Placeholder 3"/>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latin typeface="Times New Roman" pitchFamily="18" charset="0"/>
                <a:cs typeface="Times New Roman" pitchFamily="18" charset="0"/>
              </a:rPr>
              <a:t>Notable Findings of the MTE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762000" y="1447800"/>
            <a:ext cx="7772400" cy="3962400"/>
          </a:xfrm>
        </p:spPr>
        <p:txBody>
          <a:bodyPr/>
          <a:lstStyle/>
          <a:p>
            <a:r>
              <a:rPr lang="en-ZA" sz="2400" b="1" dirty="0" smtClean="0">
                <a:latin typeface="Times New Roman" pitchFamily="18" charset="0"/>
                <a:cs typeface="Times New Roman" pitchFamily="18" charset="0"/>
              </a:rPr>
              <a:t>Difficult to achieve </a:t>
            </a:r>
            <a:r>
              <a:rPr lang="en-ZA" sz="2400" dirty="0" smtClean="0">
                <a:latin typeface="Times New Roman" pitchFamily="18" charset="0"/>
                <a:cs typeface="Times New Roman" pitchFamily="18" charset="0"/>
              </a:rPr>
              <a:t>Outcome 1 in the political, administrative, legal context (decentralisation implying new roles and mandates)</a:t>
            </a:r>
          </a:p>
          <a:p>
            <a:pPr marL="0" indent="0">
              <a:buNone/>
            </a:pPr>
            <a:endParaRPr lang="en-ZA" sz="2400"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Delays in implementation </a:t>
            </a:r>
            <a:r>
              <a:rPr lang="en-GB" sz="2400" dirty="0" smtClean="0">
                <a:latin typeface="Times New Roman" pitchFamily="18" charset="0"/>
                <a:cs typeface="Times New Roman" pitchFamily="18" charset="0"/>
              </a:rPr>
              <a:t>too early to see any real achievements under the Outcomes</a:t>
            </a:r>
          </a:p>
          <a:p>
            <a:pPr marL="0" indent="0">
              <a:buNone/>
            </a:pPr>
            <a:endParaRPr lang="en-GB" sz="2400"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Lack of Technical Advisor </a:t>
            </a:r>
            <a:r>
              <a:rPr lang="en-GB" sz="2400" dirty="0" smtClean="0">
                <a:latin typeface="Times New Roman" pitchFamily="18" charset="0"/>
                <a:cs typeface="Times New Roman" pitchFamily="18" charset="0"/>
              </a:rPr>
              <a:t>with MPA know-how was not in the team.</a:t>
            </a:r>
            <a:endParaRPr lang="en-ZA" sz="2400" dirty="0" smtClean="0">
              <a:latin typeface="Times New Roman" pitchFamily="18" charset="0"/>
              <a:cs typeface="Times New Roman" pitchFamily="18" charset="0"/>
            </a:endParaRPr>
          </a:p>
          <a:p>
            <a:endParaRPr lang="en-ZA"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latin typeface="Times New Roman" pitchFamily="18" charset="0"/>
                <a:cs typeface="Times New Roman" pitchFamily="18" charset="0"/>
              </a:rPr>
              <a:t>How did the MTE catalyze the change?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685800" y="1523999"/>
            <a:ext cx="8001000" cy="3733801"/>
          </a:xfrm>
        </p:spPr>
        <p:txBody>
          <a:bodyPr/>
          <a:lstStyle/>
          <a:p>
            <a:r>
              <a:rPr lang="en-ZA" sz="2400" dirty="0" smtClean="0">
                <a:latin typeface="Times New Roman" pitchFamily="18" charset="0"/>
                <a:cs typeface="Times New Roman" pitchFamily="18" charset="0"/>
              </a:rPr>
              <a:t>MTE was thorough and specific in raising flags about the project’s poor performance and trends</a:t>
            </a:r>
          </a:p>
          <a:p>
            <a:r>
              <a:rPr lang="en-ZA" sz="2400" dirty="0" smtClean="0">
                <a:latin typeface="Times New Roman" pitchFamily="18" charset="0"/>
                <a:cs typeface="Times New Roman" pitchFamily="18" charset="0"/>
              </a:rPr>
              <a:t>Outlined actionable and concrete recommendations</a:t>
            </a:r>
          </a:p>
          <a:p>
            <a:pPr marL="342900" lvl="1" indent="-342900">
              <a:buFont typeface="Arial" charset="0"/>
              <a:buChar char="•"/>
            </a:pPr>
            <a:r>
              <a:rPr lang="en-ZA" sz="2400" dirty="0" smtClean="0">
                <a:latin typeface="Times New Roman" pitchFamily="18" charset="0"/>
                <a:cs typeface="Times New Roman" pitchFamily="18" charset="0"/>
              </a:rPr>
              <a:t>Revealed ways in which the country could drive a turnaround in the project, e.g. stressed the need for political commitment</a:t>
            </a:r>
          </a:p>
          <a:p>
            <a:pPr marL="342900" lvl="1" indent="-342900">
              <a:buFont typeface="Wingdings" pitchFamily="2" charset="2"/>
              <a:buChar char="Ø"/>
            </a:pPr>
            <a:r>
              <a:rPr lang="en-ZA" sz="2400" dirty="0" smtClean="0">
                <a:solidFill>
                  <a:srgbClr val="FF0000"/>
                </a:solidFill>
                <a:latin typeface="Times New Roman" pitchFamily="18" charset="0"/>
                <a:cs typeface="Times New Roman" pitchFamily="18" charset="0"/>
                <a:sym typeface="Wingdings" pitchFamily="2" charset="2"/>
              </a:rPr>
              <a:t>These and other recommendations were immediately acted on by Government partners, UNDP and project team, bringing about major improvements in implementation</a:t>
            </a:r>
            <a:endParaRPr lang="en-ZA" sz="2400" dirty="0" smtClean="0">
              <a:solidFill>
                <a:srgbClr val="FF0000"/>
              </a:solidFill>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sz="3200" dirty="0" smtClean="0">
                <a:latin typeface="Times New Roman" pitchFamily="18" charset="0"/>
                <a:cs typeface="Times New Roman" pitchFamily="18" charset="0"/>
              </a:rPr>
              <a:t>After the MTE...</a:t>
            </a:r>
            <a:endParaRPr lang="en-US" sz="3200" dirty="0">
              <a:latin typeface="Times New Roman" pitchFamily="18" charset="0"/>
              <a:cs typeface="Times New Roman" pitchFamily="18" charset="0"/>
            </a:endParaRPr>
          </a:p>
        </p:txBody>
      </p:sp>
      <p:sp>
        <p:nvSpPr>
          <p:cNvPr id="6" name="Content Placeholder 5"/>
          <p:cNvSpPr>
            <a:spLocks noGrp="1"/>
          </p:cNvSpPr>
          <p:nvPr>
            <p:ph idx="1"/>
          </p:nvPr>
        </p:nvSpPr>
        <p:spPr>
          <a:xfrm>
            <a:off x="457200" y="1219201"/>
            <a:ext cx="8077200" cy="4495800"/>
          </a:xfrm>
        </p:spPr>
        <p:txBody>
          <a:bodyPr>
            <a:normAutofit lnSpcReduction="10000"/>
          </a:bodyPr>
          <a:lstStyle/>
          <a:p>
            <a:pPr>
              <a:spcAft>
                <a:spcPts val="500"/>
              </a:spcAft>
            </a:pPr>
            <a:r>
              <a:rPr lang="en-ZA" sz="2000" dirty="0" err="1" smtClean="0">
                <a:latin typeface="Times New Roman" pitchFamily="18" charset="0"/>
                <a:cs typeface="Times New Roman" pitchFamily="18" charset="0"/>
              </a:rPr>
              <a:t>Logframe</a:t>
            </a:r>
            <a:r>
              <a:rPr lang="en-ZA" sz="2000" dirty="0" smtClean="0">
                <a:latin typeface="Times New Roman" pitchFamily="18" charset="0"/>
                <a:cs typeface="Times New Roman" pitchFamily="18" charset="0"/>
              </a:rPr>
              <a:t> streamlined and made more ‘results-oriented’ with clearer and </a:t>
            </a:r>
            <a:r>
              <a:rPr lang="en-ZA" sz="2000" dirty="0" err="1" smtClean="0">
                <a:latin typeface="Times New Roman" pitchFamily="18" charset="0"/>
                <a:cs typeface="Times New Roman" pitchFamily="18" charset="0"/>
              </a:rPr>
              <a:t>SMART’er</a:t>
            </a:r>
            <a:r>
              <a:rPr lang="en-ZA" sz="2000" dirty="0" smtClean="0">
                <a:latin typeface="Times New Roman" pitchFamily="18" charset="0"/>
                <a:cs typeface="Times New Roman" pitchFamily="18" charset="0"/>
              </a:rPr>
              <a:t> indicators</a:t>
            </a:r>
          </a:p>
          <a:p>
            <a:pPr>
              <a:spcAft>
                <a:spcPts val="500"/>
              </a:spcAft>
            </a:pPr>
            <a:r>
              <a:rPr lang="en-ZA" sz="2000" dirty="0" smtClean="0">
                <a:latin typeface="Times New Roman" pitchFamily="18" charset="0"/>
                <a:cs typeface="Times New Roman" pitchFamily="18" charset="0"/>
              </a:rPr>
              <a:t>Systematic tracking of MTE management response</a:t>
            </a:r>
          </a:p>
          <a:p>
            <a:r>
              <a:rPr lang="en-ZA" sz="2000" dirty="0" smtClean="0">
                <a:latin typeface="Times New Roman" pitchFamily="18" charset="0"/>
                <a:cs typeface="Times New Roman" pitchFamily="18" charset="0"/>
              </a:rPr>
              <a:t>Consolidation of key project outputs</a:t>
            </a:r>
          </a:p>
          <a:p>
            <a:pPr lvl="1"/>
            <a:r>
              <a:rPr lang="en-ZA" sz="2000" dirty="0" smtClean="0">
                <a:solidFill>
                  <a:srgbClr val="0070C0"/>
                </a:solidFill>
                <a:latin typeface="Times New Roman" pitchFamily="18" charset="0"/>
                <a:cs typeface="Times New Roman" pitchFamily="18" charset="0"/>
              </a:rPr>
              <a:t>successful zoning of the MPA and its enforcement</a:t>
            </a:r>
          </a:p>
          <a:p>
            <a:pPr lvl="1"/>
            <a:r>
              <a:rPr lang="en-ZA" sz="2000" dirty="0" smtClean="0">
                <a:solidFill>
                  <a:srgbClr val="0070C0"/>
                </a:solidFill>
                <a:latin typeface="Times New Roman" pitchFamily="18" charset="0"/>
                <a:cs typeface="Times New Roman" pitchFamily="18" charset="0"/>
              </a:rPr>
              <a:t>development of key MPA planning documents</a:t>
            </a:r>
          </a:p>
          <a:p>
            <a:pPr lvl="1">
              <a:spcAft>
                <a:spcPts val="500"/>
              </a:spcAft>
            </a:pPr>
            <a:r>
              <a:rPr lang="en-ZA" sz="2000" dirty="0" smtClean="0">
                <a:solidFill>
                  <a:srgbClr val="0070C0"/>
                </a:solidFill>
                <a:latin typeface="Times New Roman" pitchFamily="18" charset="0"/>
                <a:cs typeface="Times New Roman" pitchFamily="18" charset="0"/>
              </a:rPr>
              <a:t>implementation of key activities in Component 1, which had seen no progress till the MTE.</a:t>
            </a:r>
          </a:p>
          <a:p>
            <a:pPr>
              <a:spcAft>
                <a:spcPts val="500"/>
              </a:spcAft>
            </a:pPr>
            <a:r>
              <a:rPr lang="en-ZA" sz="2000" dirty="0" smtClean="0">
                <a:latin typeface="Times New Roman" pitchFamily="18" charset="0"/>
                <a:cs typeface="Times New Roman" pitchFamily="18" charset="0"/>
              </a:rPr>
              <a:t>Multi-year budgetary planning enforced</a:t>
            </a:r>
          </a:p>
          <a:p>
            <a:pPr>
              <a:spcAft>
                <a:spcPts val="500"/>
              </a:spcAft>
            </a:pPr>
            <a:r>
              <a:rPr lang="en-ZA" sz="2000" dirty="0" smtClean="0">
                <a:latin typeface="Times New Roman" pitchFamily="18" charset="0"/>
                <a:cs typeface="Times New Roman" pitchFamily="18" charset="0"/>
              </a:rPr>
              <a:t>New Chief Technical Adviser engaged</a:t>
            </a:r>
          </a:p>
          <a:p>
            <a:pPr>
              <a:spcAft>
                <a:spcPts val="500"/>
              </a:spcAft>
            </a:pPr>
            <a:r>
              <a:rPr lang="en-ZA" sz="2000" dirty="0" smtClean="0">
                <a:latin typeface="Times New Roman" pitchFamily="18" charset="0"/>
                <a:cs typeface="Times New Roman" pitchFamily="18" charset="0"/>
              </a:rPr>
              <a:t>Marginally Satisfactory (MS) overall rating from TE, with some Highly Satisfactory (HS) components</a:t>
            </a:r>
            <a:endParaRPr lang="en-US" sz="20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2" name="Slide Number Placeholder 1"/>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latin typeface="Times New Roman" pitchFamily="18" charset="0"/>
                <a:cs typeface="Times New Roman" pitchFamily="18" charset="0"/>
              </a:rPr>
              <a:t>Highlights of the Project’s Results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685800" y="1447801"/>
            <a:ext cx="8001000" cy="4038600"/>
          </a:xfrm>
        </p:spPr>
        <p:txBody>
          <a:bodyPr>
            <a:normAutofit/>
          </a:bodyPr>
          <a:lstStyle/>
          <a:p>
            <a:r>
              <a:rPr lang="en-GB" sz="2000" dirty="0" smtClean="0">
                <a:latin typeface="Times New Roman" pitchFamily="18" charset="0"/>
                <a:cs typeface="Times New Roman" pitchFamily="18" charset="0"/>
              </a:rPr>
              <a:t>Establishment of the South-East Marine Protected Area (SEMPA) across 4,200 ha</a:t>
            </a:r>
          </a:p>
          <a:p>
            <a:r>
              <a:rPr lang="en-GB" sz="2000" dirty="0" smtClean="0">
                <a:latin typeface="Times New Roman" pitchFamily="18" charset="0"/>
                <a:cs typeface="Times New Roman" pitchFamily="18" charset="0"/>
              </a:rPr>
              <a:t>Improved management effectiveness of SEMPA </a:t>
            </a:r>
          </a:p>
          <a:p>
            <a:r>
              <a:rPr lang="en-GB" sz="2000" dirty="0" smtClean="0">
                <a:latin typeface="Times New Roman" pitchFamily="18" charset="0"/>
                <a:cs typeface="Times New Roman" pitchFamily="18" charset="0"/>
              </a:rPr>
              <a:t>Developed innovative co-management arrangements for marine PAs</a:t>
            </a:r>
          </a:p>
          <a:p>
            <a:r>
              <a:rPr lang="en-ZA" sz="2000" dirty="0" smtClean="0">
                <a:latin typeface="Times New Roman" pitchFamily="18" charset="0"/>
                <a:cs typeface="Times New Roman" pitchFamily="18" charset="0"/>
              </a:rPr>
              <a:t>Increased communities’ sense of ownership of the MPAs; </a:t>
            </a:r>
          </a:p>
          <a:p>
            <a:r>
              <a:rPr lang="en-ZA" sz="2000" dirty="0" smtClean="0">
                <a:latin typeface="Times New Roman" pitchFamily="18" charset="0"/>
                <a:cs typeface="Times New Roman" pitchFamily="18" charset="0"/>
              </a:rPr>
              <a:t>Supported the recruitment of fishermen as Field Rangers, offering an alternative livelihood</a:t>
            </a:r>
          </a:p>
          <a:p>
            <a:r>
              <a:rPr lang="en-ZA" sz="2000" dirty="0" smtClean="0">
                <a:latin typeface="Times New Roman" pitchFamily="18" charset="0"/>
                <a:cs typeface="Times New Roman" pitchFamily="18" charset="0"/>
              </a:rPr>
              <a:t>Reduced pressures on marine resources; independent monitoring confirms that MPA zones are adhered to and infractions are reported and penalized 	</a:t>
            </a:r>
          </a:p>
          <a:p>
            <a:pPr>
              <a:buNone/>
            </a:pPr>
            <a:endParaRPr lang="en-US" sz="2000" dirty="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ZA" sz="3200" dirty="0" smtClean="0">
                <a:latin typeface="Times New Roman" pitchFamily="18" charset="0"/>
                <a:cs typeface="Times New Roman" pitchFamily="18" charset="0"/>
              </a:rPr>
              <a:t>Questions about the </a:t>
            </a:r>
            <a:br>
              <a:rPr lang="en-ZA" sz="3200" dirty="0" smtClean="0">
                <a:latin typeface="Times New Roman" pitchFamily="18" charset="0"/>
                <a:cs typeface="Times New Roman" pitchFamily="18" charset="0"/>
              </a:rPr>
            </a:br>
            <a:r>
              <a:rPr lang="en-ZA" sz="3200" dirty="0" smtClean="0">
                <a:latin typeface="Times New Roman" pitchFamily="18" charset="0"/>
                <a:cs typeface="Times New Roman" pitchFamily="18" charset="0"/>
              </a:rPr>
              <a:t>Midterm Review (MTR)</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371600"/>
            <a:ext cx="8229600" cy="4525963"/>
          </a:xfrm>
        </p:spPr>
        <p:txBody>
          <a:bodyPr/>
          <a:lstStyle/>
          <a:p>
            <a:pPr marL="514350" indent="-514350">
              <a:buFont typeface="+mj-lt"/>
              <a:buAutoNum type="arabicPeriod"/>
            </a:pPr>
            <a:r>
              <a:rPr lang="en-ZA" sz="2800" dirty="0" smtClean="0">
                <a:latin typeface="Times New Roman" pitchFamily="18" charset="0"/>
                <a:cs typeface="Times New Roman" pitchFamily="18" charset="0"/>
              </a:rPr>
              <a:t>What makes the MTR different from other reporting requirements?</a:t>
            </a:r>
          </a:p>
          <a:p>
            <a:pPr marL="514350" indent="-514350">
              <a:buFont typeface="+mj-lt"/>
              <a:buAutoNum type="arabicPeriod"/>
            </a:pPr>
            <a:r>
              <a:rPr lang="en-ZA" sz="2800" dirty="0" smtClean="0">
                <a:latin typeface="Times New Roman" pitchFamily="18" charset="0"/>
                <a:cs typeface="Times New Roman" pitchFamily="18" charset="0"/>
              </a:rPr>
              <a:t>Who benefits from the MTR and how?</a:t>
            </a:r>
          </a:p>
          <a:p>
            <a:pPr marL="514350" indent="-514350">
              <a:buFont typeface="+mj-lt"/>
              <a:buAutoNum type="arabicPeriod"/>
            </a:pPr>
            <a:r>
              <a:rPr lang="en-ZA" sz="2800" dirty="0" smtClean="0">
                <a:latin typeface="Times New Roman" pitchFamily="18" charset="0"/>
                <a:cs typeface="Times New Roman" pitchFamily="18" charset="0"/>
              </a:rPr>
              <a:t>How can the MTR catalyze change in a project? </a:t>
            </a:r>
          </a:p>
          <a:p>
            <a:pPr marL="514350" indent="-514350">
              <a:buFont typeface="+mj-lt"/>
              <a:buAutoNum type="arabicPeriod"/>
            </a:pPr>
            <a:r>
              <a:rPr lang="en-ZA" sz="2800" dirty="0" smtClean="0">
                <a:latin typeface="Times New Roman" pitchFamily="18" charset="0"/>
                <a:cs typeface="Times New Roman" pitchFamily="18" charset="0"/>
              </a:rPr>
              <a:t>What questions should be asked by the MTR?</a:t>
            </a:r>
          </a:p>
          <a:p>
            <a:pPr marL="514350" indent="-514350">
              <a:buFont typeface="+mj-lt"/>
              <a:buAutoNum type="arabicPeriod"/>
            </a:pPr>
            <a:r>
              <a:rPr lang="en-ZA" sz="2800" dirty="0" smtClean="0">
                <a:latin typeface="Times New Roman" pitchFamily="18" charset="0"/>
                <a:cs typeface="Times New Roman" pitchFamily="18" charset="0"/>
              </a:rPr>
              <a:t>Beyond the scope of a single project, how can MTR reports be used?</a:t>
            </a: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ZA" sz="2800" dirty="0" smtClean="0">
                <a:latin typeface="Times New Roman" pitchFamily="18" charset="0"/>
                <a:cs typeface="Times New Roman" pitchFamily="18" charset="0"/>
              </a:rPr>
              <a:t>From Agencies Point of View</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990600" y="1600200"/>
            <a:ext cx="7239000" cy="3886201"/>
          </a:xfrm>
        </p:spPr>
        <p:txBody>
          <a:bodyPr/>
          <a:lstStyle/>
          <a:p>
            <a:pPr marL="0" indent="0">
              <a:buNone/>
            </a:pPr>
            <a:r>
              <a:rPr lang="en-US" sz="2400" dirty="0" smtClean="0">
                <a:latin typeface="Times New Roman" pitchFamily="18" charset="0"/>
                <a:cs typeface="Times New Roman" pitchFamily="18" charset="0"/>
              </a:rPr>
              <a:t>UNDP-GEF Regional Technical Advisers often say to project teams,</a:t>
            </a:r>
          </a:p>
          <a:p>
            <a:pPr marL="334963" indent="0" algn="ctr">
              <a:buNone/>
            </a:pPr>
            <a:r>
              <a:rPr lang="en-US" sz="2400" i="1" dirty="0" smtClean="0">
                <a:solidFill>
                  <a:srgbClr val="00B050"/>
                </a:solidFill>
                <a:latin typeface="Times New Roman" pitchFamily="18" charset="0"/>
                <a:cs typeface="Times New Roman" pitchFamily="18" charset="0"/>
              </a:rPr>
              <a:t>“The Terminal Evaluation is important for the </a:t>
            </a:r>
            <a:r>
              <a:rPr lang="en-US" sz="2400" b="1" i="1" dirty="0" smtClean="0">
                <a:solidFill>
                  <a:srgbClr val="00B050"/>
                </a:solidFill>
                <a:latin typeface="Times New Roman" pitchFamily="18" charset="0"/>
                <a:cs typeface="Times New Roman" pitchFamily="18" charset="0"/>
              </a:rPr>
              <a:t>GEF </a:t>
            </a:r>
            <a:r>
              <a:rPr lang="en-US" sz="2400" i="1" dirty="0" smtClean="0">
                <a:solidFill>
                  <a:srgbClr val="00B050"/>
                </a:solidFill>
                <a:latin typeface="Times New Roman" pitchFamily="18" charset="0"/>
                <a:cs typeface="Times New Roman" pitchFamily="18" charset="0"/>
              </a:rPr>
              <a:t>to see what was achieved for their investment. </a:t>
            </a:r>
          </a:p>
          <a:p>
            <a:pPr marL="334963" indent="0" algn="ctr">
              <a:buNone/>
            </a:pPr>
            <a:endParaRPr lang="en-US" sz="2400" i="1" dirty="0" smtClean="0">
              <a:latin typeface="Times New Roman" pitchFamily="18" charset="0"/>
              <a:cs typeface="Times New Roman" pitchFamily="18" charset="0"/>
            </a:endParaRPr>
          </a:p>
          <a:p>
            <a:pPr marL="334963" indent="0" algn="ctr">
              <a:buNone/>
            </a:pPr>
            <a:r>
              <a:rPr lang="en-US" sz="2400" i="1" dirty="0" smtClean="0">
                <a:solidFill>
                  <a:srgbClr val="00B050"/>
                </a:solidFill>
                <a:latin typeface="Times New Roman" pitchFamily="18" charset="0"/>
                <a:cs typeface="Times New Roman" pitchFamily="18" charset="0"/>
              </a:rPr>
              <a:t>The Midterm Review is important for </a:t>
            </a:r>
            <a:r>
              <a:rPr lang="en-US" sz="2400" b="1" i="1" dirty="0" smtClean="0">
                <a:solidFill>
                  <a:srgbClr val="00B050"/>
                </a:solidFill>
                <a:latin typeface="Times New Roman" pitchFamily="18" charset="0"/>
                <a:cs typeface="Times New Roman" pitchFamily="18" charset="0"/>
              </a:rPr>
              <a:t>you</a:t>
            </a:r>
            <a:r>
              <a:rPr lang="en-US" sz="2400" i="1" dirty="0" smtClean="0">
                <a:solidFill>
                  <a:srgbClr val="00B050"/>
                </a:solidFill>
                <a:latin typeface="Times New Roman" pitchFamily="18" charset="0"/>
                <a:cs typeface="Times New Roman" pitchFamily="18" charset="0"/>
              </a:rPr>
              <a:t> – and for UNDP – because if performance is poor, we can still turn things around.”</a:t>
            </a:r>
            <a:endParaRPr lang="en-GB" sz="2400" i="1" dirty="0" smtClean="0">
              <a:solidFill>
                <a:srgbClr val="00B050"/>
              </a:solidFill>
              <a:latin typeface="Times New Roman" pitchFamily="18" charset="0"/>
              <a:cs typeface="Times New Roman" pitchFamily="18" charset="0"/>
            </a:endParaRPr>
          </a:p>
          <a:p>
            <a:pPr>
              <a:buNone/>
            </a:pPr>
            <a:endParaRPr lang="en-US" dirty="0" smtClean="0"/>
          </a:p>
          <a:p>
            <a:endParaRPr lang="en-US" dirty="0" smtClean="0"/>
          </a:p>
          <a:p>
            <a:endParaRPr lang="en-US" dirty="0" smtClean="0"/>
          </a:p>
          <a:p>
            <a:endParaRPr lang="en-US" dirty="0">
              <a:latin typeface="Times New Roman" pitchFamily="18" charset="0"/>
              <a:cs typeface="Times New Roman" pitchFamily="18" charset="0"/>
            </a:endParaRPr>
          </a:p>
        </p:txBody>
      </p:sp>
      <p:sp>
        <p:nvSpPr>
          <p:cNvPr id="2" name="Slide Number Placeholder 1"/>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latin typeface="Times New Roman" pitchFamily="18" charset="0"/>
                <a:cs typeface="Times New Roman" pitchFamily="18" charset="0"/>
              </a:rPr>
              <a:t>Questions about the </a:t>
            </a:r>
            <a:br>
              <a:rPr lang="en-ZA" sz="3200" dirty="0" smtClean="0">
                <a:latin typeface="Times New Roman" pitchFamily="18" charset="0"/>
                <a:cs typeface="Times New Roman" pitchFamily="18" charset="0"/>
              </a:rPr>
            </a:br>
            <a:r>
              <a:rPr lang="en-ZA" sz="3200" dirty="0" smtClean="0">
                <a:latin typeface="Times New Roman" pitchFamily="18" charset="0"/>
                <a:cs typeface="Times New Roman" pitchFamily="18" charset="0"/>
              </a:rPr>
              <a:t>Midterm Review (MTR)</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ZA" sz="2400" dirty="0" smtClean="0">
                <a:latin typeface="Times New Roman" pitchFamily="18" charset="0"/>
                <a:cs typeface="Times New Roman" pitchFamily="18" charset="0"/>
              </a:rPr>
              <a:t>What makes the MTR different from other reporting requirements?</a:t>
            </a:r>
          </a:p>
          <a:p>
            <a:pPr marL="514350" indent="-514350">
              <a:buFont typeface="+mj-lt"/>
              <a:buAutoNum type="arabicPeriod"/>
            </a:pPr>
            <a:r>
              <a:rPr lang="en-ZA" sz="2400" dirty="0" smtClean="0">
                <a:latin typeface="Times New Roman" pitchFamily="18" charset="0"/>
                <a:cs typeface="Times New Roman" pitchFamily="18" charset="0"/>
              </a:rPr>
              <a:t>Who benefits from the MTR and how?</a:t>
            </a:r>
          </a:p>
          <a:p>
            <a:pPr marL="514350" indent="-514350">
              <a:buFont typeface="+mj-lt"/>
              <a:buAutoNum type="arabicPeriod"/>
            </a:pPr>
            <a:r>
              <a:rPr lang="en-ZA" sz="2400" dirty="0" smtClean="0">
                <a:latin typeface="Times New Roman" pitchFamily="18" charset="0"/>
                <a:cs typeface="Times New Roman" pitchFamily="18" charset="0"/>
              </a:rPr>
              <a:t>How can the MTR catalyze change in a project? </a:t>
            </a:r>
          </a:p>
          <a:p>
            <a:pPr marL="514350" indent="-514350">
              <a:buFont typeface="+mj-lt"/>
              <a:buAutoNum type="arabicPeriod"/>
            </a:pPr>
            <a:r>
              <a:rPr lang="en-ZA" sz="2400" dirty="0" smtClean="0">
                <a:latin typeface="Times New Roman" pitchFamily="18" charset="0"/>
                <a:cs typeface="Times New Roman" pitchFamily="18" charset="0"/>
              </a:rPr>
              <a:t>What questions should be asked by the MTR?</a:t>
            </a:r>
          </a:p>
          <a:p>
            <a:pPr marL="514350" indent="-514350">
              <a:buFont typeface="+mj-lt"/>
              <a:buAutoNum type="arabicPeriod"/>
            </a:pPr>
            <a:r>
              <a:rPr lang="en-ZA" sz="2400" dirty="0" smtClean="0">
                <a:latin typeface="Times New Roman" pitchFamily="18" charset="0"/>
                <a:cs typeface="Times New Roman" pitchFamily="18" charset="0"/>
              </a:rPr>
              <a:t>Beyond the scope of a single project, how can MTR reports be used?</a:t>
            </a: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ZA" sz="2400" i="1" dirty="0" smtClean="0">
                <a:latin typeface="Times New Roman" pitchFamily="18" charset="0"/>
                <a:cs typeface="Times New Roman" pitchFamily="18" charset="0"/>
              </a:rPr>
              <a:t>A case study will help us answer these questions...</a:t>
            </a:r>
            <a:endParaRPr lang="en-US" sz="2400" i="1"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fontScale="90000"/>
          </a:bodyPr>
          <a:lstStyle/>
          <a:p>
            <a:r>
              <a:rPr lang="en-US" sz="2400" dirty="0" smtClean="0">
                <a:latin typeface="Times New Roman" pitchFamily="18" charset="0"/>
                <a:cs typeface="Times New Roman" pitchFamily="18" charset="0"/>
              </a:rPr>
              <a:t>The Management and Protection of the Endangered Marine Environment of the Republic of Mauritius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295400"/>
            <a:ext cx="7772400" cy="4343400"/>
          </a:xfrm>
        </p:spPr>
        <p:txBody>
          <a:bodyPr/>
          <a:lstStyle/>
          <a:p>
            <a:r>
              <a:rPr lang="en-ZA" sz="2400" dirty="0" smtClean="0">
                <a:latin typeface="Times New Roman" pitchFamily="18" charset="0"/>
                <a:cs typeface="Times New Roman" pitchFamily="18" charset="0"/>
              </a:rPr>
              <a:t>GEF funded</a:t>
            </a:r>
          </a:p>
          <a:p>
            <a:r>
              <a:rPr lang="en-ZA" sz="2400" dirty="0" smtClean="0">
                <a:latin typeface="Times New Roman" pitchFamily="18" charset="0"/>
                <a:cs typeface="Times New Roman" pitchFamily="18" charset="0"/>
              </a:rPr>
              <a:t>UNDP implemented</a:t>
            </a:r>
          </a:p>
          <a:p>
            <a:r>
              <a:rPr lang="en-ZA" sz="2400" dirty="0" smtClean="0">
                <a:latin typeface="Times New Roman" pitchFamily="18" charset="0"/>
                <a:cs typeface="Times New Roman" pitchFamily="18" charset="0"/>
              </a:rPr>
              <a:t>Medium-Sized Project</a:t>
            </a:r>
          </a:p>
          <a:p>
            <a:r>
              <a:rPr lang="en-ZA" sz="2400" dirty="0" smtClean="0">
                <a:latin typeface="Times New Roman" pitchFamily="18" charset="0"/>
                <a:cs typeface="Times New Roman" pitchFamily="18" charset="0"/>
              </a:rPr>
              <a:t>Focal area: Biodiversity</a:t>
            </a:r>
          </a:p>
          <a:p>
            <a:r>
              <a:rPr lang="en-ZA" sz="2400" dirty="0" smtClean="0">
                <a:latin typeface="Times New Roman" pitchFamily="18" charset="0"/>
                <a:cs typeface="Times New Roman" pitchFamily="18" charset="0"/>
              </a:rPr>
              <a:t>GEF Strategic Priority: SP1 (Protected Areas)</a:t>
            </a:r>
          </a:p>
          <a:p>
            <a:r>
              <a:rPr lang="en-ZA" sz="2400" dirty="0" smtClean="0">
                <a:latin typeface="Times New Roman" pitchFamily="18" charset="0"/>
                <a:cs typeface="Times New Roman" pitchFamily="18" charset="0"/>
              </a:rPr>
              <a:t>Total GEF Grant: US$ 1.00 million</a:t>
            </a:r>
          </a:p>
          <a:p>
            <a:r>
              <a:rPr lang="en-ZA" sz="2400" dirty="0" smtClean="0">
                <a:latin typeface="Times New Roman" pitchFamily="18" charset="0"/>
                <a:cs typeface="Times New Roman" pitchFamily="18" charset="0"/>
              </a:rPr>
              <a:t>Total Co-financing: </a:t>
            </a:r>
          </a:p>
          <a:p>
            <a:pPr lvl="1"/>
            <a:r>
              <a:rPr lang="en-ZA" sz="2400" dirty="0" smtClean="0">
                <a:latin typeface="Times New Roman" pitchFamily="18" charset="0"/>
                <a:cs typeface="Times New Roman" pitchFamily="18" charset="0"/>
              </a:rPr>
              <a:t>US$ 3.36 million at CEO Approval stage</a:t>
            </a:r>
          </a:p>
          <a:p>
            <a:pPr lvl="1"/>
            <a:r>
              <a:rPr lang="en-ZA" sz="2400" dirty="0" smtClean="0">
                <a:latin typeface="Times New Roman" pitchFamily="18" charset="0"/>
                <a:cs typeface="Times New Roman" pitchFamily="18" charset="0"/>
              </a:rPr>
              <a:t>US$ 3.0 million effectively mobilised</a:t>
            </a:r>
            <a:endParaRPr lang="en-US" sz="2400" dirty="0" smtClean="0">
              <a:latin typeface="Times New Roman" pitchFamily="18" charset="0"/>
              <a:cs typeface="Times New Roman" pitchFamily="18" charset="0"/>
            </a:endParaRPr>
          </a:p>
          <a:p>
            <a:pPr>
              <a:buNone/>
            </a:pPr>
            <a:endParaRPr lang="en-US" sz="2800" dirty="0"/>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latin typeface="Times New Roman" pitchFamily="18" charset="0"/>
                <a:cs typeface="Times New Roman" pitchFamily="18" charset="0"/>
              </a:rPr>
              <a:t>Background – </a:t>
            </a:r>
            <a:br>
              <a:rPr lang="en-ZA" sz="2800" dirty="0" smtClean="0">
                <a:latin typeface="Times New Roman" pitchFamily="18" charset="0"/>
                <a:cs typeface="Times New Roman" pitchFamily="18" charset="0"/>
              </a:rPr>
            </a:br>
            <a:r>
              <a:rPr lang="en-ZA" sz="2800" dirty="0" smtClean="0">
                <a:latin typeface="Times New Roman" pitchFamily="18" charset="0"/>
                <a:cs typeface="Times New Roman" pitchFamily="18" charset="0"/>
              </a:rPr>
              <a:t>Project Summary &amp; Context  </a:t>
            </a:r>
            <a:r>
              <a:rPr lang="en-ZA" sz="1600" dirty="0" smtClean="0">
                <a:latin typeface="Times New Roman" pitchFamily="18" charset="0"/>
                <a:cs typeface="Times New Roman" pitchFamily="18" charset="0"/>
              </a:rPr>
              <a:t>(1 of 2)</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685800" y="1600200"/>
            <a:ext cx="8001000" cy="3657600"/>
          </a:xfrm>
        </p:spPr>
        <p:txBody>
          <a:bodyPr/>
          <a:lstStyle/>
          <a:p>
            <a:pPr>
              <a:buNone/>
            </a:pPr>
            <a:r>
              <a:rPr lang="en-US" sz="2400" dirty="0" smtClean="0">
                <a:latin typeface="Times New Roman" pitchFamily="18" charset="0"/>
                <a:cs typeface="Times New Roman" pitchFamily="18" charset="0"/>
              </a:rPr>
              <a:t>Project Objectives:</a:t>
            </a:r>
          </a:p>
          <a:p>
            <a:pPr marL="719138" lvl="1" indent="-319088">
              <a:spcBef>
                <a:spcPts val="500"/>
              </a:spcBef>
              <a:spcAft>
                <a:spcPts val="500"/>
              </a:spcAft>
              <a:buAutoNum type="arabicParenR"/>
            </a:pPr>
            <a:r>
              <a:rPr lang="en-US" sz="2400" dirty="0" smtClean="0">
                <a:latin typeface="Times New Roman" pitchFamily="18" charset="0"/>
                <a:cs typeface="Times New Roman" pitchFamily="18" charset="0"/>
              </a:rPr>
              <a:t>Develop an </a:t>
            </a:r>
            <a:r>
              <a:rPr lang="en-US" sz="2400" b="1" dirty="0" smtClean="0">
                <a:latin typeface="Times New Roman" pitchFamily="18" charset="0"/>
                <a:cs typeface="Times New Roman" pitchFamily="18" charset="0"/>
              </a:rPr>
              <a:t>enabling policy and institutional framework </a:t>
            </a:r>
            <a:r>
              <a:rPr lang="en-US" sz="2400" dirty="0" smtClean="0">
                <a:latin typeface="Times New Roman" pitchFamily="18" charset="0"/>
                <a:cs typeface="Times New Roman" pitchFamily="18" charset="0"/>
              </a:rPr>
              <a:t>for sustainable co-management of  MPAs throughout the </a:t>
            </a:r>
            <a:r>
              <a:rPr lang="en-US" sz="2400" b="1" dirty="0" smtClean="0">
                <a:latin typeface="Times New Roman" pitchFamily="18" charset="0"/>
                <a:cs typeface="Times New Roman" pitchFamily="18" charset="0"/>
              </a:rPr>
              <a:t>Republic</a:t>
            </a:r>
            <a:r>
              <a:rPr lang="en-US" sz="2400" dirty="0" smtClean="0">
                <a:latin typeface="Times New Roman" pitchFamily="18" charset="0"/>
                <a:cs typeface="Times New Roman" pitchFamily="18" charset="0"/>
              </a:rPr>
              <a:t>;  and</a:t>
            </a:r>
          </a:p>
          <a:p>
            <a:pPr marL="719138" lvl="1" indent="-319088">
              <a:spcBef>
                <a:spcPts val="500"/>
              </a:spcBef>
              <a:spcAft>
                <a:spcPts val="500"/>
              </a:spcAft>
              <a:buAutoNum type="arabicParenR"/>
            </a:pPr>
            <a:r>
              <a:rPr lang="en-US" sz="2400" dirty="0" smtClean="0">
                <a:latin typeface="Times New Roman" pitchFamily="18" charset="0"/>
                <a:cs typeface="Times New Roman" pitchFamily="18" charset="0"/>
              </a:rPr>
              <a:t>Develop innovative </a:t>
            </a:r>
            <a:r>
              <a:rPr lang="en-US" sz="2400" b="1" dirty="0" smtClean="0">
                <a:latin typeface="Times New Roman" pitchFamily="18" charset="0"/>
                <a:cs typeface="Times New Roman" pitchFamily="18" charset="0"/>
              </a:rPr>
              <a:t>co-management</a:t>
            </a:r>
            <a:r>
              <a:rPr lang="en-US" sz="2400" dirty="0" smtClean="0">
                <a:latin typeface="Times New Roman" pitchFamily="18" charset="0"/>
                <a:cs typeface="Times New Roman" pitchFamily="18" charset="0"/>
              </a:rPr>
              <a:t> arrangements for MPAs and adapt them at a representative demonstration site in </a:t>
            </a:r>
            <a:r>
              <a:rPr lang="en-US" sz="2400" b="1" dirty="0" err="1" smtClean="0">
                <a:latin typeface="Times New Roman" pitchFamily="18" charset="0"/>
                <a:cs typeface="Times New Roman" pitchFamily="18" charset="0"/>
              </a:rPr>
              <a:t>Rodrigues</a:t>
            </a:r>
            <a:r>
              <a:rPr lang="en-US" sz="2400" dirty="0" smtClean="0">
                <a:latin typeface="Times New Roman" pitchFamily="18" charset="0"/>
                <a:cs typeface="Times New Roman" pitchFamily="18" charset="0"/>
              </a:rPr>
              <a:t>.</a:t>
            </a:r>
          </a:p>
          <a:p>
            <a:pPr>
              <a:buNone/>
            </a:pP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latin typeface="Times New Roman" pitchFamily="18" charset="0"/>
                <a:cs typeface="Times New Roman" pitchFamily="18" charset="0"/>
              </a:rPr>
              <a:t>Background – </a:t>
            </a:r>
            <a:br>
              <a:rPr lang="en-ZA" sz="2800" dirty="0" smtClean="0">
                <a:latin typeface="Times New Roman" pitchFamily="18" charset="0"/>
                <a:cs typeface="Times New Roman" pitchFamily="18" charset="0"/>
              </a:rPr>
            </a:br>
            <a:r>
              <a:rPr lang="en-ZA" sz="2800" dirty="0" smtClean="0">
                <a:latin typeface="Times New Roman" pitchFamily="18" charset="0"/>
                <a:cs typeface="Times New Roman" pitchFamily="18" charset="0"/>
              </a:rPr>
              <a:t>Project Summary &amp; Context </a:t>
            </a:r>
            <a:r>
              <a:rPr lang="en-ZA" sz="1600" dirty="0" smtClean="0">
                <a:latin typeface="Times New Roman" pitchFamily="18" charset="0"/>
                <a:cs typeface="Times New Roman" pitchFamily="18" charset="0"/>
              </a:rPr>
              <a:t>(2 of 2)</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lstStyle/>
          <a:p>
            <a:pPr lvl="0">
              <a:buClr>
                <a:schemeClr val="tx1"/>
              </a:buClr>
              <a:buSzPct val="120000"/>
              <a:buNone/>
              <a:defRPr/>
            </a:pPr>
            <a:r>
              <a:rPr lang="en-US" sz="2200" dirty="0" smtClean="0">
                <a:latin typeface="Times New Roman" pitchFamily="18" charset="0"/>
                <a:cs typeface="Times New Roman" pitchFamily="18" charset="0"/>
              </a:rPr>
              <a:t>Complexities in the project:</a:t>
            </a:r>
          </a:p>
          <a:p>
            <a:pPr lvl="1">
              <a:buFont typeface="Wingdings" pitchFamily="2" charset="2"/>
              <a:buChar char="ü"/>
            </a:pPr>
            <a:r>
              <a:rPr lang="en-ZA" sz="2400" dirty="0" smtClean="0">
                <a:solidFill>
                  <a:srgbClr val="00B050"/>
                </a:solidFill>
                <a:latin typeface="Times New Roman" pitchFamily="18" charset="0"/>
                <a:cs typeface="Times New Roman" pitchFamily="18" charset="0"/>
              </a:rPr>
              <a:t>the two components were implemented by different national entities</a:t>
            </a:r>
            <a:endParaRPr lang="en-US" sz="2400" dirty="0" smtClean="0">
              <a:solidFill>
                <a:srgbClr val="00B050"/>
              </a:solidFill>
              <a:latin typeface="Times New Roman" pitchFamily="18" charset="0"/>
              <a:cs typeface="Times New Roman" pitchFamily="18" charset="0"/>
            </a:endParaRPr>
          </a:p>
          <a:p>
            <a:pPr lvl="1">
              <a:buFont typeface="Wingdings" pitchFamily="2" charset="2"/>
              <a:buChar char="ü"/>
            </a:pPr>
            <a:r>
              <a:rPr lang="en-US" sz="2400" dirty="0" smtClean="0">
                <a:solidFill>
                  <a:srgbClr val="00B050"/>
                </a:solidFill>
                <a:latin typeface="Times New Roman" pitchFamily="18" charset="0"/>
                <a:cs typeface="Times New Roman" pitchFamily="18" charset="0"/>
              </a:rPr>
              <a:t>collaborative co-management was </a:t>
            </a:r>
            <a:r>
              <a:rPr lang="en-US" sz="2400" b="1" dirty="0" smtClean="0">
                <a:solidFill>
                  <a:srgbClr val="00B050"/>
                </a:solidFill>
                <a:latin typeface="Times New Roman" pitchFamily="18" charset="0"/>
                <a:cs typeface="Times New Roman" pitchFamily="18" charset="0"/>
              </a:rPr>
              <a:t>new and innovative</a:t>
            </a:r>
            <a:r>
              <a:rPr lang="en-US" sz="2400" dirty="0" smtClean="0">
                <a:solidFill>
                  <a:srgbClr val="00B050"/>
                </a:solidFill>
                <a:latin typeface="Times New Roman" pitchFamily="18" charset="0"/>
                <a:cs typeface="Times New Roman" pitchFamily="18" charset="0"/>
              </a:rPr>
              <a:t> in the country</a:t>
            </a:r>
          </a:p>
          <a:p>
            <a:pPr lvl="1">
              <a:buFont typeface="Wingdings" pitchFamily="2" charset="2"/>
              <a:buChar char="ü"/>
            </a:pPr>
            <a:r>
              <a:rPr lang="en-US" sz="2400" dirty="0" smtClean="0">
                <a:solidFill>
                  <a:srgbClr val="00B050"/>
                </a:solidFill>
                <a:latin typeface="Times New Roman" pitchFamily="18" charset="0"/>
                <a:cs typeface="Times New Roman" pitchFamily="18" charset="0"/>
              </a:rPr>
              <a:t>many partners were involved: Government, local communities, private sector</a:t>
            </a:r>
          </a:p>
          <a:p>
            <a:pPr lvl="1">
              <a:buFont typeface="Wingdings" pitchFamily="2" charset="2"/>
              <a:buChar char="ü"/>
            </a:pPr>
            <a:r>
              <a:rPr lang="en-US" sz="2400" dirty="0" smtClean="0">
                <a:solidFill>
                  <a:srgbClr val="00B050"/>
                </a:solidFill>
                <a:latin typeface="Times New Roman" pitchFamily="18" charset="0"/>
                <a:cs typeface="Times New Roman" pitchFamily="18" charset="0"/>
              </a:rPr>
              <a:t>Active management of MPAs was new to the country at project start and there were no MPAs on </a:t>
            </a:r>
            <a:r>
              <a:rPr lang="en-US" sz="2400" dirty="0" err="1" smtClean="0">
                <a:solidFill>
                  <a:srgbClr val="00B050"/>
                </a:solidFill>
                <a:latin typeface="Times New Roman" pitchFamily="18" charset="0"/>
                <a:cs typeface="Times New Roman" pitchFamily="18" charset="0"/>
              </a:rPr>
              <a:t>Rodrigues</a:t>
            </a:r>
            <a:r>
              <a:rPr lang="en-US" sz="2400" dirty="0" smtClean="0">
                <a:solidFill>
                  <a:srgbClr val="00B050"/>
                </a:solidFill>
                <a:latin typeface="Times New Roman" pitchFamily="18" charset="0"/>
                <a:cs typeface="Times New Roman" pitchFamily="18" charset="0"/>
              </a:rPr>
              <a:t> Island</a:t>
            </a:r>
          </a:p>
          <a:p>
            <a:pPr lvl="0">
              <a:buClr>
                <a:schemeClr val="tx1"/>
              </a:buClr>
              <a:buSzPct val="120000"/>
              <a:buNone/>
              <a:defRPr/>
            </a:pPr>
            <a:endParaRPr lang="en-US" sz="2200" dirty="0" smtClean="0">
              <a:latin typeface="Times New Roman" pitchFamily="18" charset="0"/>
              <a:cs typeface="Times New Roman" pitchFamily="18" charset="0"/>
            </a:endParaRPr>
          </a:p>
        </p:txBody>
      </p:sp>
      <p:sp>
        <p:nvSpPr>
          <p:cNvPr id="5" name="Slide Number Placeholder 4"/>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sz="3200" dirty="0" smtClean="0">
                <a:latin typeface="Times New Roman" pitchFamily="18" charset="0"/>
                <a:cs typeface="Times New Roman" pitchFamily="18" charset="0"/>
              </a:rPr>
              <a:t>Background – Project Milestones</a:t>
            </a:r>
            <a:endParaRPr lang="en-US" sz="3200" dirty="0">
              <a:latin typeface="Times New Roman" pitchFamily="18" charset="0"/>
              <a:cs typeface="Times New Roman" pitchFamily="18" charset="0"/>
            </a:endParaRPr>
          </a:p>
        </p:txBody>
      </p:sp>
      <p:sp>
        <p:nvSpPr>
          <p:cNvPr id="6" name="Content Placeholder 5"/>
          <p:cNvSpPr>
            <a:spLocks noGrp="1"/>
          </p:cNvSpPr>
          <p:nvPr>
            <p:ph idx="1"/>
          </p:nvPr>
        </p:nvSpPr>
        <p:spPr/>
        <p:txBody>
          <a:bodyPr/>
          <a:lstStyle/>
          <a:p>
            <a:pPr>
              <a:buNone/>
              <a:tabLst>
                <a:tab pos="2782888" algn="l"/>
              </a:tabLst>
            </a:pPr>
            <a:r>
              <a:rPr lang="en-ZA" sz="2800" dirty="0" smtClean="0">
                <a:latin typeface="Times New Roman" pitchFamily="18" charset="0"/>
                <a:cs typeface="Times New Roman" pitchFamily="18" charset="0"/>
              </a:rPr>
              <a:t>GEF CEO Approval 		August 2003</a:t>
            </a:r>
          </a:p>
          <a:p>
            <a:pPr>
              <a:buNone/>
              <a:tabLst>
                <a:tab pos="2782888" algn="l"/>
              </a:tabLst>
            </a:pPr>
            <a:r>
              <a:rPr lang="en-ZA" sz="2800" dirty="0" err="1" smtClean="0">
                <a:latin typeface="Times New Roman" pitchFamily="18" charset="0"/>
                <a:cs typeface="Times New Roman" pitchFamily="18" charset="0"/>
              </a:rPr>
              <a:t>ProDoc</a:t>
            </a:r>
            <a:r>
              <a:rPr lang="en-ZA" sz="2800" dirty="0" smtClean="0">
                <a:latin typeface="Times New Roman" pitchFamily="18" charset="0"/>
                <a:cs typeface="Times New Roman" pitchFamily="18" charset="0"/>
              </a:rPr>
              <a:t> Signature			January 2004</a:t>
            </a:r>
          </a:p>
          <a:p>
            <a:pPr>
              <a:buNone/>
              <a:tabLst>
                <a:tab pos="2782888" algn="l"/>
              </a:tabLst>
            </a:pPr>
            <a:r>
              <a:rPr lang="en-ZA" sz="2800" dirty="0" smtClean="0">
                <a:latin typeface="Times New Roman" pitchFamily="18" charset="0"/>
                <a:cs typeface="Times New Roman" pitchFamily="18" charset="0"/>
              </a:rPr>
              <a:t>First disbursement			2005</a:t>
            </a:r>
          </a:p>
          <a:p>
            <a:pPr marL="0" indent="0">
              <a:buNone/>
            </a:pPr>
            <a:r>
              <a:rPr lang="en-ZA" sz="2800" dirty="0" smtClean="0">
                <a:latin typeface="Times New Roman" pitchFamily="18" charset="0"/>
                <a:cs typeface="Times New Roman" pitchFamily="18" charset="0"/>
              </a:rPr>
              <a:t>Original Closing			June 2008 </a:t>
            </a:r>
          </a:p>
          <a:p>
            <a:pPr marL="0" indent="0">
              <a:buNone/>
            </a:pPr>
            <a:r>
              <a:rPr lang="en-ZA" sz="2800" dirty="0" smtClean="0">
                <a:latin typeface="Times New Roman" pitchFamily="18" charset="0"/>
                <a:cs typeface="Times New Roman" pitchFamily="18" charset="0"/>
              </a:rPr>
              <a:t>Actual Closing			Sept 2012</a:t>
            </a:r>
            <a:endParaRPr lang="en-US" sz="2800" dirty="0">
              <a:latin typeface="Times New Roman" pitchFamily="18" charset="0"/>
              <a:cs typeface="Times New Roman" pitchFamily="18" charset="0"/>
            </a:endParaRPr>
          </a:p>
        </p:txBody>
      </p:sp>
      <p:sp>
        <p:nvSpPr>
          <p:cNvPr id="2" name="Slide Number Placeholder 1"/>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696200" cy="838200"/>
          </a:xfrm>
        </p:spPr>
        <p:txBody>
          <a:bodyPr>
            <a:normAutofit fontScale="90000"/>
          </a:bodyPr>
          <a:lstStyle/>
          <a:p>
            <a:r>
              <a:rPr lang="en-ZA" sz="3200" dirty="0" smtClean="0">
                <a:latin typeface="Times New Roman" pitchFamily="18" charset="0"/>
                <a:cs typeface="Times New Roman" pitchFamily="18" charset="0"/>
              </a:rPr>
              <a:t/>
            </a:r>
            <a:br>
              <a:rPr lang="en-ZA" sz="3200" dirty="0" smtClean="0">
                <a:latin typeface="Times New Roman" pitchFamily="18" charset="0"/>
                <a:cs typeface="Times New Roman" pitchFamily="18" charset="0"/>
              </a:rPr>
            </a:br>
            <a:r>
              <a:rPr lang="en-ZA" sz="3200" dirty="0" smtClean="0">
                <a:latin typeface="Times New Roman" pitchFamily="18" charset="0"/>
                <a:cs typeface="Times New Roman" pitchFamily="18" charset="0"/>
              </a:rPr>
              <a:t>Background –Annual  Disbursement</a:t>
            </a:r>
            <a:br>
              <a:rPr lang="en-ZA" sz="3200" dirty="0" smtClean="0">
                <a:latin typeface="Times New Roman" pitchFamily="18" charset="0"/>
                <a:cs typeface="Times New Roman" pitchFamily="18" charset="0"/>
              </a:rPr>
            </a:br>
            <a:r>
              <a:rPr lang="en-US" sz="3200"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Disbursements by Funding Source</a:t>
            </a: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8</a:t>
            </a:fld>
            <a:endParaRPr lang="en-US"/>
          </a:p>
        </p:txBody>
      </p:sp>
      <p:pic>
        <p:nvPicPr>
          <p:cNvPr id="18" name="Picture 3"/>
          <p:cNvPicPr>
            <a:picLocks noChangeAspect="1" noChangeArrowheads="1"/>
          </p:cNvPicPr>
          <p:nvPr/>
        </p:nvPicPr>
        <p:blipFill>
          <a:blip r:embed="rId3" cstate="print"/>
          <a:srcRect/>
          <a:stretch>
            <a:fillRect/>
          </a:stretch>
        </p:blipFill>
        <p:spPr bwMode="auto">
          <a:xfrm>
            <a:off x="990601" y="1828800"/>
            <a:ext cx="6934200" cy="3830837"/>
          </a:xfrm>
          <a:prstGeom prst="rect">
            <a:avLst/>
          </a:prstGeom>
          <a:noFill/>
          <a:ln w="9525">
            <a:noFill/>
            <a:miter lim="800000"/>
            <a:headEnd/>
            <a:tailEnd/>
          </a:ln>
        </p:spPr>
      </p:pic>
      <p:sp>
        <p:nvSpPr>
          <p:cNvPr id="33" name="TextBox 32"/>
          <p:cNvSpPr txBox="1"/>
          <p:nvPr/>
        </p:nvSpPr>
        <p:spPr>
          <a:xfrm>
            <a:off x="4267200" y="1295400"/>
            <a:ext cx="2514600" cy="400110"/>
          </a:xfrm>
          <a:prstGeom prst="rect">
            <a:avLst/>
          </a:prstGeom>
          <a:noFill/>
        </p:spPr>
        <p:txBody>
          <a:bodyPr wrap="square" rtlCol="0">
            <a:spAutoFit/>
          </a:bodyPr>
          <a:lstStyle/>
          <a:p>
            <a:pPr algn="ctr"/>
            <a:r>
              <a:rPr lang="en-US" sz="2000" i="1" dirty="0" smtClean="0">
                <a:latin typeface="Times New Roman" pitchFamily="18" charset="0"/>
                <a:cs typeface="Times New Roman" pitchFamily="18" charset="0"/>
              </a:rPr>
              <a:t>Peak implementation</a:t>
            </a:r>
            <a:endParaRPr lang="en-GB" sz="2000" i="1" dirty="0">
              <a:latin typeface="Times New Roman" pitchFamily="18" charset="0"/>
              <a:cs typeface="Times New Roman" pitchFamily="18" charset="0"/>
            </a:endParaRPr>
          </a:p>
        </p:txBody>
      </p:sp>
      <p:sp>
        <p:nvSpPr>
          <p:cNvPr id="36" name="Left Brace 35"/>
          <p:cNvSpPr/>
          <p:nvPr/>
        </p:nvSpPr>
        <p:spPr>
          <a:xfrm rot="5400000">
            <a:off x="5320673" y="651544"/>
            <a:ext cx="360040" cy="2428892"/>
          </a:xfrm>
          <a:prstGeom prst="leftBrace">
            <a:avLst>
              <a:gd name="adj1" fmla="val 8333"/>
              <a:gd name="adj2" fmla="val 51613"/>
            </a:avLst>
          </a:prstGeom>
          <a:ln w="381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000" dirty="0"/>
          </a:p>
        </p:txBody>
      </p:sp>
      <p:sp>
        <p:nvSpPr>
          <p:cNvPr id="8" name="TextBox 7"/>
          <p:cNvSpPr txBox="1"/>
          <p:nvPr/>
        </p:nvSpPr>
        <p:spPr>
          <a:xfrm>
            <a:off x="6096000" y="0"/>
            <a:ext cx="3047999" cy="369332"/>
          </a:xfrm>
          <a:prstGeom prst="rect">
            <a:avLst/>
          </a:prstGeom>
          <a:solidFill>
            <a:schemeClr val="accent2"/>
          </a:solidFill>
        </p:spPr>
        <p:txBody>
          <a:bodyPr wrap="square" rtlCol="0">
            <a:spAutoFit/>
          </a:bodyPr>
          <a:lstStyle/>
          <a:p>
            <a:r>
              <a:rPr lang="en-ZA" dirty="0" smtClean="0">
                <a:latin typeface="Times New Roman" pitchFamily="18" charset="0"/>
                <a:cs typeface="Times New Roman" pitchFamily="18" charset="0"/>
              </a:rPr>
              <a:t>A Case Study from Mauritius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latin typeface="Times New Roman" pitchFamily="18" charset="0"/>
                <a:cs typeface="Times New Roman" pitchFamily="18" charset="0"/>
              </a:rPr>
              <a:t>Background –  M&amp;E Milestones</a:t>
            </a:r>
            <a:endParaRPr lang="en-US" sz="3200" dirty="0">
              <a:latin typeface="Times New Roman" pitchFamily="18" charset="0"/>
              <a:cs typeface="Times New Roman" pitchFamily="18" charset="0"/>
            </a:endParaRPr>
          </a:p>
        </p:txBody>
      </p:sp>
      <p:sp>
        <p:nvSpPr>
          <p:cNvPr id="6" name="Content Placeholder 5"/>
          <p:cNvSpPr>
            <a:spLocks noGrp="1"/>
          </p:cNvSpPr>
          <p:nvPr>
            <p:ph idx="1"/>
          </p:nvPr>
        </p:nvSpPr>
        <p:spPr>
          <a:xfrm>
            <a:off x="533400" y="1219200"/>
            <a:ext cx="8229600" cy="4525963"/>
          </a:xfrm>
        </p:spPr>
        <p:txBody>
          <a:bodyPr/>
          <a:lstStyle/>
          <a:p>
            <a:pPr>
              <a:buNone/>
              <a:tabLst>
                <a:tab pos="2974975" algn="l"/>
              </a:tabLst>
            </a:pPr>
            <a:r>
              <a:rPr lang="en-ZA" sz="2400" dirty="0" smtClean="0">
                <a:latin typeface="Times New Roman" pitchFamily="18" charset="0"/>
                <a:cs typeface="Times New Roman" pitchFamily="18" charset="0"/>
              </a:rPr>
              <a:t>First PIR			Sept 2005</a:t>
            </a:r>
          </a:p>
          <a:p>
            <a:pPr>
              <a:buNone/>
              <a:tabLst>
                <a:tab pos="2974975" algn="l"/>
              </a:tabLst>
            </a:pPr>
            <a:r>
              <a:rPr lang="en-ZA" sz="2400" b="1" dirty="0" smtClean="0">
                <a:latin typeface="Times New Roman" pitchFamily="18" charset="0"/>
                <a:cs typeface="Times New Roman" pitchFamily="18" charset="0"/>
              </a:rPr>
              <a:t>Midterm Evaluation</a:t>
            </a:r>
            <a:r>
              <a:rPr lang="en-ZA" sz="2400" dirty="0" smtClean="0">
                <a:latin typeface="Times New Roman" pitchFamily="18" charset="0"/>
                <a:cs typeface="Times New Roman" pitchFamily="18" charset="0"/>
              </a:rPr>
              <a:t>			June 2008</a:t>
            </a:r>
          </a:p>
          <a:p>
            <a:pPr>
              <a:buNone/>
              <a:tabLst>
                <a:tab pos="2974975" algn="l"/>
              </a:tabLst>
            </a:pPr>
            <a:r>
              <a:rPr lang="en-ZA" sz="2400" dirty="0" smtClean="0">
                <a:latin typeface="Times New Roman" pitchFamily="18" charset="0"/>
                <a:cs typeface="Times New Roman" pitchFamily="18" charset="0"/>
              </a:rPr>
              <a:t>Final PIR/Terminal Evaluation	Sept 2012</a:t>
            </a: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fld id="{2754ED01-E2A0-4C1E-8E21-014B99041579}" type="slidenum">
              <a:rPr lang="en-US" smtClean="0"/>
              <a:pPr/>
              <a:t>9</a:t>
            </a:fld>
            <a:endParaRPr lang="en-US"/>
          </a:p>
        </p:txBody>
      </p:sp>
      <p:graphicFrame>
        <p:nvGraphicFramePr>
          <p:cNvPr id="7" name="Diagram 6"/>
          <p:cNvGraphicFramePr/>
          <p:nvPr>
            <p:extLst>
              <p:ext uri="{D42A27DB-BD31-4B8C-83A1-F6EECF244321}">
                <p14:modId xmlns:p14="http://schemas.microsoft.com/office/powerpoint/2010/main" val="2554840521"/>
              </p:ext>
            </p:extLst>
          </p:nvPr>
        </p:nvGraphicFramePr>
        <p:xfrm>
          <a:off x="298901" y="4038600"/>
          <a:ext cx="8468959" cy="663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ight Brace 7"/>
          <p:cNvSpPr/>
          <p:nvPr/>
        </p:nvSpPr>
        <p:spPr>
          <a:xfrm rot="16200000" flipH="1">
            <a:off x="5192080" y="1665922"/>
            <a:ext cx="360041" cy="6172202"/>
          </a:xfrm>
          <a:prstGeom prst="rightBrace">
            <a:avLst>
              <a:gd name="adj1" fmla="val 24458"/>
              <a:gd name="adj2" fmla="val 49962"/>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 name="TextBox 8"/>
          <p:cNvSpPr txBox="1"/>
          <p:nvPr/>
        </p:nvSpPr>
        <p:spPr>
          <a:xfrm>
            <a:off x="3048000" y="4953000"/>
            <a:ext cx="4687258" cy="461665"/>
          </a:xfrm>
          <a:prstGeom prst="rect">
            <a:avLst/>
          </a:prstGeom>
          <a:noFill/>
        </p:spPr>
        <p:txBody>
          <a:bodyPr wrap="square" rtlCol="0">
            <a:spAutoFit/>
          </a:bodyPr>
          <a:lstStyle/>
          <a:p>
            <a:pPr algn="ctr"/>
            <a:r>
              <a:rPr lang="en-US" sz="2400" i="1" dirty="0" smtClean="0">
                <a:latin typeface="Times New Roman" pitchFamily="18" charset="0"/>
                <a:cs typeface="Times New Roman" pitchFamily="18" charset="0"/>
              </a:rPr>
              <a:t>Effective implementation period</a:t>
            </a:r>
            <a:endParaRPr lang="en-GB" sz="2400" i="1" dirty="0">
              <a:latin typeface="Times New Roman" pitchFamily="18" charset="0"/>
              <a:cs typeface="Times New Roman" pitchFamily="18" charset="0"/>
            </a:endParaRPr>
          </a:p>
        </p:txBody>
      </p:sp>
      <p:sp>
        <p:nvSpPr>
          <p:cNvPr id="11" name="Right Brace 10"/>
          <p:cNvSpPr/>
          <p:nvPr/>
        </p:nvSpPr>
        <p:spPr>
          <a:xfrm rot="16200000">
            <a:off x="5791203" y="1905000"/>
            <a:ext cx="304797" cy="4114800"/>
          </a:xfrm>
          <a:prstGeom prst="rightBrace">
            <a:avLst>
              <a:gd name="adj1" fmla="val 24458"/>
              <a:gd name="adj2" fmla="val 49962"/>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2" name="TextBox 11"/>
          <p:cNvSpPr txBox="1"/>
          <p:nvPr/>
        </p:nvSpPr>
        <p:spPr>
          <a:xfrm>
            <a:off x="3090834" y="3348335"/>
            <a:ext cx="5595966" cy="461665"/>
          </a:xfrm>
          <a:prstGeom prst="rect">
            <a:avLst/>
          </a:prstGeom>
          <a:noFill/>
        </p:spPr>
        <p:txBody>
          <a:bodyPr wrap="square" rtlCol="0">
            <a:spAutoFit/>
          </a:bodyPr>
          <a:lstStyle/>
          <a:p>
            <a:pPr algn="ctr"/>
            <a:r>
              <a:rPr lang="en-US" sz="2400" i="1" dirty="0" smtClean="0">
                <a:latin typeface="Times New Roman" pitchFamily="18" charset="0"/>
                <a:cs typeface="Times New Roman" pitchFamily="18" charset="0"/>
              </a:rPr>
              <a:t>Period of most intense implementation</a:t>
            </a:r>
            <a:endParaRPr lang="en-GB" sz="2400" i="1" dirty="0">
              <a:latin typeface="Times New Roman" pitchFamily="18" charset="0"/>
              <a:cs typeface="Times New Roman" pitchFamily="18" charset="0"/>
            </a:endParaRPr>
          </a:p>
        </p:txBody>
      </p:sp>
      <p:sp>
        <p:nvSpPr>
          <p:cNvPr id="15" name="5-Point Star 14"/>
          <p:cNvSpPr/>
          <p:nvPr/>
        </p:nvSpPr>
        <p:spPr>
          <a:xfrm>
            <a:off x="4870901" y="4006788"/>
            <a:ext cx="234499" cy="216024"/>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5-Point Star 15"/>
          <p:cNvSpPr/>
          <p:nvPr/>
        </p:nvSpPr>
        <p:spPr>
          <a:xfrm>
            <a:off x="298901" y="1752600"/>
            <a:ext cx="234499" cy="216024"/>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7716</TotalTime>
  <Words>1162</Words>
  <Application>Microsoft Office PowerPoint</Application>
  <PresentationFormat>On-screen Show (4:3)</PresentationFormat>
  <Paragraphs>160</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1_Office Theme</vt:lpstr>
      <vt:lpstr> The Importance of the  Midterm Review A Case Study exercise from Mauritius </vt:lpstr>
      <vt:lpstr>From Agencies Point of View</vt:lpstr>
      <vt:lpstr>Questions about the  Midterm Review (MTR)</vt:lpstr>
      <vt:lpstr>The Management and Protection of the Endangered Marine Environment of the Republic of Mauritius  </vt:lpstr>
      <vt:lpstr>Background –  Project Summary &amp; Context  (1 of 2)</vt:lpstr>
      <vt:lpstr>Background –  Project Summary &amp; Context (2 of 2)</vt:lpstr>
      <vt:lpstr>Background – Project Milestones</vt:lpstr>
      <vt:lpstr> Background –Annual  Disbursement  Disbursements by Funding Source </vt:lpstr>
      <vt:lpstr>Background –  M&amp;E Milestones</vt:lpstr>
      <vt:lpstr>The MTE – “A turning point”</vt:lpstr>
      <vt:lpstr>Notable Findings of the MTE</vt:lpstr>
      <vt:lpstr>How did the MTE catalyze the change?</vt:lpstr>
      <vt:lpstr>After the MTE...</vt:lpstr>
      <vt:lpstr>Highlights of the Project’s Results</vt:lpstr>
      <vt:lpstr>Questions about the  Midterm Review (MTR)</vt:lpstr>
      <vt:lpstr>PowerPoint Presentation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Area and Cross Cutting Strategies – Chemicals</dc:title>
  <dc:creator>wb350798</dc:creator>
  <cp:lastModifiedBy>Robert T. Schreiber</cp:lastModifiedBy>
  <cp:revision>280</cp:revision>
  <cp:lastPrinted>2013-03-12T12:30:47Z</cp:lastPrinted>
  <dcterms:created xsi:type="dcterms:W3CDTF">2011-03-08T15:42:01Z</dcterms:created>
  <dcterms:modified xsi:type="dcterms:W3CDTF">2013-08-06T18:50:06Z</dcterms:modified>
</cp:coreProperties>
</file>