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3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7010400" cy="92964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5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 txBox="1">
            <a:spLocks noGrp="1"/>
          </p:cNvSpPr>
          <p:nvPr>
            <p:ph type="hdr" idx="2"/>
          </p:nvPr>
        </p:nvSpPr>
        <p:spPr>
          <a:xfrm>
            <a:off x="1" y="2"/>
            <a:ext cx="3038143" cy="46420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defRPr sz="1100" b="0" i="0" u="none" strike="noStrike" cap="none" baseline="0"/>
            </a:lvl1pPr>
            <a:lvl2pPr marL="0" marR="0" indent="0" algn="l" rtl="0">
              <a:defRPr/>
            </a:lvl2pPr>
            <a:lvl3pPr marL="0" marR="0" indent="0" algn="l" rtl="0">
              <a:defRPr/>
            </a:lvl3pPr>
            <a:lvl4pPr marL="0" marR="0" indent="0" algn="l" rtl="0">
              <a:defRPr/>
            </a:lvl4pPr>
            <a:lvl5pPr marL="0" marR="0" indent="0" algn="l" rtl="0">
              <a:defRPr/>
            </a:lvl5pPr>
            <a:lvl6pPr marL="0" marR="0" indent="0" algn="l" rtl="0">
              <a:defRPr/>
            </a:lvl6pPr>
            <a:lvl7pPr marL="0" marR="0" indent="0" algn="l" rtl="0">
              <a:defRPr/>
            </a:lvl7pPr>
            <a:lvl8pPr marL="0" marR="0" indent="0" algn="l" rtl="0">
              <a:defRPr/>
            </a:lvl8pPr>
            <a:lvl9pPr marL="0" marR="0" indent="0" algn="l" rtl="0">
              <a:defRPr/>
            </a:lvl9pPr>
          </a:lstStyle>
          <a:p>
            <a:endParaRPr/>
          </a:p>
        </p:txBody>
      </p:sp>
      <p:sp>
        <p:nvSpPr>
          <p:cNvPr id="3" name="Shape 3"/>
          <p:cNvSpPr txBox="1">
            <a:spLocks noGrp="1"/>
          </p:cNvSpPr>
          <p:nvPr>
            <p:ph type="dt" idx="10"/>
          </p:nvPr>
        </p:nvSpPr>
        <p:spPr>
          <a:xfrm>
            <a:off x="3970735" y="2"/>
            <a:ext cx="3038143" cy="46420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defRPr sz="1100" b="0" i="0" u="none" strike="noStrike" cap="none" baseline="0"/>
            </a:lvl1pPr>
            <a:lvl2pPr marL="0" marR="0" indent="0" algn="l" rtl="0">
              <a:defRPr/>
            </a:lvl2pPr>
            <a:lvl3pPr marL="0" marR="0" indent="0" algn="l" rtl="0">
              <a:defRPr/>
            </a:lvl3pPr>
            <a:lvl4pPr marL="0" marR="0" indent="0" algn="l" rtl="0">
              <a:defRPr/>
            </a:lvl4pPr>
            <a:lvl5pPr marL="0" marR="0" indent="0" algn="l" rtl="0">
              <a:defRPr/>
            </a:lvl5pPr>
            <a:lvl6pPr marL="0" marR="0" indent="0" algn="l" rtl="0">
              <a:defRPr/>
            </a:lvl6pPr>
            <a:lvl7pPr marL="0" marR="0" indent="0" algn="l" rtl="0">
              <a:defRPr/>
            </a:lvl7pPr>
            <a:lvl8pPr marL="0" marR="0" indent="0" algn="l" rtl="0">
              <a:defRPr/>
            </a:lvl8pPr>
            <a:lvl9pPr marL="0" marR="0" indent="0" algn="l" rtl="0">
              <a:defRPr/>
            </a:lvl9pPr>
          </a:lstStyle>
          <a:p>
            <a:endParaRPr/>
          </a:p>
        </p:txBody>
      </p:sp>
      <p:sp>
        <p:nvSpPr>
          <p:cNvPr id="4" name="Shape 4"/>
          <p:cNvSpPr>
            <a:spLocks noGrp="1" noRot="1" noChangeAspect="1"/>
          </p:cNvSpPr>
          <p:nvPr>
            <p:ph type="sldImg" idx="3"/>
          </p:nvPr>
        </p:nvSpPr>
        <p:spPr>
          <a:xfrm>
            <a:off x="1181100" y="698500"/>
            <a:ext cx="4649788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" name="Shape 5"/>
          <p:cNvSpPr txBox="1">
            <a:spLocks noGrp="1"/>
          </p:cNvSpPr>
          <p:nvPr>
            <p:ph type="body" idx="1"/>
          </p:nvPr>
        </p:nvSpPr>
        <p:spPr>
          <a:xfrm>
            <a:off x="701347" y="4416100"/>
            <a:ext cx="5607710" cy="418245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ftr" idx="11"/>
          </p:nvPr>
        </p:nvSpPr>
        <p:spPr>
          <a:xfrm>
            <a:off x="1" y="8830660"/>
            <a:ext cx="3038143" cy="46420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defRPr sz="1100" b="0" i="0" u="none" strike="noStrike" cap="none" baseline="0"/>
            </a:lvl1pPr>
            <a:lvl2pPr marL="0" marR="0" indent="0" algn="l" rtl="0">
              <a:defRPr/>
            </a:lvl2pPr>
            <a:lvl3pPr marL="0" marR="0" indent="0" algn="l" rtl="0">
              <a:defRPr/>
            </a:lvl3pPr>
            <a:lvl4pPr marL="0" marR="0" indent="0" algn="l" rtl="0">
              <a:defRPr/>
            </a:lvl4pPr>
            <a:lvl5pPr marL="0" marR="0" indent="0" algn="l" rtl="0">
              <a:defRPr/>
            </a:lvl5pPr>
            <a:lvl6pPr marL="0" marR="0" indent="0" algn="l" rtl="0">
              <a:defRPr/>
            </a:lvl6pPr>
            <a:lvl7pPr marL="0" marR="0" indent="0" algn="l" rtl="0">
              <a:defRPr/>
            </a:lvl7pPr>
            <a:lvl8pPr marL="0" marR="0" indent="0" algn="l" rtl="0">
              <a:defRPr/>
            </a:lvl8pPr>
            <a:lvl9pPr marL="0" marR="0" indent="0" algn="l" rtl="0">
              <a:defRPr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sldNum" idx="12"/>
          </p:nvPr>
        </p:nvSpPr>
        <p:spPr>
          <a:xfrm>
            <a:off x="3970735" y="8830660"/>
            <a:ext cx="3038143" cy="46420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r" rtl="0">
              <a:defRPr sz="1100" b="0" i="0" u="none" strike="noStrike" cap="none" baseline="0"/>
            </a:lvl1pPr>
            <a:lvl2pPr marL="0" marR="0" indent="0" algn="l" rtl="0">
              <a:defRPr/>
            </a:lvl2pPr>
            <a:lvl3pPr marL="0" marR="0" indent="0" algn="l" rtl="0">
              <a:defRPr/>
            </a:lvl3pPr>
            <a:lvl4pPr marL="0" marR="0" indent="0" algn="l" rtl="0">
              <a:defRPr/>
            </a:lvl4pPr>
            <a:lvl5pPr marL="0" marR="0" indent="0" algn="l" rtl="0">
              <a:defRPr/>
            </a:lvl5pPr>
            <a:lvl6pPr marL="0" marR="0" indent="0" algn="l" rtl="0">
              <a:defRPr/>
            </a:lvl6pPr>
            <a:lvl7pPr marL="0" marR="0" indent="0" algn="l" rtl="0">
              <a:defRPr/>
            </a:lvl7pPr>
            <a:lvl8pPr marL="0" marR="0" indent="0" algn="l" rtl="0">
              <a:defRPr/>
            </a:lvl8pPr>
            <a:lvl9pPr marL="0" marR="0" indent="0" algn="l" rtl="0"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142235585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8500"/>
            <a:ext cx="4649788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8" name="Shape 38"/>
          <p:cNvSpPr txBox="1">
            <a:spLocks noGrp="1"/>
          </p:cNvSpPr>
          <p:nvPr>
            <p:ph type="body" idx="1"/>
          </p:nvPr>
        </p:nvSpPr>
        <p:spPr>
          <a:xfrm>
            <a:off x="701347" y="4416100"/>
            <a:ext cx="5607710" cy="4182457"/>
          </a:xfrm>
          <a:prstGeom prst="rect">
            <a:avLst/>
          </a:prstGeom>
          <a:noFill/>
          <a:ln>
            <a:noFill/>
          </a:ln>
        </p:spPr>
        <p:txBody>
          <a:bodyPr lIns="88100" tIns="44050" rIns="88100" bIns="44050" anchor="t" anchorCtr="0">
            <a:noAutofit/>
          </a:bodyPr>
          <a:lstStyle/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sldNum" idx="12"/>
          </p:nvPr>
        </p:nvSpPr>
        <p:spPr>
          <a:xfrm>
            <a:off x="3970735" y="8830660"/>
            <a:ext cx="3038143" cy="464204"/>
          </a:xfrm>
          <a:prstGeom prst="rect">
            <a:avLst/>
          </a:prstGeom>
          <a:noFill/>
          <a:ln>
            <a:noFill/>
          </a:ln>
        </p:spPr>
        <p:txBody>
          <a:bodyPr lIns="88100" tIns="44050" rIns="88100" bIns="44050" anchor="b" anchorCtr="0">
            <a:noAutofit/>
          </a:bodyPr>
          <a:lstStyle/>
          <a:p>
            <a:pPr marL="0" marR="0" lvl="0" indent="0" algn="r" rtl="0">
              <a:buSzPct val="25000"/>
              <a:buNone/>
            </a:pPr>
            <a:r>
              <a:rPr lang="ru-RU"/>
              <a:t> </a:t>
            </a:r>
          </a:p>
        </p:txBody>
      </p:sp>
      <p:sp>
        <p:nvSpPr>
          <p:cNvPr id="40" name="Shape 40"/>
          <p:cNvSpPr txBox="1">
            <a:spLocks noGrp="1"/>
          </p:cNvSpPr>
          <p:nvPr>
            <p:ph type="dt" idx="10"/>
          </p:nvPr>
        </p:nvSpPr>
        <p:spPr>
          <a:xfrm>
            <a:off x="3970735" y="2"/>
            <a:ext cx="3038143" cy="464204"/>
          </a:xfrm>
          <a:prstGeom prst="rect">
            <a:avLst/>
          </a:prstGeom>
          <a:noFill/>
          <a:ln>
            <a:noFill/>
          </a:ln>
        </p:spPr>
        <p:txBody>
          <a:bodyPr lIns="88100" tIns="44050" rIns="88100" bIns="44050" anchor="t" anchorCtr="0">
            <a:noAutofit/>
          </a:bodyPr>
          <a:lstStyle/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ftr" idx="11"/>
          </p:nvPr>
        </p:nvSpPr>
        <p:spPr>
          <a:xfrm>
            <a:off x="1" y="8830660"/>
            <a:ext cx="3038143" cy="464204"/>
          </a:xfrm>
          <a:prstGeom prst="rect">
            <a:avLst/>
          </a:prstGeom>
          <a:noFill/>
          <a:ln>
            <a:noFill/>
          </a:ln>
        </p:spPr>
        <p:txBody>
          <a:bodyPr lIns="88100" tIns="44050" rIns="88100" bIns="44050" anchor="b" anchorCtr="0">
            <a:noAutofit/>
          </a:bodyPr>
          <a:lstStyle/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hdr" idx="3"/>
          </p:nvPr>
        </p:nvSpPr>
        <p:spPr>
          <a:xfrm>
            <a:off x="1" y="2"/>
            <a:ext cx="3038143" cy="464204"/>
          </a:xfrm>
          <a:prstGeom prst="rect">
            <a:avLst/>
          </a:prstGeom>
          <a:noFill/>
          <a:ln>
            <a:noFill/>
          </a:ln>
        </p:spPr>
        <p:txBody>
          <a:bodyPr lIns="88100" tIns="44050" rIns="88100" bIns="44050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hape 149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8500"/>
            <a:ext cx="4649788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50" name="Shape 150"/>
          <p:cNvSpPr txBox="1">
            <a:spLocks noGrp="1"/>
          </p:cNvSpPr>
          <p:nvPr>
            <p:ph type="body" idx="1"/>
          </p:nvPr>
        </p:nvSpPr>
        <p:spPr>
          <a:xfrm>
            <a:off x="701347" y="4416100"/>
            <a:ext cx="5607710" cy="4182457"/>
          </a:xfrm>
          <a:prstGeom prst="rect">
            <a:avLst/>
          </a:prstGeom>
          <a:noFill/>
          <a:ln>
            <a:noFill/>
          </a:ln>
        </p:spPr>
        <p:txBody>
          <a:bodyPr lIns="88100" tIns="44050" rIns="88100" bIns="44050" anchor="t" anchorCtr="0">
            <a:noAutofit/>
          </a:bodyPr>
          <a:lstStyle/>
          <a:p>
            <a:endParaRPr/>
          </a:p>
        </p:txBody>
      </p:sp>
      <p:sp>
        <p:nvSpPr>
          <p:cNvPr id="151" name="Shape 151"/>
          <p:cNvSpPr txBox="1">
            <a:spLocks noGrp="1"/>
          </p:cNvSpPr>
          <p:nvPr>
            <p:ph type="hdr" idx="3"/>
          </p:nvPr>
        </p:nvSpPr>
        <p:spPr>
          <a:xfrm>
            <a:off x="1" y="2"/>
            <a:ext cx="3038143" cy="464204"/>
          </a:xfrm>
          <a:prstGeom prst="rect">
            <a:avLst/>
          </a:prstGeom>
          <a:noFill/>
          <a:ln>
            <a:noFill/>
          </a:ln>
        </p:spPr>
        <p:txBody>
          <a:bodyPr lIns="88100" tIns="44050" rIns="88100" bIns="44050" anchor="t" anchorCtr="0">
            <a:noAutofit/>
          </a:bodyPr>
          <a:lstStyle/>
          <a:p>
            <a:endParaRPr/>
          </a:p>
        </p:txBody>
      </p:sp>
      <p:sp>
        <p:nvSpPr>
          <p:cNvPr id="152" name="Shape 152"/>
          <p:cNvSpPr txBox="1">
            <a:spLocks noGrp="1"/>
          </p:cNvSpPr>
          <p:nvPr>
            <p:ph type="dt" idx="10"/>
          </p:nvPr>
        </p:nvSpPr>
        <p:spPr>
          <a:xfrm>
            <a:off x="3970735" y="2"/>
            <a:ext cx="3038143" cy="464204"/>
          </a:xfrm>
          <a:prstGeom prst="rect">
            <a:avLst/>
          </a:prstGeom>
          <a:noFill/>
          <a:ln>
            <a:noFill/>
          </a:ln>
        </p:spPr>
        <p:txBody>
          <a:bodyPr lIns="88100" tIns="44050" rIns="88100" bIns="44050" anchor="t" anchorCtr="0">
            <a:noAutofit/>
          </a:bodyPr>
          <a:lstStyle/>
          <a:p>
            <a:endParaRPr/>
          </a:p>
        </p:txBody>
      </p:sp>
      <p:sp>
        <p:nvSpPr>
          <p:cNvPr id="153" name="Shape 153"/>
          <p:cNvSpPr txBox="1">
            <a:spLocks noGrp="1"/>
          </p:cNvSpPr>
          <p:nvPr>
            <p:ph type="ftr" idx="11"/>
          </p:nvPr>
        </p:nvSpPr>
        <p:spPr>
          <a:xfrm>
            <a:off x="1" y="8830660"/>
            <a:ext cx="3038143" cy="464204"/>
          </a:xfrm>
          <a:prstGeom prst="rect">
            <a:avLst/>
          </a:prstGeom>
          <a:noFill/>
          <a:ln>
            <a:noFill/>
          </a:ln>
        </p:spPr>
        <p:txBody>
          <a:bodyPr lIns="88100" tIns="44050" rIns="88100" bIns="44050" anchor="b" anchorCtr="0">
            <a:noAutofit/>
          </a:bodyPr>
          <a:lstStyle/>
          <a:p>
            <a:endParaRPr/>
          </a:p>
        </p:txBody>
      </p:sp>
      <p:sp>
        <p:nvSpPr>
          <p:cNvPr id="154" name="Shape 154"/>
          <p:cNvSpPr txBox="1">
            <a:spLocks noGrp="1"/>
          </p:cNvSpPr>
          <p:nvPr>
            <p:ph type="sldNum" idx="12"/>
          </p:nvPr>
        </p:nvSpPr>
        <p:spPr>
          <a:xfrm>
            <a:off x="3970735" y="8830660"/>
            <a:ext cx="3038143" cy="464204"/>
          </a:xfrm>
          <a:prstGeom prst="rect">
            <a:avLst/>
          </a:prstGeom>
          <a:noFill/>
          <a:ln>
            <a:noFill/>
          </a:ln>
        </p:spPr>
        <p:txBody>
          <a:bodyPr lIns="88100" tIns="44050" rIns="88100" bIns="44050" anchor="b" anchorCtr="0">
            <a:noAutofit/>
          </a:bodyPr>
          <a:lstStyle/>
          <a:p>
            <a:pPr marL="0" marR="0" lvl="0" indent="0" algn="r" rtl="0">
              <a:buSzPct val="25000"/>
              <a:buNone/>
            </a:pPr>
            <a:r>
              <a:rPr lang="ru-RU"/>
              <a:t> 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hape 160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8500"/>
            <a:ext cx="4649788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61" name="Shape 161"/>
          <p:cNvSpPr txBox="1">
            <a:spLocks noGrp="1"/>
          </p:cNvSpPr>
          <p:nvPr>
            <p:ph type="body" idx="1"/>
          </p:nvPr>
        </p:nvSpPr>
        <p:spPr>
          <a:xfrm>
            <a:off x="701347" y="4416100"/>
            <a:ext cx="5607710" cy="4182457"/>
          </a:xfrm>
          <a:prstGeom prst="rect">
            <a:avLst/>
          </a:prstGeom>
          <a:noFill/>
          <a:ln>
            <a:noFill/>
          </a:ln>
        </p:spPr>
        <p:txBody>
          <a:bodyPr lIns="88100" tIns="44050" rIns="88100" bIns="44050" anchor="t" anchorCtr="0">
            <a:noAutofit/>
          </a:bodyPr>
          <a:lstStyle/>
          <a:p>
            <a:endParaRPr/>
          </a:p>
        </p:txBody>
      </p:sp>
      <p:sp>
        <p:nvSpPr>
          <p:cNvPr id="162" name="Shape 162"/>
          <p:cNvSpPr txBox="1">
            <a:spLocks noGrp="1"/>
          </p:cNvSpPr>
          <p:nvPr>
            <p:ph type="hdr" idx="3"/>
          </p:nvPr>
        </p:nvSpPr>
        <p:spPr>
          <a:xfrm>
            <a:off x="1" y="2"/>
            <a:ext cx="3038143" cy="464204"/>
          </a:xfrm>
          <a:prstGeom prst="rect">
            <a:avLst/>
          </a:prstGeom>
          <a:noFill/>
          <a:ln>
            <a:noFill/>
          </a:ln>
        </p:spPr>
        <p:txBody>
          <a:bodyPr lIns="88100" tIns="44050" rIns="88100" bIns="44050" anchor="t" anchorCtr="0">
            <a:noAutofit/>
          </a:bodyPr>
          <a:lstStyle/>
          <a:p>
            <a:endParaRPr/>
          </a:p>
        </p:txBody>
      </p:sp>
      <p:sp>
        <p:nvSpPr>
          <p:cNvPr id="163" name="Shape 163"/>
          <p:cNvSpPr txBox="1">
            <a:spLocks noGrp="1"/>
          </p:cNvSpPr>
          <p:nvPr>
            <p:ph type="dt" idx="10"/>
          </p:nvPr>
        </p:nvSpPr>
        <p:spPr>
          <a:xfrm>
            <a:off x="3970735" y="2"/>
            <a:ext cx="3038143" cy="464204"/>
          </a:xfrm>
          <a:prstGeom prst="rect">
            <a:avLst/>
          </a:prstGeom>
          <a:noFill/>
          <a:ln>
            <a:noFill/>
          </a:ln>
        </p:spPr>
        <p:txBody>
          <a:bodyPr lIns="88100" tIns="44050" rIns="88100" bIns="44050" anchor="t" anchorCtr="0">
            <a:noAutofit/>
          </a:bodyPr>
          <a:lstStyle/>
          <a:p>
            <a:endParaRPr/>
          </a:p>
        </p:txBody>
      </p:sp>
      <p:sp>
        <p:nvSpPr>
          <p:cNvPr id="164" name="Shape 164"/>
          <p:cNvSpPr txBox="1">
            <a:spLocks noGrp="1"/>
          </p:cNvSpPr>
          <p:nvPr>
            <p:ph type="ftr" idx="11"/>
          </p:nvPr>
        </p:nvSpPr>
        <p:spPr>
          <a:xfrm>
            <a:off x="1" y="8830660"/>
            <a:ext cx="3038143" cy="464204"/>
          </a:xfrm>
          <a:prstGeom prst="rect">
            <a:avLst/>
          </a:prstGeom>
          <a:noFill/>
          <a:ln>
            <a:noFill/>
          </a:ln>
        </p:spPr>
        <p:txBody>
          <a:bodyPr lIns="88100" tIns="44050" rIns="88100" bIns="44050" anchor="b" anchorCtr="0">
            <a:noAutofit/>
          </a:bodyPr>
          <a:lstStyle/>
          <a:p>
            <a:endParaRPr/>
          </a:p>
        </p:txBody>
      </p:sp>
      <p:sp>
        <p:nvSpPr>
          <p:cNvPr id="165" name="Shape 165"/>
          <p:cNvSpPr txBox="1">
            <a:spLocks noGrp="1"/>
          </p:cNvSpPr>
          <p:nvPr>
            <p:ph type="sldNum" idx="12"/>
          </p:nvPr>
        </p:nvSpPr>
        <p:spPr>
          <a:xfrm>
            <a:off x="3970735" y="8830660"/>
            <a:ext cx="3038143" cy="464204"/>
          </a:xfrm>
          <a:prstGeom prst="rect">
            <a:avLst/>
          </a:prstGeom>
          <a:noFill/>
          <a:ln>
            <a:noFill/>
          </a:ln>
        </p:spPr>
        <p:txBody>
          <a:bodyPr lIns="88100" tIns="44050" rIns="88100" bIns="44050" anchor="b" anchorCtr="0">
            <a:noAutofit/>
          </a:bodyPr>
          <a:lstStyle/>
          <a:p>
            <a:pPr marL="0" marR="0" lvl="0" indent="0" algn="r" rtl="0">
              <a:buSzPct val="25000"/>
              <a:buNone/>
            </a:pPr>
            <a:r>
              <a:rPr lang="ru-RU"/>
              <a:t> 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Shape 171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8500"/>
            <a:ext cx="4649788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72" name="Shape 172"/>
          <p:cNvSpPr txBox="1">
            <a:spLocks noGrp="1"/>
          </p:cNvSpPr>
          <p:nvPr>
            <p:ph type="body" idx="1"/>
          </p:nvPr>
        </p:nvSpPr>
        <p:spPr>
          <a:xfrm>
            <a:off x="701347" y="4416100"/>
            <a:ext cx="5607710" cy="4182457"/>
          </a:xfrm>
          <a:prstGeom prst="rect">
            <a:avLst/>
          </a:prstGeom>
          <a:noFill/>
          <a:ln>
            <a:noFill/>
          </a:ln>
        </p:spPr>
        <p:txBody>
          <a:bodyPr lIns="88100" tIns="44050" rIns="88100" bIns="44050" anchor="t" anchorCtr="0">
            <a:noAutofit/>
          </a:bodyPr>
          <a:lstStyle/>
          <a:p>
            <a:pPr marL="0" marR="0" lvl="0" indent="0" algn="l" rtl="0">
              <a:buSzPct val="25000"/>
              <a:buNone/>
            </a:pPr>
            <a:r>
              <a:rPr lang="ru-RU" sz="1100" b="0" i="0" u="none" strike="noStrike" cap="none" baseline="0">
                <a:latin typeface="Times New Roman"/>
                <a:ea typeface="Times New Roman"/>
                <a:cs typeface="Times New Roman"/>
                <a:sym typeface="Times New Roman"/>
              </a:rPr>
              <a:t>Политика в области оценки и контроля 2010 г.: http://www.thegef.org/gef/sites/thegef.org/files/documents/ME_Policy_2010.pdf .</a:t>
            </a:r>
          </a:p>
          <a:p>
            <a:endParaRPr lang="ru-RU" sz="1100" b="0" i="0" u="none" strike="noStrike" cap="none" baseline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>
              <a:buNone/>
            </a:pPr>
            <a:r>
              <a:rPr lang="ru-RU" sz="1100" b="0" i="0" u="none" strike="noStrike" cap="none" baseline="0">
                <a:latin typeface="Times New Roman"/>
                <a:ea typeface="Times New Roman"/>
                <a:cs typeface="Times New Roman"/>
                <a:sym typeface="Times New Roman"/>
              </a:rPr>
              <a:t>Минимальное требование 1:</a:t>
            </a:r>
          </a:p>
          <a:p>
            <a:endParaRPr lang="ru-RU" sz="1100" b="0" i="0" u="none" strike="noStrike" cap="none" baseline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buSzPct val="25000"/>
              <a:buNone/>
            </a:pPr>
            <a:r>
              <a:rPr lang="ru-RU" sz="1100" b="0" i="0" u="none" strike="noStrike" cap="none" baseline="0">
                <a:latin typeface="Times New Roman"/>
                <a:ea typeface="Times New Roman"/>
                <a:cs typeface="Times New Roman"/>
                <a:sym typeface="Times New Roman"/>
              </a:rPr>
              <a:t>"Целевой план проекта или программы с описанием проблемы, которую предстоит решить, с величиной показателей или, в случае если базовые показатели не определены, альтернативный план решения проблемы, утвержденный ГИД".</a:t>
            </a:r>
          </a:p>
        </p:txBody>
      </p:sp>
      <p:sp>
        <p:nvSpPr>
          <p:cNvPr id="173" name="Shape 173"/>
          <p:cNvSpPr txBox="1">
            <a:spLocks noGrp="1"/>
          </p:cNvSpPr>
          <p:nvPr>
            <p:ph type="hdr" idx="3"/>
          </p:nvPr>
        </p:nvSpPr>
        <p:spPr>
          <a:xfrm>
            <a:off x="1" y="2"/>
            <a:ext cx="3038143" cy="464204"/>
          </a:xfrm>
          <a:prstGeom prst="rect">
            <a:avLst/>
          </a:prstGeom>
          <a:noFill/>
          <a:ln>
            <a:noFill/>
          </a:ln>
        </p:spPr>
        <p:txBody>
          <a:bodyPr lIns="88100" tIns="44050" rIns="88100" bIns="44050" anchor="t" anchorCtr="0">
            <a:noAutofit/>
          </a:bodyPr>
          <a:lstStyle/>
          <a:p>
            <a:endParaRPr/>
          </a:p>
        </p:txBody>
      </p:sp>
      <p:sp>
        <p:nvSpPr>
          <p:cNvPr id="174" name="Shape 174"/>
          <p:cNvSpPr txBox="1">
            <a:spLocks noGrp="1"/>
          </p:cNvSpPr>
          <p:nvPr>
            <p:ph type="dt" idx="10"/>
          </p:nvPr>
        </p:nvSpPr>
        <p:spPr>
          <a:xfrm>
            <a:off x="3970735" y="2"/>
            <a:ext cx="3038143" cy="464204"/>
          </a:xfrm>
          <a:prstGeom prst="rect">
            <a:avLst/>
          </a:prstGeom>
          <a:noFill/>
          <a:ln>
            <a:noFill/>
          </a:ln>
        </p:spPr>
        <p:txBody>
          <a:bodyPr lIns="88100" tIns="44050" rIns="88100" bIns="44050" anchor="t" anchorCtr="0">
            <a:noAutofit/>
          </a:bodyPr>
          <a:lstStyle/>
          <a:p>
            <a:endParaRPr/>
          </a:p>
        </p:txBody>
      </p:sp>
      <p:sp>
        <p:nvSpPr>
          <p:cNvPr id="175" name="Shape 175"/>
          <p:cNvSpPr txBox="1">
            <a:spLocks noGrp="1"/>
          </p:cNvSpPr>
          <p:nvPr>
            <p:ph type="ftr" idx="11"/>
          </p:nvPr>
        </p:nvSpPr>
        <p:spPr>
          <a:xfrm>
            <a:off x="1" y="8830660"/>
            <a:ext cx="3038143" cy="464204"/>
          </a:xfrm>
          <a:prstGeom prst="rect">
            <a:avLst/>
          </a:prstGeom>
          <a:noFill/>
          <a:ln>
            <a:noFill/>
          </a:ln>
        </p:spPr>
        <p:txBody>
          <a:bodyPr lIns="88100" tIns="44050" rIns="88100" bIns="44050" anchor="b" anchorCtr="0">
            <a:noAutofit/>
          </a:bodyPr>
          <a:lstStyle/>
          <a:p>
            <a:endParaRPr/>
          </a:p>
        </p:txBody>
      </p:sp>
      <p:sp>
        <p:nvSpPr>
          <p:cNvPr id="176" name="Shape 176"/>
          <p:cNvSpPr txBox="1">
            <a:spLocks noGrp="1"/>
          </p:cNvSpPr>
          <p:nvPr>
            <p:ph type="sldNum" idx="12"/>
          </p:nvPr>
        </p:nvSpPr>
        <p:spPr>
          <a:xfrm>
            <a:off x="3970735" y="8830660"/>
            <a:ext cx="3038143" cy="464204"/>
          </a:xfrm>
          <a:prstGeom prst="rect">
            <a:avLst/>
          </a:prstGeom>
          <a:noFill/>
          <a:ln>
            <a:noFill/>
          </a:ln>
        </p:spPr>
        <p:txBody>
          <a:bodyPr lIns="88100" tIns="44050" rIns="88100" bIns="44050" anchor="b" anchorCtr="0">
            <a:noAutofit/>
          </a:bodyPr>
          <a:lstStyle/>
          <a:p>
            <a:pPr marL="0" marR="0" lvl="0" indent="0" algn="r" rtl="0">
              <a:buSzPct val="25000"/>
              <a:buNone/>
            </a:pPr>
            <a:r>
              <a:rPr lang="ru-RU"/>
              <a:t> 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Shape 182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8500"/>
            <a:ext cx="4649788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83" name="Shape 183"/>
          <p:cNvSpPr txBox="1">
            <a:spLocks noGrp="1"/>
          </p:cNvSpPr>
          <p:nvPr>
            <p:ph type="body" idx="1"/>
          </p:nvPr>
        </p:nvSpPr>
        <p:spPr>
          <a:xfrm>
            <a:off x="701347" y="4416100"/>
            <a:ext cx="5607710" cy="4182457"/>
          </a:xfrm>
          <a:prstGeom prst="rect">
            <a:avLst/>
          </a:prstGeom>
          <a:noFill/>
          <a:ln>
            <a:noFill/>
          </a:ln>
        </p:spPr>
        <p:txBody>
          <a:bodyPr lIns="88100" tIns="44050" rIns="88100" bIns="44050" anchor="t" anchorCtr="0">
            <a:noAutofit/>
          </a:bodyPr>
          <a:lstStyle/>
          <a:p>
            <a:endParaRPr/>
          </a:p>
        </p:txBody>
      </p:sp>
      <p:sp>
        <p:nvSpPr>
          <p:cNvPr id="184" name="Shape 184"/>
          <p:cNvSpPr txBox="1">
            <a:spLocks noGrp="1"/>
          </p:cNvSpPr>
          <p:nvPr>
            <p:ph type="hdr" idx="3"/>
          </p:nvPr>
        </p:nvSpPr>
        <p:spPr>
          <a:xfrm>
            <a:off x="1" y="2"/>
            <a:ext cx="3038143" cy="464204"/>
          </a:xfrm>
          <a:prstGeom prst="rect">
            <a:avLst/>
          </a:prstGeom>
          <a:noFill/>
          <a:ln>
            <a:noFill/>
          </a:ln>
        </p:spPr>
        <p:txBody>
          <a:bodyPr lIns="88100" tIns="44050" rIns="88100" bIns="44050" anchor="t" anchorCtr="0">
            <a:noAutofit/>
          </a:bodyPr>
          <a:lstStyle/>
          <a:p>
            <a:endParaRPr/>
          </a:p>
        </p:txBody>
      </p:sp>
      <p:sp>
        <p:nvSpPr>
          <p:cNvPr id="185" name="Shape 185"/>
          <p:cNvSpPr txBox="1">
            <a:spLocks noGrp="1"/>
          </p:cNvSpPr>
          <p:nvPr>
            <p:ph type="dt" idx="10"/>
          </p:nvPr>
        </p:nvSpPr>
        <p:spPr>
          <a:xfrm>
            <a:off x="3970735" y="2"/>
            <a:ext cx="3038143" cy="464204"/>
          </a:xfrm>
          <a:prstGeom prst="rect">
            <a:avLst/>
          </a:prstGeom>
          <a:noFill/>
          <a:ln>
            <a:noFill/>
          </a:ln>
        </p:spPr>
        <p:txBody>
          <a:bodyPr lIns="88100" tIns="44050" rIns="88100" bIns="44050" anchor="t" anchorCtr="0">
            <a:noAutofit/>
          </a:bodyPr>
          <a:lstStyle/>
          <a:p>
            <a:endParaRPr/>
          </a:p>
        </p:txBody>
      </p:sp>
      <p:sp>
        <p:nvSpPr>
          <p:cNvPr id="186" name="Shape 186"/>
          <p:cNvSpPr txBox="1">
            <a:spLocks noGrp="1"/>
          </p:cNvSpPr>
          <p:nvPr>
            <p:ph type="ftr" idx="11"/>
          </p:nvPr>
        </p:nvSpPr>
        <p:spPr>
          <a:xfrm>
            <a:off x="1" y="8830660"/>
            <a:ext cx="3038143" cy="464204"/>
          </a:xfrm>
          <a:prstGeom prst="rect">
            <a:avLst/>
          </a:prstGeom>
          <a:noFill/>
          <a:ln>
            <a:noFill/>
          </a:ln>
        </p:spPr>
        <p:txBody>
          <a:bodyPr lIns="88100" tIns="44050" rIns="88100" bIns="44050" anchor="b" anchorCtr="0">
            <a:noAutofit/>
          </a:bodyPr>
          <a:lstStyle/>
          <a:p>
            <a:endParaRPr/>
          </a:p>
        </p:txBody>
      </p:sp>
      <p:sp>
        <p:nvSpPr>
          <p:cNvPr id="187" name="Shape 187"/>
          <p:cNvSpPr txBox="1">
            <a:spLocks noGrp="1"/>
          </p:cNvSpPr>
          <p:nvPr>
            <p:ph type="sldNum" idx="12"/>
          </p:nvPr>
        </p:nvSpPr>
        <p:spPr>
          <a:xfrm>
            <a:off x="3970735" y="8830660"/>
            <a:ext cx="3038143" cy="464204"/>
          </a:xfrm>
          <a:prstGeom prst="rect">
            <a:avLst/>
          </a:prstGeom>
          <a:noFill/>
          <a:ln>
            <a:noFill/>
          </a:ln>
        </p:spPr>
        <p:txBody>
          <a:bodyPr lIns="88100" tIns="44050" rIns="88100" bIns="44050" anchor="b" anchorCtr="0">
            <a:noAutofit/>
          </a:bodyPr>
          <a:lstStyle/>
          <a:p>
            <a:pPr marL="0" marR="0" lvl="0" indent="0" algn="r" rtl="0">
              <a:buSzPct val="25000"/>
              <a:buNone/>
            </a:pPr>
            <a:r>
              <a:rPr lang="ru-RU"/>
              <a:t> </a:t>
            </a: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Shape 19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8500"/>
            <a:ext cx="4649788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94" name="Shape 194"/>
          <p:cNvSpPr txBox="1">
            <a:spLocks noGrp="1"/>
          </p:cNvSpPr>
          <p:nvPr>
            <p:ph type="body" idx="1"/>
          </p:nvPr>
        </p:nvSpPr>
        <p:spPr>
          <a:xfrm>
            <a:off x="701347" y="4416100"/>
            <a:ext cx="5607710" cy="4182457"/>
          </a:xfrm>
          <a:prstGeom prst="rect">
            <a:avLst/>
          </a:prstGeom>
          <a:noFill/>
          <a:ln>
            <a:noFill/>
          </a:ln>
        </p:spPr>
        <p:txBody>
          <a:bodyPr lIns="88100" tIns="44050" rIns="88100" bIns="44050" anchor="t" anchorCtr="0">
            <a:noAutofit/>
          </a:bodyPr>
          <a:lstStyle/>
          <a:p>
            <a:pPr>
              <a:buNone/>
            </a:pPr>
            <a:r>
              <a:rPr lang="ru-RU" sz="1100" b="0" i="0" u="none" strike="noStrike" cap="none" baseline="0">
                <a:latin typeface="Times New Roman"/>
                <a:ea typeface="Times New Roman"/>
                <a:cs typeface="Times New Roman"/>
                <a:sym typeface="Times New Roman"/>
              </a:rPr>
              <a:t>Мониторинг портфеля на тематическом и корпоративном уровнях основывается на параметрах и целях, приведенных в таблице результатов по каждой тематической области и в структуре стратегических результатов ГЭФ (программный документ ГЭФ-5).  </a:t>
            </a:r>
          </a:p>
          <a:p>
            <a:endParaRPr lang="ru-RU" sz="1100" b="0" i="0" u="none" strike="noStrike" cap="none" baseline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>
              <a:buNone/>
            </a:pPr>
            <a:r>
              <a:rPr lang="ru-RU" sz="1100" b="0" i="0" u="none" strike="noStrike" cap="none" baseline="0">
                <a:latin typeface="Times New Roman"/>
                <a:ea typeface="Times New Roman"/>
                <a:cs typeface="Times New Roman"/>
                <a:sym typeface="Times New Roman"/>
              </a:rPr>
              <a:t>Секретариат в сотрудничестве с учреждениями ГЭФ внедряет последовательный и интегрированный подход УОР с введением стратегических целей в масштабе всей организации. Мониторинг результатов ГЭФ на уровне портфеля определяет и измеряет конечные результаты, достигнутые в течение срока действия проекта, а не результаты долгосрочного воздействия, которые проще получить в ходе оценок.  </a:t>
            </a:r>
          </a:p>
          <a:p>
            <a:endParaRPr lang="ru-RU" sz="1100" b="0" i="0" u="none" strike="noStrike" cap="none" baseline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>
              <a:buNone/>
            </a:pPr>
            <a:r>
              <a:rPr lang="ru-RU" sz="1100" b="0" i="0" u="none" strike="noStrike" cap="none" baseline="0">
                <a:latin typeface="Times New Roman"/>
                <a:ea typeface="Times New Roman"/>
                <a:cs typeface="Times New Roman"/>
                <a:sym typeface="Times New Roman"/>
              </a:rPr>
              <a:t>Мониторинг результатов ГЭФ ориентирован на измерение конечных результатов и основных достижений. Непосредственные конечные результаты, ключевые промежуточные результаты и прочие характеристики эффективности являются хорошими показателями продвижения в сторону результатов более высокого уровня. Ответственность за измерение результатов и отчетность на уровне проекта будет возложена на учреждения-исполнителей. </a:t>
            </a:r>
          </a:p>
          <a:p>
            <a:endParaRPr lang="ru-RU" sz="1100" b="0" i="0" u="none" strike="noStrike" cap="none" baseline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95" name="Shape 195"/>
          <p:cNvSpPr txBox="1">
            <a:spLocks noGrp="1"/>
          </p:cNvSpPr>
          <p:nvPr>
            <p:ph type="hdr" idx="3"/>
          </p:nvPr>
        </p:nvSpPr>
        <p:spPr>
          <a:xfrm>
            <a:off x="1" y="2"/>
            <a:ext cx="3038143" cy="464204"/>
          </a:xfrm>
          <a:prstGeom prst="rect">
            <a:avLst/>
          </a:prstGeom>
          <a:noFill/>
          <a:ln>
            <a:noFill/>
          </a:ln>
        </p:spPr>
        <p:txBody>
          <a:bodyPr lIns="88100" tIns="44050" rIns="88100" bIns="44050" anchor="t" anchorCtr="0">
            <a:noAutofit/>
          </a:bodyPr>
          <a:lstStyle/>
          <a:p>
            <a:endParaRPr/>
          </a:p>
        </p:txBody>
      </p:sp>
      <p:sp>
        <p:nvSpPr>
          <p:cNvPr id="196" name="Shape 196"/>
          <p:cNvSpPr txBox="1">
            <a:spLocks noGrp="1"/>
          </p:cNvSpPr>
          <p:nvPr>
            <p:ph type="dt" idx="10"/>
          </p:nvPr>
        </p:nvSpPr>
        <p:spPr>
          <a:xfrm>
            <a:off x="3970735" y="2"/>
            <a:ext cx="3038143" cy="464204"/>
          </a:xfrm>
          <a:prstGeom prst="rect">
            <a:avLst/>
          </a:prstGeom>
          <a:noFill/>
          <a:ln>
            <a:noFill/>
          </a:ln>
        </p:spPr>
        <p:txBody>
          <a:bodyPr lIns="88100" tIns="44050" rIns="88100" bIns="44050" anchor="t" anchorCtr="0">
            <a:noAutofit/>
          </a:bodyPr>
          <a:lstStyle/>
          <a:p>
            <a:endParaRPr/>
          </a:p>
        </p:txBody>
      </p:sp>
      <p:sp>
        <p:nvSpPr>
          <p:cNvPr id="197" name="Shape 197"/>
          <p:cNvSpPr txBox="1">
            <a:spLocks noGrp="1"/>
          </p:cNvSpPr>
          <p:nvPr>
            <p:ph type="ftr" idx="11"/>
          </p:nvPr>
        </p:nvSpPr>
        <p:spPr>
          <a:xfrm>
            <a:off x="1" y="8830660"/>
            <a:ext cx="3038143" cy="464204"/>
          </a:xfrm>
          <a:prstGeom prst="rect">
            <a:avLst/>
          </a:prstGeom>
          <a:noFill/>
          <a:ln>
            <a:noFill/>
          </a:ln>
        </p:spPr>
        <p:txBody>
          <a:bodyPr lIns="88100" tIns="44050" rIns="88100" bIns="44050" anchor="b" anchorCtr="0">
            <a:noAutofit/>
          </a:bodyPr>
          <a:lstStyle/>
          <a:p>
            <a:endParaRPr/>
          </a:p>
        </p:txBody>
      </p:sp>
      <p:sp>
        <p:nvSpPr>
          <p:cNvPr id="198" name="Shape 198"/>
          <p:cNvSpPr txBox="1">
            <a:spLocks noGrp="1"/>
          </p:cNvSpPr>
          <p:nvPr>
            <p:ph type="sldNum" idx="12"/>
          </p:nvPr>
        </p:nvSpPr>
        <p:spPr>
          <a:xfrm>
            <a:off x="3970735" y="8830660"/>
            <a:ext cx="3038143" cy="464204"/>
          </a:xfrm>
          <a:prstGeom prst="rect">
            <a:avLst/>
          </a:prstGeom>
          <a:noFill/>
          <a:ln>
            <a:noFill/>
          </a:ln>
        </p:spPr>
        <p:txBody>
          <a:bodyPr lIns="88100" tIns="44050" rIns="88100" bIns="44050" anchor="b" anchorCtr="0">
            <a:noAutofit/>
          </a:bodyPr>
          <a:lstStyle/>
          <a:p>
            <a:pPr marL="0" marR="0" lvl="0" indent="0" algn="r" rtl="0">
              <a:buSzPct val="25000"/>
              <a:buNone/>
            </a:pPr>
            <a:r>
              <a:rPr lang="ru-RU"/>
              <a:t> </a:t>
            </a: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Shape 204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8500"/>
            <a:ext cx="4649788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05" name="Shape 205"/>
          <p:cNvSpPr txBox="1">
            <a:spLocks noGrp="1"/>
          </p:cNvSpPr>
          <p:nvPr>
            <p:ph type="body" idx="1"/>
          </p:nvPr>
        </p:nvSpPr>
        <p:spPr>
          <a:xfrm>
            <a:off x="701347" y="4416100"/>
            <a:ext cx="5607710" cy="4182457"/>
          </a:xfrm>
          <a:prstGeom prst="rect">
            <a:avLst/>
          </a:prstGeom>
          <a:noFill/>
          <a:ln>
            <a:noFill/>
          </a:ln>
        </p:spPr>
        <p:txBody>
          <a:bodyPr lIns="88100" tIns="44050" rIns="88100" bIns="44050" anchor="t" anchorCtr="0">
            <a:noAutofit/>
          </a:bodyPr>
          <a:lstStyle/>
          <a:p>
            <a:endParaRPr/>
          </a:p>
        </p:txBody>
      </p:sp>
      <p:sp>
        <p:nvSpPr>
          <p:cNvPr id="206" name="Shape 206"/>
          <p:cNvSpPr txBox="1">
            <a:spLocks noGrp="1"/>
          </p:cNvSpPr>
          <p:nvPr>
            <p:ph type="hdr" idx="3"/>
          </p:nvPr>
        </p:nvSpPr>
        <p:spPr>
          <a:xfrm>
            <a:off x="1" y="2"/>
            <a:ext cx="3038143" cy="464204"/>
          </a:xfrm>
          <a:prstGeom prst="rect">
            <a:avLst/>
          </a:prstGeom>
          <a:noFill/>
          <a:ln>
            <a:noFill/>
          </a:ln>
        </p:spPr>
        <p:txBody>
          <a:bodyPr lIns="88100" tIns="44050" rIns="88100" bIns="44050" anchor="t" anchorCtr="0">
            <a:noAutofit/>
          </a:bodyPr>
          <a:lstStyle/>
          <a:p>
            <a:endParaRPr/>
          </a:p>
        </p:txBody>
      </p:sp>
      <p:sp>
        <p:nvSpPr>
          <p:cNvPr id="207" name="Shape 207"/>
          <p:cNvSpPr txBox="1">
            <a:spLocks noGrp="1"/>
          </p:cNvSpPr>
          <p:nvPr>
            <p:ph type="dt" idx="10"/>
          </p:nvPr>
        </p:nvSpPr>
        <p:spPr>
          <a:xfrm>
            <a:off x="3970735" y="2"/>
            <a:ext cx="3038143" cy="464204"/>
          </a:xfrm>
          <a:prstGeom prst="rect">
            <a:avLst/>
          </a:prstGeom>
          <a:noFill/>
          <a:ln>
            <a:noFill/>
          </a:ln>
        </p:spPr>
        <p:txBody>
          <a:bodyPr lIns="88100" tIns="44050" rIns="88100" bIns="44050" anchor="t" anchorCtr="0">
            <a:noAutofit/>
          </a:bodyPr>
          <a:lstStyle/>
          <a:p>
            <a:endParaRPr/>
          </a:p>
        </p:txBody>
      </p:sp>
      <p:sp>
        <p:nvSpPr>
          <p:cNvPr id="208" name="Shape 208"/>
          <p:cNvSpPr txBox="1">
            <a:spLocks noGrp="1"/>
          </p:cNvSpPr>
          <p:nvPr>
            <p:ph type="ftr" idx="11"/>
          </p:nvPr>
        </p:nvSpPr>
        <p:spPr>
          <a:xfrm>
            <a:off x="1" y="8830660"/>
            <a:ext cx="3038143" cy="464204"/>
          </a:xfrm>
          <a:prstGeom prst="rect">
            <a:avLst/>
          </a:prstGeom>
          <a:noFill/>
          <a:ln>
            <a:noFill/>
          </a:ln>
        </p:spPr>
        <p:txBody>
          <a:bodyPr lIns="88100" tIns="44050" rIns="88100" bIns="44050" anchor="b" anchorCtr="0">
            <a:noAutofit/>
          </a:bodyPr>
          <a:lstStyle/>
          <a:p>
            <a:endParaRPr/>
          </a:p>
        </p:txBody>
      </p:sp>
      <p:sp>
        <p:nvSpPr>
          <p:cNvPr id="209" name="Shape 209"/>
          <p:cNvSpPr txBox="1">
            <a:spLocks noGrp="1"/>
          </p:cNvSpPr>
          <p:nvPr>
            <p:ph type="sldNum" idx="12"/>
          </p:nvPr>
        </p:nvSpPr>
        <p:spPr>
          <a:xfrm>
            <a:off x="3970735" y="8830660"/>
            <a:ext cx="3038143" cy="464204"/>
          </a:xfrm>
          <a:prstGeom prst="rect">
            <a:avLst/>
          </a:prstGeom>
          <a:noFill/>
          <a:ln>
            <a:noFill/>
          </a:ln>
        </p:spPr>
        <p:txBody>
          <a:bodyPr lIns="88100" tIns="44050" rIns="88100" bIns="44050" anchor="b" anchorCtr="0">
            <a:noAutofit/>
          </a:bodyPr>
          <a:lstStyle/>
          <a:p>
            <a:pPr marL="0" marR="0" lvl="0" indent="0" algn="r" rtl="0">
              <a:buSzPct val="25000"/>
              <a:buNone/>
            </a:pPr>
            <a:r>
              <a:rPr lang="ru-RU"/>
              <a:t> </a:t>
            </a: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Shape 214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8500"/>
            <a:ext cx="4649788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15" name="Shape 215"/>
          <p:cNvSpPr txBox="1">
            <a:spLocks noGrp="1"/>
          </p:cNvSpPr>
          <p:nvPr>
            <p:ph type="body" idx="1"/>
          </p:nvPr>
        </p:nvSpPr>
        <p:spPr>
          <a:xfrm>
            <a:off x="701347" y="4416100"/>
            <a:ext cx="5607710" cy="4182457"/>
          </a:xfrm>
          <a:prstGeom prst="rect">
            <a:avLst/>
          </a:prstGeom>
          <a:noFill/>
          <a:ln>
            <a:noFill/>
          </a:ln>
        </p:spPr>
        <p:txBody>
          <a:bodyPr lIns="88100" tIns="44050" rIns="88100" bIns="44050" anchor="t" anchorCtr="0">
            <a:noAutofit/>
          </a:bodyPr>
          <a:lstStyle/>
          <a:p>
            <a:endParaRPr/>
          </a:p>
        </p:txBody>
      </p:sp>
      <p:sp>
        <p:nvSpPr>
          <p:cNvPr id="216" name="Shape 216"/>
          <p:cNvSpPr txBox="1">
            <a:spLocks noGrp="1"/>
          </p:cNvSpPr>
          <p:nvPr>
            <p:ph type="hdr" idx="3"/>
          </p:nvPr>
        </p:nvSpPr>
        <p:spPr>
          <a:xfrm>
            <a:off x="1" y="2"/>
            <a:ext cx="3038143" cy="464204"/>
          </a:xfrm>
          <a:prstGeom prst="rect">
            <a:avLst/>
          </a:prstGeom>
          <a:noFill/>
          <a:ln>
            <a:noFill/>
          </a:ln>
        </p:spPr>
        <p:txBody>
          <a:bodyPr lIns="88100" tIns="44050" rIns="88100" bIns="44050" anchor="t" anchorCtr="0">
            <a:noAutofit/>
          </a:bodyPr>
          <a:lstStyle/>
          <a:p>
            <a:endParaRPr/>
          </a:p>
        </p:txBody>
      </p:sp>
      <p:sp>
        <p:nvSpPr>
          <p:cNvPr id="217" name="Shape 217"/>
          <p:cNvSpPr txBox="1">
            <a:spLocks noGrp="1"/>
          </p:cNvSpPr>
          <p:nvPr>
            <p:ph type="dt" idx="10"/>
          </p:nvPr>
        </p:nvSpPr>
        <p:spPr>
          <a:xfrm>
            <a:off x="3970735" y="2"/>
            <a:ext cx="3038143" cy="464204"/>
          </a:xfrm>
          <a:prstGeom prst="rect">
            <a:avLst/>
          </a:prstGeom>
          <a:noFill/>
          <a:ln>
            <a:noFill/>
          </a:ln>
        </p:spPr>
        <p:txBody>
          <a:bodyPr lIns="88100" tIns="44050" rIns="88100" bIns="44050" anchor="t" anchorCtr="0">
            <a:noAutofit/>
          </a:bodyPr>
          <a:lstStyle/>
          <a:p>
            <a:endParaRPr/>
          </a:p>
        </p:txBody>
      </p:sp>
      <p:sp>
        <p:nvSpPr>
          <p:cNvPr id="218" name="Shape 218"/>
          <p:cNvSpPr txBox="1">
            <a:spLocks noGrp="1"/>
          </p:cNvSpPr>
          <p:nvPr>
            <p:ph type="ftr" idx="11"/>
          </p:nvPr>
        </p:nvSpPr>
        <p:spPr>
          <a:xfrm>
            <a:off x="1" y="8830660"/>
            <a:ext cx="3038143" cy="464204"/>
          </a:xfrm>
          <a:prstGeom prst="rect">
            <a:avLst/>
          </a:prstGeom>
          <a:noFill/>
          <a:ln>
            <a:noFill/>
          </a:ln>
        </p:spPr>
        <p:txBody>
          <a:bodyPr lIns="88100" tIns="44050" rIns="88100" bIns="44050" anchor="b" anchorCtr="0">
            <a:noAutofit/>
          </a:bodyPr>
          <a:lstStyle/>
          <a:p>
            <a:endParaRPr/>
          </a:p>
        </p:txBody>
      </p:sp>
      <p:sp>
        <p:nvSpPr>
          <p:cNvPr id="219" name="Shape 219"/>
          <p:cNvSpPr txBox="1">
            <a:spLocks noGrp="1"/>
          </p:cNvSpPr>
          <p:nvPr>
            <p:ph type="sldNum" idx="12"/>
          </p:nvPr>
        </p:nvSpPr>
        <p:spPr>
          <a:xfrm>
            <a:off x="3970735" y="8830660"/>
            <a:ext cx="3038143" cy="464204"/>
          </a:xfrm>
          <a:prstGeom prst="rect">
            <a:avLst/>
          </a:prstGeom>
          <a:noFill/>
          <a:ln>
            <a:noFill/>
          </a:ln>
        </p:spPr>
        <p:txBody>
          <a:bodyPr lIns="88100" tIns="44050" rIns="88100" bIns="44050" anchor="b" anchorCtr="0">
            <a:noAutofit/>
          </a:bodyPr>
          <a:lstStyle/>
          <a:p>
            <a:pPr marL="0" marR="0" lvl="0" indent="0" algn="r" rtl="0">
              <a:buSzPct val="25000"/>
              <a:buNone/>
            </a:pPr>
            <a:r>
              <a:rPr lang="ru-RU"/>
              <a:t> 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8500"/>
            <a:ext cx="4649788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9" name="Shape 49"/>
          <p:cNvSpPr txBox="1">
            <a:spLocks noGrp="1"/>
          </p:cNvSpPr>
          <p:nvPr>
            <p:ph type="body" idx="1"/>
          </p:nvPr>
        </p:nvSpPr>
        <p:spPr>
          <a:xfrm>
            <a:off x="701347" y="4416100"/>
            <a:ext cx="5607710" cy="4182457"/>
          </a:xfrm>
          <a:prstGeom prst="rect">
            <a:avLst/>
          </a:prstGeom>
          <a:noFill/>
          <a:ln>
            <a:noFill/>
          </a:ln>
        </p:spPr>
        <p:txBody>
          <a:bodyPr lIns="88100" tIns="44050" rIns="88100" bIns="44050" anchor="t" anchorCtr="0">
            <a:noAutofit/>
          </a:bodyPr>
          <a:lstStyle/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hdr" idx="3"/>
          </p:nvPr>
        </p:nvSpPr>
        <p:spPr>
          <a:xfrm>
            <a:off x="1" y="2"/>
            <a:ext cx="3038143" cy="464204"/>
          </a:xfrm>
          <a:prstGeom prst="rect">
            <a:avLst/>
          </a:prstGeom>
          <a:noFill/>
          <a:ln>
            <a:noFill/>
          </a:ln>
        </p:spPr>
        <p:txBody>
          <a:bodyPr lIns="88100" tIns="44050" rIns="88100" bIns="44050" anchor="t" anchorCtr="0">
            <a:noAutofit/>
          </a:bodyPr>
          <a:lstStyle/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dt" idx="10"/>
          </p:nvPr>
        </p:nvSpPr>
        <p:spPr>
          <a:xfrm>
            <a:off x="3970735" y="2"/>
            <a:ext cx="3038143" cy="464204"/>
          </a:xfrm>
          <a:prstGeom prst="rect">
            <a:avLst/>
          </a:prstGeom>
          <a:noFill/>
          <a:ln>
            <a:noFill/>
          </a:ln>
        </p:spPr>
        <p:txBody>
          <a:bodyPr lIns="88100" tIns="44050" rIns="88100" bIns="44050" anchor="t" anchorCtr="0">
            <a:noAutofit/>
          </a:bodyPr>
          <a:lstStyle/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ftr" idx="11"/>
          </p:nvPr>
        </p:nvSpPr>
        <p:spPr>
          <a:xfrm>
            <a:off x="1" y="8830660"/>
            <a:ext cx="3038143" cy="464204"/>
          </a:xfrm>
          <a:prstGeom prst="rect">
            <a:avLst/>
          </a:prstGeom>
          <a:noFill/>
          <a:ln>
            <a:noFill/>
          </a:ln>
        </p:spPr>
        <p:txBody>
          <a:bodyPr lIns="88100" tIns="44050" rIns="88100" bIns="44050" anchor="b" anchorCtr="0">
            <a:noAutofit/>
          </a:bodyPr>
          <a:lstStyle/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sldNum" idx="12"/>
          </p:nvPr>
        </p:nvSpPr>
        <p:spPr>
          <a:xfrm>
            <a:off x="3970735" y="8830660"/>
            <a:ext cx="3038143" cy="464204"/>
          </a:xfrm>
          <a:prstGeom prst="rect">
            <a:avLst/>
          </a:prstGeom>
          <a:noFill/>
          <a:ln>
            <a:noFill/>
          </a:ln>
        </p:spPr>
        <p:txBody>
          <a:bodyPr lIns="88100" tIns="44050" rIns="88100" bIns="44050" anchor="b" anchorCtr="0">
            <a:noAutofit/>
          </a:bodyPr>
          <a:lstStyle/>
          <a:p>
            <a:pPr marL="0" marR="0" lvl="0" indent="0" algn="r" rtl="0">
              <a:buSzPct val="25000"/>
              <a:buNone/>
            </a:pPr>
            <a:r>
              <a:rPr lang="ru-RU"/>
              <a:t> 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8500"/>
            <a:ext cx="4649788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0" name="Shape 60"/>
          <p:cNvSpPr txBox="1">
            <a:spLocks noGrp="1"/>
          </p:cNvSpPr>
          <p:nvPr>
            <p:ph type="body" idx="1"/>
          </p:nvPr>
        </p:nvSpPr>
        <p:spPr>
          <a:xfrm>
            <a:off x="701347" y="4416100"/>
            <a:ext cx="5607710" cy="4182457"/>
          </a:xfrm>
          <a:prstGeom prst="rect">
            <a:avLst/>
          </a:prstGeom>
          <a:noFill/>
          <a:ln>
            <a:noFill/>
          </a:ln>
        </p:spPr>
        <p:txBody>
          <a:bodyPr lIns="88100" tIns="44050" rIns="88100" bIns="44050" anchor="t" anchorCtr="0">
            <a:noAutofit/>
          </a:bodyPr>
          <a:lstStyle/>
          <a:p>
            <a:pPr>
              <a:buNone/>
            </a:pPr>
            <a:r>
              <a:rPr lang="ru-RU" sz="1800" b="0" i="0" u="none" strike="noStrike" cap="none" baseline="0"/>
              <a:t>Вышеприведенное определение, взятое из CIDA, в меньшей степени связано со специфическим жаргоном УОР. Однако формально ГЭФ использует терминологию КСР ОЭСР для определения всех понятий, относящихся к УОР. Определение УОР согласно терминологии КСР ОЭСР:</a:t>
            </a:r>
          </a:p>
          <a:p>
            <a:pPr>
              <a:buNone/>
            </a:pPr>
            <a:r>
              <a:rPr lang="ru-RU" sz="1800" b="0" i="0" u="none" strike="noStrike" cap="none" baseline="0"/>
              <a:t>"Управленческая стратегия, направленная на эффективность и достижение промежуточных результатов, конечных результатов и воздействия"</a:t>
            </a:r>
            <a:r>
              <a:rPr lang="ru-RU" sz="1100" b="0" i="0" u="none" strike="noStrike" cap="none" baseline="0"/>
              <a:t>.</a:t>
            </a:r>
          </a:p>
          <a:p>
            <a:endParaRPr lang="ru-RU" sz="1100" b="0" i="0" u="none" strike="noStrike" cap="none" baseline="0"/>
          </a:p>
          <a:p>
            <a:pPr>
              <a:buNone/>
            </a:pPr>
            <a:r>
              <a:rPr lang="ru-RU" sz="1100" b="0" i="0" u="none" strike="noStrike" cap="none" baseline="0"/>
              <a:t>КСР ОЭСР – Комитет содействия развитию Организации экономического сотрудничества и развития.</a:t>
            </a:r>
          </a:p>
        </p:txBody>
      </p:sp>
      <p:sp>
        <p:nvSpPr>
          <p:cNvPr id="61" name="Shape 61"/>
          <p:cNvSpPr txBox="1">
            <a:spLocks noGrp="1"/>
          </p:cNvSpPr>
          <p:nvPr>
            <p:ph type="hdr" idx="3"/>
          </p:nvPr>
        </p:nvSpPr>
        <p:spPr>
          <a:xfrm>
            <a:off x="1" y="2"/>
            <a:ext cx="3038143" cy="464204"/>
          </a:xfrm>
          <a:prstGeom prst="rect">
            <a:avLst/>
          </a:prstGeom>
          <a:noFill/>
          <a:ln>
            <a:noFill/>
          </a:ln>
        </p:spPr>
        <p:txBody>
          <a:bodyPr lIns="88100" tIns="44050" rIns="88100" bIns="44050" anchor="t" anchorCtr="0">
            <a:noAutofit/>
          </a:bodyPr>
          <a:lstStyle/>
          <a:p>
            <a:endParaRPr/>
          </a:p>
        </p:txBody>
      </p:sp>
      <p:sp>
        <p:nvSpPr>
          <p:cNvPr id="62" name="Shape 62"/>
          <p:cNvSpPr txBox="1">
            <a:spLocks noGrp="1"/>
          </p:cNvSpPr>
          <p:nvPr>
            <p:ph type="dt" idx="10"/>
          </p:nvPr>
        </p:nvSpPr>
        <p:spPr>
          <a:xfrm>
            <a:off x="3970735" y="2"/>
            <a:ext cx="3038143" cy="464204"/>
          </a:xfrm>
          <a:prstGeom prst="rect">
            <a:avLst/>
          </a:prstGeom>
          <a:noFill/>
          <a:ln>
            <a:noFill/>
          </a:ln>
        </p:spPr>
        <p:txBody>
          <a:bodyPr lIns="88100" tIns="44050" rIns="88100" bIns="44050" anchor="t" anchorCtr="0">
            <a:noAutofit/>
          </a:bodyPr>
          <a:lstStyle/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ftr" idx="11"/>
          </p:nvPr>
        </p:nvSpPr>
        <p:spPr>
          <a:xfrm>
            <a:off x="1" y="8830660"/>
            <a:ext cx="3038143" cy="464204"/>
          </a:xfrm>
          <a:prstGeom prst="rect">
            <a:avLst/>
          </a:prstGeom>
          <a:noFill/>
          <a:ln>
            <a:noFill/>
          </a:ln>
        </p:spPr>
        <p:txBody>
          <a:bodyPr lIns="88100" tIns="44050" rIns="88100" bIns="44050" anchor="b" anchorCtr="0">
            <a:noAutofit/>
          </a:bodyPr>
          <a:lstStyle/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sldNum" idx="12"/>
          </p:nvPr>
        </p:nvSpPr>
        <p:spPr>
          <a:xfrm>
            <a:off x="3970735" y="8830660"/>
            <a:ext cx="3038143" cy="464204"/>
          </a:xfrm>
          <a:prstGeom prst="rect">
            <a:avLst/>
          </a:prstGeom>
          <a:noFill/>
          <a:ln>
            <a:noFill/>
          </a:ln>
        </p:spPr>
        <p:txBody>
          <a:bodyPr lIns="88100" tIns="44050" rIns="88100" bIns="44050" anchor="b" anchorCtr="0">
            <a:noAutofit/>
          </a:bodyPr>
          <a:lstStyle/>
          <a:p>
            <a:pPr marL="0" marR="0" lvl="0" indent="0" algn="r" rtl="0">
              <a:buSzPct val="25000"/>
              <a:buNone/>
            </a:pPr>
            <a:r>
              <a:rPr lang="ru-RU"/>
              <a:t> 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8500"/>
            <a:ext cx="4649788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1" name="Shape 71"/>
          <p:cNvSpPr txBox="1">
            <a:spLocks noGrp="1"/>
          </p:cNvSpPr>
          <p:nvPr>
            <p:ph type="body" idx="1"/>
          </p:nvPr>
        </p:nvSpPr>
        <p:spPr>
          <a:xfrm>
            <a:off x="701347" y="4416100"/>
            <a:ext cx="5607710" cy="4182457"/>
          </a:xfrm>
          <a:prstGeom prst="rect">
            <a:avLst/>
          </a:prstGeom>
          <a:noFill/>
          <a:ln>
            <a:noFill/>
          </a:ln>
        </p:spPr>
        <p:txBody>
          <a:bodyPr lIns="88100" tIns="44050" rIns="88100" bIns="44050" anchor="t" anchorCtr="0">
            <a:noAutofit/>
          </a:bodyPr>
          <a:lstStyle/>
          <a:p>
            <a:pPr>
              <a:buNone/>
            </a:pPr>
            <a:r>
              <a:rPr lang="ru-RU" sz="1100" b="0" i="0" u="none" strike="noStrike" cap="none" baseline="0"/>
              <a:t>Структура результатов ГЭФ-5 определяет четыре большие стратегические цели на корпоративном уровне. Тематические цели и задачи должны быть приведены в соответствие с конкретной стратегической целью. Отдельные проекты будут непосредственно отражать цели и приоритеты стран в области реализации и содействовать вкладу в одно или более приоритетных направлений деятельности и стратегических целей ГЭФ. </a:t>
            </a:r>
          </a:p>
        </p:txBody>
      </p:sp>
      <p:sp>
        <p:nvSpPr>
          <p:cNvPr id="72" name="Shape 72"/>
          <p:cNvSpPr txBox="1">
            <a:spLocks noGrp="1"/>
          </p:cNvSpPr>
          <p:nvPr>
            <p:ph type="hdr" idx="3"/>
          </p:nvPr>
        </p:nvSpPr>
        <p:spPr>
          <a:xfrm>
            <a:off x="1" y="2"/>
            <a:ext cx="3038143" cy="464204"/>
          </a:xfrm>
          <a:prstGeom prst="rect">
            <a:avLst/>
          </a:prstGeom>
          <a:noFill/>
          <a:ln>
            <a:noFill/>
          </a:ln>
        </p:spPr>
        <p:txBody>
          <a:bodyPr lIns="88100" tIns="44050" rIns="88100" bIns="44050" anchor="t" anchorCtr="0">
            <a:noAutofit/>
          </a:bodyPr>
          <a:lstStyle/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dt" idx="10"/>
          </p:nvPr>
        </p:nvSpPr>
        <p:spPr>
          <a:xfrm>
            <a:off x="3970735" y="2"/>
            <a:ext cx="3038143" cy="464204"/>
          </a:xfrm>
          <a:prstGeom prst="rect">
            <a:avLst/>
          </a:prstGeom>
          <a:noFill/>
          <a:ln>
            <a:noFill/>
          </a:ln>
        </p:spPr>
        <p:txBody>
          <a:bodyPr lIns="88100" tIns="44050" rIns="88100" bIns="44050" anchor="t" anchorCtr="0">
            <a:noAutofit/>
          </a:bodyPr>
          <a:lstStyle/>
          <a:p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ftr" idx="11"/>
          </p:nvPr>
        </p:nvSpPr>
        <p:spPr>
          <a:xfrm>
            <a:off x="1" y="8830660"/>
            <a:ext cx="3038143" cy="464204"/>
          </a:xfrm>
          <a:prstGeom prst="rect">
            <a:avLst/>
          </a:prstGeom>
          <a:noFill/>
          <a:ln>
            <a:noFill/>
          </a:ln>
        </p:spPr>
        <p:txBody>
          <a:bodyPr lIns="88100" tIns="44050" rIns="88100" bIns="44050" anchor="b" anchorCtr="0">
            <a:noAutofit/>
          </a:bodyPr>
          <a:lstStyle/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sldNum" idx="12"/>
          </p:nvPr>
        </p:nvSpPr>
        <p:spPr>
          <a:xfrm>
            <a:off x="3970735" y="8830660"/>
            <a:ext cx="3038143" cy="464204"/>
          </a:xfrm>
          <a:prstGeom prst="rect">
            <a:avLst/>
          </a:prstGeom>
          <a:noFill/>
          <a:ln>
            <a:noFill/>
          </a:ln>
        </p:spPr>
        <p:txBody>
          <a:bodyPr lIns="88100" tIns="44050" rIns="88100" bIns="44050" anchor="b" anchorCtr="0">
            <a:noAutofit/>
          </a:bodyPr>
          <a:lstStyle/>
          <a:p>
            <a:pPr marL="0" marR="0" lvl="0" indent="0" algn="r" rtl="0">
              <a:buSzPct val="25000"/>
              <a:buNone/>
            </a:pPr>
            <a:r>
              <a:rPr lang="ru-RU"/>
              <a:t> 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8500"/>
            <a:ext cx="4649788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2" name="Shape 82"/>
          <p:cNvSpPr txBox="1">
            <a:spLocks noGrp="1"/>
          </p:cNvSpPr>
          <p:nvPr>
            <p:ph type="body" idx="1"/>
          </p:nvPr>
        </p:nvSpPr>
        <p:spPr>
          <a:xfrm>
            <a:off x="701347" y="4416100"/>
            <a:ext cx="5607710" cy="4182457"/>
          </a:xfrm>
          <a:prstGeom prst="rect">
            <a:avLst/>
          </a:prstGeom>
          <a:noFill/>
          <a:ln>
            <a:noFill/>
          </a:ln>
        </p:spPr>
        <p:txBody>
          <a:bodyPr lIns="88100" tIns="44050" rIns="88100" bIns="44050" anchor="t" anchorCtr="0">
            <a:noAutofit/>
          </a:bodyPr>
          <a:lstStyle/>
          <a:p>
            <a:endParaRPr/>
          </a:p>
        </p:txBody>
      </p:sp>
      <p:sp>
        <p:nvSpPr>
          <p:cNvPr id="83" name="Shape 83"/>
          <p:cNvSpPr txBox="1">
            <a:spLocks noGrp="1"/>
          </p:cNvSpPr>
          <p:nvPr>
            <p:ph type="hdr" idx="3"/>
          </p:nvPr>
        </p:nvSpPr>
        <p:spPr>
          <a:xfrm>
            <a:off x="1" y="2"/>
            <a:ext cx="3038143" cy="464204"/>
          </a:xfrm>
          <a:prstGeom prst="rect">
            <a:avLst/>
          </a:prstGeom>
          <a:noFill/>
          <a:ln>
            <a:noFill/>
          </a:ln>
        </p:spPr>
        <p:txBody>
          <a:bodyPr lIns="88100" tIns="44050" rIns="88100" bIns="44050" anchor="t" anchorCtr="0">
            <a:noAutofit/>
          </a:bodyPr>
          <a:lstStyle/>
          <a:p>
            <a:endParaRPr/>
          </a:p>
        </p:txBody>
      </p:sp>
      <p:sp>
        <p:nvSpPr>
          <p:cNvPr id="84" name="Shape 84"/>
          <p:cNvSpPr txBox="1">
            <a:spLocks noGrp="1"/>
          </p:cNvSpPr>
          <p:nvPr>
            <p:ph type="dt" idx="10"/>
          </p:nvPr>
        </p:nvSpPr>
        <p:spPr>
          <a:xfrm>
            <a:off x="3970735" y="2"/>
            <a:ext cx="3038143" cy="464204"/>
          </a:xfrm>
          <a:prstGeom prst="rect">
            <a:avLst/>
          </a:prstGeom>
          <a:noFill/>
          <a:ln>
            <a:noFill/>
          </a:ln>
        </p:spPr>
        <p:txBody>
          <a:bodyPr lIns="88100" tIns="44050" rIns="88100" bIns="44050" anchor="t" anchorCtr="0">
            <a:noAutofit/>
          </a:bodyPr>
          <a:lstStyle/>
          <a:p>
            <a:endParaRPr/>
          </a:p>
        </p:txBody>
      </p:sp>
      <p:sp>
        <p:nvSpPr>
          <p:cNvPr id="85" name="Shape 85"/>
          <p:cNvSpPr txBox="1">
            <a:spLocks noGrp="1"/>
          </p:cNvSpPr>
          <p:nvPr>
            <p:ph type="ftr" idx="11"/>
          </p:nvPr>
        </p:nvSpPr>
        <p:spPr>
          <a:xfrm>
            <a:off x="1" y="8830660"/>
            <a:ext cx="3038143" cy="464204"/>
          </a:xfrm>
          <a:prstGeom prst="rect">
            <a:avLst/>
          </a:prstGeom>
          <a:noFill/>
          <a:ln>
            <a:noFill/>
          </a:ln>
        </p:spPr>
        <p:txBody>
          <a:bodyPr lIns="88100" tIns="44050" rIns="88100" bIns="44050" anchor="b" anchorCtr="0">
            <a:noAutofit/>
          </a:bodyPr>
          <a:lstStyle/>
          <a:p>
            <a:endParaRPr/>
          </a:p>
        </p:txBody>
      </p:sp>
      <p:sp>
        <p:nvSpPr>
          <p:cNvPr id="86" name="Shape 86"/>
          <p:cNvSpPr txBox="1">
            <a:spLocks noGrp="1"/>
          </p:cNvSpPr>
          <p:nvPr>
            <p:ph type="sldNum" idx="12"/>
          </p:nvPr>
        </p:nvSpPr>
        <p:spPr>
          <a:xfrm>
            <a:off x="3970735" y="8830660"/>
            <a:ext cx="3038143" cy="464204"/>
          </a:xfrm>
          <a:prstGeom prst="rect">
            <a:avLst/>
          </a:prstGeom>
          <a:noFill/>
          <a:ln>
            <a:noFill/>
          </a:ln>
        </p:spPr>
        <p:txBody>
          <a:bodyPr lIns="88100" tIns="44050" rIns="88100" bIns="44050" anchor="b" anchorCtr="0">
            <a:noAutofit/>
          </a:bodyPr>
          <a:lstStyle/>
          <a:p>
            <a:pPr marL="0" marR="0" lvl="0" indent="0" algn="r" rtl="0">
              <a:buSzPct val="25000"/>
              <a:buNone/>
            </a:pPr>
            <a:r>
              <a:rPr lang="ru-RU"/>
              <a:t> 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8500"/>
            <a:ext cx="4649788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701347" y="4416100"/>
            <a:ext cx="5607710" cy="4182457"/>
          </a:xfrm>
          <a:prstGeom prst="rect">
            <a:avLst/>
          </a:prstGeom>
          <a:noFill/>
          <a:ln>
            <a:noFill/>
          </a:ln>
        </p:spPr>
        <p:txBody>
          <a:bodyPr lIns="88100" tIns="44050" rIns="88100" bIns="44050" anchor="t" anchorCtr="0">
            <a:noAutofit/>
          </a:bodyPr>
          <a:lstStyle/>
          <a:p>
            <a:endParaRPr/>
          </a:p>
        </p:txBody>
      </p:sp>
      <p:sp>
        <p:nvSpPr>
          <p:cNvPr id="94" name="Shape 94"/>
          <p:cNvSpPr txBox="1">
            <a:spLocks noGrp="1"/>
          </p:cNvSpPr>
          <p:nvPr>
            <p:ph type="hdr" idx="3"/>
          </p:nvPr>
        </p:nvSpPr>
        <p:spPr>
          <a:xfrm>
            <a:off x="1" y="2"/>
            <a:ext cx="3038143" cy="464204"/>
          </a:xfrm>
          <a:prstGeom prst="rect">
            <a:avLst/>
          </a:prstGeom>
          <a:noFill/>
          <a:ln>
            <a:noFill/>
          </a:ln>
        </p:spPr>
        <p:txBody>
          <a:bodyPr lIns="88100" tIns="44050" rIns="88100" bIns="44050" anchor="t" anchorCtr="0">
            <a:noAutofit/>
          </a:bodyPr>
          <a:lstStyle/>
          <a:p>
            <a:endParaRPr/>
          </a:p>
        </p:txBody>
      </p:sp>
      <p:sp>
        <p:nvSpPr>
          <p:cNvPr id="95" name="Shape 95"/>
          <p:cNvSpPr txBox="1">
            <a:spLocks noGrp="1"/>
          </p:cNvSpPr>
          <p:nvPr>
            <p:ph type="dt" idx="10"/>
          </p:nvPr>
        </p:nvSpPr>
        <p:spPr>
          <a:xfrm>
            <a:off x="3970735" y="2"/>
            <a:ext cx="3038143" cy="464204"/>
          </a:xfrm>
          <a:prstGeom prst="rect">
            <a:avLst/>
          </a:prstGeom>
          <a:noFill/>
          <a:ln>
            <a:noFill/>
          </a:ln>
        </p:spPr>
        <p:txBody>
          <a:bodyPr lIns="88100" tIns="44050" rIns="88100" bIns="44050" anchor="t" anchorCtr="0">
            <a:noAutofit/>
          </a:bodyPr>
          <a:lstStyle/>
          <a:p>
            <a:endParaRPr/>
          </a:p>
        </p:txBody>
      </p:sp>
      <p:sp>
        <p:nvSpPr>
          <p:cNvPr id="96" name="Shape 96"/>
          <p:cNvSpPr txBox="1">
            <a:spLocks noGrp="1"/>
          </p:cNvSpPr>
          <p:nvPr>
            <p:ph type="ftr" idx="11"/>
          </p:nvPr>
        </p:nvSpPr>
        <p:spPr>
          <a:xfrm>
            <a:off x="1" y="8830660"/>
            <a:ext cx="3038143" cy="464204"/>
          </a:xfrm>
          <a:prstGeom prst="rect">
            <a:avLst/>
          </a:prstGeom>
          <a:noFill/>
          <a:ln>
            <a:noFill/>
          </a:ln>
        </p:spPr>
        <p:txBody>
          <a:bodyPr lIns="88100" tIns="44050" rIns="88100" bIns="44050" anchor="b" anchorCtr="0">
            <a:noAutofit/>
          </a:bodyPr>
          <a:lstStyle/>
          <a:p>
            <a:endParaRPr/>
          </a:p>
        </p:txBody>
      </p:sp>
      <p:sp>
        <p:nvSpPr>
          <p:cNvPr id="97" name="Shape 97"/>
          <p:cNvSpPr txBox="1">
            <a:spLocks noGrp="1"/>
          </p:cNvSpPr>
          <p:nvPr>
            <p:ph type="sldNum" idx="12"/>
          </p:nvPr>
        </p:nvSpPr>
        <p:spPr>
          <a:xfrm>
            <a:off x="3970735" y="8830660"/>
            <a:ext cx="3038143" cy="464204"/>
          </a:xfrm>
          <a:prstGeom prst="rect">
            <a:avLst/>
          </a:prstGeom>
          <a:noFill/>
          <a:ln>
            <a:noFill/>
          </a:ln>
        </p:spPr>
        <p:txBody>
          <a:bodyPr lIns="88100" tIns="44050" rIns="88100" bIns="44050" anchor="b" anchorCtr="0">
            <a:noAutofit/>
          </a:bodyPr>
          <a:lstStyle/>
          <a:p>
            <a:pPr marL="0" marR="0" lvl="0" indent="0" algn="r" rtl="0">
              <a:buSzPct val="25000"/>
              <a:buNone/>
            </a:pPr>
            <a:r>
              <a:rPr lang="ru-RU"/>
              <a:t> 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8500"/>
            <a:ext cx="4649788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04" name="Shape 104"/>
          <p:cNvSpPr txBox="1">
            <a:spLocks noGrp="1"/>
          </p:cNvSpPr>
          <p:nvPr>
            <p:ph type="body" idx="1"/>
          </p:nvPr>
        </p:nvSpPr>
        <p:spPr>
          <a:xfrm>
            <a:off x="701347" y="4416100"/>
            <a:ext cx="5607710" cy="4182457"/>
          </a:xfrm>
          <a:prstGeom prst="rect">
            <a:avLst/>
          </a:prstGeom>
          <a:noFill/>
          <a:ln>
            <a:noFill/>
          </a:ln>
        </p:spPr>
        <p:txBody>
          <a:bodyPr lIns="88100" tIns="44050" rIns="88100" bIns="44050" anchor="t" anchorCtr="0">
            <a:noAutofit/>
          </a:bodyPr>
          <a:lstStyle/>
          <a:p>
            <a:endParaRPr/>
          </a:p>
        </p:txBody>
      </p:sp>
      <p:sp>
        <p:nvSpPr>
          <p:cNvPr id="105" name="Shape 105"/>
          <p:cNvSpPr txBox="1">
            <a:spLocks noGrp="1"/>
          </p:cNvSpPr>
          <p:nvPr>
            <p:ph type="hdr" idx="3"/>
          </p:nvPr>
        </p:nvSpPr>
        <p:spPr>
          <a:xfrm>
            <a:off x="1" y="2"/>
            <a:ext cx="3038143" cy="464204"/>
          </a:xfrm>
          <a:prstGeom prst="rect">
            <a:avLst/>
          </a:prstGeom>
          <a:noFill/>
          <a:ln>
            <a:noFill/>
          </a:ln>
        </p:spPr>
        <p:txBody>
          <a:bodyPr lIns="88100" tIns="44050" rIns="88100" bIns="44050" anchor="t" anchorCtr="0">
            <a:noAutofit/>
          </a:bodyPr>
          <a:lstStyle/>
          <a:p>
            <a:endParaRPr/>
          </a:p>
        </p:txBody>
      </p:sp>
      <p:sp>
        <p:nvSpPr>
          <p:cNvPr id="106" name="Shape 106"/>
          <p:cNvSpPr txBox="1">
            <a:spLocks noGrp="1"/>
          </p:cNvSpPr>
          <p:nvPr>
            <p:ph type="dt" idx="10"/>
          </p:nvPr>
        </p:nvSpPr>
        <p:spPr>
          <a:xfrm>
            <a:off x="3970735" y="2"/>
            <a:ext cx="3038143" cy="464204"/>
          </a:xfrm>
          <a:prstGeom prst="rect">
            <a:avLst/>
          </a:prstGeom>
          <a:noFill/>
          <a:ln>
            <a:noFill/>
          </a:ln>
        </p:spPr>
        <p:txBody>
          <a:bodyPr lIns="88100" tIns="44050" rIns="88100" bIns="44050" anchor="t" anchorCtr="0">
            <a:noAutofit/>
          </a:bodyPr>
          <a:lstStyle/>
          <a:p>
            <a:endParaRPr/>
          </a:p>
        </p:txBody>
      </p:sp>
      <p:sp>
        <p:nvSpPr>
          <p:cNvPr id="107" name="Shape 107"/>
          <p:cNvSpPr txBox="1">
            <a:spLocks noGrp="1"/>
          </p:cNvSpPr>
          <p:nvPr>
            <p:ph type="ftr" idx="11"/>
          </p:nvPr>
        </p:nvSpPr>
        <p:spPr>
          <a:xfrm>
            <a:off x="1" y="8830660"/>
            <a:ext cx="3038143" cy="464204"/>
          </a:xfrm>
          <a:prstGeom prst="rect">
            <a:avLst/>
          </a:prstGeom>
          <a:noFill/>
          <a:ln>
            <a:noFill/>
          </a:ln>
        </p:spPr>
        <p:txBody>
          <a:bodyPr lIns="88100" tIns="44050" rIns="88100" bIns="44050" anchor="b" anchorCtr="0">
            <a:noAutofit/>
          </a:bodyPr>
          <a:lstStyle/>
          <a:p>
            <a:endParaRPr/>
          </a:p>
        </p:txBody>
      </p:sp>
      <p:sp>
        <p:nvSpPr>
          <p:cNvPr id="108" name="Shape 108"/>
          <p:cNvSpPr txBox="1">
            <a:spLocks noGrp="1"/>
          </p:cNvSpPr>
          <p:nvPr>
            <p:ph type="sldNum" idx="12"/>
          </p:nvPr>
        </p:nvSpPr>
        <p:spPr>
          <a:xfrm>
            <a:off x="3970735" y="8830660"/>
            <a:ext cx="3038143" cy="464204"/>
          </a:xfrm>
          <a:prstGeom prst="rect">
            <a:avLst/>
          </a:prstGeom>
          <a:noFill/>
          <a:ln>
            <a:noFill/>
          </a:ln>
        </p:spPr>
        <p:txBody>
          <a:bodyPr lIns="88100" tIns="44050" rIns="88100" bIns="44050" anchor="b" anchorCtr="0">
            <a:noAutofit/>
          </a:bodyPr>
          <a:lstStyle/>
          <a:p>
            <a:pPr marL="0" marR="0" lvl="0" indent="0" algn="r" rtl="0">
              <a:buSzPct val="25000"/>
              <a:buNone/>
            </a:pPr>
            <a:r>
              <a:rPr lang="ru-RU"/>
              <a:t> 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8500"/>
            <a:ext cx="4649788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14" name="Shape 114"/>
          <p:cNvSpPr txBox="1">
            <a:spLocks noGrp="1"/>
          </p:cNvSpPr>
          <p:nvPr>
            <p:ph type="body" idx="1"/>
          </p:nvPr>
        </p:nvSpPr>
        <p:spPr>
          <a:xfrm>
            <a:off x="701347" y="4416100"/>
            <a:ext cx="5607710" cy="4182457"/>
          </a:xfrm>
          <a:prstGeom prst="rect">
            <a:avLst/>
          </a:prstGeom>
          <a:noFill/>
          <a:ln>
            <a:noFill/>
          </a:ln>
        </p:spPr>
        <p:txBody>
          <a:bodyPr lIns="88100" tIns="44050" rIns="88100" bIns="44050" anchor="t" anchorCtr="0">
            <a:noAutofit/>
          </a:bodyPr>
          <a:lstStyle/>
          <a:p>
            <a:pPr marL="0" marR="0" lvl="0" indent="0" algn="l" rtl="0">
              <a:buSzPct val="25000"/>
              <a:buNone/>
            </a:pPr>
            <a:r>
              <a:rPr lang="ru-RU" sz="1800" b="0" i="0" u="none" strike="noStrike" cap="none" baseline="0">
                <a:latin typeface="Times New Roman"/>
                <a:ea typeface="Times New Roman"/>
                <a:cs typeface="Times New Roman"/>
                <a:sym typeface="Times New Roman"/>
              </a:rPr>
              <a:t>"Итого" включает только фонды под управлением ПРООН, что также включает долевое участие правительства в затратах.</a:t>
            </a:r>
          </a:p>
        </p:txBody>
      </p:sp>
      <p:sp>
        <p:nvSpPr>
          <p:cNvPr id="115" name="Shape 115"/>
          <p:cNvSpPr txBox="1">
            <a:spLocks noGrp="1"/>
          </p:cNvSpPr>
          <p:nvPr>
            <p:ph type="sldNum" idx="12"/>
          </p:nvPr>
        </p:nvSpPr>
        <p:spPr>
          <a:xfrm>
            <a:off x="3970735" y="8830660"/>
            <a:ext cx="3038143" cy="464204"/>
          </a:xfrm>
          <a:prstGeom prst="rect">
            <a:avLst/>
          </a:prstGeom>
          <a:noFill/>
          <a:ln>
            <a:noFill/>
          </a:ln>
        </p:spPr>
        <p:txBody>
          <a:bodyPr lIns="88100" tIns="44050" rIns="88100" bIns="44050" anchor="b" anchorCtr="0">
            <a:noAutofit/>
          </a:bodyPr>
          <a:lstStyle/>
          <a:p>
            <a:pPr marL="0" marR="0" lvl="0" indent="0" algn="r" rtl="0">
              <a:buSzPct val="25000"/>
              <a:buNone/>
            </a:pPr>
            <a:r>
              <a:rPr lang="ru-RU"/>
              <a:t> 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8500"/>
            <a:ext cx="4649788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39" name="Shape 139"/>
          <p:cNvSpPr txBox="1">
            <a:spLocks noGrp="1"/>
          </p:cNvSpPr>
          <p:nvPr>
            <p:ph type="body" idx="1"/>
          </p:nvPr>
        </p:nvSpPr>
        <p:spPr>
          <a:xfrm>
            <a:off x="701347" y="4416100"/>
            <a:ext cx="5607710" cy="4182457"/>
          </a:xfrm>
          <a:prstGeom prst="rect">
            <a:avLst/>
          </a:prstGeom>
          <a:noFill/>
          <a:ln>
            <a:noFill/>
          </a:ln>
        </p:spPr>
        <p:txBody>
          <a:bodyPr lIns="88100" tIns="44050" rIns="88100" bIns="44050" anchor="t" anchorCtr="0">
            <a:noAutofit/>
          </a:bodyPr>
          <a:lstStyle/>
          <a:p>
            <a:pPr>
              <a:buNone/>
            </a:pPr>
            <a:r>
              <a:rPr lang="ru-RU" sz="1000" b="1" i="0" u="none" strike="noStrike" cap="none" baseline="0">
                <a:latin typeface="Times New Roman"/>
                <a:ea typeface="Times New Roman"/>
                <a:cs typeface="Times New Roman"/>
                <a:sym typeface="Times New Roman"/>
              </a:rPr>
              <a:t>Глоссарий основных терминов КСР ОЭСР в области оценки и управления, ориентированного на результат</a:t>
            </a:r>
          </a:p>
          <a:p>
            <a:endParaRPr lang="ru-RU" sz="1000" b="1" i="0" u="none" strike="noStrike" cap="none" baseline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buSzPct val="25000"/>
              <a:buNone/>
            </a:pPr>
            <a:r>
              <a:rPr lang="ru-RU" sz="1000" b="1" i="1" u="none" strike="noStrike" cap="none" baseline="0">
                <a:latin typeface="Times New Roman"/>
                <a:ea typeface="Times New Roman"/>
                <a:cs typeface="Times New Roman"/>
                <a:sym typeface="Times New Roman"/>
              </a:rPr>
              <a:t>Вводимые ресурсы –  </a:t>
            </a:r>
            <a:r>
              <a:rPr lang="ru-RU" sz="1000" b="0" i="0" u="none" strike="noStrike" cap="none" baseline="0">
                <a:latin typeface="Times New Roman"/>
                <a:ea typeface="Times New Roman"/>
                <a:cs typeface="Times New Roman"/>
                <a:sym typeface="Times New Roman"/>
              </a:rPr>
              <a:t>финансовые, кадровые и материальные ресурсы, используемые для осуществления мер в области развития.</a:t>
            </a:r>
          </a:p>
          <a:p>
            <a:endParaRPr lang="ru-RU" sz="1000" b="0" i="0" u="none" strike="noStrike" cap="none" baseline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buSzPct val="25000"/>
              <a:buNone/>
            </a:pPr>
            <a:r>
              <a:rPr lang="ru-RU" sz="1000" b="1" i="1" u="none" strike="noStrike" cap="none" baseline="0">
                <a:latin typeface="Times New Roman"/>
                <a:ea typeface="Times New Roman"/>
                <a:cs typeface="Times New Roman"/>
                <a:sym typeface="Times New Roman"/>
              </a:rPr>
              <a:t>Деятельность –  </a:t>
            </a:r>
            <a:r>
              <a:rPr lang="ru-RU" sz="1000" b="0" i="0" u="none" strike="noStrike" cap="none" baseline="0">
                <a:latin typeface="Times New Roman"/>
                <a:ea typeface="Times New Roman"/>
                <a:cs typeface="Times New Roman"/>
                <a:sym typeface="Times New Roman"/>
              </a:rPr>
              <a:t>предпринятые действия или выполненная работа, вследствие которой вводимые ресурсы, такие как фонды, техническое содействие и другие виды ресурсов, мобилизуются для получения конкретных промежуточных результатов.</a:t>
            </a:r>
          </a:p>
          <a:p>
            <a:endParaRPr lang="ru-RU" sz="1000" b="0" i="0" u="none" strike="noStrike" cap="none" baseline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buSzPct val="25000"/>
              <a:buNone/>
            </a:pPr>
            <a:r>
              <a:rPr lang="ru-RU" sz="1000" b="1" i="1" u="none" strike="noStrike" cap="none" baseline="0">
                <a:latin typeface="Times New Roman"/>
                <a:ea typeface="Times New Roman"/>
                <a:cs typeface="Times New Roman"/>
                <a:sym typeface="Times New Roman"/>
              </a:rPr>
              <a:t>Промежуточные результаты –  </a:t>
            </a:r>
            <a:r>
              <a:rPr lang="ru-RU" sz="1000" b="0" i="0" u="none" strike="noStrike" cap="none" baseline="0">
                <a:latin typeface="Times New Roman"/>
                <a:ea typeface="Times New Roman"/>
                <a:cs typeface="Times New Roman"/>
                <a:sym typeface="Times New Roman"/>
              </a:rPr>
              <a:t>продукты и услуги, полученные в результате завершения деятельности в рамках мер в области развития.</a:t>
            </a:r>
          </a:p>
          <a:p>
            <a:endParaRPr lang="ru-RU" sz="1000" b="0" i="0" u="none" strike="noStrike" cap="none" baseline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>
              <a:buNone/>
            </a:pPr>
            <a:r>
              <a:rPr lang="ru-RU" sz="1000" b="1" i="1" u="none" strike="noStrike" cap="none" baseline="0">
                <a:latin typeface="Times New Roman"/>
                <a:ea typeface="Times New Roman"/>
                <a:cs typeface="Times New Roman"/>
                <a:sym typeface="Times New Roman"/>
              </a:rPr>
              <a:t>Конечный результат – </a:t>
            </a:r>
            <a:r>
              <a:rPr lang="ru-RU" sz="1000" b="0" i="0" u="none" strike="noStrike" cap="none" baseline="0">
                <a:latin typeface="Times New Roman"/>
                <a:ea typeface="Times New Roman"/>
                <a:cs typeface="Times New Roman"/>
                <a:sym typeface="Times New Roman"/>
              </a:rPr>
              <a:t>намеренные или достигнутые краткосрочные и среднесрочные результаты принятых мер, которые обычно требуют коллективных усилий партнеров. Конечные результаты представляют собой изменения в условиях развития, происходящие на этапе между получением конечных результатов и достижением воздействия.</a:t>
            </a:r>
          </a:p>
          <a:p>
            <a:pPr>
              <a:buNone/>
            </a:pPr>
            <a:r>
              <a:rPr lang="ru-RU" sz="1000" b="0" i="0" u="none" strike="noStrike" cap="none" baseline="0">
                <a:latin typeface="Times New Roman"/>
                <a:ea typeface="Times New Roman"/>
                <a:cs typeface="Times New Roman"/>
                <a:sym typeface="Times New Roman"/>
              </a:rPr>
              <a:t> </a:t>
            </a:r>
          </a:p>
          <a:p>
            <a:pPr>
              <a:buNone/>
            </a:pPr>
            <a:r>
              <a:rPr lang="ru-RU" sz="1000" b="1" i="1" u="none" strike="noStrike" cap="none" baseline="0">
                <a:latin typeface="Times New Roman"/>
                <a:ea typeface="Times New Roman"/>
                <a:cs typeface="Times New Roman"/>
                <a:sym typeface="Times New Roman"/>
              </a:rPr>
              <a:t>Воздействие –  </a:t>
            </a:r>
            <a:r>
              <a:rPr lang="ru-RU" sz="1000" b="0" i="0" u="none" strike="noStrike" cap="none" baseline="0">
                <a:latin typeface="Times New Roman"/>
                <a:ea typeface="Times New Roman"/>
                <a:cs typeface="Times New Roman"/>
                <a:sym typeface="Times New Roman"/>
              </a:rPr>
              <a:t>положительные и отрицательные долгосрочные последствия для определенных групп населения, являющиеся результатом осуществления мер в области развития. Эти последствия могут быть экономическими, социально-культурными, институциональными, экологическими, технологическими и пр. </a:t>
            </a:r>
          </a:p>
          <a:p>
            <a:pPr>
              <a:buNone/>
            </a:pPr>
            <a:r>
              <a:rPr lang="ru-RU" sz="1000" b="0" i="0" u="none" strike="noStrike" cap="none" baseline="0">
                <a:latin typeface="Times New Roman"/>
                <a:ea typeface="Times New Roman"/>
                <a:cs typeface="Times New Roman"/>
                <a:sym typeface="Times New Roman"/>
              </a:rPr>
              <a:t> </a:t>
            </a:r>
          </a:p>
          <a:p>
            <a:pPr>
              <a:buNone/>
            </a:pPr>
            <a:r>
              <a:rPr lang="ru-RU" sz="1000" b="1" i="1" u="none" strike="noStrike" cap="none" baseline="0">
                <a:latin typeface="Times New Roman"/>
                <a:ea typeface="Times New Roman"/>
                <a:cs typeface="Times New Roman"/>
                <a:sym typeface="Times New Roman"/>
              </a:rPr>
              <a:t>Результаты – </a:t>
            </a:r>
            <a:r>
              <a:rPr lang="ru-RU" sz="1000" b="0" i="1" u="none" strike="noStrike" cap="none" baseline="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ru-RU" sz="1000" b="0" i="0" u="none" strike="noStrike" cap="none" baseline="0">
                <a:latin typeface="Times New Roman"/>
                <a:ea typeface="Times New Roman"/>
                <a:cs typeface="Times New Roman"/>
                <a:sym typeface="Times New Roman"/>
              </a:rPr>
              <a:t>изменения в состоянии или условиях, которые происходят из причинно-следственных отношений. Есть три вида таких изменений, которые могут быть приведены в действие мерами по развитию: промежуточные результаты, конечный результат и воздействие. </a:t>
            </a:r>
          </a:p>
          <a:p>
            <a:pPr>
              <a:buNone/>
            </a:pPr>
            <a:r>
              <a:rPr lang="ru-RU" sz="1000" b="0" i="0" u="none" strike="noStrike" cap="none" baseline="0">
                <a:latin typeface="Times New Roman"/>
                <a:ea typeface="Times New Roman"/>
                <a:cs typeface="Times New Roman"/>
                <a:sym typeface="Times New Roman"/>
              </a:rPr>
              <a:t> </a:t>
            </a:r>
          </a:p>
          <a:p>
            <a:pPr>
              <a:buNone/>
            </a:pPr>
            <a:r>
              <a:rPr lang="ru-RU" sz="1000" b="1" i="1" u="none" strike="noStrike" cap="none" baseline="0">
                <a:latin typeface="Times New Roman"/>
                <a:ea typeface="Times New Roman"/>
                <a:cs typeface="Times New Roman"/>
                <a:sym typeface="Times New Roman"/>
              </a:rPr>
              <a:t>Цель – </a:t>
            </a:r>
            <a:r>
              <a:rPr lang="ru-RU" sz="1000" b="0" i="0" u="none" strike="noStrike" cap="none" baseline="0">
                <a:latin typeface="Times New Roman"/>
                <a:ea typeface="Times New Roman"/>
                <a:cs typeface="Times New Roman"/>
                <a:sym typeface="Times New Roman"/>
              </a:rPr>
              <a:t>цель более высокого порядка, на достижение которой ориентированы меры в области развития.</a:t>
            </a:r>
          </a:p>
          <a:p>
            <a:pPr>
              <a:buNone/>
            </a:pPr>
            <a:r>
              <a:rPr lang="ru-RU" sz="1000" b="0" i="0" u="none" strike="noStrike" cap="none" baseline="0">
                <a:latin typeface="Times New Roman"/>
                <a:ea typeface="Times New Roman"/>
                <a:cs typeface="Times New Roman"/>
                <a:sym typeface="Times New Roman"/>
              </a:rPr>
              <a:t> </a:t>
            </a:r>
          </a:p>
          <a:p>
            <a:endParaRPr lang="ru-RU" sz="1000" b="0" i="0" u="none" strike="noStrike" cap="none" baseline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endParaRPr lang="ru-RU" sz="1000" b="0" i="0" u="none" strike="noStrike" cap="none" baseline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40" name="Shape 140"/>
          <p:cNvSpPr txBox="1">
            <a:spLocks noGrp="1"/>
          </p:cNvSpPr>
          <p:nvPr>
            <p:ph type="hdr" idx="3"/>
          </p:nvPr>
        </p:nvSpPr>
        <p:spPr>
          <a:xfrm>
            <a:off x="1" y="2"/>
            <a:ext cx="3038143" cy="464204"/>
          </a:xfrm>
          <a:prstGeom prst="rect">
            <a:avLst/>
          </a:prstGeom>
          <a:noFill/>
          <a:ln>
            <a:noFill/>
          </a:ln>
        </p:spPr>
        <p:txBody>
          <a:bodyPr lIns="88100" tIns="44050" rIns="88100" bIns="44050" anchor="t" anchorCtr="0">
            <a:noAutofit/>
          </a:bodyPr>
          <a:lstStyle/>
          <a:p>
            <a:endParaRPr/>
          </a:p>
        </p:txBody>
      </p:sp>
      <p:sp>
        <p:nvSpPr>
          <p:cNvPr id="141" name="Shape 141"/>
          <p:cNvSpPr txBox="1">
            <a:spLocks noGrp="1"/>
          </p:cNvSpPr>
          <p:nvPr>
            <p:ph type="dt" idx="10"/>
          </p:nvPr>
        </p:nvSpPr>
        <p:spPr>
          <a:xfrm>
            <a:off x="3970735" y="2"/>
            <a:ext cx="3038143" cy="464204"/>
          </a:xfrm>
          <a:prstGeom prst="rect">
            <a:avLst/>
          </a:prstGeom>
          <a:noFill/>
          <a:ln>
            <a:noFill/>
          </a:ln>
        </p:spPr>
        <p:txBody>
          <a:bodyPr lIns="88100" tIns="44050" rIns="88100" bIns="44050" anchor="t" anchorCtr="0">
            <a:noAutofit/>
          </a:bodyPr>
          <a:lstStyle/>
          <a:p>
            <a:endParaRPr/>
          </a:p>
        </p:txBody>
      </p:sp>
      <p:sp>
        <p:nvSpPr>
          <p:cNvPr id="142" name="Shape 142"/>
          <p:cNvSpPr txBox="1">
            <a:spLocks noGrp="1"/>
          </p:cNvSpPr>
          <p:nvPr>
            <p:ph type="ftr" idx="11"/>
          </p:nvPr>
        </p:nvSpPr>
        <p:spPr>
          <a:xfrm>
            <a:off x="1" y="8830660"/>
            <a:ext cx="3038143" cy="464204"/>
          </a:xfrm>
          <a:prstGeom prst="rect">
            <a:avLst/>
          </a:prstGeom>
          <a:noFill/>
          <a:ln>
            <a:noFill/>
          </a:ln>
        </p:spPr>
        <p:txBody>
          <a:bodyPr lIns="88100" tIns="44050" rIns="88100" bIns="44050" anchor="b" anchorCtr="0">
            <a:noAutofit/>
          </a:bodyPr>
          <a:lstStyle/>
          <a:p>
            <a:endParaRPr/>
          </a:p>
        </p:txBody>
      </p:sp>
      <p:sp>
        <p:nvSpPr>
          <p:cNvPr id="143" name="Shape 143"/>
          <p:cNvSpPr txBox="1">
            <a:spLocks noGrp="1"/>
          </p:cNvSpPr>
          <p:nvPr>
            <p:ph type="sldNum" idx="12"/>
          </p:nvPr>
        </p:nvSpPr>
        <p:spPr>
          <a:xfrm>
            <a:off x="3970735" y="8830660"/>
            <a:ext cx="3038143" cy="464204"/>
          </a:xfrm>
          <a:prstGeom prst="rect">
            <a:avLst/>
          </a:prstGeom>
          <a:noFill/>
          <a:ln>
            <a:noFill/>
          </a:ln>
        </p:spPr>
        <p:txBody>
          <a:bodyPr lIns="88100" tIns="44050" rIns="88100" bIns="44050" anchor="b" anchorCtr="0">
            <a:noAutofit/>
          </a:bodyPr>
          <a:lstStyle/>
          <a:p>
            <a:pPr marL="0" marR="0" lvl="0" indent="0" algn="r" rtl="0">
              <a:buSzPct val="25000"/>
              <a:buNone/>
            </a:pPr>
            <a:r>
              <a:rPr lang="ru-RU"/>
              <a:t> 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>
  <p:cSld name="Title Slide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 txBox="1">
            <a:spLocks noGrp="1"/>
          </p:cNvSpPr>
          <p:nvPr>
            <p:ph type="subTitle" idx="1"/>
          </p:nvPr>
        </p:nvSpPr>
        <p:spPr>
          <a:xfrm>
            <a:off x="1371600" y="3124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28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ctr" rtl="0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28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ctr" rtl="0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24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20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20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ctr" rtl="0">
              <a:spcBef>
                <a:spcPts val="400"/>
              </a:spcBef>
              <a:buClr>
                <a:srgbClr val="888888"/>
              </a:buClr>
              <a:buFont typeface="Calibri"/>
              <a:buNone/>
              <a:defRPr sz="20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ctr" rtl="0">
              <a:spcBef>
                <a:spcPts val="400"/>
              </a:spcBef>
              <a:buClr>
                <a:srgbClr val="888888"/>
              </a:buClr>
              <a:buFont typeface="Calibri"/>
              <a:buNone/>
              <a:defRPr sz="20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ctr" rtl="0">
              <a:spcBef>
                <a:spcPts val="400"/>
              </a:spcBef>
              <a:buClr>
                <a:srgbClr val="888888"/>
              </a:buClr>
              <a:buFont typeface="Calibri"/>
              <a:buNone/>
              <a:defRPr sz="20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ctr" rtl="0">
              <a:spcBef>
                <a:spcPts val="400"/>
              </a:spcBef>
              <a:buClr>
                <a:srgbClr val="888888"/>
              </a:buClr>
              <a:buFont typeface="Calibri"/>
              <a:buNone/>
              <a:defRPr sz="20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457200" y="18288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rtl="0">
              <a:defRPr>
                <a:solidFill>
                  <a:srgbClr val="00B050"/>
                </a:solidFill>
              </a:defRPr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grpSp>
        <p:nvGrpSpPr>
          <p:cNvPr id="15" name="Shape 15"/>
          <p:cNvGrpSpPr/>
          <p:nvPr/>
        </p:nvGrpSpPr>
        <p:grpSpPr>
          <a:xfrm>
            <a:off x="0" y="0"/>
            <a:ext cx="9144000" cy="1248156"/>
            <a:chOff x="0" y="152400"/>
            <a:chExt cx="9144000" cy="1248156"/>
          </a:xfrm>
        </p:grpSpPr>
        <p:sp>
          <p:nvSpPr>
            <p:cNvPr id="16" name="Shape 16"/>
            <p:cNvSpPr/>
            <p:nvPr/>
          </p:nvSpPr>
          <p:spPr>
            <a:xfrm>
              <a:off x="0" y="152400"/>
              <a:ext cx="9143999" cy="1246631"/>
            </a:xfrm>
            <a:prstGeom prst="rect">
              <a:avLst/>
            </a:prstGeom>
            <a:blipFill>
              <a:blip r:embed="rId2"/>
              <a:stretch>
                <a:fillRect/>
              </a:stretch>
            </a:blipFill>
          </p:spPr>
        </p:sp>
        <p:sp>
          <p:nvSpPr>
            <p:cNvPr id="17" name="Shape 17"/>
            <p:cNvSpPr/>
            <p:nvPr/>
          </p:nvSpPr>
          <p:spPr>
            <a:xfrm>
              <a:off x="0" y="152400"/>
              <a:ext cx="9144000" cy="1248156"/>
            </a:xfrm>
            <a:prstGeom prst="rect">
              <a:avLst/>
            </a:prstGeom>
            <a:blipFill>
              <a:blip r:embed="rId3"/>
              <a:stretch>
                <a:fillRect/>
              </a:stretch>
            </a:blipFill>
          </p:spPr>
        </p: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bj" type="obj">
  <p:cSld name="obj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spcAft>
                <a:spcPts val="0"/>
              </a:spcAft>
              <a:defRPr sz="4400" b="1">
                <a:solidFill>
                  <a:srgbClr val="1F497D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4572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9144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3716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8288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22225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indent="-1778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indent="-136525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indent="-1524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indent="-1524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TxTwoObj" type="twoTxTwoObj">
  <p:cSld name="twoTxTwoObj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1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buFont typeface="Calibri"/>
              <a:buNone/>
              <a:defRPr sz="2400" b="1"/>
            </a:lvl1pPr>
            <a:lvl2pPr marL="457200" indent="0" rtl="0">
              <a:buFont typeface="Calibri"/>
              <a:buNone/>
              <a:defRPr sz="2000" b="1"/>
            </a:lvl2pPr>
            <a:lvl3pPr marL="914400" indent="0" rtl="0">
              <a:buFont typeface="Calibri"/>
              <a:buNone/>
              <a:defRPr sz="1800" b="1"/>
            </a:lvl3pPr>
            <a:lvl4pPr marL="1371600" indent="0" rtl="0">
              <a:buFont typeface="Calibri"/>
              <a:buNone/>
              <a:defRPr sz="1600" b="1"/>
            </a:lvl4pPr>
            <a:lvl5pPr marL="1828800" indent="0" rtl="0">
              <a:buFont typeface="Calibri"/>
              <a:buNone/>
              <a:defRPr sz="1600" b="1"/>
            </a:lvl5pPr>
            <a:lvl6pPr marL="2286000" indent="0" rtl="0">
              <a:buFont typeface="Calibri"/>
              <a:buNone/>
              <a:defRPr sz="1600" b="1"/>
            </a:lvl6pPr>
            <a:lvl7pPr marL="2743200" indent="0" rtl="0">
              <a:buFont typeface="Calibri"/>
              <a:buNone/>
              <a:defRPr sz="1600" b="1"/>
            </a:lvl7pPr>
            <a:lvl8pPr marL="3200400" indent="0" rtl="0">
              <a:buFont typeface="Calibri"/>
              <a:buNone/>
              <a:defRPr sz="1600" b="1"/>
            </a:lvl8pPr>
            <a:lvl9pPr marL="3657600" indent="0" rtl="0">
              <a:buFont typeface="Calibri"/>
              <a:buNone/>
              <a:defRPr sz="1600" b="1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 sz="2400"/>
            </a:lvl1pPr>
            <a:lvl2pPr rtl="0">
              <a:defRPr sz="2000"/>
            </a:lvl2pPr>
            <a:lvl3pPr rtl="0">
              <a:defRPr sz="1800"/>
            </a:lvl3pPr>
            <a:lvl4pPr rtl="0">
              <a:defRPr sz="1600"/>
            </a:lvl4pPr>
            <a:lvl5pPr rtl="0">
              <a:defRPr sz="1600"/>
            </a:lvl5pPr>
            <a:lvl6pPr rtl="0">
              <a:defRPr sz="1600"/>
            </a:lvl6pPr>
            <a:lvl7pPr rtl="0">
              <a:defRPr sz="1600"/>
            </a:lvl7pPr>
            <a:lvl8pPr rtl="0">
              <a:defRPr sz="1600"/>
            </a:lvl8pPr>
            <a:lvl9pPr rtl="0">
              <a:defRPr sz="1600"/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body" idx="3"/>
          </p:nvPr>
        </p:nvSpPr>
        <p:spPr>
          <a:xfrm>
            <a:off x="4645025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buFont typeface="Calibri"/>
              <a:buNone/>
              <a:defRPr sz="2400" b="1"/>
            </a:lvl1pPr>
            <a:lvl2pPr marL="457200" indent="0" rtl="0">
              <a:buFont typeface="Calibri"/>
              <a:buNone/>
              <a:defRPr sz="2000" b="1"/>
            </a:lvl2pPr>
            <a:lvl3pPr marL="914400" indent="0" rtl="0">
              <a:buFont typeface="Calibri"/>
              <a:buNone/>
              <a:defRPr sz="1800" b="1"/>
            </a:lvl3pPr>
            <a:lvl4pPr marL="1371600" indent="0" rtl="0">
              <a:buFont typeface="Calibri"/>
              <a:buNone/>
              <a:defRPr sz="1600" b="1"/>
            </a:lvl4pPr>
            <a:lvl5pPr marL="1828800" indent="0" rtl="0">
              <a:buFont typeface="Calibri"/>
              <a:buNone/>
              <a:defRPr sz="1600" b="1"/>
            </a:lvl5pPr>
            <a:lvl6pPr marL="2286000" indent="0" rtl="0">
              <a:buFont typeface="Calibri"/>
              <a:buNone/>
              <a:defRPr sz="1600" b="1"/>
            </a:lvl6pPr>
            <a:lvl7pPr marL="2743200" indent="0" rtl="0">
              <a:buFont typeface="Calibri"/>
              <a:buNone/>
              <a:defRPr sz="1600" b="1"/>
            </a:lvl7pPr>
            <a:lvl8pPr marL="3200400" indent="0" rtl="0">
              <a:buFont typeface="Calibri"/>
              <a:buNone/>
              <a:defRPr sz="1600" b="1"/>
            </a:lvl8pPr>
            <a:lvl9pPr marL="3657600" indent="0" rtl="0">
              <a:buFont typeface="Calibri"/>
              <a:buNone/>
              <a:defRPr sz="1600" b="1"/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 sz="2400"/>
            </a:lvl1pPr>
            <a:lvl2pPr rtl="0">
              <a:defRPr sz="2000"/>
            </a:lvl2pPr>
            <a:lvl3pPr rtl="0">
              <a:defRPr sz="1800"/>
            </a:lvl3pPr>
            <a:lvl4pPr rtl="0">
              <a:defRPr sz="1600"/>
            </a:lvl4pPr>
            <a:lvl5pPr rtl="0">
              <a:defRPr sz="1600"/>
            </a:lvl5pPr>
            <a:lvl6pPr rtl="0">
              <a:defRPr sz="1600"/>
            </a:lvl6pPr>
            <a:lvl7pPr rtl="0">
              <a:defRPr sz="1600"/>
            </a:lvl7pPr>
            <a:lvl8pPr rtl="0">
              <a:defRPr sz="1600"/>
            </a:lvl8pPr>
            <a:lvl9pPr rtl="0">
              <a:defRPr sz="16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Only" type="titleOnly">
  <p:cSld name="titleOnly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>
            <a:spLocks noGrp="1"/>
          </p:cNvSpPr>
          <p:nvPr>
            <p:ph type="title"/>
          </p:nvPr>
        </p:nvSpPr>
        <p:spPr>
          <a:xfrm>
            <a:off x="0" y="152400"/>
            <a:ext cx="9144000" cy="838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rtl="0">
              <a:defRPr sz="3600"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/>
          <p:nvPr/>
        </p:nvSpPr>
        <p:spPr>
          <a:xfrm>
            <a:off x="685800" y="38100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F497D"/>
              </a:buClr>
              <a:buSzPct val="25000"/>
              <a:buFont typeface="Calibri"/>
              <a:buNone/>
            </a:pPr>
            <a:r>
              <a:rPr lang="ru-RU" sz="4400" b="1" i="0" u="none" strike="noStrike" cap="none" baseline="0">
                <a:solidFill>
                  <a:srgbClr val="1F497D"/>
                </a:solidFill>
                <a:latin typeface="Calibri"/>
                <a:ea typeface="Calibri"/>
                <a:cs typeface="Calibri"/>
                <a:sym typeface="Calibri"/>
              </a:rPr>
              <a:t>Questions?</a:t>
            </a:r>
          </a:p>
        </p:txBody>
      </p:sp>
      <p:sp>
        <p:nvSpPr>
          <p:cNvPr id="31" name="Shape 31"/>
          <p:cNvSpPr txBox="1"/>
          <p:nvPr/>
        </p:nvSpPr>
        <p:spPr>
          <a:xfrm>
            <a:off x="685800" y="2286000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00642D"/>
              </a:buClr>
              <a:buSzPct val="25000"/>
              <a:buFont typeface="Calibri"/>
              <a:buNone/>
            </a:pPr>
            <a:r>
              <a:rPr lang="ru-RU" sz="4800" b="1" i="0" u="none" strike="noStrike" cap="none" baseline="0">
                <a:solidFill>
                  <a:srgbClr val="00642D"/>
                </a:solidFill>
                <a:latin typeface="Calibri"/>
                <a:ea typeface="Calibri"/>
                <a:cs typeface="Calibri"/>
                <a:sym typeface="Calibri"/>
              </a:rPr>
              <a:t>Thank you for your attention</a:t>
            </a:r>
          </a:p>
        </p:txBody>
      </p:sp>
      <p:sp>
        <p:nvSpPr>
          <p:cNvPr id="32" name="Shape 32"/>
          <p:cNvSpPr/>
          <p:nvPr/>
        </p:nvSpPr>
        <p:spPr>
          <a:xfrm>
            <a:off x="0" y="5609844"/>
            <a:ext cx="9144000" cy="1248156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spcAft>
                <a:spcPts val="0"/>
              </a:spcAft>
              <a:defRPr sz="4400" b="1" i="0" u="none" strike="noStrike" cap="none" baseline="0">
                <a:solidFill>
                  <a:srgbClr val="1F497D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45720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91440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37160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82880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indent="-22225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3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indent="-1778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indent="-136525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indent="-1524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indent="-1524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" name="Shape 11"/>
          <p:cNvSpPr/>
          <p:nvPr/>
        </p:nvSpPr>
        <p:spPr>
          <a:xfrm>
            <a:off x="0" y="5609844"/>
            <a:ext cx="9144000" cy="1248156"/>
          </a:xfrm>
          <a:prstGeom prst="rect">
            <a:avLst/>
          </a:prstGeom>
          <a:blipFill>
            <a:blip r:embed="rId7"/>
            <a:stretch>
              <a:fillRect/>
            </a:stretch>
          </a:blipFill>
        </p:spPr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>
            <a:spLocks noGrp="1"/>
          </p:cNvSpPr>
          <p:nvPr>
            <p:ph type="subTitle" idx="1"/>
          </p:nvPr>
        </p:nvSpPr>
        <p:spPr>
          <a:xfrm>
            <a:off x="914400" y="3581400"/>
            <a:ext cx="7315200" cy="20574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lang="ru-RU"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
</a:t>
            </a:r>
            <a:r>
              <a:rPr lang="ru-RU" sz="2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Расширенный семинар на уровне </a:t>
            </a:r>
            <a:br>
              <a:rPr lang="ru-RU" sz="2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ru-RU" sz="2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группы стран</a:t>
            </a:r>
          </a:p>
          <a:p>
            <a:endParaRPr lang="ru-RU" sz="2800" b="0" i="0" u="none" strike="noStrike" cap="none" baseline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5" name="Shape 35"/>
          <p:cNvSpPr txBox="1">
            <a:spLocks noGrp="1"/>
          </p:cNvSpPr>
          <p:nvPr>
            <p:ph type="title"/>
          </p:nvPr>
        </p:nvSpPr>
        <p:spPr>
          <a:xfrm>
            <a:off x="533400" y="1600200"/>
            <a:ext cx="8077199" cy="19811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ru-RU" sz="4000" b="1" i="0" u="none" strike="noStrike" cap="none" baseline="0">
                <a:solidFill>
                  <a:srgbClr val="00B05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Важность среднесрочного обзора </a:t>
            </a:r>
            <a:r>
              <a:rPr lang="ru-RU" sz="2400" b="1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Тематическое исследование от группы экспертов </a:t>
            </a:r>
            <a:br>
              <a:rPr lang="ru-RU" sz="2400" b="1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ru-RU" sz="2400" b="1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Республики Маврикий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Shape 14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ru-RU" sz="3200" b="1" i="0" u="none" strike="noStrike" cap="none" baseline="0">
                <a:solidFill>
                  <a:srgbClr val="1F497D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Среднесрочная оценка (ССО) – "поворотный пункт"</a:t>
            </a:r>
          </a:p>
        </p:txBody>
      </p:sp>
      <p:sp>
        <p:nvSpPr>
          <p:cNvPr id="146" name="Shape 146"/>
          <p:cNvSpPr txBox="1">
            <a:spLocks noGrp="1"/>
          </p:cNvSpPr>
          <p:nvPr>
            <p:ph type="body" idx="1"/>
          </p:nvPr>
        </p:nvSpPr>
        <p:spPr>
          <a:xfrm>
            <a:off x="990600" y="1524000"/>
            <a:ext cx="7391399" cy="460216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694"/>
              <a:buFont typeface="Arial"/>
              <a:buChar char="•"/>
            </a:pPr>
            <a:r>
              <a:rPr lang="ru-RU" sz="24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Проект был оценен как в основном неудовлетворительный (MU)</a:t>
            </a:r>
          </a:p>
          <a:p>
            <a:pPr marL="342900" marR="0" lvl="0" indent="-3429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694"/>
              <a:buFont typeface="Arial"/>
              <a:buChar char="•"/>
            </a:pPr>
            <a:r>
              <a:rPr lang="ru-RU" sz="24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Были выявлены причины задержек и найдены пути решения проблем</a:t>
            </a:r>
          </a:p>
          <a:p>
            <a:pPr marL="342900" marR="0" lvl="0" indent="-3429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694"/>
              <a:buFont typeface="Arial"/>
              <a:buChar char="•"/>
            </a:pPr>
            <a:r>
              <a:rPr lang="ru-RU" sz="24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Были даны конкретные и подробные рекомендации</a:t>
            </a:r>
          </a:p>
          <a:p>
            <a:pPr marL="342900" marR="0" lvl="0" indent="-3429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694"/>
              <a:buFont typeface="Arial"/>
              <a:buChar char="•"/>
            </a:pPr>
            <a:r>
              <a:rPr lang="ru-RU" sz="24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Выводы и рекомендации были поддержаны проектной группой, ПРООН и другими партнерами </a:t>
            </a:r>
          </a:p>
          <a:p>
            <a:pPr marL="342900" marR="0" lvl="0" indent="-3429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694"/>
              <a:buFont typeface="Arial"/>
              <a:buChar char="•"/>
            </a:pPr>
            <a:r>
              <a:rPr lang="ru-RU" sz="24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Был описан как "поворотный пункт" в отчете </a:t>
            </a:r>
            <a:br>
              <a:rPr lang="ru-RU" sz="24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ru-RU" sz="24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по результатам заключительной оценки</a:t>
            </a:r>
          </a:p>
        </p:txBody>
      </p:sp>
      <p:sp>
        <p:nvSpPr>
          <p:cNvPr id="147" name="Shape 147"/>
          <p:cNvSpPr txBox="1">
            <a:spLocks noGrp="1"/>
          </p:cNvSpPr>
          <p:nvPr>
            <p:ph type="sldNum" idx="12"/>
          </p:nvPr>
        </p:nvSpPr>
        <p:spPr>
          <a:xfrm>
            <a:off x="8582025" y="6356350"/>
            <a:ext cx="561975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SzPct val="25000"/>
              <a:buNone/>
            </a:pPr>
            <a:r>
              <a:rPr lang="ru-RU"/>
              <a:t> </a:t>
            </a:r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Shape 15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ru-RU" sz="3200" b="1" i="0" u="none" strike="noStrike" cap="none" baseline="0">
                <a:solidFill>
                  <a:srgbClr val="1F497D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Существенные выводы среднесрочной оценки</a:t>
            </a:r>
          </a:p>
        </p:txBody>
      </p:sp>
      <p:sp>
        <p:nvSpPr>
          <p:cNvPr id="157" name="Shape 157"/>
          <p:cNvSpPr txBox="1">
            <a:spLocks noGrp="1"/>
          </p:cNvSpPr>
          <p:nvPr>
            <p:ph type="body" idx="1"/>
          </p:nvPr>
        </p:nvSpPr>
        <p:spPr>
          <a:xfrm>
            <a:off x="762000" y="1828800"/>
            <a:ext cx="7772400" cy="3276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ru-RU" sz="2000" b="1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Трудно добиться </a:t>
            </a:r>
            <a:r>
              <a:rPr lang="ru-RU" sz="20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конечного результата №1 в политическом, административном и правовом контексте (децентрализация подразумевает новые роли и мандаты)</a:t>
            </a:r>
          </a:p>
          <a:p>
            <a:endParaRPr lang="ru-RU" sz="2000" b="0" i="0" u="none" strike="noStrike" cap="none" baseline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marR="0" lvl="0" indent="-3429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ru-RU" sz="2000" b="1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Задержки в реализации </a:t>
            </a:r>
            <a:r>
              <a:rPr lang="ru-RU" sz="20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на ранних этапах не позволяют увидеть какие-либо реальные достижения в рамках конечных результатов</a:t>
            </a:r>
          </a:p>
          <a:p>
            <a:endParaRPr lang="ru-RU" sz="2000" b="0" i="0" u="none" strike="noStrike" cap="none" baseline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marR="0" lvl="0" indent="-3429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ru-RU" sz="2000" b="1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Отсутствие технического советника </a:t>
            </a:r>
            <a:r>
              <a:rPr lang="ru-RU" sz="20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в группе с ноу-хау </a:t>
            </a:r>
            <a:br>
              <a:rPr lang="ru-RU" sz="20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ru-RU" sz="20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в области МООПТ</a:t>
            </a:r>
          </a:p>
          <a:p>
            <a:endParaRPr lang="ru-RU" sz="2000" b="0" i="0" u="none" strike="noStrike" cap="none" baseline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endParaRPr lang="ru-RU" sz="2000" b="0" i="0" u="none" strike="noStrike" cap="none" baseline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58" name="Shape 158"/>
          <p:cNvSpPr txBox="1">
            <a:spLocks noGrp="1"/>
          </p:cNvSpPr>
          <p:nvPr>
            <p:ph type="sldNum" idx="12"/>
          </p:nvPr>
        </p:nvSpPr>
        <p:spPr>
          <a:xfrm>
            <a:off x="8582025" y="6356350"/>
            <a:ext cx="561975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SzPct val="25000"/>
              <a:buNone/>
            </a:pPr>
            <a:r>
              <a:rPr lang="ru-RU"/>
              <a:t> </a:t>
            </a:r>
          </a:p>
        </p:txBody>
      </p: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Shape 16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ru-RU" sz="3200" b="1" i="0" u="none" strike="noStrike" cap="none" baseline="0">
                <a:solidFill>
                  <a:srgbClr val="1F497D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Как ССО может ускорить внесение изменений в проект? </a:t>
            </a:r>
          </a:p>
        </p:txBody>
      </p:sp>
      <p:sp>
        <p:nvSpPr>
          <p:cNvPr id="168" name="Shape 168"/>
          <p:cNvSpPr txBox="1">
            <a:spLocks noGrp="1"/>
          </p:cNvSpPr>
          <p:nvPr>
            <p:ph type="body" idx="1"/>
          </p:nvPr>
        </p:nvSpPr>
        <p:spPr>
          <a:xfrm>
            <a:off x="533400" y="1524000"/>
            <a:ext cx="8001000" cy="3733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98484"/>
              <a:buFont typeface="Arial"/>
              <a:buChar char="•"/>
            </a:pPr>
            <a:r>
              <a:rPr lang="ru-RU" sz="22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ССО тщательным и подробным образом выявила все недостатки в реализации проекта и тенденций</a:t>
            </a:r>
          </a:p>
          <a:p>
            <a:pPr marL="342900" marR="0" lvl="0" indent="-342900" algn="l" rtl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98484"/>
              <a:buFont typeface="Arial"/>
              <a:buChar char="•"/>
            </a:pPr>
            <a:r>
              <a:rPr lang="ru-RU" sz="22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Были даны реалистичные и конкретные рекомендации</a:t>
            </a:r>
          </a:p>
          <a:p>
            <a:pPr marL="342900" marR="0" lvl="1" indent="-342900" algn="l" rtl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98484"/>
              <a:buFont typeface="Arial"/>
              <a:buChar char="•"/>
            </a:pPr>
            <a:r>
              <a:rPr lang="ru-RU" sz="22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Были определены способы, с помощью которых страна может достичь "поворотного пункта" в проекте, например была подчеркнута необходимость политической ответственности</a:t>
            </a:r>
          </a:p>
          <a:p>
            <a:pPr marL="342900" marR="0" lvl="1" indent="-342900" algn="l" rtl="0">
              <a:spcBef>
                <a:spcPts val="1000"/>
              </a:spcBef>
              <a:spcAft>
                <a:spcPts val="0"/>
              </a:spcAft>
              <a:buClr>
                <a:srgbClr val="FF0000"/>
              </a:buClr>
              <a:buSzPct val="98484"/>
              <a:buFont typeface="Arial"/>
              <a:buChar char="•"/>
            </a:pPr>
            <a:r>
              <a:rPr lang="ru-RU" sz="2200" b="0" i="0" u="none" strike="noStrike" cap="none" baseline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Эти и другие рекомендации были сразу же выполнены партнерами правительства, ПРООН и проектной группой, </a:t>
            </a:r>
            <a:br>
              <a:rPr lang="ru-RU" sz="2200" b="0" i="0" u="none" strike="noStrike" cap="none" baseline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ru-RU" sz="2200" b="0" i="0" u="none" strike="noStrike" cap="none" baseline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что привело к основным улучшениям в реализации</a:t>
            </a:r>
          </a:p>
          <a:p>
            <a:endParaRPr lang="ru-RU" sz="2200" b="0" i="0" u="none" strike="noStrike" cap="none" baseline="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69" name="Shape 169"/>
          <p:cNvSpPr txBox="1">
            <a:spLocks noGrp="1"/>
          </p:cNvSpPr>
          <p:nvPr>
            <p:ph type="sldNum" idx="12"/>
          </p:nvPr>
        </p:nvSpPr>
        <p:spPr>
          <a:xfrm>
            <a:off x="8582025" y="6356350"/>
            <a:ext cx="561975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SzPct val="25000"/>
              <a:buNone/>
            </a:pPr>
            <a:r>
              <a:rPr lang="ru-RU"/>
              <a:t> </a:t>
            </a:r>
          </a:p>
        </p:txBody>
      </p:sp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Shape 17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ru-RU" sz="3200" b="1" i="0" u="none" strike="noStrike" cap="none" baseline="0">
                <a:solidFill>
                  <a:srgbClr val="1F497D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После ССО...</a:t>
            </a:r>
          </a:p>
        </p:txBody>
      </p:sp>
      <p:sp>
        <p:nvSpPr>
          <p:cNvPr id="179" name="Shape 179"/>
          <p:cNvSpPr txBox="1">
            <a:spLocks noGrp="1"/>
          </p:cNvSpPr>
          <p:nvPr>
            <p:ph type="body" idx="1"/>
          </p:nvPr>
        </p:nvSpPr>
        <p:spPr>
          <a:xfrm>
            <a:off x="381000" y="1371600"/>
            <a:ext cx="8305799" cy="42671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10000"/>
              </a:lnSpc>
              <a:spcBef>
                <a:spcPts val="500"/>
              </a:spcBef>
              <a:spcAft>
                <a:spcPts val="500"/>
              </a:spcAft>
              <a:buClr>
                <a:schemeClr val="dk1"/>
              </a:buClr>
              <a:buSzPct val="151960"/>
              <a:buFont typeface="Arial"/>
              <a:buChar char="•"/>
            </a:pPr>
            <a:r>
              <a:rPr lang="ru-RU" sz="165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Логико-структурная схема проще и в большей степени "ориентирована на результат" </a:t>
            </a:r>
            <a:br>
              <a:rPr lang="ru-RU" sz="165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ru-RU" sz="165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 более четкими, конкретными, поддающимися количественной оценке, достижимыми и сопоставимыми, актуальными и реалистичными, фиксированными по срокам, своевременными, отслеживаемыми и целенаправленными параметрами</a:t>
            </a:r>
          </a:p>
          <a:p>
            <a:pPr marL="342900" marR="0" lvl="0" indent="-342900" algn="l" rtl="0">
              <a:lnSpc>
                <a:spcPct val="110000"/>
              </a:lnSpc>
              <a:spcBef>
                <a:spcPts val="500"/>
              </a:spcBef>
              <a:spcAft>
                <a:spcPts val="500"/>
              </a:spcAft>
              <a:buClr>
                <a:schemeClr val="dk1"/>
              </a:buClr>
              <a:buSzPct val="151960"/>
              <a:buFont typeface="Arial"/>
              <a:buChar char="•"/>
            </a:pPr>
            <a:r>
              <a:rPr lang="ru-RU" sz="165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Систематическое отслеживание реакции руководства на выводы ССО</a:t>
            </a:r>
          </a:p>
          <a:p>
            <a:pPr marL="342900" marR="0" lvl="0" indent="-342900" algn="l" rtl="0">
              <a:lnSpc>
                <a:spcPct val="110000"/>
              </a:lnSpc>
              <a:spcBef>
                <a:spcPts val="500"/>
              </a:spcBef>
              <a:spcAft>
                <a:spcPts val="500"/>
              </a:spcAft>
              <a:buClr>
                <a:schemeClr val="dk1"/>
              </a:buClr>
              <a:buSzPct val="151960"/>
              <a:buFont typeface="Arial"/>
              <a:buChar char="•"/>
            </a:pPr>
            <a:r>
              <a:rPr lang="ru-RU" sz="165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Консолидация ключевых результатов проекта:</a:t>
            </a:r>
          </a:p>
          <a:p>
            <a:pPr marL="742950" marR="0" lvl="1" indent="-285750" algn="l" rtl="0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rgbClr val="0070C0"/>
              </a:buClr>
              <a:buSzPct val="151960"/>
              <a:buFont typeface="Arial"/>
              <a:buChar char="•"/>
            </a:pPr>
            <a:r>
              <a:rPr lang="ru-RU" sz="1650" b="0" i="0" u="none" strike="noStrike" cap="none" baseline="0">
                <a:solidFill>
                  <a:srgbClr val="0070C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успешное зонирование МООПТ и внедрение его результатов</a:t>
            </a:r>
          </a:p>
          <a:p>
            <a:pPr marL="742950" marR="0" lvl="1" indent="-285750" algn="l" rtl="0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rgbClr val="0070C0"/>
              </a:buClr>
              <a:buSzPct val="151960"/>
              <a:buFont typeface="Arial"/>
              <a:buChar char="•"/>
            </a:pPr>
            <a:r>
              <a:rPr lang="ru-RU" sz="1650" b="0" i="0" u="none" strike="noStrike" cap="none" baseline="0">
                <a:solidFill>
                  <a:srgbClr val="0070C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разработка ключевых документов планирования МООПТ</a:t>
            </a:r>
          </a:p>
          <a:p>
            <a:pPr marL="742950" marR="0" lvl="1" indent="-285750" algn="l" rtl="0">
              <a:lnSpc>
                <a:spcPct val="110000"/>
              </a:lnSpc>
              <a:spcBef>
                <a:spcPts val="500"/>
              </a:spcBef>
              <a:spcAft>
                <a:spcPts val="500"/>
              </a:spcAft>
              <a:buClr>
                <a:srgbClr val="0070C0"/>
              </a:buClr>
              <a:buSzPct val="151960"/>
              <a:buFont typeface="Arial"/>
              <a:buChar char="•"/>
            </a:pPr>
            <a:r>
              <a:rPr lang="ru-RU" sz="1650" b="0" i="0" u="none" strike="noStrike" cap="none" baseline="0">
                <a:solidFill>
                  <a:srgbClr val="0070C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осуществление основных видов деятельности по Компоненту 1, </a:t>
            </a:r>
            <a:br>
              <a:rPr lang="ru-RU" sz="1650" b="0" i="0" u="none" strike="noStrike" cap="none" baseline="0">
                <a:solidFill>
                  <a:srgbClr val="0070C0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ru-RU" sz="1650" b="0" i="0" u="none" strike="noStrike" cap="none" baseline="0">
                <a:solidFill>
                  <a:srgbClr val="0070C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где отсутствовал прогресс до проведения ССО</a:t>
            </a:r>
          </a:p>
          <a:p>
            <a:pPr marL="342900" marR="0" lvl="0" indent="-342900" algn="l" rtl="0">
              <a:lnSpc>
                <a:spcPct val="110000"/>
              </a:lnSpc>
              <a:spcBef>
                <a:spcPts val="500"/>
              </a:spcBef>
              <a:spcAft>
                <a:spcPts val="500"/>
              </a:spcAft>
              <a:buClr>
                <a:schemeClr val="dk1"/>
              </a:buClr>
              <a:buSzPct val="151960"/>
              <a:buFont typeface="Arial"/>
              <a:buChar char="•"/>
            </a:pPr>
            <a:r>
              <a:rPr lang="ru-RU" sz="165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Внедрение бюджетного планирования на несколько лет вперед</a:t>
            </a:r>
          </a:p>
          <a:p>
            <a:pPr marL="342900" marR="0" lvl="0" indent="-342900" algn="l" rtl="0">
              <a:lnSpc>
                <a:spcPct val="110000"/>
              </a:lnSpc>
              <a:spcBef>
                <a:spcPts val="500"/>
              </a:spcBef>
              <a:spcAft>
                <a:spcPts val="500"/>
              </a:spcAft>
              <a:buClr>
                <a:schemeClr val="dk1"/>
              </a:buClr>
              <a:buSzPct val="151960"/>
              <a:buFont typeface="Arial"/>
              <a:buChar char="•"/>
            </a:pPr>
            <a:r>
              <a:rPr lang="ru-RU" sz="165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Привлечение к работе нового главного технического советника</a:t>
            </a:r>
          </a:p>
          <a:p>
            <a:pPr marL="342900" marR="0" lvl="0" indent="-342900" algn="l" rtl="0">
              <a:lnSpc>
                <a:spcPct val="110000"/>
              </a:lnSpc>
              <a:spcBef>
                <a:spcPts val="500"/>
              </a:spcBef>
              <a:spcAft>
                <a:spcPts val="500"/>
              </a:spcAft>
              <a:buClr>
                <a:schemeClr val="dk1"/>
              </a:buClr>
              <a:buSzPct val="151960"/>
              <a:buFont typeface="Arial"/>
              <a:buChar char="•"/>
            </a:pPr>
            <a:r>
              <a:rPr lang="ru-RU" sz="165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Общий рейтинг в рамках конечных результатов – в основном удовлетворительный (MS) с некоторыми компонентами, оцененными как весьма удовлетворительные (HS)</a:t>
            </a:r>
          </a:p>
          <a:p>
            <a:endParaRPr lang="ru-RU" sz="1650" b="0" i="0" u="none" strike="noStrike" cap="none" baseline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80" name="Shape 180"/>
          <p:cNvSpPr txBox="1">
            <a:spLocks noGrp="1"/>
          </p:cNvSpPr>
          <p:nvPr>
            <p:ph type="sldNum" idx="12"/>
          </p:nvPr>
        </p:nvSpPr>
        <p:spPr>
          <a:xfrm>
            <a:off x="8582025" y="6356350"/>
            <a:ext cx="561975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SzPct val="25000"/>
              <a:buNone/>
            </a:pPr>
            <a:r>
              <a:rPr lang="ru-RU"/>
              <a:t> </a:t>
            </a:r>
          </a:p>
        </p:txBody>
      </p:sp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Shape 18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ru-RU" sz="3200" b="1" i="0" u="none" strike="noStrike" cap="none" baseline="0">
                <a:solidFill>
                  <a:srgbClr val="1F497D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Ключевые аспекты результатов проекта</a:t>
            </a:r>
          </a:p>
        </p:txBody>
      </p:sp>
      <p:sp>
        <p:nvSpPr>
          <p:cNvPr id="190" name="Shape 190"/>
          <p:cNvSpPr txBox="1">
            <a:spLocks noGrp="1"/>
          </p:cNvSpPr>
          <p:nvPr>
            <p:ph type="body" idx="1"/>
          </p:nvPr>
        </p:nvSpPr>
        <p:spPr>
          <a:xfrm>
            <a:off x="685800" y="1447800"/>
            <a:ext cx="8001000" cy="4038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ru-RU" sz="20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Создание юго-восточной морской особо охраняемой природной территории (ЮВООПТ) площадью 4200 га</a:t>
            </a:r>
          </a:p>
          <a:p>
            <a:pPr marL="342900" marR="0" lvl="0" indent="-3429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ru-RU" sz="20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Повышение эффективности управления ЮВООПТ </a:t>
            </a:r>
          </a:p>
          <a:p>
            <a:pPr marL="342900" marR="0" lvl="0" indent="-3429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ru-RU" sz="20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Разработка инновационных механизмов совместного управления для морских ООПТ</a:t>
            </a:r>
          </a:p>
          <a:p>
            <a:pPr marL="342900" marR="0" lvl="0" indent="-3429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ru-RU" sz="20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Повышение чувства ответственности местного населения </a:t>
            </a:r>
            <a:br>
              <a:rPr lang="ru-RU" sz="20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ru-RU" sz="20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за МООПТ </a:t>
            </a:r>
          </a:p>
          <a:p>
            <a:pPr marL="342900" marR="0" lvl="0" indent="-3429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ru-RU" sz="20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Содействие в найме рыбаков в качестве сотрудников морской охраны с предложением альтернативных средств к существованию</a:t>
            </a:r>
          </a:p>
          <a:p>
            <a:pPr marL="342900" marR="0" lvl="0" indent="-3429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ru-RU" sz="20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Снижение нагрузок на морские ресурсы; независимый мониторинг подтверждает, что зоны МООПТ находятся под наблюдением </a:t>
            </a:r>
            <a:br>
              <a:rPr lang="ru-RU" sz="20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ru-RU" sz="20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и все нарушения протоколируются и наказываются 	</a:t>
            </a:r>
          </a:p>
          <a:p>
            <a:endParaRPr lang="ru-RU" sz="2000" b="0" i="0" u="none" strike="noStrike" cap="none" baseline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91" name="Shape 191"/>
          <p:cNvSpPr txBox="1">
            <a:spLocks noGrp="1"/>
          </p:cNvSpPr>
          <p:nvPr>
            <p:ph type="sldNum" idx="12"/>
          </p:nvPr>
        </p:nvSpPr>
        <p:spPr>
          <a:xfrm>
            <a:off x="8582025" y="6356350"/>
            <a:ext cx="561975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SzPct val="25000"/>
              <a:buNone/>
            </a:pPr>
            <a:r>
              <a:rPr lang="ru-RU"/>
              <a:t> </a:t>
            </a:r>
          </a:p>
        </p:txBody>
      </p:sp>
    </p:spTree>
  </p:cSld>
  <p:clrMapOvr>
    <a:masterClrMapping/>
  </p:clrMapOvr>
  <p:transition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Shape 200"/>
          <p:cNvSpPr txBox="1">
            <a:spLocks noGrp="1"/>
          </p:cNvSpPr>
          <p:nvPr>
            <p:ph type="title"/>
          </p:nvPr>
        </p:nvSpPr>
        <p:spPr>
          <a:xfrm>
            <a:off x="381000" y="2286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ru-RU" sz="3200" b="1" i="0" u="none" strike="noStrike" cap="none" baseline="0">
                <a:solidFill>
                  <a:srgbClr val="1F497D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Вопросы о среднесрочном обзоре</a:t>
            </a:r>
          </a:p>
        </p:txBody>
      </p:sp>
      <p:sp>
        <p:nvSpPr>
          <p:cNvPr id="201" name="Shape 201"/>
          <p:cNvSpPr txBox="1">
            <a:spLocks noGrp="1"/>
          </p:cNvSpPr>
          <p:nvPr>
            <p:ph type="body" idx="1"/>
          </p:nvPr>
        </p:nvSpPr>
        <p:spPr>
          <a:xfrm>
            <a:off x="381000" y="13716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514350" marR="0" lvl="0" indent="-51435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AutoNum type="arabicPeriod"/>
            </a:pPr>
            <a:r>
              <a:rPr lang="ru-RU" sz="24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Что отличает среднесрочный обзор от других требований к отчетности?</a:t>
            </a:r>
          </a:p>
          <a:p>
            <a:pPr marL="514350" marR="0" lvl="0" indent="-51435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AutoNum type="arabicPeriod"/>
            </a:pPr>
            <a:r>
              <a:rPr lang="ru-RU" sz="24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Кто получает пользу от среднесрочного обзора </a:t>
            </a:r>
            <a:br>
              <a:rPr lang="ru-RU" sz="24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ru-RU" sz="24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и каким образом?</a:t>
            </a:r>
          </a:p>
          <a:p>
            <a:pPr marL="514350" marR="0" lvl="0" indent="-51435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AutoNum type="arabicPeriod"/>
            </a:pPr>
            <a:r>
              <a:rPr lang="ru-RU" sz="24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Как среднесрочный обзор может ускорить внесение изменений в проект? </a:t>
            </a:r>
          </a:p>
          <a:p>
            <a:pPr marL="514350" marR="0" lvl="0" indent="-51435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AutoNum type="arabicPeriod"/>
            </a:pPr>
            <a:r>
              <a:rPr lang="ru-RU" sz="24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Какие вопросы следует задавать в ходе среднесрочного обзора?</a:t>
            </a:r>
          </a:p>
          <a:p>
            <a:pPr marL="514350" marR="0" lvl="0" indent="-51435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AutoNum type="arabicPeriod"/>
            </a:pPr>
            <a:r>
              <a:rPr lang="ru-RU" sz="24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Как можно использовать отчеты среднесрочного обзора за рамками отдельно взятого проекта? </a:t>
            </a:r>
          </a:p>
          <a:p>
            <a:endParaRPr lang="ru-RU" sz="2400" b="0" i="0" u="none" strike="noStrike" cap="none" baseline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02" name="Shape 202"/>
          <p:cNvSpPr txBox="1">
            <a:spLocks noGrp="1"/>
          </p:cNvSpPr>
          <p:nvPr>
            <p:ph type="sldNum" idx="12"/>
          </p:nvPr>
        </p:nvSpPr>
        <p:spPr>
          <a:xfrm>
            <a:off x="8582025" y="6356350"/>
            <a:ext cx="561975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SzPct val="25000"/>
              <a:buNone/>
            </a:pPr>
            <a:r>
              <a:rPr lang="ru-RU"/>
              <a:t> </a:t>
            </a:r>
          </a:p>
        </p:txBody>
      </p:sp>
    </p:spTree>
  </p:cSld>
  <p:clrMapOvr>
    <a:masterClrMapping/>
  </p:clrMapOvr>
  <p:transition spd="slow">
    <p:cut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Shape 211"/>
          <p:cNvSpPr txBox="1">
            <a:spLocks noGrp="1"/>
          </p:cNvSpPr>
          <p:nvPr>
            <p:ph type="sldNum" idx="12"/>
          </p:nvPr>
        </p:nvSpPr>
        <p:spPr>
          <a:xfrm>
            <a:off x="8582025" y="6356350"/>
            <a:ext cx="561975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SzPct val="25000"/>
              <a:buNone/>
            </a:pPr>
            <a:r>
              <a:rPr lang="ru-RU"/>
              <a:t> </a:t>
            </a:r>
          </a:p>
        </p:txBody>
      </p:sp>
      <p:sp>
        <p:nvSpPr>
          <p:cNvPr id="212" name="Shape 21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ru-RU" sz="2800" b="1" i="0" u="none" strike="noStrike" cap="none" baseline="0">
                <a:solidFill>
                  <a:srgbClr val="1F497D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 точки зрения агенств</a:t>
            </a:r>
          </a:p>
        </p:txBody>
      </p:sp>
      <p:sp>
        <p:nvSpPr>
          <p:cNvPr id="45" name="Shape 45"/>
          <p:cNvSpPr txBox="1">
            <a:spLocks noGrp="1"/>
          </p:cNvSpPr>
          <p:nvPr>
            <p:ph type="body" idx="1"/>
          </p:nvPr>
        </p:nvSpPr>
        <p:spPr>
          <a:xfrm>
            <a:off x="990600" y="1600200"/>
            <a:ext cx="7239000" cy="388620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lang="ru-RU" sz="24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Региональные советники по техническим вопросам ПРООН-ГЭФ часто говорят проектным группам:</a:t>
            </a:r>
          </a:p>
          <a:p>
            <a:pPr marL="334963" marR="0" lvl="0" indent="-4763" algn="ctr" rtl="0">
              <a:spcBef>
                <a:spcPts val="480"/>
              </a:spcBef>
              <a:spcAft>
                <a:spcPts val="0"/>
              </a:spcAft>
              <a:buClr>
                <a:srgbClr val="00B050"/>
              </a:buClr>
              <a:buSzPct val="25000"/>
              <a:buFont typeface="Times New Roman"/>
              <a:buNone/>
            </a:pPr>
            <a:r>
              <a:rPr lang="ru-RU" sz="2400" b="0" i="1" u="none" strike="noStrike" cap="none" baseline="0">
                <a:solidFill>
                  <a:srgbClr val="00B05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"Заключительная оценка важна для </a:t>
            </a:r>
            <a:r>
              <a:rPr lang="ru-RU" sz="2400" b="1" i="1" u="none" strike="noStrike" cap="none" baseline="0">
                <a:solidFill>
                  <a:srgbClr val="00B05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ГЭФ</a:t>
            </a:r>
            <a:r>
              <a:rPr lang="ru-RU" sz="2400" b="0" i="1" u="none" strike="noStrike" cap="none" baseline="0">
                <a:solidFill>
                  <a:srgbClr val="00B05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чтобы увидеть результаты своих инвестиций. </a:t>
            </a:r>
          </a:p>
          <a:p>
            <a:endParaRPr lang="ru-RU" sz="2400" b="0" i="1" u="none" strike="noStrike" cap="none" baseline="0">
              <a:solidFill>
                <a:srgbClr val="00B05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34963" marR="0" lvl="0" indent="-4763" algn="ctr" rtl="0">
              <a:spcBef>
                <a:spcPts val="480"/>
              </a:spcBef>
              <a:spcAft>
                <a:spcPts val="0"/>
              </a:spcAft>
              <a:buClr>
                <a:srgbClr val="00B050"/>
              </a:buClr>
              <a:buSzPct val="25000"/>
              <a:buFont typeface="Times New Roman"/>
              <a:buNone/>
            </a:pPr>
            <a:r>
              <a:rPr lang="ru-RU" sz="2400" b="0" i="1" u="none" strike="noStrike" cap="none" baseline="0">
                <a:solidFill>
                  <a:srgbClr val="00B05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Среднесрочный обзор важен для </a:t>
            </a:r>
            <a:r>
              <a:rPr lang="ru-RU" sz="2400" b="1" i="1" u="none" strike="noStrike" cap="none" baseline="0">
                <a:solidFill>
                  <a:srgbClr val="00B05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Вас</a:t>
            </a:r>
            <a:r>
              <a:rPr lang="ru-RU" sz="2400" b="0" i="1" u="none" strike="noStrike" cap="none" baseline="0">
                <a:solidFill>
                  <a:srgbClr val="00B05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– и для ПРООН, – так как при неудовлетворительных промежуточных результатах еще есть время что-то исправить".</a:t>
            </a:r>
          </a:p>
          <a:p>
            <a:endParaRPr lang="ru-RU" sz="2400" b="0" i="1" u="none" strike="noStrike" cap="none" baseline="0">
              <a:solidFill>
                <a:srgbClr val="00B05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endParaRPr lang="ru-RU" sz="2400" b="0" i="1" u="none" strike="noStrike" cap="none" baseline="0">
              <a:solidFill>
                <a:srgbClr val="00B05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endParaRPr lang="ru-RU" sz="2400" b="0" i="1" u="none" strike="noStrike" cap="none" baseline="0">
              <a:solidFill>
                <a:srgbClr val="00B05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endParaRPr lang="ru-RU" sz="2400" b="0" i="1" u="none" strike="noStrike" cap="none" baseline="0">
              <a:solidFill>
                <a:srgbClr val="00B05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6" name="Shape 46"/>
          <p:cNvSpPr txBox="1">
            <a:spLocks noGrp="1"/>
          </p:cNvSpPr>
          <p:nvPr>
            <p:ph type="sldNum" idx="12"/>
          </p:nvPr>
        </p:nvSpPr>
        <p:spPr>
          <a:xfrm>
            <a:off x="8582025" y="6356350"/>
            <a:ext cx="561975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SzPct val="25000"/>
              <a:buNone/>
            </a:pPr>
            <a:r>
              <a:rPr lang="ru-RU"/>
              <a:t> 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ru-RU" sz="3200" b="1" i="0" u="none" strike="noStrike" cap="none" baseline="0">
                <a:solidFill>
                  <a:srgbClr val="1F497D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Вопросы о среднесрочном обзоре</a:t>
            </a:r>
          </a:p>
        </p:txBody>
      </p:sp>
      <p:sp>
        <p:nvSpPr>
          <p:cNvPr id="56" name="Shape 56"/>
          <p:cNvSpPr txBox="1">
            <a:spLocks noGrp="1"/>
          </p:cNvSpPr>
          <p:nvPr>
            <p:ph type="body" idx="1"/>
          </p:nvPr>
        </p:nvSpPr>
        <p:spPr>
          <a:xfrm>
            <a:off x="457200" y="13716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514350" marR="0" lvl="0" indent="-514350" algn="l" rtl="0"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ct val="108333"/>
              <a:buFont typeface="Times New Roman"/>
              <a:buAutoNum type="arabicPeriod"/>
            </a:pPr>
            <a:r>
              <a:rPr lang="ru-RU" sz="24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Что отличает среднесрочный обзор от других требований </a:t>
            </a:r>
            <a:br>
              <a:rPr lang="ru-RU" sz="24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ru-RU" sz="24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к отчетности?</a:t>
            </a:r>
          </a:p>
          <a:p>
            <a:pPr marL="514350" marR="0" lvl="0" indent="-514350" algn="l" rtl="0"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ct val="108333"/>
              <a:buFont typeface="Times New Roman"/>
              <a:buAutoNum type="arabicPeriod"/>
            </a:pPr>
            <a:r>
              <a:rPr lang="ru-RU" sz="24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Кто получает пользу от среднесрочного обзора </a:t>
            </a:r>
            <a:br>
              <a:rPr lang="ru-RU" sz="24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ru-RU" sz="24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и каким образом?</a:t>
            </a:r>
          </a:p>
          <a:p>
            <a:pPr marL="514350" marR="0" lvl="0" indent="-514350" algn="l" rtl="0"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ct val="108333"/>
              <a:buFont typeface="Times New Roman"/>
              <a:buAutoNum type="arabicPeriod"/>
            </a:pPr>
            <a:r>
              <a:rPr lang="ru-RU" sz="24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Как среднесрочный обзор может ускорить внесение изменений в проект? </a:t>
            </a:r>
          </a:p>
          <a:p>
            <a:pPr marL="514350" marR="0" lvl="0" indent="-514350" algn="l" rtl="0"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ct val="108333"/>
              <a:buFont typeface="Times New Roman"/>
              <a:buAutoNum type="arabicPeriod"/>
            </a:pPr>
            <a:r>
              <a:rPr lang="ru-RU" sz="24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Какие вопросы следует задавать в ходе среднесрочного обзора?</a:t>
            </a:r>
          </a:p>
          <a:p>
            <a:pPr marL="514350" marR="0" lvl="0" indent="-514350" algn="l" rtl="0"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ct val="108333"/>
              <a:buFont typeface="Times New Roman"/>
              <a:buAutoNum type="arabicPeriod"/>
            </a:pPr>
            <a:r>
              <a:rPr lang="ru-RU" sz="24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Как можно использовать отчеты среднесрочного обзора </a:t>
            </a:r>
            <a:br>
              <a:rPr lang="ru-RU" sz="24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ru-RU" sz="24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за рамками отдельно взятого проекта? </a:t>
            </a:r>
          </a:p>
          <a:p>
            <a:endParaRPr lang="ru-RU" sz="2400" b="0" i="0" u="none" strike="noStrike" cap="none" baseline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marR="0" lvl="0" indent="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lang="ru-RU" sz="2200" b="0" i="1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Тематическое исследование поможет нам ответить </a:t>
            </a:r>
            <a:br>
              <a:rPr lang="ru-RU" sz="2200" b="0" i="1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ru-RU" sz="2200" b="0" i="1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на эти вопросы...</a:t>
            </a:r>
          </a:p>
          <a:p>
            <a:endParaRPr lang="ru-RU" sz="2200" b="0" i="1" u="none" strike="noStrike" cap="none" baseline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7" name="Shape 57"/>
          <p:cNvSpPr txBox="1">
            <a:spLocks noGrp="1"/>
          </p:cNvSpPr>
          <p:nvPr>
            <p:ph type="sldNum" idx="12"/>
          </p:nvPr>
        </p:nvSpPr>
        <p:spPr>
          <a:xfrm>
            <a:off x="8582025" y="6356350"/>
            <a:ext cx="561975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SzPct val="25000"/>
              <a:buNone/>
            </a:pPr>
            <a:r>
              <a:rPr lang="ru-RU"/>
              <a:t> 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>
            <a:spLocks noGrp="1"/>
          </p:cNvSpPr>
          <p:nvPr>
            <p:ph type="title"/>
          </p:nvPr>
        </p:nvSpPr>
        <p:spPr>
          <a:xfrm>
            <a:off x="457200" y="457200"/>
            <a:ext cx="8229600" cy="9144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ru-RU" sz="2150" b="1" i="0" u="none" strike="noStrike" cap="none" baseline="0">
                <a:solidFill>
                  <a:srgbClr val="1F497D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Охрана и рациональное использование находящейся </a:t>
            </a:r>
            <a:br>
              <a:rPr lang="ru-RU" sz="2150" b="1" i="0" u="none" strike="noStrike" cap="none" baseline="0">
                <a:solidFill>
                  <a:srgbClr val="1F497D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ru-RU" sz="2150" b="1" i="0" u="none" strike="noStrike" cap="none" baseline="0">
                <a:solidFill>
                  <a:srgbClr val="1F497D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в опасности морской среды Республики Маврикий </a:t>
            </a:r>
          </a:p>
        </p:txBody>
      </p:sp>
      <p:sp>
        <p:nvSpPr>
          <p:cNvPr id="67" name="Shape 67"/>
          <p:cNvSpPr txBox="1">
            <a:spLocks noGrp="1"/>
          </p:cNvSpPr>
          <p:nvPr>
            <p:ph type="body" idx="1"/>
          </p:nvPr>
        </p:nvSpPr>
        <p:spPr>
          <a:xfrm>
            <a:off x="914400" y="1295400"/>
            <a:ext cx="7772400" cy="43434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ru-RU" sz="20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Финансируется ГЭФ</a:t>
            </a:r>
          </a:p>
          <a:p>
            <a:pPr marL="342900" marR="0" lvl="0" indent="-3429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ru-RU" sz="20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Реализуется ПРООН</a:t>
            </a:r>
          </a:p>
          <a:p>
            <a:pPr marL="342900" marR="0" lvl="0" indent="-3429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ru-RU" sz="20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Проект среднего размера</a:t>
            </a:r>
          </a:p>
          <a:p>
            <a:pPr marL="342900" marR="0" lvl="0" indent="-3429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ru-RU" sz="20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Сфера деятельности – биоразнообразие</a:t>
            </a:r>
          </a:p>
          <a:p>
            <a:pPr marL="342900" marR="0" lvl="0" indent="-3429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ru-RU" sz="20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Стратегический приоритет ГЭФ – SP1 (охраняемые природные территории)</a:t>
            </a:r>
          </a:p>
          <a:p>
            <a:pPr marL="342900" marR="0" lvl="0" indent="-3429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ru-RU" sz="20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Общий грант ГЭФ –  1,0 млн. долл. США</a:t>
            </a:r>
          </a:p>
          <a:p>
            <a:pPr marL="342900" marR="0" lvl="0" indent="-3429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ru-RU" sz="20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Итого совместное финансирование: </a:t>
            </a:r>
          </a:p>
          <a:p>
            <a:pPr marL="742950" marR="0" lvl="1" indent="-2857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ru-RU" sz="20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3,36 млн. долл. США на этапе утверждения главным исполнительным директором (ГИД)</a:t>
            </a:r>
          </a:p>
          <a:p>
            <a:pPr marL="742950" marR="0" lvl="1" indent="-2857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ru-RU" sz="20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3,0 млн. долл. США фактически мобилизованных средств</a:t>
            </a:r>
          </a:p>
          <a:p>
            <a:endParaRPr lang="ru-RU" sz="2000" b="0" i="0" u="none" strike="noStrike" cap="none" baseline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8" name="Shape 68"/>
          <p:cNvSpPr txBox="1">
            <a:spLocks noGrp="1"/>
          </p:cNvSpPr>
          <p:nvPr>
            <p:ph type="sldNum" idx="12"/>
          </p:nvPr>
        </p:nvSpPr>
        <p:spPr>
          <a:xfrm>
            <a:off x="8582025" y="6356350"/>
            <a:ext cx="561975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SzPct val="25000"/>
              <a:buNone/>
            </a:pPr>
            <a:r>
              <a:rPr lang="ru-RU"/>
              <a:t> 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ru-RU" sz="2800" b="1" i="0" u="none" strike="noStrike" cap="none" baseline="0">
                <a:solidFill>
                  <a:srgbClr val="1F497D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Общая информация:</a:t>
            </a:r>
            <a:br>
              <a:rPr lang="ru-RU" sz="2800" b="1" i="0" u="none" strike="noStrike" cap="none" baseline="0">
                <a:solidFill>
                  <a:srgbClr val="1F497D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ru-RU" sz="2800" b="1" i="0" u="none" strike="noStrike" cap="none" baseline="0">
                <a:solidFill>
                  <a:srgbClr val="1F497D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резюме и общие положения проекта  </a:t>
            </a:r>
            <a:r>
              <a:rPr lang="ru-RU" sz="1600" b="1" i="0" u="none" strike="noStrike" cap="none" baseline="0">
                <a:solidFill>
                  <a:srgbClr val="1F497D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(1 из 2)</a:t>
            </a:r>
          </a:p>
        </p:txBody>
      </p:sp>
      <p:sp>
        <p:nvSpPr>
          <p:cNvPr id="78" name="Shape 78"/>
          <p:cNvSpPr txBox="1">
            <a:spLocks noGrp="1"/>
          </p:cNvSpPr>
          <p:nvPr>
            <p:ph type="body" idx="1"/>
          </p:nvPr>
        </p:nvSpPr>
        <p:spPr>
          <a:xfrm>
            <a:off x="685800" y="1600200"/>
            <a:ext cx="8001000" cy="3886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lang="ru-RU" sz="24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Цели проекта:</a:t>
            </a:r>
          </a:p>
          <a:p>
            <a:pPr marL="857250" marR="0" lvl="1" indent="-463550" algn="l" rtl="0">
              <a:spcBef>
                <a:spcPts val="500"/>
              </a:spcBef>
              <a:spcAft>
                <a:spcPts val="500"/>
              </a:spcAft>
              <a:buClr>
                <a:schemeClr val="dk1"/>
              </a:buClr>
              <a:buSzPct val="100000"/>
              <a:buFont typeface="Times New Roman"/>
              <a:buAutoNum type="arabicPeriod"/>
            </a:pPr>
            <a:r>
              <a:rPr lang="ru-RU" sz="24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Разработать </a:t>
            </a:r>
            <a:r>
              <a:rPr lang="ru-RU" sz="2400" b="1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политику и институциональную базу, благоприятную </a:t>
            </a:r>
            <a:r>
              <a:rPr lang="ru-RU" sz="24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для устойчивого совместного управления морскими особо охраняемыми природными территориями (МООПТ) </a:t>
            </a:r>
            <a:br>
              <a:rPr lang="ru-RU" sz="24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ru-RU" sz="24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по всей </a:t>
            </a:r>
            <a:r>
              <a:rPr lang="ru-RU" sz="2400" b="1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Республике</a:t>
            </a:r>
          </a:p>
          <a:p>
            <a:pPr marL="857250" marR="0" lvl="1" indent="-463550" algn="l" rtl="0">
              <a:spcBef>
                <a:spcPts val="500"/>
              </a:spcBef>
              <a:spcAft>
                <a:spcPts val="500"/>
              </a:spcAft>
              <a:buClr>
                <a:schemeClr val="dk1"/>
              </a:buClr>
              <a:buSzPct val="100000"/>
              <a:buFont typeface="Times New Roman"/>
              <a:buAutoNum type="arabicPeriod"/>
            </a:pPr>
            <a:r>
              <a:rPr lang="ru-RU" sz="24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Разработать инновационные механизмы </a:t>
            </a:r>
            <a:r>
              <a:rPr lang="ru-RU" sz="2400" b="1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совместного управления </a:t>
            </a:r>
            <a:r>
              <a:rPr lang="ru-RU" sz="24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МООПТ и адаптировать их на репрезентативной демонстрационной площадке на о. </a:t>
            </a:r>
            <a:r>
              <a:rPr lang="ru-RU" sz="2400" b="1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Родригес</a:t>
            </a:r>
          </a:p>
          <a:p>
            <a:endParaRPr lang="ru-RU" sz="2400" b="1" i="0" u="none" strike="noStrike" cap="none" baseline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9" name="Shape 79"/>
          <p:cNvSpPr txBox="1">
            <a:spLocks noGrp="1"/>
          </p:cNvSpPr>
          <p:nvPr>
            <p:ph type="sldNum" idx="12"/>
          </p:nvPr>
        </p:nvSpPr>
        <p:spPr>
          <a:xfrm>
            <a:off x="8582025" y="6356350"/>
            <a:ext cx="561975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SzPct val="25000"/>
              <a:buNone/>
            </a:pPr>
            <a:r>
              <a:rPr lang="ru-RU"/>
              <a:t> 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ru-RU" sz="2800" b="1" i="0" u="none" strike="noStrike" cap="none" baseline="0">
                <a:solidFill>
                  <a:srgbClr val="1F497D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Общая информация:</a:t>
            </a:r>
            <a:br>
              <a:rPr lang="ru-RU" sz="2800" b="1" i="0" u="none" strike="noStrike" cap="none" baseline="0">
                <a:solidFill>
                  <a:srgbClr val="1F497D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ru-RU" sz="2800" b="1" i="0" u="none" strike="noStrike" cap="none" baseline="0">
                <a:solidFill>
                  <a:srgbClr val="1F497D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резюме и общие положения проекта  </a:t>
            </a:r>
            <a:r>
              <a:rPr lang="ru-RU" sz="1600" b="1" i="0" u="none" strike="noStrike" cap="none" baseline="0">
                <a:solidFill>
                  <a:srgbClr val="1F497D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(2 из 2)</a:t>
            </a:r>
          </a:p>
        </p:txBody>
      </p:sp>
      <p:sp>
        <p:nvSpPr>
          <p:cNvPr id="89" name="Shape 89"/>
          <p:cNvSpPr txBox="1">
            <a:spLocks noGrp="1"/>
          </p:cNvSpPr>
          <p:nvPr>
            <p:ph type="body" idx="1"/>
          </p:nvPr>
        </p:nvSpPr>
        <p:spPr>
          <a:xfrm>
            <a:off x="457200" y="1371600"/>
            <a:ext cx="8229600" cy="47545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lang="ru-RU" sz="22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Сложности проекта:</a:t>
            </a:r>
          </a:p>
          <a:p>
            <a:pPr marL="742950" marR="0" lvl="1" indent="-285750" algn="l" rtl="0">
              <a:spcBef>
                <a:spcPts val="480"/>
              </a:spcBef>
              <a:spcAft>
                <a:spcPts val="0"/>
              </a:spcAft>
              <a:buClr>
                <a:srgbClr val="00B050"/>
              </a:buClr>
              <a:buSzPct val="100694"/>
              <a:buFont typeface="Arial"/>
              <a:buChar char="•"/>
            </a:pPr>
            <a:r>
              <a:rPr lang="ru-RU" sz="2400" b="0" i="0" u="none" strike="noStrike" cap="none" baseline="0">
                <a:solidFill>
                  <a:srgbClr val="00B05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два компонента реализуют различные национальные организации</a:t>
            </a:r>
          </a:p>
          <a:p>
            <a:pPr marL="742950" marR="0" lvl="1" indent="-285750" algn="l" rtl="0">
              <a:spcBef>
                <a:spcPts val="480"/>
              </a:spcBef>
              <a:spcAft>
                <a:spcPts val="0"/>
              </a:spcAft>
              <a:buClr>
                <a:srgbClr val="00B050"/>
              </a:buClr>
              <a:buSzPct val="100694"/>
              <a:buFont typeface="Arial"/>
              <a:buChar char="•"/>
            </a:pPr>
            <a:r>
              <a:rPr lang="ru-RU" sz="2400" b="0" i="0" u="none" strike="noStrike" cap="none" baseline="0">
                <a:solidFill>
                  <a:srgbClr val="00B05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совместное управление – это </a:t>
            </a:r>
            <a:r>
              <a:rPr lang="ru-RU" sz="2400" b="1" i="0" u="none" strike="noStrike" cap="none" baseline="0">
                <a:solidFill>
                  <a:srgbClr val="00B05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новый</a:t>
            </a:r>
            <a:r>
              <a:rPr lang="ru-RU" sz="2400" b="0" i="0" u="none" strike="noStrike" cap="none" baseline="0">
                <a:solidFill>
                  <a:srgbClr val="00B05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и</a:t>
            </a:r>
            <a:r>
              <a:rPr lang="ru-RU" sz="2400" b="1" i="0" u="none" strike="noStrike" cap="none" baseline="0">
                <a:solidFill>
                  <a:srgbClr val="00B05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инновационный </a:t>
            </a:r>
            <a:r>
              <a:rPr lang="ru-RU" sz="2400" b="0" i="0" u="none" strike="noStrike" cap="none" baseline="0">
                <a:solidFill>
                  <a:srgbClr val="00B05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механизм в данной стране</a:t>
            </a:r>
          </a:p>
          <a:p>
            <a:pPr marL="742950" marR="0" lvl="1" indent="-285750" algn="l" rtl="0">
              <a:spcBef>
                <a:spcPts val="480"/>
              </a:spcBef>
              <a:spcAft>
                <a:spcPts val="0"/>
              </a:spcAft>
              <a:buClr>
                <a:srgbClr val="00B050"/>
              </a:buClr>
              <a:buSzPct val="100694"/>
              <a:buFont typeface="Arial"/>
              <a:buChar char="•"/>
            </a:pPr>
            <a:r>
              <a:rPr lang="ru-RU" sz="2400" b="0" i="0" u="none" strike="noStrike" cap="none" baseline="0">
                <a:solidFill>
                  <a:srgbClr val="00B05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было привлечено много партнеров – правительство, местные сообщества, частный сектор</a:t>
            </a:r>
          </a:p>
          <a:p>
            <a:pPr marL="742950" marR="0" lvl="1" indent="-285750" algn="l" rtl="0">
              <a:spcBef>
                <a:spcPts val="480"/>
              </a:spcBef>
              <a:spcAft>
                <a:spcPts val="0"/>
              </a:spcAft>
              <a:buClr>
                <a:srgbClr val="00B050"/>
              </a:buClr>
              <a:buSzPct val="100694"/>
              <a:buFont typeface="Arial"/>
              <a:buChar char="•"/>
            </a:pPr>
            <a:r>
              <a:rPr lang="ru-RU" sz="2400" b="0" i="0" u="none" strike="noStrike" cap="none" baseline="0">
                <a:solidFill>
                  <a:srgbClr val="00B05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активное управление МООПТ было новым явлением для страны на этапе запуска проекта, и на о. Родригес не было МООПТ </a:t>
            </a:r>
          </a:p>
          <a:p>
            <a:endParaRPr lang="ru-RU" sz="2400" b="0" i="0" u="none" strike="noStrike" cap="none" baseline="0">
              <a:solidFill>
                <a:srgbClr val="00B05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0" name="Shape 90"/>
          <p:cNvSpPr txBox="1">
            <a:spLocks noGrp="1"/>
          </p:cNvSpPr>
          <p:nvPr>
            <p:ph type="sldNum" idx="12"/>
          </p:nvPr>
        </p:nvSpPr>
        <p:spPr>
          <a:xfrm>
            <a:off x="8582025" y="6356350"/>
            <a:ext cx="561975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SzPct val="25000"/>
              <a:buNone/>
            </a:pPr>
            <a:r>
              <a:rPr lang="ru-RU"/>
              <a:t> 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ru-RU" sz="3200" b="1" i="0" u="none" strike="noStrike" cap="none" baseline="0">
                <a:solidFill>
                  <a:srgbClr val="1F497D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Общая информация: основные этапы проекта</a:t>
            </a:r>
          </a:p>
        </p:txBody>
      </p:sp>
      <p:sp>
        <p:nvSpPr>
          <p:cNvPr id="100" name="Shape 100"/>
          <p:cNvSpPr txBox="1">
            <a:spLocks noGrp="1"/>
          </p:cNvSpPr>
          <p:nvPr>
            <p:ph type="body" idx="1"/>
          </p:nvPr>
        </p:nvSpPr>
        <p:spPr>
          <a:xfrm>
            <a:off x="457200" y="1752600"/>
            <a:ext cx="8229600" cy="2895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lang="ru-RU" sz="26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Утверждение ИД ГЭФ			  август 2003 г.</a:t>
            </a:r>
          </a:p>
          <a:p>
            <a:pPr marL="342900" marR="0" lvl="0" indent="-342900" algn="l" rtl="0"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lang="ru-RU" sz="26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Подписание проектного документа	  январь 2004 г.</a:t>
            </a:r>
          </a:p>
          <a:p>
            <a:pPr marL="342900" marR="0" lvl="0" indent="-342900" algn="l" rtl="0"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lang="ru-RU" sz="26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Первое расходование средств 			    2005 г.</a:t>
            </a:r>
          </a:p>
          <a:p>
            <a:pPr marL="0" marR="0" lvl="0" indent="0" algn="l" rtl="0"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lang="ru-RU" sz="26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Первоначальный срок завершения	     июнь 2008 г. </a:t>
            </a:r>
          </a:p>
          <a:p>
            <a:pPr marL="0" marR="0" lvl="0" indent="0" algn="l" rtl="0"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lang="ru-RU" sz="26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Фактический срок завершения	           сентябрь 2012 г.</a:t>
            </a:r>
          </a:p>
        </p:txBody>
      </p:sp>
      <p:sp>
        <p:nvSpPr>
          <p:cNvPr id="101" name="Shape 101"/>
          <p:cNvSpPr txBox="1">
            <a:spLocks noGrp="1"/>
          </p:cNvSpPr>
          <p:nvPr>
            <p:ph type="sldNum" idx="12"/>
          </p:nvPr>
        </p:nvSpPr>
        <p:spPr>
          <a:xfrm>
            <a:off x="8582025" y="6356350"/>
            <a:ext cx="561975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SzPct val="25000"/>
              <a:buNone/>
            </a:pPr>
            <a:r>
              <a:rPr lang="ru-RU"/>
              <a:t> </a:t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 txBox="1">
            <a:spLocks noGrp="1"/>
          </p:cNvSpPr>
          <p:nvPr>
            <p:ph type="sldNum" idx="12"/>
          </p:nvPr>
        </p:nvSpPr>
        <p:spPr>
          <a:xfrm>
            <a:off x="8582025" y="6356350"/>
            <a:ext cx="561975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SzPct val="25000"/>
              <a:buNone/>
            </a:pPr>
            <a:r>
              <a:rPr lang="ru-RU"/>
              <a:t> </a:t>
            </a:r>
          </a:p>
        </p:txBody>
      </p:sp>
      <p:sp>
        <p:nvSpPr>
          <p:cNvPr id="111" name="Shape 111"/>
          <p:cNvSpPr/>
          <p:nvPr/>
        </p:nvSpPr>
        <p:spPr>
          <a:xfrm>
            <a:off x="0" y="0"/>
            <a:ext cx="9144000" cy="6857999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79216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ru-RU" sz="2800" b="1" i="0" u="none" strike="noStrike" cap="none" baseline="0">
                <a:solidFill>
                  <a:srgbClr val="1F497D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Общая информация: </a:t>
            </a:r>
            <a:br>
              <a:rPr lang="ru-RU" sz="2800" b="1" i="0" u="none" strike="noStrike" cap="none" baseline="0">
                <a:solidFill>
                  <a:srgbClr val="1F497D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ru-RU" sz="2800" b="1" i="0" u="none" strike="noStrike" cap="none" baseline="0">
                <a:solidFill>
                  <a:srgbClr val="1F497D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основные этапы среднесрочной оценки</a:t>
            </a:r>
          </a:p>
        </p:txBody>
      </p:sp>
      <p:sp>
        <p:nvSpPr>
          <p:cNvPr id="118" name="Shape 118"/>
          <p:cNvSpPr txBox="1">
            <a:spLocks noGrp="1"/>
          </p:cNvSpPr>
          <p:nvPr>
            <p:ph type="body" idx="1"/>
          </p:nvPr>
        </p:nvSpPr>
        <p:spPr>
          <a:xfrm>
            <a:off x="201621" y="1364637"/>
            <a:ext cx="8789977" cy="43275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lang="ru-RU" sz="24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Первый отчет о прогрессе  и воздействии (PIR)  сентябрь 2005 г.</a:t>
            </a:r>
          </a:p>
          <a:p>
            <a:pPr marL="342900" marR="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lang="ru-RU" sz="2400" b="1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Среднесрочная оценка</a:t>
            </a:r>
            <a:r>
              <a:rPr lang="ru-RU" sz="24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	                               июнь 2008 г.</a:t>
            </a:r>
          </a:p>
          <a:p>
            <a:pPr marL="342900" marR="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lang="ru-RU" sz="24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Заключительный PIR/окончательная оценка        сентябрь 2012 г.</a:t>
            </a:r>
          </a:p>
        </p:txBody>
      </p:sp>
      <p:sp>
        <p:nvSpPr>
          <p:cNvPr id="119" name="Shape 119"/>
          <p:cNvSpPr txBox="1">
            <a:spLocks noGrp="1"/>
          </p:cNvSpPr>
          <p:nvPr>
            <p:ph type="sldNum" idx="12"/>
          </p:nvPr>
        </p:nvSpPr>
        <p:spPr>
          <a:xfrm>
            <a:off x="8582025" y="6356350"/>
            <a:ext cx="561975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SzPct val="25000"/>
              <a:buNone/>
            </a:pPr>
            <a:r>
              <a:rPr lang="ru-RU"/>
              <a:t> </a:t>
            </a:r>
          </a:p>
        </p:txBody>
      </p:sp>
      <p:grpSp>
        <p:nvGrpSpPr>
          <p:cNvPr id="120" name="Shape 120"/>
          <p:cNvGrpSpPr/>
          <p:nvPr/>
        </p:nvGrpSpPr>
        <p:grpSpPr>
          <a:xfrm>
            <a:off x="312029" y="4216852"/>
            <a:ext cx="8466507" cy="406492"/>
            <a:chOff x="1225" y="128677"/>
            <a:chExt cx="8466507" cy="406492"/>
          </a:xfrm>
        </p:grpSpPr>
        <p:sp>
          <p:nvSpPr>
            <p:cNvPr id="121" name="Shape 121"/>
            <p:cNvSpPr/>
            <p:nvPr/>
          </p:nvSpPr>
          <p:spPr>
            <a:xfrm>
              <a:off x="1225" y="128677"/>
              <a:ext cx="1016233" cy="406492"/>
            </a:xfrm>
            <a:prstGeom prst="homePlate">
              <a:avLst>
                <a:gd name="adj" fmla="val 50000"/>
              </a:avLst>
            </a:prstGeom>
            <a:solidFill>
              <a:schemeClr val="accent1"/>
            </a:solidFill>
            <a:ln w="254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101325" tIns="50650" rIns="25325" bIns="5065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665"/>
                </a:spcAft>
                <a:buSzPct val="25000"/>
                <a:buNone/>
              </a:pPr>
              <a:r>
                <a:rPr lang="ru-RU" sz="1900" b="0" i="0" u="none" strike="noStrike" cap="none" baseline="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2003</a:t>
              </a:r>
            </a:p>
          </p:txBody>
        </p:sp>
        <p:sp>
          <p:nvSpPr>
            <p:cNvPr id="122" name="Shape 122"/>
            <p:cNvSpPr/>
            <p:nvPr/>
          </p:nvSpPr>
          <p:spPr>
            <a:xfrm>
              <a:off x="814212" y="128677"/>
              <a:ext cx="1149624" cy="406492"/>
            </a:xfrm>
            <a:prstGeom prst="chevron">
              <a:avLst>
                <a:gd name="adj" fmla="val 50000"/>
              </a:avLst>
            </a:prstGeom>
            <a:solidFill>
              <a:schemeClr val="accent1"/>
            </a:solidFill>
            <a:ln w="254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76000" tIns="50650" rIns="25325" bIns="5065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665"/>
                </a:spcAft>
                <a:buSzPct val="25000"/>
                <a:buNone/>
              </a:pPr>
              <a:r>
                <a:rPr lang="ru-RU" sz="1900" b="0" i="0" u="none" strike="noStrike" cap="none" baseline="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2004</a:t>
              </a:r>
            </a:p>
          </p:txBody>
        </p:sp>
        <p:sp>
          <p:nvSpPr>
            <p:cNvPr id="123" name="Shape 123"/>
            <p:cNvSpPr/>
            <p:nvPr/>
          </p:nvSpPr>
          <p:spPr>
            <a:xfrm>
              <a:off x="1760590" y="128677"/>
              <a:ext cx="1016233" cy="406492"/>
            </a:xfrm>
            <a:prstGeom prst="chevron">
              <a:avLst>
                <a:gd name="adj" fmla="val 50000"/>
              </a:avLst>
            </a:prstGeom>
            <a:solidFill>
              <a:schemeClr val="accent1"/>
            </a:solidFill>
            <a:ln w="254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76000" tIns="50650" rIns="25325" bIns="5065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665"/>
                </a:spcAft>
                <a:buSzPct val="25000"/>
                <a:buNone/>
              </a:pPr>
              <a:r>
                <a:rPr lang="ru-RU" sz="1900" b="0" i="0" u="none" strike="noStrike" cap="none" baseline="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2005</a:t>
              </a:r>
            </a:p>
          </p:txBody>
        </p:sp>
        <p:sp>
          <p:nvSpPr>
            <p:cNvPr id="124" name="Shape 124"/>
            <p:cNvSpPr/>
            <p:nvPr/>
          </p:nvSpPr>
          <p:spPr>
            <a:xfrm>
              <a:off x="2573576" y="128677"/>
              <a:ext cx="1016233" cy="406492"/>
            </a:xfrm>
            <a:prstGeom prst="chevron">
              <a:avLst>
                <a:gd name="adj" fmla="val 50000"/>
              </a:avLst>
            </a:prstGeom>
            <a:solidFill>
              <a:schemeClr val="accent1"/>
            </a:solidFill>
            <a:ln w="254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76000" tIns="50650" rIns="25325" bIns="5065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665"/>
                </a:spcAft>
                <a:buSzPct val="25000"/>
                <a:buNone/>
              </a:pPr>
              <a:r>
                <a:rPr lang="ru-RU" sz="1900" b="0" i="0" u="none" strike="noStrike" cap="none" baseline="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2006</a:t>
              </a:r>
            </a:p>
          </p:txBody>
        </p:sp>
        <p:sp>
          <p:nvSpPr>
            <p:cNvPr id="125" name="Shape 125"/>
            <p:cNvSpPr/>
            <p:nvPr/>
          </p:nvSpPr>
          <p:spPr>
            <a:xfrm>
              <a:off x="3386564" y="128677"/>
              <a:ext cx="1016233" cy="406492"/>
            </a:xfrm>
            <a:prstGeom prst="chevron">
              <a:avLst>
                <a:gd name="adj" fmla="val 50000"/>
              </a:avLst>
            </a:prstGeom>
            <a:solidFill>
              <a:schemeClr val="accent1"/>
            </a:solidFill>
            <a:ln w="254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76000" tIns="50650" rIns="25325" bIns="5065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665"/>
                </a:spcAft>
                <a:buSzPct val="25000"/>
                <a:buNone/>
              </a:pPr>
              <a:r>
                <a:rPr lang="ru-RU" sz="1900" b="0" i="0" u="none" strike="noStrike" cap="none" baseline="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2007</a:t>
              </a:r>
            </a:p>
          </p:txBody>
        </p:sp>
        <p:sp>
          <p:nvSpPr>
            <p:cNvPr id="126" name="Shape 126"/>
            <p:cNvSpPr/>
            <p:nvPr/>
          </p:nvSpPr>
          <p:spPr>
            <a:xfrm>
              <a:off x="4199551" y="128677"/>
              <a:ext cx="1016233" cy="406492"/>
            </a:xfrm>
            <a:prstGeom prst="chevron">
              <a:avLst>
                <a:gd name="adj" fmla="val 50000"/>
              </a:avLst>
            </a:prstGeom>
            <a:solidFill>
              <a:schemeClr val="accent1"/>
            </a:solidFill>
            <a:ln w="254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76000" tIns="50650" rIns="25325" bIns="5065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665"/>
                </a:spcAft>
                <a:buSzPct val="25000"/>
                <a:buNone/>
              </a:pPr>
              <a:r>
                <a:rPr lang="ru-RU" sz="1900" b="0" i="0" u="none" strike="noStrike" cap="none" baseline="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2008</a:t>
              </a:r>
            </a:p>
          </p:txBody>
        </p:sp>
        <p:sp>
          <p:nvSpPr>
            <p:cNvPr id="127" name="Shape 127"/>
            <p:cNvSpPr/>
            <p:nvPr/>
          </p:nvSpPr>
          <p:spPr>
            <a:xfrm>
              <a:off x="5012537" y="128677"/>
              <a:ext cx="1016233" cy="406492"/>
            </a:xfrm>
            <a:prstGeom prst="chevron">
              <a:avLst>
                <a:gd name="adj" fmla="val 50000"/>
              </a:avLst>
            </a:prstGeom>
            <a:solidFill>
              <a:schemeClr val="accent1"/>
            </a:solidFill>
            <a:ln w="254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76000" tIns="50650" rIns="25325" bIns="5065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665"/>
                </a:spcAft>
                <a:buSzPct val="25000"/>
                <a:buNone/>
              </a:pPr>
              <a:r>
                <a:rPr lang="ru-RU" sz="1900" b="0" i="0" u="none" strike="noStrike" cap="none" baseline="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2009</a:t>
              </a:r>
            </a:p>
          </p:txBody>
        </p:sp>
        <p:sp>
          <p:nvSpPr>
            <p:cNvPr id="128" name="Shape 128"/>
            <p:cNvSpPr/>
            <p:nvPr/>
          </p:nvSpPr>
          <p:spPr>
            <a:xfrm>
              <a:off x="5825525" y="128677"/>
              <a:ext cx="1016233" cy="406492"/>
            </a:xfrm>
            <a:prstGeom prst="chevron">
              <a:avLst>
                <a:gd name="adj" fmla="val 50000"/>
              </a:avLst>
            </a:prstGeom>
            <a:solidFill>
              <a:schemeClr val="accent1"/>
            </a:solidFill>
            <a:ln w="254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76000" tIns="50650" rIns="25325" bIns="5065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665"/>
                </a:spcAft>
                <a:buSzPct val="25000"/>
                <a:buNone/>
              </a:pPr>
              <a:r>
                <a:rPr lang="ru-RU" sz="1900" b="0" i="0" u="none" strike="noStrike" cap="none" baseline="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2010</a:t>
              </a:r>
            </a:p>
          </p:txBody>
        </p:sp>
        <p:sp>
          <p:nvSpPr>
            <p:cNvPr id="129" name="Shape 129"/>
            <p:cNvSpPr/>
            <p:nvPr/>
          </p:nvSpPr>
          <p:spPr>
            <a:xfrm>
              <a:off x="6638511" y="128677"/>
              <a:ext cx="1016233" cy="406492"/>
            </a:xfrm>
            <a:prstGeom prst="chevron">
              <a:avLst>
                <a:gd name="adj" fmla="val 50000"/>
              </a:avLst>
            </a:prstGeom>
            <a:solidFill>
              <a:schemeClr val="accent1"/>
            </a:solidFill>
            <a:ln w="254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76000" tIns="50650" rIns="25325" bIns="5065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665"/>
                </a:spcAft>
                <a:buSzPct val="25000"/>
                <a:buNone/>
              </a:pPr>
              <a:r>
                <a:rPr lang="ru-RU" sz="1900" b="0" i="0" u="none" strike="noStrike" cap="none" baseline="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2011</a:t>
              </a:r>
            </a:p>
          </p:txBody>
        </p:sp>
        <p:sp>
          <p:nvSpPr>
            <p:cNvPr id="130" name="Shape 130"/>
            <p:cNvSpPr/>
            <p:nvPr/>
          </p:nvSpPr>
          <p:spPr>
            <a:xfrm>
              <a:off x="7451499" y="128677"/>
              <a:ext cx="1016233" cy="406492"/>
            </a:xfrm>
            <a:prstGeom prst="chevron">
              <a:avLst>
                <a:gd name="adj" fmla="val 50000"/>
              </a:avLst>
            </a:prstGeom>
            <a:solidFill>
              <a:schemeClr val="accent1"/>
            </a:solidFill>
            <a:ln w="254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76000" tIns="50650" rIns="25325" bIns="5065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665"/>
                </a:spcAft>
                <a:buSzPct val="25000"/>
                <a:buNone/>
              </a:pPr>
              <a:r>
                <a:rPr lang="ru-RU" sz="1900" b="0" i="0" u="none" strike="noStrike" cap="none" baseline="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2012</a:t>
              </a:r>
            </a:p>
          </p:txBody>
        </p:sp>
      </p:grpSp>
      <p:sp>
        <p:nvSpPr>
          <p:cNvPr id="131" name="Shape 131"/>
          <p:cNvSpPr/>
          <p:nvPr/>
        </p:nvSpPr>
        <p:spPr>
          <a:xfrm rot="-5400000" flipH="1">
            <a:off x="5192079" y="1665921"/>
            <a:ext cx="360041" cy="6172202"/>
          </a:xfrm>
          <a:prstGeom prst="rightBrace">
            <a:avLst>
              <a:gd name="adj1" fmla="val 24458"/>
              <a:gd name="adj2" fmla="val 49962"/>
            </a:avLst>
          </a:prstGeom>
          <a:noFill/>
          <a:ln w="28575" cap="flat">
            <a:solidFill>
              <a:srgbClr val="4A7DBB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132" name="Shape 132"/>
          <p:cNvSpPr txBox="1"/>
          <p:nvPr/>
        </p:nvSpPr>
        <p:spPr>
          <a:xfrm>
            <a:off x="3161341" y="4953000"/>
            <a:ext cx="4687257" cy="40010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ru-RU" sz="2000" b="0" i="1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Период эффективной реализации</a:t>
            </a:r>
          </a:p>
        </p:txBody>
      </p:sp>
      <p:sp>
        <p:nvSpPr>
          <p:cNvPr id="133" name="Shape 133"/>
          <p:cNvSpPr/>
          <p:nvPr/>
        </p:nvSpPr>
        <p:spPr>
          <a:xfrm rot="-5400000">
            <a:off x="5758870" y="2011777"/>
            <a:ext cx="369467" cy="4114800"/>
          </a:xfrm>
          <a:prstGeom prst="rightBrace">
            <a:avLst>
              <a:gd name="adj1" fmla="val 24458"/>
              <a:gd name="adj2" fmla="val 49962"/>
            </a:avLst>
          </a:prstGeom>
          <a:noFill/>
          <a:ln w="28575" cap="flat">
            <a:solidFill>
              <a:srgbClr val="4A7DBB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134" name="Shape 134"/>
          <p:cNvSpPr txBox="1"/>
          <p:nvPr/>
        </p:nvSpPr>
        <p:spPr>
          <a:xfrm>
            <a:off x="3438641" y="3528401"/>
            <a:ext cx="5001363" cy="36933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ru-RU" sz="2000" b="0" i="1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Период наиболее интенсивной реализации</a:t>
            </a:r>
          </a:p>
        </p:txBody>
      </p:sp>
      <p:sp>
        <p:nvSpPr>
          <p:cNvPr id="135" name="Shape 135"/>
          <p:cNvSpPr/>
          <p:nvPr/>
        </p:nvSpPr>
        <p:spPr>
          <a:xfrm>
            <a:off x="4889951" y="4067175"/>
            <a:ext cx="234499" cy="216023"/>
          </a:xfrm>
          <a:prstGeom prst="star5">
            <a:avLst>
              <a:gd name="adj" fmla="val 19098"/>
              <a:gd name="hf" fmla="val 105146"/>
              <a:gd name="vf" fmla="val 110557"/>
            </a:avLst>
          </a:prstGeom>
          <a:solidFill>
            <a:schemeClr val="accent2"/>
          </a:solidFill>
          <a:ln w="9525" cap="flat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136" name="Shape 136"/>
          <p:cNvSpPr/>
          <p:nvPr/>
        </p:nvSpPr>
        <p:spPr>
          <a:xfrm>
            <a:off x="193555" y="2141559"/>
            <a:ext cx="234499" cy="216023"/>
          </a:xfrm>
          <a:prstGeom prst="star5">
            <a:avLst>
              <a:gd name="adj" fmla="val 19098"/>
              <a:gd name="hf" fmla="val 105146"/>
              <a:gd name="vf" fmla="val 110557"/>
            </a:avLst>
          </a:prstGeom>
          <a:solidFill>
            <a:schemeClr val="accent2"/>
          </a:solidFill>
          <a:ln w="9525" cap="flat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ru-RU" sz="20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    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979</Words>
  <Application>Microsoft Office PowerPoint</Application>
  <PresentationFormat>On-screen Show (4:3)</PresentationFormat>
  <Paragraphs>163</Paragraphs>
  <Slides>16</Slides>
  <Notes>16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/>
      <vt:lpstr>Важность среднесрочного обзора Тематическое исследование от группы экспертов  Республики Маврикий</vt:lpstr>
      <vt:lpstr>С точки зрения агенств</vt:lpstr>
      <vt:lpstr>Вопросы о среднесрочном обзоре</vt:lpstr>
      <vt:lpstr>Охрана и рациональное использование находящейся  в опасности морской среды Республики Маврикий </vt:lpstr>
      <vt:lpstr>Общая информация: резюме и общие положения проекта  (1 из 2)</vt:lpstr>
      <vt:lpstr>Общая информация: резюме и общие положения проекта  (2 из 2)</vt:lpstr>
      <vt:lpstr>Общая информация: основные этапы проекта</vt:lpstr>
      <vt:lpstr>PowerPoint Presentation</vt:lpstr>
      <vt:lpstr>Общая информация:  основные этапы среднесрочной оценки</vt:lpstr>
      <vt:lpstr>Среднесрочная оценка (ССО) – "поворотный пункт"</vt:lpstr>
      <vt:lpstr>Существенные выводы среднесрочной оценки</vt:lpstr>
      <vt:lpstr>Как ССО может ускорить внесение изменений в проект? </vt:lpstr>
      <vt:lpstr>После ССО...</vt:lpstr>
      <vt:lpstr>Ключевые аспекты результатов проекта</vt:lpstr>
      <vt:lpstr>Вопросы о среднесрочном обзоре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Важность среднесрочного обзора Тематическое исследование от группы экспертов  Республики Маврикий</dc:title>
  <dc:creator>Robert T. Schreiber</dc:creator>
  <cp:lastModifiedBy>Robert T. Schreiber</cp:lastModifiedBy>
  <cp:revision>1</cp:revision>
  <dcterms:modified xsi:type="dcterms:W3CDTF">2013-09-02T03:22:08Z</dcterms:modified>
</cp:coreProperties>
</file>