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6" r:id="rId3"/>
    <p:sldId id="290" r:id="rId4"/>
    <p:sldId id="260" r:id="rId5"/>
    <p:sldId id="285" r:id="rId6"/>
    <p:sldId id="282" r:id="rId7"/>
    <p:sldId id="288" r:id="rId8"/>
    <p:sldId id="257" r:id="rId9"/>
    <p:sldId id="258" r:id="rId10"/>
    <p:sldId id="298" r:id="rId11"/>
    <p:sldId id="284" r:id="rId12"/>
    <p:sldId id="269" r:id="rId13"/>
    <p:sldId id="300" r:id="rId14"/>
    <p:sldId id="301" r:id="rId15"/>
    <p:sldId id="303" r:id="rId16"/>
    <p:sldId id="304" r:id="rId17"/>
    <p:sldId id="305" r:id="rId18"/>
    <p:sldId id="306" r:id="rId19"/>
    <p:sldId id="307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biana Issler" initials="F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882" autoAdjust="0"/>
    <p:restoredTop sz="96469" autoAdjust="0"/>
  </p:normalViewPr>
  <p:slideViewPr>
    <p:cSldViewPr>
      <p:cViewPr>
        <p:scale>
          <a:sx n="80" d="100"/>
          <a:sy n="80" d="100"/>
        </p:scale>
        <p:origin x="-2242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0" d="100"/>
          <a:sy n="110" d="100"/>
        </p:scale>
        <p:origin x="-1506" y="59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04200F-512B-4F07-A31B-5B493601615F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6CAE1B6-E216-4614-AAB0-68A5CE152284}">
      <dgm:prSet phldrT="[Text]"/>
      <dgm:spPr/>
      <dgm:t>
        <a:bodyPr/>
        <a:lstStyle/>
        <a:p>
          <a:r>
            <a:rPr lang="en-US" dirty="0" smtClean="0"/>
            <a:t>2003</a:t>
          </a:r>
          <a:endParaRPr lang="en-GB" dirty="0"/>
        </a:p>
      </dgm:t>
    </dgm:pt>
    <dgm:pt modelId="{38A98027-B28E-464B-808B-93E1765BF765}" type="parTrans" cxnId="{C9E2F31D-FEE7-4FE5-B9D7-222759988685}">
      <dgm:prSet/>
      <dgm:spPr/>
      <dgm:t>
        <a:bodyPr/>
        <a:lstStyle/>
        <a:p>
          <a:endParaRPr lang="en-GB"/>
        </a:p>
      </dgm:t>
    </dgm:pt>
    <dgm:pt modelId="{FD01FF5B-2D3A-49EA-A3FF-4180F79FAAB3}" type="sibTrans" cxnId="{C9E2F31D-FEE7-4FE5-B9D7-222759988685}">
      <dgm:prSet/>
      <dgm:spPr/>
      <dgm:t>
        <a:bodyPr/>
        <a:lstStyle/>
        <a:p>
          <a:endParaRPr lang="en-GB"/>
        </a:p>
      </dgm:t>
    </dgm:pt>
    <dgm:pt modelId="{D4A554AF-77CE-4213-94FE-CAA9224AE6B8}">
      <dgm:prSet phldrT="[Text]"/>
      <dgm:spPr/>
      <dgm:t>
        <a:bodyPr/>
        <a:lstStyle/>
        <a:p>
          <a:r>
            <a:rPr lang="en-US" dirty="0" smtClean="0"/>
            <a:t>2004</a:t>
          </a:r>
          <a:endParaRPr lang="en-GB" dirty="0"/>
        </a:p>
      </dgm:t>
    </dgm:pt>
    <dgm:pt modelId="{6A07461F-BB86-47DA-9EFE-85AEEF90F3FD}" type="parTrans" cxnId="{52F4A7E5-47F5-4DC8-A022-B77EB3FE6D50}">
      <dgm:prSet/>
      <dgm:spPr/>
      <dgm:t>
        <a:bodyPr/>
        <a:lstStyle/>
        <a:p>
          <a:endParaRPr lang="en-GB"/>
        </a:p>
      </dgm:t>
    </dgm:pt>
    <dgm:pt modelId="{791E828E-8756-432B-B950-F97AD648A4B8}" type="sibTrans" cxnId="{52F4A7E5-47F5-4DC8-A022-B77EB3FE6D50}">
      <dgm:prSet/>
      <dgm:spPr/>
      <dgm:t>
        <a:bodyPr/>
        <a:lstStyle/>
        <a:p>
          <a:endParaRPr lang="en-GB"/>
        </a:p>
      </dgm:t>
    </dgm:pt>
    <dgm:pt modelId="{4EEE3512-3786-4A18-B050-41FC9D642A6C}">
      <dgm:prSet phldrT="[Text]"/>
      <dgm:spPr/>
      <dgm:t>
        <a:bodyPr/>
        <a:lstStyle/>
        <a:p>
          <a:r>
            <a:rPr lang="en-US" dirty="0" smtClean="0"/>
            <a:t>2005</a:t>
          </a:r>
          <a:endParaRPr lang="en-GB" dirty="0"/>
        </a:p>
      </dgm:t>
    </dgm:pt>
    <dgm:pt modelId="{33880E2C-435C-4296-80AE-F488FA30C721}" type="parTrans" cxnId="{A5731EC6-E796-4554-88CC-BC34E40E8F5C}">
      <dgm:prSet/>
      <dgm:spPr/>
      <dgm:t>
        <a:bodyPr/>
        <a:lstStyle/>
        <a:p>
          <a:endParaRPr lang="en-GB"/>
        </a:p>
      </dgm:t>
    </dgm:pt>
    <dgm:pt modelId="{5B0CF703-AEF5-47AB-9287-E0D33611820A}" type="sibTrans" cxnId="{A5731EC6-E796-4554-88CC-BC34E40E8F5C}">
      <dgm:prSet/>
      <dgm:spPr/>
      <dgm:t>
        <a:bodyPr/>
        <a:lstStyle/>
        <a:p>
          <a:endParaRPr lang="en-GB"/>
        </a:p>
      </dgm:t>
    </dgm:pt>
    <dgm:pt modelId="{4BC48CB3-C48C-430C-BA1C-4CE0CD10ECDC}">
      <dgm:prSet phldrT="[Text]"/>
      <dgm:spPr/>
      <dgm:t>
        <a:bodyPr/>
        <a:lstStyle/>
        <a:p>
          <a:r>
            <a:rPr lang="en-US" dirty="0" smtClean="0"/>
            <a:t>2006</a:t>
          </a:r>
          <a:endParaRPr lang="en-GB" dirty="0"/>
        </a:p>
      </dgm:t>
    </dgm:pt>
    <dgm:pt modelId="{03095C22-E0E1-49A9-8F51-35F0AAD3DCB9}" type="parTrans" cxnId="{053D8FAA-810F-4126-8C85-83CA4F4C1615}">
      <dgm:prSet/>
      <dgm:spPr/>
      <dgm:t>
        <a:bodyPr/>
        <a:lstStyle/>
        <a:p>
          <a:endParaRPr lang="en-GB"/>
        </a:p>
      </dgm:t>
    </dgm:pt>
    <dgm:pt modelId="{D9BDC281-E91B-46E4-BE36-20394DA57EA7}" type="sibTrans" cxnId="{053D8FAA-810F-4126-8C85-83CA4F4C1615}">
      <dgm:prSet/>
      <dgm:spPr/>
      <dgm:t>
        <a:bodyPr/>
        <a:lstStyle/>
        <a:p>
          <a:endParaRPr lang="en-GB"/>
        </a:p>
      </dgm:t>
    </dgm:pt>
    <dgm:pt modelId="{B632BB9A-E922-492D-97F0-E1BFEFA1B3A7}">
      <dgm:prSet phldrT="[Text]"/>
      <dgm:spPr/>
      <dgm:t>
        <a:bodyPr/>
        <a:lstStyle/>
        <a:p>
          <a:r>
            <a:rPr lang="en-US" dirty="0" smtClean="0"/>
            <a:t>2007</a:t>
          </a:r>
          <a:endParaRPr lang="en-GB" dirty="0"/>
        </a:p>
      </dgm:t>
    </dgm:pt>
    <dgm:pt modelId="{F2E4A782-BD60-4013-B4D8-79F6C7F96D7A}" type="parTrans" cxnId="{3AA4CC89-05DB-40C4-99AC-318FFE3808D8}">
      <dgm:prSet/>
      <dgm:spPr/>
      <dgm:t>
        <a:bodyPr/>
        <a:lstStyle/>
        <a:p>
          <a:endParaRPr lang="en-GB"/>
        </a:p>
      </dgm:t>
    </dgm:pt>
    <dgm:pt modelId="{8398689C-5413-447F-AEC3-F943E16352FF}" type="sibTrans" cxnId="{3AA4CC89-05DB-40C4-99AC-318FFE3808D8}">
      <dgm:prSet/>
      <dgm:spPr/>
      <dgm:t>
        <a:bodyPr/>
        <a:lstStyle/>
        <a:p>
          <a:endParaRPr lang="en-GB"/>
        </a:p>
      </dgm:t>
    </dgm:pt>
    <dgm:pt modelId="{305CD9CC-FF2E-48F5-ACD9-38AB65D33A43}">
      <dgm:prSet phldrT="[Text]"/>
      <dgm:spPr/>
      <dgm:t>
        <a:bodyPr/>
        <a:lstStyle/>
        <a:p>
          <a:r>
            <a:rPr lang="en-US" dirty="0" smtClean="0"/>
            <a:t>2008</a:t>
          </a:r>
          <a:endParaRPr lang="en-GB" dirty="0"/>
        </a:p>
      </dgm:t>
    </dgm:pt>
    <dgm:pt modelId="{690A3247-8879-4D1E-932D-D50E0B207708}" type="parTrans" cxnId="{B14564AD-120C-46FA-A8EF-3C46F5DF7A29}">
      <dgm:prSet/>
      <dgm:spPr/>
      <dgm:t>
        <a:bodyPr/>
        <a:lstStyle/>
        <a:p>
          <a:endParaRPr lang="en-GB"/>
        </a:p>
      </dgm:t>
    </dgm:pt>
    <dgm:pt modelId="{EEFA1903-89B9-4106-B437-044D59FC92D3}" type="sibTrans" cxnId="{B14564AD-120C-46FA-A8EF-3C46F5DF7A29}">
      <dgm:prSet/>
      <dgm:spPr/>
      <dgm:t>
        <a:bodyPr/>
        <a:lstStyle/>
        <a:p>
          <a:endParaRPr lang="en-GB"/>
        </a:p>
      </dgm:t>
    </dgm:pt>
    <dgm:pt modelId="{56BFD846-BDAE-46F3-B1DF-2AE85258DC96}">
      <dgm:prSet phldrT="[Text]"/>
      <dgm:spPr/>
      <dgm:t>
        <a:bodyPr/>
        <a:lstStyle/>
        <a:p>
          <a:r>
            <a:rPr lang="en-US" dirty="0" smtClean="0"/>
            <a:t>2009</a:t>
          </a:r>
          <a:endParaRPr lang="en-GB" dirty="0"/>
        </a:p>
      </dgm:t>
    </dgm:pt>
    <dgm:pt modelId="{C9F4E66B-D0FF-442C-8D3E-234681D01383}" type="parTrans" cxnId="{EF34BFDC-AC3B-4980-8F71-6B3F6585F381}">
      <dgm:prSet/>
      <dgm:spPr/>
      <dgm:t>
        <a:bodyPr/>
        <a:lstStyle/>
        <a:p>
          <a:endParaRPr lang="en-GB"/>
        </a:p>
      </dgm:t>
    </dgm:pt>
    <dgm:pt modelId="{ED3FC532-C355-4E2F-A566-2CB6F8E45D02}" type="sibTrans" cxnId="{EF34BFDC-AC3B-4980-8F71-6B3F6585F381}">
      <dgm:prSet/>
      <dgm:spPr/>
      <dgm:t>
        <a:bodyPr/>
        <a:lstStyle/>
        <a:p>
          <a:endParaRPr lang="en-GB"/>
        </a:p>
      </dgm:t>
    </dgm:pt>
    <dgm:pt modelId="{AAE86A58-2546-406F-AD18-391DDEBAE44D}">
      <dgm:prSet phldrT="[Text]"/>
      <dgm:spPr/>
      <dgm:t>
        <a:bodyPr/>
        <a:lstStyle/>
        <a:p>
          <a:r>
            <a:rPr lang="en-US" dirty="0" smtClean="0"/>
            <a:t>2010</a:t>
          </a:r>
          <a:endParaRPr lang="en-GB" dirty="0"/>
        </a:p>
      </dgm:t>
    </dgm:pt>
    <dgm:pt modelId="{ED2F59D3-09B8-41D9-868B-04EFB5A47601}" type="parTrans" cxnId="{DF1BCE82-BD85-4A30-A443-DF8251F76FA2}">
      <dgm:prSet/>
      <dgm:spPr/>
      <dgm:t>
        <a:bodyPr/>
        <a:lstStyle/>
        <a:p>
          <a:endParaRPr lang="en-GB"/>
        </a:p>
      </dgm:t>
    </dgm:pt>
    <dgm:pt modelId="{F8847BF0-8965-451F-A263-0A83FD45BEA8}" type="sibTrans" cxnId="{DF1BCE82-BD85-4A30-A443-DF8251F76FA2}">
      <dgm:prSet/>
      <dgm:spPr/>
      <dgm:t>
        <a:bodyPr/>
        <a:lstStyle/>
        <a:p>
          <a:endParaRPr lang="en-GB"/>
        </a:p>
      </dgm:t>
    </dgm:pt>
    <dgm:pt modelId="{288CB2CC-F80F-4562-9A1C-0672A4C0430F}">
      <dgm:prSet phldrT="[Text]"/>
      <dgm:spPr/>
      <dgm:t>
        <a:bodyPr/>
        <a:lstStyle/>
        <a:p>
          <a:r>
            <a:rPr lang="en-US" dirty="0" smtClean="0"/>
            <a:t>2011</a:t>
          </a:r>
          <a:endParaRPr lang="en-GB" dirty="0"/>
        </a:p>
      </dgm:t>
    </dgm:pt>
    <dgm:pt modelId="{CCEC2C9D-FEE0-449C-8090-11A7BAE244E3}" type="parTrans" cxnId="{71DF7260-9B14-402F-8C7A-3A5AA7F1CE3F}">
      <dgm:prSet/>
      <dgm:spPr/>
      <dgm:t>
        <a:bodyPr/>
        <a:lstStyle/>
        <a:p>
          <a:endParaRPr lang="en-GB"/>
        </a:p>
      </dgm:t>
    </dgm:pt>
    <dgm:pt modelId="{BCC68F9D-F365-4DF4-9D5D-4D5C47472377}" type="sibTrans" cxnId="{71DF7260-9B14-402F-8C7A-3A5AA7F1CE3F}">
      <dgm:prSet/>
      <dgm:spPr/>
      <dgm:t>
        <a:bodyPr/>
        <a:lstStyle/>
        <a:p>
          <a:endParaRPr lang="en-GB"/>
        </a:p>
      </dgm:t>
    </dgm:pt>
    <dgm:pt modelId="{660C6297-CD20-4E35-89B4-9BBCFC3186A9}">
      <dgm:prSet phldrT="[Text]"/>
      <dgm:spPr/>
      <dgm:t>
        <a:bodyPr/>
        <a:lstStyle/>
        <a:p>
          <a:r>
            <a:rPr lang="en-US" dirty="0" smtClean="0"/>
            <a:t>2012</a:t>
          </a:r>
          <a:endParaRPr lang="en-GB" dirty="0"/>
        </a:p>
      </dgm:t>
    </dgm:pt>
    <dgm:pt modelId="{4FB0657E-149B-4630-AFCA-457C4E31760E}" type="parTrans" cxnId="{7E528177-F81E-4054-AE8D-464F8A1C7599}">
      <dgm:prSet/>
      <dgm:spPr/>
      <dgm:t>
        <a:bodyPr/>
        <a:lstStyle/>
        <a:p>
          <a:endParaRPr lang="en-GB"/>
        </a:p>
      </dgm:t>
    </dgm:pt>
    <dgm:pt modelId="{C1A6E2C0-5299-43C5-971E-258A7E69043C}" type="sibTrans" cxnId="{7E528177-F81E-4054-AE8D-464F8A1C7599}">
      <dgm:prSet/>
      <dgm:spPr/>
      <dgm:t>
        <a:bodyPr/>
        <a:lstStyle/>
        <a:p>
          <a:endParaRPr lang="en-GB"/>
        </a:p>
      </dgm:t>
    </dgm:pt>
    <dgm:pt modelId="{52D74015-4394-4B51-870E-2E2501084252}" type="pres">
      <dgm:prSet presAssocID="{2404200F-512B-4F07-A31B-5B493601615F}" presName="Name0" presStyleCnt="0">
        <dgm:presLayoutVars>
          <dgm:dir/>
          <dgm:resizeHandles val="exact"/>
        </dgm:presLayoutVars>
      </dgm:prSet>
      <dgm:spPr/>
    </dgm:pt>
    <dgm:pt modelId="{82C62668-4147-4EB1-A14C-8B3ABA54A412}" type="pres">
      <dgm:prSet presAssocID="{46CAE1B6-E216-4614-AAB0-68A5CE152284}" presName="parTxOnly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ED16CD-C21A-4057-946A-CA7376C3B1BE}" type="pres">
      <dgm:prSet presAssocID="{FD01FF5B-2D3A-49EA-A3FF-4180F79FAAB3}" presName="parSpace" presStyleCnt="0"/>
      <dgm:spPr/>
    </dgm:pt>
    <dgm:pt modelId="{1C43D453-CB6F-4CC0-841C-BE4151884C48}" type="pres">
      <dgm:prSet presAssocID="{D4A554AF-77CE-4213-94FE-CAA9224AE6B8}" presName="parTxOnly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CD22656-AC0C-48EF-A35F-F84F02F5502F}" type="pres">
      <dgm:prSet presAssocID="{791E828E-8756-432B-B950-F97AD648A4B8}" presName="parSpace" presStyleCnt="0"/>
      <dgm:spPr/>
    </dgm:pt>
    <dgm:pt modelId="{60E3F3A8-873C-4E00-A3AF-5C5E989C4CFD}" type="pres">
      <dgm:prSet presAssocID="{4EEE3512-3786-4A18-B050-41FC9D642A6C}" presName="parTxOnly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5B763C-A530-4E61-BF0E-7C0E8BF48BB4}" type="pres">
      <dgm:prSet presAssocID="{5B0CF703-AEF5-47AB-9287-E0D33611820A}" presName="parSpace" presStyleCnt="0"/>
      <dgm:spPr/>
    </dgm:pt>
    <dgm:pt modelId="{2ED3058A-131C-4AC6-8C2C-CA6E6DACA2B8}" type="pres">
      <dgm:prSet presAssocID="{4BC48CB3-C48C-430C-BA1C-4CE0CD10ECDC}" presName="parTxOnly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FDCCDD-A3FE-4F44-A387-7D407C5707DD}" type="pres">
      <dgm:prSet presAssocID="{D9BDC281-E91B-46E4-BE36-20394DA57EA7}" presName="parSpace" presStyleCnt="0"/>
      <dgm:spPr/>
    </dgm:pt>
    <dgm:pt modelId="{123CEABE-18A6-4568-87D5-0E5D9F8EEB37}" type="pres">
      <dgm:prSet presAssocID="{B632BB9A-E922-492D-97F0-E1BFEFA1B3A7}" presName="parTxOnly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0B17AA-CB5B-43C2-8C11-BD135DE42F82}" type="pres">
      <dgm:prSet presAssocID="{8398689C-5413-447F-AEC3-F943E16352FF}" presName="parSpace" presStyleCnt="0"/>
      <dgm:spPr/>
    </dgm:pt>
    <dgm:pt modelId="{9A307714-0414-4A4E-9657-8C37FE5DDC49}" type="pres">
      <dgm:prSet presAssocID="{305CD9CC-FF2E-48F5-ACD9-38AB65D33A43}" presName="parTxOnly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3440B7-AFA3-4FDA-B097-A21BF8EA7FAC}" type="pres">
      <dgm:prSet presAssocID="{EEFA1903-89B9-4106-B437-044D59FC92D3}" presName="parSpace" presStyleCnt="0"/>
      <dgm:spPr/>
    </dgm:pt>
    <dgm:pt modelId="{D8AD0355-2DDF-4949-B59B-A0942FD7BECB}" type="pres">
      <dgm:prSet presAssocID="{56BFD846-BDAE-46F3-B1DF-2AE85258DC96}" presName="parTxOnly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54BFC3-4A88-45F3-BF87-925E6E52E038}" type="pres">
      <dgm:prSet presAssocID="{ED3FC532-C355-4E2F-A566-2CB6F8E45D02}" presName="parSpace" presStyleCnt="0"/>
      <dgm:spPr/>
    </dgm:pt>
    <dgm:pt modelId="{A5FD564E-48EC-4F7C-A5AB-243E3251FAE5}" type="pres">
      <dgm:prSet presAssocID="{AAE86A58-2546-406F-AD18-391DDEBAE44D}" presName="parTxOnly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AE7557-201C-4149-9F46-B2423D970D3C}" type="pres">
      <dgm:prSet presAssocID="{F8847BF0-8965-451F-A263-0A83FD45BEA8}" presName="parSpace" presStyleCnt="0"/>
      <dgm:spPr/>
    </dgm:pt>
    <dgm:pt modelId="{F2719A3C-9A71-4A2F-9430-D626F590FD54}" type="pres">
      <dgm:prSet presAssocID="{288CB2CC-F80F-4562-9A1C-0672A4C0430F}" presName="parTxOnly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FB968E-6ED5-4CAB-A7B6-C0135347C782}" type="pres">
      <dgm:prSet presAssocID="{BCC68F9D-F365-4DF4-9D5D-4D5C47472377}" presName="parSpace" presStyleCnt="0"/>
      <dgm:spPr/>
    </dgm:pt>
    <dgm:pt modelId="{4E093E8E-8E76-47D2-ABA7-785107CEEE57}" type="pres">
      <dgm:prSet presAssocID="{660C6297-CD20-4E35-89B4-9BBCFC3186A9}" presName="parTxOnly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5731EC6-E796-4554-88CC-BC34E40E8F5C}" srcId="{2404200F-512B-4F07-A31B-5B493601615F}" destId="{4EEE3512-3786-4A18-B050-41FC9D642A6C}" srcOrd="2" destOrd="0" parTransId="{33880E2C-435C-4296-80AE-F488FA30C721}" sibTransId="{5B0CF703-AEF5-47AB-9287-E0D33611820A}"/>
    <dgm:cxn modelId="{EF34BFDC-AC3B-4980-8F71-6B3F6585F381}" srcId="{2404200F-512B-4F07-A31B-5B493601615F}" destId="{56BFD846-BDAE-46F3-B1DF-2AE85258DC96}" srcOrd="6" destOrd="0" parTransId="{C9F4E66B-D0FF-442C-8D3E-234681D01383}" sibTransId="{ED3FC532-C355-4E2F-A566-2CB6F8E45D02}"/>
    <dgm:cxn modelId="{16444171-127E-42CD-BCB8-BF4F347EDA22}" type="presOf" srcId="{4EEE3512-3786-4A18-B050-41FC9D642A6C}" destId="{60E3F3A8-873C-4E00-A3AF-5C5E989C4CFD}" srcOrd="0" destOrd="0" presId="urn:microsoft.com/office/officeart/2005/8/layout/hChevron3"/>
    <dgm:cxn modelId="{71DF7260-9B14-402F-8C7A-3A5AA7F1CE3F}" srcId="{2404200F-512B-4F07-A31B-5B493601615F}" destId="{288CB2CC-F80F-4562-9A1C-0672A4C0430F}" srcOrd="8" destOrd="0" parTransId="{CCEC2C9D-FEE0-449C-8090-11A7BAE244E3}" sibTransId="{BCC68F9D-F365-4DF4-9D5D-4D5C47472377}"/>
    <dgm:cxn modelId="{A2562E7D-ADC9-46A0-A113-6536FC2F45F8}" type="presOf" srcId="{D4A554AF-77CE-4213-94FE-CAA9224AE6B8}" destId="{1C43D453-CB6F-4CC0-841C-BE4151884C48}" srcOrd="0" destOrd="0" presId="urn:microsoft.com/office/officeart/2005/8/layout/hChevron3"/>
    <dgm:cxn modelId="{A4FCF362-189D-432F-AC2A-220A28AE8C0B}" type="presOf" srcId="{660C6297-CD20-4E35-89B4-9BBCFC3186A9}" destId="{4E093E8E-8E76-47D2-ABA7-785107CEEE57}" srcOrd="0" destOrd="0" presId="urn:microsoft.com/office/officeart/2005/8/layout/hChevron3"/>
    <dgm:cxn modelId="{DF1BCE82-BD85-4A30-A443-DF8251F76FA2}" srcId="{2404200F-512B-4F07-A31B-5B493601615F}" destId="{AAE86A58-2546-406F-AD18-391DDEBAE44D}" srcOrd="7" destOrd="0" parTransId="{ED2F59D3-09B8-41D9-868B-04EFB5A47601}" sibTransId="{F8847BF0-8965-451F-A263-0A83FD45BEA8}"/>
    <dgm:cxn modelId="{52F4A7E5-47F5-4DC8-A022-B77EB3FE6D50}" srcId="{2404200F-512B-4F07-A31B-5B493601615F}" destId="{D4A554AF-77CE-4213-94FE-CAA9224AE6B8}" srcOrd="1" destOrd="0" parTransId="{6A07461F-BB86-47DA-9EFE-85AEEF90F3FD}" sibTransId="{791E828E-8756-432B-B950-F97AD648A4B8}"/>
    <dgm:cxn modelId="{7E528177-F81E-4054-AE8D-464F8A1C7599}" srcId="{2404200F-512B-4F07-A31B-5B493601615F}" destId="{660C6297-CD20-4E35-89B4-9BBCFC3186A9}" srcOrd="9" destOrd="0" parTransId="{4FB0657E-149B-4630-AFCA-457C4E31760E}" sibTransId="{C1A6E2C0-5299-43C5-971E-258A7E69043C}"/>
    <dgm:cxn modelId="{9C3DA11B-0E66-4FC4-9853-32D720E1739F}" type="presOf" srcId="{288CB2CC-F80F-4562-9A1C-0672A4C0430F}" destId="{F2719A3C-9A71-4A2F-9430-D626F590FD54}" srcOrd="0" destOrd="0" presId="urn:microsoft.com/office/officeart/2005/8/layout/hChevron3"/>
    <dgm:cxn modelId="{984C0851-75FC-4DFF-8E8D-26153AD852AC}" type="presOf" srcId="{305CD9CC-FF2E-48F5-ACD9-38AB65D33A43}" destId="{9A307714-0414-4A4E-9657-8C37FE5DDC49}" srcOrd="0" destOrd="0" presId="urn:microsoft.com/office/officeart/2005/8/layout/hChevron3"/>
    <dgm:cxn modelId="{C9E2F31D-FEE7-4FE5-B9D7-222759988685}" srcId="{2404200F-512B-4F07-A31B-5B493601615F}" destId="{46CAE1B6-E216-4614-AAB0-68A5CE152284}" srcOrd="0" destOrd="0" parTransId="{38A98027-B28E-464B-808B-93E1765BF765}" sibTransId="{FD01FF5B-2D3A-49EA-A3FF-4180F79FAAB3}"/>
    <dgm:cxn modelId="{07158602-D248-440B-8CC6-04799803412A}" type="presOf" srcId="{B632BB9A-E922-492D-97F0-E1BFEFA1B3A7}" destId="{123CEABE-18A6-4568-87D5-0E5D9F8EEB37}" srcOrd="0" destOrd="0" presId="urn:microsoft.com/office/officeart/2005/8/layout/hChevron3"/>
    <dgm:cxn modelId="{3AA4CC89-05DB-40C4-99AC-318FFE3808D8}" srcId="{2404200F-512B-4F07-A31B-5B493601615F}" destId="{B632BB9A-E922-492D-97F0-E1BFEFA1B3A7}" srcOrd="4" destOrd="0" parTransId="{F2E4A782-BD60-4013-B4D8-79F6C7F96D7A}" sibTransId="{8398689C-5413-447F-AEC3-F943E16352FF}"/>
    <dgm:cxn modelId="{7E4C73D3-FF10-446B-A8A5-00DB0E46BAD1}" type="presOf" srcId="{AAE86A58-2546-406F-AD18-391DDEBAE44D}" destId="{A5FD564E-48EC-4F7C-A5AB-243E3251FAE5}" srcOrd="0" destOrd="0" presId="urn:microsoft.com/office/officeart/2005/8/layout/hChevron3"/>
    <dgm:cxn modelId="{053D8FAA-810F-4126-8C85-83CA4F4C1615}" srcId="{2404200F-512B-4F07-A31B-5B493601615F}" destId="{4BC48CB3-C48C-430C-BA1C-4CE0CD10ECDC}" srcOrd="3" destOrd="0" parTransId="{03095C22-E0E1-49A9-8F51-35F0AAD3DCB9}" sibTransId="{D9BDC281-E91B-46E4-BE36-20394DA57EA7}"/>
    <dgm:cxn modelId="{E876008D-F41A-4A84-995E-1140129AF95C}" type="presOf" srcId="{46CAE1B6-E216-4614-AAB0-68A5CE152284}" destId="{82C62668-4147-4EB1-A14C-8B3ABA54A412}" srcOrd="0" destOrd="0" presId="urn:microsoft.com/office/officeart/2005/8/layout/hChevron3"/>
    <dgm:cxn modelId="{5B58AA5A-8A13-417F-B434-5BB4770B37FB}" type="presOf" srcId="{2404200F-512B-4F07-A31B-5B493601615F}" destId="{52D74015-4394-4B51-870E-2E2501084252}" srcOrd="0" destOrd="0" presId="urn:microsoft.com/office/officeart/2005/8/layout/hChevron3"/>
    <dgm:cxn modelId="{11F49665-CD5A-4176-9998-0BE57CA8ACE8}" type="presOf" srcId="{4BC48CB3-C48C-430C-BA1C-4CE0CD10ECDC}" destId="{2ED3058A-131C-4AC6-8C2C-CA6E6DACA2B8}" srcOrd="0" destOrd="0" presId="urn:microsoft.com/office/officeart/2005/8/layout/hChevron3"/>
    <dgm:cxn modelId="{528EF5C4-EA81-4689-B992-D2C5A5B9ECAC}" type="presOf" srcId="{56BFD846-BDAE-46F3-B1DF-2AE85258DC96}" destId="{D8AD0355-2DDF-4949-B59B-A0942FD7BECB}" srcOrd="0" destOrd="0" presId="urn:microsoft.com/office/officeart/2005/8/layout/hChevron3"/>
    <dgm:cxn modelId="{B14564AD-120C-46FA-A8EF-3C46F5DF7A29}" srcId="{2404200F-512B-4F07-A31B-5B493601615F}" destId="{305CD9CC-FF2E-48F5-ACD9-38AB65D33A43}" srcOrd="5" destOrd="0" parTransId="{690A3247-8879-4D1E-932D-D50E0B207708}" sibTransId="{EEFA1903-89B9-4106-B437-044D59FC92D3}"/>
    <dgm:cxn modelId="{156D2149-F5C4-4D2A-BDB6-35EC8ADA4D59}" type="presParOf" srcId="{52D74015-4394-4B51-870E-2E2501084252}" destId="{82C62668-4147-4EB1-A14C-8B3ABA54A412}" srcOrd="0" destOrd="0" presId="urn:microsoft.com/office/officeart/2005/8/layout/hChevron3"/>
    <dgm:cxn modelId="{E5A8A79B-396A-4F22-BCE8-D7CFA3B183FC}" type="presParOf" srcId="{52D74015-4394-4B51-870E-2E2501084252}" destId="{59ED16CD-C21A-4057-946A-CA7376C3B1BE}" srcOrd="1" destOrd="0" presId="urn:microsoft.com/office/officeart/2005/8/layout/hChevron3"/>
    <dgm:cxn modelId="{14B53A23-83CF-4D66-BB6A-A12B874FA3EC}" type="presParOf" srcId="{52D74015-4394-4B51-870E-2E2501084252}" destId="{1C43D453-CB6F-4CC0-841C-BE4151884C48}" srcOrd="2" destOrd="0" presId="urn:microsoft.com/office/officeart/2005/8/layout/hChevron3"/>
    <dgm:cxn modelId="{4794F853-2692-4446-9053-93C09A5E7F2A}" type="presParOf" srcId="{52D74015-4394-4B51-870E-2E2501084252}" destId="{ECD22656-AC0C-48EF-A35F-F84F02F5502F}" srcOrd="3" destOrd="0" presId="urn:microsoft.com/office/officeart/2005/8/layout/hChevron3"/>
    <dgm:cxn modelId="{1374BB0C-04CA-40E6-912E-9128C516FA70}" type="presParOf" srcId="{52D74015-4394-4B51-870E-2E2501084252}" destId="{60E3F3A8-873C-4E00-A3AF-5C5E989C4CFD}" srcOrd="4" destOrd="0" presId="urn:microsoft.com/office/officeart/2005/8/layout/hChevron3"/>
    <dgm:cxn modelId="{BFCEE007-AAA7-41AD-AD05-CA3FA93B89A7}" type="presParOf" srcId="{52D74015-4394-4B51-870E-2E2501084252}" destId="{3C5B763C-A530-4E61-BF0E-7C0E8BF48BB4}" srcOrd="5" destOrd="0" presId="urn:microsoft.com/office/officeart/2005/8/layout/hChevron3"/>
    <dgm:cxn modelId="{0E64F5D7-53A6-4050-99BC-4ECF4D38D9D2}" type="presParOf" srcId="{52D74015-4394-4B51-870E-2E2501084252}" destId="{2ED3058A-131C-4AC6-8C2C-CA6E6DACA2B8}" srcOrd="6" destOrd="0" presId="urn:microsoft.com/office/officeart/2005/8/layout/hChevron3"/>
    <dgm:cxn modelId="{81B55883-FAC1-40DD-8B5C-E56A7A8B786B}" type="presParOf" srcId="{52D74015-4394-4B51-870E-2E2501084252}" destId="{FEFDCCDD-A3FE-4F44-A387-7D407C5707DD}" srcOrd="7" destOrd="0" presId="urn:microsoft.com/office/officeart/2005/8/layout/hChevron3"/>
    <dgm:cxn modelId="{5341D7F6-83E7-4842-9537-B8EFDD983E14}" type="presParOf" srcId="{52D74015-4394-4B51-870E-2E2501084252}" destId="{123CEABE-18A6-4568-87D5-0E5D9F8EEB37}" srcOrd="8" destOrd="0" presId="urn:microsoft.com/office/officeart/2005/8/layout/hChevron3"/>
    <dgm:cxn modelId="{DFDD7ABD-E04F-4856-B93C-84D8867EFD2F}" type="presParOf" srcId="{52D74015-4394-4B51-870E-2E2501084252}" destId="{C80B17AA-CB5B-43C2-8C11-BD135DE42F82}" srcOrd="9" destOrd="0" presId="urn:microsoft.com/office/officeart/2005/8/layout/hChevron3"/>
    <dgm:cxn modelId="{6C73B9A9-3607-4C1D-A62A-3EF142707B60}" type="presParOf" srcId="{52D74015-4394-4B51-870E-2E2501084252}" destId="{9A307714-0414-4A4E-9657-8C37FE5DDC49}" srcOrd="10" destOrd="0" presId="urn:microsoft.com/office/officeart/2005/8/layout/hChevron3"/>
    <dgm:cxn modelId="{0E5C8EBF-F38B-4BD5-BD7E-D2C2512E1221}" type="presParOf" srcId="{52D74015-4394-4B51-870E-2E2501084252}" destId="{C13440B7-AFA3-4FDA-B097-A21BF8EA7FAC}" srcOrd="11" destOrd="0" presId="urn:microsoft.com/office/officeart/2005/8/layout/hChevron3"/>
    <dgm:cxn modelId="{E600115C-0B56-4070-8A1A-134BB72C345D}" type="presParOf" srcId="{52D74015-4394-4B51-870E-2E2501084252}" destId="{D8AD0355-2DDF-4949-B59B-A0942FD7BECB}" srcOrd="12" destOrd="0" presId="urn:microsoft.com/office/officeart/2005/8/layout/hChevron3"/>
    <dgm:cxn modelId="{7A4F316F-F85E-427C-BA85-1E5690630453}" type="presParOf" srcId="{52D74015-4394-4B51-870E-2E2501084252}" destId="{7B54BFC3-4A88-45F3-BF87-925E6E52E038}" srcOrd="13" destOrd="0" presId="urn:microsoft.com/office/officeart/2005/8/layout/hChevron3"/>
    <dgm:cxn modelId="{3FB53D94-2B08-4DB5-96A5-648C84CFED25}" type="presParOf" srcId="{52D74015-4394-4B51-870E-2E2501084252}" destId="{A5FD564E-48EC-4F7C-A5AB-243E3251FAE5}" srcOrd="14" destOrd="0" presId="urn:microsoft.com/office/officeart/2005/8/layout/hChevron3"/>
    <dgm:cxn modelId="{8CDD6FE7-C2F4-4D9A-B25F-4FE105862895}" type="presParOf" srcId="{52D74015-4394-4B51-870E-2E2501084252}" destId="{9AAE7557-201C-4149-9F46-B2423D970D3C}" srcOrd="15" destOrd="0" presId="urn:microsoft.com/office/officeart/2005/8/layout/hChevron3"/>
    <dgm:cxn modelId="{A669D6B5-EB3A-403A-BA17-DA2898DE2BCF}" type="presParOf" srcId="{52D74015-4394-4B51-870E-2E2501084252}" destId="{F2719A3C-9A71-4A2F-9430-D626F590FD54}" srcOrd="16" destOrd="0" presId="urn:microsoft.com/office/officeart/2005/8/layout/hChevron3"/>
    <dgm:cxn modelId="{BC5ECBE6-E4C6-4D64-B874-BC5837C9617D}" type="presParOf" srcId="{52D74015-4394-4B51-870E-2E2501084252}" destId="{5AFB968E-6ED5-4CAB-A7B6-C0135347C782}" srcOrd="17" destOrd="0" presId="urn:microsoft.com/office/officeart/2005/8/layout/hChevron3"/>
    <dgm:cxn modelId="{928FEFB5-E475-4BDD-9A58-7DB907E7ABD3}" type="presParOf" srcId="{52D74015-4394-4B51-870E-2E2501084252}" destId="{4E093E8E-8E76-47D2-ABA7-785107CEEE57}" srcOrd="1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C62668-4147-4EB1-A14C-8B3ABA54A412}">
      <dsp:nvSpPr>
        <dsp:cNvPr id="0" name=""/>
        <dsp:cNvSpPr/>
      </dsp:nvSpPr>
      <dsp:spPr>
        <a:xfrm>
          <a:off x="111" y="108905"/>
          <a:ext cx="1115094" cy="44603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2003</a:t>
          </a:r>
          <a:endParaRPr lang="en-GB" sz="2100" kern="1200" dirty="0"/>
        </a:p>
      </dsp:txBody>
      <dsp:txXfrm>
        <a:off x="111" y="108905"/>
        <a:ext cx="1115094" cy="446037"/>
      </dsp:txXfrm>
    </dsp:sp>
    <dsp:sp modelId="{1C43D453-CB6F-4CC0-841C-BE4151884C48}">
      <dsp:nvSpPr>
        <dsp:cNvPr id="0" name=""/>
        <dsp:cNvSpPr/>
      </dsp:nvSpPr>
      <dsp:spPr>
        <a:xfrm>
          <a:off x="892187" y="108905"/>
          <a:ext cx="1115094" cy="446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2004</a:t>
          </a:r>
          <a:endParaRPr lang="en-GB" sz="2100" kern="1200" dirty="0"/>
        </a:p>
      </dsp:txBody>
      <dsp:txXfrm>
        <a:off x="892187" y="108905"/>
        <a:ext cx="1115094" cy="446037"/>
      </dsp:txXfrm>
    </dsp:sp>
    <dsp:sp modelId="{60E3F3A8-873C-4E00-A3AF-5C5E989C4CFD}">
      <dsp:nvSpPr>
        <dsp:cNvPr id="0" name=""/>
        <dsp:cNvSpPr/>
      </dsp:nvSpPr>
      <dsp:spPr>
        <a:xfrm>
          <a:off x="1784263" y="108905"/>
          <a:ext cx="1115094" cy="446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2005</a:t>
          </a:r>
          <a:endParaRPr lang="en-GB" sz="2100" kern="1200" dirty="0"/>
        </a:p>
      </dsp:txBody>
      <dsp:txXfrm>
        <a:off x="1784263" y="108905"/>
        <a:ext cx="1115094" cy="446037"/>
      </dsp:txXfrm>
    </dsp:sp>
    <dsp:sp modelId="{2ED3058A-131C-4AC6-8C2C-CA6E6DACA2B8}">
      <dsp:nvSpPr>
        <dsp:cNvPr id="0" name=""/>
        <dsp:cNvSpPr/>
      </dsp:nvSpPr>
      <dsp:spPr>
        <a:xfrm>
          <a:off x="2676338" y="108905"/>
          <a:ext cx="1115094" cy="446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2006</a:t>
          </a:r>
          <a:endParaRPr lang="en-GB" sz="2100" kern="1200" dirty="0"/>
        </a:p>
      </dsp:txBody>
      <dsp:txXfrm>
        <a:off x="2676338" y="108905"/>
        <a:ext cx="1115094" cy="446037"/>
      </dsp:txXfrm>
    </dsp:sp>
    <dsp:sp modelId="{123CEABE-18A6-4568-87D5-0E5D9F8EEB37}">
      <dsp:nvSpPr>
        <dsp:cNvPr id="0" name=""/>
        <dsp:cNvSpPr/>
      </dsp:nvSpPr>
      <dsp:spPr>
        <a:xfrm>
          <a:off x="3568414" y="108905"/>
          <a:ext cx="1115094" cy="446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2007</a:t>
          </a:r>
          <a:endParaRPr lang="en-GB" sz="2100" kern="1200" dirty="0"/>
        </a:p>
      </dsp:txBody>
      <dsp:txXfrm>
        <a:off x="3568414" y="108905"/>
        <a:ext cx="1115094" cy="446037"/>
      </dsp:txXfrm>
    </dsp:sp>
    <dsp:sp modelId="{9A307714-0414-4A4E-9657-8C37FE5DDC49}">
      <dsp:nvSpPr>
        <dsp:cNvPr id="0" name=""/>
        <dsp:cNvSpPr/>
      </dsp:nvSpPr>
      <dsp:spPr>
        <a:xfrm>
          <a:off x="4460490" y="108905"/>
          <a:ext cx="1115094" cy="446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2008</a:t>
          </a:r>
          <a:endParaRPr lang="en-GB" sz="2100" kern="1200" dirty="0"/>
        </a:p>
      </dsp:txBody>
      <dsp:txXfrm>
        <a:off x="4460490" y="108905"/>
        <a:ext cx="1115094" cy="446037"/>
      </dsp:txXfrm>
    </dsp:sp>
    <dsp:sp modelId="{D8AD0355-2DDF-4949-B59B-A0942FD7BECB}">
      <dsp:nvSpPr>
        <dsp:cNvPr id="0" name=""/>
        <dsp:cNvSpPr/>
      </dsp:nvSpPr>
      <dsp:spPr>
        <a:xfrm>
          <a:off x="5352566" y="108905"/>
          <a:ext cx="1115094" cy="446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2009</a:t>
          </a:r>
          <a:endParaRPr lang="en-GB" sz="2100" kern="1200" dirty="0"/>
        </a:p>
      </dsp:txBody>
      <dsp:txXfrm>
        <a:off x="5352566" y="108905"/>
        <a:ext cx="1115094" cy="446037"/>
      </dsp:txXfrm>
    </dsp:sp>
    <dsp:sp modelId="{A5FD564E-48EC-4F7C-A5AB-243E3251FAE5}">
      <dsp:nvSpPr>
        <dsp:cNvPr id="0" name=""/>
        <dsp:cNvSpPr/>
      </dsp:nvSpPr>
      <dsp:spPr>
        <a:xfrm>
          <a:off x="6244642" y="108905"/>
          <a:ext cx="1115094" cy="446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2010</a:t>
          </a:r>
          <a:endParaRPr lang="en-GB" sz="2100" kern="1200" dirty="0"/>
        </a:p>
      </dsp:txBody>
      <dsp:txXfrm>
        <a:off x="6244642" y="108905"/>
        <a:ext cx="1115094" cy="446037"/>
      </dsp:txXfrm>
    </dsp:sp>
    <dsp:sp modelId="{F2719A3C-9A71-4A2F-9430-D626F590FD54}">
      <dsp:nvSpPr>
        <dsp:cNvPr id="0" name=""/>
        <dsp:cNvSpPr/>
      </dsp:nvSpPr>
      <dsp:spPr>
        <a:xfrm>
          <a:off x="7136717" y="108905"/>
          <a:ext cx="1115094" cy="446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2011</a:t>
          </a:r>
          <a:endParaRPr lang="en-GB" sz="2100" kern="1200" dirty="0"/>
        </a:p>
      </dsp:txBody>
      <dsp:txXfrm>
        <a:off x="7136717" y="108905"/>
        <a:ext cx="1115094" cy="446037"/>
      </dsp:txXfrm>
    </dsp:sp>
    <dsp:sp modelId="{4E093E8E-8E76-47D2-ABA7-785107CEEE57}">
      <dsp:nvSpPr>
        <dsp:cNvPr id="0" name=""/>
        <dsp:cNvSpPr/>
      </dsp:nvSpPr>
      <dsp:spPr>
        <a:xfrm>
          <a:off x="8028793" y="108905"/>
          <a:ext cx="1115094" cy="44603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56007" rIns="28004" bIns="56007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2012</a:t>
          </a:r>
          <a:endParaRPr lang="en-GB" sz="2100" kern="1200" dirty="0"/>
        </a:p>
      </dsp:txBody>
      <dsp:txXfrm>
        <a:off x="8028793" y="108905"/>
        <a:ext cx="1115094" cy="446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55" cy="4957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245" y="0"/>
            <a:ext cx="2945955" cy="4957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461B7-DD41-4254-B8C9-06909FA1C4F2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830"/>
            <a:ext cx="2945955" cy="4957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45" y="9430830"/>
            <a:ext cx="2945955" cy="4957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882D7-DFCE-4F11-9097-34EA887F6A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4593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9F24206-82AC-4927-AAAF-4D22A215036A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B5311B1-AE87-417D-B512-DC32DFDE12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6793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1551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08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915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36946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25685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4783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250672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47886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9602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5660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3620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9115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66612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311B1-AE87-417D-B512-DC32DFDE12D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23F84-E47A-4D35-A17F-2C11C725AFE4}" type="datetimeFigureOut">
              <a:rPr lang="en-US" smtClean="0"/>
              <a:pPr/>
              <a:t>4/18/2013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F2514-533B-4061-BA82-7B34F5FA42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60848"/>
            <a:ext cx="9144000" cy="1470025"/>
          </a:xfrm>
        </p:spPr>
        <p:txBody>
          <a:bodyPr>
            <a:normAutofit/>
          </a:bodyPr>
          <a:lstStyle/>
          <a:p>
            <a:r>
              <a:rPr lang="ru-RU" dirty="0" smtClean="0"/>
              <a:t>Значение среднесрочного обзора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</p:spPr>
        <p:txBody>
          <a:bodyPr>
            <a:normAutofit/>
          </a:bodyPr>
          <a:lstStyle/>
          <a:p>
            <a:r>
              <a:rPr lang="ru-RU" dirty="0" smtClean="0"/>
              <a:t>Тематическое исследование </a:t>
            </a:r>
            <a:br>
              <a:rPr lang="ru-RU" dirty="0" smtClean="0"/>
            </a:br>
            <a:r>
              <a:rPr lang="ru-RU" dirty="0" smtClean="0"/>
              <a:t>на примере Маврикия</a:t>
            </a:r>
            <a:endParaRPr lang="en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588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Основные выводы СО</a:t>
            </a:r>
            <a:r>
              <a:rPr lang="en-ZA" sz="40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48464" cy="5616624"/>
          </a:xfrm>
        </p:spPr>
        <p:txBody>
          <a:bodyPr>
            <a:normAutofit fontScale="47500" lnSpcReduction="20000"/>
          </a:bodyPr>
          <a:lstStyle/>
          <a:p>
            <a:pPr marL="273050" indent="-273050"/>
            <a:r>
              <a:rPr lang="ru-RU" sz="3800" dirty="0" smtClean="0"/>
              <a:t>Трудность достижения конечного результата</a:t>
            </a:r>
            <a:r>
              <a:rPr lang="en-ZA" sz="3800" dirty="0" smtClean="0"/>
              <a:t> 1</a:t>
            </a:r>
            <a:r>
              <a:rPr lang="ru-RU" sz="3800" dirty="0" smtClean="0"/>
              <a:t> в существующем</a:t>
            </a:r>
            <a:br>
              <a:rPr lang="ru-RU" sz="3800" dirty="0" smtClean="0"/>
            </a:br>
            <a:r>
              <a:rPr lang="ru-RU" sz="3800" dirty="0" smtClean="0"/>
              <a:t>политическом, административном, правовом контексте </a:t>
            </a:r>
            <a:br>
              <a:rPr lang="ru-RU" sz="3800" dirty="0" smtClean="0"/>
            </a:br>
            <a:r>
              <a:rPr lang="en-ZA" sz="3800" dirty="0" smtClean="0"/>
              <a:t>(</a:t>
            </a:r>
            <a:r>
              <a:rPr lang="ru-RU" sz="3800" dirty="0" smtClean="0"/>
              <a:t>децентрализация, обусловившая новые функции и мандаты</a:t>
            </a:r>
            <a:r>
              <a:rPr lang="en-ZA" sz="3800" dirty="0" smtClean="0"/>
              <a:t>)</a:t>
            </a:r>
          </a:p>
          <a:p>
            <a:pPr marL="623888" lvl="1"/>
            <a:r>
              <a:rPr lang="ru-RU" sz="3400" dirty="0" smtClean="0"/>
              <a:t>для сохранения актуальности проект необходимо разработать заново </a:t>
            </a:r>
            <a:br>
              <a:rPr lang="ru-RU" sz="3400" dirty="0" smtClean="0"/>
            </a:br>
            <a:r>
              <a:rPr lang="ru-RU" sz="3400" dirty="0" smtClean="0"/>
              <a:t>с акцентом на ОМР</a:t>
            </a:r>
            <a:endParaRPr lang="en-ZA" sz="3400" dirty="0" smtClean="0"/>
          </a:p>
          <a:p>
            <a:pPr marL="623888" lvl="1"/>
            <a:r>
              <a:rPr lang="ru-RU" sz="3400" dirty="0" smtClean="0"/>
              <a:t>деятельность не начата</a:t>
            </a:r>
            <a:endParaRPr lang="en-ZA" sz="3400" dirty="0" smtClean="0"/>
          </a:p>
          <a:p>
            <a:pPr marL="273050" indent="-273050">
              <a:spcBef>
                <a:spcPts val="1200"/>
              </a:spcBef>
            </a:pPr>
            <a:r>
              <a:rPr lang="ru-RU" sz="3800" dirty="0" smtClean="0"/>
              <a:t>Замысел конечного результата</a:t>
            </a:r>
            <a:r>
              <a:rPr lang="en-ZA" sz="3800" dirty="0" smtClean="0"/>
              <a:t> 2 </a:t>
            </a:r>
            <a:r>
              <a:rPr lang="ru-RU" sz="3800" dirty="0" smtClean="0"/>
              <a:t>"весьма актуален"</a:t>
            </a:r>
            <a:endParaRPr lang="en-ZA" sz="3800" dirty="0" smtClean="0"/>
          </a:p>
          <a:p>
            <a:pPr marL="623888" lvl="1"/>
            <a:r>
              <a:rPr lang="ru-RU" sz="3300" dirty="0" smtClean="0"/>
              <a:t>"в целом высокий" уровень заинтересованности и энтузиазма</a:t>
            </a:r>
            <a:r>
              <a:rPr lang="en-ZA" sz="3300" dirty="0" smtClean="0"/>
              <a:t> </a:t>
            </a:r>
          </a:p>
          <a:p>
            <a:pPr marL="623888" lvl="1"/>
            <a:r>
              <a:rPr lang="ru-RU" sz="3300" dirty="0" smtClean="0"/>
              <a:t>по некоторым результатам достигнут значительный прогресс, </a:t>
            </a:r>
            <a:r>
              <a:rPr lang="ru-RU" sz="3300" dirty="0" smtClean="0"/>
              <a:t>например </a:t>
            </a:r>
            <a:r>
              <a:rPr lang="ru-RU" sz="3300" dirty="0" smtClean="0"/>
              <a:t>на о-ве Родригес</a:t>
            </a:r>
            <a:br>
              <a:rPr lang="ru-RU" sz="3300" dirty="0" smtClean="0"/>
            </a:br>
            <a:r>
              <a:rPr lang="ru-RU" sz="3300" dirty="0" smtClean="0"/>
              <a:t>в разработке подхода на основе совместного управления к созданию и управлению ОМР</a:t>
            </a:r>
            <a:r>
              <a:rPr lang="en-ZA" sz="3300" dirty="0" smtClean="0"/>
              <a:t> </a:t>
            </a:r>
          </a:p>
          <a:p>
            <a:pPr marL="273050" indent="-273050">
              <a:spcBef>
                <a:spcPts val="1200"/>
              </a:spcBef>
            </a:pPr>
            <a:r>
              <a:rPr lang="ru-RU" sz="3800" dirty="0" smtClean="0"/>
              <a:t>Просрочки в осуществлении проекта означали, что еще нельзя ожидать реальных успехов в достижении конечных результатов</a:t>
            </a:r>
            <a:endParaRPr lang="en-GB" sz="3800" dirty="0" smtClean="0"/>
          </a:p>
          <a:p>
            <a:pPr marL="623888" lvl="1"/>
            <a:r>
              <a:rPr lang="ru-RU" sz="3300" dirty="0" smtClean="0"/>
              <a:t>лишь</a:t>
            </a:r>
            <a:r>
              <a:rPr lang="en-GB" sz="3300" dirty="0" smtClean="0"/>
              <a:t> 3 </a:t>
            </a:r>
            <a:r>
              <a:rPr lang="ru-RU" sz="3300" dirty="0" smtClean="0"/>
              <a:t>из </a:t>
            </a:r>
            <a:r>
              <a:rPr lang="en-GB" sz="3300" dirty="0" smtClean="0"/>
              <a:t>10 </a:t>
            </a:r>
            <a:r>
              <a:rPr lang="ru-RU" sz="3300" dirty="0" smtClean="0"/>
              <a:t>промежуточных результатов были достаточно высоки, </a:t>
            </a:r>
            <a:br>
              <a:rPr lang="ru-RU" sz="3300" dirty="0" smtClean="0"/>
            </a:br>
            <a:r>
              <a:rPr lang="ru-RU" sz="3300" dirty="0" smtClean="0"/>
              <a:t>чтобы демонстрировать прогресс</a:t>
            </a:r>
            <a:r>
              <a:rPr lang="en-GB" sz="3300" dirty="0" smtClean="0"/>
              <a:t>; </a:t>
            </a:r>
            <a:r>
              <a:rPr lang="ru-RU" sz="3300" dirty="0" smtClean="0"/>
              <a:t>оценка "практически удовлетворительно"</a:t>
            </a:r>
            <a:endParaRPr lang="en-GB" sz="3300" dirty="0" smtClean="0"/>
          </a:p>
          <a:p>
            <a:pPr marL="623888" lvl="1"/>
            <a:r>
              <a:rPr lang="ru-RU" sz="3300" dirty="0" smtClean="0"/>
              <a:t>большое отставание по еще не начатой</a:t>
            </a:r>
            <a:r>
              <a:rPr lang="en-GB" sz="3300" dirty="0" smtClean="0"/>
              <a:t> </a:t>
            </a:r>
            <a:r>
              <a:rPr lang="ru-RU" sz="3300" dirty="0" smtClean="0"/>
              <a:t>деятельности</a:t>
            </a:r>
            <a:endParaRPr lang="en-GB" sz="3300" dirty="0" smtClean="0"/>
          </a:p>
          <a:p>
            <a:pPr marL="623888" lvl="1"/>
            <a:r>
              <a:rPr lang="ru-RU" sz="3300" dirty="0" smtClean="0"/>
              <a:t>расходы значительно ниже запланированных</a:t>
            </a:r>
            <a:r>
              <a:rPr lang="en-GB" sz="3300" dirty="0" smtClean="0"/>
              <a:t>; </a:t>
            </a:r>
            <a:r>
              <a:rPr lang="ru-RU" sz="3300" dirty="0" smtClean="0"/>
              <a:t>преимущество в том, что это позволяет скорректировать бюджет с учетом дополнительной помощи на заключительном этапе</a:t>
            </a:r>
            <a:endParaRPr lang="en-ZA" sz="3300" dirty="0" smtClean="0"/>
          </a:p>
          <a:p>
            <a:pPr marL="273050" indent="-273050">
              <a:spcBef>
                <a:spcPts val="1200"/>
              </a:spcBef>
            </a:pPr>
            <a:r>
              <a:rPr lang="ru-RU" sz="3800" dirty="0" smtClean="0"/>
              <a:t>В связи с отсутствием практических примеров в стране, для управления проектом такого масштаба требовалось наращивание потенциала на всех уровнях </a:t>
            </a:r>
            <a:r>
              <a:rPr lang="en-GB" sz="3800" dirty="0" smtClean="0"/>
              <a:t> </a:t>
            </a:r>
            <a:endParaRPr lang="en-ZA" sz="3800" dirty="0" smtClean="0"/>
          </a:p>
          <a:p>
            <a:pPr marL="623888" lvl="1"/>
            <a:r>
              <a:rPr lang="ru-RU" sz="3300" dirty="0" smtClean="0"/>
              <a:t>в частности, в группе не было штатного технического консультанта, специализирующегося на ОМР</a:t>
            </a:r>
            <a:r>
              <a:rPr lang="en-GB" sz="3300" dirty="0" smtClean="0"/>
              <a:t> </a:t>
            </a:r>
            <a:endParaRPr lang="en-US" sz="3300" dirty="0"/>
          </a:p>
        </p:txBody>
      </p:sp>
      <p:sp>
        <p:nvSpPr>
          <p:cNvPr id="5" name="TextBox 4"/>
          <p:cNvSpPr txBox="1"/>
          <p:nvPr/>
        </p:nvSpPr>
        <p:spPr>
          <a:xfrm>
            <a:off x="6287640" y="0"/>
            <a:ext cx="285635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Пример </a:t>
            </a:r>
            <a:r>
              <a:rPr lang="ru-RU" dirty="0" smtClean="0"/>
              <a:t>Маврикия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7762"/>
            <a:ext cx="9144000" cy="838989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/>
              <a:t>Каким образом СО способствовала изменениям</a:t>
            </a:r>
            <a:r>
              <a:rPr lang="en-ZA" sz="3800" i="1" dirty="0" smtClean="0"/>
              <a:t>?</a:t>
            </a:r>
            <a:endParaRPr lang="en-US" sz="3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507288" cy="5239484"/>
          </a:xfrm>
        </p:spPr>
        <p:txBody>
          <a:bodyPr>
            <a:normAutofit fontScale="47500" lnSpcReduction="20000"/>
          </a:bodyPr>
          <a:lstStyle/>
          <a:p>
            <a:r>
              <a:rPr lang="ru-RU" sz="4300" dirty="0" smtClean="0"/>
              <a:t>СО подавала четкие и конкретные сигналы тревоги </a:t>
            </a:r>
            <a:br>
              <a:rPr lang="ru-RU" sz="4300" dirty="0" smtClean="0"/>
            </a:br>
            <a:r>
              <a:rPr lang="ru-RU" sz="4300" dirty="0" smtClean="0"/>
              <a:t>в отношении низкой эффективности проекта </a:t>
            </a:r>
            <a:br>
              <a:rPr lang="ru-RU" sz="4300" dirty="0" smtClean="0"/>
            </a:br>
            <a:r>
              <a:rPr lang="ru-RU" sz="4300" dirty="0" smtClean="0"/>
              <a:t>и неблагоприятных тенденций</a:t>
            </a:r>
            <a:endParaRPr lang="en-ZA" sz="4300" dirty="0" smtClean="0"/>
          </a:p>
          <a:p>
            <a:pPr>
              <a:spcBef>
                <a:spcPts val="1200"/>
              </a:spcBef>
            </a:pPr>
            <a:r>
              <a:rPr lang="ru-RU" sz="4300" dirty="0" smtClean="0"/>
              <a:t>Были представлены </a:t>
            </a:r>
            <a:r>
              <a:rPr lang="ru-RU" sz="4300" dirty="0" smtClean="0"/>
              <a:t>выполнимые конкретные рекомендации</a:t>
            </a:r>
            <a:r>
              <a:rPr lang="en-ZA" sz="4300" dirty="0" smtClean="0"/>
              <a:t>:</a:t>
            </a:r>
          </a:p>
          <a:p>
            <a:pPr lvl="1"/>
            <a:r>
              <a:rPr lang="ru-RU" sz="3400" dirty="0" smtClean="0"/>
              <a:t>создать в рамках проекта новую </a:t>
            </a:r>
            <a:r>
              <a:rPr lang="ru-RU" sz="3400" dirty="0"/>
              <a:t>должность </a:t>
            </a:r>
            <a:r>
              <a:rPr lang="ru-RU" sz="3400" dirty="0" smtClean="0"/>
              <a:t>для поддержки ГУП и обеспечить учебную подготовку и наращивание потенциала</a:t>
            </a:r>
            <a:r>
              <a:rPr lang="en-ZA" sz="3400" dirty="0" smtClean="0"/>
              <a:t>; </a:t>
            </a:r>
            <a:r>
              <a:rPr lang="ru-RU" sz="3400" dirty="0" smtClean="0"/>
              <a:t>привлечь внешних экспертов по ОМР</a:t>
            </a:r>
            <a:r>
              <a:rPr lang="en-ZA" sz="3400" dirty="0" smtClean="0"/>
              <a:t> </a:t>
            </a:r>
          </a:p>
          <a:p>
            <a:pPr lvl="1"/>
            <a:r>
              <a:rPr lang="ru-RU" sz="3400" dirty="0" smtClean="0"/>
              <a:t>окончательно доработать план МиО по проекту и пересмотреть логическую структуру</a:t>
            </a:r>
            <a:endParaRPr lang="en-ZA" sz="3400" dirty="0" smtClean="0"/>
          </a:p>
          <a:p>
            <a:pPr lvl="1"/>
            <a:r>
              <a:rPr lang="ru-RU" sz="3400" dirty="0" smtClean="0"/>
              <a:t>провести всестороннюю оценку потребностей в обучении</a:t>
            </a:r>
            <a:endParaRPr lang="en-ZA" sz="3400" dirty="0" smtClean="0"/>
          </a:p>
          <a:p>
            <a:pPr lvl="1"/>
            <a:r>
              <a:rPr lang="ru-RU" sz="3400" dirty="0" smtClean="0"/>
              <a:t>пересмотреть мероприятия по достижению конечного результата </a:t>
            </a:r>
            <a:r>
              <a:rPr lang="en-ZA" sz="3400" dirty="0" smtClean="0"/>
              <a:t>1 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и подготовить план работы</a:t>
            </a:r>
            <a:endParaRPr lang="en-ZA" sz="3400" dirty="0" smtClean="0"/>
          </a:p>
          <a:p>
            <a:pPr lvl="1"/>
            <a:r>
              <a:rPr lang="ru-RU" sz="3400" dirty="0" smtClean="0"/>
              <a:t>начать процесс подготовки проекта плана управления </a:t>
            </a:r>
            <a:r>
              <a:rPr lang="en-ZA" sz="3400" dirty="0" smtClean="0"/>
              <a:t> </a:t>
            </a:r>
            <a:r>
              <a:rPr lang="ru-RU" sz="3400" dirty="0" smtClean="0"/>
              <a:t>ЮВОМР </a:t>
            </a:r>
            <a:endParaRPr lang="en-ZA" sz="3400" dirty="0" smtClean="0"/>
          </a:p>
          <a:p>
            <a:pPr marL="285750" lvl="1">
              <a:spcBef>
                <a:spcPts val="1200"/>
              </a:spcBef>
              <a:buFont typeface="Arial" pitchFamily="34" charset="0"/>
              <a:buChar char="•"/>
            </a:pPr>
            <a:r>
              <a:rPr lang="ru-RU" sz="4300" dirty="0" smtClean="0"/>
              <a:t>Определены пути обеспечения страной сдвигов в проекте, например подчеркнута необходимость политической воли</a:t>
            </a:r>
            <a:endParaRPr lang="en-ZA" sz="4300" dirty="0"/>
          </a:p>
          <a:p>
            <a:pPr lvl="0">
              <a:buNone/>
            </a:pPr>
            <a:endParaRPr lang="en-ZA" sz="3900" dirty="0" smtClean="0">
              <a:sym typeface="Wingdings" pitchFamily="2" charset="2"/>
            </a:endParaRPr>
          </a:p>
          <a:p>
            <a:pPr lvl="0">
              <a:buNone/>
            </a:pPr>
            <a:r>
              <a:rPr lang="en-ZA" sz="3900" dirty="0" smtClean="0">
                <a:sym typeface="Wingdings" pitchFamily="2" charset="2"/>
              </a:rPr>
              <a:t></a:t>
            </a:r>
            <a:r>
              <a:rPr lang="ru-RU" sz="3900" dirty="0" smtClean="0">
                <a:sym typeface="Wingdings" pitchFamily="2" charset="2"/>
              </a:rPr>
              <a:t>  В </a:t>
            </a:r>
            <a:r>
              <a:rPr lang="ru-RU" sz="3900" dirty="0" smtClean="0">
                <a:sym typeface="Wingdings" pitchFamily="2" charset="2"/>
              </a:rPr>
              <a:t>соответствии с этими и другими рекомендациями партнеры </a:t>
            </a:r>
            <a:br>
              <a:rPr lang="ru-RU" sz="3900" dirty="0" smtClean="0">
                <a:sym typeface="Wingdings" pitchFamily="2" charset="2"/>
              </a:rPr>
            </a:br>
            <a:r>
              <a:rPr lang="ru-RU" sz="3900" dirty="0" smtClean="0">
                <a:sym typeface="Wingdings" pitchFamily="2" charset="2"/>
              </a:rPr>
              <a:t>в правительстве, ПРООН и проектная группа незамедлительно предприняли действия, которые привели к существенным улучшениям в реализации проекта</a:t>
            </a:r>
            <a:endParaRPr lang="en-ZA" sz="39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6287640" y="0"/>
            <a:ext cx="285635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Пример </a:t>
            </a:r>
            <a:r>
              <a:rPr lang="ru-RU" dirty="0" smtClean="0"/>
              <a:t>Маврикия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0914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После СО</a:t>
            </a:r>
            <a:r>
              <a:rPr lang="en-ZA" sz="4000" dirty="0" smtClean="0"/>
              <a:t>...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5" y="1412776"/>
            <a:ext cx="8795321" cy="496855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500"/>
              </a:spcAft>
            </a:pPr>
            <a:r>
              <a:rPr lang="ru-RU" dirty="0" smtClean="0"/>
              <a:t>Скорректирован рабочий план, усилена его ориентация </a:t>
            </a:r>
            <a:br>
              <a:rPr lang="ru-RU" dirty="0" smtClean="0"/>
            </a:br>
            <a:r>
              <a:rPr lang="ru-RU" dirty="0" smtClean="0"/>
              <a:t>на результат на основе более четких и более конкретных, поддающихся оценке, реальных, актуальных и учитывающих конкретные сроки показателей (</a:t>
            </a:r>
            <a:r>
              <a:rPr lang="en-ZA" dirty="0" smtClean="0"/>
              <a:t>SMART</a:t>
            </a:r>
            <a:r>
              <a:rPr lang="ru-RU" dirty="0" smtClean="0"/>
              <a:t>)</a:t>
            </a:r>
            <a:endParaRPr lang="en-ZA" dirty="0" smtClean="0"/>
          </a:p>
          <a:p>
            <a:pPr>
              <a:spcBef>
                <a:spcPts val="1200"/>
              </a:spcBef>
              <a:spcAft>
                <a:spcPts val="500"/>
              </a:spcAft>
            </a:pPr>
            <a:r>
              <a:rPr lang="ru-RU" dirty="0" smtClean="0"/>
              <a:t>Систематическое отслеживание реакции руководства СО</a:t>
            </a:r>
            <a:endParaRPr lang="en-ZA" dirty="0" smtClean="0"/>
          </a:p>
          <a:p>
            <a:pPr>
              <a:spcBef>
                <a:spcPts val="1200"/>
              </a:spcBef>
            </a:pPr>
            <a:r>
              <a:rPr lang="ru-RU" dirty="0" smtClean="0"/>
              <a:t>Укрепление ключевых промежуточных результатов проекта</a:t>
            </a:r>
            <a:r>
              <a:rPr lang="en-ZA" dirty="0" smtClean="0"/>
              <a:t> </a:t>
            </a:r>
          </a:p>
          <a:p>
            <a:pPr lvl="1"/>
            <a:r>
              <a:rPr lang="ru-RU" sz="2600" dirty="0" smtClean="0"/>
              <a:t>правильное зонирование ОМР и обеспечение его соблюдения</a:t>
            </a:r>
            <a:endParaRPr lang="en-ZA" sz="2600" dirty="0" smtClean="0"/>
          </a:p>
          <a:p>
            <a:pPr lvl="1"/>
            <a:r>
              <a:rPr lang="ru-RU" sz="2600" dirty="0" smtClean="0"/>
              <a:t>разработка основных документов по планированию ОМР</a:t>
            </a:r>
            <a:r>
              <a:rPr lang="en-ZA" sz="2600" dirty="0" smtClean="0"/>
              <a:t> </a:t>
            </a:r>
          </a:p>
          <a:p>
            <a:pPr lvl="1">
              <a:spcAft>
                <a:spcPts val="500"/>
              </a:spcAft>
            </a:pPr>
            <a:r>
              <a:rPr lang="ru-RU" sz="2600" dirty="0" smtClean="0"/>
              <a:t>осуществление основной деятельности по компоненту</a:t>
            </a:r>
            <a:r>
              <a:rPr lang="en-ZA" sz="2600" dirty="0" smtClean="0"/>
              <a:t> 1, </a:t>
            </a: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в которой до СО не наблюдалось </a:t>
            </a:r>
            <a:r>
              <a:rPr lang="ru-RU" sz="2600" dirty="0" smtClean="0"/>
              <a:t>прогресса</a:t>
            </a:r>
            <a:endParaRPr lang="en-ZA" sz="2600" dirty="0" smtClean="0"/>
          </a:p>
          <a:p>
            <a:pPr>
              <a:spcBef>
                <a:spcPts val="1200"/>
              </a:spcBef>
              <a:spcAft>
                <a:spcPts val="500"/>
              </a:spcAft>
            </a:pPr>
            <a:r>
              <a:rPr lang="ru-RU" dirty="0" smtClean="0"/>
              <a:t>Введено многолетнее бюджетное планирование</a:t>
            </a:r>
            <a:endParaRPr lang="en-ZA" dirty="0" smtClean="0"/>
          </a:p>
          <a:p>
            <a:pPr>
              <a:spcBef>
                <a:spcPts val="1200"/>
              </a:spcBef>
              <a:spcAft>
                <a:spcPts val="500"/>
              </a:spcAft>
            </a:pPr>
            <a:r>
              <a:rPr lang="ru-RU" dirty="0" smtClean="0"/>
              <a:t>Принят на работу новый главный технический консультант</a:t>
            </a:r>
            <a:endParaRPr lang="en-ZA" dirty="0" smtClean="0"/>
          </a:p>
          <a:p>
            <a:pPr>
              <a:spcBef>
                <a:spcPts val="1200"/>
              </a:spcBef>
              <a:spcAft>
                <a:spcPts val="500"/>
              </a:spcAft>
            </a:pPr>
            <a:r>
              <a:rPr lang="ru-RU" dirty="0" smtClean="0"/>
              <a:t>Общая оценка ТО  – "практически удовлетворительно" </a:t>
            </a:r>
            <a:r>
              <a:rPr lang="en-ZA" dirty="0" smtClean="0"/>
              <a:t>(</a:t>
            </a:r>
            <a:r>
              <a:rPr lang="ru-RU" dirty="0" smtClean="0"/>
              <a:t>ПУ</a:t>
            </a:r>
            <a:r>
              <a:rPr lang="en-ZA" dirty="0" smtClean="0"/>
              <a:t>)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и по некоторым компонентам – "весьма удовлетворительно"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87640" y="0"/>
            <a:ext cx="285635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Пример </a:t>
            </a:r>
            <a:r>
              <a:rPr lang="ru-RU" dirty="0" smtClean="0"/>
              <a:t>Маврикия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70609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Основные результаты проекта</a:t>
            </a:r>
            <a:r>
              <a:rPr lang="en-ZA" sz="40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511256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2000" dirty="0" smtClean="0"/>
              <a:t>Создание Юго-восточного охраняемого морского района</a:t>
            </a:r>
            <a:r>
              <a:rPr lang="en-GB" sz="2000" dirty="0" smtClean="0"/>
              <a:t> (</a:t>
            </a:r>
            <a:r>
              <a:rPr lang="ru-RU" sz="2000" dirty="0" smtClean="0"/>
              <a:t>ЮВОМР</a:t>
            </a:r>
            <a:r>
              <a:rPr lang="en-GB" sz="2000" dirty="0" smtClean="0"/>
              <a:t>)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на площади</a:t>
            </a:r>
            <a:r>
              <a:rPr lang="en-GB" sz="2000" dirty="0" smtClean="0"/>
              <a:t> 4200 </a:t>
            </a:r>
            <a:r>
              <a:rPr lang="ru-RU" sz="2000" dirty="0" smtClean="0"/>
              <a:t>га</a:t>
            </a:r>
            <a:endParaRPr lang="en-GB" sz="2000" dirty="0" smtClean="0"/>
          </a:p>
          <a:p>
            <a:pPr>
              <a:spcBef>
                <a:spcPts val="600"/>
              </a:spcBef>
            </a:pPr>
            <a:r>
              <a:rPr lang="ru-RU" sz="2000" dirty="0" smtClean="0"/>
              <a:t>Повышение эффективности управления ЮВОМР</a:t>
            </a:r>
            <a:r>
              <a:rPr lang="en-GB" sz="2000" dirty="0" smtClean="0"/>
              <a:t>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en-GB" sz="2000" dirty="0" smtClean="0"/>
              <a:t>(</a:t>
            </a:r>
            <a:r>
              <a:rPr lang="ru-RU" sz="2000" dirty="0" smtClean="0"/>
              <a:t>показатель ИОЭУ вырос с</a:t>
            </a:r>
            <a:r>
              <a:rPr lang="en-GB" sz="2000" dirty="0" smtClean="0"/>
              <a:t> 7 </a:t>
            </a:r>
            <a:r>
              <a:rPr lang="ru-RU" sz="2000" dirty="0" smtClean="0"/>
              <a:t>до</a:t>
            </a:r>
            <a:r>
              <a:rPr lang="en-GB" sz="2000" dirty="0" smtClean="0"/>
              <a:t> 81%)</a:t>
            </a:r>
          </a:p>
          <a:p>
            <a:pPr>
              <a:spcBef>
                <a:spcPts val="600"/>
              </a:spcBef>
            </a:pPr>
            <a:r>
              <a:rPr lang="ru-RU" sz="2000" dirty="0" smtClean="0"/>
              <a:t>Разработаны инновационные механизмы совместного управления </a:t>
            </a:r>
            <a:r>
              <a:rPr lang="ru-RU" sz="2000" dirty="0"/>
              <a:t>охраняемыми морскими районами</a:t>
            </a:r>
            <a:endParaRPr lang="en-GB" sz="2000" dirty="0" smtClean="0"/>
          </a:p>
          <a:p>
            <a:pPr>
              <a:spcBef>
                <a:spcPts val="600"/>
              </a:spcBef>
            </a:pPr>
            <a:r>
              <a:rPr lang="ru-RU" sz="2000" dirty="0" smtClean="0"/>
              <a:t>Возросла заинтересованность местных сообществ в реализации </a:t>
            </a:r>
            <a:br>
              <a:rPr lang="ru-RU" sz="2000" dirty="0" smtClean="0"/>
            </a:br>
            <a:r>
              <a:rPr lang="ru-RU" sz="2000" dirty="0" smtClean="0"/>
              <a:t>проекта ОМР</a:t>
            </a:r>
            <a:r>
              <a:rPr lang="en-ZA" sz="2000" dirty="0" smtClean="0"/>
              <a:t>; </a:t>
            </a:r>
            <a:r>
              <a:rPr lang="ru-RU" sz="2000" dirty="0" smtClean="0"/>
              <a:t>около</a:t>
            </a:r>
            <a:r>
              <a:rPr lang="en-ZA" sz="2000" dirty="0" smtClean="0"/>
              <a:t> 50 </a:t>
            </a:r>
            <a:r>
              <a:rPr lang="ru-RU" sz="2000" dirty="0" smtClean="0"/>
              <a:t>семей теперь непосредственно участвуют </a:t>
            </a:r>
            <a:br>
              <a:rPr lang="ru-RU" sz="2000" dirty="0" smtClean="0"/>
            </a:br>
            <a:r>
              <a:rPr lang="ru-RU" sz="2000" dirty="0" smtClean="0"/>
              <a:t>в деятельности по ОМР</a:t>
            </a:r>
            <a:r>
              <a:rPr lang="en-ZA" sz="20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ru-RU" sz="2000" dirty="0" smtClean="0"/>
              <a:t>Оказана поддержка в наборе рыбаков на должность работников охраны, что дало им альтернативные источники средств к существованию</a:t>
            </a:r>
            <a:endParaRPr lang="en-ZA" sz="2000" dirty="0" smtClean="0"/>
          </a:p>
          <a:p>
            <a:pPr>
              <a:spcBef>
                <a:spcPts val="600"/>
              </a:spcBef>
            </a:pPr>
            <a:r>
              <a:rPr lang="ru-RU" sz="2000" dirty="0" smtClean="0"/>
              <a:t>Сократилась интенсивная эксплуатация морских ресурсов</a:t>
            </a:r>
            <a:r>
              <a:rPr lang="en-ZA" sz="2000" dirty="0" smtClean="0"/>
              <a:t>; </a:t>
            </a:r>
            <a:r>
              <a:rPr lang="ru-RU" sz="2000" dirty="0" smtClean="0"/>
              <a:t>независимый мониторинг подтверждает, что порядок в отношении зон ОМР соблюдается, а нарушения регистрируются и нарушители штрафуются</a:t>
            </a:r>
            <a:r>
              <a:rPr lang="en-ZA" sz="2000" dirty="0" smtClean="0"/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7640" y="0"/>
            <a:ext cx="285635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Пример </a:t>
            </a:r>
            <a:r>
              <a:rPr lang="ru-RU" dirty="0" smtClean="0"/>
              <a:t>Маврикия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Среднесрочный обзор </a:t>
            </a:r>
            <a:r>
              <a:rPr lang="en-ZA" dirty="0" smtClean="0"/>
              <a:t>(</a:t>
            </a:r>
            <a:r>
              <a:rPr lang="ru-RU" dirty="0"/>
              <a:t>ССО</a:t>
            </a:r>
            <a:r>
              <a:rPr lang="en-ZA" dirty="0"/>
              <a:t>)</a:t>
            </a:r>
            <a:r>
              <a:rPr lang="ru-RU" dirty="0" smtClean="0"/>
              <a:t>: </a:t>
            </a:r>
            <a:br>
              <a:rPr lang="ru-RU" dirty="0" smtClean="0"/>
            </a:br>
            <a:r>
              <a:rPr lang="ru-RU" dirty="0" smtClean="0"/>
              <a:t>вопросы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0"/>
            <a:ext cx="7920880" cy="478112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Чем ССО отличается от других требований </a:t>
            </a:r>
            <a:br>
              <a:rPr lang="ru-RU" dirty="0" smtClean="0"/>
            </a:br>
            <a:r>
              <a:rPr lang="ru-RU" dirty="0" smtClean="0"/>
              <a:t>к отчетности</a:t>
            </a:r>
            <a:r>
              <a:rPr lang="en-ZA" dirty="0" smtClean="0"/>
              <a:t>?</a:t>
            </a:r>
          </a:p>
          <a:p>
            <a:pPr marL="514350" indent="-514350">
              <a:lnSpc>
                <a:spcPct val="110000"/>
              </a:lnSpc>
              <a:spcBef>
                <a:spcPts val="800"/>
              </a:spcBef>
              <a:buFont typeface="+mj-lt"/>
              <a:buAutoNum type="arabicPeriod"/>
            </a:pPr>
            <a:r>
              <a:rPr lang="ru-RU" dirty="0" smtClean="0"/>
              <a:t>Кто выигрывает благодаря ССО и каким образом</a:t>
            </a:r>
            <a:r>
              <a:rPr lang="en-ZA" dirty="0" smtClean="0"/>
              <a:t>?</a:t>
            </a:r>
          </a:p>
          <a:p>
            <a:pPr marL="514350" indent="-514350">
              <a:lnSpc>
                <a:spcPct val="110000"/>
              </a:lnSpc>
              <a:spcBef>
                <a:spcPts val="800"/>
              </a:spcBef>
              <a:buFont typeface="+mj-lt"/>
              <a:buAutoNum type="arabicPeriod"/>
            </a:pPr>
            <a:r>
              <a:rPr lang="ru-RU" dirty="0" smtClean="0"/>
              <a:t>Каким образом ССО может способствовать </a:t>
            </a:r>
            <a:r>
              <a:rPr lang="ru-RU" dirty="0" smtClean="0"/>
              <a:t>внесению изменений </a:t>
            </a:r>
            <a:r>
              <a:rPr lang="ru-RU" dirty="0" smtClean="0"/>
              <a:t>в проект</a:t>
            </a:r>
            <a:r>
              <a:rPr lang="en-ZA" dirty="0" smtClean="0"/>
              <a:t>? </a:t>
            </a:r>
          </a:p>
          <a:p>
            <a:pPr marL="514350" indent="-514350">
              <a:lnSpc>
                <a:spcPct val="110000"/>
              </a:lnSpc>
              <a:spcBef>
                <a:spcPts val="800"/>
              </a:spcBef>
              <a:buFont typeface="+mj-lt"/>
              <a:buAutoNum type="arabicPeriod"/>
            </a:pPr>
            <a:r>
              <a:rPr lang="ru-RU" dirty="0" smtClean="0"/>
              <a:t>Какие вопросы должны быть включены </a:t>
            </a:r>
            <a:br>
              <a:rPr lang="ru-RU" dirty="0" smtClean="0"/>
            </a:br>
            <a:r>
              <a:rPr lang="ru-RU" dirty="0" smtClean="0"/>
              <a:t>в ССО</a:t>
            </a:r>
            <a:r>
              <a:rPr lang="en-ZA" dirty="0" smtClean="0"/>
              <a:t>?</a:t>
            </a:r>
          </a:p>
          <a:p>
            <a:pPr marL="514350" indent="-514350">
              <a:lnSpc>
                <a:spcPct val="110000"/>
              </a:lnSpc>
              <a:spcBef>
                <a:spcPts val="800"/>
              </a:spcBef>
              <a:buFont typeface="+mj-lt"/>
              <a:buAutoNum type="arabicPeriod"/>
            </a:pPr>
            <a:r>
              <a:rPr lang="ru-RU" dirty="0" smtClean="0"/>
              <a:t>Как отчеты о ССО могут использоваться</a:t>
            </a:r>
            <a:br>
              <a:rPr lang="ru-RU" dirty="0" smtClean="0"/>
            </a:br>
            <a:r>
              <a:rPr lang="ru-RU" dirty="0" smtClean="0"/>
              <a:t>за рамками отдельного проекта</a:t>
            </a:r>
            <a:r>
              <a:rPr lang="en-ZA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233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ru-RU" dirty="0" smtClean="0"/>
              <a:t>Ответы</a:t>
            </a:r>
            <a:r>
              <a:rPr lang="en-ZA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820472" cy="547382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Чем ССО отличается от других требований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 </a:t>
            </a:r>
            <a:r>
              <a:rPr lang="ru-RU" dirty="0"/>
              <a:t>отчетности</a:t>
            </a:r>
            <a:r>
              <a:rPr lang="en-ZA" dirty="0" smtClean="0"/>
              <a:t>?</a:t>
            </a:r>
          </a:p>
          <a:p>
            <a:pPr marL="914400" lvl="1" indent="-514350">
              <a:spcBef>
                <a:spcPts val="600"/>
              </a:spcBef>
            </a:pPr>
            <a:r>
              <a:rPr lang="ru-RU" dirty="0" smtClean="0"/>
              <a:t>независимая и целостная оценка</a:t>
            </a:r>
            <a:r>
              <a:rPr lang="en-ZA" dirty="0" smtClean="0"/>
              <a:t> </a:t>
            </a:r>
          </a:p>
          <a:p>
            <a:pPr marL="914400" lvl="1" indent="-514350">
              <a:spcBef>
                <a:spcPts val="600"/>
              </a:spcBef>
            </a:pPr>
            <a:r>
              <a:rPr lang="ru-RU" dirty="0" smtClean="0"/>
              <a:t>обеспечивает </a:t>
            </a:r>
            <a:r>
              <a:rPr lang="ru-RU" dirty="0" smtClean="0"/>
              <a:t>свежий и непредвзятый </a:t>
            </a:r>
            <a:r>
              <a:rPr lang="ru-RU" dirty="0" smtClean="0"/>
              <a:t>взгляд на проект</a:t>
            </a:r>
            <a:endParaRPr lang="en-ZA" dirty="0" smtClean="0"/>
          </a:p>
          <a:p>
            <a:pPr marL="914400" lvl="1" indent="-514350">
              <a:spcBef>
                <a:spcPts val="600"/>
              </a:spcBef>
            </a:pPr>
            <a:r>
              <a:rPr lang="ru-RU" dirty="0" smtClean="0"/>
              <a:t>выявляет возможности для улучшений</a:t>
            </a:r>
            <a:r>
              <a:rPr lang="en-ZA" dirty="0" smtClean="0"/>
              <a:t> </a:t>
            </a:r>
          </a:p>
          <a:p>
            <a:pPr marL="914400" lvl="1" indent="-514350">
              <a:spcBef>
                <a:spcPts val="600"/>
              </a:spcBef>
            </a:pPr>
            <a:r>
              <a:rPr lang="ru-RU" dirty="0" smtClean="0"/>
              <a:t>предлагает выполнимые, реалистичные, ориентированные на результат конкретные рекомендации</a:t>
            </a:r>
            <a:endParaRPr lang="en-ZA" dirty="0" smtClean="0"/>
          </a:p>
          <a:p>
            <a:pPr marL="914400" lvl="1" indent="-514350">
              <a:spcBef>
                <a:spcPts val="600"/>
              </a:spcBef>
            </a:pPr>
            <a:r>
              <a:rPr lang="ru-RU" dirty="0" smtClean="0"/>
              <a:t>завершается, когда еще есть время </a:t>
            </a:r>
            <a:br>
              <a:rPr lang="ru-RU" dirty="0" smtClean="0"/>
            </a:br>
            <a:r>
              <a:rPr lang="ru-RU" dirty="0" smtClean="0"/>
              <a:t>для корректировки и усовершенствования проекта</a:t>
            </a:r>
            <a:endParaRPr lang="en-ZA" dirty="0" smtClean="0"/>
          </a:p>
          <a:p>
            <a:pPr marL="914400" lvl="1" indent="-514350">
              <a:spcBef>
                <a:spcPts val="600"/>
              </a:spcBef>
            </a:pPr>
            <a:r>
              <a:rPr lang="ru-RU" dirty="0" smtClean="0"/>
              <a:t>предоставляет всем участникам</a:t>
            </a:r>
            <a:r>
              <a:rPr lang="en-ZA" dirty="0" smtClean="0"/>
              <a:t> </a:t>
            </a:r>
            <a:r>
              <a:rPr lang="ru-RU" dirty="0"/>
              <a:t>возможность получения знаний 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xmlns="" val="3193121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Ответы</a:t>
            </a:r>
            <a:r>
              <a:rPr lang="en-ZA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3800"/>
            <a:ext cx="8363272" cy="4608512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sz="4800" dirty="0"/>
              <a:t>Кто выигрывает </a:t>
            </a:r>
            <a:r>
              <a:rPr lang="ru-RU" sz="4800" dirty="0" smtClean="0"/>
              <a:t>благодаря </a:t>
            </a:r>
            <a:r>
              <a:rPr lang="ru-RU" sz="4800" dirty="0"/>
              <a:t>ССО и каким образом</a:t>
            </a:r>
            <a:r>
              <a:rPr lang="en-ZA" sz="4800" dirty="0" smtClean="0"/>
              <a:t>?</a:t>
            </a:r>
          </a:p>
          <a:p>
            <a:pPr marL="914400" lvl="1" indent="-514350">
              <a:spcBef>
                <a:spcPts val="800"/>
              </a:spcBef>
            </a:pPr>
            <a:r>
              <a:rPr lang="ru-RU" sz="3800" i="1" dirty="0" smtClean="0"/>
              <a:t>все</a:t>
            </a:r>
            <a:r>
              <a:rPr lang="en-ZA" sz="3800" dirty="0" smtClean="0"/>
              <a:t> </a:t>
            </a:r>
            <a:r>
              <a:rPr lang="ru-RU" sz="3800" dirty="0" smtClean="0"/>
              <a:t>заинтересованные стороны </a:t>
            </a:r>
            <a:r>
              <a:rPr lang="en-ZA" sz="3800" dirty="0" smtClean="0"/>
              <a:t>– </a:t>
            </a:r>
            <a:r>
              <a:rPr lang="ru-RU" sz="3800" dirty="0" smtClean="0"/>
              <a:t>это не вопрос успеха или </a:t>
            </a:r>
            <a:r>
              <a:rPr lang="ru-RU" sz="3800" dirty="0" smtClean="0"/>
              <a:t>неудачи</a:t>
            </a:r>
            <a:endParaRPr lang="en-ZA" sz="3800" dirty="0" smtClean="0"/>
          </a:p>
          <a:p>
            <a:pPr marL="914400" lvl="1" indent="-514350">
              <a:spcBef>
                <a:spcPts val="800"/>
              </a:spcBef>
            </a:pPr>
            <a:r>
              <a:rPr lang="ru-RU" sz="3800" dirty="0" smtClean="0"/>
              <a:t>проектная группа – ССО позволяет приобрести практический опыт повышения эффективности и достижения результатов</a:t>
            </a:r>
            <a:endParaRPr lang="en-ZA" sz="3800" dirty="0" smtClean="0"/>
          </a:p>
          <a:p>
            <a:pPr marL="914400" lvl="1" indent="-514350">
              <a:spcBef>
                <a:spcPts val="800"/>
              </a:spcBef>
            </a:pPr>
            <a:r>
              <a:rPr lang="ru-RU" sz="3800" dirty="0" smtClean="0"/>
              <a:t>правительство </a:t>
            </a:r>
            <a:r>
              <a:rPr lang="en-ZA" sz="3800" dirty="0" smtClean="0"/>
              <a:t>– </a:t>
            </a:r>
            <a:r>
              <a:rPr lang="ru-RU" sz="3800" dirty="0" smtClean="0"/>
              <a:t>получает конкретные руководящие указания, способствующие эффективности и информированному принятию решений</a:t>
            </a:r>
            <a:endParaRPr lang="en-ZA" sz="3800" dirty="0" smtClean="0"/>
          </a:p>
          <a:p>
            <a:pPr marL="914400" lvl="1" indent="-514350">
              <a:spcBef>
                <a:spcPts val="800"/>
              </a:spcBef>
            </a:pPr>
            <a:r>
              <a:rPr lang="ru-RU" sz="3800" dirty="0" smtClean="0"/>
              <a:t>партнеры по проекту </a:t>
            </a:r>
            <a:r>
              <a:rPr lang="en-ZA" sz="3800" dirty="0" smtClean="0"/>
              <a:t>– </a:t>
            </a:r>
            <a:r>
              <a:rPr lang="ru-RU" sz="3800" dirty="0" smtClean="0"/>
              <a:t>ССО дает им возможность переосмыслить свою  роль и вклад в результаты проекта</a:t>
            </a:r>
            <a:endParaRPr lang="en-ZA" sz="3800" dirty="0" smtClean="0"/>
          </a:p>
          <a:p>
            <a:pPr marL="914400" lvl="1" indent="-514350">
              <a:spcBef>
                <a:spcPts val="800"/>
              </a:spcBef>
            </a:pPr>
            <a:r>
              <a:rPr lang="ru-RU" sz="3800" dirty="0" smtClean="0"/>
              <a:t>организация </a:t>
            </a:r>
            <a:r>
              <a:rPr lang="ru-RU" sz="3800" dirty="0" smtClean="0"/>
              <a:t>ГЭФ </a:t>
            </a:r>
            <a:r>
              <a:rPr lang="en-ZA" sz="3800" dirty="0" smtClean="0"/>
              <a:t>–</a:t>
            </a:r>
            <a:r>
              <a:rPr lang="ru-RU" sz="3800" dirty="0" smtClean="0"/>
              <a:t> ССО служит инструментом получения институционального обучения и определения нужных решений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xmlns="" val="38621673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Ответы</a:t>
            </a:r>
            <a:r>
              <a:rPr lang="en-ZA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dirty="0" smtClean="0"/>
              <a:t>Каким образом ССО может способствовать внесению изменений </a:t>
            </a:r>
            <a:r>
              <a:rPr lang="ru-RU" dirty="0"/>
              <a:t>в проект</a:t>
            </a:r>
            <a:r>
              <a:rPr lang="en-ZA" dirty="0" smtClean="0"/>
              <a:t>?</a:t>
            </a:r>
          </a:p>
          <a:p>
            <a:pPr marL="914400" lvl="1" indent="-514350"/>
            <a:r>
              <a:rPr lang="ru-RU" dirty="0" smtClean="0"/>
              <a:t>обеспечив пересмотр решений/исходных предположений по проекту в свете изменившихся обстоятельств и внесение соответствующих корректив в проектное решение</a:t>
            </a:r>
            <a:r>
              <a:rPr lang="en-ZA" dirty="0" smtClean="0"/>
              <a:t>  </a:t>
            </a:r>
          </a:p>
          <a:p>
            <a:pPr marL="914400" lvl="1" indent="-514350"/>
            <a:r>
              <a:rPr lang="ru-RU" dirty="0" smtClean="0"/>
              <a:t>вселив энтузиазм  в проектную группу </a:t>
            </a:r>
            <a:br>
              <a:rPr lang="ru-RU" dirty="0" smtClean="0"/>
            </a:br>
            <a:r>
              <a:rPr lang="ru-RU" dirty="0" smtClean="0"/>
              <a:t>и партнеров по проекту благодаря осознанию актуальности проекта</a:t>
            </a:r>
            <a:endParaRPr lang="en-ZA" dirty="0" smtClean="0"/>
          </a:p>
          <a:p>
            <a:pPr marL="914400" lvl="1" indent="-514350"/>
            <a:r>
              <a:rPr lang="ru-RU" dirty="0" smtClean="0"/>
              <a:t>обеспечив конкретные выполнимые рекомендации</a:t>
            </a:r>
            <a:r>
              <a:rPr lang="en-ZA" dirty="0" smtClean="0"/>
              <a:t>  </a:t>
            </a:r>
          </a:p>
          <a:p>
            <a:pPr marL="914400" lvl="1" indent="-514350"/>
            <a:r>
              <a:rPr lang="ru-RU" dirty="0" smtClean="0"/>
              <a:t>обозначив, каким образом эти рекомендованные изменения способны улучшить результаты проекта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8815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r>
              <a:rPr lang="en-ZA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dirty="0"/>
              <a:t>Какие вопросы должны </a:t>
            </a:r>
            <a:r>
              <a:rPr lang="ru-RU" dirty="0" smtClean="0"/>
              <a:t>быть включены в ССО</a:t>
            </a:r>
            <a:r>
              <a:rPr lang="en-ZA" dirty="0" smtClean="0"/>
              <a:t>?</a:t>
            </a:r>
          </a:p>
          <a:p>
            <a:pPr lvl="1">
              <a:spcBef>
                <a:spcPts val="600"/>
              </a:spcBef>
            </a:pPr>
            <a:r>
              <a:rPr lang="ru-RU" dirty="0" smtClean="0"/>
              <a:t>Наблюдаются ли признаки продвижения </a:t>
            </a:r>
            <a:br>
              <a:rPr lang="ru-RU" dirty="0" smtClean="0"/>
            </a:br>
            <a:r>
              <a:rPr lang="ru-RU" dirty="0" smtClean="0"/>
              <a:t>к достижению результатов</a:t>
            </a:r>
            <a:r>
              <a:rPr lang="en-US" dirty="0" smtClean="0"/>
              <a:t>? </a:t>
            </a:r>
          </a:p>
          <a:p>
            <a:pPr lvl="1">
              <a:spcBef>
                <a:spcPts val="600"/>
              </a:spcBef>
            </a:pPr>
            <a:r>
              <a:rPr lang="ru-RU" dirty="0" smtClean="0"/>
              <a:t>Какие достижения отражает инструмент ГЭФ </a:t>
            </a:r>
            <a:br>
              <a:rPr lang="ru-RU" dirty="0" smtClean="0"/>
            </a:br>
            <a:r>
              <a:rPr lang="ru-RU" dirty="0" smtClean="0"/>
              <a:t>по отслеживанию среднесрочных результатов</a:t>
            </a:r>
            <a:r>
              <a:rPr lang="en-US" dirty="0" smtClean="0"/>
              <a:t>?</a:t>
            </a:r>
          </a:p>
          <a:p>
            <a:pPr lvl="1">
              <a:spcBef>
                <a:spcPts val="600"/>
              </a:spcBef>
            </a:pPr>
            <a:r>
              <a:rPr lang="ru-RU" dirty="0" smtClean="0"/>
              <a:t>Какие проблемы являются причиной просрочек</a:t>
            </a:r>
            <a:r>
              <a:rPr lang="en-US" dirty="0" smtClean="0"/>
              <a:t>?</a:t>
            </a:r>
          </a:p>
          <a:p>
            <a:pPr lvl="1">
              <a:spcBef>
                <a:spcPts val="600"/>
              </a:spcBef>
            </a:pPr>
            <a:r>
              <a:rPr lang="ru-RU" dirty="0" smtClean="0"/>
              <a:t>Что изменилось в обстоятельствах</a:t>
            </a:r>
            <a:r>
              <a:rPr lang="en-US" dirty="0" smtClean="0"/>
              <a:t>?</a:t>
            </a:r>
          </a:p>
          <a:p>
            <a:pPr lvl="1">
              <a:spcBef>
                <a:spcPts val="600"/>
              </a:spcBef>
            </a:pPr>
            <a:r>
              <a:rPr lang="ru-RU" dirty="0" smtClean="0"/>
              <a:t>Является ли проект по-прежнему актуальным</a:t>
            </a:r>
            <a:r>
              <a:rPr lang="en-US" dirty="0" smtClean="0"/>
              <a:t>? </a:t>
            </a:r>
          </a:p>
          <a:p>
            <a:pPr lvl="1">
              <a:spcBef>
                <a:spcPts val="600"/>
              </a:spcBef>
            </a:pPr>
            <a:r>
              <a:rPr lang="ru-RU" dirty="0" smtClean="0"/>
              <a:t>Появились ли новые возможности</a:t>
            </a:r>
            <a:r>
              <a:rPr lang="en-US" dirty="0" smtClean="0"/>
              <a:t>? </a:t>
            </a:r>
          </a:p>
          <a:p>
            <a:pPr lvl="1">
              <a:spcBef>
                <a:spcPts val="600"/>
              </a:spcBef>
            </a:pPr>
            <a:r>
              <a:rPr lang="ru-RU" dirty="0" smtClean="0"/>
              <a:t>Каким образом можно преодолеть проблемы</a:t>
            </a:r>
            <a:r>
              <a:rPr lang="en-US" dirty="0" smtClean="0"/>
              <a:t>?  </a:t>
            </a:r>
          </a:p>
          <a:p>
            <a:pPr lvl="1">
              <a:spcBef>
                <a:spcPts val="600"/>
              </a:spcBef>
            </a:pPr>
            <a:r>
              <a:rPr lang="ru-RU" dirty="0" smtClean="0"/>
              <a:t>Возможно ли завершить проект с оставшимися ресурсами и в существующих обстоятельствах</a:t>
            </a:r>
            <a:r>
              <a:rPr lang="en-US" dirty="0" smtClean="0"/>
              <a:t>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3481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Ответы</a:t>
            </a:r>
            <a:r>
              <a:rPr lang="en-ZA" dirty="0" smtClean="0"/>
              <a:t>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ru-RU" dirty="0" smtClean="0"/>
              <a:t>Как </a:t>
            </a:r>
            <a:r>
              <a:rPr lang="ru-RU" dirty="0" smtClean="0"/>
              <a:t>могут </a:t>
            </a:r>
            <a:r>
              <a:rPr lang="ru-RU" dirty="0" smtClean="0"/>
              <a:t>использоваться </a:t>
            </a:r>
            <a:r>
              <a:rPr lang="ru-RU" dirty="0" smtClean="0"/>
              <a:t>отчеты о ССО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 рамками отдельного проекта</a:t>
            </a:r>
            <a:r>
              <a:rPr lang="en-ZA" dirty="0" smtClean="0"/>
              <a:t>?</a:t>
            </a:r>
            <a:r>
              <a:rPr lang="ru-RU" dirty="0" smtClean="0"/>
              <a:t> </a:t>
            </a:r>
            <a:endParaRPr lang="en-ZA" dirty="0" smtClean="0"/>
          </a:p>
          <a:p>
            <a:pPr marL="914400" lvl="1" indent="-514350">
              <a:spcBef>
                <a:spcPts val="800"/>
              </a:spcBef>
            </a:pPr>
            <a:r>
              <a:rPr lang="ru-RU" dirty="0" smtClean="0"/>
              <a:t>Извлечение уроков</a:t>
            </a:r>
            <a:r>
              <a:rPr lang="en-ZA" dirty="0" smtClean="0"/>
              <a:t>: </a:t>
            </a:r>
            <a:r>
              <a:rPr lang="ru-RU" dirty="0" smtClean="0"/>
              <a:t>в целях выявления тенденций по портфелю в целом, из которых можно извлечь общие уроки и тем самым способствовать изменениям</a:t>
            </a:r>
            <a:endParaRPr lang="en-ZA" dirty="0" smtClean="0"/>
          </a:p>
          <a:p>
            <a:pPr marL="914400" lvl="1" indent="-514350">
              <a:spcBef>
                <a:spcPts val="800"/>
              </a:spcBef>
            </a:pPr>
            <a:r>
              <a:rPr lang="ru-RU" dirty="0" smtClean="0"/>
              <a:t>Результаты</a:t>
            </a:r>
            <a:r>
              <a:rPr lang="en-ZA" dirty="0" smtClean="0"/>
              <a:t>: </a:t>
            </a:r>
            <a:r>
              <a:rPr lang="ru-RU" dirty="0" smtClean="0"/>
              <a:t>в целях получения промежуточных результатов, которые могут быть сведены воедино на уровне портфеля</a:t>
            </a:r>
            <a:endParaRPr lang="en-ZA" dirty="0" smtClean="0"/>
          </a:p>
          <a:p>
            <a:pPr marL="914400" lvl="1" indent="-514350">
              <a:spcBef>
                <a:spcPts val="800"/>
              </a:spcBef>
            </a:pPr>
            <a:r>
              <a:rPr lang="ru-RU" dirty="0" smtClean="0"/>
              <a:t>Знания</a:t>
            </a:r>
            <a:r>
              <a:rPr lang="en-ZA" dirty="0" smtClean="0"/>
              <a:t>: </a:t>
            </a:r>
            <a:r>
              <a:rPr lang="ru-RU" dirty="0" smtClean="0"/>
              <a:t>в целях лучшего понимания проблем, </a:t>
            </a:r>
            <a:br>
              <a:rPr lang="ru-RU" dirty="0" smtClean="0"/>
            </a:br>
            <a:r>
              <a:rPr lang="ru-RU" dirty="0" smtClean="0"/>
              <a:t>с которыми сталкиваются проекты в </a:t>
            </a:r>
            <a:r>
              <a:rPr lang="ru-RU" smtClean="0"/>
              <a:t>период </a:t>
            </a:r>
            <a:r>
              <a:rPr lang="ru-RU" smtClean="0"/>
              <a:t>осуществления </a:t>
            </a:r>
            <a:endParaRPr lang="en-ZA" dirty="0" smtClean="0"/>
          </a:p>
          <a:p>
            <a:pPr marL="914400" lvl="1" indent="-5143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632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92480" cy="1143000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ru-RU" sz="3800" dirty="0" smtClean="0"/>
              <a:t>Значение среднесрочного обзора</a:t>
            </a:r>
            <a:br>
              <a:rPr lang="ru-RU" sz="3800" dirty="0" smtClean="0"/>
            </a:br>
            <a:r>
              <a:rPr lang="ru-RU" sz="3800" dirty="0" smtClean="0"/>
              <a:t>с точки зрения </a:t>
            </a:r>
            <a:r>
              <a:rPr lang="ru-RU" sz="3800" dirty="0" smtClean="0"/>
              <a:t>организаций</a:t>
            </a:r>
            <a:endParaRPr lang="en-GB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16832"/>
            <a:ext cx="8822214" cy="4177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/>
              <a:t>Региональные технические консультанты ПРООН</a:t>
            </a:r>
            <a:r>
              <a:rPr lang="en-US" sz="2800" dirty="0" smtClean="0"/>
              <a:t>-</a:t>
            </a:r>
            <a:r>
              <a:rPr lang="ru-RU" sz="2800" dirty="0" smtClean="0"/>
              <a:t>ГЭФ </a:t>
            </a:r>
            <a:r>
              <a:rPr lang="en-US" sz="2800" dirty="0" smtClean="0"/>
              <a:t> </a:t>
            </a:r>
            <a:r>
              <a:rPr lang="ru-RU" sz="2800" dirty="0" smtClean="0"/>
              <a:t>нередко говорят проектным группам:</a:t>
            </a:r>
            <a:endParaRPr lang="en-US" sz="2800" dirty="0" smtClean="0"/>
          </a:p>
          <a:p>
            <a:pPr marL="334963" indent="0" algn="ctr">
              <a:buNone/>
            </a:pPr>
            <a:r>
              <a:rPr lang="en-US" sz="2800" i="1" dirty="0" smtClean="0"/>
              <a:t>"</a:t>
            </a:r>
            <a:r>
              <a:rPr lang="ru-RU" sz="2800" i="1" dirty="0" smtClean="0"/>
              <a:t>Для</a:t>
            </a:r>
            <a:r>
              <a:rPr lang="en-US" sz="2800" i="1" dirty="0" smtClean="0"/>
              <a:t> </a:t>
            </a:r>
            <a:r>
              <a:rPr lang="ru-RU" sz="2800" b="1" i="1" dirty="0" smtClean="0"/>
              <a:t>ГЭФ</a:t>
            </a:r>
            <a:r>
              <a:rPr lang="en-US" sz="2800" b="1" i="1" dirty="0" smtClean="0"/>
              <a:t> </a:t>
            </a:r>
            <a:r>
              <a:rPr lang="ru-RU" sz="2800" i="1" dirty="0" smtClean="0"/>
              <a:t>важна конечная оценка, </a:t>
            </a:r>
            <a:br>
              <a:rPr lang="ru-RU" sz="2800" i="1" dirty="0" smtClean="0"/>
            </a:br>
            <a:r>
              <a:rPr lang="ru-RU" sz="2800" i="1" dirty="0" smtClean="0"/>
              <a:t>так как она позволяет увидеть </a:t>
            </a:r>
            <a:r>
              <a:rPr lang="ru-RU" sz="2800" i="1" dirty="0" smtClean="0"/>
              <a:t>результаты, достигнутые благодаря их инвестициям</a:t>
            </a:r>
            <a:r>
              <a:rPr lang="en-US" sz="2800" i="1" dirty="0" smtClean="0"/>
              <a:t>. </a:t>
            </a:r>
          </a:p>
          <a:p>
            <a:pPr marL="334963" indent="0" algn="ctr">
              <a:buNone/>
            </a:pPr>
            <a:endParaRPr lang="en-US" sz="2800" i="1" dirty="0" smtClean="0"/>
          </a:p>
          <a:p>
            <a:pPr marL="334963" indent="0" algn="ctr">
              <a:buNone/>
            </a:pPr>
            <a:r>
              <a:rPr lang="ru-RU" sz="2800" i="1" dirty="0" smtClean="0"/>
              <a:t>Для</a:t>
            </a:r>
            <a:r>
              <a:rPr lang="en-US" sz="2800" i="1" dirty="0" smtClean="0"/>
              <a:t> </a:t>
            </a:r>
            <a:r>
              <a:rPr lang="ru-RU" sz="2800" b="1" i="1" dirty="0" smtClean="0"/>
              <a:t>вас</a:t>
            </a:r>
            <a:r>
              <a:rPr lang="en-US" sz="2800" i="1" dirty="0" smtClean="0"/>
              <a:t> – </a:t>
            </a:r>
            <a:r>
              <a:rPr lang="ru-RU" sz="2800" i="1" dirty="0" smtClean="0"/>
              <a:t>и для ПРООН </a:t>
            </a:r>
            <a:r>
              <a:rPr lang="en-US" sz="2800" i="1" dirty="0" smtClean="0"/>
              <a:t>– </a:t>
            </a:r>
            <a:r>
              <a:rPr lang="ru-RU" sz="2800" i="1" dirty="0" smtClean="0"/>
              <a:t>важен среднесрочный обзор, </a:t>
            </a:r>
            <a:r>
              <a:rPr lang="ru-RU" sz="2800" i="1" dirty="0" smtClean="0"/>
              <a:t>так как</a:t>
            </a:r>
            <a:r>
              <a:rPr lang="ru-RU" sz="2800" i="1" dirty="0" smtClean="0"/>
              <a:t> в </a:t>
            </a:r>
            <a:r>
              <a:rPr lang="ru-RU" sz="2800" i="1" dirty="0" smtClean="0"/>
              <a:t>случае низкой </a:t>
            </a:r>
            <a:r>
              <a:rPr lang="ru-RU" sz="2800" i="1" dirty="0" smtClean="0"/>
              <a:t>результативности 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>еще есть возможность </a:t>
            </a:r>
            <a:r>
              <a:rPr lang="ru-RU" sz="2800" i="1" dirty="0" smtClean="0"/>
              <a:t>исправить положение".</a:t>
            </a:r>
            <a:endParaRPr lang="en-GB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" y="188640"/>
            <a:ext cx="9036496" cy="850106"/>
          </a:xfrm>
        </p:spPr>
        <p:txBody>
          <a:bodyPr>
            <a:normAutofit/>
          </a:bodyPr>
          <a:lstStyle/>
          <a:p>
            <a:r>
              <a:rPr lang="ru-RU" sz="3800" dirty="0" smtClean="0"/>
              <a:t>Среднесрочный обзор </a:t>
            </a:r>
            <a:r>
              <a:rPr lang="en-ZA" sz="3800" dirty="0" smtClean="0"/>
              <a:t>(</a:t>
            </a:r>
            <a:r>
              <a:rPr lang="ru-RU" sz="3800" dirty="0" smtClean="0"/>
              <a:t>ССО</a:t>
            </a:r>
            <a:r>
              <a:rPr lang="en-ZA" sz="3800" dirty="0" smtClean="0"/>
              <a:t>)</a:t>
            </a:r>
            <a:r>
              <a:rPr lang="ru-RU" sz="3800" dirty="0" smtClean="0"/>
              <a:t>: вопросы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856984" cy="381642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600" dirty="0" smtClean="0"/>
              <a:t>Чем ССО отличается от других требований к отчетности</a:t>
            </a:r>
            <a:r>
              <a:rPr lang="en-ZA" sz="2600" dirty="0" smtClean="0"/>
              <a:t>?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600" dirty="0" smtClean="0"/>
              <a:t>Кто выигрывает благодаря ССО и каким образом</a:t>
            </a:r>
            <a:r>
              <a:rPr lang="en-ZA" sz="2600" dirty="0" smtClean="0"/>
              <a:t>?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600" dirty="0" smtClean="0"/>
              <a:t>Каким образом ССО может способствовать внесению изменений в проект</a:t>
            </a:r>
            <a:r>
              <a:rPr lang="en-ZA" sz="2600" dirty="0" smtClean="0"/>
              <a:t>?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600" dirty="0" smtClean="0"/>
              <a:t>Какие вопросы должны включаться в ССО</a:t>
            </a:r>
            <a:r>
              <a:rPr lang="en-ZA" sz="2600" dirty="0" smtClean="0"/>
              <a:t>?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ru-RU" sz="2600" dirty="0" smtClean="0"/>
              <a:t>Как отчеты о ССО могут использоваться за рамками отдельного проекта</a:t>
            </a:r>
            <a:r>
              <a:rPr lang="en-ZA" sz="2600" dirty="0" smtClean="0"/>
              <a:t>?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432048" y="5288364"/>
            <a:ext cx="81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/>
              <a:t>Тематическое исследование поможет нам ответить на эти вопросы</a:t>
            </a:r>
            <a:r>
              <a:rPr lang="en-ZA" sz="3200" i="1" dirty="0" smtClean="0"/>
              <a:t>...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654164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</a:pPr>
            <a:r>
              <a:rPr lang="ru-RU" sz="3200" i="1" dirty="0" smtClean="0"/>
              <a:t>Сохранение и защита находящейся </a:t>
            </a:r>
            <a:br>
              <a:rPr lang="ru-RU" sz="3200" i="1" dirty="0" smtClean="0"/>
            </a:br>
            <a:r>
              <a:rPr lang="ru-RU" sz="3200" i="1" dirty="0" smtClean="0"/>
              <a:t>под угрозой исчезновения морской среды </a:t>
            </a:r>
            <a:br>
              <a:rPr lang="ru-RU" sz="3200" i="1" dirty="0" smtClean="0"/>
            </a:br>
            <a:r>
              <a:rPr lang="ru-RU" sz="3200" i="1" dirty="0" smtClean="0"/>
              <a:t>Республики Маврикий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507288" cy="439248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Финансирование по линии ГЭФ</a:t>
            </a:r>
            <a:endParaRPr lang="en-ZA" dirty="0" smtClean="0"/>
          </a:p>
          <a:p>
            <a:r>
              <a:rPr lang="ru-RU" dirty="0" smtClean="0"/>
              <a:t>Осуществление ПРООН</a:t>
            </a:r>
            <a:endParaRPr lang="en-ZA" dirty="0" smtClean="0"/>
          </a:p>
          <a:p>
            <a:r>
              <a:rPr lang="ru-RU" dirty="0" smtClean="0"/>
              <a:t>Проект среднего масштаба</a:t>
            </a:r>
            <a:endParaRPr lang="en-ZA" dirty="0" smtClean="0"/>
          </a:p>
          <a:p>
            <a:r>
              <a:rPr lang="ru-RU" dirty="0" smtClean="0"/>
              <a:t>Тематическая область</a:t>
            </a:r>
            <a:r>
              <a:rPr lang="en-ZA" dirty="0" smtClean="0"/>
              <a:t>: </a:t>
            </a:r>
            <a:r>
              <a:rPr lang="ru-RU" dirty="0" smtClean="0"/>
              <a:t>биологическое разнообразие</a:t>
            </a:r>
            <a:endParaRPr lang="en-ZA" dirty="0" smtClean="0"/>
          </a:p>
          <a:p>
            <a:r>
              <a:rPr lang="ru-RU" dirty="0" smtClean="0"/>
              <a:t>Стратегический приоритет ГЭФ</a:t>
            </a:r>
            <a:r>
              <a:rPr lang="en-ZA" dirty="0" smtClean="0"/>
              <a:t>: </a:t>
            </a:r>
            <a:r>
              <a:rPr lang="ru-RU" dirty="0" smtClean="0"/>
              <a:t>СП</a:t>
            </a:r>
            <a:r>
              <a:rPr lang="en-ZA" dirty="0" smtClean="0"/>
              <a:t>1</a:t>
            </a:r>
            <a:r>
              <a:rPr lang="ru-RU" dirty="0" smtClean="0"/>
              <a:t> </a:t>
            </a:r>
            <a:r>
              <a:rPr lang="en-ZA" dirty="0" smtClean="0"/>
              <a:t>(</a:t>
            </a:r>
            <a:r>
              <a:rPr lang="ru-RU" dirty="0" smtClean="0"/>
              <a:t>охраняемые зоны</a:t>
            </a:r>
            <a:r>
              <a:rPr lang="en-ZA" dirty="0" smtClean="0"/>
              <a:t>)</a:t>
            </a:r>
          </a:p>
          <a:p>
            <a:r>
              <a:rPr lang="ru-RU" dirty="0" smtClean="0"/>
              <a:t>Общая сумма гранта ГЭФ</a:t>
            </a:r>
            <a:r>
              <a:rPr lang="en-ZA" dirty="0" smtClean="0"/>
              <a:t>: 1</a:t>
            </a:r>
            <a:r>
              <a:rPr lang="ru-RU" dirty="0" smtClean="0"/>
              <a:t>,</a:t>
            </a:r>
            <a:r>
              <a:rPr lang="en-ZA" dirty="0" smtClean="0"/>
              <a:t>00 </a:t>
            </a:r>
            <a:r>
              <a:rPr lang="ru-RU" dirty="0" smtClean="0"/>
              <a:t>млн. долл. США</a:t>
            </a:r>
            <a:endParaRPr lang="en-ZA" dirty="0" smtClean="0"/>
          </a:p>
          <a:p>
            <a:r>
              <a:rPr lang="ru-RU" dirty="0" smtClean="0"/>
              <a:t>Совокупный объем совместного финансирования</a:t>
            </a:r>
            <a:r>
              <a:rPr lang="en-ZA" dirty="0" smtClean="0"/>
              <a:t>: </a:t>
            </a:r>
          </a:p>
          <a:p>
            <a:pPr lvl="1"/>
            <a:r>
              <a:rPr lang="en-ZA" dirty="0" smtClean="0"/>
              <a:t>3</a:t>
            </a:r>
            <a:r>
              <a:rPr lang="ru-RU" dirty="0" smtClean="0"/>
              <a:t>,</a:t>
            </a:r>
            <a:r>
              <a:rPr lang="en-ZA" dirty="0" smtClean="0"/>
              <a:t>36 </a:t>
            </a:r>
            <a:r>
              <a:rPr lang="ru-RU" dirty="0"/>
              <a:t>млн. долл. </a:t>
            </a:r>
            <a:r>
              <a:rPr lang="ru-RU" dirty="0" smtClean="0"/>
              <a:t>США на этапе утверждения</a:t>
            </a:r>
            <a:r>
              <a:rPr lang="en-ZA" dirty="0" smtClean="0"/>
              <a:t> </a:t>
            </a:r>
            <a:r>
              <a:rPr lang="ru-RU" dirty="0" smtClean="0"/>
              <a:t>ИД</a:t>
            </a:r>
            <a:endParaRPr lang="en-ZA" dirty="0" smtClean="0"/>
          </a:p>
          <a:p>
            <a:pPr lvl="1"/>
            <a:r>
              <a:rPr lang="en-ZA" dirty="0" smtClean="0"/>
              <a:t>3</a:t>
            </a:r>
            <a:r>
              <a:rPr lang="ru-RU" dirty="0" smtClean="0"/>
              <a:t>,</a:t>
            </a:r>
            <a:r>
              <a:rPr lang="en-ZA" dirty="0" smtClean="0"/>
              <a:t>0 </a:t>
            </a:r>
            <a:r>
              <a:rPr lang="ru-RU" dirty="0"/>
              <a:t>млн. долл. </a:t>
            </a:r>
            <a:r>
              <a:rPr lang="ru-RU" dirty="0" smtClean="0"/>
              <a:t>США фактически привлечено</a:t>
            </a:r>
            <a:endParaRPr lang="en-US" dirty="0"/>
          </a:p>
        </p:txBody>
      </p:sp>
      <p:pic>
        <p:nvPicPr>
          <p:cNvPr id="4" name="Picture 2" descr="C:\Users\jmee\Pictures\Covers &amp; Logos\UNDP logo w tagline 20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4388" y="1556792"/>
            <a:ext cx="1000100" cy="204634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287640" y="0"/>
            <a:ext cx="285635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Пример </a:t>
            </a:r>
            <a:r>
              <a:rPr lang="ru-RU" dirty="0" smtClean="0"/>
              <a:t>Маврикия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pPr>
              <a:lnSpc>
                <a:spcPts val="3400"/>
              </a:lnSpc>
            </a:pPr>
            <a:r>
              <a:rPr lang="ru-RU" sz="3400" dirty="0" smtClean="0"/>
              <a:t>Исходная информация – </a:t>
            </a:r>
            <a:br>
              <a:rPr lang="ru-RU" sz="3400" dirty="0" smtClean="0"/>
            </a:br>
            <a:r>
              <a:rPr lang="ru-RU" sz="3400" dirty="0" smtClean="0"/>
              <a:t>резюме условий и содержания проекта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50" y="1410200"/>
            <a:ext cx="8673538" cy="525916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Применен двухуровневый подход</a:t>
            </a:r>
            <a:r>
              <a:rPr lang="en-ZA" dirty="0" smtClean="0"/>
              <a:t>:</a:t>
            </a:r>
          </a:p>
          <a:p>
            <a:pPr marL="719138" lvl="1" indent="-319088">
              <a:spcBef>
                <a:spcPts val="500"/>
              </a:spcBef>
              <a:spcAft>
                <a:spcPts val="500"/>
              </a:spcAft>
              <a:buAutoNum type="arabicParenR"/>
            </a:pPr>
            <a:r>
              <a:rPr lang="ru-RU" dirty="0" smtClean="0"/>
              <a:t>Разработка </a:t>
            </a:r>
            <a:r>
              <a:rPr lang="ru-RU" b="1" dirty="0" smtClean="0"/>
              <a:t>благоприятной политики и институциональных </a:t>
            </a:r>
            <a:r>
              <a:rPr lang="ru-RU" b="1" dirty="0" smtClean="0"/>
              <a:t>основ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для устойчивого совместного управления ОМР на всей территории </a:t>
            </a:r>
            <a:r>
              <a:rPr lang="ru-RU" b="1" dirty="0" smtClean="0"/>
              <a:t>Республики</a:t>
            </a:r>
            <a:r>
              <a:rPr lang="en-US" dirty="0" smtClean="0"/>
              <a:t>;</a:t>
            </a:r>
            <a:r>
              <a:rPr lang="ru-RU" dirty="0" smtClean="0"/>
              <a:t> и</a:t>
            </a:r>
            <a:r>
              <a:rPr lang="en-US" dirty="0" smtClean="0"/>
              <a:t>  </a:t>
            </a:r>
          </a:p>
          <a:p>
            <a:pPr marL="719138" lvl="1" indent="-319088">
              <a:spcBef>
                <a:spcPts val="500"/>
              </a:spcBef>
              <a:spcAft>
                <a:spcPts val="500"/>
              </a:spcAft>
              <a:buAutoNum type="arabicParenR"/>
            </a:pPr>
            <a:r>
              <a:rPr lang="ru-RU" dirty="0" smtClean="0"/>
              <a:t>Разработка инновационных механизмов</a:t>
            </a:r>
            <a:r>
              <a:rPr lang="en-US" dirty="0" smtClean="0"/>
              <a:t> </a:t>
            </a:r>
            <a:r>
              <a:rPr lang="ru-RU" b="1" dirty="0" smtClean="0"/>
              <a:t>совместного управления</a:t>
            </a:r>
            <a:r>
              <a:rPr lang="en-US" dirty="0" smtClean="0"/>
              <a:t> </a:t>
            </a:r>
            <a:r>
              <a:rPr lang="ru-RU" dirty="0" smtClean="0"/>
              <a:t>ОМР, их адаптация на демонстрационной площадке на </a:t>
            </a:r>
            <a:r>
              <a:rPr lang="ru-RU" b="1" dirty="0" smtClean="0"/>
              <a:t>о-ве Родригес</a:t>
            </a:r>
            <a:r>
              <a:rPr lang="en-US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ru-RU" dirty="0" smtClean="0"/>
              <a:t>Выявлено </a:t>
            </a:r>
            <a:r>
              <a:rPr lang="ru-RU" dirty="0" smtClean="0"/>
              <a:t>много трудностей</a:t>
            </a:r>
            <a:r>
              <a:rPr lang="en-US" dirty="0" smtClean="0"/>
              <a:t>:</a:t>
            </a:r>
          </a:p>
          <a:p>
            <a:pPr lvl="1"/>
            <a:r>
              <a:rPr lang="ru-RU" dirty="0" smtClean="0"/>
              <a:t>два компонента осуществлялись разными национальными структурами </a:t>
            </a:r>
            <a:r>
              <a:rPr lang="en-ZA" dirty="0" smtClean="0"/>
              <a:t> </a:t>
            </a:r>
            <a:endParaRPr lang="en-US" dirty="0" smtClean="0"/>
          </a:p>
          <a:p>
            <a:pPr lvl="1"/>
            <a:r>
              <a:rPr lang="ru-RU" dirty="0" smtClean="0"/>
              <a:t>совместное управление на основе сотрудничества было</a:t>
            </a:r>
            <a:r>
              <a:rPr lang="en-US" dirty="0" smtClean="0"/>
              <a:t> </a:t>
            </a:r>
            <a:r>
              <a:rPr lang="ru-RU" b="1" dirty="0" smtClean="0"/>
              <a:t>новой </a:t>
            </a:r>
            <a:br>
              <a:rPr lang="ru-RU" b="1" dirty="0" smtClean="0"/>
            </a:br>
            <a:r>
              <a:rPr lang="ru-RU" b="1" dirty="0" smtClean="0"/>
              <a:t>и новаторской </a:t>
            </a:r>
            <a:r>
              <a:rPr lang="ru-RU" dirty="0" smtClean="0"/>
              <a:t>практикой в стране</a:t>
            </a:r>
            <a:endParaRPr lang="en-US" dirty="0" smtClean="0"/>
          </a:p>
          <a:p>
            <a:pPr lvl="1"/>
            <a:r>
              <a:rPr lang="ru-RU" dirty="0" smtClean="0"/>
              <a:t>участвовало много партнеров</a:t>
            </a:r>
            <a:r>
              <a:rPr lang="en-US" dirty="0" smtClean="0"/>
              <a:t>: </a:t>
            </a:r>
            <a:r>
              <a:rPr lang="ru-RU" dirty="0" smtClean="0"/>
              <a:t>правительство</a:t>
            </a:r>
            <a:r>
              <a:rPr lang="en-US" dirty="0" smtClean="0"/>
              <a:t>,</a:t>
            </a:r>
            <a:r>
              <a:rPr lang="ru-RU" dirty="0" smtClean="0"/>
              <a:t> местные сообщества, частный сектор</a:t>
            </a:r>
            <a:endParaRPr lang="en-US" dirty="0" smtClean="0"/>
          </a:p>
          <a:p>
            <a:pPr lvl="1"/>
            <a:r>
              <a:rPr lang="ru-RU" dirty="0" smtClean="0"/>
              <a:t>активное управление ОМР было новой для страны практикой</a:t>
            </a:r>
            <a:br>
              <a:rPr lang="ru-RU" dirty="0" smtClean="0"/>
            </a:br>
            <a:r>
              <a:rPr lang="ru-RU" dirty="0" smtClean="0"/>
              <a:t>на начальном этапе проекта, а на о-ве Родригес не было ОМР</a:t>
            </a:r>
            <a:endParaRPr lang="en-US" dirty="0" smtClean="0"/>
          </a:p>
          <a:p>
            <a:pPr lvl="0">
              <a:spcBef>
                <a:spcPts val="1200"/>
              </a:spcBef>
            </a:pPr>
            <a:r>
              <a:rPr lang="ru-RU" sz="3100" dirty="0" smtClean="0">
                <a:solidFill>
                  <a:prstClr val="black"/>
                </a:solidFill>
              </a:rPr>
              <a:t>Для достижения целевых показателей потребовалось применение большого количества технических наработок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8987" y="0"/>
            <a:ext cx="259669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Пример </a:t>
            </a:r>
            <a:r>
              <a:rPr lang="ru-RU" dirty="0" smtClean="0"/>
              <a:t>Маврикия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ru-RU" sz="3400" dirty="0" smtClean="0"/>
              <a:t>Исходная информация </a:t>
            </a:r>
            <a:r>
              <a:rPr lang="en-ZA" sz="3400" dirty="0" smtClean="0"/>
              <a:t>– </a:t>
            </a:r>
            <a:r>
              <a:rPr lang="ru-RU" sz="3400" dirty="0" smtClean="0"/>
              <a:t/>
            </a:r>
            <a:br>
              <a:rPr lang="ru-RU" sz="3400" dirty="0" smtClean="0"/>
            </a:br>
            <a:r>
              <a:rPr lang="ru-RU" sz="3400" dirty="0" smtClean="0"/>
              <a:t>основные этапы реализации проекта</a:t>
            </a:r>
            <a:endParaRPr lang="en-US" sz="3400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179512" y="1951800"/>
            <a:ext cx="8856984" cy="3781456"/>
          </a:xfrm>
          <a:noFill/>
        </p:spPr>
        <p:txBody>
          <a:bodyPr>
            <a:noAutofit/>
          </a:bodyPr>
          <a:lstStyle/>
          <a:p>
            <a:pPr>
              <a:spcBef>
                <a:spcPts val="1200"/>
              </a:spcBef>
              <a:buNone/>
              <a:tabLst>
                <a:tab pos="6459538" algn="l"/>
              </a:tabLst>
            </a:pPr>
            <a:r>
              <a:rPr lang="ru-RU" sz="2900" dirty="0" smtClean="0"/>
              <a:t>Утверждение </a:t>
            </a:r>
            <a:r>
              <a:rPr lang="en-ZA" sz="2900" dirty="0" smtClean="0"/>
              <a:t> </a:t>
            </a:r>
            <a:r>
              <a:rPr lang="ru-RU" sz="2900" dirty="0" smtClean="0"/>
              <a:t>ИД</a:t>
            </a:r>
            <a:r>
              <a:rPr lang="ru-RU" sz="2900" dirty="0" smtClean="0"/>
              <a:t>	август</a:t>
            </a:r>
            <a:r>
              <a:rPr lang="en-ZA" sz="2900" dirty="0" smtClean="0"/>
              <a:t> 2003</a:t>
            </a:r>
            <a:r>
              <a:rPr lang="ru-RU" sz="2900" dirty="0" smtClean="0"/>
              <a:t> г.</a:t>
            </a:r>
            <a:endParaRPr lang="en-ZA" sz="2900" dirty="0" smtClean="0"/>
          </a:p>
          <a:p>
            <a:pPr>
              <a:spcBef>
                <a:spcPts val="1200"/>
              </a:spcBef>
              <a:buNone/>
              <a:tabLst>
                <a:tab pos="6459538" algn="l"/>
              </a:tabLst>
            </a:pPr>
            <a:r>
              <a:rPr lang="ru-RU" sz="2900" dirty="0" smtClean="0"/>
              <a:t>Подписание проектной документации	январь</a:t>
            </a:r>
            <a:r>
              <a:rPr lang="en-ZA" sz="2900" dirty="0" smtClean="0"/>
              <a:t> 2004</a:t>
            </a:r>
            <a:r>
              <a:rPr lang="ru-RU" sz="2900" dirty="0" smtClean="0"/>
              <a:t> г.</a:t>
            </a:r>
            <a:endParaRPr lang="en-ZA" sz="2900" dirty="0" smtClean="0"/>
          </a:p>
          <a:p>
            <a:pPr>
              <a:spcBef>
                <a:spcPts val="1200"/>
              </a:spcBef>
              <a:buNone/>
              <a:tabLst>
                <a:tab pos="6459538" algn="l"/>
              </a:tabLst>
            </a:pPr>
            <a:r>
              <a:rPr lang="ru-RU" sz="2900" dirty="0" smtClean="0"/>
              <a:t>Получение первой выплаты </a:t>
            </a:r>
          </a:p>
          <a:p>
            <a:pPr>
              <a:lnSpc>
                <a:spcPct val="50000"/>
              </a:lnSpc>
              <a:spcBef>
                <a:spcPts val="1200"/>
              </a:spcBef>
              <a:buNone/>
              <a:tabLst>
                <a:tab pos="6459538" algn="l"/>
              </a:tabLst>
            </a:pPr>
            <a:r>
              <a:rPr lang="ru-RU" sz="2900" dirty="0" smtClean="0"/>
              <a:t>средств по кредиту	</a:t>
            </a:r>
            <a:r>
              <a:rPr lang="en-ZA" sz="2900" dirty="0" smtClean="0"/>
              <a:t>2005</a:t>
            </a:r>
            <a:r>
              <a:rPr lang="ru-RU" sz="2900" dirty="0" smtClean="0"/>
              <a:t> г.</a:t>
            </a:r>
            <a:endParaRPr lang="en-ZA" sz="2900" dirty="0" smtClean="0"/>
          </a:p>
          <a:p>
            <a:pPr marL="0" indent="0">
              <a:spcBef>
                <a:spcPts val="1200"/>
              </a:spcBef>
              <a:buNone/>
              <a:tabLst>
                <a:tab pos="6459538" algn="l"/>
              </a:tabLst>
            </a:pPr>
            <a:r>
              <a:rPr lang="ru-RU" sz="2900" dirty="0" smtClean="0"/>
              <a:t>Первоначальный срок </a:t>
            </a:r>
            <a:br>
              <a:rPr lang="ru-RU" sz="2900" dirty="0" smtClean="0"/>
            </a:br>
            <a:r>
              <a:rPr lang="ru-RU" sz="2900" dirty="0" smtClean="0"/>
              <a:t>закрытия проекта	июнь</a:t>
            </a:r>
            <a:r>
              <a:rPr lang="en-ZA" sz="2900" dirty="0" smtClean="0"/>
              <a:t> 2008</a:t>
            </a:r>
            <a:r>
              <a:rPr lang="ru-RU" sz="2900" dirty="0" smtClean="0"/>
              <a:t> г.</a:t>
            </a:r>
            <a:r>
              <a:rPr lang="en-ZA" sz="2900" dirty="0" smtClean="0"/>
              <a:t> </a:t>
            </a:r>
          </a:p>
          <a:p>
            <a:pPr marL="0" indent="0">
              <a:spcBef>
                <a:spcPts val="1200"/>
              </a:spcBef>
              <a:buNone/>
              <a:tabLst>
                <a:tab pos="6459538" algn="l"/>
              </a:tabLst>
            </a:pPr>
            <a:r>
              <a:rPr lang="ru-RU" sz="2900" dirty="0" smtClean="0"/>
              <a:t>Фактическое закрытие проекта	сент.</a:t>
            </a:r>
            <a:r>
              <a:rPr lang="en-ZA" sz="2900" dirty="0" smtClean="0"/>
              <a:t> 2012</a:t>
            </a:r>
            <a:r>
              <a:rPr lang="ru-RU" sz="2900" dirty="0" smtClean="0"/>
              <a:t> г.</a:t>
            </a:r>
            <a:endParaRPr lang="en-ZA" sz="29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287640" y="0"/>
            <a:ext cx="285635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Пример </a:t>
            </a:r>
            <a:r>
              <a:rPr lang="ru-RU" dirty="0" smtClean="0"/>
              <a:t>Маврикия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9886" y="1628800"/>
            <a:ext cx="8191786" cy="49531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800" dirty="0" smtClean="0"/>
              <a:t>Исходная информация </a:t>
            </a:r>
            <a:r>
              <a:rPr lang="en-ZA" sz="3800" dirty="0" smtClean="0"/>
              <a:t>– </a:t>
            </a:r>
            <a:r>
              <a:rPr lang="ru-RU" sz="3800" dirty="0" smtClean="0"/>
              <a:t>выплаты по годам</a:t>
            </a:r>
            <a:endParaRPr lang="en-US" sz="3800" dirty="0"/>
          </a:p>
        </p:txBody>
      </p:sp>
      <p:sp>
        <p:nvSpPr>
          <p:cNvPr id="14" name="Rectangle 13"/>
          <p:cNvSpPr/>
          <p:nvPr/>
        </p:nvSpPr>
        <p:spPr>
          <a:xfrm>
            <a:off x="571472" y="6488692"/>
            <a:ext cx="7969524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i="1" dirty="0" smtClean="0"/>
              <a:t>Ежегодные выплаты по источникам финансирования</a:t>
            </a:r>
            <a:endParaRPr lang="en-US" sz="1700" i="1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3491880" y="1052736"/>
            <a:ext cx="3960440" cy="53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ru-RU" sz="1700" i="1" dirty="0" smtClean="0"/>
              <a:t>Период максимальной интенсивности реализации проекта</a:t>
            </a:r>
            <a:endParaRPr lang="en-GB" sz="1700" i="1" dirty="0"/>
          </a:p>
        </p:txBody>
      </p:sp>
      <p:sp>
        <p:nvSpPr>
          <p:cNvPr id="36" name="Left Brace 35"/>
          <p:cNvSpPr/>
          <p:nvPr/>
        </p:nvSpPr>
        <p:spPr>
          <a:xfrm rot="5400000">
            <a:off x="5320673" y="651544"/>
            <a:ext cx="360040" cy="2428892"/>
          </a:xfrm>
          <a:prstGeom prst="leftBrace">
            <a:avLst>
              <a:gd name="adj1" fmla="val 8333"/>
              <a:gd name="adj2" fmla="val 51613"/>
            </a:avLst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287640" y="0"/>
            <a:ext cx="285635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Пример </a:t>
            </a:r>
            <a:r>
              <a:rPr lang="ru-RU" dirty="0" smtClean="0"/>
              <a:t>Маврикия</a:t>
            </a:r>
            <a:endParaRPr lang="en-US" dirty="0"/>
          </a:p>
        </p:txBody>
      </p:sp>
      <p:sp>
        <p:nvSpPr>
          <p:cNvPr id="10" name="Rectangle 13"/>
          <p:cNvSpPr/>
          <p:nvPr/>
        </p:nvSpPr>
        <p:spPr>
          <a:xfrm>
            <a:off x="607097" y="1658512"/>
            <a:ext cx="832176" cy="4098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Bef>
                <a:spcPts val="700"/>
              </a:spcBef>
            </a:pPr>
            <a:r>
              <a:rPr lang="ru-RU" sz="1400" b="1" dirty="0" smtClean="0"/>
              <a:t>450</a:t>
            </a:r>
          </a:p>
          <a:p>
            <a:pPr algn="r">
              <a:lnSpc>
                <a:spcPct val="150000"/>
              </a:lnSpc>
              <a:spcBef>
                <a:spcPts val="700"/>
              </a:spcBef>
            </a:pPr>
            <a:r>
              <a:rPr lang="ru-RU" sz="1400" b="1" dirty="0" smtClean="0"/>
              <a:t>400</a:t>
            </a:r>
          </a:p>
          <a:p>
            <a:pPr algn="r">
              <a:lnSpc>
                <a:spcPct val="150000"/>
              </a:lnSpc>
              <a:spcBef>
                <a:spcPts val="700"/>
              </a:spcBef>
            </a:pPr>
            <a:r>
              <a:rPr lang="ru-RU" sz="1400" b="1" dirty="0" smtClean="0"/>
              <a:t>350</a:t>
            </a:r>
          </a:p>
          <a:p>
            <a:pPr algn="r">
              <a:lnSpc>
                <a:spcPct val="150000"/>
              </a:lnSpc>
              <a:spcBef>
                <a:spcPts val="700"/>
              </a:spcBef>
            </a:pPr>
            <a:r>
              <a:rPr lang="ru-RU" sz="1400" b="1" dirty="0" smtClean="0"/>
              <a:t>300</a:t>
            </a:r>
          </a:p>
          <a:p>
            <a:pPr algn="r">
              <a:lnSpc>
                <a:spcPct val="150000"/>
              </a:lnSpc>
              <a:spcBef>
                <a:spcPts val="700"/>
              </a:spcBef>
            </a:pPr>
            <a:r>
              <a:rPr lang="ru-RU" sz="1400" b="1" dirty="0" smtClean="0"/>
              <a:t>250</a:t>
            </a:r>
          </a:p>
          <a:p>
            <a:pPr algn="r">
              <a:lnSpc>
                <a:spcPct val="150000"/>
              </a:lnSpc>
              <a:spcBef>
                <a:spcPts val="700"/>
              </a:spcBef>
            </a:pPr>
            <a:r>
              <a:rPr lang="ru-RU" sz="1400" b="1" dirty="0" smtClean="0"/>
              <a:t>200</a:t>
            </a:r>
          </a:p>
          <a:p>
            <a:pPr algn="r">
              <a:lnSpc>
                <a:spcPct val="150000"/>
              </a:lnSpc>
              <a:spcBef>
                <a:spcPts val="700"/>
              </a:spcBef>
            </a:pPr>
            <a:r>
              <a:rPr lang="ru-RU" sz="1400" b="1" dirty="0" smtClean="0"/>
              <a:t>150</a:t>
            </a:r>
          </a:p>
          <a:p>
            <a:pPr algn="r">
              <a:lnSpc>
                <a:spcPct val="150000"/>
              </a:lnSpc>
              <a:spcBef>
                <a:spcPts val="700"/>
              </a:spcBef>
            </a:pPr>
            <a:r>
              <a:rPr lang="ru-RU" sz="1400" b="1" dirty="0" smtClean="0"/>
              <a:t>100</a:t>
            </a:r>
          </a:p>
          <a:p>
            <a:pPr algn="r">
              <a:lnSpc>
                <a:spcPct val="150000"/>
              </a:lnSpc>
              <a:spcBef>
                <a:spcPts val="700"/>
              </a:spcBef>
            </a:pPr>
            <a:r>
              <a:rPr lang="ru-RU" sz="1400" b="1" dirty="0" smtClean="0"/>
              <a:t>50</a:t>
            </a:r>
          </a:p>
          <a:p>
            <a:pPr algn="r">
              <a:lnSpc>
                <a:spcPct val="150000"/>
              </a:lnSpc>
              <a:spcBef>
                <a:spcPts val="700"/>
              </a:spcBef>
            </a:pPr>
            <a:r>
              <a:rPr lang="ru-RU" sz="1400" b="1" dirty="0"/>
              <a:t>0</a:t>
            </a:r>
            <a:endParaRPr lang="en-US" sz="1400" b="1" dirty="0" smtClean="0"/>
          </a:p>
        </p:txBody>
      </p:sp>
      <p:sp>
        <p:nvSpPr>
          <p:cNvPr id="11" name="Rectangle 13"/>
          <p:cNvSpPr/>
          <p:nvPr/>
        </p:nvSpPr>
        <p:spPr>
          <a:xfrm>
            <a:off x="571472" y="2875474"/>
            <a:ext cx="461665" cy="1759569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 algn="ctr"/>
            <a:r>
              <a:rPr lang="ru-RU" dirty="0" smtClean="0"/>
              <a:t>Тыс. долл. США</a:t>
            </a:r>
            <a:endParaRPr lang="en-US" dirty="0" smtClean="0"/>
          </a:p>
        </p:txBody>
      </p:sp>
      <p:sp>
        <p:nvSpPr>
          <p:cNvPr id="12" name="Rectangle 13"/>
          <p:cNvSpPr/>
          <p:nvPr/>
        </p:nvSpPr>
        <p:spPr>
          <a:xfrm>
            <a:off x="3036082" y="6049043"/>
            <a:ext cx="6840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/>
              <a:t>Всего</a:t>
            </a:r>
            <a:endParaRPr lang="en-US" sz="1200" i="1" dirty="0" smtClean="0"/>
          </a:p>
        </p:txBody>
      </p:sp>
      <p:sp>
        <p:nvSpPr>
          <p:cNvPr id="15" name="Rectangle 13"/>
          <p:cNvSpPr/>
          <p:nvPr/>
        </p:nvSpPr>
        <p:spPr>
          <a:xfrm>
            <a:off x="5508862" y="6035679"/>
            <a:ext cx="6840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/>
              <a:t>ГЭФ</a:t>
            </a:r>
            <a:endParaRPr lang="en-US" sz="1200" i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203121" y="6120293"/>
            <a:ext cx="1116000" cy="1538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Rectangle 13"/>
          <p:cNvSpPr/>
          <p:nvPr/>
        </p:nvSpPr>
        <p:spPr>
          <a:xfrm>
            <a:off x="3994719" y="6049592"/>
            <a:ext cx="14516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/>
              <a:t>Правительство</a:t>
            </a:r>
            <a:endParaRPr lang="en-US" sz="1200" i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4638"/>
            <a:ext cx="9143999" cy="1143000"/>
          </a:xfrm>
        </p:spPr>
        <p:txBody>
          <a:bodyPr>
            <a:noAutofit/>
          </a:bodyPr>
          <a:lstStyle/>
          <a:p>
            <a:r>
              <a:rPr lang="ru-RU" sz="3800" dirty="0" smtClean="0"/>
              <a:t>Исходная информация </a:t>
            </a:r>
            <a:r>
              <a:rPr lang="en-ZA" sz="3800" dirty="0" smtClean="0"/>
              <a:t>–  </a:t>
            </a: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800" dirty="0" smtClean="0"/>
              <a:t>основные этапы МиО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216" y="1547486"/>
            <a:ext cx="8339264" cy="1784240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  <a:tabLst>
                <a:tab pos="6281738" algn="l"/>
              </a:tabLst>
            </a:pPr>
            <a:r>
              <a:rPr lang="ru-RU" sz="2700" dirty="0" smtClean="0"/>
              <a:t>Первый отчет о ходе выполнения проекта	сент.</a:t>
            </a:r>
            <a:r>
              <a:rPr lang="en-ZA" sz="2700" dirty="0" smtClean="0"/>
              <a:t> 2005</a:t>
            </a:r>
            <a:r>
              <a:rPr lang="ru-RU" sz="2700" dirty="0" smtClean="0"/>
              <a:t> г.</a:t>
            </a:r>
            <a:endParaRPr lang="en-ZA" sz="2700" dirty="0" smtClean="0"/>
          </a:p>
          <a:p>
            <a:pPr marL="0" indent="0">
              <a:spcBef>
                <a:spcPts val="1200"/>
              </a:spcBef>
              <a:buNone/>
              <a:tabLst>
                <a:tab pos="6281738" algn="l"/>
              </a:tabLst>
            </a:pPr>
            <a:r>
              <a:rPr lang="ru-RU" sz="2700" b="1" dirty="0" smtClean="0"/>
              <a:t>Среднесрочная оценка (СО)</a:t>
            </a:r>
            <a:r>
              <a:rPr lang="ru-RU" sz="2700" dirty="0" smtClean="0"/>
              <a:t>	июнь</a:t>
            </a:r>
            <a:r>
              <a:rPr lang="en-ZA" sz="2700" dirty="0" smtClean="0"/>
              <a:t> 2008</a:t>
            </a:r>
            <a:r>
              <a:rPr lang="ru-RU" sz="2700" dirty="0" smtClean="0"/>
              <a:t> г.</a:t>
            </a:r>
            <a:endParaRPr lang="en-ZA" sz="2700" dirty="0" smtClean="0"/>
          </a:p>
          <a:p>
            <a:pPr marL="0" indent="0">
              <a:spcBef>
                <a:spcPts val="1200"/>
              </a:spcBef>
              <a:buNone/>
              <a:tabLst>
                <a:tab pos="6281738" algn="l"/>
              </a:tabLst>
            </a:pPr>
            <a:r>
              <a:rPr lang="ru-RU" sz="2700" dirty="0" smtClean="0"/>
              <a:t>Заключительный отчет</a:t>
            </a:r>
            <a:r>
              <a:rPr lang="en-ZA" sz="2700" dirty="0" smtClean="0"/>
              <a:t>/</a:t>
            </a:r>
            <a:r>
              <a:rPr lang="ru-RU" sz="2700" dirty="0" smtClean="0"/>
              <a:t>конечная оценка	сент. </a:t>
            </a:r>
            <a:r>
              <a:rPr lang="en-ZA" sz="2700" dirty="0" smtClean="0"/>
              <a:t> 2012</a:t>
            </a:r>
            <a:r>
              <a:rPr lang="ru-RU" sz="2700" dirty="0" smtClean="0"/>
              <a:t> г.</a:t>
            </a:r>
            <a:endParaRPr lang="en-ZA" sz="2700" dirty="0" smtClean="0"/>
          </a:p>
          <a:p>
            <a:pPr>
              <a:buNone/>
              <a:tabLst>
                <a:tab pos="2974975" algn="l"/>
              </a:tabLst>
            </a:pPr>
            <a:endParaRPr lang="en-ZA" sz="1000" dirty="0" smtClean="0"/>
          </a:p>
          <a:p>
            <a:pPr>
              <a:buNone/>
              <a:tabLst>
                <a:tab pos="2974975" algn="l"/>
              </a:tabLst>
            </a:pPr>
            <a:endParaRPr lang="en-ZA" sz="3000" dirty="0" smtClean="0"/>
          </a:p>
          <a:p>
            <a:pPr>
              <a:buNone/>
            </a:pPr>
            <a:endParaRPr lang="en-US" sz="30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4406736"/>
          <a:ext cx="9144000" cy="663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ight Brace 4"/>
          <p:cNvSpPr/>
          <p:nvPr/>
        </p:nvSpPr>
        <p:spPr>
          <a:xfrm rot="16200000" flipH="1">
            <a:off x="5265773" y="1768747"/>
            <a:ext cx="360041" cy="6644133"/>
          </a:xfrm>
          <a:prstGeom prst="rightBrace">
            <a:avLst>
              <a:gd name="adj1" fmla="val 24458"/>
              <a:gd name="adj2" fmla="val 4996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2894353" y="5324789"/>
            <a:ext cx="5102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Период фактической реализации проекта</a:t>
            </a:r>
            <a:endParaRPr lang="en-GB" sz="2000" i="1" dirty="0"/>
          </a:p>
        </p:txBody>
      </p:sp>
      <p:sp>
        <p:nvSpPr>
          <p:cNvPr id="10" name="5-Point Star 9"/>
          <p:cNvSpPr/>
          <p:nvPr/>
        </p:nvSpPr>
        <p:spPr>
          <a:xfrm>
            <a:off x="4837567" y="4357694"/>
            <a:ext cx="234499" cy="216024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5-Point Star 10"/>
          <p:cNvSpPr/>
          <p:nvPr/>
        </p:nvSpPr>
        <p:spPr>
          <a:xfrm>
            <a:off x="289692" y="2261866"/>
            <a:ext cx="216024" cy="216024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ight Brace 15"/>
          <p:cNvSpPr/>
          <p:nvPr/>
        </p:nvSpPr>
        <p:spPr>
          <a:xfrm rot="16200000">
            <a:off x="5890401" y="2224238"/>
            <a:ext cx="288032" cy="4220979"/>
          </a:xfrm>
          <a:prstGeom prst="rightBrace">
            <a:avLst>
              <a:gd name="adj1" fmla="val 24458"/>
              <a:gd name="adj2" fmla="val 4996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987824" y="3714752"/>
            <a:ext cx="6016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/>
              <a:t>Период наиболее интенсивной реализации проекта </a:t>
            </a:r>
            <a:r>
              <a:rPr lang="en-US" sz="2000" i="1" dirty="0" smtClean="0"/>
              <a:t> </a:t>
            </a:r>
            <a:endParaRPr lang="en-GB" sz="20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287640" y="0"/>
            <a:ext cx="285635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Пример </a:t>
            </a:r>
            <a:r>
              <a:rPr lang="ru-RU" dirty="0" smtClean="0"/>
              <a:t>Маврикия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922114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СО </a:t>
            </a:r>
            <a:r>
              <a:rPr lang="en-ZA" sz="4000" dirty="0" smtClean="0"/>
              <a:t>– </a:t>
            </a:r>
            <a:r>
              <a:rPr lang="ru-RU" sz="4000" dirty="0" smtClean="0"/>
              <a:t>"критическая точка"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025" y="1412776"/>
            <a:ext cx="8820471" cy="4972072"/>
          </a:xfrm>
        </p:spPr>
        <p:txBody>
          <a:bodyPr>
            <a:normAutofit/>
          </a:bodyPr>
          <a:lstStyle/>
          <a:p>
            <a:r>
              <a:rPr lang="ru-RU" sz="2700" dirty="0" smtClean="0"/>
              <a:t>Оценка проекта – "практически неудовлетворительно"</a:t>
            </a:r>
            <a:r>
              <a:rPr lang="en-ZA" sz="2700" dirty="0" smtClean="0"/>
              <a:t> (</a:t>
            </a:r>
            <a:r>
              <a:rPr lang="ru-RU" sz="2700" dirty="0" smtClean="0"/>
              <a:t>ПН</a:t>
            </a:r>
            <a:r>
              <a:rPr lang="en-ZA" sz="2700" dirty="0" smtClean="0"/>
              <a:t>)</a:t>
            </a:r>
          </a:p>
          <a:p>
            <a:pPr>
              <a:spcBef>
                <a:spcPts val="800"/>
              </a:spcBef>
            </a:pPr>
            <a:r>
              <a:rPr lang="ru-RU" sz="2700" dirty="0" smtClean="0"/>
              <a:t>Выявлены причины просрочек и найдены решения</a:t>
            </a:r>
            <a:endParaRPr lang="en-ZA" sz="2700" dirty="0" smtClean="0"/>
          </a:p>
          <a:p>
            <a:pPr>
              <a:spcBef>
                <a:spcPts val="800"/>
              </a:spcBef>
            </a:pPr>
            <a:r>
              <a:rPr lang="ru-RU" sz="2700" dirty="0" smtClean="0"/>
              <a:t>Представлены конкретные и подробные рекомендации</a:t>
            </a:r>
            <a:endParaRPr lang="en-ZA" sz="2700" dirty="0" smtClean="0"/>
          </a:p>
          <a:p>
            <a:pPr>
              <a:spcBef>
                <a:spcPts val="800"/>
              </a:spcBef>
            </a:pPr>
            <a:r>
              <a:rPr lang="ru-RU" sz="2700" dirty="0" smtClean="0"/>
              <a:t>Выводы и рекомендации были приняты проектной группой, ПРООН</a:t>
            </a:r>
            <a:r>
              <a:rPr lang="en-ZA" sz="2700" dirty="0" smtClean="0"/>
              <a:t>,</a:t>
            </a:r>
            <a:r>
              <a:rPr lang="ru-RU" sz="2700" dirty="0" smtClean="0"/>
              <a:t> другими партнерами</a:t>
            </a:r>
            <a:endParaRPr lang="en-ZA" sz="2700" dirty="0" smtClean="0"/>
          </a:p>
          <a:p>
            <a:pPr lvl="1"/>
            <a:r>
              <a:rPr lang="ru-RU" sz="2700" dirty="0" smtClean="0"/>
              <a:t>Продолжение реализации проекта поставлено </a:t>
            </a:r>
            <a:br>
              <a:rPr lang="ru-RU" sz="2700" dirty="0" smtClean="0"/>
            </a:br>
            <a:r>
              <a:rPr lang="ru-RU" sz="2700" dirty="0" smtClean="0"/>
              <a:t>в зависимость от выполнения рекомендаций</a:t>
            </a:r>
            <a:endParaRPr lang="en-ZA" sz="2700" dirty="0" smtClean="0"/>
          </a:p>
          <a:p>
            <a:pPr>
              <a:spcBef>
                <a:spcPts val="800"/>
              </a:spcBef>
            </a:pPr>
            <a:r>
              <a:rPr lang="ru-RU" sz="2700" dirty="0" smtClean="0"/>
              <a:t>В отчете о ТО этот этап назван "критической точкой"</a:t>
            </a:r>
            <a:endParaRPr lang="en-ZA" sz="27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287640" y="0"/>
            <a:ext cx="285635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Пример </a:t>
            </a:r>
            <a:r>
              <a:rPr lang="ru-RU" dirty="0" smtClean="0"/>
              <a:t>Маврикия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2157</TotalTime>
  <Words>512</Words>
  <Application>Microsoft Office PowerPoint</Application>
  <PresentationFormat>On-screen Show (4:3)</PresentationFormat>
  <Paragraphs>194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Значение среднесрочного обзора</vt:lpstr>
      <vt:lpstr>Значение среднесрочного обзора с точки зрения организаций</vt:lpstr>
      <vt:lpstr>Среднесрочный обзор (ССО): вопросы</vt:lpstr>
      <vt:lpstr>Сохранение и защита находящейся  под угрозой исчезновения морской среды  Республики Маврикий</vt:lpstr>
      <vt:lpstr>Исходная информация –  резюме условий и содержания проекта</vt:lpstr>
      <vt:lpstr>Исходная информация –  основные этапы реализации проекта</vt:lpstr>
      <vt:lpstr>Исходная информация – выплаты по годам</vt:lpstr>
      <vt:lpstr>Исходная информация –   основные этапы МиО</vt:lpstr>
      <vt:lpstr>СО – "критическая точка"</vt:lpstr>
      <vt:lpstr>Основные выводы СО </vt:lpstr>
      <vt:lpstr>Каким образом СО способствовала изменениям?</vt:lpstr>
      <vt:lpstr>После СО...</vt:lpstr>
      <vt:lpstr>Основные результаты проекта </vt:lpstr>
      <vt:lpstr>Среднесрочный обзор (ССО):  вопросы</vt:lpstr>
      <vt:lpstr>Ответы...</vt:lpstr>
      <vt:lpstr>Ответы...</vt:lpstr>
      <vt:lpstr>Ответы...</vt:lpstr>
      <vt:lpstr>Ответы...</vt:lpstr>
      <vt:lpstr>Ответы...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and Value of the Midterm Review</dc:title>
  <dc:creator>Jessie Mee</dc:creator>
  <cp:lastModifiedBy>Ludmilla Talmatsky</cp:lastModifiedBy>
  <cp:revision>250</cp:revision>
  <cp:lastPrinted>2013-04-18T07:54:16Z</cp:lastPrinted>
  <dcterms:created xsi:type="dcterms:W3CDTF">2013-01-14T06:25:39Z</dcterms:created>
  <dcterms:modified xsi:type="dcterms:W3CDTF">2013-04-18T21:15:22Z</dcterms:modified>
</cp:coreProperties>
</file>