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lvl1pPr>
      <a:defRPr>
        <a:latin typeface="+mj-lt"/>
        <a:ea typeface="+mj-ea"/>
        <a:cs typeface="+mj-cs"/>
        <a:sym typeface="Helvetica"/>
      </a:defRPr>
    </a:lvl1pPr>
    <a:lvl2pPr>
      <a:defRPr>
        <a:latin typeface="+mj-lt"/>
        <a:ea typeface="+mj-ea"/>
        <a:cs typeface="+mj-cs"/>
        <a:sym typeface="Helvetica"/>
      </a:defRPr>
    </a:lvl2pPr>
    <a:lvl3pPr>
      <a:defRPr>
        <a:latin typeface="+mj-lt"/>
        <a:ea typeface="+mj-ea"/>
        <a:cs typeface="+mj-cs"/>
        <a:sym typeface="Helvetica"/>
      </a:defRPr>
    </a:lvl3pPr>
    <a:lvl4pPr>
      <a:defRPr>
        <a:latin typeface="+mj-lt"/>
        <a:ea typeface="+mj-ea"/>
        <a:cs typeface="+mj-cs"/>
        <a:sym typeface="Helvetica"/>
      </a:defRPr>
    </a:lvl4pPr>
    <a:lvl5pPr>
      <a:defRPr>
        <a:latin typeface="+mj-lt"/>
        <a:ea typeface="+mj-ea"/>
        <a:cs typeface="+mj-cs"/>
        <a:sym typeface="Helvetica"/>
      </a:defRPr>
    </a:lvl5pPr>
    <a:lvl6pPr>
      <a:defRPr>
        <a:latin typeface="+mj-lt"/>
        <a:ea typeface="+mj-ea"/>
        <a:cs typeface="+mj-cs"/>
        <a:sym typeface="Helvetica"/>
      </a:defRPr>
    </a:lvl6pPr>
    <a:lvl7pPr>
      <a:defRPr>
        <a:latin typeface="+mj-lt"/>
        <a:ea typeface="+mj-ea"/>
        <a:cs typeface="+mj-cs"/>
        <a:sym typeface="Helvetica"/>
      </a:defRPr>
    </a:lvl7pPr>
    <a:lvl8pPr>
      <a:defRPr>
        <a:latin typeface="+mj-lt"/>
        <a:ea typeface="+mj-ea"/>
        <a:cs typeface="+mj-cs"/>
        <a:sym typeface="Helvetica"/>
      </a:defRPr>
    </a:lvl8pPr>
    <a:lvl9pPr>
      <a:defRPr>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wholeTbl>
    <a:band2H>
      <a:tcTxStyle/>
      <a:tcStyle>
        <a:tcBdr/>
        <a:fill>
          <a:solidFill>
            <a:srgbClr val="FFFFFF"/>
          </a:solidFill>
        </a:fill>
      </a:tcStyle>
    </a:band2H>
    <a:firstCol>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in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3" name="Shape 3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448680780"/>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prstGeom prst="rect">
            <a:avLst/>
          </a:prstGeom>
        </p:spPr>
        <p:txBody>
          <a:bodyPr/>
          <a:lstStyle/>
          <a:p>
            <a:pPr lvl="0"/>
            <a:endParaRPr/>
          </a:p>
        </p:txBody>
      </p:sp>
      <p:sp>
        <p:nvSpPr>
          <p:cNvPr id="87" name="Shape 87"/>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Independent GEF Evaluation: The main function of the IEO is to independently evaluate the GEF’s efficiency, effectiveness, relevance, impact, and sustainability.</a:t>
            </a:r>
          </a:p>
          <a:p>
            <a:pPr lvl="0" defTabSz="914400">
              <a:lnSpc>
                <a:spcPct val="100000"/>
              </a:lnSpc>
              <a:defRPr sz="1800"/>
            </a:pPr>
            <a:r>
              <a:rPr sz="1200">
                <a:latin typeface="Calibri"/>
                <a:ea typeface="Calibri"/>
                <a:cs typeface="Calibri"/>
                <a:sym typeface="Calibri"/>
              </a:rPr>
              <a:t>Normative function: IEO sets minimum monitoring and evaluation standards within the GEF to ensure improved and consistent measurement of the GEF results .</a:t>
            </a:r>
          </a:p>
          <a:p>
            <a:pPr lvl="0" defTabSz="914400">
              <a:lnSpc>
                <a:spcPct val="100000"/>
              </a:lnSpc>
              <a:defRPr sz="1800"/>
            </a:pPr>
            <a:r>
              <a:rPr sz="1200">
                <a:latin typeface="Calibri"/>
                <a:ea typeface="Calibri"/>
                <a:cs typeface="Calibri"/>
                <a:sym typeface="Calibri"/>
              </a:rPr>
              <a:t>Oversight function: IEO provides quality control for the minimum requirements of monitoring and evaluation practices in the GEF, in full cooperation with relevant units in the GEF Agencies, and tracks implementation of Council decisions related to evaluation recommendations.</a:t>
            </a:r>
          </a:p>
          <a:p>
            <a:pPr lvl="0" defTabSz="914400">
              <a:lnSpc>
                <a:spcPct val="100000"/>
              </a:lnSpc>
              <a:defRPr sz="1800"/>
            </a:pPr>
            <a:r>
              <a:rPr sz="1200">
                <a:latin typeface="Calibri"/>
                <a:ea typeface="Calibri"/>
                <a:cs typeface="Calibri"/>
                <a:sym typeface="Calibri"/>
              </a:rPr>
              <a:t>Knowledge management and dissemination function: IEO supports knowledge sharing and follow-up of evaluation recommendations. It participates in the development and maintenance of a comprehensive knowledge system based on evaluation findings and lessons.</a:t>
            </a:r>
          </a:p>
        </p:txBody>
      </p:sp>
    </p:spTree>
    <p:extLst>
      <p:ext uri="{BB962C8B-B14F-4D97-AF65-F5344CB8AC3E}">
        <p14:creationId xmlns:p14="http://schemas.microsoft.com/office/powerpoint/2010/main" val="647728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pPr lvl="0"/>
            <a:endParaRPr/>
          </a:p>
        </p:txBody>
      </p:sp>
      <p:sp>
        <p:nvSpPr>
          <p:cNvPr id="119" name="Shape 119"/>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Implementation of GEF M&amp;E Policy</a:t>
            </a:r>
          </a:p>
          <a:p>
            <a:pPr lvl="0" defTabSz="914400">
              <a:lnSpc>
                <a:spcPct val="100000"/>
              </a:lnSpc>
              <a:defRPr sz="1800"/>
            </a:pPr>
            <a:r>
              <a:rPr sz="1200">
                <a:latin typeface="Calibri"/>
                <a:ea typeface="Calibri"/>
                <a:cs typeface="Calibri"/>
                <a:sym typeface="Calibri"/>
              </a:rPr>
              <a:t>Evaluation Program adjusts to evolving GEF priorities</a:t>
            </a:r>
          </a:p>
          <a:p>
            <a:pPr lvl="0" defTabSz="914400">
              <a:lnSpc>
                <a:spcPct val="100000"/>
              </a:lnSpc>
              <a:defRPr sz="1800"/>
            </a:pPr>
            <a:r>
              <a:rPr sz="1200">
                <a:latin typeface="Calibri"/>
                <a:ea typeface="Calibri"/>
                <a:cs typeface="Calibri"/>
                <a:sym typeface="Calibri"/>
              </a:rPr>
              <a:t>GEF IEO has started consultation to define the GEF-6 evaluation program </a:t>
            </a:r>
            <a:endParaRPr sz="1100">
              <a:latin typeface="Calibri"/>
              <a:ea typeface="Calibri"/>
              <a:cs typeface="Calibri"/>
              <a:sym typeface="Calibri"/>
            </a:endParaRPr>
          </a:p>
          <a:p>
            <a:pPr lvl="0" defTabSz="914400">
              <a:lnSpc>
                <a:spcPct val="100000"/>
              </a:lnSpc>
              <a:defRPr sz="1800"/>
            </a:pPr>
            <a:r>
              <a:rPr sz="1200">
                <a:latin typeface="Calibri"/>
                <a:ea typeface="Calibri"/>
                <a:cs typeface="Calibri"/>
                <a:sym typeface="Calibri"/>
              </a:rPr>
              <a:t>Reporting to the GEF Council</a:t>
            </a:r>
          </a:p>
          <a:p>
            <a:pPr lvl="0" defTabSz="914400">
              <a:lnSpc>
                <a:spcPct val="100000"/>
              </a:lnSpc>
              <a:defRPr sz="1800"/>
            </a:pPr>
            <a:r>
              <a:rPr sz="1200">
                <a:latin typeface="Calibri"/>
                <a:ea typeface="Calibri"/>
                <a:cs typeface="Calibri"/>
                <a:sym typeface="Calibri"/>
              </a:rPr>
              <a:t>Participation in the GEF Country Support Program</a:t>
            </a:r>
          </a:p>
          <a:p>
            <a:pPr lvl="0" defTabSz="914400">
              <a:lnSpc>
                <a:spcPct val="100000"/>
              </a:lnSpc>
              <a:spcBef>
                <a:spcPts val="1200"/>
              </a:spcBef>
              <a:defRPr sz="1800"/>
            </a:pPr>
            <a:r>
              <a:rPr sz="1200">
                <a:latin typeface="Calibri"/>
                <a:ea typeface="Calibri"/>
                <a:cs typeface="Calibri"/>
                <a:sym typeface="Calibri"/>
              </a:rPr>
              <a:t>Overall Performance Studies — replenishment process </a:t>
            </a:r>
            <a:br>
              <a:rPr sz="1200">
                <a:latin typeface="Calibri"/>
                <a:ea typeface="Calibri"/>
                <a:cs typeface="Calibri"/>
                <a:sym typeface="Calibri"/>
              </a:rPr>
            </a:br>
            <a:r>
              <a:rPr sz="1200">
                <a:latin typeface="Calibri"/>
                <a:ea typeface="Calibri"/>
                <a:cs typeface="Calibri"/>
                <a:sym typeface="Calibri"/>
              </a:rPr>
              <a:t>(every 4 years) </a:t>
            </a:r>
          </a:p>
          <a:p>
            <a:pPr lvl="0" defTabSz="914400">
              <a:lnSpc>
                <a:spcPct val="100000"/>
              </a:lnSpc>
              <a:spcBef>
                <a:spcPts val="1200"/>
              </a:spcBef>
              <a:defRPr sz="1800"/>
            </a:pPr>
            <a:r>
              <a:rPr sz="1200">
                <a:latin typeface="Calibri"/>
                <a:ea typeface="Calibri"/>
                <a:cs typeface="Calibri"/>
                <a:sym typeface="Calibri"/>
              </a:rPr>
              <a:t>Active participation evaluation communities (UN/MDBs/other)</a:t>
            </a:r>
          </a:p>
        </p:txBody>
      </p:sp>
    </p:spTree>
    <p:extLst>
      <p:ext uri="{BB962C8B-B14F-4D97-AF65-F5344CB8AC3E}">
        <p14:creationId xmlns:p14="http://schemas.microsoft.com/office/powerpoint/2010/main" val="295271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p>
            <a:pPr lvl="0" defTabSz="914400">
              <a:lnSpc>
                <a:spcPct val="100000"/>
              </a:lnSpc>
              <a:defRPr sz="1800"/>
            </a:pPr>
            <a:r>
              <a:rPr sz="1200">
                <a:latin typeface="Calibri"/>
                <a:ea typeface="Calibri"/>
                <a:cs typeface="Calibri"/>
                <a:sym typeface="Calibri"/>
              </a:rPr>
              <a:t>Quality: Comprehensive; Consistent; Truthful and Candid; Precise; Timely; Useful</a:t>
            </a:r>
          </a:p>
          <a:p>
            <a:pPr lvl="0" defTabSz="914400">
              <a:lnSpc>
                <a:spcPct val="100000"/>
              </a:lnSpc>
              <a:defRPr sz="1800"/>
            </a:pPr>
            <a:r>
              <a:rPr sz="1200">
                <a:latin typeface="Calibri"/>
                <a:ea typeface="Calibri"/>
                <a:cs typeface="Calibri"/>
                <a:sym typeface="Calibri"/>
              </a:rPr>
              <a:t> </a:t>
            </a:r>
          </a:p>
        </p:txBody>
      </p:sp>
    </p:spTree>
    <p:extLst>
      <p:ext uri="{BB962C8B-B14F-4D97-AF65-F5344CB8AC3E}">
        <p14:creationId xmlns:p14="http://schemas.microsoft.com/office/powerpoint/2010/main" val="3447843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6" name="Shape 6"/>
          <p:cNvSpPr/>
          <p:nvPr/>
        </p:nvSpPr>
        <p:spPr>
          <a:xfrm>
            <a:off x="493644" y="2093845"/>
            <a:ext cx="3392343" cy="3392342"/>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stretch>
              <a:fillRect/>
            </a:stretch>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7" name="Shape 7"/>
          <p:cNvSpPr/>
          <p:nvPr/>
        </p:nvSpPr>
        <p:spPr>
          <a:xfrm>
            <a:off x="4611623" y="914400"/>
            <a:ext cx="4532380" cy="533400"/>
          </a:xfrm>
          <a:prstGeom prst="rect">
            <a:avLst/>
          </a:prstGeom>
          <a:blipFill>
            <a:blip r:embed="rId3"/>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8" name="Shape 8"/>
          <p:cNvSpPr/>
          <p:nvPr/>
        </p:nvSpPr>
        <p:spPr>
          <a:xfrm>
            <a:off x="0" y="6622197"/>
            <a:ext cx="9144000" cy="235807"/>
          </a:xfrm>
          <a:prstGeom prst="rect">
            <a:avLst/>
          </a:prstGeom>
          <a:blipFill>
            <a:blip r:embed="rId3"/>
          </a:blip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a:p>
        </p:txBody>
      </p:sp>
      <p:sp>
        <p:nvSpPr>
          <p:cNvPr id="9" name="Shape 9"/>
          <p:cNvSpPr>
            <a:spLocks noGrp="1"/>
          </p:cNvSpPr>
          <p:nvPr>
            <p:ph type="body" idx="1"/>
          </p:nvPr>
        </p:nvSpPr>
        <p:spPr>
          <a:xfrm>
            <a:off x="4724400" y="3886200"/>
            <a:ext cx="4114800" cy="2971800"/>
          </a:xfrm>
          <a:prstGeom prst="rect">
            <a:avLst/>
          </a:prstGeom>
        </p:spPr>
        <p:txBody>
          <a:bodyPr/>
          <a:lstStyle>
            <a:lvl1pPr marL="0" indent="0" algn="r">
              <a:spcBef>
                <a:spcPts val="600"/>
              </a:spcBef>
              <a:buSzTx/>
              <a:buFontTx/>
              <a:buNone/>
              <a:defRPr sz="2800" b="1">
                <a:solidFill>
                  <a:srgbClr val="6F7A8F"/>
                </a:solidFill>
              </a:defRPr>
            </a:lvl1pPr>
            <a:lvl2pPr marL="742950" indent="-285750" algn="r">
              <a:spcBef>
                <a:spcPts val="600"/>
              </a:spcBef>
              <a:buFontTx/>
              <a:defRPr sz="2800" b="1">
                <a:solidFill>
                  <a:srgbClr val="6F7A8F"/>
                </a:solidFill>
              </a:defRPr>
            </a:lvl2pPr>
            <a:lvl3pPr marL="1181100" indent="-266700" algn="r">
              <a:spcBef>
                <a:spcPts val="600"/>
              </a:spcBef>
              <a:buFontTx/>
              <a:defRPr sz="2800" b="1">
                <a:solidFill>
                  <a:srgbClr val="6F7A8F"/>
                </a:solidFill>
              </a:defRPr>
            </a:lvl3pPr>
            <a:lvl4pPr marL="1691638" indent="-320038" algn="r">
              <a:spcBef>
                <a:spcPts val="600"/>
              </a:spcBef>
              <a:buFontTx/>
              <a:defRPr sz="2800" b="1">
                <a:solidFill>
                  <a:srgbClr val="6F7A8F"/>
                </a:solidFill>
              </a:defRPr>
            </a:lvl4pPr>
            <a:lvl5pPr marL="2148838" indent="-320038" algn="r">
              <a:spcBef>
                <a:spcPts val="600"/>
              </a:spcBef>
              <a:buFontTx/>
              <a:defRPr sz="2800" b="1">
                <a:solidFill>
                  <a:srgbClr val="6F7A8F"/>
                </a:solidFill>
              </a:defRPr>
            </a:lvl5pPr>
          </a:lstStyle>
          <a:p>
            <a:pPr lvl="0">
              <a:defRPr sz="1800" b="0">
                <a:solidFill>
                  <a:srgbClr val="000000"/>
                </a:solidFill>
              </a:defRPr>
            </a:pPr>
            <a:r>
              <a:rPr sz="2800" b="1">
                <a:solidFill>
                  <a:srgbClr val="6F7A8F"/>
                </a:solidFill>
              </a:rPr>
              <a:t>Body Level One</a:t>
            </a:r>
          </a:p>
          <a:p>
            <a:pPr lvl="1">
              <a:defRPr sz="1800" b="0">
                <a:solidFill>
                  <a:srgbClr val="000000"/>
                </a:solidFill>
              </a:defRPr>
            </a:pPr>
            <a:r>
              <a:rPr sz="2800" b="1">
                <a:solidFill>
                  <a:srgbClr val="6F7A8F"/>
                </a:solidFill>
              </a:rPr>
              <a:t>Body Level Two</a:t>
            </a:r>
          </a:p>
          <a:p>
            <a:pPr lvl="2">
              <a:defRPr sz="1800" b="0">
                <a:solidFill>
                  <a:srgbClr val="000000"/>
                </a:solidFill>
              </a:defRPr>
            </a:pPr>
            <a:r>
              <a:rPr sz="2800" b="1">
                <a:solidFill>
                  <a:srgbClr val="6F7A8F"/>
                </a:solidFill>
              </a:rPr>
              <a:t>Body Level Three</a:t>
            </a:r>
          </a:p>
          <a:p>
            <a:pPr lvl="3">
              <a:defRPr sz="1800" b="0">
                <a:solidFill>
                  <a:srgbClr val="000000"/>
                </a:solidFill>
              </a:defRPr>
            </a:pPr>
            <a:r>
              <a:rPr sz="2800" b="1">
                <a:solidFill>
                  <a:srgbClr val="6F7A8F"/>
                </a:solidFill>
              </a:rPr>
              <a:t>Body Level Four</a:t>
            </a:r>
          </a:p>
          <a:p>
            <a:pPr lvl="4">
              <a:defRPr sz="1800" b="0">
                <a:solidFill>
                  <a:srgbClr val="000000"/>
                </a:solidFill>
              </a:defRPr>
            </a:pPr>
            <a:r>
              <a:rPr sz="2800" b="1">
                <a:solidFill>
                  <a:srgbClr val="6F7A8F"/>
                </a:solidFill>
              </a:rPr>
              <a:t>Body Level Five</a:t>
            </a:r>
          </a:p>
        </p:txBody>
      </p:sp>
      <p:pic>
        <p:nvPicPr>
          <p:cNvPr id="10" name="image2.jpeg"/>
          <p:cNvPicPr/>
          <p:nvPr/>
        </p:nvPicPr>
        <p:blipFill>
          <a:blip r:embed="rId4">
            <a:extLst/>
          </a:blip>
          <a:stretch>
            <a:fillRect/>
          </a:stretch>
        </p:blipFill>
        <p:spPr>
          <a:xfrm>
            <a:off x="397763" y="825294"/>
            <a:ext cx="3717038" cy="711612"/>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b="0">
                <a:solidFill>
                  <a:srgbClr val="000000"/>
                </a:solidFill>
              </a:defRPr>
            </a:pPr>
            <a:r>
              <a:rPr sz="4000" b="1">
                <a:solidFill>
                  <a:srgbClr val="2A602A"/>
                </a:solidFill>
              </a:rPr>
              <a:t>Title Text</a:t>
            </a:r>
          </a:p>
        </p:txBody>
      </p:sp>
      <p:sp>
        <p:nvSpPr>
          <p:cNvPr id="13" name="Shape 13"/>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5" name="Shape 15"/>
          <p:cNvSpPr>
            <a:spLocks noGrp="1"/>
          </p:cNvSpPr>
          <p:nvPr>
            <p:ph type="title"/>
          </p:nvPr>
        </p:nvSpPr>
        <p:spPr>
          <a:xfrm>
            <a:off x="228600" y="0"/>
            <a:ext cx="8686800" cy="1600200"/>
          </a:xfrm>
          <a:prstGeom prst="rect">
            <a:avLst/>
          </a:prstGeom>
        </p:spPr>
        <p:txBody>
          <a:bodyPr/>
          <a:lstStyle/>
          <a:p>
            <a:pPr lvl="0">
              <a:defRPr sz="1800" b="0">
                <a:solidFill>
                  <a:srgbClr val="000000"/>
                </a:solidFill>
              </a:defRPr>
            </a:pPr>
            <a:r>
              <a:rPr sz="4000" b="1">
                <a:solidFill>
                  <a:srgbClr val="2A602A"/>
                </a:solidFill>
              </a:rPr>
              <a:t>Title Text</a:t>
            </a:r>
          </a:p>
        </p:txBody>
      </p:sp>
      <p:sp>
        <p:nvSpPr>
          <p:cNvPr id="16" name="Shape 16"/>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8" name="Shape 18"/>
          <p:cNvSpPr>
            <a:spLocks noGrp="1"/>
          </p:cNvSpPr>
          <p:nvPr>
            <p:ph type="title"/>
          </p:nvPr>
        </p:nvSpPr>
        <p:spPr>
          <a:xfrm>
            <a:off x="228600" y="207405"/>
            <a:ext cx="8686800" cy="1185392"/>
          </a:xfrm>
          <a:prstGeom prst="rect">
            <a:avLst/>
          </a:prstGeom>
        </p:spPr>
        <p:txBody>
          <a:bodyPr/>
          <a:lstStyle/>
          <a:p>
            <a:pPr lvl="0">
              <a:defRPr sz="1800" b="0">
                <a:solidFill>
                  <a:srgbClr val="000000"/>
                </a:solidFill>
              </a:defRPr>
            </a:pPr>
            <a:r>
              <a:rPr sz="4000" b="1">
                <a:solidFill>
                  <a:srgbClr val="2A602A"/>
                </a:solidFill>
              </a:rPr>
              <a:t>Title Text</a:t>
            </a:r>
          </a:p>
        </p:txBody>
      </p:sp>
      <p:sp>
        <p:nvSpPr>
          <p:cNvPr id="19" name="Shape 19"/>
          <p:cNvSpPr>
            <a:spLocks noGrp="1"/>
          </p:cNvSpPr>
          <p:nvPr>
            <p:ph type="body" idx="1"/>
          </p:nvPr>
        </p:nvSpPr>
        <p:spPr>
          <a:xfrm>
            <a:off x="457200" y="1392792"/>
            <a:ext cx="4040188" cy="78208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 name="Shape 21"/>
          <p:cNvSpPr>
            <a:spLocks noGrp="1"/>
          </p:cNvSpPr>
          <p:nvPr>
            <p:ph type="title"/>
          </p:nvPr>
        </p:nvSpPr>
        <p:spPr>
          <a:xfrm>
            <a:off x="228600" y="0"/>
            <a:ext cx="8686800" cy="1600200"/>
          </a:xfrm>
          <a:prstGeom prst="rect">
            <a:avLst/>
          </a:prstGeom>
        </p:spPr>
        <p:txBody>
          <a:bodyPr/>
          <a:lstStyle/>
          <a:p>
            <a:pPr lvl="0">
              <a:defRPr sz="1800" b="0">
                <a:solidFill>
                  <a:srgbClr val="000000"/>
                </a:solidFill>
              </a:defRPr>
            </a:pPr>
            <a:r>
              <a:rPr sz="4000" b="1">
                <a:solidFill>
                  <a:srgbClr val="2A602A"/>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 name="Shape 23"/>
          <p:cNvSpPr>
            <a:spLocks noGrp="1"/>
          </p:cNvSpPr>
          <p:nvPr>
            <p:ph type="title"/>
          </p:nvPr>
        </p:nvSpPr>
        <p:spPr>
          <a:xfrm>
            <a:off x="457200" y="0"/>
            <a:ext cx="3008316" cy="1435100"/>
          </a:xfrm>
          <a:prstGeom prst="rect">
            <a:avLst/>
          </a:prstGeom>
        </p:spPr>
        <p:txBody>
          <a:bodyPr anchor="b"/>
          <a:lstStyle>
            <a:lvl1pPr algn="l">
              <a:defRPr sz="2000"/>
            </a:lvl1pPr>
          </a:lstStyle>
          <a:p>
            <a:pPr lvl="0">
              <a:defRPr sz="1800" b="0">
                <a:solidFill>
                  <a:srgbClr val="000000"/>
                </a:solidFill>
              </a:defRPr>
            </a:pPr>
            <a:r>
              <a:rPr sz="2000" b="1">
                <a:solidFill>
                  <a:srgbClr val="2A602A"/>
                </a:solidFill>
              </a:rPr>
              <a:t>Title Text</a:t>
            </a:r>
          </a:p>
        </p:txBody>
      </p:sp>
      <p:sp>
        <p:nvSpPr>
          <p:cNvPr id="24" name="Shape 24"/>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6" name="Shape 26"/>
          <p:cNvSpPr>
            <a:spLocks noGrp="1"/>
          </p:cNvSpPr>
          <p:nvPr>
            <p:ph type="title"/>
          </p:nvPr>
        </p:nvSpPr>
        <p:spPr>
          <a:xfrm>
            <a:off x="1792288" y="5181600"/>
            <a:ext cx="5486404" cy="566738"/>
          </a:xfrm>
          <a:prstGeom prst="rect">
            <a:avLst/>
          </a:prstGeom>
        </p:spPr>
        <p:txBody>
          <a:bodyPr anchor="b"/>
          <a:lstStyle>
            <a:lvl1pPr algn="l">
              <a:defRPr sz="2000"/>
            </a:lvl1pPr>
          </a:lstStyle>
          <a:p>
            <a:pPr lvl="0">
              <a:defRPr sz="1800" b="0">
                <a:solidFill>
                  <a:srgbClr val="000000"/>
                </a:solidFill>
              </a:defRPr>
            </a:pPr>
            <a:r>
              <a:rPr sz="2000" b="1">
                <a:solidFill>
                  <a:srgbClr val="2A602A"/>
                </a:solidFill>
              </a:rPr>
              <a:t>Title Text</a:t>
            </a:r>
          </a:p>
        </p:txBody>
      </p:sp>
      <p:sp>
        <p:nvSpPr>
          <p:cNvPr id="27" name="Shape 27"/>
          <p:cNvSpPr>
            <a:spLocks noGrp="1"/>
          </p:cNvSpPr>
          <p:nvPr>
            <p:ph type="body" idx="1"/>
          </p:nvPr>
        </p:nvSpPr>
        <p:spPr>
          <a:xfrm>
            <a:off x="1792288" y="5748337"/>
            <a:ext cx="5486404" cy="804866"/>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29" name="image3.jpeg"/>
          <p:cNvPicPr/>
          <p:nvPr/>
        </p:nvPicPr>
        <p:blipFill>
          <a:blip r:embed="rId2">
            <a:extLst/>
          </a:blip>
          <a:stretch>
            <a:fillRect/>
          </a:stretch>
        </p:blipFill>
        <p:spPr>
          <a:xfrm>
            <a:off x="0" y="0"/>
            <a:ext cx="9144000" cy="6858000"/>
          </a:xfrm>
          <a:prstGeom prst="rect">
            <a:avLst/>
          </a:prstGeom>
          <a:ln w="12700">
            <a:miter lim="400000"/>
          </a:ln>
        </p:spPr>
      </p:pic>
      <p:sp>
        <p:nvSpPr>
          <p:cNvPr id="30" name="Shape 30"/>
          <p:cNvSpPr/>
          <p:nvPr/>
        </p:nvSpPr>
        <p:spPr>
          <a:xfrm>
            <a:off x="411480" y="2851398"/>
            <a:ext cx="8351519" cy="8001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5400">
                <a:solidFill>
                  <a:srgbClr val="FFFFFF"/>
                </a:solidFill>
                <a:latin typeface="Calibri"/>
                <a:ea typeface="Calibri"/>
                <a:cs typeface="Calibri"/>
                <a:sym typeface="Calibri"/>
              </a:defRPr>
            </a:lvl1pPr>
          </a:lstStyle>
          <a:p>
            <a:pPr lvl="0">
              <a:defRPr sz="1800">
                <a:solidFill>
                  <a:srgbClr val="000000"/>
                </a:solidFill>
              </a:defRPr>
            </a:pPr>
            <a:r>
              <a:rPr sz="5400">
                <a:solidFill>
                  <a:srgbClr val="FFFFFF"/>
                </a:solidFill>
              </a:rPr>
              <a:t>Thank you</a:t>
            </a:r>
          </a:p>
        </p:txBody>
      </p:sp>
      <p:sp>
        <p:nvSpPr>
          <p:cNvPr id="31" name="Shape 31"/>
          <p:cNvSpPr/>
          <p:nvPr/>
        </p:nvSpPr>
        <p:spPr>
          <a:xfrm>
            <a:off x="350520" y="4725144"/>
            <a:ext cx="8351519" cy="1440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ctr" defTabSz="768094"/>
            <a:r>
              <a:rPr sz="3000" b="1">
                <a:solidFill>
                  <a:srgbClr val="FFFFFF"/>
                </a:solidFill>
                <a:latin typeface="Calibri"/>
                <a:ea typeface="Calibri"/>
                <a:cs typeface="Calibri"/>
                <a:sym typeface="Calibri"/>
              </a:rPr>
              <a:t>gefevaluation@thegef.org</a:t>
            </a:r>
          </a:p>
          <a:p>
            <a:pPr lvl="0" algn="ctr" defTabSz="768094"/>
            <a:r>
              <a:rPr sz="3000" b="1">
                <a:solidFill>
                  <a:srgbClr val="FFFFFF"/>
                </a:solidFill>
                <a:latin typeface="Calibri"/>
                <a:ea typeface="Calibri"/>
                <a:cs typeface="Calibri"/>
                <a:sym typeface="Calibri"/>
              </a:rPr>
              <a:t>www.gefieo.org</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jpeg"/>
          <p:cNvPicPr/>
          <p:nvPr/>
        </p:nvPicPr>
        <p:blipFill>
          <a:blip r:embed="rId10">
            <a:extLst/>
          </a:blip>
          <a:stretch>
            <a:fillRect/>
          </a:stretch>
        </p:blipFill>
        <p:spPr>
          <a:xfrm>
            <a:off x="1015" y="0"/>
            <a:ext cx="9141970" cy="6858000"/>
          </a:xfrm>
          <a:prstGeom prst="rect">
            <a:avLst/>
          </a:prstGeom>
          <a:ln w="12700">
            <a:miter lim="400000"/>
          </a:ln>
          <a:effectLst>
            <a:reflection endPos="40000" dir="5400000" sy="-100000" algn="bl" rotWithShape="0"/>
          </a:effectLst>
        </p:spPr>
      </p:pic>
      <p:sp>
        <p:nvSpPr>
          <p:cNvPr id="3" name="Shape 3"/>
          <p:cNvSpPr>
            <a:spLocks noGrp="1"/>
          </p:cNvSpPr>
          <p:nvPr>
            <p:ph type="title"/>
          </p:nvPr>
        </p:nvSpPr>
        <p:spPr>
          <a:xfrm>
            <a:off x="228600" y="76200"/>
            <a:ext cx="8686800" cy="14478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0">
              <a:defRPr sz="1800" b="0">
                <a:solidFill>
                  <a:srgbClr val="000000"/>
                </a:solidFill>
              </a:defRPr>
            </a:pPr>
            <a:r>
              <a:rPr sz="4000" b="1">
                <a:solidFill>
                  <a:srgbClr val="2A602A"/>
                </a:solidFill>
              </a:rPr>
              <a:t>Title Text</a:t>
            </a:r>
          </a:p>
        </p:txBody>
      </p:sp>
      <p:sp>
        <p:nvSpPr>
          <p:cNvPr id="4" name="Shape 4"/>
          <p:cNvSpPr>
            <a:spLocks noGrp="1"/>
          </p:cNvSpPr>
          <p:nvPr>
            <p:ph type="body" idx="1"/>
          </p:nvPr>
        </p:nvSpPr>
        <p:spPr>
          <a:xfrm>
            <a:off x="228600" y="1523999"/>
            <a:ext cx="8686800" cy="520620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a:defRPr sz="4000" b="1">
          <a:solidFill>
            <a:srgbClr val="2A602A"/>
          </a:solidFill>
          <a:latin typeface="Calibri"/>
          <a:ea typeface="Calibri"/>
          <a:cs typeface="Calibri"/>
          <a:sym typeface="Calibri"/>
        </a:defRPr>
      </a:lvl1pPr>
      <a:lvl2pPr algn="ctr">
        <a:defRPr sz="4000" b="1">
          <a:solidFill>
            <a:srgbClr val="2A602A"/>
          </a:solidFill>
          <a:latin typeface="Calibri"/>
          <a:ea typeface="Calibri"/>
          <a:cs typeface="Calibri"/>
          <a:sym typeface="Calibri"/>
        </a:defRPr>
      </a:lvl2pPr>
      <a:lvl3pPr algn="ctr">
        <a:defRPr sz="4000" b="1">
          <a:solidFill>
            <a:srgbClr val="2A602A"/>
          </a:solidFill>
          <a:latin typeface="Calibri"/>
          <a:ea typeface="Calibri"/>
          <a:cs typeface="Calibri"/>
          <a:sym typeface="Calibri"/>
        </a:defRPr>
      </a:lvl3pPr>
      <a:lvl4pPr algn="ctr">
        <a:defRPr sz="4000" b="1">
          <a:solidFill>
            <a:srgbClr val="2A602A"/>
          </a:solidFill>
          <a:latin typeface="Calibri"/>
          <a:ea typeface="Calibri"/>
          <a:cs typeface="Calibri"/>
          <a:sym typeface="Calibri"/>
        </a:defRPr>
      </a:lvl4pPr>
      <a:lvl5pPr algn="ctr">
        <a:defRPr sz="4000" b="1">
          <a:solidFill>
            <a:srgbClr val="2A602A"/>
          </a:solidFill>
          <a:latin typeface="Calibri"/>
          <a:ea typeface="Calibri"/>
          <a:cs typeface="Calibri"/>
          <a:sym typeface="Calibri"/>
        </a:defRPr>
      </a:lvl5pPr>
      <a:lvl6pPr algn="ctr">
        <a:defRPr sz="4000" b="1">
          <a:solidFill>
            <a:srgbClr val="2A602A"/>
          </a:solidFill>
          <a:latin typeface="Calibri"/>
          <a:ea typeface="Calibri"/>
          <a:cs typeface="Calibri"/>
          <a:sym typeface="Calibri"/>
        </a:defRPr>
      </a:lvl6pPr>
      <a:lvl7pPr algn="ctr">
        <a:defRPr sz="4000" b="1">
          <a:solidFill>
            <a:srgbClr val="2A602A"/>
          </a:solidFill>
          <a:latin typeface="Calibri"/>
          <a:ea typeface="Calibri"/>
          <a:cs typeface="Calibri"/>
          <a:sym typeface="Calibri"/>
        </a:defRPr>
      </a:lvl7pPr>
      <a:lvl8pPr algn="ctr">
        <a:defRPr sz="4000" b="1">
          <a:solidFill>
            <a:srgbClr val="2A602A"/>
          </a:solidFill>
          <a:latin typeface="Calibri"/>
          <a:ea typeface="Calibri"/>
          <a:cs typeface="Calibri"/>
          <a:sym typeface="Calibri"/>
        </a:defRPr>
      </a:lvl8pPr>
      <a:lvl9pPr algn="ctr">
        <a:defRPr sz="4000" b="1">
          <a:solidFill>
            <a:srgbClr val="2A602A"/>
          </a:solidFill>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Helvetica Neue"/>
        </a:defRPr>
      </a:lvl1pPr>
      <a:lvl2pPr algn="r">
        <a:defRPr sz="1200">
          <a:solidFill>
            <a:schemeClr val="tx1"/>
          </a:solidFill>
          <a:latin typeface="+mn-lt"/>
          <a:ea typeface="+mn-ea"/>
          <a:cs typeface="+mn-cs"/>
          <a:sym typeface="Helvetica Neue"/>
        </a:defRPr>
      </a:lvl2pPr>
      <a:lvl3pPr algn="r">
        <a:defRPr sz="1200">
          <a:solidFill>
            <a:schemeClr val="tx1"/>
          </a:solidFill>
          <a:latin typeface="+mn-lt"/>
          <a:ea typeface="+mn-ea"/>
          <a:cs typeface="+mn-cs"/>
          <a:sym typeface="Helvetica Neue"/>
        </a:defRPr>
      </a:lvl3pPr>
      <a:lvl4pPr algn="r">
        <a:defRPr sz="1200">
          <a:solidFill>
            <a:schemeClr val="tx1"/>
          </a:solidFill>
          <a:latin typeface="+mn-lt"/>
          <a:ea typeface="+mn-ea"/>
          <a:cs typeface="+mn-cs"/>
          <a:sym typeface="Helvetica Neue"/>
        </a:defRPr>
      </a:lvl4pPr>
      <a:lvl5pPr algn="r">
        <a:defRPr sz="1200">
          <a:solidFill>
            <a:schemeClr val="tx1"/>
          </a:solidFill>
          <a:latin typeface="+mn-lt"/>
          <a:ea typeface="+mn-ea"/>
          <a:cs typeface="+mn-cs"/>
          <a:sym typeface="Helvetica Neue"/>
        </a:defRPr>
      </a:lvl5pPr>
      <a:lvl6pPr algn="r">
        <a:defRPr sz="1200">
          <a:solidFill>
            <a:schemeClr val="tx1"/>
          </a:solidFill>
          <a:latin typeface="+mn-lt"/>
          <a:ea typeface="+mn-ea"/>
          <a:cs typeface="+mn-cs"/>
          <a:sym typeface="Helvetica Neue"/>
        </a:defRPr>
      </a:lvl6pPr>
      <a:lvl7pPr algn="r">
        <a:defRPr sz="1200">
          <a:solidFill>
            <a:schemeClr val="tx1"/>
          </a:solidFill>
          <a:latin typeface="+mn-lt"/>
          <a:ea typeface="+mn-ea"/>
          <a:cs typeface="+mn-cs"/>
          <a:sym typeface="Helvetica Neue"/>
        </a:defRPr>
      </a:lvl7pPr>
      <a:lvl8pPr algn="r">
        <a:defRPr sz="1200">
          <a:solidFill>
            <a:schemeClr val="tx1"/>
          </a:solidFill>
          <a:latin typeface="+mn-lt"/>
          <a:ea typeface="+mn-ea"/>
          <a:cs typeface="+mn-cs"/>
          <a:sym typeface="Helvetica Neue"/>
        </a:defRPr>
      </a:lvl8pPr>
      <a:lvl9pPr algn="r">
        <a:defRPr sz="1200">
          <a:solidFill>
            <a:schemeClr val="tx1"/>
          </a:solidFill>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thegef.org/gef/gef_projects_fund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gef.org/gef/Guidelines%20Terminal%20Evalu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hegef.org/gef/project_detail?projID=1599" TargetMode="External"/><Relationship Id="rId2" Type="http://schemas.openxmlformats.org/officeDocument/2006/relationships/hyperlink" Target="http://www.thegef.org/gef/project_detail?projID=394" TargetMode="External"/><Relationship Id="rId1" Type="http://schemas.openxmlformats.org/officeDocument/2006/relationships/slideLayout" Target="../slideLayouts/slideLayout2.xml"/><Relationship Id="rId5" Type="http://schemas.openxmlformats.org/officeDocument/2006/relationships/hyperlink" Target="http://www.thegef.org/gef/project_detail?projID=1348" TargetMode="External"/><Relationship Id="rId4" Type="http://schemas.openxmlformats.org/officeDocument/2006/relationships/hyperlink" Target="http://www.thegef.org/gef/project_detail?projID=118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1"/>
          </p:nvPr>
        </p:nvSpPr>
        <p:spPr>
          <a:xfrm>
            <a:off x="4700449" y="5243321"/>
            <a:ext cx="4359951" cy="395482"/>
          </a:xfrm>
          <a:prstGeom prst="rect">
            <a:avLst/>
          </a:prstGeom>
        </p:spPr>
        <p:txBody>
          <a:bodyPr/>
          <a:lstStyle>
            <a:lvl1pPr algn="l">
              <a:spcBef>
                <a:spcPts val="400"/>
              </a:spcBef>
              <a:defRPr sz="1800"/>
            </a:lvl1pPr>
          </a:lstStyle>
          <a:p>
            <a:pPr lvl="0">
              <a:defRPr b="0">
                <a:solidFill>
                  <a:srgbClr val="000000"/>
                </a:solidFill>
              </a:defRPr>
            </a:pPr>
            <a:r>
              <a:rPr b="1">
                <a:solidFill>
                  <a:srgbClr val="6F7A8F"/>
                </a:solidFill>
              </a:rPr>
              <a:t>Senior Evaluation Officer</a:t>
            </a:r>
          </a:p>
        </p:txBody>
      </p:sp>
      <p:sp>
        <p:nvSpPr>
          <p:cNvPr id="36" name="Shape 36"/>
          <p:cNvSpPr/>
          <p:nvPr/>
        </p:nvSpPr>
        <p:spPr>
          <a:xfrm>
            <a:off x="4713510" y="5638798"/>
            <a:ext cx="4724406" cy="3581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spcBef>
                <a:spcPts val="400"/>
              </a:spcBef>
              <a:defRPr>
                <a:solidFill>
                  <a:srgbClr val="6F7A8F"/>
                </a:solidFill>
                <a:latin typeface="Calibri"/>
                <a:ea typeface="Calibri"/>
                <a:cs typeface="Calibri"/>
                <a:sym typeface="Calibri"/>
              </a:defRPr>
            </a:lvl1pPr>
          </a:lstStyle>
          <a:p>
            <a:pPr lvl="0">
              <a:defRPr>
                <a:solidFill>
                  <a:srgbClr val="000000"/>
                </a:solidFill>
              </a:defRPr>
            </a:pPr>
            <a:r>
              <a:rPr>
                <a:solidFill>
                  <a:srgbClr val="6F7A8F"/>
                </a:solidFill>
              </a:rPr>
              <a:t>GEF Independent Evaluation Office</a:t>
            </a:r>
          </a:p>
        </p:txBody>
      </p:sp>
      <p:sp>
        <p:nvSpPr>
          <p:cNvPr id="37" name="Shape 37"/>
          <p:cNvSpPr/>
          <p:nvPr/>
        </p:nvSpPr>
        <p:spPr>
          <a:xfrm>
            <a:off x="4724400" y="5943598"/>
            <a:ext cx="3429000" cy="666845"/>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spcBef>
                <a:spcPts val="400"/>
              </a:spcBef>
            </a:pPr>
            <a:r>
              <a:rPr lang="en-US" sz="1600" dirty="0" smtClean="0">
                <a:solidFill>
                  <a:srgbClr val="6F7A8F"/>
                </a:solidFill>
                <a:latin typeface="Calibri"/>
                <a:ea typeface="Calibri"/>
                <a:cs typeface="Calibri"/>
                <a:sym typeface="Calibri"/>
              </a:rPr>
              <a:t>Minsk, </a:t>
            </a:r>
            <a:r>
              <a:rPr sz="1600" dirty="0" smtClean="0">
                <a:solidFill>
                  <a:srgbClr val="6F7A8F"/>
                </a:solidFill>
                <a:latin typeface="Calibri"/>
                <a:ea typeface="Calibri"/>
                <a:cs typeface="Calibri"/>
                <a:sym typeface="Calibri"/>
              </a:rPr>
              <a:t>Belarus</a:t>
            </a:r>
            <a:endParaRPr sz="1600" dirty="0">
              <a:solidFill>
                <a:srgbClr val="6F7A8F"/>
              </a:solidFill>
              <a:latin typeface="Calibri"/>
              <a:ea typeface="Calibri"/>
              <a:cs typeface="Calibri"/>
              <a:sym typeface="Calibri"/>
            </a:endParaRPr>
          </a:p>
          <a:p>
            <a:pPr lvl="0">
              <a:spcBef>
                <a:spcPts val="400"/>
              </a:spcBef>
            </a:pPr>
            <a:r>
              <a:rPr dirty="0">
                <a:solidFill>
                  <a:srgbClr val="6F7A8F"/>
                </a:solidFill>
                <a:latin typeface="Calibri"/>
                <a:ea typeface="Calibri"/>
                <a:cs typeface="Calibri"/>
                <a:sym typeface="Calibri"/>
              </a:rPr>
              <a:t>September 2015</a:t>
            </a:r>
          </a:p>
        </p:txBody>
      </p:sp>
      <p:sp>
        <p:nvSpPr>
          <p:cNvPr id="38" name="Shape 38"/>
          <p:cNvSpPr/>
          <p:nvPr/>
        </p:nvSpPr>
        <p:spPr>
          <a:xfrm>
            <a:off x="4724400" y="1828800"/>
            <a:ext cx="4114800" cy="1219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gn="r">
              <a:lnSpc>
                <a:spcPct val="80000"/>
              </a:lnSpc>
              <a:spcBef>
                <a:spcPts val="600"/>
              </a:spcBef>
            </a:pPr>
            <a:r>
              <a:rPr sz="2500" b="1" dirty="0">
                <a:solidFill>
                  <a:srgbClr val="006600"/>
                </a:solidFill>
                <a:latin typeface="Calibri"/>
                <a:ea typeface="Calibri"/>
                <a:cs typeface="Calibri"/>
                <a:sym typeface="Calibri"/>
              </a:rPr>
              <a:t>Evaluation in the GEF and </a:t>
            </a:r>
          </a:p>
          <a:p>
            <a:pPr lvl="0" algn="r">
              <a:lnSpc>
                <a:spcPct val="80000"/>
              </a:lnSpc>
              <a:spcBef>
                <a:spcPts val="600"/>
              </a:spcBef>
            </a:pPr>
            <a:r>
              <a:rPr sz="2500" b="1" dirty="0">
                <a:solidFill>
                  <a:srgbClr val="006600"/>
                </a:solidFill>
                <a:latin typeface="Calibri"/>
                <a:ea typeface="Calibri"/>
                <a:cs typeface="Calibri"/>
                <a:sym typeface="Calibri"/>
              </a:rPr>
              <a:t>Training Module on </a:t>
            </a:r>
            <a:endParaRPr sz="2500" b="1" dirty="0">
              <a:solidFill>
                <a:srgbClr val="2A602A"/>
              </a:solidFill>
              <a:latin typeface="Calibri"/>
              <a:ea typeface="Calibri"/>
              <a:cs typeface="Calibri"/>
              <a:sym typeface="Calibri"/>
            </a:endParaRPr>
          </a:p>
          <a:p>
            <a:pPr lvl="0" algn="r">
              <a:lnSpc>
                <a:spcPct val="80000"/>
              </a:lnSpc>
              <a:spcBef>
                <a:spcPts val="600"/>
              </a:spcBef>
            </a:pPr>
            <a:r>
              <a:rPr sz="2500" b="1" dirty="0">
                <a:solidFill>
                  <a:srgbClr val="006600"/>
                </a:solidFill>
                <a:latin typeface="Calibri"/>
                <a:ea typeface="Calibri"/>
                <a:cs typeface="Calibri"/>
                <a:sym typeface="Calibri"/>
              </a:rPr>
              <a:t>Terminal Evaluations </a:t>
            </a:r>
          </a:p>
        </p:txBody>
      </p:sp>
      <p:sp>
        <p:nvSpPr>
          <p:cNvPr id="39" name="Shape 39"/>
          <p:cNvSpPr/>
          <p:nvPr/>
        </p:nvSpPr>
        <p:spPr>
          <a:xfrm>
            <a:off x="4713511" y="3581398"/>
            <a:ext cx="4114805" cy="6756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r">
              <a:spcBef>
                <a:spcPts val="400"/>
              </a:spcBef>
              <a:defRPr sz="2000" b="1">
                <a:solidFill>
                  <a:srgbClr val="4A452A"/>
                </a:solidFill>
                <a:latin typeface="Calibri"/>
                <a:ea typeface="Calibri"/>
                <a:cs typeface="Calibri"/>
                <a:sym typeface="Calibri"/>
              </a:defRPr>
            </a:lvl1pPr>
          </a:lstStyle>
          <a:p>
            <a:pPr lvl="0">
              <a:defRPr sz="1800" b="0">
                <a:solidFill>
                  <a:srgbClr val="000000"/>
                </a:solidFill>
              </a:defRPr>
            </a:pPr>
            <a:r>
              <a:rPr sz="2000" b="1">
                <a:solidFill>
                  <a:srgbClr val="4A452A"/>
                </a:solidFill>
              </a:rPr>
              <a:t>GEF Expanded Constituency Workshop</a:t>
            </a:r>
          </a:p>
        </p:txBody>
      </p:sp>
      <p:sp>
        <p:nvSpPr>
          <p:cNvPr id="40" name="Shape 40"/>
          <p:cNvSpPr/>
          <p:nvPr/>
        </p:nvSpPr>
        <p:spPr>
          <a:xfrm>
            <a:off x="4713511" y="4952998"/>
            <a:ext cx="4343405" cy="3581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spcBef>
                <a:spcPts val="400"/>
              </a:spcBef>
              <a:defRPr b="1">
                <a:solidFill>
                  <a:srgbClr val="6F7A8F"/>
                </a:solidFill>
                <a:latin typeface="Calibri"/>
                <a:ea typeface="Calibri"/>
                <a:cs typeface="Calibri"/>
                <a:sym typeface="Calibri"/>
              </a:defRPr>
            </a:lvl1pPr>
          </a:lstStyle>
          <a:p>
            <a:pPr lvl="0">
              <a:defRPr b="0">
                <a:solidFill>
                  <a:srgbClr val="000000"/>
                </a:solidFill>
              </a:defRPr>
            </a:pPr>
            <a:r>
              <a:rPr b="1">
                <a:solidFill>
                  <a:srgbClr val="6F7A8F"/>
                </a:solidFill>
              </a:rPr>
              <a:t>Anna Viggh</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The GEF M&amp;E Policy</a:t>
            </a:r>
          </a:p>
        </p:txBody>
      </p:sp>
      <p:sp>
        <p:nvSpPr>
          <p:cNvPr id="122" name="Shape 122"/>
          <p:cNvSpPr>
            <a:spLocks noGrp="1"/>
          </p:cNvSpPr>
          <p:nvPr>
            <p:ph type="body" idx="1"/>
          </p:nvPr>
        </p:nvSpPr>
        <p:spPr>
          <a:xfrm>
            <a:off x="228600" y="1524000"/>
            <a:ext cx="8686800" cy="4876800"/>
          </a:xfrm>
          <a:prstGeom prst="rect">
            <a:avLst/>
          </a:prstGeom>
        </p:spPr>
        <p:txBody>
          <a:bodyPr/>
          <a:lstStyle/>
          <a:p>
            <a:pPr lvl="0">
              <a:defRPr sz="1800"/>
            </a:pPr>
            <a:endParaRPr sz="2400" dirty="0"/>
          </a:p>
          <a:p>
            <a:pPr>
              <a:spcBef>
                <a:spcPts val="500"/>
              </a:spcBef>
              <a:defRPr sz="1800"/>
            </a:pPr>
            <a:r>
              <a:rPr sz="2400" dirty="0"/>
              <a:t>Defines the concepts, role, and use of monitoring and evaluation within the GEF </a:t>
            </a:r>
          </a:p>
          <a:p>
            <a:pPr>
              <a:spcBef>
                <a:spcPts val="500"/>
              </a:spcBef>
              <a:defRPr sz="1800"/>
            </a:pPr>
            <a:r>
              <a:rPr sz="2400" dirty="0"/>
              <a:t>Defines the institutional framework and responsibilities</a:t>
            </a:r>
          </a:p>
          <a:p>
            <a:pPr>
              <a:spcBef>
                <a:spcPts val="500"/>
              </a:spcBef>
              <a:defRPr sz="1800"/>
            </a:pPr>
            <a:r>
              <a:rPr sz="2400" dirty="0"/>
              <a:t>Indicates the GEF minimum M&amp;E requirements covering:</a:t>
            </a:r>
          </a:p>
          <a:p>
            <a:pPr marL="737181" lvl="1" indent="-279981">
              <a:spcBef>
                <a:spcPts val="400"/>
              </a:spcBef>
              <a:defRPr sz="1800"/>
            </a:pPr>
            <a:r>
              <a:rPr sz="2000" dirty="0"/>
              <a:t>Project design </a:t>
            </a:r>
          </a:p>
          <a:p>
            <a:pPr marL="737181" lvl="1" indent="-279981">
              <a:spcBef>
                <a:spcPts val="400"/>
              </a:spcBef>
              <a:defRPr sz="1800"/>
            </a:pPr>
            <a:r>
              <a:rPr sz="2000" dirty="0"/>
              <a:t>Application of M&amp;E at the project level</a:t>
            </a:r>
            <a:endParaRPr sz="2800" dirty="0"/>
          </a:p>
          <a:p>
            <a:pPr marL="737181" lvl="1" indent="-279981">
              <a:spcBef>
                <a:spcPts val="400"/>
              </a:spcBef>
              <a:defRPr sz="1800"/>
            </a:pPr>
            <a:r>
              <a:rPr sz="2000" dirty="0"/>
              <a:t>Project evaluation</a:t>
            </a:r>
          </a:p>
          <a:p>
            <a:pPr marL="737181" lvl="1" indent="-279981">
              <a:spcBef>
                <a:spcPts val="400"/>
              </a:spcBef>
              <a:defRPr sz="1800"/>
            </a:pPr>
            <a:r>
              <a:rPr sz="2000" dirty="0"/>
              <a:t>Engagement of Operational Focal Points in M&amp;E </a:t>
            </a:r>
          </a:p>
          <a:p>
            <a:pPr>
              <a:spcBef>
                <a:spcPts val="500"/>
              </a:spcBef>
              <a:defRPr sz="1800"/>
            </a:pPr>
            <a:r>
              <a:rPr sz="2400" dirty="0"/>
              <a:t>Current M&amp;E Policy: Approved by GEF Council in November 2010</a:t>
            </a:r>
          </a:p>
        </p:txBody>
      </p:sp>
      <p:sp>
        <p:nvSpPr>
          <p:cNvPr id="123" name="Shape 123"/>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10</a:t>
            </a:fld>
            <a:endParaRPr sz="120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body" idx="1"/>
          </p:nvPr>
        </p:nvSpPr>
        <p:spPr>
          <a:xfrm>
            <a:off x="4648200" y="2971800"/>
            <a:ext cx="4114800" cy="1219200"/>
          </a:xfrm>
          <a:prstGeom prst="rect">
            <a:avLst/>
          </a:prstGeom>
        </p:spPr>
        <p:txBody>
          <a:bodyPr/>
          <a:lstStyle/>
          <a:p>
            <a:pPr lvl="0" defTabSz="868680">
              <a:lnSpc>
                <a:spcPct val="90000"/>
              </a:lnSpc>
              <a:spcBef>
                <a:spcPts val="700"/>
              </a:spcBef>
              <a:defRPr sz="1800" b="0">
                <a:solidFill>
                  <a:srgbClr val="000000"/>
                </a:solidFill>
              </a:defRPr>
            </a:pPr>
            <a:r>
              <a:rPr sz="3200" b="1">
                <a:solidFill>
                  <a:srgbClr val="006600"/>
                </a:solidFill>
              </a:rPr>
              <a:t>Training Module on </a:t>
            </a:r>
            <a:endParaRPr sz="3200">
              <a:solidFill>
                <a:srgbClr val="2A602A"/>
              </a:solidFill>
            </a:endParaRPr>
          </a:p>
          <a:p>
            <a:pPr lvl="0" defTabSz="868680">
              <a:lnSpc>
                <a:spcPct val="90000"/>
              </a:lnSpc>
              <a:spcBef>
                <a:spcPts val="700"/>
              </a:spcBef>
              <a:defRPr sz="1800" b="0">
                <a:solidFill>
                  <a:srgbClr val="000000"/>
                </a:solidFill>
              </a:defRPr>
            </a:pPr>
            <a:r>
              <a:rPr sz="3200" b="1">
                <a:solidFill>
                  <a:srgbClr val="006600"/>
                </a:solidFill>
              </a:rPr>
              <a:t>Terminal Evaluations </a:t>
            </a:r>
          </a:p>
        </p:txBody>
      </p:sp>
      <p:sp>
        <p:nvSpPr>
          <p:cNvPr id="126" name="Shape 126"/>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11</a:t>
            </a:fld>
            <a:endParaRPr sz="120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Introduction</a:t>
            </a:r>
          </a:p>
        </p:txBody>
      </p:sp>
      <p:sp>
        <p:nvSpPr>
          <p:cNvPr id="129" name="Shape 129"/>
          <p:cNvSpPr>
            <a:spLocks noGrp="1"/>
          </p:cNvSpPr>
          <p:nvPr>
            <p:ph type="body" idx="1"/>
          </p:nvPr>
        </p:nvSpPr>
        <p:spPr>
          <a:xfrm>
            <a:off x="228600" y="1524000"/>
            <a:ext cx="8686800" cy="4876800"/>
          </a:xfrm>
          <a:prstGeom prst="rect">
            <a:avLst/>
          </a:prstGeom>
        </p:spPr>
        <p:txBody>
          <a:bodyPr/>
          <a:lstStyle/>
          <a:p>
            <a:pPr marL="0" lvl="0" indent="0">
              <a:lnSpc>
                <a:spcPct val="80000"/>
              </a:lnSpc>
              <a:spcBef>
                <a:spcPts val="400"/>
              </a:spcBef>
              <a:buSzTx/>
              <a:buNone/>
              <a:defRPr sz="1800"/>
            </a:pPr>
            <a:endParaRPr sz="3000" dirty="0"/>
          </a:p>
          <a:p>
            <a:pPr>
              <a:lnSpc>
                <a:spcPct val="80000"/>
              </a:lnSpc>
              <a:spcBef>
                <a:spcPts val="600"/>
              </a:spcBef>
              <a:defRPr sz="1800"/>
            </a:pPr>
            <a:r>
              <a:rPr sz="2800" dirty="0"/>
              <a:t>Purpose of this module is to:</a:t>
            </a:r>
          </a:p>
          <a:p>
            <a:pPr marL="867118" lvl="1" indent="-409918">
              <a:lnSpc>
                <a:spcPct val="80000"/>
              </a:lnSpc>
              <a:spcBef>
                <a:spcPts val="500"/>
              </a:spcBef>
              <a:defRPr sz="1800"/>
            </a:pPr>
            <a:r>
              <a:rPr sz="2200" dirty="0"/>
              <a:t>Discuss importance and utility of terminal evaluations</a:t>
            </a:r>
          </a:p>
          <a:p>
            <a:pPr marL="867118" lvl="1" indent="-409918">
              <a:lnSpc>
                <a:spcPct val="80000"/>
              </a:lnSpc>
              <a:spcBef>
                <a:spcPts val="500"/>
              </a:spcBef>
              <a:defRPr sz="1800"/>
            </a:pPr>
            <a:r>
              <a:rPr sz="2200" dirty="0"/>
              <a:t>Characteristics of a good terminal evaluation</a:t>
            </a:r>
          </a:p>
          <a:p>
            <a:pPr marL="867118" lvl="1" indent="-409918">
              <a:lnSpc>
                <a:spcPct val="80000"/>
              </a:lnSpc>
              <a:spcBef>
                <a:spcPts val="500"/>
              </a:spcBef>
              <a:defRPr sz="1800"/>
            </a:pPr>
            <a:r>
              <a:rPr sz="2200" dirty="0"/>
              <a:t>Exercise on pre-requisites for preparing a good terminal evaluation</a:t>
            </a:r>
          </a:p>
          <a:p>
            <a:pPr marL="1230923" lvl="2" indent="-316523">
              <a:lnSpc>
                <a:spcPct val="80000"/>
              </a:lnSpc>
              <a:spcBef>
                <a:spcPts val="400"/>
              </a:spcBef>
              <a:defRPr sz="1800"/>
            </a:pPr>
            <a:r>
              <a:rPr sz="1900" dirty="0"/>
              <a:t>What needs to be done during project preparation and implementatio</a:t>
            </a:r>
            <a:r>
              <a:rPr sz="1800" dirty="0"/>
              <a:t>n</a:t>
            </a:r>
            <a:endParaRPr sz="1800" dirty="0"/>
          </a:p>
          <a:p>
            <a:pPr marL="1669218" lvl="3" indent="-297618">
              <a:lnSpc>
                <a:spcPct val="96000"/>
              </a:lnSpc>
              <a:spcBef>
                <a:spcPts val="0"/>
              </a:spcBef>
              <a:defRPr sz="1800"/>
            </a:pPr>
            <a:r>
              <a:rPr sz="1700" dirty="0"/>
              <a:t>When a project is prepared</a:t>
            </a:r>
            <a:endParaRPr sz="3100" dirty="0"/>
          </a:p>
          <a:p>
            <a:pPr marL="1669218" lvl="3" indent="-297618">
              <a:lnSpc>
                <a:spcPct val="96000"/>
              </a:lnSpc>
              <a:spcBef>
                <a:spcPts val="0"/>
              </a:spcBef>
              <a:defRPr sz="1800"/>
            </a:pPr>
            <a:r>
              <a:rPr sz="1700" dirty="0"/>
              <a:t>When a project is implemented</a:t>
            </a:r>
            <a:endParaRPr sz="3100" dirty="0"/>
          </a:p>
          <a:p>
            <a:pPr marL="1230923" lvl="2" indent="-316523">
              <a:lnSpc>
                <a:spcPct val="80000"/>
              </a:lnSpc>
              <a:spcBef>
                <a:spcPts val="600"/>
              </a:spcBef>
              <a:defRPr sz="1800"/>
            </a:pPr>
            <a:r>
              <a:rPr sz="1900" dirty="0"/>
              <a:t>What needs to be done during preparation and delivery of a terminal evaluation</a:t>
            </a:r>
            <a:endParaRPr sz="1900" dirty="0"/>
          </a:p>
          <a:p>
            <a:pPr marL="1605130" lvl="3" indent="-233530">
              <a:lnSpc>
                <a:spcPct val="96000"/>
              </a:lnSpc>
              <a:spcBef>
                <a:spcPts val="0"/>
              </a:spcBef>
              <a:defRPr sz="1800"/>
            </a:pPr>
            <a:r>
              <a:rPr sz="1600" dirty="0"/>
              <a:t>When a terminal evaluation is planned</a:t>
            </a:r>
            <a:endParaRPr sz="1100" dirty="0"/>
          </a:p>
          <a:p>
            <a:pPr marL="1605130" lvl="3" indent="-233530">
              <a:lnSpc>
                <a:spcPct val="96000"/>
              </a:lnSpc>
              <a:spcBef>
                <a:spcPts val="0"/>
              </a:spcBef>
              <a:defRPr sz="1800"/>
            </a:pPr>
            <a:r>
              <a:rPr sz="1600" dirty="0"/>
              <a:t>When a terminal evaluation  is conducted</a:t>
            </a:r>
            <a:endParaRPr sz="1100" dirty="0"/>
          </a:p>
          <a:p>
            <a:pPr marL="1605130" lvl="3" indent="-233530">
              <a:lnSpc>
                <a:spcPct val="96000"/>
              </a:lnSpc>
              <a:spcBef>
                <a:spcPts val="0"/>
              </a:spcBef>
              <a:defRPr sz="1800"/>
            </a:pPr>
            <a:r>
              <a:rPr sz="1600" dirty="0"/>
              <a:t>When a draft report is prepared</a:t>
            </a:r>
          </a:p>
        </p:txBody>
      </p:sp>
      <p:sp>
        <p:nvSpPr>
          <p:cNvPr id="130" name="Shape 130"/>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12</a:t>
            </a:fld>
            <a:endParaRPr sz="120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228600" y="228600"/>
            <a:ext cx="8686800" cy="1143000"/>
          </a:xfrm>
          <a:prstGeom prst="rect">
            <a:avLst/>
          </a:prstGeom>
        </p:spPr>
        <p:txBody>
          <a:bodyPr>
            <a:normAutofit fontScale="90000"/>
          </a:bodyPr>
          <a:lstStyle>
            <a:lvl1pPr defTabSz="905255">
              <a:defRPr sz="3500"/>
            </a:lvl1pPr>
          </a:lstStyle>
          <a:p>
            <a:pPr lvl="0">
              <a:defRPr sz="1800" b="0">
                <a:solidFill>
                  <a:srgbClr val="000000"/>
                </a:solidFill>
              </a:defRPr>
            </a:pPr>
            <a:r>
              <a:rPr sz="3500" b="1" dirty="0">
                <a:solidFill>
                  <a:schemeClr val="tx1"/>
                </a:solidFill>
              </a:rPr>
              <a:t>Importance and Utility of Terminal Evaluations</a:t>
            </a:r>
          </a:p>
        </p:txBody>
      </p:sp>
      <p:sp>
        <p:nvSpPr>
          <p:cNvPr id="133" name="Shape 133"/>
          <p:cNvSpPr>
            <a:spLocks noGrp="1"/>
          </p:cNvSpPr>
          <p:nvPr>
            <p:ph type="body" idx="1"/>
          </p:nvPr>
        </p:nvSpPr>
        <p:spPr>
          <a:xfrm>
            <a:off x="228600" y="1524000"/>
            <a:ext cx="8686800" cy="4876800"/>
          </a:xfrm>
          <a:prstGeom prst="rect">
            <a:avLst/>
          </a:prstGeom>
        </p:spPr>
        <p:txBody>
          <a:bodyPr/>
          <a:lstStyle/>
          <a:p>
            <a:pPr>
              <a:spcBef>
                <a:spcPts val="600"/>
              </a:spcBef>
              <a:defRPr sz="1800"/>
            </a:pPr>
            <a:endParaRPr lang="en-US" sz="2800" dirty="0" smtClean="0"/>
          </a:p>
          <a:p>
            <a:pPr>
              <a:spcBef>
                <a:spcPts val="600"/>
              </a:spcBef>
              <a:defRPr sz="1800"/>
            </a:pPr>
            <a:r>
              <a:rPr sz="2800" dirty="0" smtClean="0"/>
              <a:t>Source </a:t>
            </a:r>
            <a:r>
              <a:rPr sz="2800" dirty="0"/>
              <a:t>of information on project</a:t>
            </a:r>
          </a:p>
          <a:p>
            <a:pPr marL="867118" lvl="1" indent="-409918">
              <a:spcBef>
                <a:spcPts val="500"/>
              </a:spcBef>
              <a:defRPr sz="1800"/>
            </a:pPr>
            <a:r>
              <a:rPr sz="2200" dirty="0"/>
              <a:t>Results: Outputs, outcomes and progress to impact</a:t>
            </a:r>
            <a:endParaRPr sz="2800" dirty="0"/>
          </a:p>
          <a:p>
            <a:pPr marL="867118" lvl="1" indent="-409918">
              <a:spcBef>
                <a:spcPts val="500"/>
              </a:spcBef>
              <a:defRPr sz="1800"/>
            </a:pPr>
            <a:r>
              <a:rPr sz="2200" dirty="0"/>
              <a:t>Implementation, execution, and project cycle related information </a:t>
            </a:r>
            <a:endParaRPr sz="2800" dirty="0"/>
          </a:p>
          <a:p>
            <a:pPr marL="867118" lvl="1" indent="-409918">
              <a:spcBef>
                <a:spcPts val="500"/>
              </a:spcBef>
              <a:defRPr sz="1800"/>
            </a:pPr>
            <a:r>
              <a:rPr sz="2200" dirty="0"/>
              <a:t>Project finances including co-financing</a:t>
            </a:r>
            <a:endParaRPr sz="2800" dirty="0"/>
          </a:p>
          <a:p>
            <a:pPr marL="867118" lvl="1" indent="-409918">
              <a:spcBef>
                <a:spcPts val="500"/>
              </a:spcBef>
              <a:defRPr sz="1800"/>
            </a:pPr>
            <a:r>
              <a:rPr sz="2200" dirty="0"/>
              <a:t>Recommendations and Lessons for the future</a:t>
            </a:r>
            <a:endParaRPr sz="2800" dirty="0"/>
          </a:p>
          <a:p>
            <a:pPr>
              <a:spcBef>
                <a:spcPts val="600"/>
              </a:spcBef>
              <a:defRPr sz="1800"/>
            </a:pPr>
            <a:r>
              <a:rPr sz="2800" dirty="0"/>
              <a:t>GEF M&amp;E Policy (2010): Minimum Requirement 3</a:t>
            </a:r>
          </a:p>
          <a:p>
            <a:pPr marL="867118" lvl="1" indent="-409918">
              <a:spcBef>
                <a:spcPts val="500"/>
              </a:spcBef>
              <a:defRPr sz="1800"/>
            </a:pPr>
            <a:r>
              <a:rPr sz="2200" dirty="0"/>
              <a:t>Terminal evaluations mandatory since 1995</a:t>
            </a:r>
          </a:p>
          <a:p>
            <a:pPr marL="867118" lvl="1" indent="-409918">
              <a:spcBef>
                <a:spcPts val="500"/>
              </a:spcBef>
              <a:defRPr sz="1800"/>
            </a:pPr>
            <a:r>
              <a:rPr sz="2200" dirty="0"/>
              <a:t>For full-size projects required, encouraged for MSPs</a:t>
            </a:r>
          </a:p>
        </p:txBody>
      </p:sp>
      <p:sp>
        <p:nvSpPr>
          <p:cNvPr id="134" name="Shape 134"/>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13</a:t>
            </a:fld>
            <a:endParaRPr sz="120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228600" y="228600"/>
            <a:ext cx="8686800" cy="1143000"/>
          </a:xfrm>
          <a:prstGeom prst="rect">
            <a:avLst/>
          </a:prstGeom>
        </p:spPr>
        <p:txBody>
          <a:bodyPr>
            <a:normAutofit fontScale="90000"/>
          </a:bodyPr>
          <a:lstStyle>
            <a:lvl1pPr defTabSz="905255">
              <a:defRPr sz="3500"/>
            </a:lvl1pPr>
          </a:lstStyle>
          <a:p>
            <a:pPr lvl="0">
              <a:defRPr sz="1800" b="0">
                <a:solidFill>
                  <a:srgbClr val="000000"/>
                </a:solidFill>
              </a:defRPr>
            </a:pPr>
            <a:r>
              <a:rPr sz="3500" b="1" dirty="0">
                <a:solidFill>
                  <a:schemeClr val="tx1"/>
                </a:solidFill>
              </a:rPr>
              <a:t>Importance and Utility of Terminal Evaluations contd.</a:t>
            </a:r>
          </a:p>
        </p:txBody>
      </p:sp>
      <p:sp>
        <p:nvSpPr>
          <p:cNvPr id="137" name="Shape 137"/>
          <p:cNvSpPr>
            <a:spLocks noGrp="1"/>
          </p:cNvSpPr>
          <p:nvPr>
            <p:ph type="body" idx="1"/>
          </p:nvPr>
        </p:nvSpPr>
        <p:spPr>
          <a:xfrm>
            <a:off x="228600" y="1524000"/>
            <a:ext cx="8686800" cy="4876800"/>
          </a:xfrm>
          <a:prstGeom prst="rect">
            <a:avLst/>
          </a:prstGeom>
        </p:spPr>
        <p:txBody>
          <a:bodyPr/>
          <a:lstStyle/>
          <a:p>
            <a:pPr>
              <a:spcBef>
                <a:spcPts val="600"/>
              </a:spcBef>
              <a:defRPr sz="1800"/>
            </a:pPr>
            <a:endParaRPr lang="en-US" sz="2800" dirty="0" smtClean="0"/>
          </a:p>
          <a:p>
            <a:pPr>
              <a:spcBef>
                <a:spcPts val="600"/>
              </a:spcBef>
              <a:defRPr sz="1800"/>
            </a:pPr>
            <a:r>
              <a:rPr sz="2800" dirty="0" smtClean="0"/>
              <a:t>Reporting </a:t>
            </a:r>
            <a:r>
              <a:rPr sz="2800" dirty="0"/>
              <a:t>at the project portfolio level (APR, AMR)</a:t>
            </a:r>
          </a:p>
          <a:p>
            <a:pPr>
              <a:spcBef>
                <a:spcPts val="600"/>
              </a:spcBef>
              <a:defRPr sz="1800"/>
            </a:pPr>
            <a:r>
              <a:rPr sz="2800" dirty="0"/>
              <a:t>Input to other evaluations</a:t>
            </a:r>
          </a:p>
          <a:p>
            <a:pPr>
              <a:spcBef>
                <a:spcPts val="600"/>
              </a:spcBef>
              <a:defRPr sz="1800"/>
            </a:pPr>
            <a:r>
              <a:rPr sz="2800" dirty="0"/>
              <a:t>STAR’s performance index</a:t>
            </a:r>
          </a:p>
          <a:p>
            <a:pPr>
              <a:spcBef>
                <a:spcPts val="600"/>
              </a:spcBef>
              <a:defRPr sz="1800"/>
            </a:pPr>
            <a:r>
              <a:rPr sz="2800" dirty="0"/>
              <a:t>About 1000 terminal evaluations completed so far. </a:t>
            </a:r>
          </a:p>
          <a:p>
            <a:pPr>
              <a:spcBef>
                <a:spcPts val="600"/>
              </a:spcBef>
              <a:defRPr sz="1800"/>
            </a:pPr>
            <a:r>
              <a:rPr sz="2800" dirty="0"/>
              <a:t>Terminal evaluation may be accessed at:</a:t>
            </a:r>
          </a:p>
          <a:p>
            <a:pPr marL="737181" lvl="1" indent="-279981">
              <a:spcBef>
                <a:spcPts val="400"/>
              </a:spcBef>
              <a:defRPr sz="1800"/>
            </a:pPr>
            <a:r>
              <a:rPr lang="en-US" sz="2400" dirty="0" smtClean="0"/>
              <a:t>GEF website</a:t>
            </a:r>
            <a:r>
              <a:rPr lang="en-US" sz="2400" dirty="0"/>
              <a:t>: </a:t>
            </a:r>
            <a:r>
              <a:rPr lang="en-US" sz="2400" dirty="0">
                <a:hlinkClick r:id="rId2"/>
              </a:rPr>
              <a:t>http://www.thegef.org/gef/gef_projects_funding</a:t>
            </a:r>
            <a:endParaRPr lang="en-US" sz="2400" dirty="0"/>
          </a:p>
          <a:p>
            <a:pPr marL="737181" lvl="1" indent="-279981">
              <a:spcBef>
                <a:spcPts val="400"/>
              </a:spcBef>
              <a:defRPr sz="1800"/>
            </a:pPr>
            <a:r>
              <a:rPr lang="en-US" sz="2400" dirty="0" smtClean="0"/>
              <a:t>Through PMIS</a:t>
            </a:r>
            <a:endParaRPr sz="2400" dirty="0"/>
          </a:p>
        </p:txBody>
      </p:sp>
      <p:sp>
        <p:nvSpPr>
          <p:cNvPr id="138" name="Shape 138"/>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14</a:t>
            </a:fld>
            <a:endParaRPr sz="120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228600" y="228600"/>
            <a:ext cx="8686800" cy="1143000"/>
          </a:xfrm>
          <a:prstGeom prst="rect">
            <a:avLst/>
          </a:prstGeom>
        </p:spPr>
        <p:txBody>
          <a:bodyPr/>
          <a:lstStyle>
            <a:lvl1pPr defTabSz="905255">
              <a:defRPr sz="3500"/>
            </a:lvl1pPr>
          </a:lstStyle>
          <a:p>
            <a:pPr lvl="0">
              <a:defRPr sz="1800" b="0">
                <a:solidFill>
                  <a:srgbClr val="000000"/>
                </a:solidFill>
              </a:defRPr>
            </a:pPr>
            <a:r>
              <a:rPr sz="3500" b="1" dirty="0">
                <a:solidFill>
                  <a:schemeClr val="tx1"/>
                </a:solidFill>
              </a:rPr>
              <a:t>Characteristics of a Good Terminal Evaluation</a:t>
            </a:r>
          </a:p>
        </p:txBody>
      </p:sp>
      <p:sp>
        <p:nvSpPr>
          <p:cNvPr id="141" name="Shape 141"/>
          <p:cNvSpPr>
            <a:spLocks noGrp="1"/>
          </p:cNvSpPr>
          <p:nvPr>
            <p:ph type="body" idx="1"/>
          </p:nvPr>
        </p:nvSpPr>
        <p:spPr>
          <a:xfrm>
            <a:off x="228600" y="1524000"/>
            <a:ext cx="8686800" cy="4876800"/>
          </a:xfrm>
          <a:prstGeom prst="rect">
            <a:avLst/>
          </a:prstGeom>
        </p:spPr>
        <p:txBody>
          <a:bodyPr/>
          <a:lstStyle/>
          <a:p>
            <a:pPr>
              <a:lnSpc>
                <a:spcPct val="80000"/>
              </a:lnSpc>
              <a:spcBef>
                <a:spcPts val="400"/>
              </a:spcBef>
              <a:defRPr sz="1800"/>
            </a:pPr>
            <a:r>
              <a:rPr sz="2200" dirty="0"/>
              <a:t>GEF IEO criteria for terminal evaluations quality:</a:t>
            </a:r>
          </a:p>
          <a:p>
            <a:pPr marL="697920" lvl="1" indent="-240720">
              <a:lnSpc>
                <a:spcPct val="80000"/>
              </a:lnSpc>
              <a:spcBef>
                <a:spcPts val="400"/>
              </a:spcBef>
              <a:defRPr sz="1800"/>
            </a:pPr>
            <a:r>
              <a:rPr sz="1800" dirty="0"/>
              <a:t>Outcomes </a:t>
            </a:r>
          </a:p>
          <a:p>
            <a:pPr marL="697920" lvl="1" indent="-240720">
              <a:lnSpc>
                <a:spcPct val="80000"/>
              </a:lnSpc>
              <a:spcBef>
                <a:spcPts val="400"/>
              </a:spcBef>
              <a:defRPr sz="1800"/>
            </a:pPr>
            <a:r>
              <a:rPr sz="1800" dirty="0"/>
              <a:t>Consistency and comprehensiveness</a:t>
            </a:r>
          </a:p>
          <a:p>
            <a:pPr marL="697920" lvl="1" indent="-240720">
              <a:lnSpc>
                <a:spcPct val="80000"/>
              </a:lnSpc>
              <a:spcBef>
                <a:spcPts val="400"/>
              </a:spcBef>
              <a:defRPr sz="1800"/>
            </a:pPr>
            <a:r>
              <a:rPr sz="1800" dirty="0"/>
              <a:t>Sustainability</a:t>
            </a:r>
          </a:p>
          <a:p>
            <a:pPr marL="697920" lvl="1" indent="-240720">
              <a:lnSpc>
                <a:spcPct val="80000"/>
              </a:lnSpc>
              <a:spcBef>
                <a:spcPts val="400"/>
              </a:spcBef>
              <a:defRPr sz="1800"/>
            </a:pPr>
            <a:r>
              <a:rPr sz="1800" dirty="0"/>
              <a:t>Lessons and recommendations</a:t>
            </a:r>
          </a:p>
          <a:p>
            <a:pPr marL="697920" lvl="1" indent="-240720">
              <a:lnSpc>
                <a:spcPct val="80000"/>
              </a:lnSpc>
              <a:spcBef>
                <a:spcPts val="400"/>
              </a:spcBef>
              <a:defRPr sz="1800"/>
            </a:pPr>
            <a:r>
              <a:rPr sz="1800" dirty="0"/>
              <a:t>Project finances</a:t>
            </a:r>
          </a:p>
          <a:p>
            <a:pPr marL="697920" lvl="1" indent="-240720">
              <a:lnSpc>
                <a:spcPct val="80000"/>
              </a:lnSpc>
              <a:spcBef>
                <a:spcPts val="400"/>
              </a:spcBef>
              <a:defRPr sz="1800"/>
            </a:pPr>
            <a:r>
              <a:rPr sz="1800" dirty="0"/>
              <a:t>M&amp;E</a:t>
            </a:r>
          </a:p>
          <a:p>
            <a:pPr>
              <a:lnSpc>
                <a:spcPct val="80000"/>
              </a:lnSpc>
              <a:spcBef>
                <a:spcPts val="400"/>
              </a:spcBef>
              <a:defRPr sz="1800"/>
            </a:pPr>
            <a:r>
              <a:rPr sz="2200" dirty="0"/>
              <a:t>Other characteristics of good terminal evaluations:</a:t>
            </a:r>
          </a:p>
          <a:p>
            <a:pPr marL="697920" lvl="1" indent="-240720">
              <a:lnSpc>
                <a:spcPct val="80000"/>
              </a:lnSpc>
              <a:spcBef>
                <a:spcPts val="400"/>
              </a:spcBef>
              <a:defRPr sz="1800"/>
            </a:pPr>
            <a:r>
              <a:rPr sz="1800" dirty="0"/>
              <a:t>Transparency and timeliness</a:t>
            </a:r>
          </a:p>
          <a:p>
            <a:pPr marL="697920" lvl="1" indent="-240720">
              <a:lnSpc>
                <a:spcPct val="80000"/>
              </a:lnSpc>
              <a:spcBef>
                <a:spcPts val="400"/>
              </a:spcBef>
              <a:defRPr sz="1800"/>
            </a:pPr>
            <a:r>
              <a:rPr sz="1800" dirty="0"/>
              <a:t>Candor</a:t>
            </a:r>
          </a:p>
          <a:p>
            <a:pPr marL="697920" lvl="1" indent="-240720">
              <a:lnSpc>
                <a:spcPct val="80000"/>
              </a:lnSpc>
              <a:spcBef>
                <a:spcPts val="400"/>
              </a:spcBef>
              <a:defRPr sz="1800"/>
            </a:pPr>
            <a:r>
              <a:rPr sz="1800" dirty="0"/>
              <a:t>Balance</a:t>
            </a:r>
          </a:p>
          <a:p>
            <a:pPr marL="697920" lvl="1" indent="-240720">
              <a:lnSpc>
                <a:spcPct val="80000"/>
              </a:lnSpc>
              <a:spcBef>
                <a:spcPts val="400"/>
              </a:spcBef>
              <a:defRPr sz="1800"/>
            </a:pPr>
            <a:r>
              <a:rPr sz="1800" dirty="0"/>
              <a:t>Utility</a:t>
            </a:r>
          </a:p>
          <a:p>
            <a:pPr>
              <a:lnSpc>
                <a:spcPct val="80000"/>
              </a:lnSpc>
              <a:spcBef>
                <a:spcPts val="400"/>
              </a:spcBef>
              <a:defRPr sz="1800"/>
            </a:pPr>
            <a:r>
              <a:rPr sz="2200" dirty="0"/>
              <a:t>Question – is good terminal evaluation and good project performance the same?</a:t>
            </a:r>
          </a:p>
          <a:p>
            <a:pPr>
              <a:lnSpc>
                <a:spcPct val="80000"/>
              </a:lnSpc>
              <a:spcBef>
                <a:spcPts val="400"/>
              </a:spcBef>
              <a:defRPr sz="1800"/>
            </a:pPr>
            <a:r>
              <a:rPr sz="2200" dirty="0"/>
              <a:t>Terminal Evaluation Guidelines are available at: </a:t>
            </a:r>
            <a:r>
              <a:rPr sz="2000" dirty="0">
                <a:hlinkClick r:id="rId3"/>
              </a:rPr>
              <a:t>http://www.thegef.org/gef/Guidelines%20Terminal%20Evaluations</a:t>
            </a:r>
            <a:r>
              <a:rPr sz="2000" dirty="0"/>
              <a:t>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xfrm>
            <a:off x="228600" y="228600"/>
            <a:ext cx="8686800" cy="1143000"/>
          </a:xfrm>
          <a:prstGeom prst="rect">
            <a:avLst/>
          </a:prstGeom>
        </p:spPr>
        <p:txBody>
          <a:bodyPr/>
          <a:lstStyle>
            <a:lvl1pPr defTabSz="841247">
              <a:defRPr sz="3600"/>
            </a:lvl1pPr>
          </a:lstStyle>
          <a:p>
            <a:pPr lvl="0">
              <a:defRPr sz="1800" b="0">
                <a:solidFill>
                  <a:srgbClr val="000000"/>
                </a:solidFill>
              </a:defRPr>
            </a:pPr>
            <a:r>
              <a:rPr sz="3600" b="1" dirty="0">
                <a:solidFill>
                  <a:schemeClr val="tx1"/>
                </a:solidFill>
              </a:rPr>
              <a:t>Examples of Good Terminal Evaluations</a:t>
            </a:r>
          </a:p>
        </p:txBody>
      </p:sp>
      <p:sp>
        <p:nvSpPr>
          <p:cNvPr id="146" name="Shape 146"/>
          <p:cNvSpPr>
            <a:spLocks noGrp="1"/>
          </p:cNvSpPr>
          <p:nvPr>
            <p:ph type="body" idx="1"/>
          </p:nvPr>
        </p:nvSpPr>
        <p:spPr>
          <a:xfrm>
            <a:off x="228600" y="1524000"/>
            <a:ext cx="8686800" cy="4876800"/>
          </a:xfrm>
          <a:prstGeom prst="rect">
            <a:avLst/>
          </a:prstGeom>
        </p:spPr>
        <p:txBody>
          <a:bodyPr/>
          <a:lstStyle/>
          <a:p>
            <a:pPr>
              <a:spcBef>
                <a:spcPts val="500"/>
              </a:spcBef>
              <a:defRPr sz="1800"/>
            </a:pPr>
            <a:endParaRPr lang="en-US" sz="2400" dirty="0" smtClean="0"/>
          </a:p>
          <a:p>
            <a:pPr>
              <a:spcBef>
                <a:spcPts val="500"/>
              </a:spcBef>
              <a:defRPr sz="1800"/>
            </a:pPr>
            <a:r>
              <a:rPr sz="2400" dirty="0" smtClean="0"/>
              <a:t>Links </a:t>
            </a:r>
            <a:r>
              <a:rPr sz="2400" dirty="0"/>
              <a:t>to examples of good terminal evaluations</a:t>
            </a:r>
          </a:p>
          <a:p>
            <a:pPr lvl="0">
              <a:defRPr sz="1800"/>
            </a:pPr>
            <a:endParaRPr sz="2400" dirty="0"/>
          </a:p>
          <a:p>
            <a:pPr marL="640896" lvl="1" indent="-183696">
              <a:spcBef>
                <a:spcPts val="400"/>
              </a:spcBef>
              <a:defRPr sz="1800"/>
            </a:pPr>
            <a:r>
              <a:rPr dirty="0"/>
              <a:t>GEF ID #394: </a:t>
            </a:r>
            <a:r>
              <a:rPr u="sng" dirty="0">
                <a:solidFill>
                  <a:srgbClr val="0000FF"/>
                </a:solidFill>
                <a:uFill>
                  <a:solidFill>
                    <a:srgbClr val="0000FF"/>
                  </a:solidFill>
                </a:uFill>
                <a:hlinkClick r:id="rId2"/>
              </a:rPr>
              <a:t>http://www.thegef.org/gef/project_detail?projID=394</a:t>
            </a:r>
          </a:p>
          <a:p>
            <a:pPr marL="640896" lvl="1" indent="-183696">
              <a:spcBef>
                <a:spcPts val="400"/>
              </a:spcBef>
              <a:defRPr sz="1800"/>
            </a:pPr>
            <a:r>
              <a:rPr dirty="0"/>
              <a:t>GEF ID #1599: </a:t>
            </a:r>
            <a:r>
              <a:rPr u="sng" dirty="0">
                <a:solidFill>
                  <a:srgbClr val="0000FF"/>
                </a:solidFill>
                <a:uFill>
                  <a:solidFill>
                    <a:srgbClr val="0000FF"/>
                  </a:solidFill>
                </a:uFill>
                <a:hlinkClick r:id="rId3"/>
              </a:rPr>
              <a:t>http://www.thegef.org/gef/project_detail?projID=1599</a:t>
            </a:r>
          </a:p>
          <a:p>
            <a:pPr marL="640896" lvl="1" indent="-183696">
              <a:spcBef>
                <a:spcPts val="400"/>
              </a:spcBef>
              <a:defRPr sz="1800"/>
            </a:pPr>
            <a:r>
              <a:rPr dirty="0"/>
              <a:t>GEF ID #1188: </a:t>
            </a:r>
            <a:r>
              <a:rPr u="sng" dirty="0">
                <a:solidFill>
                  <a:srgbClr val="0000FF"/>
                </a:solidFill>
                <a:uFill>
                  <a:solidFill>
                    <a:srgbClr val="0000FF"/>
                  </a:solidFill>
                </a:uFill>
                <a:hlinkClick r:id="rId4"/>
              </a:rPr>
              <a:t>http://www.thegef.org/gef/project_detail?projID=1188</a:t>
            </a:r>
          </a:p>
          <a:p>
            <a:pPr marL="640896" lvl="1" indent="-183696">
              <a:spcBef>
                <a:spcPts val="400"/>
              </a:spcBef>
              <a:defRPr sz="1800"/>
            </a:pPr>
            <a:r>
              <a:rPr dirty="0"/>
              <a:t>GEF ID #1348: </a:t>
            </a:r>
            <a:r>
              <a:rPr u="sng" dirty="0">
                <a:solidFill>
                  <a:srgbClr val="0000FF"/>
                </a:solidFill>
                <a:uFill>
                  <a:solidFill>
                    <a:srgbClr val="0000FF"/>
                  </a:solidFill>
                </a:uFill>
                <a:hlinkClick r:id="rId5"/>
              </a:rPr>
              <a:t>http://www.thegef.org/gef/project_detail?projID=1348</a:t>
            </a:r>
          </a:p>
        </p:txBody>
      </p:sp>
      <p:sp>
        <p:nvSpPr>
          <p:cNvPr id="147" name="Shape 147"/>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16</a:t>
            </a:fld>
            <a:endParaRPr sz="120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body" idx="1"/>
          </p:nvPr>
        </p:nvSpPr>
        <p:spPr>
          <a:xfrm>
            <a:off x="228600" y="1524000"/>
            <a:ext cx="8686800" cy="4876800"/>
          </a:xfrm>
          <a:prstGeom prst="rect">
            <a:avLst/>
          </a:prstGeom>
        </p:spPr>
        <p:txBody>
          <a:bodyPr/>
          <a:lstStyle/>
          <a:p>
            <a:pPr>
              <a:lnSpc>
                <a:spcPct val="80000"/>
              </a:lnSpc>
              <a:spcBef>
                <a:spcPts val="500"/>
              </a:spcBef>
              <a:defRPr sz="1800"/>
            </a:pPr>
            <a:r>
              <a:rPr sz="2200" dirty="0"/>
              <a:t>You will be asked to think about what needs to be done to facilitate preparation of a good terminal evaluation:</a:t>
            </a:r>
          </a:p>
          <a:p>
            <a:pPr marL="793268" lvl="1" indent="-336068">
              <a:lnSpc>
                <a:spcPct val="80000"/>
              </a:lnSpc>
              <a:spcBef>
                <a:spcPts val="400"/>
              </a:spcBef>
              <a:defRPr sz="1800"/>
            </a:pPr>
            <a:r>
              <a:rPr sz="1900" dirty="0"/>
              <a:t>At different stages of terminal evaluation preparation</a:t>
            </a:r>
          </a:p>
          <a:p>
            <a:pPr marL="793268" lvl="1" indent="-336068">
              <a:lnSpc>
                <a:spcPct val="80000"/>
              </a:lnSpc>
              <a:spcBef>
                <a:spcPts val="400"/>
              </a:spcBef>
              <a:defRPr sz="1800"/>
            </a:pPr>
            <a:r>
              <a:rPr sz="1900" dirty="0"/>
              <a:t>At project preparation and implementation</a:t>
            </a:r>
          </a:p>
          <a:p>
            <a:pPr lvl="0">
              <a:lnSpc>
                <a:spcPct val="80000"/>
              </a:lnSpc>
              <a:spcBef>
                <a:spcPts val="500"/>
              </a:spcBef>
              <a:defRPr sz="1800"/>
            </a:pPr>
            <a:endParaRPr sz="2200" dirty="0"/>
          </a:p>
          <a:p>
            <a:pPr>
              <a:lnSpc>
                <a:spcPct val="80000"/>
              </a:lnSpc>
              <a:spcBef>
                <a:spcPts val="500"/>
              </a:spcBef>
              <a:defRPr sz="1800"/>
            </a:pPr>
            <a:r>
              <a:rPr sz="2200" dirty="0"/>
              <a:t>Each group will discuss the requirements at each of these steps and will record their joint responses as bullets in the response sheet provided to them.</a:t>
            </a:r>
          </a:p>
          <a:p>
            <a:pPr lvl="0">
              <a:lnSpc>
                <a:spcPct val="80000"/>
              </a:lnSpc>
              <a:spcBef>
                <a:spcPts val="500"/>
              </a:spcBef>
              <a:defRPr sz="1800"/>
            </a:pPr>
            <a:endParaRPr sz="2200" dirty="0"/>
          </a:p>
          <a:p>
            <a:pPr>
              <a:lnSpc>
                <a:spcPct val="80000"/>
              </a:lnSpc>
              <a:spcBef>
                <a:spcPts val="500"/>
              </a:spcBef>
              <a:defRPr sz="1800"/>
            </a:pPr>
            <a:r>
              <a:rPr sz="2200" dirty="0"/>
              <a:t>After all stages have been discussed by the groups, one of the groups will present its response for a stage, others may add if their group had an additional bullets not yet covered. Each stage will be presented by a different group.</a:t>
            </a:r>
          </a:p>
          <a:p>
            <a:pPr lvl="0">
              <a:lnSpc>
                <a:spcPct val="80000"/>
              </a:lnSpc>
              <a:spcBef>
                <a:spcPts val="500"/>
              </a:spcBef>
              <a:defRPr sz="1800"/>
            </a:pPr>
            <a:endParaRPr sz="2200" dirty="0"/>
          </a:p>
          <a:p>
            <a:pPr>
              <a:lnSpc>
                <a:spcPct val="80000"/>
              </a:lnSpc>
              <a:spcBef>
                <a:spcPts val="500"/>
              </a:spcBef>
              <a:defRPr sz="1800"/>
            </a:pPr>
            <a:r>
              <a:rPr sz="2200" dirty="0"/>
              <a:t>We will end with a summary that pulls the discussion together</a:t>
            </a:r>
          </a:p>
        </p:txBody>
      </p:sp>
      <p:sp>
        <p:nvSpPr>
          <p:cNvPr id="150" name="Shape 150"/>
          <p:cNvSpPr/>
          <p:nvPr/>
        </p:nvSpPr>
        <p:spPr>
          <a:xfrm>
            <a:off x="76200" y="200680"/>
            <a:ext cx="8915400" cy="10464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defRPr sz="3400" b="1">
                <a:solidFill>
                  <a:srgbClr val="2A602A"/>
                </a:solidFill>
                <a:latin typeface="Calibri"/>
                <a:ea typeface="Calibri"/>
                <a:cs typeface="Calibri"/>
                <a:sym typeface="Calibri"/>
              </a:defRPr>
            </a:lvl1pPr>
          </a:lstStyle>
          <a:p>
            <a:pPr lvl="0">
              <a:defRPr sz="1800" b="0">
                <a:solidFill>
                  <a:srgbClr val="000000"/>
                </a:solidFill>
              </a:defRPr>
            </a:pPr>
            <a:r>
              <a:rPr sz="3400" b="1" dirty="0">
                <a:solidFill>
                  <a:schemeClr val="tx1"/>
                </a:solidFill>
              </a:rPr>
              <a:t>Exercise: Pre-requisites for preparing a good terminal evaluation </a:t>
            </a:r>
          </a:p>
        </p:txBody>
      </p:sp>
      <p:sp>
        <p:nvSpPr>
          <p:cNvPr id="151" name="Shape 151"/>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17</a:t>
            </a:fld>
            <a:endParaRPr sz="12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228600" y="76200"/>
            <a:ext cx="8763000" cy="1295400"/>
          </a:xfrm>
          <a:prstGeom prst="rect">
            <a:avLst/>
          </a:prstGeom>
        </p:spPr>
        <p:txBody>
          <a:bodyPr/>
          <a:lstStyle/>
          <a:p>
            <a:pPr lvl="0" defTabSz="722376">
              <a:defRPr sz="1800" b="0">
                <a:solidFill>
                  <a:srgbClr val="000000"/>
                </a:solidFill>
              </a:defRPr>
            </a:pPr>
            <a:r>
              <a:rPr sz="2600" b="1" dirty="0">
                <a:solidFill>
                  <a:schemeClr val="tx1"/>
                </a:solidFill>
              </a:rPr>
              <a:t>First Discussion:</a:t>
            </a:r>
            <a:br>
              <a:rPr sz="2600" b="1" dirty="0">
                <a:solidFill>
                  <a:schemeClr val="tx1"/>
                </a:solidFill>
              </a:rPr>
            </a:br>
            <a:r>
              <a:rPr sz="2600" b="1" dirty="0">
                <a:solidFill>
                  <a:schemeClr val="tx1"/>
                </a:solidFill>
              </a:rPr>
              <a:t>What needs to be done during project preparation and implementation?</a:t>
            </a:r>
          </a:p>
        </p:txBody>
      </p:sp>
      <p:sp>
        <p:nvSpPr>
          <p:cNvPr id="154" name="Shape 154"/>
          <p:cNvSpPr>
            <a:spLocks noGrp="1"/>
          </p:cNvSpPr>
          <p:nvPr>
            <p:ph type="body" idx="1"/>
          </p:nvPr>
        </p:nvSpPr>
        <p:spPr>
          <a:xfrm>
            <a:off x="228600" y="1524000"/>
            <a:ext cx="8686800" cy="4876800"/>
          </a:xfrm>
          <a:prstGeom prst="rect">
            <a:avLst/>
          </a:prstGeom>
        </p:spPr>
        <p:txBody>
          <a:bodyPr/>
          <a:lstStyle/>
          <a:p>
            <a:pPr marL="0" lvl="0" indent="0">
              <a:buSzTx/>
              <a:buNone/>
              <a:defRPr sz="1800"/>
            </a:pPr>
            <a:endParaRPr dirty="0"/>
          </a:p>
          <a:p>
            <a:pPr marL="0" lvl="0" indent="0">
              <a:buSzTx/>
              <a:buNone/>
              <a:defRPr sz="1800"/>
            </a:pPr>
            <a:r>
              <a:rPr sz="3200" dirty="0"/>
              <a:t>1 A. What needs to be done during the project preparation stage?</a:t>
            </a:r>
          </a:p>
          <a:p>
            <a:pPr marL="742950" lvl="1" indent="-285750" algn="l" rtl="0">
              <a:spcBef>
                <a:spcPct val="20000"/>
              </a:spcBef>
              <a:buFont typeface="Arial" pitchFamily="34" charset="0"/>
              <a:buChar char="–"/>
              <a:defRPr sz="1800"/>
            </a:pPr>
            <a:r>
              <a:rPr sz="2800" kern="1200" dirty="0">
                <a:solidFill>
                  <a:schemeClr val="tx1"/>
                </a:solidFill>
                <a:latin typeface="+mn-lt"/>
                <a:ea typeface="+mn-ea"/>
                <a:cs typeface="+mn-cs"/>
              </a:rPr>
              <a:t>Development of M&amp;E plan</a:t>
            </a:r>
          </a:p>
          <a:p>
            <a:pPr marL="742950" lvl="1" indent="-285750" algn="l" rtl="0">
              <a:spcBef>
                <a:spcPct val="20000"/>
              </a:spcBef>
              <a:buFont typeface="Arial" pitchFamily="34" charset="0"/>
              <a:buChar char="–"/>
              <a:defRPr sz="1800"/>
            </a:pPr>
            <a:r>
              <a:rPr sz="2800" kern="1200" dirty="0">
                <a:solidFill>
                  <a:schemeClr val="tx1"/>
                </a:solidFill>
                <a:latin typeface="+mn-lt"/>
                <a:ea typeface="+mn-ea"/>
                <a:cs typeface="+mn-cs"/>
              </a:rPr>
              <a:t>Tracking tools</a:t>
            </a:r>
          </a:p>
          <a:p>
            <a:pPr marL="0" lvl="0" indent="0">
              <a:buSzTx/>
              <a:buNone/>
              <a:defRPr sz="1800"/>
            </a:pPr>
            <a:r>
              <a:rPr sz="3200" dirty="0"/>
              <a:t>1 B. What needs to be done during the project implementation?</a:t>
            </a:r>
          </a:p>
          <a:p>
            <a:pPr marL="742950" lvl="1" indent="-285750" algn="l" rtl="0">
              <a:spcBef>
                <a:spcPct val="20000"/>
              </a:spcBef>
              <a:buFont typeface="Arial" pitchFamily="34" charset="0"/>
              <a:buChar char="–"/>
              <a:defRPr sz="1800"/>
            </a:pPr>
            <a:r>
              <a:rPr sz="2800" kern="1200" dirty="0">
                <a:solidFill>
                  <a:schemeClr val="tx1"/>
                </a:solidFill>
                <a:latin typeface="+mn-lt"/>
                <a:ea typeface="+mn-ea"/>
                <a:cs typeface="+mn-cs"/>
              </a:rPr>
              <a:t>Implementation of M&amp;E plan</a:t>
            </a:r>
          </a:p>
          <a:p>
            <a:pPr marL="742950" lvl="1" indent="-285750" algn="l" rtl="0">
              <a:spcBef>
                <a:spcPct val="20000"/>
              </a:spcBef>
              <a:buFont typeface="Arial" pitchFamily="34" charset="0"/>
              <a:buChar char="–"/>
              <a:defRPr sz="1800"/>
            </a:pPr>
            <a:r>
              <a:rPr sz="2800" kern="1200" dirty="0">
                <a:solidFill>
                  <a:schemeClr val="tx1"/>
                </a:solidFill>
                <a:latin typeface="+mn-lt"/>
                <a:ea typeface="+mn-ea"/>
                <a:cs typeface="+mn-cs"/>
              </a:rPr>
              <a:t>Gathering of data on tracking tools</a:t>
            </a:r>
          </a:p>
        </p:txBody>
      </p:sp>
      <p:sp>
        <p:nvSpPr>
          <p:cNvPr id="155" name="Shape 155"/>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18</a:t>
            </a:fld>
            <a:endParaRPr sz="120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0" y="76200"/>
            <a:ext cx="8915400" cy="1295400"/>
          </a:xfrm>
          <a:prstGeom prst="rect">
            <a:avLst/>
          </a:prstGeom>
        </p:spPr>
        <p:txBody>
          <a:bodyPr/>
          <a:lstStyle/>
          <a:p>
            <a:pPr lvl="0" defTabSz="722376">
              <a:defRPr sz="1800" b="0">
                <a:solidFill>
                  <a:srgbClr val="000000"/>
                </a:solidFill>
              </a:defRPr>
            </a:pPr>
            <a:r>
              <a:rPr sz="2600" b="1" dirty="0">
                <a:solidFill>
                  <a:schemeClr val="tx1"/>
                </a:solidFill>
              </a:rPr>
              <a:t>Second Discussion: </a:t>
            </a:r>
            <a:br>
              <a:rPr sz="2600" b="1" dirty="0">
                <a:solidFill>
                  <a:schemeClr val="tx1"/>
                </a:solidFill>
              </a:rPr>
            </a:br>
            <a:r>
              <a:rPr sz="2600" b="1" dirty="0">
                <a:solidFill>
                  <a:schemeClr val="tx1"/>
                </a:solidFill>
              </a:rPr>
              <a:t>What needs to be done during preparation and delivery of a terminal evaluation?</a:t>
            </a:r>
            <a:r>
              <a:rPr sz="2600" b="1" dirty="0">
                <a:solidFill>
                  <a:srgbClr val="2A602A"/>
                </a:solidFill>
              </a:rPr>
              <a:t> </a:t>
            </a:r>
          </a:p>
        </p:txBody>
      </p:sp>
      <p:sp>
        <p:nvSpPr>
          <p:cNvPr id="158" name="Shape 158"/>
          <p:cNvSpPr>
            <a:spLocks noGrp="1"/>
          </p:cNvSpPr>
          <p:nvPr>
            <p:ph type="body" idx="1"/>
          </p:nvPr>
        </p:nvSpPr>
        <p:spPr>
          <a:xfrm>
            <a:off x="228600" y="1524000"/>
            <a:ext cx="8686800" cy="4876800"/>
          </a:xfrm>
          <a:prstGeom prst="rect">
            <a:avLst/>
          </a:prstGeom>
        </p:spPr>
        <p:txBody>
          <a:bodyPr/>
          <a:lstStyle/>
          <a:p>
            <a:pPr marL="0" lvl="0" indent="0">
              <a:buSzTx/>
              <a:buNone/>
              <a:defRPr sz="1800"/>
            </a:pPr>
            <a:r>
              <a:rPr sz="3200"/>
              <a:t>Consider a situation where a project is about to be complete within one year. What needs to be done at different stages of terminal evaluation preparation to ensure that it leads to a good quality evaluation:</a:t>
            </a:r>
          </a:p>
          <a:p>
            <a:pPr marL="0" lvl="1" indent="457200">
              <a:spcBef>
                <a:spcPts val="600"/>
              </a:spcBef>
              <a:buSzTx/>
              <a:buNone/>
              <a:defRPr sz="1800"/>
            </a:pPr>
            <a:r>
              <a:rPr sz="2800"/>
              <a:t>2 A. Commissioning of the terminal evaluation</a:t>
            </a:r>
          </a:p>
          <a:p>
            <a:pPr marL="0" lvl="1" indent="457200">
              <a:spcBef>
                <a:spcPts val="600"/>
              </a:spcBef>
              <a:buSzTx/>
              <a:buNone/>
              <a:defRPr sz="1800"/>
            </a:pPr>
            <a:r>
              <a:rPr sz="2800"/>
              <a:t>2 B. Conduct of the terminal evaluation</a:t>
            </a:r>
          </a:p>
          <a:p>
            <a:pPr marL="0" lvl="1" indent="457200">
              <a:spcBef>
                <a:spcPts val="600"/>
              </a:spcBef>
              <a:buSzTx/>
              <a:buNone/>
              <a:defRPr sz="1800"/>
            </a:pPr>
            <a:r>
              <a:rPr sz="2800"/>
              <a:t>2 C. Finalization of the terminal evaluation</a:t>
            </a:r>
          </a:p>
        </p:txBody>
      </p:sp>
      <p:sp>
        <p:nvSpPr>
          <p:cNvPr id="159" name="Shape 159"/>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19</a:t>
            </a:fld>
            <a:endParaRPr sz="120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Overview</a:t>
            </a:r>
          </a:p>
        </p:txBody>
      </p:sp>
      <p:sp>
        <p:nvSpPr>
          <p:cNvPr id="43" name="Shape 43"/>
          <p:cNvSpPr>
            <a:spLocks noGrp="1"/>
          </p:cNvSpPr>
          <p:nvPr>
            <p:ph type="body" idx="1"/>
          </p:nvPr>
        </p:nvSpPr>
        <p:spPr>
          <a:xfrm>
            <a:off x="685800" y="1828800"/>
            <a:ext cx="8229600" cy="4572000"/>
          </a:xfrm>
          <a:prstGeom prst="rect">
            <a:avLst/>
          </a:prstGeom>
        </p:spPr>
        <p:txBody>
          <a:bodyPr/>
          <a:lstStyle/>
          <a:p>
            <a:pPr>
              <a:defRPr sz="1800"/>
            </a:pPr>
            <a:r>
              <a:rPr sz="3200" dirty="0"/>
              <a:t>Evaluation in the GEF:</a:t>
            </a:r>
          </a:p>
          <a:p>
            <a:pPr marL="0" lvl="0" indent="0">
              <a:buSzTx/>
              <a:buNone/>
              <a:defRPr sz="1800"/>
            </a:pPr>
            <a:r>
              <a:rPr sz="3200" dirty="0"/>
              <a:t>	Monitoring and Evaluation in the GEF</a:t>
            </a:r>
          </a:p>
          <a:p>
            <a:pPr marL="0" lvl="0" indent="0">
              <a:buSzTx/>
              <a:buNone/>
              <a:defRPr sz="1800"/>
            </a:pPr>
            <a:r>
              <a:rPr sz="3200" dirty="0"/>
              <a:t>	GEF Independent Evaluation Office (IEO)</a:t>
            </a:r>
          </a:p>
          <a:p>
            <a:pPr marL="0" lvl="0" indent="0">
              <a:buSzTx/>
              <a:buNone/>
              <a:defRPr sz="1800"/>
            </a:pPr>
            <a:r>
              <a:rPr sz="3200" dirty="0"/>
              <a:t>	GEF M&amp;E Policy 2010</a:t>
            </a:r>
          </a:p>
          <a:p>
            <a:pPr lvl="0">
              <a:defRPr sz="1800"/>
            </a:pPr>
            <a:endParaRPr sz="3200" dirty="0"/>
          </a:p>
          <a:p>
            <a:pPr>
              <a:defRPr sz="1800"/>
            </a:pPr>
            <a:r>
              <a:rPr sz="3200" dirty="0"/>
              <a:t>Training Module on Terminal Evaluations</a:t>
            </a:r>
          </a:p>
        </p:txBody>
      </p:sp>
      <p:sp>
        <p:nvSpPr>
          <p:cNvPr id="44" name="Shape 44"/>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2</a:t>
            </a:fld>
            <a:endParaRPr sz="120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Short Presentations by Stages</a:t>
            </a:r>
          </a:p>
        </p:txBody>
      </p:sp>
      <p:sp>
        <p:nvSpPr>
          <p:cNvPr id="162" name="Shape 162"/>
          <p:cNvSpPr>
            <a:spLocks noGrp="1"/>
          </p:cNvSpPr>
          <p:nvPr>
            <p:ph type="body" idx="1"/>
          </p:nvPr>
        </p:nvSpPr>
        <p:spPr>
          <a:xfrm>
            <a:off x="228600" y="1524000"/>
            <a:ext cx="8686800" cy="4876800"/>
          </a:xfrm>
          <a:prstGeom prst="rect">
            <a:avLst/>
          </a:prstGeom>
        </p:spPr>
        <p:txBody>
          <a:bodyPr/>
          <a:lstStyle/>
          <a:p>
            <a:pPr>
              <a:defRPr sz="1800"/>
            </a:pPr>
            <a:endParaRPr lang="en-US" sz="3200" dirty="0" smtClean="0"/>
          </a:p>
          <a:p>
            <a:pPr>
              <a:defRPr sz="1800"/>
            </a:pPr>
            <a:r>
              <a:rPr sz="3200" dirty="0" smtClean="0"/>
              <a:t>Presentation </a:t>
            </a:r>
            <a:r>
              <a:rPr sz="3200" dirty="0"/>
              <a:t>on group discussion</a:t>
            </a:r>
          </a:p>
          <a:p>
            <a:pPr>
              <a:defRPr sz="1800"/>
            </a:pPr>
            <a:r>
              <a:rPr sz="3200" dirty="0" smtClean="0"/>
              <a:t>Summary</a:t>
            </a:r>
            <a:endParaRPr sz="3200" dirty="0"/>
          </a:p>
        </p:txBody>
      </p:sp>
      <p:sp>
        <p:nvSpPr>
          <p:cNvPr id="163" name="Shape 163"/>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20</a:t>
            </a:fld>
            <a:endParaRPr sz="120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228600" y="228600"/>
            <a:ext cx="8686800" cy="1143000"/>
          </a:xfrm>
          <a:prstGeom prst="rect">
            <a:avLst/>
          </a:prstGeom>
        </p:spPr>
        <p:txBody>
          <a:bodyPr>
            <a:normAutofit fontScale="90000"/>
          </a:bodyPr>
          <a:lstStyle/>
          <a:p>
            <a:pPr lvl="0" defTabSz="905255">
              <a:defRPr sz="1800" b="0">
                <a:solidFill>
                  <a:srgbClr val="000000"/>
                </a:solidFill>
              </a:defRPr>
            </a:pPr>
            <a:r>
              <a:rPr sz="3500" b="1" dirty="0">
                <a:solidFill>
                  <a:schemeClr val="tx1"/>
                </a:solidFill>
              </a:rPr>
              <a:t>M&amp;E in the GEF</a:t>
            </a:r>
            <a:br>
              <a:rPr sz="3500" b="1" dirty="0">
                <a:solidFill>
                  <a:schemeClr val="tx1"/>
                </a:solidFill>
              </a:rPr>
            </a:br>
            <a:endParaRPr sz="3500" b="1" dirty="0">
              <a:solidFill>
                <a:schemeClr val="tx1"/>
              </a:solidFill>
            </a:endParaRPr>
          </a:p>
        </p:txBody>
      </p:sp>
      <p:sp>
        <p:nvSpPr>
          <p:cNvPr id="47" name="Shape 47"/>
          <p:cNvSpPr>
            <a:spLocks noGrp="1"/>
          </p:cNvSpPr>
          <p:nvPr>
            <p:ph type="body" idx="1"/>
          </p:nvPr>
        </p:nvSpPr>
        <p:spPr>
          <a:xfrm>
            <a:off x="228600" y="1524000"/>
            <a:ext cx="8686800" cy="4876800"/>
          </a:xfrm>
          <a:prstGeom prst="rect">
            <a:avLst/>
          </a:prstGeom>
        </p:spPr>
        <p:txBody>
          <a:bodyPr/>
          <a:lstStyle/>
          <a:p>
            <a:pPr lvl="0">
              <a:spcBef>
                <a:spcPts val="500"/>
              </a:spcBef>
              <a:buSzTx/>
              <a:buNone/>
              <a:defRPr sz="1800"/>
            </a:pPr>
            <a:r>
              <a:rPr sz="2400" b="1" dirty="0"/>
              <a:t>	Two overarching objectives</a:t>
            </a:r>
            <a:r>
              <a:rPr sz="2400" dirty="0"/>
              <a:t>:</a:t>
            </a:r>
          </a:p>
          <a:p>
            <a:pPr lvl="0">
              <a:buSzTx/>
              <a:buNone/>
              <a:defRPr sz="1800"/>
            </a:pPr>
            <a:endParaRPr sz="2400" dirty="0">
              <a:solidFill>
                <a:srgbClr val="C00000"/>
              </a:solidFill>
            </a:endParaRPr>
          </a:p>
          <a:p>
            <a:pPr>
              <a:spcBef>
                <a:spcPts val="500"/>
              </a:spcBef>
              <a:defRPr sz="1800"/>
            </a:pPr>
            <a:r>
              <a:rPr sz="2400" dirty="0" smtClean="0"/>
              <a:t>Promote </a:t>
            </a:r>
            <a:r>
              <a:rPr sz="2400" b="1" dirty="0"/>
              <a:t>accountability</a:t>
            </a:r>
            <a:r>
              <a:rPr sz="2400" dirty="0"/>
              <a:t> for the achievement of GEF objectives through the assessment of </a:t>
            </a:r>
            <a:r>
              <a:rPr sz="2400" i="1" dirty="0"/>
              <a:t>results, effectiveness, processes</a:t>
            </a:r>
            <a:r>
              <a:rPr sz="2400" dirty="0"/>
              <a:t>, and </a:t>
            </a:r>
            <a:r>
              <a:rPr sz="2400" i="1" dirty="0"/>
              <a:t>performance</a:t>
            </a:r>
            <a:r>
              <a:rPr sz="2400" dirty="0"/>
              <a:t> of the partners involved in GEF activities. </a:t>
            </a:r>
          </a:p>
          <a:p>
            <a:pPr marL="0" lvl="0" indent="0">
              <a:buSzTx/>
              <a:buNone/>
              <a:defRPr sz="1800"/>
            </a:pPr>
            <a:endParaRPr sz="2400" dirty="0"/>
          </a:p>
          <a:p>
            <a:pPr>
              <a:spcBef>
                <a:spcPts val="500"/>
              </a:spcBef>
              <a:defRPr sz="1800"/>
            </a:pPr>
            <a:r>
              <a:rPr sz="2400" dirty="0"/>
              <a:t>Promote </a:t>
            </a:r>
            <a:r>
              <a:rPr sz="2400" b="1" dirty="0"/>
              <a:t>learning</a:t>
            </a:r>
            <a:r>
              <a:rPr sz="2400" dirty="0"/>
              <a:t>, </a:t>
            </a:r>
            <a:r>
              <a:rPr sz="2400" b="1" dirty="0"/>
              <a:t>feedback</a:t>
            </a:r>
            <a:r>
              <a:rPr sz="2400" dirty="0"/>
              <a:t>, and </a:t>
            </a:r>
            <a:r>
              <a:rPr sz="2400" b="1" dirty="0"/>
              <a:t>knowledge sharing </a:t>
            </a:r>
            <a:r>
              <a:rPr sz="2400" dirty="0"/>
              <a:t>on results and lessons learned among the GEF and its partners as a basis for decision making on policies, strategies, program management, programs, and projects; and to improve </a:t>
            </a:r>
            <a:r>
              <a:rPr sz="2400" b="1" dirty="0"/>
              <a:t>knowledge </a:t>
            </a:r>
            <a:r>
              <a:rPr sz="2400" dirty="0"/>
              <a:t>and </a:t>
            </a:r>
            <a:r>
              <a:rPr sz="2400" b="1" dirty="0"/>
              <a:t>performance</a:t>
            </a:r>
            <a:r>
              <a:rPr sz="2400" dirty="0"/>
              <a:t>.</a:t>
            </a:r>
          </a:p>
        </p:txBody>
      </p:sp>
      <p:sp>
        <p:nvSpPr>
          <p:cNvPr id="48" name="Shape 48"/>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3</a:t>
            </a:fld>
            <a:endParaRPr sz="120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228600" y="228600"/>
            <a:ext cx="8686800" cy="1143000"/>
          </a:xfrm>
          <a:prstGeom prst="rect">
            <a:avLst/>
          </a:prstGeom>
        </p:spPr>
        <p:txBody>
          <a:bodyPr/>
          <a:lstStyle>
            <a:lvl1pPr>
              <a:defRPr sz="2900"/>
            </a:lvl1pPr>
          </a:lstStyle>
          <a:p>
            <a:pPr lvl="0">
              <a:defRPr sz="1800" b="0">
                <a:solidFill>
                  <a:srgbClr val="000000"/>
                </a:solidFill>
              </a:defRPr>
            </a:pPr>
            <a:r>
              <a:rPr sz="2900" b="1" dirty="0">
                <a:solidFill>
                  <a:schemeClr val="tx1"/>
                </a:solidFill>
              </a:rPr>
              <a:t>Separate reporting lines for Monitoring (through Secretariat) and Evaluation (through IEO)</a:t>
            </a:r>
          </a:p>
        </p:txBody>
      </p:sp>
      <p:grpSp>
        <p:nvGrpSpPr>
          <p:cNvPr id="53" name="Group 53"/>
          <p:cNvGrpSpPr/>
          <p:nvPr/>
        </p:nvGrpSpPr>
        <p:grpSpPr>
          <a:xfrm>
            <a:off x="4114800" y="1752600"/>
            <a:ext cx="1981200" cy="685800"/>
            <a:chOff x="0" y="0"/>
            <a:chExt cx="1981200" cy="685800"/>
          </a:xfrm>
        </p:grpSpPr>
        <p:sp>
          <p:nvSpPr>
            <p:cNvPr id="51" name="Shape 51"/>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002060"/>
                  </a:solidFill>
                  <a:latin typeface="Calibri"/>
                  <a:ea typeface="Calibri"/>
                  <a:cs typeface="Calibri"/>
                  <a:sym typeface="Calibri"/>
                </a:defRPr>
              </a:pPr>
              <a:endParaRPr/>
            </a:p>
          </p:txBody>
        </p:sp>
        <p:sp>
          <p:nvSpPr>
            <p:cNvPr id="52" name="Shape 52"/>
            <p:cNvSpPr/>
            <p:nvPr/>
          </p:nvSpPr>
          <p:spPr>
            <a:xfrm>
              <a:off x="0" y="209549"/>
              <a:ext cx="1981200"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GEF Council</a:t>
              </a:r>
            </a:p>
          </p:txBody>
        </p:sp>
      </p:grpSp>
      <p:grpSp>
        <p:nvGrpSpPr>
          <p:cNvPr id="56" name="Group 56"/>
          <p:cNvGrpSpPr/>
          <p:nvPr/>
        </p:nvGrpSpPr>
        <p:grpSpPr>
          <a:xfrm>
            <a:off x="381000" y="3505200"/>
            <a:ext cx="1981200" cy="685800"/>
            <a:chOff x="0" y="0"/>
            <a:chExt cx="1981200" cy="685800"/>
          </a:xfrm>
        </p:grpSpPr>
        <p:sp>
          <p:nvSpPr>
            <p:cNvPr id="54" name="Shape 54"/>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55" name="Shape 55"/>
            <p:cNvSpPr/>
            <p:nvPr/>
          </p:nvSpPr>
          <p:spPr>
            <a:xfrm>
              <a:off x="0" y="76197"/>
              <a:ext cx="1981200"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Agency evaluation units</a:t>
              </a:r>
            </a:p>
          </p:txBody>
        </p:sp>
      </p:grpSp>
      <p:grpSp>
        <p:nvGrpSpPr>
          <p:cNvPr id="59" name="Group 59"/>
          <p:cNvGrpSpPr/>
          <p:nvPr/>
        </p:nvGrpSpPr>
        <p:grpSpPr>
          <a:xfrm>
            <a:off x="2895600" y="3505200"/>
            <a:ext cx="1981200" cy="685800"/>
            <a:chOff x="0" y="0"/>
            <a:chExt cx="1981200" cy="685800"/>
          </a:xfrm>
        </p:grpSpPr>
        <p:sp>
          <p:nvSpPr>
            <p:cNvPr id="57" name="Shape 57"/>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58" name="Shape 58"/>
            <p:cNvSpPr/>
            <p:nvPr/>
          </p:nvSpPr>
          <p:spPr>
            <a:xfrm>
              <a:off x="0" y="76197"/>
              <a:ext cx="1981200"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GEF Independent Evaluation Office</a:t>
              </a:r>
            </a:p>
          </p:txBody>
        </p:sp>
      </p:grpSp>
      <p:grpSp>
        <p:nvGrpSpPr>
          <p:cNvPr id="62" name="Group 62"/>
          <p:cNvGrpSpPr/>
          <p:nvPr/>
        </p:nvGrpSpPr>
        <p:grpSpPr>
          <a:xfrm>
            <a:off x="5486400" y="3505200"/>
            <a:ext cx="1981200" cy="685800"/>
            <a:chOff x="0" y="0"/>
            <a:chExt cx="1981200" cy="685800"/>
          </a:xfrm>
        </p:grpSpPr>
        <p:sp>
          <p:nvSpPr>
            <p:cNvPr id="60" name="Shape 60"/>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61" name="Shape 61"/>
            <p:cNvSpPr/>
            <p:nvPr/>
          </p:nvSpPr>
          <p:spPr>
            <a:xfrm>
              <a:off x="0" y="209549"/>
              <a:ext cx="1981200" cy="266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GEF Secretariat</a:t>
              </a:r>
            </a:p>
          </p:txBody>
        </p:sp>
      </p:grpSp>
      <p:grpSp>
        <p:nvGrpSpPr>
          <p:cNvPr id="65" name="Group 65"/>
          <p:cNvGrpSpPr/>
          <p:nvPr/>
        </p:nvGrpSpPr>
        <p:grpSpPr>
          <a:xfrm>
            <a:off x="4114800" y="4800600"/>
            <a:ext cx="1981200" cy="685800"/>
            <a:chOff x="0" y="0"/>
            <a:chExt cx="1981200" cy="685800"/>
          </a:xfrm>
        </p:grpSpPr>
        <p:sp>
          <p:nvSpPr>
            <p:cNvPr id="63" name="Shape 63"/>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64" name="Shape 64"/>
            <p:cNvSpPr/>
            <p:nvPr/>
          </p:nvSpPr>
          <p:spPr>
            <a:xfrm>
              <a:off x="0" y="76197"/>
              <a:ext cx="1981200"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Agency GEF coordination units</a:t>
              </a:r>
            </a:p>
          </p:txBody>
        </p:sp>
      </p:grpSp>
      <p:grpSp>
        <p:nvGrpSpPr>
          <p:cNvPr id="68" name="Group 68"/>
          <p:cNvGrpSpPr/>
          <p:nvPr/>
        </p:nvGrpSpPr>
        <p:grpSpPr>
          <a:xfrm>
            <a:off x="4114800" y="6019800"/>
            <a:ext cx="1981200" cy="685800"/>
            <a:chOff x="0" y="0"/>
            <a:chExt cx="1981200" cy="685800"/>
          </a:xfrm>
        </p:grpSpPr>
        <p:sp>
          <p:nvSpPr>
            <p:cNvPr id="66" name="Shape 66"/>
            <p:cNvSpPr/>
            <p:nvPr/>
          </p:nvSpPr>
          <p:spPr>
            <a:xfrm>
              <a:off x="0" y="0"/>
              <a:ext cx="1981200" cy="685800"/>
            </a:xfrm>
            <a:prstGeom prst="rect">
              <a:avLst/>
            </a:prstGeom>
            <a:gradFill flip="none" rotWithShape="1">
              <a:gsLst>
                <a:gs pos="0">
                  <a:srgbClr val="769537"/>
                </a:gs>
                <a:gs pos="80000">
                  <a:srgbClr val="9BC348"/>
                </a:gs>
                <a:gs pos="100000">
                  <a:srgbClr val="9CC646"/>
                </a:gs>
              </a:gsLst>
              <a:lin ang="16200000" scaled="0"/>
            </a:gradFill>
            <a:ln w="9525" cap="flat">
              <a:solidFill>
                <a:srgbClr val="98B955"/>
              </a:solidFill>
              <a:prstDash val="solid"/>
              <a:bevel/>
            </a:ln>
            <a:effectLst>
              <a:outerShdw blurRad="38100" dist="23000" dir="5400000" rotWithShape="0">
                <a:srgbClr val="000000">
                  <a:alpha val="35000"/>
                </a:srgbClr>
              </a:outerShdw>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67" name="Shape 67"/>
            <p:cNvSpPr/>
            <p:nvPr/>
          </p:nvSpPr>
          <p:spPr>
            <a:xfrm>
              <a:off x="0" y="76197"/>
              <a:ext cx="1981200" cy="5334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a:solidFill>
                    <a:srgbClr val="002060"/>
                  </a:solidFill>
                  <a:latin typeface="Calibri"/>
                  <a:ea typeface="Calibri"/>
                  <a:cs typeface="Calibri"/>
                  <a:sym typeface="Calibri"/>
                </a:defRPr>
              </a:lvl1pPr>
            </a:lstStyle>
            <a:p>
              <a:pPr lvl="0">
                <a:defRPr>
                  <a:solidFill>
                    <a:srgbClr val="000000"/>
                  </a:solidFill>
                </a:defRPr>
              </a:pPr>
              <a:r>
                <a:rPr>
                  <a:solidFill>
                    <a:srgbClr val="002060"/>
                  </a:solidFill>
                </a:rPr>
                <a:t>GEF projects and programs</a:t>
              </a:r>
            </a:p>
          </p:txBody>
        </p:sp>
      </p:grpSp>
      <p:sp>
        <p:nvSpPr>
          <p:cNvPr id="69" name="Shape 69"/>
          <p:cNvSpPr/>
          <p:nvPr/>
        </p:nvSpPr>
        <p:spPr>
          <a:xfrm flipV="1">
            <a:off x="4419600" y="2514598"/>
            <a:ext cx="0" cy="990603"/>
          </a:xfrm>
          <a:prstGeom prst="line">
            <a:avLst/>
          </a:prstGeom>
          <a:ln w="28575">
            <a:solidFill>
              <a:srgbClr val="002060"/>
            </a:solidFill>
            <a:tailEnd type="triangle"/>
          </a:ln>
        </p:spPr>
        <p:txBody>
          <a:bodyPr lIns="0" tIns="0" rIns="0" bIns="0"/>
          <a:lstStyle/>
          <a:p>
            <a:pPr lvl="0" defTabSz="457200">
              <a:defRPr sz="1200"/>
            </a:pPr>
            <a:endParaRPr/>
          </a:p>
        </p:txBody>
      </p:sp>
      <p:sp>
        <p:nvSpPr>
          <p:cNvPr id="70" name="Shape 70"/>
          <p:cNvSpPr/>
          <p:nvPr/>
        </p:nvSpPr>
        <p:spPr>
          <a:xfrm flipV="1">
            <a:off x="5715000" y="4190998"/>
            <a:ext cx="0" cy="609603"/>
          </a:xfrm>
          <a:prstGeom prst="line">
            <a:avLst/>
          </a:prstGeom>
          <a:ln w="28575">
            <a:solidFill>
              <a:srgbClr val="002060"/>
            </a:solidFill>
            <a:tailEnd type="triangle"/>
          </a:ln>
        </p:spPr>
        <p:txBody>
          <a:bodyPr lIns="0" tIns="0" rIns="0" bIns="0"/>
          <a:lstStyle/>
          <a:p>
            <a:pPr lvl="0" defTabSz="457200">
              <a:defRPr sz="1200"/>
            </a:pPr>
            <a:endParaRPr/>
          </a:p>
        </p:txBody>
      </p:sp>
      <p:sp>
        <p:nvSpPr>
          <p:cNvPr id="71" name="Shape 71"/>
          <p:cNvSpPr/>
          <p:nvPr/>
        </p:nvSpPr>
        <p:spPr>
          <a:xfrm flipV="1">
            <a:off x="4419600" y="4190998"/>
            <a:ext cx="0" cy="609603"/>
          </a:xfrm>
          <a:prstGeom prst="line">
            <a:avLst/>
          </a:prstGeom>
          <a:ln w="28575">
            <a:solidFill>
              <a:srgbClr val="002060"/>
            </a:solidFill>
            <a:tailEnd type="triangle"/>
          </a:ln>
        </p:spPr>
        <p:txBody>
          <a:bodyPr lIns="0" tIns="0" rIns="0" bIns="0"/>
          <a:lstStyle/>
          <a:p>
            <a:pPr lvl="0" defTabSz="457200">
              <a:defRPr sz="1200"/>
            </a:pPr>
            <a:endParaRPr/>
          </a:p>
        </p:txBody>
      </p:sp>
      <p:sp>
        <p:nvSpPr>
          <p:cNvPr id="72" name="Shape 72"/>
          <p:cNvSpPr/>
          <p:nvPr/>
        </p:nvSpPr>
        <p:spPr>
          <a:xfrm flipV="1">
            <a:off x="5029200" y="5486398"/>
            <a:ext cx="0" cy="533403"/>
          </a:xfrm>
          <a:prstGeom prst="line">
            <a:avLst/>
          </a:prstGeom>
          <a:ln w="28575">
            <a:solidFill>
              <a:srgbClr val="002060"/>
            </a:solidFill>
            <a:tailEnd type="triangle"/>
          </a:ln>
        </p:spPr>
        <p:txBody>
          <a:bodyPr lIns="0" tIns="0" rIns="0" bIns="0"/>
          <a:lstStyle/>
          <a:p>
            <a:pPr lvl="0" defTabSz="457200">
              <a:defRPr sz="1200"/>
            </a:pPr>
            <a:endParaRPr/>
          </a:p>
        </p:txBody>
      </p:sp>
      <p:sp>
        <p:nvSpPr>
          <p:cNvPr id="73" name="Shape 73"/>
          <p:cNvSpPr/>
          <p:nvPr/>
        </p:nvSpPr>
        <p:spPr>
          <a:xfrm flipV="1">
            <a:off x="5715000" y="2514598"/>
            <a:ext cx="0" cy="990603"/>
          </a:xfrm>
          <a:prstGeom prst="line">
            <a:avLst/>
          </a:prstGeom>
          <a:ln w="28575">
            <a:solidFill>
              <a:srgbClr val="002060"/>
            </a:solidFill>
            <a:tailEnd type="triangle"/>
          </a:ln>
        </p:spPr>
        <p:txBody>
          <a:bodyPr lIns="0" tIns="0" rIns="0" bIns="0"/>
          <a:lstStyle/>
          <a:p>
            <a:pPr lvl="0" defTabSz="457200">
              <a:defRPr sz="1200"/>
            </a:pPr>
            <a:endParaRPr/>
          </a:p>
        </p:txBody>
      </p:sp>
      <p:sp>
        <p:nvSpPr>
          <p:cNvPr id="74" name="Shape 74"/>
          <p:cNvSpPr/>
          <p:nvPr/>
        </p:nvSpPr>
        <p:spPr>
          <a:xfrm>
            <a:off x="2366959" y="3846512"/>
            <a:ext cx="174629" cy="3"/>
          </a:xfrm>
          <a:prstGeom prst="line">
            <a:avLst/>
          </a:prstGeom>
          <a:ln w="28575">
            <a:solidFill>
              <a:srgbClr val="002060"/>
            </a:solidFill>
            <a:headEnd type="triangle"/>
            <a:tailEnd type="triangle"/>
          </a:ln>
        </p:spPr>
        <p:txBody>
          <a:bodyPr lIns="0" tIns="0" rIns="0" bIns="0"/>
          <a:lstStyle/>
          <a:p>
            <a:pPr lvl="0" defTabSz="457200">
              <a:defRPr sz="1200"/>
            </a:pPr>
            <a:endParaRPr/>
          </a:p>
        </p:txBody>
      </p:sp>
      <p:sp>
        <p:nvSpPr>
          <p:cNvPr id="75" name="Shape 75"/>
          <p:cNvSpPr/>
          <p:nvPr/>
        </p:nvSpPr>
        <p:spPr>
          <a:xfrm>
            <a:off x="2819399" y="2567226"/>
            <a:ext cx="1701063" cy="7899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Annual evaluation reports</a:t>
            </a:r>
          </a:p>
          <a:p>
            <a:pPr lvl="0"/>
            <a:r>
              <a:rPr sz="1000">
                <a:solidFill>
                  <a:srgbClr val="002060"/>
                </a:solidFill>
                <a:latin typeface="Calibri"/>
                <a:ea typeface="Calibri"/>
                <a:cs typeface="Calibri"/>
                <a:sym typeface="Calibri"/>
              </a:rPr>
              <a:t>Overall Performance Study </a:t>
            </a:r>
          </a:p>
          <a:p>
            <a:pPr lvl="0"/>
            <a:r>
              <a:rPr sz="1000">
                <a:solidFill>
                  <a:srgbClr val="002060"/>
                </a:solidFill>
                <a:latin typeface="Calibri"/>
                <a:ea typeface="Calibri"/>
                <a:cs typeface="Calibri"/>
                <a:sym typeface="Calibri"/>
              </a:rPr>
              <a:t>(to Assembly)</a:t>
            </a:r>
          </a:p>
          <a:p>
            <a:pPr lvl="0"/>
            <a:r>
              <a:rPr sz="1000">
                <a:solidFill>
                  <a:srgbClr val="002060"/>
                </a:solidFill>
                <a:latin typeface="Calibri"/>
                <a:ea typeface="Calibri"/>
                <a:cs typeface="Calibri"/>
                <a:sym typeface="Calibri"/>
              </a:rPr>
              <a:t>Annual Work Program</a:t>
            </a:r>
          </a:p>
          <a:p>
            <a:pPr lvl="0"/>
            <a:r>
              <a:rPr sz="1000">
                <a:solidFill>
                  <a:srgbClr val="002060"/>
                </a:solidFill>
                <a:latin typeface="Calibri"/>
                <a:ea typeface="Calibri"/>
                <a:cs typeface="Calibri"/>
                <a:sym typeface="Calibri"/>
              </a:rPr>
              <a:t>and Budget</a:t>
            </a:r>
          </a:p>
        </p:txBody>
      </p:sp>
      <p:sp>
        <p:nvSpPr>
          <p:cNvPr id="76" name="Shape 76"/>
          <p:cNvSpPr/>
          <p:nvPr/>
        </p:nvSpPr>
        <p:spPr>
          <a:xfrm>
            <a:off x="5791198" y="2567226"/>
            <a:ext cx="2384928" cy="6502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Annual Monitoring Report</a:t>
            </a:r>
          </a:p>
          <a:p>
            <a:pPr lvl="0"/>
            <a:r>
              <a:rPr sz="1000">
                <a:solidFill>
                  <a:srgbClr val="002060"/>
                </a:solidFill>
                <a:latin typeface="Calibri"/>
                <a:ea typeface="Calibri"/>
                <a:cs typeface="Calibri"/>
                <a:sym typeface="Calibri"/>
              </a:rPr>
              <a:t>Evaluation Management Response </a:t>
            </a:r>
          </a:p>
          <a:p>
            <a:pPr lvl="0"/>
            <a:r>
              <a:rPr sz="1000">
                <a:solidFill>
                  <a:srgbClr val="002060"/>
                </a:solidFill>
                <a:latin typeface="Calibri"/>
                <a:ea typeface="Calibri"/>
                <a:cs typeface="Calibri"/>
                <a:sym typeface="Calibri"/>
              </a:rPr>
              <a:t>Programming documents and indicators</a:t>
            </a:r>
          </a:p>
          <a:p>
            <a:pPr lvl="0"/>
            <a:r>
              <a:rPr sz="1000">
                <a:solidFill>
                  <a:srgbClr val="002060"/>
                </a:solidFill>
                <a:latin typeface="Calibri"/>
                <a:ea typeface="Calibri"/>
                <a:cs typeface="Calibri"/>
                <a:sym typeface="Calibri"/>
              </a:rPr>
              <a:t>Results Based Management</a:t>
            </a:r>
          </a:p>
        </p:txBody>
      </p:sp>
      <p:sp>
        <p:nvSpPr>
          <p:cNvPr id="77" name="Shape 77"/>
          <p:cNvSpPr/>
          <p:nvPr/>
        </p:nvSpPr>
        <p:spPr>
          <a:xfrm>
            <a:off x="5791198" y="4245114"/>
            <a:ext cx="2712970"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Project and Program Implementation Reports</a:t>
            </a:r>
          </a:p>
          <a:p>
            <a:pPr lvl="0"/>
            <a:r>
              <a:rPr sz="1000">
                <a:solidFill>
                  <a:srgbClr val="002060"/>
                </a:solidFill>
                <a:latin typeface="Calibri"/>
                <a:ea typeface="Calibri"/>
                <a:cs typeface="Calibri"/>
                <a:sym typeface="Calibri"/>
              </a:rPr>
              <a:t>Agency Portfolio Reports</a:t>
            </a:r>
          </a:p>
          <a:p>
            <a:pPr lvl="0"/>
            <a:r>
              <a:rPr sz="1000">
                <a:solidFill>
                  <a:srgbClr val="002060"/>
                </a:solidFill>
                <a:latin typeface="Calibri"/>
                <a:ea typeface="Calibri"/>
                <a:cs typeface="Calibri"/>
                <a:sym typeface="Calibri"/>
              </a:rPr>
              <a:t>Project documents with M&amp;E plans</a:t>
            </a:r>
          </a:p>
        </p:txBody>
      </p:sp>
      <p:sp>
        <p:nvSpPr>
          <p:cNvPr id="78" name="Shape 78"/>
          <p:cNvSpPr/>
          <p:nvPr/>
        </p:nvSpPr>
        <p:spPr>
          <a:xfrm>
            <a:off x="3716020" y="4267198"/>
            <a:ext cx="1343131" cy="3708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Project and  Program</a:t>
            </a:r>
          </a:p>
          <a:p>
            <a:pPr lvl="0"/>
            <a:r>
              <a:rPr sz="1000">
                <a:solidFill>
                  <a:srgbClr val="002060"/>
                </a:solidFill>
                <a:latin typeface="Calibri"/>
                <a:ea typeface="Calibri"/>
                <a:cs typeface="Calibri"/>
                <a:sym typeface="Calibri"/>
              </a:rPr>
              <a:t>evaluations</a:t>
            </a:r>
          </a:p>
        </p:txBody>
      </p:sp>
      <p:sp>
        <p:nvSpPr>
          <p:cNvPr id="79" name="Shape 79"/>
          <p:cNvSpPr/>
          <p:nvPr/>
        </p:nvSpPr>
        <p:spPr>
          <a:xfrm>
            <a:off x="1947503" y="4246602"/>
            <a:ext cx="1503617"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Corporate evaluations</a:t>
            </a:r>
          </a:p>
          <a:p>
            <a:pPr lvl="0"/>
            <a:r>
              <a:rPr sz="1000">
                <a:solidFill>
                  <a:srgbClr val="002060"/>
                </a:solidFill>
                <a:latin typeface="Calibri"/>
                <a:ea typeface="Calibri"/>
                <a:cs typeface="Calibri"/>
                <a:sym typeface="Calibri"/>
              </a:rPr>
              <a:t>Project and Program</a:t>
            </a:r>
          </a:p>
          <a:p>
            <a:pPr lvl="0"/>
            <a:r>
              <a:rPr sz="1000">
                <a:solidFill>
                  <a:srgbClr val="002060"/>
                </a:solidFill>
                <a:latin typeface="Calibri"/>
                <a:ea typeface="Calibri"/>
                <a:cs typeface="Calibri"/>
                <a:sym typeface="Calibri"/>
              </a:rPr>
              <a:t>Independent evaluations</a:t>
            </a:r>
          </a:p>
        </p:txBody>
      </p:sp>
      <p:sp>
        <p:nvSpPr>
          <p:cNvPr id="80" name="Shape 80"/>
          <p:cNvSpPr/>
          <p:nvPr/>
        </p:nvSpPr>
        <p:spPr>
          <a:xfrm>
            <a:off x="5029198" y="5486398"/>
            <a:ext cx="2854232" cy="510537"/>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r>
              <a:rPr sz="1000">
                <a:solidFill>
                  <a:srgbClr val="002060"/>
                </a:solidFill>
                <a:latin typeface="Calibri"/>
                <a:ea typeface="Calibri"/>
                <a:cs typeface="Calibri"/>
                <a:sym typeface="Calibri"/>
              </a:rPr>
              <a:t>Project and Program Implementation Reports</a:t>
            </a:r>
          </a:p>
          <a:p>
            <a:pPr lvl="0"/>
            <a:r>
              <a:rPr sz="1000">
                <a:solidFill>
                  <a:srgbClr val="002060"/>
                </a:solidFill>
                <a:latin typeface="Calibri"/>
                <a:ea typeface="Calibri"/>
                <a:cs typeface="Calibri"/>
                <a:sym typeface="Calibri"/>
              </a:rPr>
              <a:t>Project and Program monitoring documentation</a:t>
            </a:r>
          </a:p>
          <a:p>
            <a:pPr lvl="0"/>
            <a:r>
              <a:rPr sz="1000">
                <a:solidFill>
                  <a:srgbClr val="002060"/>
                </a:solidFill>
                <a:latin typeface="Calibri"/>
                <a:ea typeface="Calibri"/>
                <a:cs typeface="Calibri"/>
                <a:sym typeface="Calibri"/>
              </a:rPr>
              <a:t>Terminal evaluations</a:t>
            </a:r>
          </a:p>
        </p:txBody>
      </p:sp>
      <p:sp>
        <p:nvSpPr>
          <p:cNvPr id="81" name="Shape 81"/>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4</a:t>
            </a:fld>
            <a:endParaRPr sz="120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GEF Independent Evaluation Office</a:t>
            </a:r>
          </a:p>
        </p:txBody>
      </p:sp>
      <p:sp>
        <p:nvSpPr>
          <p:cNvPr id="84" name="Shape 84"/>
          <p:cNvSpPr>
            <a:spLocks noGrp="1"/>
          </p:cNvSpPr>
          <p:nvPr>
            <p:ph type="body" idx="1"/>
          </p:nvPr>
        </p:nvSpPr>
        <p:spPr>
          <a:xfrm>
            <a:off x="228600" y="1524000"/>
            <a:ext cx="8686800" cy="4876800"/>
          </a:xfrm>
          <a:prstGeom prst="rect">
            <a:avLst/>
          </a:prstGeom>
        </p:spPr>
        <p:txBody>
          <a:bodyPr/>
          <a:lstStyle/>
          <a:p>
            <a:pPr marL="0" lvl="0" indent="0">
              <a:lnSpc>
                <a:spcPct val="80000"/>
              </a:lnSpc>
              <a:spcBef>
                <a:spcPts val="400"/>
              </a:spcBef>
              <a:buSzTx/>
              <a:buNone/>
              <a:defRPr sz="1800"/>
            </a:pPr>
            <a:r>
              <a:rPr sz="2000" b="1"/>
              <a:t>Mission: </a:t>
            </a:r>
          </a:p>
          <a:p>
            <a:pPr marL="0" lvl="0" indent="0">
              <a:lnSpc>
                <a:spcPct val="80000"/>
              </a:lnSpc>
              <a:spcBef>
                <a:spcPts val="400"/>
              </a:spcBef>
              <a:buSzTx/>
              <a:buNone/>
              <a:defRPr sz="1800"/>
            </a:pPr>
            <a:r>
              <a:rPr sz="2000"/>
              <a:t>Enhance global environmental benefits through excellence, independence, and partnership in monitoring and evaluation.</a:t>
            </a:r>
          </a:p>
          <a:p>
            <a:pPr marL="0" lvl="0" indent="0">
              <a:lnSpc>
                <a:spcPct val="80000"/>
              </a:lnSpc>
              <a:spcBef>
                <a:spcPts val="400"/>
              </a:spcBef>
              <a:buSzTx/>
              <a:buNone/>
              <a:defRPr sz="1800"/>
            </a:pPr>
            <a:endParaRPr sz="2000"/>
          </a:p>
          <a:p>
            <a:pPr marL="0" lvl="0" indent="0">
              <a:lnSpc>
                <a:spcPct val="80000"/>
              </a:lnSpc>
              <a:spcBef>
                <a:spcPts val="400"/>
              </a:spcBef>
              <a:buSzTx/>
              <a:buNone/>
              <a:defRPr sz="1800"/>
            </a:pPr>
            <a:r>
              <a:rPr sz="2000" b="1"/>
              <a:t>Functions</a:t>
            </a:r>
            <a:r>
              <a:rPr sz="2000"/>
              <a:t>:</a:t>
            </a:r>
          </a:p>
          <a:p>
            <a:pPr marL="0" lvl="0" indent="0">
              <a:lnSpc>
                <a:spcPct val="80000"/>
              </a:lnSpc>
              <a:spcBef>
                <a:spcPts val="400"/>
              </a:spcBef>
              <a:buSzTx/>
              <a:buNone/>
              <a:defRPr sz="1800"/>
            </a:pPr>
            <a:r>
              <a:rPr sz="2000"/>
              <a:t>Independent GEF Evaluation</a:t>
            </a:r>
          </a:p>
          <a:p>
            <a:pPr marL="0" lvl="0" indent="0">
              <a:lnSpc>
                <a:spcPct val="80000"/>
              </a:lnSpc>
              <a:spcBef>
                <a:spcPts val="400"/>
              </a:spcBef>
              <a:buSzTx/>
              <a:buNone/>
              <a:defRPr sz="1800"/>
            </a:pPr>
            <a:r>
              <a:rPr sz="2000"/>
              <a:t>Normative function</a:t>
            </a:r>
          </a:p>
          <a:p>
            <a:pPr marL="0" lvl="0" indent="0">
              <a:lnSpc>
                <a:spcPct val="80000"/>
              </a:lnSpc>
              <a:spcBef>
                <a:spcPts val="400"/>
              </a:spcBef>
              <a:buSzTx/>
              <a:buNone/>
              <a:defRPr sz="1800"/>
            </a:pPr>
            <a:r>
              <a:rPr sz="2000"/>
              <a:t>Oversight function</a:t>
            </a:r>
          </a:p>
          <a:p>
            <a:pPr marL="0" lvl="0" indent="0">
              <a:lnSpc>
                <a:spcPct val="80000"/>
              </a:lnSpc>
              <a:spcBef>
                <a:spcPts val="400"/>
              </a:spcBef>
              <a:buSzTx/>
              <a:buNone/>
              <a:defRPr sz="1800"/>
            </a:pPr>
            <a:r>
              <a:rPr sz="2000"/>
              <a:t>Knowledge sharing and dissemination</a:t>
            </a:r>
          </a:p>
          <a:p>
            <a:pPr marL="0" lvl="0" indent="0">
              <a:lnSpc>
                <a:spcPct val="80000"/>
              </a:lnSpc>
              <a:spcBef>
                <a:spcPts val="400"/>
              </a:spcBef>
              <a:buSzTx/>
              <a:buNone/>
              <a:defRPr sz="1800"/>
            </a:pPr>
            <a:endParaRPr sz="2000"/>
          </a:p>
          <a:p>
            <a:pPr marL="0" lvl="0" indent="0">
              <a:lnSpc>
                <a:spcPct val="80000"/>
              </a:lnSpc>
              <a:spcBef>
                <a:spcPts val="400"/>
              </a:spcBef>
              <a:buSzTx/>
              <a:buNone/>
              <a:defRPr sz="1800"/>
            </a:pPr>
            <a:r>
              <a:rPr sz="2000" b="1"/>
              <a:t>Brief history</a:t>
            </a:r>
            <a:r>
              <a:rPr sz="2000"/>
              <a:t>:</a:t>
            </a:r>
          </a:p>
          <a:p>
            <a:pPr marL="0" lvl="0" indent="0">
              <a:lnSpc>
                <a:spcPct val="80000"/>
              </a:lnSpc>
              <a:spcBef>
                <a:spcPts val="400"/>
              </a:spcBef>
              <a:buSzTx/>
              <a:buNone/>
              <a:defRPr sz="1800"/>
            </a:pPr>
            <a:r>
              <a:rPr sz="2000"/>
              <a:t>1996 — Initially established as an M&amp;E unit within the GEF Secretariat</a:t>
            </a:r>
          </a:p>
          <a:p>
            <a:pPr marL="0" lvl="0" indent="0">
              <a:lnSpc>
                <a:spcPct val="80000"/>
              </a:lnSpc>
              <a:spcBef>
                <a:spcPts val="400"/>
              </a:spcBef>
              <a:buSzTx/>
              <a:buNone/>
              <a:defRPr sz="1800"/>
            </a:pPr>
            <a:r>
              <a:rPr sz="2000"/>
              <a:t>2003 — The M&amp;E unit was made independent of the GEF Secretariat </a:t>
            </a:r>
          </a:p>
          <a:p>
            <a:pPr marL="0" lvl="0" indent="0">
              <a:lnSpc>
                <a:spcPct val="80000"/>
              </a:lnSpc>
              <a:spcBef>
                <a:spcPts val="400"/>
              </a:spcBef>
              <a:buSzTx/>
              <a:buNone/>
              <a:defRPr sz="1800"/>
            </a:pPr>
            <a:r>
              <a:rPr sz="2000"/>
              <a:t>2005 — The unit was renamed as GEF Evaluation Office</a:t>
            </a:r>
          </a:p>
          <a:p>
            <a:pPr marL="0" lvl="0" indent="0">
              <a:lnSpc>
                <a:spcPct val="80000"/>
              </a:lnSpc>
              <a:spcBef>
                <a:spcPts val="400"/>
              </a:spcBef>
              <a:buSzTx/>
              <a:buNone/>
              <a:defRPr sz="1800"/>
            </a:pPr>
            <a:r>
              <a:rPr sz="2000"/>
              <a:t>2013 — The office was renamed as GEF Independent Evaluation Office</a:t>
            </a:r>
          </a:p>
        </p:txBody>
      </p:sp>
      <p:sp>
        <p:nvSpPr>
          <p:cNvPr id="85" name="Shape 85"/>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5</a:t>
            </a:fld>
            <a:endParaRPr sz="120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Shape 89"/>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rgbClr val="2A602A"/>
                </a:solidFill>
              </a:rPr>
              <a:t> </a:t>
            </a:r>
            <a:r>
              <a:rPr sz="4000" b="1" dirty="0">
                <a:solidFill>
                  <a:schemeClr val="tx1"/>
                </a:solidFill>
              </a:rPr>
              <a:t>GEF IEO Stakeholders</a:t>
            </a:r>
          </a:p>
        </p:txBody>
      </p:sp>
      <p:pic>
        <p:nvPicPr>
          <p:cNvPr id="90" name="image3.png"/>
          <p:cNvPicPr/>
          <p:nvPr/>
        </p:nvPicPr>
        <p:blipFill>
          <a:blip r:embed="rId2">
            <a:extLst/>
          </a:blip>
          <a:stretch>
            <a:fillRect/>
          </a:stretch>
        </p:blipFill>
        <p:spPr>
          <a:xfrm>
            <a:off x="990600" y="1600200"/>
            <a:ext cx="6392585" cy="4724400"/>
          </a:xfrm>
          <a:prstGeom prst="rect">
            <a:avLst/>
          </a:prstGeom>
          <a:ln w="12700">
            <a:miter lim="400000"/>
          </a:ln>
        </p:spPr>
      </p:pic>
      <p:sp>
        <p:nvSpPr>
          <p:cNvPr id="91" name="Shape 91"/>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6</a:t>
            </a:fld>
            <a:endParaRPr sz="120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Types of Evaluations</a:t>
            </a:r>
          </a:p>
        </p:txBody>
      </p:sp>
      <p:graphicFrame>
        <p:nvGraphicFramePr>
          <p:cNvPr id="94" name="Table 94"/>
          <p:cNvGraphicFramePr/>
          <p:nvPr/>
        </p:nvGraphicFramePr>
        <p:xfrm>
          <a:off x="228600" y="1524000"/>
          <a:ext cx="8686800" cy="3552613"/>
        </p:xfrm>
        <a:graphic>
          <a:graphicData uri="http://schemas.openxmlformats.org/drawingml/2006/table">
            <a:tbl>
              <a:tblPr>
                <a:tableStyleId>{4C3C2611-4C71-4FC5-86AE-919BDF0F9419}</a:tableStyleId>
              </a:tblPr>
              <a:tblGrid>
                <a:gridCol w="2895600"/>
                <a:gridCol w="2895600"/>
                <a:gridCol w="2895600"/>
              </a:tblGrid>
              <a:tr h="1175173">
                <a:tc>
                  <a:txBody>
                    <a:bodyPr/>
                    <a:lstStyle/>
                    <a:p>
                      <a:pPr lvl="0" algn="ctr">
                        <a:defRPr sz="1800" b="0" i="0"/>
                      </a:pPr>
                      <a:r>
                        <a:rPr sz="2400"/>
                        <a:t>Project Evaluations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Program Evaluations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Country Level Evaluations</a:t>
                      </a:r>
                    </a:p>
                  </a:txBody>
                  <a:tcPr marL="45720" marR="45720" anchor="ctr" horzOverflow="overflow">
                    <a:lnL w="12700">
                      <a:miter lim="400000"/>
                    </a:lnL>
                    <a:lnR w="12700">
                      <a:miter lim="400000"/>
                    </a:lnR>
                    <a:lnT w="12700">
                      <a:miter lim="400000"/>
                    </a:lnT>
                    <a:lnB w="12700">
                      <a:miter lim="400000"/>
                    </a:lnB>
                  </a:tcPr>
                </a:tc>
              </a:tr>
              <a:tr h="1175173">
                <a:tc>
                  <a:txBody>
                    <a:bodyPr/>
                    <a:lstStyle/>
                    <a:p>
                      <a:pPr lvl="0" algn="ctr">
                        <a:defRPr sz="1800" b="0" i="0"/>
                      </a:pPr>
                      <a:r>
                        <a:rPr sz="2400"/>
                        <a:t>Impact Evaluations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Cross-cutting  and thematic evaluations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Process and performance evaluations</a:t>
                      </a:r>
                    </a:p>
                  </a:txBody>
                  <a:tcPr marL="45720" marR="45720" anchor="ctr" horzOverflow="overflow">
                    <a:lnL w="12700">
                      <a:miter lim="400000"/>
                    </a:lnL>
                    <a:lnR w="12700">
                      <a:miter lim="400000"/>
                    </a:lnR>
                    <a:lnT w="12700">
                      <a:miter lim="400000"/>
                    </a:lnT>
                    <a:lnB w="12700">
                      <a:miter lim="400000"/>
                    </a:lnB>
                  </a:tcPr>
                </a:tc>
              </a:tr>
              <a:tr h="1175173">
                <a:tc>
                  <a:txBody>
                    <a:bodyPr/>
                    <a:lstStyle/>
                    <a:p>
                      <a:pPr lvl="0" algn="ctr">
                        <a:defRPr sz="1800" b="0" i="0"/>
                      </a:pPr>
                      <a:r>
                        <a:rPr sz="2400"/>
                        <a:t>Ad-hoc Reviews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 Overall Performance Studies (OPS)</a:t>
                      </a:r>
                    </a:p>
                  </a:txBody>
                  <a:tcPr marL="45720" marR="45720" anchor="ctr" horzOverflow="overflow">
                    <a:lnL w="12700">
                      <a:miter lim="400000"/>
                    </a:lnL>
                    <a:lnR w="12700">
                      <a:miter lim="400000"/>
                    </a:lnR>
                    <a:lnT w="12700">
                      <a:miter lim="400000"/>
                    </a:lnT>
                    <a:lnB w="12700">
                      <a:miter lim="400000"/>
                    </a:lnB>
                  </a:tcPr>
                </a:tc>
                <a:tc>
                  <a:txBody>
                    <a:bodyPr/>
                    <a:lstStyle/>
                    <a:p>
                      <a:pPr lvl="0" algn="ctr">
                        <a:defRPr sz="1800" b="0" i="0"/>
                      </a:pPr>
                      <a:r>
                        <a:rPr sz="2400"/>
                        <a:t>Special Studies</a:t>
                      </a:r>
                    </a:p>
                  </a:txBody>
                  <a:tcPr marL="45720" marR="45720" anchor="ctr" horzOverflow="overflow">
                    <a:lnL w="12700">
                      <a:miter lim="400000"/>
                    </a:lnL>
                    <a:lnR w="12700">
                      <a:miter lim="400000"/>
                    </a:lnR>
                    <a:lnT w="12700">
                      <a:miter lim="400000"/>
                    </a:lnT>
                    <a:lnB w="12700">
                      <a:miter lim="400000"/>
                    </a:lnB>
                  </a:tcPr>
                </a:tc>
              </a:tr>
            </a:tbl>
          </a:graphicData>
        </a:graphic>
      </p:graphicFrame>
      <p:sp>
        <p:nvSpPr>
          <p:cNvPr id="95" name="Shape 95"/>
          <p:cNvSpPr/>
          <p:nvPr/>
        </p:nvSpPr>
        <p:spPr>
          <a:xfrm>
            <a:off x="228600" y="5486398"/>
            <a:ext cx="8686800" cy="4470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2400">
                <a:latin typeface="Calibri"/>
                <a:ea typeface="Calibri"/>
                <a:cs typeface="Calibri"/>
                <a:sym typeface="Calibri"/>
              </a:defRPr>
            </a:lvl1pPr>
          </a:lstStyle>
          <a:p>
            <a:pPr lvl="0">
              <a:defRPr sz="1800"/>
            </a:pPr>
            <a:r>
              <a:rPr sz="2400"/>
              <a:t>Different TORs, scopes, frequency, audiences , methodologies</a:t>
            </a:r>
          </a:p>
        </p:txBody>
      </p:sp>
      <p:sp>
        <p:nvSpPr>
          <p:cNvPr id="96" name="Shape 96"/>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7</a:t>
            </a:fld>
            <a:endParaRPr sz="120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228600" y="228600"/>
            <a:ext cx="8686800" cy="1143000"/>
          </a:xfrm>
          <a:prstGeom prst="rect">
            <a:avLst/>
          </a:prstGeom>
        </p:spPr>
        <p:txBody>
          <a:bodyPr>
            <a:normAutofit fontScale="90000"/>
          </a:bodyPr>
          <a:lstStyle>
            <a:lvl1pPr defTabSz="905255">
              <a:defRPr sz="3500"/>
            </a:lvl1pPr>
          </a:lstStyle>
          <a:p>
            <a:pPr lvl="0">
              <a:defRPr sz="1800" b="0">
                <a:solidFill>
                  <a:srgbClr val="000000"/>
                </a:solidFill>
              </a:defRPr>
            </a:pPr>
            <a:r>
              <a:rPr sz="3500" b="1" dirty="0">
                <a:solidFill>
                  <a:schemeClr val="tx1"/>
                </a:solidFill>
              </a:rPr>
              <a:t>GEF IEO Dissemination and Knowledge Management</a:t>
            </a:r>
          </a:p>
        </p:txBody>
      </p:sp>
      <p:sp>
        <p:nvSpPr>
          <p:cNvPr id="99" name="Shape 99"/>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8</a:t>
            </a:fld>
            <a:endParaRPr sz="1200"/>
          </a:p>
        </p:txBody>
      </p:sp>
      <p:pic>
        <p:nvPicPr>
          <p:cNvPr id="100" name="Untitled-1.png"/>
          <p:cNvPicPr/>
          <p:nvPr/>
        </p:nvPicPr>
        <p:blipFill>
          <a:blip r:embed="rId2">
            <a:extLst/>
          </a:blip>
          <a:stretch>
            <a:fillRect/>
          </a:stretch>
        </p:blipFill>
        <p:spPr>
          <a:xfrm>
            <a:off x="-63500" y="1496686"/>
            <a:ext cx="7900564" cy="510096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p:cNvSpPr>
          <p:nvPr>
            <p:ph type="title"/>
          </p:nvPr>
        </p:nvSpPr>
        <p:spPr>
          <a:xfrm>
            <a:off x="228600" y="228600"/>
            <a:ext cx="8686800" cy="1143000"/>
          </a:xfrm>
          <a:prstGeom prst="rect">
            <a:avLst/>
          </a:prstGeom>
        </p:spPr>
        <p:txBody>
          <a:bodyPr/>
          <a:lstStyle/>
          <a:p>
            <a:pPr lvl="0">
              <a:defRPr sz="1800" b="0">
                <a:solidFill>
                  <a:srgbClr val="000000"/>
                </a:solidFill>
              </a:defRPr>
            </a:pPr>
            <a:r>
              <a:rPr sz="4000" b="1" dirty="0">
                <a:solidFill>
                  <a:schemeClr val="tx1"/>
                </a:solidFill>
              </a:rPr>
              <a:t>IEO Work Program for GEF-6</a:t>
            </a:r>
          </a:p>
        </p:txBody>
      </p:sp>
      <p:grpSp>
        <p:nvGrpSpPr>
          <p:cNvPr id="105" name="Group 105"/>
          <p:cNvGrpSpPr/>
          <p:nvPr/>
        </p:nvGrpSpPr>
        <p:grpSpPr>
          <a:xfrm>
            <a:off x="174925" y="1752600"/>
            <a:ext cx="4256700" cy="1371600"/>
            <a:chOff x="0" y="0"/>
            <a:chExt cx="4256699" cy="1371600"/>
          </a:xfrm>
        </p:grpSpPr>
        <p:sp>
          <p:nvSpPr>
            <p:cNvPr id="103" name="Shape 103"/>
            <p:cNvSpPr/>
            <p:nvPr/>
          </p:nvSpPr>
          <p:spPr>
            <a:xfrm>
              <a:off x="0" y="0"/>
              <a:ext cx="4256697" cy="1371600"/>
            </a:xfrm>
            <a:prstGeom prst="rect">
              <a:avLst/>
            </a:prstGeom>
            <a:solidFill>
              <a:srgbClr val="EDEDED"/>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pic>
          <p:nvPicPr>
            <p:cNvPr id="104" name="image4.jpeg"/>
            <p:cNvPicPr/>
            <p:nvPr/>
          </p:nvPicPr>
          <p:blipFill>
            <a:blip r:embed="rId3">
              <a:extLst/>
            </a:blip>
            <a:stretch>
              <a:fillRect/>
            </a:stretch>
          </p:blipFill>
          <p:spPr>
            <a:xfrm>
              <a:off x="-1" y="0"/>
              <a:ext cx="4256700" cy="1371600"/>
            </a:xfrm>
            <a:prstGeom prst="rect">
              <a:avLst/>
            </a:prstGeom>
            <a:ln w="12700" cap="flat">
              <a:noFill/>
              <a:miter lim="400000"/>
            </a:ln>
            <a:effectLst>
              <a:reflection stA="38000" endPos="40000" dir="5400000" sy="-100000" algn="bl" rotWithShape="0"/>
            </a:effectLst>
          </p:spPr>
        </p:pic>
      </p:grpSp>
      <p:grpSp>
        <p:nvGrpSpPr>
          <p:cNvPr id="108" name="Group 108"/>
          <p:cNvGrpSpPr/>
          <p:nvPr/>
        </p:nvGrpSpPr>
        <p:grpSpPr>
          <a:xfrm>
            <a:off x="796503" y="3429000"/>
            <a:ext cx="3013541" cy="1295400"/>
            <a:chOff x="-1" y="0"/>
            <a:chExt cx="3013540" cy="1295400"/>
          </a:xfrm>
        </p:grpSpPr>
        <p:sp>
          <p:nvSpPr>
            <p:cNvPr id="106" name="Shape 106"/>
            <p:cNvSpPr/>
            <p:nvPr/>
          </p:nvSpPr>
          <p:spPr>
            <a:xfrm>
              <a:off x="-2" y="0"/>
              <a:ext cx="3013541" cy="1295400"/>
            </a:xfrm>
            <a:prstGeom prst="rect">
              <a:avLst/>
            </a:prstGeom>
            <a:solidFill>
              <a:srgbClr val="EDEDED"/>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pic>
          <p:nvPicPr>
            <p:cNvPr id="107" name="image5.jpeg"/>
            <p:cNvPicPr/>
            <p:nvPr/>
          </p:nvPicPr>
          <p:blipFill>
            <a:blip r:embed="rId4">
              <a:extLst/>
            </a:blip>
            <a:stretch>
              <a:fillRect/>
            </a:stretch>
          </p:blipFill>
          <p:spPr>
            <a:xfrm>
              <a:off x="0" y="0"/>
              <a:ext cx="3013538" cy="1295400"/>
            </a:xfrm>
            <a:prstGeom prst="rect">
              <a:avLst/>
            </a:prstGeom>
            <a:ln w="12700" cap="flat">
              <a:noFill/>
              <a:miter lim="400000"/>
            </a:ln>
            <a:effectLst>
              <a:reflection stA="38000" endPos="40000" dir="5400000" sy="-100000" algn="bl" rotWithShape="0"/>
            </a:effectLst>
          </p:spPr>
        </p:pic>
      </p:grpSp>
      <p:grpSp>
        <p:nvGrpSpPr>
          <p:cNvPr id="111" name="Group 111"/>
          <p:cNvGrpSpPr/>
          <p:nvPr/>
        </p:nvGrpSpPr>
        <p:grpSpPr>
          <a:xfrm>
            <a:off x="5105397" y="3429000"/>
            <a:ext cx="3664006" cy="1295400"/>
            <a:chOff x="-1" y="0"/>
            <a:chExt cx="3664005" cy="1295400"/>
          </a:xfrm>
        </p:grpSpPr>
        <p:sp>
          <p:nvSpPr>
            <p:cNvPr id="109" name="Shape 109"/>
            <p:cNvSpPr/>
            <p:nvPr/>
          </p:nvSpPr>
          <p:spPr>
            <a:xfrm>
              <a:off x="-2" y="0"/>
              <a:ext cx="3664005" cy="1295400"/>
            </a:xfrm>
            <a:prstGeom prst="rect">
              <a:avLst/>
            </a:prstGeom>
            <a:solidFill>
              <a:srgbClr val="EDEDED"/>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pic>
          <p:nvPicPr>
            <p:cNvPr id="110" name="image6.jpeg"/>
            <p:cNvPicPr/>
            <p:nvPr/>
          </p:nvPicPr>
          <p:blipFill>
            <a:blip r:embed="rId5">
              <a:extLst/>
            </a:blip>
            <a:stretch>
              <a:fillRect/>
            </a:stretch>
          </p:blipFill>
          <p:spPr>
            <a:xfrm>
              <a:off x="-1" y="0"/>
              <a:ext cx="3664006" cy="1295400"/>
            </a:xfrm>
            <a:prstGeom prst="rect">
              <a:avLst/>
            </a:prstGeom>
            <a:ln w="12700" cap="flat">
              <a:noFill/>
              <a:miter lim="400000"/>
            </a:ln>
            <a:effectLst>
              <a:reflection stA="38000" endPos="40000" dir="5400000" sy="-100000" algn="bl" rotWithShape="0"/>
            </a:effectLst>
          </p:spPr>
        </p:pic>
      </p:grpSp>
      <p:sp>
        <p:nvSpPr>
          <p:cNvPr id="112" name="Shape 112"/>
          <p:cNvSpPr/>
          <p:nvPr/>
        </p:nvSpPr>
        <p:spPr>
          <a:xfrm>
            <a:off x="4876798" y="2209799"/>
            <a:ext cx="152403" cy="3886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32"/>
                  <a:pt x="10800" y="71"/>
                </a:cubicBezTo>
                <a:lnTo>
                  <a:pt x="10800" y="10729"/>
                </a:lnTo>
                <a:cubicBezTo>
                  <a:pt x="10800" y="10768"/>
                  <a:pt x="15635" y="10800"/>
                  <a:pt x="21600" y="10800"/>
                </a:cubicBezTo>
                <a:cubicBezTo>
                  <a:pt x="15635" y="10800"/>
                  <a:pt x="10800" y="10832"/>
                  <a:pt x="10800" y="10871"/>
                </a:cubicBezTo>
                <a:lnTo>
                  <a:pt x="10800" y="21529"/>
                </a:lnTo>
                <a:cubicBezTo>
                  <a:pt x="10800" y="21568"/>
                  <a:pt x="5965" y="21600"/>
                  <a:pt x="0" y="21600"/>
                </a:cubicBezTo>
              </a:path>
            </a:pathLst>
          </a:custGeom>
          <a:ln w="38100">
            <a:solidFill>
              <a:srgbClr val="17375E"/>
            </a:solidFill>
          </a:ln>
        </p:spPr>
        <p:txBody>
          <a:bodyPr lIns="0" tIns="0" rIns="0" bIns="0" anchor="ctr"/>
          <a:lstStyle/>
          <a:p>
            <a:pPr lvl="0" algn="ctr">
              <a:defRPr>
                <a:latin typeface="Calibri"/>
                <a:ea typeface="Calibri"/>
                <a:cs typeface="Calibri"/>
                <a:sym typeface="Calibri"/>
              </a:defRPr>
            </a:pPr>
            <a:endParaRPr/>
          </a:p>
        </p:txBody>
      </p:sp>
      <p:sp>
        <p:nvSpPr>
          <p:cNvPr id="113" name="Shape 113"/>
          <p:cNvSpPr/>
          <p:nvPr/>
        </p:nvSpPr>
        <p:spPr>
          <a:xfrm rot="16200000">
            <a:off x="567723" y="3942080"/>
            <a:ext cx="8333387" cy="269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a:defRPr sz="1200">
                <a:solidFill>
                  <a:srgbClr val="8C8F93"/>
                </a:solidFill>
                <a:latin typeface="Calibri"/>
                <a:ea typeface="Calibri"/>
                <a:cs typeface="Calibri"/>
                <a:sym typeface="Calibri"/>
              </a:defRPr>
            </a:lvl1pPr>
          </a:lstStyle>
          <a:p>
            <a:pPr lvl="0">
              <a:defRPr sz="1800">
                <a:solidFill>
                  <a:srgbClr val="000000"/>
                </a:solidFill>
              </a:defRPr>
            </a:pPr>
            <a:r>
              <a:rPr sz="1200">
                <a:solidFill>
                  <a:srgbClr val="8C8F93"/>
                </a:solidFill>
              </a:rPr>
              <a:t>Mainstreaming of  KM and Gender in all evaluations</a:t>
            </a:r>
          </a:p>
        </p:txBody>
      </p:sp>
      <p:grpSp>
        <p:nvGrpSpPr>
          <p:cNvPr id="116" name="Group 116"/>
          <p:cNvGrpSpPr/>
          <p:nvPr/>
        </p:nvGrpSpPr>
        <p:grpSpPr>
          <a:xfrm>
            <a:off x="176648" y="5029195"/>
            <a:ext cx="4262098" cy="1497657"/>
            <a:chOff x="-1" y="-1"/>
            <a:chExt cx="4262097" cy="1497656"/>
          </a:xfrm>
        </p:grpSpPr>
        <p:sp>
          <p:nvSpPr>
            <p:cNvPr id="114" name="Shape 114"/>
            <p:cNvSpPr/>
            <p:nvPr/>
          </p:nvSpPr>
          <p:spPr>
            <a:xfrm>
              <a:off x="-1" y="-2"/>
              <a:ext cx="4262097" cy="1497658"/>
            </a:xfrm>
            <a:prstGeom prst="rect">
              <a:avLst/>
            </a:prstGeom>
            <a:solidFill>
              <a:srgbClr val="EDEDED"/>
            </a:solidFill>
            <a:ln w="12700" cap="flat">
              <a:noFill/>
              <a:miter lim="400000"/>
            </a:ln>
            <a:effectLst/>
          </p:spPr>
          <p:txBody>
            <a:bodyPr wrap="square" lIns="0" tIns="0" rIns="0" bIns="0" numCol="1" anchor="ctr">
              <a:noAutofit/>
            </a:bodyPr>
            <a:lstStyle/>
            <a:p>
              <a:pPr lvl="0">
                <a:defRPr>
                  <a:latin typeface="Calibri"/>
                  <a:ea typeface="Calibri"/>
                  <a:cs typeface="Calibri"/>
                  <a:sym typeface="Calibri"/>
                </a:defRPr>
              </a:pPr>
              <a:endParaRPr/>
            </a:p>
          </p:txBody>
        </p:sp>
        <p:pic>
          <p:nvPicPr>
            <p:cNvPr id="115" name="image7.jpeg"/>
            <p:cNvPicPr/>
            <p:nvPr/>
          </p:nvPicPr>
          <p:blipFill>
            <a:blip r:embed="rId6">
              <a:extLst/>
            </a:blip>
            <a:stretch>
              <a:fillRect/>
            </a:stretch>
          </p:blipFill>
          <p:spPr>
            <a:xfrm>
              <a:off x="-2" y="0"/>
              <a:ext cx="4262097" cy="1497655"/>
            </a:xfrm>
            <a:prstGeom prst="rect">
              <a:avLst/>
            </a:prstGeom>
            <a:ln w="12700" cap="flat">
              <a:noFill/>
              <a:miter lim="400000"/>
            </a:ln>
            <a:effectLst>
              <a:reflection stA="38000" endPos="40000" dir="5400000" sy="-100000" algn="bl" rotWithShape="0"/>
            </a:effectLst>
          </p:spPr>
        </p:pic>
      </p:grpSp>
      <p:sp>
        <p:nvSpPr>
          <p:cNvPr id="117" name="Shape 117"/>
          <p:cNvSpPr>
            <a:spLocks noGrp="1"/>
          </p:cNvSpPr>
          <p:nvPr>
            <p:ph type="sldNum" sz="quarter" idx="4294967295"/>
          </p:nvPr>
        </p:nvSpPr>
        <p:spPr>
          <a:xfrm>
            <a:off x="6553200" y="6172198"/>
            <a:ext cx="2133600" cy="36830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r">
              <a:defRPr sz="1200">
                <a:latin typeface="Calibri"/>
                <a:ea typeface="Calibri"/>
                <a:cs typeface="Calibri"/>
                <a:sym typeface="Calibri"/>
              </a:defRPr>
            </a:lvl1pPr>
          </a:lstStyle>
          <a:p>
            <a:pPr lvl="0">
              <a:defRPr sz="1800"/>
            </a:pPr>
            <a:fld id="{86CB4B4D-7CA3-9044-876B-883B54F8677D}" type="slidenum">
              <a:rPr sz="1200"/>
              <a:t>9</a:t>
            </a:fld>
            <a:endParaRPr sz="120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1095</Words>
  <Application>Microsoft Office PowerPoint</Application>
  <PresentationFormat>On-screen Show (4:3)</PresentationFormat>
  <Paragraphs>204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Helvetica Neue</vt:lpstr>
      <vt:lpstr>Default</vt:lpstr>
      <vt:lpstr>PowerPoint Presentation</vt:lpstr>
      <vt:lpstr>Overview</vt:lpstr>
      <vt:lpstr>M&amp;E in the GEF </vt:lpstr>
      <vt:lpstr>Separate reporting lines for Monitoring (through Secretariat) and Evaluation (through IEO)</vt:lpstr>
      <vt:lpstr>GEF Independent Evaluation Office</vt:lpstr>
      <vt:lpstr> GEF IEO Stakeholders</vt:lpstr>
      <vt:lpstr>Types of Evaluations</vt:lpstr>
      <vt:lpstr>GEF IEO Dissemination and Knowledge Management</vt:lpstr>
      <vt:lpstr>IEO Work Program for GEF-6</vt:lpstr>
      <vt:lpstr>The GEF M&amp;E Policy</vt:lpstr>
      <vt:lpstr>PowerPoint Presentation</vt:lpstr>
      <vt:lpstr>Introduction</vt:lpstr>
      <vt:lpstr>Importance and Utility of Terminal Evaluations</vt:lpstr>
      <vt:lpstr>Importance and Utility of Terminal Evaluations contd.</vt:lpstr>
      <vt:lpstr>Characteristics of a Good Terminal Evaluation</vt:lpstr>
      <vt:lpstr>Examples of Good Terminal Evaluations</vt:lpstr>
      <vt:lpstr>PowerPoint Presentation</vt:lpstr>
      <vt:lpstr>First Discussion: What needs to be done during project preparation and implementation?</vt:lpstr>
      <vt:lpstr>Second Discussion:  What needs to be done during preparation and delivery of a terminal evaluation? </vt:lpstr>
      <vt:lpstr>Short Presentations by Stages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Anna Birgitta Viggh</cp:lastModifiedBy>
  <cp:revision>5</cp:revision>
  <dcterms:modified xsi:type="dcterms:W3CDTF">2015-09-08T15:09:53Z</dcterms:modified>
</cp:coreProperties>
</file>