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lvl1pPr>
      <a:defRPr>
        <a:latin typeface="+mn-lt"/>
        <a:ea typeface="+mn-ea"/>
        <a:cs typeface="+mn-cs"/>
        <a:sym typeface="Helvetica Neue"/>
      </a:defRPr>
    </a:lvl1pPr>
    <a:lvl2pPr>
      <a:defRPr>
        <a:latin typeface="+mn-lt"/>
        <a:ea typeface="+mn-ea"/>
        <a:cs typeface="+mn-cs"/>
        <a:sym typeface="Helvetica Neue"/>
      </a:defRPr>
    </a:lvl2pPr>
    <a:lvl3pPr>
      <a:defRPr>
        <a:latin typeface="+mn-lt"/>
        <a:ea typeface="+mn-ea"/>
        <a:cs typeface="+mn-cs"/>
        <a:sym typeface="Helvetica Neue"/>
      </a:defRPr>
    </a:lvl3pPr>
    <a:lvl4pPr>
      <a:defRPr>
        <a:latin typeface="+mn-lt"/>
        <a:ea typeface="+mn-ea"/>
        <a:cs typeface="+mn-cs"/>
        <a:sym typeface="Helvetica Neue"/>
      </a:defRPr>
    </a:lvl4pPr>
    <a:lvl5pPr>
      <a:defRPr>
        <a:latin typeface="+mn-lt"/>
        <a:ea typeface="+mn-ea"/>
        <a:cs typeface="+mn-cs"/>
        <a:sym typeface="Helvetica Neue"/>
      </a:defRPr>
    </a:lvl5pPr>
    <a:lvl6pPr>
      <a:defRPr>
        <a:latin typeface="+mn-lt"/>
        <a:ea typeface="+mn-ea"/>
        <a:cs typeface="+mn-cs"/>
        <a:sym typeface="Helvetica Neue"/>
      </a:defRPr>
    </a:lvl6pPr>
    <a:lvl7pPr>
      <a:defRPr>
        <a:latin typeface="+mn-lt"/>
        <a:ea typeface="+mn-ea"/>
        <a:cs typeface="+mn-cs"/>
        <a:sym typeface="Helvetica Neue"/>
      </a:defRPr>
    </a:lvl7pPr>
    <a:lvl8pPr>
      <a:defRPr>
        <a:latin typeface="+mn-lt"/>
        <a:ea typeface="+mn-ea"/>
        <a:cs typeface="+mn-cs"/>
        <a:sym typeface="Helvetica Neue"/>
      </a:defRPr>
    </a:lvl8pPr>
    <a:lvl9pPr>
      <a:defRPr>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76" y="-13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Shape 3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7" name="Shape 3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408685197"/>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pPr lvl="0"/>
            <a:endParaRPr/>
          </a:p>
        </p:txBody>
      </p:sp>
      <p:sp>
        <p:nvSpPr>
          <p:cNvPr id="91" name="Shape 91"/>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Independent GEF Evaluation: The main function of the IEO is to independently evaluate the GEF’s efficiency, effectiveness, relevance, impact, and sustainability.</a:t>
            </a:r>
          </a:p>
          <a:p>
            <a:pPr lvl="0" defTabSz="914400">
              <a:lnSpc>
                <a:spcPct val="100000"/>
              </a:lnSpc>
              <a:defRPr sz="1800"/>
            </a:pPr>
            <a:r>
              <a:rPr sz="1200">
                <a:latin typeface="Calibri"/>
                <a:ea typeface="Calibri"/>
                <a:cs typeface="Calibri"/>
                <a:sym typeface="Calibri"/>
              </a:rPr>
              <a:t>Normative function: IEO sets minimum monitoring and evaluation standards within the GEF to ensure improved and consistent measurement of the GEF results .</a:t>
            </a:r>
          </a:p>
          <a:p>
            <a:pPr lvl="0" defTabSz="914400">
              <a:lnSpc>
                <a:spcPct val="100000"/>
              </a:lnSpc>
              <a:defRPr sz="1800"/>
            </a:pPr>
            <a:r>
              <a:rPr sz="1200">
                <a:latin typeface="Calibri"/>
                <a:ea typeface="Calibri"/>
                <a:cs typeface="Calibri"/>
                <a:sym typeface="Calibri"/>
              </a:rPr>
              <a:t>Oversight function: IEO provides quality control for the minimum requirements of monitoring and evaluation practices in the GEF, in full cooperation with relevant units in the GEF Agencies, and tracks implementation of Council decisions related to evaluation recommendations.</a:t>
            </a:r>
          </a:p>
          <a:p>
            <a:pPr lvl="0" defTabSz="914400">
              <a:lnSpc>
                <a:spcPct val="100000"/>
              </a:lnSpc>
              <a:defRPr sz="1800"/>
            </a:pPr>
            <a:r>
              <a:rPr sz="1200">
                <a:latin typeface="Calibri"/>
                <a:ea typeface="Calibri"/>
                <a:cs typeface="Calibri"/>
                <a:sym typeface="Calibri"/>
              </a:rPr>
              <a:t>Knowledge management and dissemination function: IEO supports knowledge sharing and follow-up of evaluation recommendations. It participates in the development and maintenance of a comprehensive knowledge system based on evaluation findings and lessons.</a:t>
            </a:r>
          </a:p>
        </p:txBody>
      </p:sp>
    </p:spTree>
    <p:extLst>
      <p:ext uri="{BB962C8B-B14F-4D97-AF65-F5344CB8AC3E}">
        <p14:creationId xmlns:p14="http://schemas.microsoft.com/office/powerpoint/2010/main" val="162946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pPr lvl="0"/>
            <a:endParaRPr/>
          </a:p>
        </p:txBody>
      </p:sp>
      <p:sp>
        <p:nvSpPr>
          <p:cNvPr id="174" name="Shape 174"/>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Implementation of GEF M&amp;E Policy</a:t>
            </a:r>
          </a:p>
          <a:p>
            <a:pPr lvl="0" defTabSz="914400">
              <a:lnSpc>
                <a:spcPct val="100000"/>
              </a:lnSpc>
              <a:defRPr sz="1800"/>
            </a:pPr>
            <a:r>
              <a:rPr sz="1200">
                <a:latin typeface="Calibri"/>
                <a:ea typeface="Calibri"/>
                <a:cs typeface="Calibri"/>
                <a:sym typeface="Calibri"/>
              </a:rPr>
              <a:t>Evaluation Program adjusts to evolving GEF priorities</a:t>
            </a:r>
          </a:p>
          <a:p>
            <a:pPr lvl="0" defTabSz="914400">
              <a:lnSpc>
                <a:spcPct val="100000"/>
              </a:lnSpc>
              <a:defRPr sz="1800"/>
            </a:pPr>
            <a:r>
              <a:rPr sz="1200">
                <a:latin typeface="Calibri"/>
                <a:ea typeface="Calibri"/>
                <a:cs typeface="Calibri"/>
                <a:sym typeface="Calibri"/>
              </a:rPr>
              <a:t>GEF IEO has started consultation to define the GEF-6 evaluation program </a:t>
            </a:r>
            <a:endParaRPr sz="11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Reporting to the GEF Council</a:t>
            </a:r>
          </a:p>
          <a:p>
            <a:pPr lvl="0" defTabSz="914400">
              <a:lnSpc>
                <a:spcPct val="100000"/>
              </a:lnSpc>
              <a:defRPr sz="1800"/>
            </a:pPr>
            <a:r>
              <a:rPr sz="1200">
                <a:latin typeface="Calibri"/>
                <a:ea typeface="Calibri"/>
                <a:cs typeface="Calibri"/>
                <a:sym typeface="Calibri"/>
              </a:rPr>
              <a:t>Participation in the GEF Country Support Program</a:t>
            </a:r>
          </a:p>
          <a:p>
            <a:pPr lvl="0" defTabSz="914400">
              <a:lnSpc>
                <a:spcPct val="100000"/>
              </a:lnSpc>
              <a:spcBef>
                <a:spcPts val="1200"/>
              </a:spcBef>
              <a:defRPr sz="1800"/>
            </a:pPr>
            <a:r>
              <a:rPr sz="1200">
                <a:latin typeface="Calibri"/>
                <a:ea typeface="Calibri"/>
                <a:cs typeface="Calibri"/>
                <a:sym typeface="Calibri"/>
              </a:rPr>
              <a:t>Overall Performance Studies — replenishment process </a:t>
            </a:r>
            <a:br>
              <a:rPr sz="1200">
                <a:latin typeface="Calibri"/>
                <a:ea typeface="Calibri"/>
                <a:cs typeface="Calibri"/>
                <a:sym typeface="Calibri"/>
              </a:rPr>
            </a:br>
            <a:r>
              <a:rPr sz="1200">
                <a:latin typeface="Calibri"/>
                <a:ea typeface="Calibri"/>
                <a:cs typeface="Calibri"/>
                <a:sym typeface="Calibri"/>
              </a:rPr>
              <a:t>(every 4 years) </a:t>
            </a:r>
          </a:p>
          <a:p>
            <a:pPr lvl="0" defTabSz="914400">
              <a:lnSpc>
                <a:spcPct val="100000"/>
              </a:lnSpc>
              <a:spcBef>
                <a:spcPts val="1200"/>
              </a:spcBef>
              <a:defRPr sz="1800"/>
            </a:pPr>
            <a:r>
              <a:rPr sz="1200">
                <a:latin typeface="Calibri"/>
                <a:ea typeface="Calibri"/>
                <a:cs typeface="Calibri"/>
                <a:sym typeface="Calibri"/>
              </a:rPr>
              <a:t>Active participation evaluation communities (UN/MDBs/other)</a:t>
            </a:r>
          </a:p>
        </p:txBody>
      </p:sp>
    </p:spTree>
    <p:extLst>
      <p:ext uri="{BB962C8B-B14F-4D97-AF65-F5344CB8AC3E}">
        <p14:creationId xmlns:p14="http://schemas.microsoft.com/office/powerpoint/2010/main" val="15344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prstGeom prst="rect">
            <a:avLst/>
          </a:prstGeom>
        </p:spPr>
        <p:txBody>
          <a:bodyPr/>
          <a:lstStyle/>
          <a:p>
            <a:pPr lvl="0"/>
            <a:endParaRPr/>
          </a:p>
        </p:txBody>
      </p:sp>
      <p:sp>
        <p:nvSpPr>
          <p:cNvPr id="199" name="Shape 199"/>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Quality: Comprehensive; Consistent; Truthful and Candid; Precise; Timely; Useful</a:t>
            </a:r>
          </a:p>
          <a:p>
            <a:pPr lvl="0" defTabSz="914400">
              <a:lnSpc>
                <a:spcPct val="100000"/>
              </a:lnSpc>
              <a:defRPr sz="1800"/>
            </a:pPr>
            <a:r>
              <a:rPr sz="1200">
                <a:latin typeface="Calibri"/>
                <a:ea typeface="Calibri"/>
                <a:cs typeface="Calibri"/>
                <a:sym typeface="Calibri"/>
              </a:rPr>
              <a:t> </a:t>
            </a:r>
          </a:p>
        </p:txBody>
      </p:sp>
    </p:spTree>
    <p:extLst>
      <p:ext uri="{BB962C8B-B14F-4D97-AF65-F5344CB8AC3E}">
        <p14:creationId xmlns:p14="http://schemas.microsoft.com/office/powerpoint/2010/main" val="4113580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6" name="Shape 6"/>
          <p:cNvSpPr/>
          <p:nvPr/>
        </p:nvSpPr>
        <p:spPr>
          <a:xfrm>
            <a:off x="493582" y="2093782"/>
            <a:ext cx="3392404" cy="33924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stretch>
              <a:fillRect/>
            </a:stretch>
          </a:blip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7" name="Shape 7"/>
          <p:cNvSpPr/>
          <p:nvPr/>
        </p:nvSpPr>
        <p:spPr>
          <a:xfrm>
            <a:off x="4611623" y="914400"/>
            <a:ext cx="4532380" cy="533400"/>
          </a:xfrm>
          <a:prstGeom prst="rect">
            <a:avLst/>
          </a:prstGeom>
          <a:blipFill>
            <a:blip r:embed="rId3"/>
          </a:blip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8" name="Shape 8"/>
          <p:cNvSpPr/>
          <p:nvPr/>
        </p:nvSpPr>
        <p:spPr>
          <a:xfrm>
            <a:off x="0" y="6622197"/>
            <a:ext cx="9144000" cy="235807"/>
          </a:xfrm>
          <a:prstGeom prst="rect">
            <a:avLst/>
          </a:prstGeom>
          <a:blipFill>
            <a:blip r:embed="rId3"/>
          </a:blip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9" name="Shape 9"/>
          <p:cNvSpPr>
            <a:spLocks noGrp="1"/>
          </p:cNvSpPr>
          <p:nvPr>
            <p:ph type="body" idx="1"/>
          </p:nvPr>
        </p:nvSpPr>
        <p:spPr>
          <a:xfrm>
            <a:off x="4724400" y="3886200"/>
            <a:ext cx="4114800" cy="2971800"/>
          </a:xfrm>
          <a:prstGeom prst="rect">
            <a:avLst/>
          </a:prstGeom>
        </p:spPr>
        <p:txBody>
          <a:bodyPr>
            <a:normAutofit/>
          </a:bodyPr>
          <a:lstStyle>
            <a:lvl1pPr marL="0" indent="0" algn="r">
              <a:spcBef>
                <a:spcPts val="600"/>
              </a:spcBef>
              <a:buSzTx/>
              <a:buFontTx/>
              <a:buNone/>
              <a:defRPr sz="2800" b="1">
                <a:solidFill>
                  <a:srgbClr val="6F7A8F"/>
                </a:solidFill>
              </a:defRPr>
            </a:lvl1pPr>
          </a:lstStyle>
          <a:p>
            <a:pPr lvl="0">
              <a:defRPr sz="1800" b="0">
                <a:solidFill>
                  <a:srgbClr val="000000"/>
                </a:solidFill>
              </a:defRPr>
            </a:pPr>
            <a:r>
              <a:rPr sz="2800" b="1">
                <a:solidFill>
                  <a:srgbClr val="6F7A8F"/>
                </a:solidFill>
              </a:rPr>
              <a:t>Образец текста</a:t>
            </a:r>
          </a:p>
        </p:txBody>
      </p:sp>
      <p:pic>
        <p:nvPicPr>
          <p:cNvPr id="10" name="image3.png"/>
          <p:cNvPicPr/>
          <p:nvPr/>
        </p:nvPicPr>
        <p:blipFill>
          <a:blip r:embed="rId4">
            <a:extLst/>
          </a:blip>
          <a:stretch>
            <a:fillRect/>
          </a:stretch>
        </p:blipFill>
        <p:spPr>
          <a:xfrm>
            <a:off x="602766" y="914400"/>
            <a:ext cx="3174209" cy="533402"/>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b="0">
                <a:solidFill>
                  <a:srgbClr val="000000"/>
                </a:solidFill>
              </a:defRPr>
            </a:pPr>
            <a:r>
              <a:rPr sz="4000" b="1">
                <a:solidFill>
                  <a:srgbClr val="2A602A"/>
                </a:solidFill>
              </a:rPr>
              <a:t>Click to edit Master title style</a:t>
            </a:r>
          </a:p>
        </p:txBody>
      </p:sp>
      <p:sp>
        <p:nvSpPr>
          <p:cNvPr id="13" name="Shape 13"/>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5" name="image1.jpeg"/>
          <p:cNvPicPr/>
          <p:nvPr/>
        </p:nvPicPr>
        <p:blipFill>
          <a:blip r:embed="rId2">
            <a:extLst/>
          </a:blip>
          <a:stretch>
            <a:fillRect/>
          </a:stretch>
        </p:blipFill>
        <p:spPr>
          <a:xfrm>
            <a:off x="1015" y="0"/>
            <a:ext cx="9141970" cy="6858000"/>
          </a:xfrm>
          <a:prstGeom prst="rect">
            <a:avLst/>
          </a:prstGeom>
          <a:ln w="12700">
            <a:miter lim="400000"/>
          </a:ln>
          <a:effectLst>
            <a:reflection endPos="40000" dir="5400000" sy="-100000" algn="bl" rotWithShape="0"/>
          </a:effectLst>
        </p:spPr>
      </p:pic>
      <p:sp>
        <p:nvSpPr>
          <p:cNvPr id="16" name="Shape 16"/>
          <p:cNvSpPr>
            <a:spLocks noGrp="1"/>
          </p:cNvSpPr>
          <p:nvPr>
            <p:ph type="title"/>
          </p:nvPr>
        </p:nvSpPr>
        <p:spPr>
          <a:xfrm>
            <a:off x="228600" y="0"/>
            <a:ext cx="8686800" cy="1600200"/>
          </a:xfrm>
          <a:prstGeom prst="rect">
            <a:avLst/>
          </a:prstGeom>
        </p:spPr>
        <p:txBody>
          <a:bodyPr/>
          <a:lstStyle/>
          <a:p>
            <a:pPr lvl="0">
              <a:defRPr sz="1800" b="0">
                <a:solidFill>
                  <a:srgbClr val="000000"/>
                </a:solidFill>
              </a:defRPr>
            </a:pPr>
            <a:r>
              <a:rPr sz="4000" b="1">
                <a:solidFill>
                  <a:srgbClr val="2A602A"/>
                </a:solidFill>
              </a:rPr>
              <a:t>Click to edit Master title style</a:t>
            </a:r>
          </a:p>
        </p:txBody>
      </p:sp>
      <p:sp>
        <p:nvSpPr>
          <p:cNvPr id="17" name="Shape 17"/>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9" name="image1.jpeg"/>
          <p:cNvPicPr/>
          <p:nvPr/>
        </p:nvPicPr>
        <p:blipFill>
          <a:blip r:embed="rId2">
            <a:extLst/>
          </a:blip>
          <a:stretch>
            <a:fillRect/>
          </a:stretch>
        </p:blipFill>
        <p:spPr>
          <a:xfrm>
            <a:off x="1015" y="0"/>
            <a:ext cx="9141970" cy="6858000"/>
          </a:xfrm>
          <a:prstGeom prst="rect">
            <a:avLst/>
          </a:prstGeom>
          <a:ln w="12700">
            <a:miter lim="400000"/>
          </a:ln>
          <a:effectLst>
            <a:reflection endPos="40000" dir="5400000" sy="-100000" algn="bl" rotWithShape="0"/>
          </a:effectLst>
        </p:spPr>
      </p:pic>
      <p:sp>
        <p:nvSpPr>
          <p:cNvPr id="20" name="Shape 20"/>
          <p:cNvSpPr>
            <a:spLocks noGrp="1"/>
          </p:cNvSpPr>
          <p:nvPr>
            <p:ph type="title"/>
          </p:nvPr>
        </p:nvSpPr>
        <p:spPr>
          <a:xfrm>
            <a:off x="228600" y="207405"/>
            <a:ext cx="8686800" cy="1185392"/>
          </a:xfrm>
          <a:prstGeom prst="rect">
            <a:avLst/>
          </a:prstGeom>
        </p:spPr>
        <p:txBody>
          <a:bodyPr/>
          <a:lstStyle/>
          <a:p>
            <a:pPr lvl="0">
              <a:defRPr sz="1800" b="0">
                <a:solidFill>
                  <a:srgbClr val="000000"/>
                </a:solidFill>
              </a:defRPr>
            </a:pPr>
            <a:r>
              <a:rPr sz="4000" b="1">
                <a:solidFill>
                  <a:srgbClr val="2A602A"/>
                </a:solidFill>
              </a:rPr>
              <a:t>Click to edit Master title style</a:t>
            </a:r>
          </a:p>
        </p:txBody>
      </p:sp>
      <p:sp>
        <p:nvSpPr>
          <p:cNvPr id="21" name="Shape 21"/>
          <p:cNvSpPr>
            <a:spLocks noGrp="1"/>
          </p:cNvSpPr>
          <p:nvPr>
            <p:ph type="body" idx="1"/>
          </p:nvPr>
        </p:nvSpPr>
        <p:spPr>
          <a:xfrm>
            <a:off x="457200" y="1392792"/>
            <a:ext cx="4040188" cy="782083"/>
          </a:xfrm>
          <a:prstGeom prst="rect">
            <a:avLst/>
          </a:prstGeom>
        </p:spPr>
        <p:txBody>
          <a:bodyPr anchor="b"/>
          <a:lstStyle>
            <a:lvl1pPr marL="0" indent="0">
              <a:spcBef>
                <a:spcPts val="500"/>
              </a:spcBef>
              <a:buSzTx/>
              <a:buFontTx/>
              <a:buNone/>
              <a:defRPr sz="2400" b="1"/>
            </a:lvl1pPr>
          </a:lstStyle>
          <a:p>
            <a:pPr lvl="0">
              <a:defRPr sz="1800" b="0"/>
            </a:pPr>
            <a:r>
              <a:rPr sz="2400" b="1"/>
              <a:t>Click to edit Master text styles</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23" name="image1.jpeg"/>
          <p:cNvPicPr/>
          <p:nvPr/>
        </p:nvPicPr>
        <p:blipFill>
          <a:blip r:embed="rId2">
            <a:extLst/>
          </a:blip>
          <a:stretch>
            <a:fillRect/>
          </a:stretch>
        </p:blipFill>
        <p:spPr>
          <a:xfrm>
            <a:off x="1015" y="0"/>
            <a:ext cx="9141970" cy="6858000"/>
          </a:xfrm>
          <a:prstGeom prst="rect">
            <a:avLst/>
          </a:prstGeom>
          <a:ln w="12700">
            <a:miter lim="400000"/>
          </a:ln>
          <a:effectLst>
            <a:reflection endPos="40000" dir="5400000" sy="-100000" algn="bl" rotWithShape="0"/>
          </a:effectLst>
        </p:spPr>
      </p:pic>
      <p:sp>
        <p:nvSpPr>
          <p:cNvPr id="24" name="Shape 24"/>
          <p:cNvSpPr>
            <a:spLocks noGrp="1"/>
          </p:cNvSpPr>
          <p:nvPr>
            <p:ph type="title"/>
          </p:nvPr>
        </p:nvSpPr>
        <p:spPr>
          <a:xfrm>
            <a:off x="228600" y="0"/>
            <a:ext cx="8686800" cy="1600200"/>
          </a:xfrm>
          <a:prstGeom prst="rect">
            <a:avLst/>
          </a:prstGeom>
        </p:spPr>
        <p:txBody>
          <a:bodyPr/>
          <a:lstStyle/>
          <a:p>
            <a:pPr lvl="0">
              <a:defRPr sz="1800" b="0">
                <a:solidFill>
                  <a:srgbClr val="000000"/>
                </a:solidFill>
              </a:defRPr>
            </a:pPr>
            <a:r>
              <a:rPr sz="4000" b="1">
                <a:solidFill>
                  <a:srgbClr val="2A602A"/>
                </a:solidFill>
              </a:rPr>
              <a:t>Click to edit Master title style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26" name="image1.jpeg"/>
          <p:cNvPicPr/>
          <p:nvPr/>
        </p:nvPicPr>
        <p:blipFill>
          <a:blip r:embed="rId2">
            <a:extLst/>
          </a:blip>
          <a:stretch>
            <a:fillRect/>
          </a:stretch>
        </p:blipFill>
        <p:spPr>
          <a:xfrm>
            <a:off x="1015" y="0"/>
            <a:ext cx="9141970" cy="6858000"/>
          </a:xfrm>
          <a:prstGeom prst="rect">
            <a:avLst/>
          </a:prstGeom>
          <a:ln w="12700">
            <a:miter lim="400000"/>
          </a:ln>
          <a:effectLst>
            <a:reflection endPos="40000" dir="5400000" sy="-100000" algn="bl" rotWithShape="0"/>
          </a:effectLst>
        </p:spPr>
      </p:pic>
      <p:sp>
        <p:nvSpPr>
          <p:cNvPr id="27" name="Shape 27"/>
          <p:cNvSpPr>
            <a:spLocks noGrp="1"/>
          </p:cNvSpPr>
          <p:nvPr>
            <p:ph type="title"/>
          </p:nvPr>
        </p:nvSpPr>
        <p:spPr>
          <a:xfrm>
            <a:off x="457200" y="0"/>
            <a:ext cx="3008316" cy="1435100"/>
          </a:xfrm>
          <a:prstGeom prst="rect">
            <a:avLst/>
          </a:prstGeom>
        </p:spPr>
        <p:txBody>
          <a:bodyPr anchor="b"/>
          <a:lstStyle>
            <a:lvl1pPr algn="l">
              <a:defRPr sz="2000"/>
            </a:lvl1pPr>
          </a:lstStyle>
          <a:p>
            <a:pPr lvl="0">
              <a:defRPr sz="1800" b="0">
                <a:solidFill>
                  <a:srgbClr val="000000"/>
                </a:solidFill>
              </a:defRPr>
            </a:pPr>
            <a:r>
              <a:rPr sz="2000" b="1">
                <a:solidFill>
                  <a:srgbClr val="2A602A"/>
                </a:solidFill>
              </a:rPr>
              <a:t>Click to edit Master title style</a:t>
            </a:r>
          </a:p>
        </p:txBody>
      </p:sp>
      <p:sp>
        <p:nvSpPr>
          <p:cNvPr id="28" name="Shape 28"/>
          <p:cNvSpPr>
            <a:spLocks noGrp="1"/>
          </p:cNvSpPr>
          <p:nvPr>
            <p:ph type="body" idx="1"/>
          </p:nvPr>
        </p:nvSpPr>
        <p:spPr>
          <a:xfrm>
            <a:off x="3575050" y="273050"/>
            <a:ext cx="5111750" cy="6584950"/>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0" name="Shape 30"/>
          <p:cNvSpPr>
            <a:spLocks noGrp="1"/>
          </p:cNvSpPr>
          <p:nvPr>
            <p:ph type="title"/>
          </p:nvPr>
        </p:nvSpPr>
        <p:spPr>
          <a:xfrm>
            <a:off x="1792288" y="5181600"/>
            <a:ext cx="5486404" cy="566738"/>
          </a:xfrm>
          <a:prstGeom prst="rect">
            <a:avLst/>
          </a:prstGeom>
        </p:spPr>
        <p:txBody>
          <a:bodyPr anchor="b"/>
          <a:lstStyle>
            <a:lvl1pPr algn="l">
              <a:defRPr sz="2000"/>
            </a:lvl1pPr>
          </a:lstStyle>
          <a:p>
            <a:pPr lvl="0">
              <a:defRPr sz="1800" b="0">
                <a:solidFill>
                  <a:srgbClr val="000000"/>
                </a:solidFill>
              </a:defRPr>
            </a:pPr>
            <a:r>
              <a:rPr sz="2000" b="1">
                <a:solidFill>
                  <a:srgbClr val="2A602A"/>
                </a:solidFill>
              </a:rPr>
              <a:t>Click to edit Master title style</a:t>
            </a:r>
          </a:p>
        </p:txBody>
      </p:sp>
      <p:sp>
        <p:nvSpPr>
          <p:cNvPr id="31" name="Shape 31"/>
          <p:cNvSpPr>
            <a:spLocks noGrp="1"/>
          </p:cNvSpPr>
          <p:nvPr>
            <p:ph type="body" idx="1"/>
          </p:nvPr>
        </p:nvSpPr>
        <p:spPr>
          <a:xfrm>
            <a:off x="1792288" y="5748337"/>
            <a:ext cx="5486404" cy="804866"/>
          </a:xfrm>
          <a:prstGeom prst="rect">
            <a:avLst/>
          </a:prstGeom>
        </p:spPr>
        <p:txBody>
          <a:bodyPr/>
          <a:lstStyle>
            <a:lvl1pPr marL="0" indent="0">
              <a:spcBef>
                <a:spcPts val="300"/>
              </a:spcBef>
              <a:buSzTx/>
              <a:buFontTx/>
              <a:buNone/>
              <a:defRPr sz="1400"/>
            </a:lvl1pPr>
          </a:lstStyle>
          <a:p>
            <a:pPr lvl="0">
              <a:defRPr sz="1800"/>
            </a:pPr>
            <a:r>
              <a:rPr sz="1400"/>
              <a:t>Click to edit Master text styles</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pic>
        <p:nvPicPr>
          <p:cNvPr id="33" name="image2.jpeg"/>
          <p:cNvPicPr/>
          <p:nvPr/>
        </p:nvPicPr>
        <p:blipFill>
          <a:blip r:embed="rId2">
            <a:extLst/>
          </a:blip>
          <a:stretch>
            <a:fillRect/>
          </a:stretch>
        </p:blipFill>
        <p:spPr>
          <a:xfrm>
            <a:off x="0" y="0"/>
            <a:ext cx="9144000" cy="6858000"/>
          </a:xfrm>
          <a:prstGeom prst="rect">
            <a:avLst/>
          </a:prstGeom>
          <a:ln w="12700">
            <a:miter lim="400000"/>
          </a:ln>
        </p:spPr>
      </p:pic>
      <p:sp>
        <p:nvSpPr>
          <p:cNvPr id="34" name="Shape 34"/>
          <p:cNvSpPr/>
          <p:nvPr/>
        </p:nvSpPr>
        <p:spPr>
          <a:xfrm>
            <a:off x="411163" y="2851149"/>
            <a:ext cx="8351836" cy="8001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5400">
                <a:solidFill>
                  <a:srgbClr val="FFFFFF"/>
                </a:solidFill>
                <a:latin typeface="Calibri"/>
                <a:ea typeface="Calibri"/>
                <a:cs typeface="Calibri"/>
                <a:sym typeface="Calibri"/>
              </a:defRPr>
            </a:lvl1pPr>
          </a:lstStyle>
          <a:p>
            <a:pPr lvl="0">
              <a:defRPr sz="1800">
                <a:solidFill>
                  <a:srgbClr val="000000"/>
                </a:solidFill>
              </a:defRPr>
            </a:pPr>
            <a:r>
              <a:rPr sz="5400">
                <a:solidFill>
                  <a:srgbClr val="FFFFFF"/>
                </a:solidFill>
              </a:rPr>
              <a:t>CПАСИБО</a:t>
            </a:r>
          </a:p>
        </p:txBody>
      </p:sp>
      <p:sp>
        <p:nvSpPr>
          <p:cNvPr id="35" name="Shape 35"/>
          <p:cNvSpPr/>
          <p:nvPr/>
        </p:nvSpPr>
        <p:spPr>
          <a:xfrm>
            <a:off x="350838" y="4724400"/>
            <a:ext cx="8351836" cy="14414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gn="ctr" defTabSz="768094"/>
            <a:r>
              <a:rPr sz="3000" b="1">
                <a:solidFill>
                  <a:srgbClr val="FFFFFF"/>
                </a:solidFill>
                <a:latin typeface="Calibri"/>
                <a:ea typeface="Calibri"/>
                <a:cs typeface="Calibri"/>
                <a:sym typeface="Calibri"/>
              </a:rPr>
              <a:t>gefevaluation@thegef.org</a:t>
            </a:r>
          </a:p>
          <a:p>
            <a:pPr lvl="0" algn="ctr" defTabSz="768094"/>
            <a:r>
              <a:rPr sz="3000" b="1">
                <a:solidFill>
                  <a:srgbClr val="FFFFFF"/>
                </a:solidFill>
                <a:latin typeface="Calibri"/>
                <a:ea typeface="Calibri"/>
                <a:cs typeface="Calibri"/>
                <a:sym typeface="Calibri"/>
              </a:rPr>
              <a:t>www.gefieo.org</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p:cNvPicPr/>
          <p:nvPr/>
        </p:nvPicPr>
        <p:blipFill>
          <a:blip r:embed="rId10">
            <a:extLst/>
          </a:blip>
          <a:srcRect l="406" t="5237" r="406" b="24948"/>
          <a:stretch>
            <a:fillRect/>
          </a:stretch>
        </p:blipFill>
        <p:spPr>
          <a:xfrm>
            <a:off x="-406676" y="0"/>
            <a:ext cx="10128669" cy="5348030"/>
          </a:xfrm>
          <a:prstGeom prst="rect">
            <a:avLst/>
          </a:prstGeom>
          <a:ln w="12700">
            <a:miter lim="400000"/>
          </a:ln>
          <a:effectLst>
            <a:reflection endPos="40000" dir="5400000" sy="-100000" algn="bl" rotWithShape="0"/>
          </a:effectLst>
        </p:spPr>
      </p:pic>
      <p:sp>
        <p:nvSpPr>
          <p:cNvPr id="3" name="Shape 3"/>
          <p:cNvSpPr>
            <a:spLocks noGrp="1"/>
          </p:cNvSpPr>
          <p:nvPr>
            <p:ph type="title"/>
          </p:nvPr>
        </p:nvSpPr>
        <p:spPr>
          <a:xfrm>
            <a:off x="314248" y="-152400"/>
            <a:ext cx="8686801" cy="144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pPr lvl="0">
              <a:defRPr sz="1800" b="0">
                <a:solidFill>
                  <a:srgbClr val="000000"/>
                </a:solidFill>
              </a:defRPr>
            </a:pPr>
            <a:r>
              <a:rPr sz="4000" b="1">
                <a:solidFill>
                  <a:srgbClr val="2A602A"/>
                </a:solidFill>
              </a:rPr>
              <a:t>Click to edit Master title style</a:t>
            </a:r>
          </a:p>
        </p:txBody>
      </p:sp>
      <p:sp>
        <p:nvSpPr>
          <p:cNvPr id="4" name="Shape 4"/>
          <p:cNvSpPr>
            <a:spLocks noGrp="1"/>
          </p:cNvSpPr>
          <p:nvPr>
            <p:ph type="body" idx="1"/>
          </p:nvPr>
        </p:nvSpPr>
        <p:spPr>
          <a:xfrm>
            <a:off x="127000" y="1346200"/>
            <a:ext cx="8686801" cy="5334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algn="ctr">
        <a:defRPr sz="4000" b="1">
          <a:solidFill>
            <a:srgbClr val="2A602A"/>
          </a:solidFill>
          <a:latin typeface="Calibri"/>
          <a:ea typeface="Calibri"/>
          <a:cs typeface="Calibri"/>
          <a:sym typeface="Calibri"/>
        </a:defRPr>
      </a:lvl1pPr>
      <a:lvl2pPr algn="ctr">
        <a:defRPr sz="4000" b="1">
          <a:solidFill>
            <a:srgbClr val="2A602A"/>
          </a:solidFill>
          <a:latin typeface="Calibri"/>
          <a:ea typeface="Calibri"/>
          <a:cs typeface="Calibri"/>
          <a:sym typeface="Calibri"/>
        </a:defRPr>
      </a:lvl2pPr>
      <a:lvl3pPr algn="ctr">
        <a:defRPr sz="4000" b="1">
          <a:solidFill>
            <a:srgbClr val="2A602A"/>
          </a:solidFill>
          <a:latin typeface="Calibri"/>
          <a:ea typeface="Calibri"/>
          <a:cs typeface="Calibri"/>
          <a:sym typeface="Calibri"/>
        </a:defRPr>
      </a:lvl3pPr>
      <a:lvl4pPr algn="ctr">
        <a:defRPr sz="4000" b="1">
          <a:solidFill>
            <a:srgbClr val="2A602A"/>
          </a:solidFill>
          <a:latin typeface="Calibri"/>
          <a:ea typeface="Calibri"/>
          <a:cs typeface="Calibri"/>
          <a:sym typeface="Calibri"/>
        </a:defRPr>
      </a:lvl4pPr>
      <a:lvl5pPr algn="ctr">
        <a:defRPr sz="4000" b="1">
          <a:solidFill>
            <a:srgbClr val="2A602A"/>
          </a:solidFill>
          <a:latin typeface="Calibri"/>
          <a:ea typeface="Calibri"/>
          <a:cs typeface="Calibri"/>
          <a:sym typeface="Calibri"/>
        </a:defRPr>
      </a:lvl5pPr>
      <a:lvl6pPr algn="ctr">
        <a:defRPr sz="4000" b="1">
          <a:solidFill>
            <a:srgbClr val="2A602A"/>
          </a:solidFill>
          <a:latin typeface="Calibri"/>
          <a:ea typeface="Calibri"/>
          <a:cs typeface="Calibri"/>
          <a:sym typeface="Calibri"/>
        </a:defRPr>
      </a:lvl6pPr>
      <a:lvl7pPr algn="ctr">
        <a:defRPr sz="4000" b="1">
          <a:solidFill>
            <a:srgbClr val="2A602A"/>
          </a:solidFill>
          <a:latin typeface="Calibri"/>
          <a:ea typeface="Calibri"/>
          <a:cs typeface="Calibri"/>
          <a:sym typeface="Calibri"/>
        </a:defRPr>
      </a:lvl7pPr>
      <a:lvl8pPr algn="ctr">
        <a:defRPr sz="4000" b="1">
          <a:solidFill>
            <a:srgbClr val="2A602A"/>
          </a:solidFill>
          <a:latin typeface="Calibri"/>
          <a:ea typeface="Calibri"/>
          <a:cs typeface="Calibri"/>
          <a:sym typeface="Calibri"/>
        </a:defRPr>
      </a:lvl8pPr>
      <a:lvl9pPr algn="ctr">
        <a:defRPr sz="4000" b="1">
          <a:solidFill>
            <a:srgbClr val="2A602A"/>
          </a:solidFill>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Helvetica"/>
        </a:defRPr>
      </a:lvl1pPr>
      <a:lvl2pPr algn="r">
        <a:defRPr sz="1200">
          <a:solidFill>
            <a:schemeClr val="tx1"/>
          </a:solidFill>
          <a:latin typeface="+mn-lt"/>
          <a:ea typeface="+mn-ea"/>
          <a:cs typeface="+mn-cs"/>
          <a:sym typeface="Helvetica"/>
        </a:defRPr>
      </a:lvl2pPr>
      <a:lvl3pPr algn="r">
        <a:defRPr sz="1200">
          <a:solidFill>
            <a:schemeClr val="tx1"/>
          </a:solidFill>
          <a:latin typeface="+mn-lt"/>
          <a:ea typeface="+mn-ea"/>
          <a:cs typeface="+mn-cs"/>
          <a:sym typeface="Helvetica"/>
        </a:defRPr>
      </a:lvl3pPr>
      <a:lvl4pPr algn="r">
        <a:defRPr sz="1200">
          <a:solidFill>
            <a:schemeClr val="tx1"/>
          </a:solidFill>
          <a:latin typeface="+mn-lt"/>
          <a:ea typeface="+mn-ea"/>
          <a:cs typeface="+mn-cs"/>
          <a:sym typeface="Helvetica"/>
        </a:defRPr>
      </a:lvl4pPr>
      <a:lvl5pPr algn="r">
        <a:defRPr sz="1200">
          <a:solidFill>
            <a:schemeClr val="tx1"/>
          </a:solidFill>
          <a:latin typeface="+mn-lt"/>
          <a:ea typeface="+mn-ea"/>
          <a:cs typeface="+mn-cs"/>
          <a:sym typeface="Helvetica"/>
        </a:defRPr>
      </a:lvl5pPr>
      <a:lvl6pPr algn="r">
        <a:defRPr sz="1200">
          <a:solidFill>
            <a:schemeClr val="tx1"/>
          </a:solidFill>
          <a:latin typeface="+mn-lt"/>
          <a:ea typeface="+mn-ea"/>
          <a:cs typeface="+mn-cs"/>
          <a:sym typeface="Helvetica"/>
        </a:defRPr>
      </a:lvl6pPr>
      <a:lvl7pPr algn="r">
        <a:defRPr sz="1200">
          <a:solidFill>
            <a:schemeClr val="tx1"/>
          </a:solidFill>
          <a:latin typeface="+mn-lt"/>
          <a:ea typeface="+mn-ea"/>
          <a:cs typeface="+mn-cs"/>
          <a:sym typeface="Helvetica"/>
        </a:defRPr>
      </a:lvl7pPr>
      <a:lvl8pPr algn="r">
        <a:defRPr sz="1200">
          <a:solidFill>
            <a:schemeClr val="tx1"/>
          </a:solidFill>
          <a:latin typeface="+mn-lt"/>
          <a:ea typeface="+mn-ea"/>
          <a:cs typeface="+mn-cs"/>
          <a:sym typeface="Helvetica"/>
        </a:defRPr>
      </a:lvl8pPr>
      <a:lvl9pPr algn="r">
        <a:defRPr sz="1200">
          <a:solidFill>
            <a:schemeClr val="tx1"/>
          </a:solidFill>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thegef.org/gef/gef_projects_fund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hegef.org/gef/Guidelines%20Terminal%20Evalua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hegef.org/gef/project_detail?projID=1599" TargetMode="External"/><Relationship Id="rId2" Type="http://schemas.openxmlformats.org/officeDocument/2006/relationships/hyperlink" Target="http://www.thegef.org/gef/project_detail?projID=394" TargetMode="External"/><Relationship Id="rId1" Type="http://schemas.openxmlformats.org/officeDocument/2006/relationships/slideLayout" Target="../slideLayouts/slideLayout2.xml"/><Relationship Id="rId5" Type="http://schemas.openxmlformats.org/officeDocument/2006/relationships/hyperlink" Target="http://www.thegef.org/gef/project_detail?projID=1348" TargetMode="External"/><Relationship Id="rId4" Type="http://schemas.openxmlformats.org/officeDocument/2006/relationships/hyperlink" Target="http://www.thegef.org/gef/project_detail?projID=118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body" idx="1"/>
          </p:nvPr>
        </p:nvSpPr>
        <p:spPr>
          <a:xfrm>
            <a:off x="4602160" y="5243507"/>
            <a:ext cx="4359279" cy="395291"/>
          </a:xfrm>
          <a:prstGeom prst="rect">
            <a:avLst/>
          </a:prstGeom>
        </p:spPr>
        <p:txBody>
          <a:bodyPr/>
          <a:lstStyle>
            <a:lvl1pPr algn="l" defTabSz="905255">
              <a:spcBef>
                <a:spcPts val="400"/>
              </a:spcBef>
              <a:defRPr sz="1700"/>
            </a:lvl1pPr>
          </a:lstStyle>
          <a:p>
            <a:pPr lvl="0">
              <a:defRPr sz="1800" b="0">
                <a:solidFill>
                  <a:srgbClr val="000000"/>
                </a:solidFill>
              </a:defRPr>
            </a:pPr>
            <a:r>
              <a:rPr sz="1700" b="1">
                <a:solidFill>
                  <a:srgbClr val="6F7A8F"/>
                </a:solidFill>
              </a:rPr>
              <a:t>Старшее должностное лицо по оценке</a:t>
            </a:r>
          </a:p>
        </p:txBody>
      </p:sp>
      <p:sp>
        <p:nvSpPr>
          <p:cNvPr id="40" name="Shape 40"/>
          <p:cNvSpPr/>
          <p:nvPr/>
        </p:nvSpPr>
        <p:spPr>
          <a:xfrm>
            <a:off x="4713287" y="5638800"/>
            <a:ext cx="4724404" cy="381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spcBef>
                <a:spcPts val="400"/>
              </a:spcBef>
              <a:defRPr>
                <a:solidFill>
                  <a:srgbClr val="6F7A8F"/>
                </a:solidFill>
                <a:latin typeface="Calibri"/>
                <a:ea typeface="Calibri"/>
                <a:cs typeface="Calibri"/>
                <a:sym typeface="Calibri"/>
              </a:defRPr>
            </a:lvl1pPr>
          </a:lstStyle>
          <a:p>
            <a:pPr lvl="0">
              <a:defRPr>
                <a:solidFill>
                  <a:srgbClr val="000000"/>
                </a:solidFill>
              </a:defRPr>
            </a:pPr>
            <a:r>
              <a:rPr>
                <a:solidFill>
                  <a:srgbClr val="6F7A8F"/>
                </a:solidFill>
              </a:rPr>
              <a:t>Управление независимой оценки ГЭФ </a:t>
            </a:r>
          </a:p>
        </p:txBody>
      </p:sp>
      <p:sp>
        <p:nvSpPr>
          <p:cNvPr id="41" name="Shape 41"/>
          <p:cNvSpPr/>
          <p:nvPr/>
        </p:nvSpPr>
        <p:spPr>
          <a:xfrm>
            <a:off x="4724400" y="5943598"/>
            <a:ext cx="3429000" cy="69762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spcBef>
                <a:spcPts val="400"/>
              </a:spcBef>
            </a:pPr>
            <a:r>
              <a:rPr lang="ru-RU" dirty="0" smtClean="0">
                <a:solidFill>
                  <a:srgbClr val="6F7A8F"/>
                </a:solidFill>
                <a:latin typeface="Calibri"/>
                <a:ea typeface="Calibri"/>
                <a:cs typeface="Calibri"/>
                <a:sym typeface="Calibri"/>
              </a:rPr>
              <a:t>Беларусь</a:t>
            </a:r>
            <a:endParaRPr sz="1600" dirty="0">
              <a:solidFill>
                <a:srgbClr val="6F7A8F"/>
              </a:solidFill>
              <a:latin typeface="Calibri"/>
              <a:ea typeface="Calibri"/>
              <a:cs typeface="Calibri"/>
              <a:sym typeface="Calibri"/>
            </a:endParaRPr>
          </a:p>
          <a:p>
            <a:pPr lvl="0">
              <a:spcBef>
                <a:spcPts val="400"/>
              </a:spcBef>
            </a:pPr>
            <a:r>
              <a:rPr lang="ru-RU" dirty="0" smtClean="0">
                <a:solidFill>
                  <a:srgbClr val="6F7A8F"/>
                </a:solidFill>
                <a:latin typeface="Calibri"/>
                <a:ea typeface="Calibri"/>
                <a:cs typeface="Calibri"/>
                <a:sym typeface="Calibri"/>
              </a:rPr>
              <a:t>Сентябрь</a:t>
            </a:r>
            <a:r>
              <a:rPr dirty="0" smtClean="0">
                <a:solidFill>
                  <a:srgbClr val="6F7A8F"/>
                </a:solidFill>
                <a:latin typeface="Calibri"/>
                <a:ea typeface="Calibri"/>
                <a:cs typeface="Calibri"/>
                <a:sym typeface="Calibri"/>
              </a:rPr>
              <a:t> </a:t>
            </a:r>
            <a:r>
              <a:rPr dirty="0">
                <a:solidFill>
                  <a:srgbClr val="6F7A8F"/>
                </a:solidFill>
                <a:latin typeface="Calibri"/>
                <a:ea typeface="Calibri"/>
                <a:cs typeface="Calibri"/>
                <a:sym typeface="Calibri"/>
              </a:rPr>
              <a:t>2015 г.</a:t>
            </a:r>
          </a:p>
        </p:txBody>
      </p:sp>
      <p:sp>
        <p:nvSpPr>
          <p:cNvPr id="42" name="Shape 42"/>
          <p:cNvSpPr/>
          <p:nvPr/>
        </p:nvSpPr>
        <p:spPr>
          <a:xfrm>
            <a:off x="4724400" y="1828800"/>
            <a:ext cx="4114800" cy="1219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gn="r">
              <a:spcBef>
                <a:spcPts val="500"/>
              </a:spcBef>
              <a:defRPr sz="2400" b="1">
                <a:solidFill>
                  <a:srgbClr val="006600"/>
                </a:solidFill>
                <a:latin typeface="Calibri"/>
                <a:ea typeface="Calibri"/>
                <a:cs typeface="Calibri"/>
                <a:sym typeface="Calibri"/>
              </a:defRPr>
            </a:lvl1pPr>
          </a:lstStyle>
          <a:p>
            <a:pPr lvl="0">
              <a:defRPr sz="1800" b="0">
                <a:solidFill>
                  <a:srgbClr val="000000"/>
                </a:solidFill>
              </a:defRPr>
            </a:pPr>
            <a:r>
              <a:rPr sz="2400" b="1" dirty="0" err="1">
                <a:solidFill>
                  <a:srgbClr val="006600"/>
                </a:solidFill>
              </a:rPr>
              <a:t>Оценка</a:t>
            </a:r>
            <a:r>
              <a:rPr sz="2400" b="1" dirty="0">
                <a:solidFill>
                  <a:srgbClr val="006600"/>
                </a:solidFill>
              </a:rPr>
              <a:t> в ГЭФ и </a:t>
            </a:r>
            <a:endParaRPr lang="en-US" sz="2400" b="1" dirty="0" smtClean="0">
              <a:solidFill>
                <a:srgbClr val="006600"/>
              </a:solidFill>
            </a:endParaRPr>
          </a:p>
          <a:p>
            <a:pPr lvl="0">
              <a:defRPr sz="1800" b="0">
                <a:solidFill>
                  <a:srgbClr val="000000"/>
                </a:solidFill>
              </a:defRPr>
            </a:pPr>
            <a:r>
              <a:rPr lang="ru-RU" sz="2400" b="1" dirty="0" smtClean="0">
                <a:solidFill>
                  <a:srgbClr val="006600"/>
                </a:solidFill>
              </a:rPr>
              <a:t>У</a:t>
            </a:r>
            <a:r>
              <a:rPr sz="2400" b="1" dirty="0" err="1" smtClean="0">
                <a:solidFill>
                  <a:srgbClr val="006600"/>
                </a:solidFill>
              </a:rPr>
              <a:t>чебный</a:t>
            </a:r>
            <a:r>
              <a:rPr sz="2400" b="1" dirty="0" smtClean="0">
                <a:solidFill>
                  <a:srgbClr val="006600"/>
                </a:solidFill>
              </a:rPr>
              <a:t> </a:t>
            </a:r>
            <a:r>
              <a:rPr sz="2400" b="1" dirty="0" err="1">
                <a:solidFill>
                  <a:srgbClr val="006600"/>
                </a:solidFill>
              </a:rPr>
              <a:t>модуль</a:t>
            </a:r>
            <a:r>
              <a:rPr sz="2400" b="1" dirty="0">
                <a:solidFill>
                  <a:srgbClr val="006600"/>
                </a:solidFill>
              </a:rPr>
              <a:t> </a:t>
            </a:r>
            <a:r>
              <a:rPr sz="2400" b="1" dirty="0" err="1">
                <a:solidFill>
                  <a:srgbClr val="006600"/>
                </a:solidFill>
              </a:rPr>
              <a:t>по</a:t>
            </a:r>
            <a:r>
              <a:rPr sz="2400" b="1" dirty="0">
                <a:solidFill>
                  <a:srgbClr val="006600"/>
                </a:solidFill>
              </a:rPr>
              <a:t> </a:t>
            </a:r>
            <a:r>
              <a:rPr sz="2400" b="1" dirty="0" err="1">
                <a:solidFill>
                  <a:srgbClr val="006600"/>
                </a:solidFill>
              </a:rPr>
              <a:t>окончательным</a:t>
            </a:r>
            <a:r>
              <a:rPr sz="2400" b="1" dirty="0">
                <a:solidFill>
                  <a:srgbClr val="006600"/>
                </a:solidFill>
              </a:rPr>
              <a:t> </a:t>
            </a:r>
            <a:r>
              <a:rPr sz="2400" b="1" dirty="0" err="1">
                <a:solidFill>
                  <a:srgbClr val="006600"/>
                </a:solidFill>
              </a:rPr>
              <a:t>оценкам</a:t>
            </a:r>
            <a:endParaRPr sz="2400" b="1" dirty="0">
              <a:solidFill>
                <a:srgbClr val="006600"/>
              </a:solidFill>
            </a:endParaRPr>
          </a:p>
        </p:txBody>
      </p:sp>
      <p:sp>
        <p:nvSpPr>
          <p:cNvPr id="43" name="Shape 43"/>
          <p:cNvSpPr/>
          <p:nvPr/>
        </p:nvSpPr>
        <p:spPr>
          <a:xfrm>
            <a:off x="4713287" y="3581400"/>
            <a:ext cx="4114804" cy="914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gn="r">
              <a:lnSpc>
                <a:spcPct val="90000"/>
              </a:lnSpc>
              <a:spcBef>
                <a:spcPts val="400"/>
              </a:spcBef>
              <a:defRPr sz="2000" b="1">
                <a:solidFill>
                  <a:srgbClr val="4A452A"/>
                </a:solidFill>
                <a:latin typeface="Calibri"/>
                <a:ea typeface="Calibri"/>
                <a:cs typeface="Calibri"/>
                <a:sym typeface="Calibri"/>
              </a:defRPr>
            </a:lvl1pPr>
          </a:lstStyle>
          <a:p>
            <a:pPr lvl="0">
              <a:defRPr sz="1800" b="0">
                <a:solidFill>
                  <a:srgbClr val="000000"/>
                </a:solidFill>
              </a:defRPr>
            </a:pPr>
            <a:r>
              <a:rPr sz="2000" b="1" dirty="0" err="1">
                <a:solidFill>
                  <a:srgbClr val="4A452A"/>
                </a:solidFill>
              </a:rPr>
              <a:t>Рабочее</a:t>
            </a:r>
            <a:r>
              <a:rPr sz="2000" b="1" dirty="0">
                <a:solidFill>
                  <a:srgbClr val="4A452A"/>
                </a:solidFill>
              </a:rPr>
              <a:t> </a:t>
            </a:r>
            <a:r>
              <a:rPr sz="2000" b="1" dirty="0" err="1">
                <a:solidFill>
                  <a:srgbClr val="4A452A"/>
                </a:solidFill>
              </a:rPr>
              <a:t>совещание</a:t>
            </a:r>
            <a:r>
              <a:rPr sz="2000" b="1" dirty="0">
                <a:solidFill>
                  <a:srgbClr val="4A452A"/>
                </a:solidFill>
              </a:rPr>
              <a:t> </a:t>
            </a:r>
            <a:r>
              <a:rPr sz="2000" b="1" dirty="0" err="1">
                <a:solidFill>
                  <a:srgbClr val="4A452A"/>
                </a:solidFill>
              </a:rPr>
              <a:t>для</a:t>
            </a:r>
            <a:r>
              <a:rPr sz="2000" b="1" dirty="0">
                <a:solidFill>
                  <a:srgbClr val="4A452A"/>
                </a:solidFill>
              </a:rPr>
              <a:t> </a:t>
            </a:r>
            <a:r>
              <a:rPr sz="2000" b="1" dirty="0" err="1">
                <a:solidFill>
                  <a:srgbClr val="4A452A"/>
                </a:solidFill>
              </a:rPr>
              <a:t>расширенного</a:t>
            </a:r>
            <a:r>
              <a:rPr sz="2000" b="1" dirty="0">
                <a:solidFill>
                  <a:srgbClr val="4A452A"/>
                </a:solidFill>
              </a:rPr>
              <a:t> </a:t>
            </a:r>
            <a:r>
              <a:rPr sz="2000" b="1" dirty="0" err="1">
                <a:solidFill>
                  <a:srgbClr val="4A452A"/>
                </a:solidFill>
              </a:rPr>
              <a:t>состава</a:t>
            </a:r>
            <a:r>
              <a:rPr sz="2000" b="1" dirty="0">
                <a:solidFill>
                  <a:srgbClr val="4A452A"/>
                </a:solidFill>
              </a:rPr>
              <a:t> </a:t>
            </a:r>
            <a:r>
              <a:rPr sz="2000" b="1" dirty="0" err="1">
                <a:solidFill>
                  <a:srgbClr val="4A452A"/>
                </a:solidFill>
              </a:rPr>
              <a:t>заинтересованных</a:t>
            </a:r>
            <a:r>
              <a:rPr sz="2000" b="1" dirty="0">
                <a:solidFill>
                  <a:srgbClr val="4A452A"/>
                </a:solidFill>
              </a:rPr>
              <a:t> </a:t>
            </a:r>
            <a:r>
              <a:rPr sz="2000" b="1" dirty="0" err="1">
                <a:solidFill>
                  <a:srgbClr val="4A452A"/>
                </a:solidFill>
              </a:rPr>
              <a:t>сторон</a:t>
            </a:r>
            <a:r>
              <a:rPr sz="2000" b="1" dirty="0">
                <a:solidFill>
                  <a:srgbClr val="4A452A"/>
                </a:solidFill>
              </a:rPr>
              <a:t> ГЭФ </a:t>
            </a:r>
          </a:p>
        </p:txBody>
      </p:sp>
      <p:sp>
        <p:nvSpPr>
          <p:cNvPr id="44" name="Shape 44"/>
          <p:cNvSpPr/>
          <p:nvPr/>
        </p:nvSpPr>
        <p:spPr>
          <a:xfrm>
            <a:off x="4724400" y="4876800"/>
            <a:ext cx="4495800" cy="457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spcBef>
                <a:spcPts val="500"/>
              </a:spcBef>
              <a:defRPr sz="2400" b="1">
                <a:solidFill>
                  <a:srgbClr val="6F7A8F"/>
                </a:solidFill>
                <a:latin typeface="Calibri"/>
                <a:ea typeface="Calibri"/>
                <a:cs typeface="Calibri"/>
                <a:sym typeface="Calibri"/>
              </a:defRPr>
            </a:lvl1pPr>
          </a:lstStyle>
          <a:p>
            <a:pPr lvl="0">
              <a:defRPr sz="1800" b="0">
                <a:solidFill>
                  <a:srgbClr val="000000"/>
                </a:solidFill>
              </a:defRPr>
            </a:pPr>
            <a:r>
              <a:rPr sz="2400" b="1" dirty="0" err="1">
                <a:solidFill>
                  <a:srgbClr val="6F7A8F"/>
                </a:solidFill>
              </a:rPr>
              <a:t>Анна</a:t>
            </a:r>
            <a:r>
              <a:rPr sz="2400" b="1" dirty="0">
                <a:solidFill>
                  <a:srgbClr val="6F7A8F"/>
                </a:solidFill>
              </a:rPr>
              <a:t> </a:t>
            </a:r>
            <a:r>
              <a:rPr sz="2400" b="1" dirty="0" err="1" smtClean="0">
                <a:solidFill>
                  <a:srgbClr val="6F7A8F"/>
                </a:solidFill>
              </a:rPr>
              <a:t>Вигг</a:t>
            </a: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228600" y="228600"/>
            <a:ext cx="8686800" cy="1143000"/>
          </a:xfrm>
          <a:prstGeom prst="rect">
            <a:avLst/>
          </a:prstGeom>
        </p:spPr>
        <p:txBody>
          <a:bodyPr lIns="0" tIns="0" rIns="0" bIns="0">
            <a:normAutofit/>
          </a:bodyPr>
          <a:lstStyle/>
          <a:p>
            <a:pPr lvl="0">
              <a:defRPr sz="1800" b="0">
                <a:solidFill>
                  <a:srgbClr val="000000"/>
                </a:solidFill>
              </a:defRPr>
            </a:pPr>
            <a:r>
              <a:rPr sz="4000" b="1" dirty="0" err="1">
                <a:solidFill>
                  <a:schemeClr val="tx1"/>
                </a:solidFill>
              </a:rPr>
              <a:t>Политика</a:t>
            </a:r>
            <a:r>
              <a:rPr sz="4000" b="1" dirty="0">
                <a:solidFill>
                  <a:schemeClr val="tx1"/>
                </a:solidFill>
              </a:rPr>
              <a:t> ГЭФ </a:t>
            </a:r>
            <a:r>
              <a:rPr sz="4000" b="1" dirty="0" err="1">
                <a:solidFill>
                  <a:schemeClr val="tx1"/>
                </a:solidFill>
              </a:rPr>
              <a:t>по</a:t>
            </a:r>
            <a:r>
              <a:rPr sz="4000" b="1" dirty="0">
                <a:solidFill>
                  <a:schemeClr val="tx1"/>
                </a:solidFill>
              </a:rPr>
              <a:t> </a:t>
            </a:r>
            <a:r>
              <a:rPr sz="4000" b="1" dirty="0" err="1">
                <a:solidFill>
                  <a:schemeClr val="tx1"/>
                </a:solidFill>
              </a:rPr>
              <a:t>МиО</a:t>
            </a:r>
            <a:endParaRPr sz="4000" b="1" dirty="0">
              <a:solidFill>
                <a:schemeClr val="tx1"/>
              </a:solidFill>
            </a:endParaRPr>
          </a:p>
        </p:txBody>
      </p:sp>
      <p:sp>
        <p:nvSpPr>
          <p:cNvPr id="177" name="Shape 177"/>
          <p:cNvSpPr>
            <a:spLocks noGrp="1"/>
          </p:cNvSpPr>
          <p:nvPr>
            <p:ph type="body" idx="1"/>
          </p:nvPr>
        </p:nvSpPr>
        <p:spPr>
          <a:xfrm>
            <a:off x="228600" y="1524000"/>
            <a:ext cx="8686800" cy="4876800"/>
          </a:xfrm>
          <a:prstGeom prst="rect">
            <a:avLst/>
          </a:prstGeom>
        </p:spPr>
        <p:txBody>
          <a:bodyPr lIns="0" tIns="0" rIns="0" bIns="0">
            <a:normAutofit/>
          </a:bodyPr>
          <a:lstStyle/>
          <a:p>
            <a:pPr lvl="0">
              <a:defRPr sz="1800"/>
            </a:pPr>
            <a:endParaRPr sz="2400" dirty="0"/>
          </a:p>
          <a:p>
            <a:pPr>
              <a:spcBef>
                <a:spcPts val="500"/>
              </a:spcBef>
              <a:defRPr sz="1800"/>
            </a:pPr>
            <a:r>
              <a:rPr sz="2400" dirty="0" err="1"/>
              <a:t>Определяет</a:t>
            </a:r>
            <a:r>
              <a:rPr sz="2400" dirty="0"/>
              <a:t> </a:t>
            </a:r>
            <a:r>
              <a:rPr sz="2400" dirty="0" err="1"/>
              <a:t>концепции</a:t>
            </a:r>
            <a:r>
              <a:rPr sz="2400" dirty="0"/>
              <a:t>, </a:t>
            </a:r>
            <a:r>
              <a:rPr sz="2400" dirty="0" err="1"/>
              <a:t>роль</a:t>
            </a:r>
            <a:r>
              <a:rPr sz="2400" dirty="0"/>
              <a:t> и </a:t>
            </a:r>
            <a:r>
              <a:rPr sz="2400" dirty="0" err="1"/>
              <a:t>использование</a:t>
            </a:r>
            <a:r>
              <a:rPr sz="2400" dirty="0"/>
              <a:t> </a:t>
            </a:r>
            <a:r>
              <a:rPr sz="2400" dirty="0" err="1"/>
              <a:t>мониторинга</a:t>
            </a:r>
            <a:r>
              <a:rPr sz="2400" dirty="0"/>
              <a:t> и </a:t>
            </a:r>
            <a:r>
              <a:rPr sz="2400" dirty="0" err="1"/>
              <a:t>оценки</a:t>
            </a:r>
            <a:r>
              <a:rPr sz="2400" dirty="0"/>
              <a:t> в </a:t>
            </a:r>
            <a:r>
              <a:rPr sz="2400" dirty="0" err="1"/>
              <a:t>рамках</a:t>
            </a:r>
            <a:r>
              <a:rPr sz="2400" dirty="0"/>
              <a:t> ГЭФ  </a:t>
            </a:r>
          </a:p>
          <a:p>
            <a:pPr>
              <a:spcBef>
                <a:spcPts val="500"/>
              </a:spcBef>
              <a:defRPr sz="1800"/>
            </a:pPr>
            <a:r>
              <a:rPr sz="2400" dirty="0" err="1"/>
              <a:t>Определяет</a:t>
            </a:r>
            <a:r>
              <a:rPr sz="2400" dirty="0"/>
              <a:t> </a:t>
            </a:r>
            <a:r>
              <a:rPr sz="2400" dirty="0" err="1"/>
              <a:t>институциональную</a:t>
            </a:r>
            <a:r>
              <a:rPr sz="2400" dirty="0"/>
              <a:t> </a:t>
            </a:r>
            <a:r>
              <a:rPr sz="2400" dirty="0" err="1"/>
              <a:t>основу</a:t>
            </a:r>
            <a:r>
              <a:rPr sz="2400" dirty="0"/>
              <a:t> и </a:t>
            </a:r>
            <a:r>
              <a:rPr sz="2400" dirty="0" err="1"/>
              <a:t>обязанности</a:t>
            </a:r>
            <a:endParaRPr sz="2400" dirty="0"/>
          </a:p>
          <a:p>
            <a:pPr>
              <a:spcBef>
                <a:spcPts val="500"/>
              </a:spcBef>
              <a:defRPr sz="1800"/>
            </a:pPr>
            <a:r>
              <a:rPr lang="ru-RU" sz="2400" dirty="0" smtClean="0"/>
              <a:t>Указывает </a:t>
            </a:r>
            <a:r>
              <a:rPr sz="2400" dirty="0" err="1" smtClean="0"/>
              <a:t>минимальные</a:t>
            </a:r>
            <a:r>
              <a:rPr sz="2400" dirty="0" smtClean="0"/>
              <a:t> </a:t>
            </a:r>
            <a:r>
              <a:rPr sz="2400" dirty="0" err="1"/>
              <a:t>требования</a:t>
            </a:r>
            <a:r>
              <a:rPr sz="2400" dirty="0"/>
              <a:t> </a:t>
            </a:r>
            <a:r>
              <a:rPr lang="ru-RU" sz="2400" dirty="0" smtClean="0"/>
              <a:t>ГЭФ в области </a:t>
            </a:r>
            <a:r>
              <a:rPr sz="2400" dirty="0" err="1" smtClean="0"/>
              <a:t>МиО</a:t>
            </a:r>
            <a:r>
              <a:rPr sz="2400" dirty="0" smtClean="0"/>
              <a:t>, </a:t>
            </a:r>
            <a:r>
              <a:rPr sz="2400" dirty="0" err="1"/>
              <a:t>включающие</a:t>
            </a:r>
            <a:r>
              <a:rPr sz="2400" dirty="0"/>
              <a:t>:</a:t>
            </a:r>
          </a:p>
          <a:p>
            <a:pPr marL="737181" lvl="1" indent="-279981">
              <a:spcBef>
                <a:spcPts val="400"/>
              </a:spcBef>
              <a:defRPr sz="1800"/>
            </a:pPr>
            <a:r>
              <a:rPr sz="2000" dirty="0" err="1"/>
              <a:t>Разработку</a:t>
            </a:r>
            <a:r>
              <a:rPr sz="2000" dirty="0"/>
              <a:t> </a:t>
            </a:r>
            <a:r>
              <a:rPr sz="2000" dirty="0" err="1"/>
              <a:t>проекта</a:t>
            </a:r>
            <a:r>
              <a:rPr sz="2000" dirty="0"/>
              <a:t> </a:t>
            </a:r>
            <a:endParaRPr sz="2800" dirty="0"/>
          </a:p>
          <a:p>
            <a:pPr marL="737181" lvl="1" indent="-279981">
              <a:spcBef>
                <a:spcPts val="400"/>
              </a:spcBef>
              <a:defRPr sz="1800"/>
            </a:pPr>
            <a:r>
              <a:rPr sz="2000" dirty="0" err="1"/>
              <a:t>Применение</a:t>
            </a:r>
            <a:r>
              <a:rPr sz="2000" dirty="0"/>
              <a:t> </a:t>
            </a:r>
            <a:r>
              <a:rPr sz="2000" dirty="0" err="1"/>
              <a:t>МиО</a:t>
            </a:r>
            <a:r>
              <a:rPr sz="2000" dirty="0"/>
              <a:t> </a:t>
            </a:r>
            <a:r>
              <a:rPr sz="2000" dirty="0" err="1"/>
              <a:t>на</a:t>
            </a:r>
            <a:r>
              <a:rPr sz="2000" dirty="0"/>
              <a:t> </a:t>
            </a:r>
            <a:r>
              <a:rPr sz="2000" dirty="0" err="1"/>
              <a:t>проектном</a:t>
            </a:r>
            <a:r>
              <a:rPr sz="2000" dirty="0"/>
              <a:t> </a:t>
            </a:r>
            <a:r>
              <a:rPr sz="2000" dirty="0" err="1"/>
              <a:t>уровне</a:t>
            </a:r>
            <a:endParaRPr sz="2000" dirty="0"/>
          </a:p>
          <a:p>
            <a:pPr marL="737181" lvl="1" indent="-279981">
              <a:spcBef>
                <a:spcPts val="400"/>
              </a:spcBef>
              <a:defRPr sz="1800"/>
            </a:pPr>
            <a:r>
              <a:rPr sz="2000" dirty="0" err="1"/>
              <a:t>Оценку</a:t>
            </a:r>
            <a:r>
              <a:rPr sz="2000" dirty="0"/>
              <a:t> </a:t>
            </a:r>
            <a:r>
              <a:rPr sz="2000" dirty="0" err="1"/>
              <a:t>проекта</a:t>
            </a:r>
            <a:endParaRPr sz="2000" dirty="0"/>
          </a:p>
          <a:p>
            <a:pPr marL="737181" lvl="1" indent="-279981">
              <a:spcBef>
                <a:spcPts val="400"/>
              </a:spcBef>
              <a:defRPr sz="1800"/>
            </a:pPr>
            <a:r>
              <a:rPr sz="2000" dirty="0" err="1"/>
              <a:t>Участие</a:t>
            </a:r>
            <a:r>
              <a:rPr sz="2000" dirty="0"/>
              <a:t> </a:t>
            </a:r>
            <a:r>
              <a:rPr sz="2000" dirty="0" err="1"/>
              <a:t>оперативных</a:t>
            </a:r>
            <a:r>
              <a:rPr sz="2000" dirty="0"/>
              <a:t> </a:t>
            </a:r>
            <a:r>
              <a:rPr sz="2000" dirty="0" err="1"/>
              <a:t>координаторов</a:t>
            </a:r>
            <a:r>
              <a:rPr sz="2000" dirty="0"/>
              <a:t> в </a:t>
            </a:r>
            <a:r>
              <a:rPr sz="2000" dirty="0" err="1"/>
              <a:t>МиО</a:t>
            </a:r>
            <a:r>
              <a:rPr sz="2000" dirty="0"/>
              <a:t>  </a:t>
            </a:r>
            <a:endParaRPr sz="2800" dirty="0"/>
          </a:p>
          <a:p>
            <a:pPr>
              <a:spcBef>
                <a:spcPts val="500"/>
              </a:spcBef>
              <a:defRPr sz="1800"/>
            </a:pPr>
            <a:r>
              <a:rPr sz="2400" dirty="0" err="1"/>
              <a:t>Текущая</a:t>
            </a:r>
            <a:r>
              <a:rPr sz="2400" dirty="0"/>
              <a:t> </a:t>
            </a:r>
            <a:r>
              <a:rPr sz="2400" dirty="0" err="1"/>
              <a:t>Политика</a:t>
            </a:r>
            <a:r>
              <a:rPr sz="2400" dirty="0"/>
              <a:t> </a:t>
            </a:r>
            <a:r>
              <a:rPr sz="2400" dirty="0" err="1"/>
              <a:t>по</a:t>
            </a:r>
            <a:r>
              <a:rPr sz="2400" dirty="0"/>
              <a:t> </a:t>
            </a:r>
            <a:r>
              <a:rPr sz="2400" dirty="0" err="1"/>
              <a:t>МиО</a:t>
            </a:r>
            <a:r>
              <a:rPr sz="2400" dirty="0"/>
              <a:t>: </a:t>
            </a:r>
            <a:r>
              <a:rPr sz="2400" dirty="0" err="1"/>
              <a:t>одобрена</a:t>
            </a:r>
            <a:r>
              <a:rPr sz="2400" dirty="0"/>
              <a:t> </a:t>
            </a:r>
            <a:r>
              <a:rPr sz="2400" dirty="0" err="1"/>
              <a:t>Советом</a:t>
            </a:r>
            <a:r>
              <a:rPr sz="2400" dirty="0"/>
              <a:t> ГЭФ в </a:t>
            </a:r>
            <a:r>
              <a:rPr sz="2400" dirty="0" err="1"/>
              <a:t>ноябре</a:t>
            </a:r>
            <a:r>
              <a:rPr sz="2400" dirty="0"/>
              <a:t> 2010 г.</a:t>
            </a:r>
          </a:p>
        </p:txBody>
      </p:sp>
      <p:sp>
        <p:nvSpPr>
          <p:cNvPr id="178" name="Shape 178"/>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10</a:t>
            </a:fld>
            <a:endParaRPr sz="120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body" idx="1"/>
          </p:nvPr>
        </p:nvSpPr>
        <p:spPr>
          <a:xfrm>
            <a:off x="4648200" y="2971800"/>
            <a:ext cx="4114800" cy="1219200"/>
          </a:xfrm>
          <a:prstGeom prst="rect">
            <a:avLst/>
          </a:prstGeom>
        </p:spPr>
        <p:txBody>
          <a:bodyPr/>
          <a:lstStyle/>
          <a:p>
            <a:pPr lvl="0">
              <a:lnSpc>
                <a:spcPct val="80000"/>
              </a:lnSpc>
              <a:spcBef>
                <a:spcPts val="700"/>
              </a:spcBef>
              <a:defRPr sz="1800" b="0">
                <a:solidFill>
                  <a:srgbClr val="000000"/>
                </a:solidFill>
              </a:defRPr>
            </a:pPr>
            <a:r>
              <a:rPr sz="2900" b="1">
                <a:solidFill>
                  <a:srgbClr val="006600"/>
                </a:solidFill>
              </a:rPr>
              <a:t>Учебный модуль по окончательным оценкам</a:t>
            </a:r>
            <a:r>
              <a:rPr sz="3000" b="1">
                <a:solidFill>
                  <a:srgbClr val="006600"/>
                </a:solidFill>
              </a:rPr>
              <a:t> </a:t>
            </a:r>
          </a:p>
        </p:txBody>
      </p:sp>
      <p:sp>
        <p:nvSpPr>
          <p:cNvPr id="181" name="Shape 181"/>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11</a:t>
            </a:fld>
            <a:endParaRPr sz="120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228600" y="228600"/>
            <a:ext cx="8686800" cy="1143000"/>
          </a:xfrm>
          <a:prstGeom prst="rect">
            <a:avLst/>
          </a:prstGeom>
        </p:spPr>
        <p:txBody>
          <a:bodyPr lIns="0" tIns="0" rIns="0" bIns="0">
            <a:normAutofit/>
          </a:bodyPr>
          <a:lstStyle/>
          <a:p>
            <a:pPr lvl="0">
              <a:defRPr sz="1800" b="0">
                <a:solidFill>
                  <a:srgbClr val="000000"/>
                </a:solidFill>
              </a:defRPr>
            </a:pPr>
            <a:r>
              <a:rPr sz="4000" b="1" dirty="0" err="1">
                <a:solidFill>
                  <a:schemeClr val="tx1"/>
                </a:solidFill>
              </a:rPr>
              <a:t>Введение</a:t>
            </a:r>
            <a:endParaRPr sz="4000" b="1" dirty="0">
              <a:solidFill>
                <a:schemeClr val="tx1"/>
              </a:solidFill>
            </a:endParaRPr>
          </a:p>
        </p:txBody>
      </p:sp>
      <p:sp>
        <p:nvSpPr>
          <p:cNvPr id="184" name="Shape 184"/>
          <p:cNvSpPr>
            <a:spLocks noGrp="1"/>
          </p:cNvSpPr>
          <p:nvPr>
            <p:ph type="body" idx="1"/>
          </p:nvPr>
        </p:nvSpPr>
        <p:spPr>
          <a:xfrm>
            <a:off x="228600" y="1524000"/>
            <a:ext cx="8686800" cy="4876800"/>
          </a:xfrm>
          <a:prstGeom prst="rect">
            <a:avLst/>
          </a:prstGeom>
        </p:spPr>
        <p:txBody>
          <a:bodyPr lIns="0" tIns="0" rIns="0" bIns="0">
            <a:normAutofit/>
          </a:bodyPr>
          <a:lstStyle/>
          <a:p>
            <a:pPr marL="0" lvl="0" indent="0">
              <a:lnSpc>
                <a:spcPct val="80000"/>
              </a:lnSpc>
              <a:buSzTx/>
              <a:buNone/>
              <a:defRPr sz="1800"/>
            </a:pPr>
            <a:endParaRPr sz="1700" dirty="0"/>
          </a:p>
          <a:p>
            <a:pPr marL="0" lvl="0" indent="0">
              <a:lnSpc>
                <a:spcPct val="80000"/>
              </a:lnSpc>
              <a:spcBef>
                <a:spcPts val="600"/>
              </a:spcBef>
              <a:defRPr sz="1800"/>
            </a:pPr>
            <a:r>
              <a:rPr sz="2500" dirty="0"/>
              <a:t> </a:t>
            </a:r>
            <a:r>
              <a:rPr sz="2500" dirty="0" err="1" smtClean="0"/>
              <a:t>Цель</a:t>
            </a:r>
            <a:r>
              <a:rPr sz="2500" dirty="0" smtClean="0"/>
              <a:t> </a:t>
            </a:r>
            <a:r>
              <a:rPr sz="2500" dirty="0" err="1"/>
              <a:t>этого</a:t>
            </a:r>
            <a:r>
              <a:rPr sz="2500" dirty="0"/>
              <a:t> </a:t>
            </a:r>
            <a:r>
              <a:rPr sz="2500" dirty="0" err="1"/>
              <a:t>модуля</a:t>
            </a:r>
            <a:r>
              <a:rPr sz="2500" dirty="0"/>
              <a:t> </a:t>
            </a:r>
            <a:r>
              <a:rPr sz="2500" dirty="0" smtClean="0"/>
              <a:t>:</a:t>
            </a:r>
            <a:endParaRPr sz="2500" dirty="0"/>
          </a:p>
          <a:p>
            <a:pPr marL="797517" lvl="1" indent="-340317">
              <a:lnSpc>
                <a:spcPct val="80000"/>
              </a:lnSpc>
              <a:spcBef>
                <a:spcPts val="600"/>
              </a:spcBef>
              <a:defRPr sz="1800"/>
            </a:pPr>
            <a:r>
              <a:rPr sz="2100" dirty="0" err="1"/>
              <a:t>Обсуждение</a:t>
            </a:r>
            <a:r>
              <a:rPr sz="2100" dirty="0"/>
              <a:t> </a:t>
            </a:r>
            <a:r>
              <a:rPr sz="2100" dirty="0" err="1"/>
              <a:t>важности</a:t>
            </a:r>
            <a:r>
              <a:rPr sz="2100" dirty="0"/>
              <a:t> и </a:t>
            </a:r>
            <a:r>
              <a:rPr sz="2100" dirty="0" err="1"/>
              <a:t>полезности</a:t>
            </a:r>
            <a:r>
              <a:rPr sz="2100" dirty="0"/>
              <a:t> </a:t>
            </a:r>
            <a:r>
              <a:rPr sz="2100" dirty="0" err="1"/>
              <a:t>окончательных</a:t>
            </a:r>
            <a:r>
              <a:rPr sz="2100" dirty="0"/>
              <a:t> </a:t>
            </a:r>
            <a:r>
              <a:rPr sz="2100" dirty="0" err="1"/>
              <a:t>оценок</a:t>
            </a:r>
            <a:endParaRPr sz="2100" dirty="0"/>
          </a:p>
          <a:p>
            <a:pPr marL="797517" lvl="1" indent="-340317">
              <a:lnSpc>
                <a:spcPct val="80000"/>
              </a:lnSpc>
              <a:spcBef>
                <a:spcPts val="600"/>
              </a:spcBef>
              <a:defRPr sz="1800"/>
            </a:pPr>
            <a:r>
              <a:rPr sz="2100" dirty="0" err="1"/>
              <a:t>Характеристики</a:t>
            </a:r>
            <a:r>
              <a:rPr sz="2100" dirty="0"/>
              <a:t> </a:t>
            </a:r>
            <a:r>
              <a:rPr sz="2100" dirty="0" err="1"/>
              <a:t>хорошей</a:t>
            </a:r>
            <a:r>
              <a:rPr sz="2100" dirty="0"/>
              <a:t> </a:t>
            </a:r>
            <a:r>
              <a:rPr sz="2100" dirty="0" err="1"/>
              <a:t>окончательной</a:t>
            </a:r>
            <a:r>
              <a:rPr sz="2100" dirty="0"/>
              <a:t> </a:t>
            </a:r>
            <a:r>
              <a:rPr sz="2100" dirty="0" err="1"/>
              <a:t>оценки</a:t>
            </a:r>
            <a:endParaRPr sz="2100" dirty="0"/>
          </a:p>
          <a:p>
            <a:pPr marL="797517" lvl="1" indent="-340317">
              <a:lnSpc>
                <a:spcPct val="80000"/>
              </a:lnSpc>
              <a:spcBef>
                <a:spcPts val="600"/>
              </a:spcBef>
              <a:defRPr sz="1800"/>
            </a:pPr>
            <a:r>
              <a:rPr sz="2100" dirty="0" err="1"/>
              <a:t>Упражнение</a:t>
            </a:r>
            <a:r>
              <a:rPr sz="2100" dirty="0"/>
              <a:t> </a:t>
            </a:r>
            <a:r>
              <a:rPr sz="2100" dirty="0" err="1"/>
              <a:t>по</a:t>
            </a:r>
            <a:r>
              <a:rPr sz="2100" dirty="0"/>
              <a:t> </a:t>
            </a:r>
            <a:r>
              <a:rPr sz="2100" dirty="0" err="1"/>
              <a:t>предпосылкам</a:t>
            </a:r>
            <a:r>
              <a:rPr sz="2100" dirty="0"/>
              <a:t> </a:t>
            </a:r>
            <a:r>
              <a:rPr sz="2100" dirty="0" err="1"/>
              <a:t>для</a:t>
            </a:r>
            <a:r>
              <a:rPr sz="2100" dirty="0"/>
              <a:t> </a:t>
            </a:r>
            <a:r>
              <a:rPr sz="2100" dirty="0" err="1"/>
              <a:t>подготовки</a:t>
            </a:r>
            <a:r>
              <a:rPr sz="2100" dirty="0"/>
              <a:t> </a:t>
            </a:r>
            <a:r>
              <a:rPr sz="2100" dirty="0" err="1"/>
              <a:t>хорошей</a:t>
            </a:r>
            <a:r>
              <a:rPr sz="2100" dirty="0"/>
              <a:t> </a:t>
            </a:r>
            <a:r>
              <a:rPr sz="2100" dirty="0" err="1"/>
              <a:t>окончательной</a:t>
            </a:r>
            <a:r>
              <a:rPr sz="2100" dirty="0"/>
              <a:t> </a:t>
            </a:r>
            <a:r>
              <a:rPr sz="2100" dirty="0" err="1"/>
              <a:t>оценки</a:t>
            </a:r>
            <a:endParaRPr sz="2100" dirty="0"/>
          </a:p>
          <a:p>
            <a:pPr marL="1127243" lvl="2" indent="-212843">
              <a:lnSpc>
                <a:spcPct val="80000"/>
              </a:lnSpc>
              <a:spcBef>
                <a:spcPts val="400"/>
              </a:spcBef>
              <a:defRPr sz="1800"/>
            </a:pPr>
            <a:r>
              <a:rPr sz="1900" dirty="0" err="1"/>
              <a:t>Что</a:t>
            </a:r>
            <a:r>
              <a:rPr sz="1900" dirty="0"/>
              <a:t> </a:t>
            </a:r>
            <a:r>
              <a:rPr sz="1900" dirty="0" err="1"/>
              <a:t>необходимо</a:t>
            </a:r>
            <a:r>
              <a:rPr sz="1900" dirty="0"/>
              <a:t> </a:t>
            </a:r>
            <a:r>
              <a:rPr sz="1900" dirty="0" err="1"/>
              <a:t>делать</a:t>
            </a:r>
            <a:r>
              <a:rPr sz="1900" dirty="0"/>
              <a:t> </a:t>
            </a:r>
            <a:r>
              <a:rPr sz="1900" dirty="0" err="1"/>
              <a:t>во</a:t>
            </a:r>
            <a:r>
              <a:rPr sz="1900" dirty="0"/>
              <a:t> </a:t>
            </a:r>
            <a:r>
              <a:rPr sz="1900" dirty="0" err="1"/>
              <a:t>время</a:t>
            </a:r>
            <a:r>
              <a:rPr sz="1900" dirty="0"/>
              <a:t> </a:t>
            </a:r>
            <a:r>
              <a:rPr sz="1900" dirty="0" err="1"/>
              <a:t>подготовки</a:t>
            </a:r>
            <a:r>
              <a:rPr sz="1900" dirty="0"/>
              <a:t> и </a:t>
            </a:r>
            <a:r>
              <a:rPr sz="1900" dirty="0" err="1"/>
              <a:t>осуществления</a:t>
            </a:r>
            <a:r>
              <a:rPr sz="1900" dirty="0"/>
              <a:t> </a:t>
            </a:r>
            <a:r>
              <a:rPr sz="1900" dirty="0" err="1"/>
              <a:t>проекта</a:t>
            </a:r>
            <a:endParaRPr sz="1900" dirty="0"/>
          </a:p>
          <a:p>
            <a:pPr marL="1535290" lvl="3" indent="-163690">
              <a:spcBef>
                <a:spcPts val="0"/>
              </a:spcBef>
              <a:defRPr sz="1800"/>
            </a:pPr>
            <a:r>
              <a:rPr lang="ru-RU" sz="1700" dirty="0" smtClean="0"/>
              <a:t> На этапе подготовки </a:t>
            </a:r>
            <a:r>
              <a:rPr sz="1700" dirty="0" err="1" smtClean="0"/>
              <a:t>проект</a:t>
            </a:r>
            <a:r>
              <a:rPr lang="ru-RU" sz="1700" dirty="0" smtClean="0"/>
              <a:t>а</a:t>
            </a:r>
            <a:endParaRPr sz="1700" dirty="0"/>
          </a:p>
          <a:p>
            <a:pPr marL="1535290" lvl="3" indent="-163690">
              <a:spcBef>
                <a:spcPts val="0"/>
              </a:spcBef>
              <a:defRPr sz="1800"/>
            </a:pPr>
            <a:r>
              <a:rPr lang="ru-RU" sz="1700" dirty="0" smtClean="0"/>
              <a:t> На этапе реализации проекта</a:t>
            </a:r>
            <a:endParaRPr sz="1700" dirty="0"/>
          </a:p>
          <a:p>
            <a:pPr marL="1127243" lvl="2" indent="-212843">
              <a:lnSpc>
                <a:spcPct val="80000"/>
              </a:lnSpc>
              <a:spcBef>
                <a:spcPts val="600"/>
              </a:spcBef>
              <a:defRPr sz="1800"/>
            </a:pPr>
            <a:r>
              <a:rPr sz="1900" dirty="0" err="1"/>
              <a:t>Что</a:t>
            </a:r>
            <a:r>
              <a:rPr sz="1900" dirty="0"/>
              <a:t> </a:t>
            </a:r>
            <a:r>
              <a:rPr sz="1900" dirty="0" err="1"/>
              <a:t>необходимо</a:t>
            </a:r>
            <a:r>
              <a:rPr sz="1900" dirty="0"/>
              <a:t> </a:t>
            </a:r>
            <a:r>
              <a:rPr sz="1900" dirty="0" err="1"/>
              <a:t>делать</a:t>
            </a:r>
            <a:r>
              <a:rPr sz="1900" dirty="0"/>
              <a:t> </a:t>
            </a:r>
            <a:r>
              <a:rPr sz="1900" dirty="0" err="1"/>
              <a:t>во</a:t>
            </a:r>
            <a:r>
              <a:rPr sz="1900" dirty="0"/>
              <a:t> </a:t>
            </a:r>
            <a:r>
              <a:rPr sz="1900" dirty="0" err="1"/>
              <a:t>время</a:t>
            </a:r>
            <a:r>
              <a:rPr sz="1900" dirty="0"/>
              <a:t> </a:t>
            </a:r>
            <a:r>
              <a:rPr sz="1900" dirty="0" err="1"/>
              <a:t>подготовки</a:t>
            </a:r>
            <a:r>
              <a:rPr sz="1900" dirty="0"/>
              <a:t> и </a:t>
            </a:r>
            <a:r>
              <a:rPr sz="1900" dirty="0" err="1"/>
              <a:t>представления</a:t>
            </a:r>
            <a:r>
              <a:rPr sz="1900" dirty="0"/>
              <a:t> </a:t>
            </a:r>
            <a:r>
              <a:rPr sz="1900" dirty="0" err="1"/>
              <a:t>окончательной</a:t>
            </a:r>
            <a:r>
              <a:rPr sz="1900" dirty="0"/>
              <a:t> </a:t>
            </a:r>
            <a:r>
              <a:rPr sz="1900" dirty="0" err="1"/>
              <a:t>оценки</a:t>
            </a:r>
            <a:endParaRPr sz="1900" dirty="0"/>
          </a:p>
          <a:p>
            <a:pPr marL="1535290" lvl="3" indent="-163690">
              <a:spcBef>
                <a:spcPts val="0"/>
              </a:spcBef>
              <a:defRPr sz="1800"/>
            </a:pPr>
            <a:r>
              <a:rPr lang="ru-RU" sz="1700" dirty="0" smtClean="0"/>
              <a:t> На этапе планирования окончательной оценки </a:t>
            </a:r>
            <a:endParaRPr sz="1700" dirty="0"/>
          </a:p>
          <a:p>
            <a:pPr marL="1535290" lvl="3" indent="-163690">
              <a:spcBef>
                <a:spcPts val="0"/>
              </a:spcBef>
              <a:defRPr sz="1800"/>
            </a:pPr>
            <a:r>
              <a:rPr lang="ru-RU" sz="1700" dirty="0" smtClean="0"/>
              <a:t>На этапе проведения </a:t>
            </a:r>
            <a:r>
              <a:rPr sz="1700" dirty="0" err="1" smtClean="0"/>
              <a:t>окончательн</a:t>
            </a:r>
            <a:r>
              <a:rPr lang="ru-RU" sz="1700" dirty="0" smtClean="0"/>
              <a:t>ой</a:t>
            </a:r>
            <a:r>
              <a:rPr sz="1700" dirty="0" smtClean="0"/>
              <a:t> </a:t>
            </a:r>
            <a:r>
              <a:rPr sz="1700" dirty="0" err="1" smtClean="0"/>
              <a:t>оценк</a:t>
            </a:r>
            <a:r>
              <a:rPr lang="ru-RU" sz="1700" dirty="0" smtClean="0"/>
              <a:t>и</a:t>
            </a:r>
            <a:endParaRPr sz="1700" dirty="0"/>
          </a:p>
          <a:p>
            <a:pPr marL="1535290" lvl="3" indent="-163690">
              <a:spcBef>
                <a:spcPts val="0"/>
              </a:spcBef>
              <a:defRPr sz="1800"/>
            </a:pPr>
            <a:r>
              <a:rPr lang="ru-RU" sz="1700" dirty="0" smtClean="0"/>
              <a:t> На этапе подготовки проекта доклада </a:t>
            </a:r>
            <a:endParaRPr sz="1700" dirty="0"/>
          </a:p>
        </p:txBody>
      </p:sp>
      <p:sp>
        <p:nvSpPr>
          <p:cNvPr id="185" name="Shape 185"/>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12</a:t>
            </a:fld>
            <a:endParaRPr sz="120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228600" y="76200"/>
            <a:ext cx="8686800" cy="1143000"/>
          </a:xfrm>
          <a:prstGeom prst="rect">
            <a:avLst/>
          </a:prstGeom>
        </p:spPr>
        <p:txBody>
          <a:bodyPr lIns="0" tIns="0" rIns="0" bIns="0">
            <a:normAutofit/>
          </a:bodyPr>
          <a:lstStyle>
            <a:lvl1pPr defTabSz="905255">
              <a:defRPr sz="3500"/>
            </a:lvl1pPr>
          </a:lstStyle>
          <a:p>
            <a:pPr lvl="0">
              <a:defRPr sz="1800" b="0">
                <a:solidFill>
                  <a:srgbClr val="000000"/>
                </a:solidFill>
              </a:defRPr>
            </a:pPr>
            <a:r>
              <a:rPr sz="3500" b="1" dirty="0" err="1">
                <a:solidFill>
                  <a:schemeClr val="tx1"/>
                </a:solidFill>
              </a:rPr>
              <a:t>Важность</a:t>
            </a:r>
            <a:r>
              <a:rPr sz="3500" b="1" dirty="0">
                <a:solidFill>
                  <a:schemeClr val="tx1"/>
                </a:solidFill>
              </a:rPr>
              <a:t> и </a:t>
            </a:r>
            <a:r>
              <a:rPr sz="3500" b="1" dirty="0" err="1">
                <a:solidFill>
                  <a:schemeClr val="tx1"/>
                </a:solidFill>
              </a:rPr>
              <a:t>полезность</a:t>
            </a:r>
            <a:r>
              <a:rPr sz="3500" b="1" dirty="0">
                <a:solidFill>
                  <a:schemeClr val="tx1"/>
                </a:solidFill>
              </a:rPr>
              <a:t> </a:t>
            </a:r>
            <a:r>
              <a:rPr sz="3500" b="1" dirty="0" err="1">
                <a:solidFill>
                  <a:schemeClr val="tx1"/>
                </a:solidFill>
              </a:rPr>
              <a:t>окончательных</a:t>
            </a:r>
            <a:r>
              <a:rPr sz="3500" b="1" dirty="0">
                <a:solidFill>
                  <a:schemeClr val="tx1"/>
                </a:solidFill>
              </a:rPr>
              <a:t> </a:t>
            </a:r>
            <a:r>
              <a:rPr sz="3500" b="1" dirty="0" err="1">
                <a:solidFill>
                  <a:schemeClr val="tx1"/>
                </a:solidFill>
              </a:rPr>
              <a:t>оценок</a:t>
            </a:r>
            <a:endParaRPr sz="3500" b="1" dirty="0">
              <a:solidFill>
                <a:schemeClr val="tx1"/>
              </a:solidFill>
            </a:endParaRPr>
          </a:p>
        </p:txBody>
      </p:sp>
      <p:sp>
        <p:nvSpPr>
          <p:cNvPr id="188" name="Shape 188"/>
          <p:cNvSpPr>
            <a:spLocks noGrp="1"/>
          </p:cNvSpPr>
          <p:nvPr>
            <p:ph type="body" idx="1"/>
          </p:nvPr>
        </p:nvSpPr>
        <p:spPr>
          <a:xfrm>
            <a:off x="228600" y="1524000"/>
            <a:ext cx="8686800" cy="4876800"/>
          </a:xfrm>
          <a:prstGeom prst="rect">
            <a:avLst/>
          </a:prstGeom>
        </p:spPr>
        <p:txBody>
          <a:bodyPr lIns="0" tIns="0" rIns="0" bIns="0">
            <a:normAutofit/>
          </a:bodyPr>
          <a:lstStyle/>
          <a:p>
            <a:pPr>
              <a:spcBef>
                <a:spcPts val="600"/>
              </a:spcBef>
              <a:defRPr sz="1800"/>
            </a:pPr>
            <a:r>
              <a:rPr sz="2800" dirty="0" err="1"/>
              <a:t>Источник</a:t>
            </a:r>
            <a:r>
              <a:rPr sz="2800" dirty="0"/>
              <a:t> </a:t>
            </a:r>
            <a:r>
              <a:rPr sz="2800" dirty="0" err="1"/>
              <a:t>информации</a:t>
            </a:r>
            <a:r>
              <a:rPr sz="2800" dirty="0"/>
              <a:t> о </a:t>
            </a:r>
            <a:r>
              <a:rPr sz="2800" dirty="0" err="1"/>
              <a:t>проекте</a:t>
            </a:r>
            <a:endParaRPr sz="2800" dirty="0"/>
          </a:p>
          <a:p>
            <a:pPr lvl="1">
              <a:spcBef>
                <a:spcPts val="500"/>
              </a:spcBef>
              <a:buFont typeface="Calibri" panose="020F0502020204030204" pitchFamily="34" charset="0"/>
              <a:buChar char="‒"/>
              <a:defRPr sz="1800"/>
            </a:pPr>
            <a:r>
              <a:rPr sz="2200" dirty="0" err="1"/>
              <a:t>Результаты</a:t>
            </a:r>
            <a:r>
              <a:rPr sz="2200" dirty="0"/>
              <a:t>: </a:t>
            </a:r>
            <a:r>
              <a:rPr sz="2200" dirty="0" err="1"/>
              <a:t>промежуточные</a:t>
            </a:r>
            <a:r>
              <a:rPr sz="2200" dirty="0"/>
              <a:t> </a:t>
            </a:r>
            <a:r>
              <a:rPr sz="2200" dirty="0" err="1"/>
              <a:t>результаты</a:t>
            </a:r>
            <a:r>
              <a:rPr sz="2200" dirty="0"/>
              <a:t>, </a:t>
            </a:r>
            <a:r>
              <a:rPr sz="2200" dirty="0" err="1"/>
              <a:t>конечные</a:t>
            </a:r>
            <a:r>
              <a:rPr sz="2200" dirty="0"/>
              <a:t> </a:t>
            </a:r>
            <a:r>
              <a:rPr sz="2200" dirty="0" err="1"/>
              <a:t>результаты</a:t>
            </a:r>
            <a:r>
              <a:rPr sz="2200" dirty="0"/>
              <a:t> и </a:t>
            </a:r>
            <a:r>
              <a:rPr sz="2200" dirty="0" err="1"/>
              <a:t>прогресс</a:t>
            </a:r>
            <a:r>
              <a:rPr sz="2200" dirty="0"/>
              <a:t> в </a:t>
            </a:r>
            <a:r>
              <a:rPr sz="2200" dirty="0" err="1"/>
              <a:t>получении</a:t>
            </a:r>
            <a:r>
              <a:rPr sz="2200" dirty="0"/>
              <a:t> </a:t>
            </a:r>
            <a:r>
              <a:rPr lang="ru-RU" sz="2200" dirty="0" smtClean="0"/>
              <a:t>долгосрочного воздействия</a:t>
            </a:r>
            <a:endParaRPr sz="2200" dirty="0"/>
          </a:p>
          <a:p>
            <a:pPr lvl="1">
              <a:spcBef>
                <a:spcPts val="500"/>
              </a:spcBef>
              <a:buFont typeface="Calibri" panose="020F0502020204030204" pitchFamily="34" charset="0"/>
              <a:buChar char="‒"/>
              <a:defRPr sz="1800"/>
            </a:pPr>
            <a:r>
              <a:rPr sz="2200" dirty="0" err="1"/>
              <a:t>Информация</a:t>
            </a:r>
            <a:r>
              <a:rPr sz="2200" dirty="0"/>
              <a:t>, </a:t>
            </a:r>
            <a:r>
              <a:rPr sz="2200" dirty="0" err="1"/>
              <a:t>связанная</a:t>
            </a:r>
            <a:r>
              <a:rPr sz="2200" dirty="0"/>
              <a:t> с </a:t>
            </a:r>
            <a:r>
              <a:rPr sz="2200" dirty="0" err="1"/>
              <a:t>осуществлением</a:t>
            </a:r>
            <a:r>
              <a:rPr sz="2200" dirty="0"/>
              <a:t>, </a:t>
            </a:r>
            <a:r>
              <a:rPr sz="2200" dirty="0" err="1"/>
              <a:t>исполнением</a:t>
            </a:r>
            <a:r>
              <a:rPr sz="2200" dirty="0"/>
              <a:t> и </a:t>
            </a:r>
            <a:r>
              <a:rPr sz="2200" dirty="0" err="1"/>
              <a:t>проектных</a:t>
            </a:r>
            <a:r>
              <a:rPr sz="2200" dirty="0"/>
              <a:t> </a:t>
            </a:r>
            <a:r>
              <a:rPr sz="2200" dirty="0" err="1"/>
              <a:t>циклом</a:t>
            </a:r>
            <a:r>
              <a:rPr sz="2200" dirty="0"/>
              <a:t> </a:t>
            </a:r>
            <a:endParaRPr sz="2800" dirty="0"/>
          </a:p>
          <a:p>
            <a:pPr lvl="1">
              <a:spcBef>
                <a:spcPts val="500"/>
              </a:spcBef>
              <a:buFont typeface="Calibri" panose="020F0502020204030204" pitchFamily="34" charset="0"/>
              <a:buChar char="‒"/>
              <a:defRPr sz="1800"/>
            </a:pPr>
            <a:r>
              <a:rPr sz="2200" dirty="0" err="1"/>
              <a:t>Проектное</a:t>
            </a:r>
            <a:r>
              <a:rPr sz="2200" dirty="0"/>
              <a:t> </a:t>
            </a:r>
            <a:r>
              <a:rPr sz="2200" dirty="0" err="1"/>
              <a:t>финансирование</a:t>
            </a:r>
            <a:r>
              <a:rPr sz="2200" dirty="0"/>
              <a:t>, </a:t>
            </a:r>
            <a:r>
              <a:rPr sz="2200" dirty="0" err="1"/>
              <a:t>включая</a:t>
            </a:r>
            <a:r>
              <a:rPr sz="2200" dirty="0"/>
              <a:t> </a:t>
            </a:r>
            <a:r>
              <a:rPr sz="2200" dirty="0" err="1"/>
              <a:t>софинансирование</a:t>
            </a:r>
            <a:endParaRPr sz="2200" dirty="0"/>
          </a:p>
          <a:p>
            <a:pPr lvl="1">
              <a:spcBef>
                <a:spcPts val="500"/>
              </a:spcBef>
              <a:buFont typeface="Calibri" panose="020F0502020204030204" pitchFamily="34" charset="0"/>
              <a:buChar char="‒"/>
              <a:defRPr sz="1800"/>
            </a:pPr>
            <a:r>
              <a:rPr sz="2200" dirty="0" err="1"/>
              <a:t>Рекомендации</a:t>
            </a:r>
            <a:r>
              <a:rPr sz="2200" dirty="0"/>
              <a:t> и </a:t>
            </a:r>
            <a:r>
              <a:rPr sz="2200" dirty="0" err="1"/>
              <a:t>выводы</a:t>
            </a:r>
            <a:r>
              <a:rPr sz="2200" dirty="0"/>
              <a:t> </a:t>
            </a:r>
            <a:r>
              <a:rPr sz="2200" dirty="0" err="1"/>
              <a:t>на</a:t>
            </a:r>
            <a:r>
              <a:rPr sz="2200" dirty="0"/>
              <a:t> </a:t>
            </a:r>
            <a:r>
              <a:rPr sz="2200" dirty="0" err="1"/>
              <a:t>будущее</a:t>
            </a:r>
            <a:endParaRPr sz="2200" dirty="0"/>
          </a:p>
          <a:p>
            <a:pPr>
              <a:spcBef>
                <a:spcPts val="600"/>
              </a:spcBef>
              <a:defRPr sz="1800"/>
            </a:pPr>
            <a:r>
              <a:rPr sz="2800" dirty="0" err="1"/>
              <a:t>Политика</a:t>
            </a:r>
            <a:r>
              <a:rPr sz="2800" dirty="0"/>
              <a:t> </a:t>
            </a:r>
            <a:r>
              <a:rPr sz="2800" dirty="0" err="1"/>
              <a:t>по</a:t>
            </a:r>
            <a:r>
              <a:rPr sz="2800" dirty="0"/>
              <a:t> </a:t>
            </a:r>
            <a:r>
              <a:rPr sz="2800" dirty="0" err="1"/>
              <a:t>МиО</a:t>
            </a:r>
            <a:r>
              <a:rPr sz="2800" dirty="0"/>
              <a:t> ГЭФ (2010 г.): </a:t>
            </a:r>
            <a:r>
              <a:rPr sz="2800" dirty="0" err="1"/>
              <a:t>Минимальное</a:t>
            </a:r>
            <a:r>
              <a:rPr sz="2800" dirty="0"/>
              <a:t> </a:t>
            </a:r>
            <a:r>
              <a:rPr sz="2800" dirty="0" err="1"/>
              <a:t>требование</a:t>
            </a:r>
            <a:r>
              <a:rPr sz="2800" dirty="0"/>
              <a:t> 3</a:t>
            </a:r>
          </a:p>
          <a:p>
            <a:pPr lvl="1">
              <a:spcBef>
                <a:spcPts val="500"/>
              </a:spcBef>
              <a:buFont typeface="Calibri" panose="020F0502020204030204" pitchFamily="34" charset="0"/>
              <a:buChar char="‒"/>
              <a:defRPr sz="1800"/>
            </a:pPr>
            <a:r>
              <a:rPr sz="2400" dirty="0" err="1"/>
              <a:t>Окончательные</a:t>
            </a:r>
            <a:r>
              <a:rPr sz="2400" dirty="0"/>
              <a:t> </a:t>
            </a:r>
            <a:r>
              <a:rPr sz="2400" dirty="0" err="1"/>
              <a:t>оценки</a:t>
            </a:r>
            <a:r>
              <a:rPr sz="2400" dirty="0"/>
              <a:t> </a:t>
            </a:r>
            <a:r>
              <a:rPr sz="2400" dirty="0" err="1"/>
              <a:t>обязательны</a:t>
            </a:r>
            <a:r>
              <a:rPr sz="2400" dirty="0"/>
              <a:t> с 1995 г.</a:t>
            </a:r>
          </a:p>
          <a:p>
            <a:pPr lvl="1">
              <a:spcBef>
                <a:spcPts val="500"/>
              </a:spcBef>
              <a:buFont typeface="Calibri" panose="020F0502020204030204" pitchFamily="34" charset="0"/>
              <a:buChar char="‒"/>
              <a:defRPr sz="1800"/>
            </a:pPr>
            <a:r>
              <a:rPr sz="2400" dirty="0" err="1"/>
              <a:t>Требуются</a:t>
            </a:r>
            <a:r>
              <a:rPr sz="2400" dirty="0"/>
              <a:t> </a:t>
            </a:r>
            <a:r>
              <a:rPr sz="2400" dirty="0" err="1"/>
              <a:t>для</a:t>
            </a:r>
            <a:r>
              <a:rPr sz="2400" dirty="0"/>
              <a:t> </a:t>
            </a:r>
            <a:r>
              <a:rPr sz="2400" dirty="0" err="1"/>
              <a:t>полномасштабных</a:t>
            </a:r>
            <a:r>
              <a:rPr sz="2400" dirty="0"/>
              <a:t> </a:t>
            </a:r>
            <a:r>
              <a:rPr sz="2400" dirty="0" err="1"/>
              <a:t>проектов</a:t>
            </a:r>
            <a:r>
              <a:rPr sz="2400" dirty="0"/>
              <a:t>, </a:t>
            </a:r>
            <a:r>
              <a:rPr sz="2400" dirty="0" err="1"/>
              <a:t>поощряются</a:t>
            </a:r>
            <a:r>
              <a:rPr sz="2400" dirty="0"/>
              <a:t> </a:t>
            </a:r>
            <a:r>
              <a:rPr sz="2400" dirty="0" err="1"/>
              <a:t>для</a:t>
            </a:r>
            <a:r>
              <a:rPr sz="2400" dirty="0"/>
              <a:t> СМП</a:t>
            </a:r>
          </a:p>
        </p:txBody>
      </p:sp>
      <p:sp>
        <p:nvSpPr>
          <p:cNvPr id="189" name="Shape 189"/>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13</a:t>
            </a:fld>
            <a:endParaRPr sz="120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xfrm>
            <a:off x="228600" y="76200"/>
            <a:ext cx="8686800" cy="1143000"/>
          </a:xfrm>
          <a:prstGeom prst="rect">
            <a:avLst/>
          </a:prstGeom>
        </p:spPr>
        <p:txBody>
          <a:bodyPr lIns="0" tIns="0" rIns="0" bIns="0">
            <a:normAutofit/>
          </a:bodyPr>
          <a:lstStyle>
            <a:lvl1pPr defTabSz="905255">
              <a:defRPr sz="3500"/>
            </a:lvl1pPr>
          </a:lstStyle>
          <a:p>
            <a:pPr lvl="0">
              <a:defRPr sz="1800" b="0">
                <a:solidFill>
                  <a:srgbClr val="000000"/>
                </a:solidFill>
              </a:defRPr>
            </a:pPr>
            <a:r>
              <a:rPr sz="3500" b="1" dirty="0" err="1">
                <a:solidFill>
                  <a:schemeClr val="tx1"/>
                </a:solidFill>
              </a:rPr>
              <a:t>Важность</a:t>
            </a:r>
            <a:r>
              <a:rPr sz="3500" b="1" dirty="0">
                <a:solidFill>
                  <a:schemeClr val="tx1"/>
                </a:solidFill>
              </a:rPr>
              <a:t> и </a:t>
            </a:r>
            <a:r>
              <a:rPr sz="3500" b="1" dirty="0" err="1">
                <a:solidFill>
                  <a:schemeClr val="tx1"/>
                </a:solidFill>
              </a:rPr>
              <a:t>полезность</a:t>
            </a:r>
            <a:r>
              <a:rPr sz="3500" b="1" dirty="0">
                <a:solidFill>
                  <a:schemeClr val="tx1"/>
                </a:solidFill>
              </a:rPr>
              <a:t> </a:t>
            </a:r>
            <a:r>
              <a:rPr sz="3500" b="1" dirty="0" err="1">
                <a:solidFill>
                  <a:schemeClr val="tx1"/>
                </a:solidFill>
              </a:rPr>
              <a:t>продолжения</a:t>
            </a:r>
            <a:r>
              <a:rPr sz="3500" b="1" dirty="0">
                <a:solidFill>
                  <a:schemeClr val="tx1"/>
                </a:solidFill>
              </a:rPr>
              <a:t> </a:t>
            </a:r>
            <a:r>
              <a:rPr sz="3500" b="1" dirty="0" err="1">
                <a:solidFill>
                  <a:schemeClr val="tx1"/>
                </a:solidFill>
              </a:rPr>
              <a:t>окончательных</a:t>
            </a:r>
            <a:r>
              <a:rPr sz="3500" b="1" dirty="0">
                <a:solidFill>
                  <a:schemeClr val="tx1"/>
                </a:solidFill>
              </a:rPr>
              <a:t> </a:t>
            </a:r>
            <a:r>
              <a:rPr sz="3500" b="1" dirty="0" err="1" smtClean="0">
                <a:solidFill>
                  <a:schemeClr val="tx1"/>
                </a:solidFill>
              </a:rPr>
              <a:t>оценок</a:t>
            </a:r>
            <a:r>
              <a:rPr lang="ru-RU" sz="3500" b="1" dirty="0" smtClean="0">
                <a:solidFill>
                  <a:schemeClr val="tx1"/>
                </a:solidFill>
              </a:rPr>
              <a:t> (продолжение)</a:t>
            </a:r>
            <a:endParaRPr sz="3500" b="1" dirty="0">
              <a:solidFill>
                <a:schemeClr val="tx1"/>
              </a:solidFill>
            </a:endParaRPr>
          </a:p>
        </p:txBody>
      </p:sp>
      <p:sp>
        <p:nvSpPr>
          <p:cNvPr id="192" name="Shape 192"/>
          <p:cNvSpPr>
            <a:spLocks noGrp="1"/>
          </p:cNvSpPr>
          <p:nvPr>
            <p:ph type="body" idx="1"/>
          </p:nvPr>
        </p:nvSpPr>
        <p:spPr>
          <a:xfrm>
            <a:off x="228600" y="1524000"/>
            <a:ext cx="8686800" cy="4876800"/>
          </a:xfrm>
          <a:prstGeom prst="rect">
            <a:avLst/>
          </a:prstGeom>
        </p:spPr>
        <p:txBody>
          <a:bodyPr lIns="0" tIns="0" rIns="0" bIns="0">
            <a:normAutofit/>
          </a:bodyPr>
          <a:lstStyle/>
          <a:p>
            <a:pPr>
              <a:spcBef>
                <a:spcPts val="500"/>
              </a:spcBef>
              <a:defRPr sz="1800"/>
            </a:pPr>
            <a:r>
              <a:rPr sz="2400" dirty="0" err="1"/>
              <a:t>Представление</a:t>
            </a:r>
            <a:r>
              <a:rPr sz="2400" dirty="0"/>
              <a:t> </a:t>
            </a:r>
            <a:r>
              <a:rPr sz="2400" dirty="0" err="1"/>
              <a:t>информации</a:t>
            </a:r>
            <a:r>
              <a:rPr sz="2400" dirty="0"/>
              <a:t> </a:t>
            </a:r>
            <a:r>
              <a:rPr sz="2400" dirty="0" err="1"/>
              <a:t>на</a:t>
            </a:r>
            <a:r>
              <a:rPr sz="2400" dirty="0"/>
              <a:t> </a:t>
            </a:r>
            <a:r>
              <a:rPr sz="2400" dirty="0" err="1"/>
              <a:t>уровне</a:t>
            </a:r>
            <a:r>
              <a:rPr sz="2400" dirty="0"/>
              <a:t> </a:t>
            </a:r>
            <a:r>
              <a:rPr sz="2400" dirty="0" err="1"/>
              <a:t>портфеля</a:t>
            </a:r>
            <a:r>
              <a:rPr sz="2400" dirty="0"/>
              <a:t> </a:t>
            </a:r>
            <a:r>
              <a:rPr sz="2400" dirty="0" err="1"/>
              <a:t>проектов</a:t>
            </a:r>
            <a:r>
              <a:rPr sz="2400" dirty="0"/>
              <a:t> (</a:t>
            </a:r>
            <a:r>
              <a:rPr sz="2400" dirty="0" err="1"/>
              <a:t>годовой</a:t>
            </a:r>
            <a:r>
              <a:rPr sz="2400" dirty="0"/>
              <a:t> </a:t>
            </a:r>
            <a:r>
              <a:rPr sz="2400" dirty="0" err="1"/>
              <a:t>доклад</a:t>
            </a:r>
            <a:r>
              <a:rPr sz="2400" dirty="0"/>
              <a:t> о </a:t>
            </a:r>
            <a:r>
              <a:rPr sz="2400" dirty="0" err="1"/>
              <a:t>деятельности</a:t>
            </a:r>
            <a:r>
              <a:rPr sz="2400" dirty="0"/>
              <a:t> (ГДД), </a:t>
            </a:r>
            <a:r>
              <a:rPr sz="2400" dirty="0" err="1"/>
              <a:t>годовой</a:t>
            </a:r>
            <a:r>
              <a:rPr sz="2400" dirty="0"/>
              <a:t> </a:t>
            </a:r>
            <a:r>
              <a:rPr sz="2400" dirty="0" err="1"/>
              <a:t>мониторинговый</a:t>
            </a:r>
            <a:r>
              <a:rPr sz="2400" dirty="0"/>
              <a:t> </a:t>
            </a:r>
            <a:r>
              <a:rPr sz="2400" dirty="0" err="1"/>
              <a:t>отчет</a:t>
            </a:r>
            <a:r>
              <a:rPr sz="2400" dirty="0"/>
              <a:t> (ГМО))</a:t>
            </a:r>
          </a:p>
          <a:p>
            <a:pPr>
              <a:spcBef>
                <a:spcPts val="500"/>
              </a:spcBef>
              <a:defRPr sz="1800"/>
            </a:pPr>
            <a:r>
              <a:rPr sz="2400" dirty="0" err="1"/>
              <a:t>Вклад</a:t>
            </a:r>
            <a:r>
              <a:rPr sz="2400" dirty="0"/>
              <a:t> в </a:t>
            </a:r>
            <a:r>
              <a:rPr sz="2400" dirty="0" err="1"/>
              <a:t>другие</a:t>
            </a:r>
            <a:r>
              <a:rPr sz="2400" dirty="0"/>
              <a:t> </a:t>
            </a:r>
            <a:r>
              <a:rPr sz="2400" dirty="0" err="1"/>
              <a:t>оценки</a:t>
            </a:r>
            <a:endParaRPr sz="2400" dirty="0"/>
          </a:p>
          <a:p>
            <a:pPr>
              <a:spcBef>
                <a:spcPts val="500"/>
              </a:spcBef>
              <a:defRPr sz="1800"/>
            </a:pPr>
            <a:r>
              <a:rPr sz="2400" dirty="0" err="1"/>
              <a:t>Индекс</a:t>
            </a:r>
            <a:r>
              <a:rPr sz="2400" dirty="0"/>
              <a:t> </a:t>
            </a:r>
            <a:r>
              <a:rPr sz="2400" dirty="0" err="1"/>
              <a:t>эффективности</a:t>
            </a:r>
            <a:r>
              <a:rPr sz="2400" dirty="0"/>
              <a:t> СТАР</a:t>
            </a:r>
          </a:p>
          <a:p>
            <a:pPr>
              <a:spcBef>
                <a:spcPts val="500"/>
              </a:spcBef>
              <a:defRPr sz="1800"/>
            </a:pPr>
            <a:r>
              <a:rPr sz="2400" dirty="0" err="1"/>
              <a:t>Около</a:t>
            </a:r>
            <a:r>
              <a:rPr sz="2400" dirty="0"/>
              <a:t> 1 000 </a:t>
            </a:r>
            <a:r>
              <a:rPr sz="2400" dirty="0" err="1"/>
              <a:t>окончательных</a:t>
            </a:r>
            <a:r>
              <a:rPr sz="2400" dirty="0"/>
              <a:t> </a:t>
            </a:r>
            <a:r>
              <a:rPr sz="2400" dirty="0" err="1"/>
              <a:t>оценок</a:t>
            </a:r>
            <a:r>
              <a:rPr sz="2400" dirty="0"/>
              <a:t> </a:t>
            </a:r>
            <a:r>
              <a:rPr sz="2400" dirty="0" err="1"/>
              <a:t>завершено</a:t>
            </a:r>
            <a:r>
              <a:rPr sz="2400" dirty="0"/>
              <a:t> к </a:t>
            </a:r>
            <a:r>
              <a:rPr sz="2400" dirty="0" err="1"/>
              <a:t>настоящему</a:t>
            </a:r>
            <a:r>
              <a:rPr sz="2400" dirty="0"/>
              <a:t> </a:t>
            </a:r>
            <a:r>
              <a:rPr sz="2400" dirty="0" err="1"/>
              <a:t>времени</a:t>
            </a:r>
            <a:r>
              <a:rPr sz="2400" dirty="0"/>
              <a:t> </a:t>
            </a:r>
          </a:p>
          <a:p>
            <a:pPr>
              <a:spcBef>
                <a:spcPts val="500"/>
              </a:spcBef>
              <a:defRPr sz="1800"/>
            </a:pPr>
            <a:r>
              <a:rPr sz="2400" dirty="0" err="1"/>
              <a:t>Доступ</a:t>
            </a:r>
            <a:r>
              <a:rPr sz="2400" dirty="0"/>
              <a:t> к </a:t>
            </a:r>
            <a:r>
              <a:rPr sz="2400" dirty="0" err="1" smtClean="0"/>
              <a:t>окончательн</a:t>
            </a:r>
            <a:r>
              <a:rPr lang="ru-RU" sz="2400" dirty="0" smtClean="0"/>
              <a:t>ым</a:t>
            </a:r>
            <a:r>
              <a:rPr sz="2400" dirty="0" smtClean="0"/>
              <a:t> </a:t>
            </a:r>
            <a:r>
              <a:rPr sz="2400" dirty="0" err="1" smtClean="0"/>
              <a:t>оценк</a:t>
            </a:r>
            <a:r>
              <a:rPr lang="ru-RU" sz="2400" dirty="0" smtClean="0"/>
              <a:t>ам</a:t>
            </a:r>
            <a:r>
              <a:rPr sz="2400" dirty="0" smtClean="0"/>
              <a:t> </a:t>
            </a:r>
            <a:r>
              <a:rPr sz="2400" dirty="0" err="1"/>
              <a:t>можно</a:t>
            </a:r>
            <a:r>
              <a:rPr sz="2400" dirty="0"/>
              <a:t> </a:t>
            </a:r>
            <a:r>
              <a:rPr sz="2400" dirty="0" err="1"/>
              <a:t>получить</a:t>
            </a:r>
            <a:r>
              <a:rPr sz="2400" dirty="0"/>
              <a:t> </a:t>
            </a:r>
            <a:r>
              <a:rPr sz="2400" dirty="0" err="1"/>
              <a:t>по</a:t>
            </a:r>
            <a:r>
              <a:rPr sz="2400" dirty="0"/>
              <a:t> </a:t>
            </a:r>
            <a:r>
              <a:rPr sz="2400" dirty="0" err="1"/>
              <a:t>адресу</a:t>
            </a:r>
            <a:r>
              <a:rPr sz="2400" dirty="0"/>
              <a:t>:</a:t>
            </a:r>
          </a:p>
          <a:p>
            <a:pPr lvl="1">
              <a:spcBef>
                <a:spcPts val="500"/>
              </a:spcBef>
              <a:buFont typeface="Calibri" panose="020F0502020204030204" pitchFamily="34" charset="0"/>
              <a:buChar char="‒"/>
              <a:defRPr sz="1800"/>
            </a:pPr>
            <a:r>
              <a:rPr sz="2400" dirty="0" err="1"/>
              <a:t>веб-сайт</a:t>
            </a:r>
            <a:r>
              <a:rPr sz="2400" dirty="0"/>
              <a:t> ГЭФ: </a:t>
            </a:r>
            <a:r>
              <a:rPr sz="2400" dirty="0">
                <a:hlinkClick r:id="rId2"/>
              </a:rPr>
              <a:t>http://www.thegef.org/gef/gef_projects_funding</a:t>
            </a:r>
            <a:endParaRPr sz="2400" dirty="0"/>
          </a:p>
          <a:p>
            <a:pPr lvl="1">
              <a:spcBef>
                <a:spcPts val="500"/>
              </a:spcBef>
              <a:buFont typeface="Calibri" panose="020F0502020204030204" pitchFamily="34" charset="0"/>
              <a:buChar char="‒"/>
              <a:defRPr sz="1800"/>
            </a:pPr>
            <a:r>
              <a:rPr sz="2400" dirty="0" err="1"/>
              <a:t>через</a:t>
            </a:r>
            <a:r>
              <a:rPr sz="2400" dirty="0"/>
              <a:t> </a:t>
            </a:r>
            <a:r>
              <a:rPr sz="2400" dirty="0" smtClean="0"/>
              <a:t>ИСМП</a:t>
            </a:r>
            <a:r>
              <a:rPr lang="ru-RU" sz="2400" dirty="0" smtClean="0"/>
              <a:t> (</a:t>
            </a:r>
            <a:r>
              <a:rPr lang="en-US" sz="2400" dirty="0" smtClean="0"/>
              <a:t>PMIS)</a:t>
            </a:r>
            <a:endParaRPr sz="2400" dirty="0"/>
          </a:p>
        </p:txBody>
      </p:sp>
      <p:sp>
        <p:nvSpPr>
          <p:cNvPr id="193" name="Shape 193"/>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14</a:t>
            </a:fld>
            <a:endParaRPr sz="120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xfrm>
            <a:off x="228600" y="38100"/>
            <a:ext cx="8686800" cy="1143000"/>
          </a:xfrm>
          <a:prstGeom prst="rect">
            <a:avLst/>
          </a:prstGeom>
        </p:spPr>
        <p:txBody>
          <a:bodyPr lIns="0" tIns="0" rIns="0" bIns="0">
            <a:normAutofit/>
          </a:bodyPr>
          <a:lstStyle>
            <a:lvl1pPr defTabSz="905255">
              <a:defRPr sz="3500"/>
            </a:lvl1pPr>
          </a:lstStyle>
          <a:p>
            <a:pPr lvl="0">
              <a:defRPr sz="1800" b="0">
                <a:solidFill>
                  <a:srgbClr val="000000"/>
                </a:solidFill>
              </a:defRPr>
            </a:pPr>
            <a:r>
              <a:rPr sz="3500" b="1" dirty="0" err="1">
                <a:solidFill>
                  <a:schemeClr val="tx1"/>
                </a:solidFill>
              </a:rPr>
              <a:t>Характеристики</a:t>
            </a:r>
            <a:r>
              <a:rPr sz="3500" b="1" dirty="0">
                <a:solidFill>
                  <a:schemeClr val="tx1"/>
                </a:solidFill>
              </a:rPr>
              <a:t> </a:t>
            </a:r>
            <a:r>
              <a:rPr sz="3500" b="1" dirty="0" err="1">
                <a:solidFill>
                  <a:schemeClr val="tx1"/>
                </a:solidFill>
              </a:rPr>
              <a:t>хорошей</a:t>
            </a:r>
            <a:r>
              <a:rPr sz="3500" b="1" dirty="0">
                <a:solidFill>
                  <a:schemeClr val="tx1"/>
                </a:solidFill>
              </a:rPr>
              <a:t> </a:t>
            </a:r>
            <a:r>
              <a:rPr sz="3500" b="1" dirty="0" err="1">
                <a:solidFill>
                  <a:schemeClr val="tx1"/>
                </a:solidFill>
              </a:rPr>
              <a:t>окончательной</a:t>
            </a:r>
            <a:r>
              <a:rPr sz="3500" b="1" dirty="0">
                <a:solidFill>
                  <a:schemeClr val="tx1"/>
                </a:solidFill>
              </a:rPr>
              <a:t> </a:t>
            </a:r>
            <a:r>
              <a:rPr sz="3500" b="1" dirty="0" err="1">
                <a:solidFill>
                  <a:schemeClr val="tx1"/>
                </a:solidFill>
              </a:rPr>
              <a:t>оценки</a:t>
            </a:r>
            <a:endParaRPr sz="3500" b="1" dirty="0">
              <a:solidFill>
                <a:schemeClr val="tx1"/>
              </a:solidFill>
            </a:endParaRPr>
          </a:p>
        </p:txBody>
      </p:sp>
      <p:sp>
        <p:nvSpPr>
          <p:cNvPr id="196" name="Shape 196"/>
          <p:cNvSpPr>
            <a:spLocks noGrp="1"/>
          </p:cNvSpPr>
          <p:nvPr>
            <p:ph type="body" idx="1"/>
          </p:nvPr>
        </p:nvSpPr>
        <p:spPr>
          <a:xfrm>
            <a:off x="228600" y="1524000"/>
            <a:ext cx="8686800" cy="4876800"/>
          </a:xfrm>
          <a:prstGeom prst="rect">
            <a:avLst/>
          </a:prstGeom>
        </p:spPr>
        <p:txBody>
          <a:bodyPr lIns="0" tIns="0" rIns="0" bIns="0">
            <a:normAutofit/>
          </a:bodyPr>
          <a:lstStyle/>
          <a:p>
            <a:pPr marL="293979" lvl="0" indent="-293979">
              <a:lnSpc>
                <a:spcPct val="80000"/>
              </a:lnSpc>
              <a:spcBef>
                <a:spcPts val="400"/>
              </a:spcBef>
              <a:defRPr sz="1800"/>
            </a:pPr>
            <a:r>
              <a:rPr sz="2000" dirty="0" err="1"/>
              <a:t>Критерии</a:t>
            </a:r>
            <a:r>
              <a:rPr sz="2000" dirty="0"/>
              <a:t> УНО ГЭФ </a:t>
            </a:r>
            <a:r>
              <a:rPr sz="2000" dirty="0" err="1"/>
              <a:t>для</a:t>
            </a:r>
            <a:r>
              <a:rPr sz="2000" dirty="0"/>
              <a:t> </a:t>
            </a:r>
            <a:r>
              <a:rPr sz="2000" dirty="0" err="1"/>
              <a:t>качества</a:t>
            </a:r>
            <a:r>
              <a:rPr sz="2000" dirty="0"/>
              <a:t> </a:t>
            </a:r>
            <a:r>
              <a:rPr sz="2000" dirty="0" err="1"/>
              <a:t>окончательных</a:t>
            </a:r>
            <a:r>
              <a:rPr sz="2000" dirty="0"/>
              <a:t> </a:t>
            </a:r>
            <a:r>
              <a:rPr sz="2000" dirty="0" err="1"/>
              <a:t>оценок</a:t>
            </a:r>
            <a:r>
              <a:rPr sz="2000" dirty="0"/>
              <a:t>:</a:t>
            </a:r>
          </a:p>
          <a:p>
            <a:pPr marL="640896" lvl="1" indent="-183696">
              <a:lnSpc>
                <a:spcPct val="80000"/>
              </a:lnSpc>
              <a:spcBef>
                <a:spcPts val="400"/>
              </a:spcBef>
              <a:defRPr sz="1800"/>
            </a:pPr>
            <a:r>
              <a:rPr dirty="0" err="1"/>
              <a:t>Конечные</a:t>
            </a:r>
            <a:r>
              <a:rPr dirty="0"/>
              <a:t> </a:t>
            </a:r>
            <a:r>
              <a:rPr dirty="0" err="1"/>
              <a:t>результаты</a:t>
            </a:r>
            <a:r>
              <a:rPr dirty="0"/>
              <a:t> </a:t>
            </a:r>
            <a:endParaRPr sz="2800" dirty="0"/>
          </a:p>
          <a:p>
            <a:pPr marL="640896" lvl="1" indent="-183696">
              <a:lnSpc>
                <a:spcPct val="80000"/>
              </a:lnSpc>
              <a:spcBef>
                <a:spcPts val="400"/>
              </a:spcBef>
              <a:defRPr sz="1800"/>
            </a:pPr>
            <a:r>
              <a:rPr dirty="0" err="1"/>
              <a:t>Последовательность</a:t>
            </a:r>
            <a:r>
              <a:rPr dirty="0"/>
              <a:t> и </a:t>
            </a:r>
            <a:r>
              <a:rPr dirty="0" err="1"/>
              <a:t>всеобъемлемость</a:t>
            </a:r>
            <a:endParaRPr dirty="0"/>
          </a:p>
          <a:p>
            <a:pPr marL="640896" lvl="1" indent="-183696">
              <a:lnSpc>
                <a:spcPct val="80000"/>
              </a:lnSpc>
              <a:spcBef>
                <a:spcPts val="400"/>
              </a:spcBef>
              <a:defRPr sz="1800"/>
            </a:pPr>
            <a:r>
              <a:rPr lang="ru-RU" dirty="0" smtClean="0"/>
              <a:t>Устойчивость</a:t>
            </a:r>
            <a:r>
              <a:rPr dirty="0" smtClean="0"/>
              <a:t> </a:t>
            </a:r>
            <a:endParaRPr dirty="0"/>
          </a:p>
          <a:p>
            <a:pPr marL="640896" lvl="1" indent="-183696">
              <a:lnSpc>
                <a:spcPct val="80000"/>
              </a:lnSpc>
              <a:spcBef>
                <a:spcPts val="400"/>
              </a:spcBef>
              <a:defRPr sz="1800"/>
            </a:pPr>
            <a:r>
              <a:rPr lang="ru-RU" dirty="0" smtClean="0"/>
              <a:t>Уроки</a:t>
            </a:r>
            <a:r>
              <a:rPr dirty="0" smtClean="0"/>
              <a:t> </a:t>
            </a:r>
            <a:r>
              <a:rPr dirty="0"/>
              <a:t>и </a:t>
            </a:r>
            <a:r>
              <a:rPr dirty="0" err="1"/>
              <a:t>рекомендации</a:t>
            </a:r>
            <a:endParaRPr dirty="0"/>
          </a:p>
          <a:p>
            <a:pPr marL="640896" lvl="1" indent="-183696">
              <a:lnSpc>
                <a:spcPct val="80000"/>
              </a:lnSpc>
              <a:spcBef>
                <a:spcPts val="400"/>
              </a:spcBef>
              <a:defRPr sz="1800"/>
            </a:pPr>
            <a:r>
              <a:rPr dirty="0" err="1" smtClean="0"/>
              <a:t>Финанс</a:t>
            </a:r>
            <a:r>
              <a:rPr lang="ru-RU" smtClean="0"/>
              <a:t>ирование </a:t>
            </a:r>
            <a:r>
              <a:rPr lang="ru-RU" dirty="0" smtClean="0"/>
              <a:t>проекта</a:t>
            </a:r>
            <a:endParaRPr dirty="0"/>
          </a:p>
          <a:p>
            <a:pPr marL="640896" lvl="1" indent="-183696">
              <a:lnSpc>
                <a:spcPct val="80000"/>
              </a:lnSpc>
              <a:spcBef>
                <a:spcPts val="400"/>
              </a:spcBef>
              <a:defRPr sz="1800"/>
            </a:pPr>
            <a:r>
              <a:rPr dirty="0" err="1"/>
              <a:t>МиО</a:t>
            </a:r>
            <a:r>
              <a:rPr dirty="0"/>
              <a:t> </a:t>
            </a:r>
          </a:p>
          <a:p>
            <a:pPr marL="293979" lvl="0" indent="-293979">
              <a:lnSpc>
                <a:spcPct val="80000"/>
              </a:lnSpc>
              <a:spcBef>
                <a:spcPts val="400"/>
              </a:spcBef>
              <a:defRPr sz="1800"/>
            </a:pPr>
            <a:r>
              <a:rPr sz="2000" dirty="0" err="1"/>
              <a:t>Другие</a:t>
            </a:r>
            <a:r>
              <a:rPr sz="2000" dirty="0"/>
              <a:t> </a:t>
            </a:r>
            <a:r>
              <a:rPr sz="2000" dirty="0" err="1"/>
              <a:t>характеристики</a:t>
            </a:r>
            <a:r>
              <a:rPr sz="2000" dirty="0"/>
              <a:t> </a:t>
            </a:r>
            <a:r>
              <a:rPr sz="2000" dirty="0" err="1"/>
              <a:t>хороших</a:t>
            </a:r>
            <a:r>
              <a:rPr sz="2000" dirty="0"/>
              <a:t> </a:t>
            </a:r>
            <a:r>
              <a:rPr sz="2000" dirty="0" err="1"/>
              <a:t>окончательных</a:t>
            </a:r>
            <a:r>
              <a:rPr sz="2000" dirty="0"/>
              <a:t> </a:t>
            </a:r>
            <a:r>
              <a:rPr sz="2000" dirty="0" err="1"/>
              <a:t>оценок</a:t>
            </a:r>
            <a:r>
              <a:rPr sz="2000" dirty="0"/>
              <a:t>:</a:t>
            </a:r>
          </a:p>
          <a:p>
            <a:pPr marL="640896" lvl="1" indent="-183696">
              <a:lnSpc>
                <a:spcPct val="80000"/>
              </a:lnSpc>
              <a:spcBef>
                <a:spcPts val="400"/>
              </a:spcBef>
              <a:defRPr sz="1800"/>
            </a:pPr>
            <a:r>
              <a:rPr dirty="0" err="1"/>
              <a:t>Прозрачность</a:t>
            </a:r>
            <a:r>
              <a:rPr dirty="0"/>
              <a:t> и </a:t>
            </a:r>
            <a:r>
              <a:rPr dirty="0" err="1"/>
              <a:t>своевременность</a:t>
            </a:r>
            <a:endParaRPr dirty="0"/>
          </a:p>
          <a:p>
            <a:pPr marL="640896" lvl="1" indent="-183696">
              <a:lnSpc>
                <a:spcPct val="80000"/>
              </a:lnSpc>
              <a:spcBef>
                <a:spcPts val="400"/>
              </a:spcBef>
              <a:defRPr sz="1800"/>
            </a:pPr>
            <a:r>
              <a:rPr dirty="0" err="1"/>
              <a:t>Беспристрастность</a:t>
            </a:r>
            <a:r>
              <a:rPr dirty="0"/>
              <a:t> </a:t>
            </a:r>
          </a:p>
          <a:p>
            <a:pPr marL="640896" lvl="1" indent="-183696">
              <a:lnSpc>
                <a:spcPct val="80000"/>
              </a:lnSpc>
              <a:spcBef>
                <a:spcPts val="400"/>
              </a:spcBef>
              <a:defRPr sz="1800"/>
            </a:pPr>
            <a:r>
              <a:rPr dirty="0" err="1"/>
              <a:t>Баланс</a:t>
            </a:r>
            <a:r>
              <a:rPr dirty="0"/>
              <a:t> </a:t>
            </a:r>
          </a:p>
          <a:p>
            <a:pPr marL="640896" lvl="1" indent="-183696">
              <a:lnSpc>
                <a:spcPct val="80000"/>
              </a:lnSpc>
              <a:spcBef>
                <a:spcPts val="400"/>
              </a:spcBef>
              <a:defRPr sz="1800"/>
            </a:pPr>
            <a:r>
              <a:rPr dirty="0" err="1"/>
              <a:t>Полезность</a:t>
            </a:r>
            <a:r>
              <a:rPr dirty="0"/>
              <a:t> </a:t>
            </a:r>
          </a:p>
          <a:p>
            <a:pPr marL="293979" lvl="0" indent="-293979">
              <a:lnSpc>
                <a:spcPct val="80000"/>
              </a:lnSpc>
              <a:spcBef>
                <a:spcPts val="400"/>
              </a:spcBef>
              <a:defRPr sz="1800"/>
            </a:pPr>
            <a:r>
              <a:rPr sz="2000" dirty="0" err="1"/>
              <a:t>Вопрос</a:t>
            </a:r>
            <a:r>
              <a:rPr sz="2000" dirty="0"/>
              <a:t>: </a:t>
            </a:r>
            <a:r>
              <a:rPr lang="ru-RU" sz="2000" dirty="0" smtClean="0"/>
              <a:t> одинаковы ли </a:t>
            </a:r>
            <a:r>
              <a:rPr sz="2000" dirty="0" err="1" smtClean="0"/>
              <a:t>хорошая</a:t>
            </a:r>
            <a:r>
              <a:rPr sz="2000" dirty="0" smtClean="0"/>
              <a:t> </a:t>
            </a:r>
            <a:r>
              <a:rPr sz="2000" dirty="0" err="1"/>
              <a:t>окончательная</a:t>
            </a:r>
            <a:r>
              <a:rPr sz="2000" dirty="0"/>
              <a:t> </a:t>
            </a:r>
            <a:r>
              <a:rPr sz="2000" dirty="0" err="1" smtClean="0"/>
              <a:t>оценка</a:t>
            </a:r>
            <a:r>
              <a:rPr lang="ru-RU" sz="2000" dirty="0" smtClean="0"/>
              <a:t> проекта </a:t>
            </a:r>
            <a:r>
              <a:rPr sz="2000" dirty="0" smtClean="0"/>
              <a:t> </a:t>
            </a:r>
            <a:r>
              <a:rPr sz="2000" dirty="0"/>
              <a:t>и </a:t>
            </a:r>
            <a:r>
              <a:rPr sz="2000" dirty="0" err="1"/>
              <a:t>хорошая</a:t>
            </a:r>
            <a:r>
              <a:rPr sz="2000" dirty="0"/>
              <a:t> </a:t>
            </a:r>
            <a:r>
              <a:rPr sz="2000" dirty="0" err="1"/>
              <a:t>эффективность</a:t>
            </a:r>
            <a:r>
              <a:rPr sz="2000" dirty="0"/>
              <a:t> </a:t>
            </a:r>
            <a:r>
              <a:rPr sz="2000" dirty="0" err="1"/>
              <a:t>проекта</a:t>
            </a:r>
            <a:r>
              <a:rPr sz="2000" dirty="0"/>
              <a:t>?</a:t>
            </a:r>
          </a:p>
          <a:p>
            <a:pPr marL="293979" lvl="0" indent="-293979">
              <a:lnSpc>
                <a:spcPct val="80000"/>
              </a:lnSpc>
              <a:spcBef>
                <a:spcPts val="400"/>
              </a:spcBef>
              <a:defRPr sz="1800"/>
            </a:pPr>
            <a:r>
              <a:rPr sz="2000" dirty="0" err="1"/>
              <a:t>Руководящие</a:t>
            </a:r>
            <a:r>
              <a:rPr sz="2000" dirty="0"/>
              <a:t> </a:t>
            </a:r>
            <a:r>
              <a:rPr sz="2000" dirty="0" err="1"/>
              <a:t>указания</a:t>
            </a:r>
            <a:r>
              <a:rPr sz="2000" dirty="0"/>
              <a:t> </a:t>
            </a:r>
            <a:r>
              <a:rPr sz="2000" dirty="0" err="1"/>
              <a:t>по</a:t>
            </a:r>
            <a:r>
              <a:rPr sz="2000" dirty="0"/>
              <a:t> </a:t>
            </a:r>
            <a:r>
              <a:rPr sz="2000" dirty="0" err="1"/>
              <a:t>окончательной</a:t>
            </a:r>
            <a:r>
              <a:rPr sz="2000" dirty="0"/>
              <a:t> </a:t>
            </a:r>
            <a:r>
              <a:rPr sz="2000" dirty="0" err="1"/>
              <a:t>оценке</a:t>
            </a:r>
            <a:r>
              <a:rPr sz="2000" dirty="0"/>
              <a:t> </a:t>
            </a:r>
            <a:r>
              <a:rPr lang="ru-RU" sz="2000" dirty="0" smtClean="0"/>
              <a:t>есть </a:t>
            </a:r>
            <a:r>
              <a:rPr sz="2000" dirty="0" err="1" smtClean="0"/>
              <a:t>по</a:t>
            </a:r>
            <a:r>
              <a:rPr sz="2000" dirty="0" smtClean="0"/>
              <a:t> </a:t>
            </a:r>
            <a:r>
              <a:rPr sz="2000" dirty="0" err="1"/>
              <a:t>адресу</a:t>
            </a:r>
            <a:r>
              <a:rPr sz="2000" dirty="0"/>
              <a:t>: </a:t>
            </a:r>
            <a:r>
              <a:rPr sz="2000" dirty="0">
                <a:hlinkClick r:id="rId3"/>
              </a:rPr>
              <a:t>http://www.thegef.org/gef/Guidelines%20Terminal%20Evaluations</a:t>
            </a:r>
            <a:r>
              <a:rPr sz="2000" dirty="0"/>
              <a:t> </a:t>
            </a:r>
          </a:p>
        </p:txBody>
      </p:sp>
      <p:sp>
        <p:nvSpPr>
          <p:cNvPr id="197" name="Shape 197"/>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15</a:t>
            </a:fld>
            <a:endParaRPr sz="120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prstGeom prst="rect">
            <a:avLst/>
          </a:prstGeom>
        </p:spPr>
        <p:txBody>
          <a:bodyPr lIns="0" tIns="0" rIns="0" bIns="0">
            <a:normAutofit/>
          </a:bodyPr>
          <a:lstStyle>
            <a:lvl1pPr defTabSz="905255">
              <a:defRPr sz="3500"/>
            </a:lvl1pPr>
          </a:lstStyle>
          <a:p>
            <a:pPr lvl="0">
              <a:defRPr sz="1800" b="0">
                <a:solidFill>
                  <a:srgbClr val="000000"/>
                </a:solidFill>
              </a:defRPr>
            </a:pPr>
            <a:r>
              <a:rPr sz="3500" b="1">
                <a:solidFill>
                  <a:srgbClr val="2A602A"/>
                </a:solidFill>
              </a:rPr>
              <a:t>Примеры хороших окончательных оценок</a:t>
            </a:r>
          </a:p>
        </p:txBody>
      </p:sp>
      <p:sp>
        <p:nvSpPr>
          <p:cNvPr id="202" name="Shape 202"/>
          <p:cNvSpPr>
            <a:spLocks noGrp="1"/>
          </p:cNvSpPr>
          <p:nvPr>
            <p:ph type="body" idx="1"/>
          </p:nvPr>
        </p:nvSpPr>
        <p:spPr>
          <a:prstGeom prst="rect">
            <a:avLst/>
          </a:prstGeom>
        </p:spPr>
        <p:txBody>
          <a:bodyPr lIns="0" tIns="0" rIns="0" bIns="0">
            <a:normAutofit/>
          </a:bodyPr>
          <a:lstStyle/>
          <a:p>
            <a:pPr>
              <a:spcBef>
                <a:spcPts val="500"/>
              </a:spcBef>
              <a:defRPr sz="1800"/>
            </a:pPr>
            <a:endParaRPr lang="en-US" sz="2400" dirty="0" smtClean="0"/>
          </a:p>
          <a:p>
            <a:pPr>
              <a:spcBef>
                <a:spcPts val="500"/>
              </a:spcBef>
              <a:defRPr sz="1800"/>
            </a:pPr>
            <a:r>
              <a:rPr lang="ru-RU" sz="2400" dirty="0" smtClean="0"/>
              <a:t>Ссылки </a:t>
            </a:r>
            <a:r>
              <a:rPr lang="ru-RU" sz="2400" dirty="0" smtClean="0"/>
              <a:t>на</a:t>
            </a:r>
            <a:r>
              <a:rPr sz="2400" dirty="0" smtClean="0"/>
              <a:t> </a:t>
            </a:r>
            <a:r>
              <a:rPr sz="2400" dirty="0" err="1" smtClean="0"/>
              <a:t>пример</a:t>
            </a:r>
            <a:r>
              <a:rPr lang="ru-RU" sz="2400" dirty="0" smtClean="0"/>
              <a:t>ы</a:t>
            </a:r>
            <a:r>
              <a:rPr sz="2400" dirty="0" smtClean="0"/>
              <a:t> </a:t>
            </a:r>
            <a:r>
              <a:rPr sz="2400" dirty="0" err="1"/>
              <a:t>хороших</a:t>
            </a:r>
            <a:r>
              <a:rPr sz="2400" dirty="0"/>
              <a:t> </a:t>
            </a:r>
            <a:r>
              <a:rPr sz="2400" dirty="0" err="1"/>
              <a:t>окончательных</a:t>
            </a:r>
            <a:r>
              <a:rPr sz="2400" dirty="0"/>
              <a:t> </a:t>
            </a:r>
            <a:r>
              <a:rPr sz="2400" dirty="0" err="1"/>
              <a:t>оценок</a:t>
            </a:r>
            <a:endParaRPr sz="2400" dirty="0"/>
          </a:p>
          <a:p>
            <a:pPr lvl="0">
              <a:defRPr sz="1800"/>
            </a:pPr>
            <a:endParaRPr sz="2400" dirty="0"/>
          </a:p>
          <a:p>
            <a:pPr marL="640896" lvl="1" indent="-183696">
              <a:spcBef>
                <a:spcPts val="400"/>
              </a:spcBef>
              <a:defRPr sz="1800"/>
            </a:pPr>
            <a:r>
              <a:rPr dirty="0"/>
              <a:t>GEF ID #394: </a:t>
            </a:r>
            <a:r>
              <a:rPr u="sng" dirty="0">
                <a:solidFill>
                  <a:srgbClr val="0000FF"/>
                </a:solidFill>
                <a:uFill>
                  <a:solidFill>
                    <a:srgbClr val="0000FF"/>
                  </a:solidFill>
                </a:uFill>
                <a:hlinkClick r:id="rId2"/>
              </a:rPr>
              <a:t>http://www.thegef.org/gef/project_detail?projID=394</a:t>
            </a:r>
          </a:p>
          <a:p>
            <a:pPr marL="640896" lvl="1" indent="-183696">
              <a:spcBef>
                <a:spcPts val="400"/>
              </a:spcBef>
              <a:defRPr sz="1800"/>
            </a:pPr>
            <a:r>
              <a:rPr dirty="0"/>
              <a:t>GEF ID #1599: </a:t>
            </a:r>
            <a:r>
              <a:rPr u="sng" dirty="0">
                <a:solidFill>
                  <a:srgbClr val="0000FF"/>
                </a:solidFill>
                <a:uFill>
                  <a:solidFill>
                    <a:srgbClr val="0000FF"/>
                  </a:solidFill>
                </a:uFill>
                <a:hlinkClick r:id="rId3"/>
              </a:rPr>
              <a:t>http://www.thegef.org/gef/project_detail?projID=1599</a:t>
            </a:r>
          </a:p>
          <a:p>
            <a:pPr marL="640896" lvl="1" indent="-183696">
              <a:spcBef>
                <a:spcPts val="400"/>
              </a:spcBef>
              <a:defRPr sz="1800"/>
            </a:pPr>
            <a:r>
              <a:rPr dirty="0"/>
              <a:t>GEF ID #1188: </a:t>
            </a:r>
            <a:r>
              <a:rPr u="sng" dirty="0">
                <a:solidFill>
                  <a:srgbClr val="0000FF"/>
                </a:solidFill>
                <a:uFill>
                  <a:solidFill>
                    <a:srgbClr val="0000FF"/>
                  </a:solidFill>
                </a:uFill>
                <a:hlinkClick r:id="rId4"/>
              </a:rPr>
              <a:t>http://www.thegef.org/gef/project_detail?projID=1188</a:t>
            </a:r>
          </a:p>
          <a:p>
            <a:pPr marL="640896" lvl="1" indent="-183696">
              <a:spcBef>
                <a:spcPts val="400"/>
              </a:spcBef>
              <a:defRPr sz="1800"/>
            </a:pPr>
            <a:r>
              <a:rPr dirty="0"/>
              <a:t>GEF ID #1348: </a:t>
            </a:r>
            <a:r>
              <a:rPr u="sng" dirty="0">
                <a:solidFill>
                  <a:srgbClr val="0000FF"/>
                </a:solidFill>
                <a:uFill>
                  <a:solidFill>
                    <a:srgbClr val="0000FF"/>
                  </a:solidFill>
                </a:uFill>
                <a:hlinkClick r:id="rId5"/>
              </a:rPr>
              <a:t>http://www.thegef.org/gef/project_detail?projID=1348</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body" idx="1"/>
          </p:nvPr>
        </p:nvSpPr>
        <p:spPr>
          <a:xfrm>
            <a:off x="228600" y="1524000"/>
            <a:ext cx="8686800" cy="4876800"/>
          </a:xfrm>
          <a:prstGeom prst="rect">
            <a:avLst/>
          </a:prstGeom>
        </p:spPr>
        <p:txBody>
          <a:bodyPr lIns="0" tIns="0" rIns="0" bIns="0">
            <a:normAutofit/>
          </a:bodyPr>
          <a:lstStyle/>
          <a:p>
            <a:pPr defTabSz="905255">
              <a:lnSpc>
                <a:spcPct val="80000"/>
              </a:lnSpc>
              <a:spcBef>
                <a:spcPts val="500"/>
              </a:spcBef>
              <a:defRPr sz="1800"/>
            </a:pPr>
            <a:r>
              <a:rPr sz="2100" dirty="0" err="1"/>
              <a:t>Вас</a:t>
            </a:r>
            <a:r>
              <a:rPr sz="2100" dirty="0"/>
              <a:t> </a:t>
            </a:r>
            <a:r>
              <a:rPr sz="2100" dirty="0" err="1"/>
              <a:t>попросят</a:t>
            </a:r>
            <a:r>
              <a:rPr sz="2100" dirty="0"/>
              <a:t> </a:t>
            </a:r>
            <a:r>
              <a:rPr sz="2100" dirty="0" err="1"/>
              <a:t>подумать</a:t>
            </a:r>
            <a:r>
              <a:rPr sz="2100" dirty="0"/>
              <a:t> о </a:t>
            </a:r>
            <a:r>
              <a:rPr sz="2100" dirty="0" err="1"/>
              <a:t>том</a:t>
            </a:r>
            <a:r>
              <a:rPr sz="2100" dirty="0"/>
              <a:t>, </a:t>
            </a:r>
            <a:r>
              <a:rPr sz="2100" dirty="0" err="1"/>
              <a:t>что</a:t>
            </a:r>
            <a:r>
              <a:rPr sz="2100" dirty="0"/>
              <a:t> </a:t>
            </a:r>
            <a:r>
              <a:rPr sz="2100" dirty="0" err="1"/>
              <a:t>необходимо</a:t>
            </a:r>
            <a:r>
              <a:rPr sz="2100" dirty="0"/>
              <a:t> </a:t>
            </a:r>
            <a:r>
              <a:rPr lang="ru-RU" sz="2100" dirty="0" smtClean="0"/>
              <a:t>с</a:t>
            </a:r>
            <a:r>
              <a:rPr sz="2100" dirty="0" err="1" smtClean="0"/>
              <a:t>делать</a:t>
            </a:r>
            <a:r>
              <a:rPr sz="2100" dirty="0" smtClean="0"/>
              <a:t> </a:t>
            </a:r>
            <a:r>
              <a:rPr sz="2100" dirty="0" err="1"/>
              <a:t>для</a:t>
            </a:r>
            <a:r>
              <a:rPr sz="2100" dirty="0"/>
              <a:t> </a:t>
            </a:r>
            <a:r>
              <a:rPr sz="2100" dirty="0" err="1"/>
              <a:t>облегчения</a:t>
            </a:r>
            <a:r>
              <a:rPr sz="2100" dirty="0"/>
              <a:t> </a:t>
            </a:r>
            <a:r>
              <a:rPr sz="2100" dirty="0" err="1"/>
              <a:t>подготовки</a:t>
            </a:r>
            <a:r>
              <a:rPr sz="2100" dirty="0"/>
              <a:t> </a:t>
            </a:r>
            <a:r>
              <a:rPr sz="2100" dirty="0" err="1"/>
              <a:t>хорошей</a:t>
            </a:r>
            <a:r>
              <a:rPr sz="2100" dirty="0"/>
              <a:t> </a:t>
            </a:r>
            <a:r>
              <a:rPr sz="2100" dirty="0" err="1"/>
              <a:t>окончательной</a:t>
            </a:r>
            <a:r>
              <a:rPr sz="2100" dirty="0"/>
              <a:t> </a:t>
            </a:r>
            <a:r>
              <a:rPr sz="2100" dirty="0" err="1"/>
              <a:t>оценки</a:t>
            </a:r>
            <a:r>
              <a:rPr sz="2100" dirty="0"/>
              <a:t>:</a:t>
            </a:r>
          </a:p>
          <a:p>
            <a:pPr marL="690275" lvl="1" indent="-237647" defTabSz="905255">
              <a:lnSpc>
                <a:spcPct val="80000"/>
              </a:lnSpc>
              <a:spcBef>
                <a:spcPts val="400"/>
              </a:spcBef>
              <a:defRPr sz="1800"/>
            </a:pPr>
            <a:r>
              <a:rPr sz="1900" dirty="0" err="1"/>
              <a:t>На</a:t>
            </a:r>
            <a:r>
              <a:rPr sz="1900" dirty="0"/>
              <a:t> </a:t>
            </a:r>
            <a:r>
              <a:rPr sz="1900" dirty="0" err="1"/>
              <a:t>разных</a:t>
            </a:r>
            <a:r>
              <a:rPr sz="1900" dirty="0"/>
              <a:t> </a:t>
            </a:r>
            <a:r>
              <a:rPr sz="1900" dirty="0" err="1"/>
              <a:t>этапах</a:t>
            </a:r>
            <a:r>
              <a:rPr sz="1900" dirty="0"/>
              <a:t> </a:t>
            </a:r>
            <a:r>
              <a:rPr sz="1900" dirty="0" err="1"/>
              <a:t>подготовки</a:t>
            </a:r>
            <a:r>
              <a:rPr sz="1900" dirty="0"/>
              <a:t> </a:t>
            </a:r>
            <a:r>
              <a:rPr sz="1900" dirty="0" err="1"/>
              <a:t>окончательной</a:t>
            </a:r>
            <a:r>
              <a:rPr sz="1900" dirty="0"/>
              <a:t> </a:t>
            </a:r>
            <a:r>
              <a:rPr sz="1900" dirty="0" err="1"/>
              <a:t>оценки</a:t>
            </a:r>
            <a:endParaRPr sz="1900" dirty="0"/>
          </a:p>
          <a:p>
            <a:pPr marL="690275" lvl="1" indent="-237647" defTabSz="905255">
              <a:lnSpc>
                <a:spcPct val="80000"/>
              </a:lnSpc>
              <a:spcBef>
                <a:spcPts val="400"/>
              </a:spcBef>
              <a:defRPr sz="1800"/>
            </a:pPr>
            <a:r>
              <a:rPr sz="1900" dirty="0" err="1"/>
              <a:t>При</a:t>
            </a:r>
            <a:r>
              <a:rPr sz="1900" dirty="0"/>
              <a:t> </a:t>
            </a:r>
            <a:r>
              <a:rPr sz="1900" dirty="0" err="1"/>
              <a:t>подготовке</a:t>
            </a:r>
            <a:r>
              <a:rPr sz="1900" dirty="0"/>
              <a:t> и </a:t>
            </a:r>
            <a:r>
              <a:rPr sz="1900" dirty="0" err="1"/>
              <a:t>осуществлении</a:t>
            </a:r>
            <a:r>
              <a:rPr sz="1900" dirty="0"/>
              <a:t> </a:t>
            </a:r>
            <a:r>
              <a:rPr sz="1900" dirty="0" err="1"/>
              <a:t>проекта</a:t>
            </a:r>
            <a:r>
              <a:rPr sz="1900" dirty="0"/>
              <a:t/>
            </a:r>
            <a:br>
              <a:rPr sz="1900" dirty="0"/>
            </a:br>
            <a:endParaRPr sz="1900" dirty="0"/>
          </a:p>
          <a:p>
            <a:pPr marL="370606" lvl="0" indent="-370606" defTabSz="905255">
              <a:lnSpc>
                <a:spcPct val="80000"/>
              </a:lnSpc>
              <a:spcBef>
                <a:spcPts val="500"/>
              </a:spcBef>
              <a:defRPr sz="1800"/>
            </a:pPr>
            <a:r>
              <a:rPr sz="2100" dirty="0" err="1"/>
              <a:t>Каждая</a:t>
            </a:r>
            <a:r>
              <a:rPr sz="2100" dirty="0"/>
              <a:t> </a:t>
            </a:r>
            <a:r>
              <a:rPr sz="2100" dirty="0" err="1"/>
              <a:t>группа</a:t>
            </a:r>
            <a:r>
              <a:rPr sz="2100" dirty="0"/>
              <a:t> </a:t>
            </a:r>
            <a:r>
              <a:rPr lang="ru-RU" sz="2100" dirty="0" smtClean="0"/>
              <a:t>обсудит </a:t>
            </a:r>
            <a:r>
              <a:rPr sz="2100" dirty="0" err="1" smtClean="0"/>
              <a:t>требования</a:t>
            </a:r>
            <a:r>
              <a:rPr sz="2100" dirty="0" smtClean="0"/>
              <a:t> </a:t>
            </a:r>
            <a:r>
              <a:rPr lang="ru-RU" sz="2100" dirty="0" smtClean="0"/>
              <a:t>для </a:t>
            </a:r>
            <a:r>
              <a:rPr sz="2100" dirty="0" err="1" smtClean="0"/>
              <a:t>каждо</a:t>
            </a:r>
            <a:r>
              <a:rPr lang="ru-RU" sz="2100" dirty="0" smtClean="0"/>
              <a:t>го</a:t>
            </a:r>
            <a:r>
              <a:rPr sz="2100" dirty="0" smtClean="0"/>
              <a:t> </a:t>
            </a:r>
            <a:r>
              <a:rPr sz="2100" dirty="0" err="1"/>
              <a:t>из</a:t>
            </a:r>
            <a:r>
              <a:rPr sz="2100" dirty="0"/>
              <a:t> </a:t>
            </a:r>
            <a:r>
              <a:rPr sz="2100" dirty="0" err="1"/>
              <a:t>этих</a:t>
            </a:r>
            <a:r>
              <a:rPr sz="2100" dirty="0"/>
              <a:t> </a:t>
            </a:r>
            <a:r>
              <a:rPr sz="2100" dirty="0" err="1"/>
              <a:t>этапов</a:t>
            </a:r>
            <a:r>
              <a:rPr sz="2100" dirty="0"/>
              <a:t> и </a:t>
            </a:r>
            <a:r>
              <a:rPr lang="ru-RU" sz="2100" dirty="0" smtClean="0"/>
              <a:t>запишет </a:t>
            </a:r>
            <a:r>
              <a:rPr sz="2100" dirty="0" err="1" smtClean="0"/>
              <a:t>свои</a:t>
            </a:r>
            <a:r>
              <a:rPr sz="2100" dirty="0" smtClean="0"/>
              <a:t> </a:t>
            </a:r>
            <a:r>
              <a:rPr lang="ru-RU" sz="2100" dirty="0" smtClean="0"/>
              <a:t>совместные </a:t>
            </a:r>
            <a:r>
              <a:rPr sz="2100" dirty="0" err="1" smtClean="0"/>
              <a:t>ответы</a:t>
            </a:r>
            <a:r>
              <a:rPr sz="2100" dirty="0" smtClean="0"/>
              <a:t> </a:t>
            </a:r>
            <a:r>
              <a:rPr sz="2100" dirty="0"/>
              <a:t>в </a:t>
            </a:r>
            <a:r>
              <a:rPr sz="2100" dirty="0" err="1"/>
              <a:t>виде</a:t>
            </a:r>
            <a:r>
              <a:rPr sz="2100" dirty="0"/>
              <a:t> </a:t>
            </a:r>
            <a:r>
              <a:rPr sz="2100" dirty="0" err="1"/>
              <a:t>тезисов</a:t>
            </a:r>
            <a:r>
              <a:rPr sz="2100" dirty="0"/>
              <a:t> в </a:t>
            </a:r>
            <a:r>
              <a:rPr sz="2100" dirty="0" err="1"/>
              <a:t>предоставленной</a:t>
            </a:r>
            <a:r>
              <a:rPr sz="2100" dirty="0"/>
              <a:t> </a:t>
            </a:r>
            <a:r>
              <a:rPr sz="2100" dirty="0" err="1"/>
              <a:t>им</a:t>
            </a:r>
            <a:r>
              <a:rPr sz="2100" dirty="0"/>
              <a:t> </a:t>
            </a:r>
            <a:r>
              <a:rPr sz="2100" dirty="0" err="1"/>
              <a:t>форме</a:t>
            </a:r>
            <a:r>
              <a:rPr sz="2100" dirty="0"/>
              <a:t> </a:t>
            </a:r>
            <a:r>
              <a:rPr sz="2100" dirty="0" err="1"/>
              <a:t>ответов</a:t>
            </a:r>
            <a:r>
              <a:rPr sz="2100" dirty="0"/>
              <a:t>.</a:t>
            </a:r>
            <a:br>
              <a:rPr sz="2100" dirty="0"/>
            </a:br>
            <a:endParaRPr sz="2100" dirty="0"/>
          </a:p>
          <a:p>
            <a:pPr marL="370606" lvl="0" indent="-370606" defTabSz="905255">
              <a:lnSpc>
                <a:spcPct val="80000"/>
              </a:lnSpc>
              <a:spcBef>
                <a:spcPts val="500"/>
              </a:spcBef>
              <a:defRPr sz="1800"/>
            </a:pPr>
            <a:r>
              <a:rPr sz="2100" dirty="0" err="1"/>
              <a:t>После</a:t>
            </a:r>
            <a:r>
              <a:rPr sz="2100" dirty="0"/>
              <a:t> </a:t>
            </a:r>
            <a:r>
              <a:rPr sz="2100" dirty="0" err="1"/>
              <a:t>того</a:t>
            </a:r>
            <a:r>
              <a:rPr sz="2100" dirty="0"/>
              <a:t>, </a:t>
            </a:r>
            <a:r>
              <a:rPr sz="2100" dirty="0" err="1"/>
              <a:t>как</a:t>
            </a:r>
            <a:r>
              <a:rPr sz="2100" dirty="0"/>
              <a:t>  </a:t>
            </a:r>
            <a:r>
              <a:rPr sz="2100" dirty="0" err="1" smtClean="0"/>
              <a:t>групп</a:t>
            </a:r>
            <a:r>
              <a:rPr lang="ru-RU" sz="2100" dirty="0" smtClean="0"/>
              <a:t>ы</a:t>
            </a:r>
            <a:r>
              <a:rPr sz="2100" dirty="0" smtClean="0"/>
              <a:t> </a:t>
            </a:r>
            <a:r>
              <a:rPr lang="ru-RU" sz="2100" dirty="0" smtClean="0"/>
              <a:t>обсудят </a:t>
            </a:r>
            <a:r>
              <a:rPr sz="2100" dirty="0" err="1" smtClean="0"/>
              <a:t>все</a:t>
            </a:r>
            <a:r>
              <a:rPr sz="2100" dirty="0" smtClean="0"/>
              <a:t> </a:t>
            </a:r>
            <a:r>
              <a:rPr sz="2100" dirty="0" err="1"/>
              <a:t>этапы</a:t>
            </a:r>
            <a:r>
              <a:rPr sz="2100" dirty="0"/>
              <a:t>, </a:t>
            </a:r>
            <a:r>
              <a:rPr sz="2100" dirty="0" err="1"/>
              <a:t>одна</a:t>
            </a:r>
            <a:r>
              <a:rPr sz="2100" dirty="0"/>
              <a:t> </a:t>
            </a:r>
            <a:r>
              <a:rPr sz="2100" dirty="0" err="1"/>
              <a:t>из</a:t>
            </a:r>
            <a:r>
              <a:rPr sz="2100" dirty="0"/>
              <a:t> </a:t>
            </a:r>
            <a:r>
              <a:rPr sz="2100" dirty="0" err="1"/>
              <a:t>групп</a:t>
            </a:r>
            <a:r>
              <a:rPr sz="2100" dirty="0"/>
              <a:t> </a:t>
            </a:r>
            <a:r>
              <a:rPr sz="2100" dirty="0" err="1"/>
              <a:t>представит</a:t>
            </a:r>
            <a:r>
              <a:rPr sz="2100" dirty="0"/>
              <a:t> </a:t>
            </a:r>
            <a:r>
              <a:rPr sz="2100" dirty="0" err="1" smtClean="0"/>
              <a:t>ответ</a:t>
            </a:r>
            <a:r>
              <a:rPr sz="2100" dirty="0" smtClean="0"/>
              <a:t> </a:t>
            </a:r>
            <a:r>
              <a:rPr sz="2100" dirty="0" err="1"/>
              <a:t>по</a:t>
            </a:r>
            <a:r>
              <a:rPr sz="2100" dirty="0"/>
              <a:t> </a:t>
            </a:r>
            <a:r>
              <a:rPr lang="ru-RU" sz="2100" dirty="0" smtClean="0"/>
              <a:t>одному из этапов</a:t>
            </a:r>
            <a:r>
              <a:rPr sz="2100" dirty="0" smtClean="0"/>
              <a:t>, </a:t>
            </a:r>
            <a:r>
              <a:rPr sz="2100" dirty="0" err="1"/>
              <a:t>при</a:t>
            </a:r>
            <a:r>
              <a:rPr sz="2100" dirty="0"/>
              <a:t> </a:t>
            </a:r>
            <a:r>
              <a:rPr sz="2100" dirty="0" err="1"/>
              <a:t>этом</a:t>
            </a:r>
            <a:r>
              <a:rPr sz="2100" dirty="0"/>
              <a:t> </a:t>
            </a:r>
            <a:r>
              <a:rPr sz="2100" dirty="0" err="1"/>
              <a:t>другие</a:t>
            </a:r>
            <a:r>
              <a:rPr sz="2100" dirty="0"/>
              <a:t> </a:t>
            </a:r>
            <a:r>
              <a:rPr sz="2100" dirty="0" err="1"/>
              <a:t>группы</a:t>
            </a:r>
            <a:r>
              <a:rPr sz="2100" dirty="0"/>
              <a:t> </a:t>
            </a:r>
            <a:r>
              <a:rPr sz="2100" dirty="0" err="1"/>
              <a:t>могут</a:t>
            </a:r>
            <a:r>
              <a:rPr sz="2100" dirty="0"/>
              <a:t> </a:t>
            </a:r>
            <a:r>
              <a:rPr sz="2100" dirty="0" err="1"/>
              <a:t>вносить</a:t>
            </a:r>
            <a:r>
              <a:rPr sz="2100" dirty="0"/>
              <a:t> </a:t>
            </a:r>
            <a:r>
              <a:rPr sz="2100" dirty="0" err="1"/>
              <a:t>дополнения</a:t>
            </a:r>
            <a:r>
              <a:rPr sz="2100" dirty="0"/>
              <a:t>, </a:t>
            </a:r>
            <a:r>
              <a:rPr sz="2100" dirty="0" err="1"/>
              <a:t>если</a:t>
            </a:r>
            <a:r>
              <a:rPr sz="2100" dirty="0"/>
              <a:t> </a:t>
            </a:r>
            <a:r>
              <a:rPr lang="ru-RU" sz="2100" dirty="0" smtClean="0"/>
              <a:t>у них есть </a:t>
            </a:r>
            <a:r>
              <a:rPr sz="2100" dirty="0" err="1" smtClean="0"/>
              <a:t>дополнительные</a:t>
            </a:r>
            <a:r>
              <a:rPr sz="2100" dirty="0" smtClean="0"/>
              <a:t> </a:t>
            </a:r>
            <a:r>
              <a:rPr sz="2100" dirty="0" err="1" smtClean="0"/>
              <a:t>тезисы</a:t>
            </a:r>
            <a:r>
              <a:rPr lang="ru-RU" sz="2100" dirty="0" smtClean="0"/>
              <a:t>, которые еще не были рассмотрены</a:t>
            </a:r>
            <a:r>
              <a:rPr sz="2100" dirty="0" smtClean="0"/>
              <a:t>. </a:t>
            </a:r>
            <a:r>
              <a:rPr sz="2100" dirty="0" err="1"/>
              <a:t>Каждый</a:t>
            </a:r>
            <a:r>
              <a:rPr sz="2100" dirty="0"/>
              <a:t> </a:t>
            </a:r>
            <a:r>
              <a:rPr sz="2100" dirty="0" err="1"/>
              <a:t>этап</a:t>
            </a:r>
            <a:r>
              <a:rPr sz="2100" dirty="0"/>
              <a:t> </a:t>
            </a:r>
            <a:r>
              <a:rPr sz="2100" dirty="0" err="1"/>
              <a:t>будет</a:t>
            </a:r>
            <a:r>
              <a:rPr sz="2100" dirty="0"/>
              <a:t> </a:t>
            </a:r>
            <a:r>
              <a:rPr sz="2100" dirty="0" err="1"/>
              <a:t>представляться</a:t>
            </a:r>
            <a:r>
              <a:rPr sz="2100" dirty="0"/>
              <a:t> </a:t>
            </a:r>
            <a:r>
              <a:rPr lang="ru-RU" sz="2100" dirty="0" smtClean="0"/>
              <a:t>новой </a:t>
            </a:r>
            <a:r>
              <a:rPr sz="2100" dirty="0" err="1" smtClean="0"/>
              <a:t>группой</a:t>
            </a:r>
            <a:r>
              <a:rPr sz="2100" dirty="0"/>
              <a:t>.</a:t>
            </a:r>
            <a:br>
              <a:rPr sz="2100" dirty="0"/>
            </a:br>
            <a:endParaRPr sz="2100" dirty="0"/>
          </a:p>
          <a:p>
            <a:pPr marL="370606" lvl="0" indent="-370606" defTabSz="905255">
              <a:lnSpc>
                <a:spcPct val="80000"/>
              </a:lnSpc>
              <a:spcBef>
                <a:spcPts val="500"/>
              </a:spcBef>
              <a:defRPr sz="1800"/>
            </a:pPr>
            <a:r>
              <a:rPr sz="2100" dirty="0" err="1"/>
              <a:t>Мы</a:t>
            </a:r>
            <a:r>
              <a:rPr sz="2100" dirty="0"/>
              <a:t> </a:t>
            </a:r>
            <a:r>
              <a:rPr sz="2100" dirty="0" err="1"/>
              <a:t>закончим</a:t>
            </a:r>
            <a:r>
              <a:rPr sz="2100" dirty="0"/>
              <a:t> </a:t>
            </a:r>
            <a:r>
              <a:rPr sz="2100" dirty="0" err="1"/>
              <a:t>обсуждение</a:t>
            </a:r>
            <a:r>
              <a:rPr sz="2100" dirty="0"/>
              <a:t> в </a:t>
            </a:r>
            <a:r>
              <a:rPr sz="2100" dirty="0" err="1"/>
              <a:t>виде</a:t>
            </a:r>
            <a:r>
              <a:rPr sz="2100" dirty="0"/>
              <a:t> </a:t>
            </a:r>
            <a:r>
              <a:rPr sz="2100" dirty="0" err="1"/>
              <a:t>резюме</a:t>
            </a:r>
            <a:r>
              <a:rPr sz="2100" dirty="0"/>
              <a:t>, в </a:t>
            </a:r>
            <a:r>
              <a:rPr sz="2100" dirty="0" err="1"/>
              <a:t>котором</a:t>
            </a:r>
            <a:r>
              <a:rPr sz="2100" dirty="0"/>
              <a:t> </a:t>
            </a:r>
            <a:r>
              <a:rPr lang="ru-RU" sz="2100" dirty="0" smtClean="0"/>
              <a:t>все </a:t>
            </a:r>
            <a:r>
              <a:rPr sz="2100" dirty="0" err="1" smtClean="0"/>
              <a:t>обсуждение</a:t>
            </a:r>
            <a:r>
              <a:rPr sz="2100" dirty="0" smtClean="0"/>
              <a:t> </a:t>
            </a:r>
            <a:r>
              <a:rPr lang="ru-RU" sz="2100" dirty="0" smtClean="0"/>
              <a:t>сведется </a:t>
            </a:r>
            <a:r>
              <a:rPr sz="2100" dirty="0" err="1" smtClean="0"/>
              <a:t>воедино</a:t>
            </a:r>
            <a:r>
              <a:rPr sz="2100" dirty="0"/>
              <a:t>.</a:t>
            </a:r>
          </a:p>
        </p:txBody>
      </p:sp>
      <p:sp>
        <p:nvSpPr>
          <p:cNvPr id="205" name="Shape 205"/>
          <p:cNvSpPr/>
          <p:nvPr/>
        </p:nvSpPr>
        <p:spPr>
          <a:xfrm>
            <a:off x="76200" y="216067"/>
            <a:ext cx="8915400" cy="10156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3300" b="1">
                <a:solidFill>
                  <a:srgbClr val="2A602A"/>
                </a:solidFill>
                <a:latin typeface="Calibri"/>
                <a:ea typeface="Calibri"/>
                <a:cs typeface="Calibri"/>
                <a:sym typeface="Calibri"/>
              </a:defRPr>
            </a:lvl1pPr>
          </a:lstStyle>
          <a:p>
            <a:pPr lvl="0">
              <a:defRPr sz="1800" b="0">
                <a:solidFill>
                  <a:srgbClr val="000000"/>
                </a:solidFill>
              </a:defRPr>
            </a:pPr>
            <a:r>
              <a:rPr sz="3300" b="1" dirty="0" err="1">
                <a:solidFill>
                  <a:schemeClr val="tx1"/>
                </a:solidFill>
              </a:rPr>
              <a:t>Упражнение</a:t>
            </a:r>
            <a:r>
              <a:rPr sz="3300" b="1" dirty="0">
                <a:solidFill>
                  <a:schemeClr val="tx1"/>
                </a:solidFill>
              </a:rPr>
              <a:t>: </a:t>
            </a:r>
            <a:r>
              <a:rPr sz="3300" b="1" dirty="0" err="1">
                <a:solidFill>
                  <a:schemeClr val="tx1"/>
                </a:solidFill>
              </a:rPr>
              <a:t>предпосылки</a:t>
            </a:r>
            <a:r>
              <a:rPr sz="3300" b="1" dirty="0">
                <a:solidFill>
                  <a:schemeClr val="tx1"/>
                </a:solidFill>
              </a:rPr>
              <a:t> </a:t>
            </a:r>
            <a:r>
              <a:rPr sz="3300" b="1" dirty="0" err="1">
                <a:solidFill>
                  <a:schemeClr val="tx1"/>
                </a:solidFill>
              </a:rPr>
              <a:t>для</a:t>
            </a:r>
            <a:r>
              <a:rPr sz="3300" b="1" dirty="0">
                <a:solidFill>
                  <a:schemeClr val="tx1"/>
                </a:solidFill>
              </a:rPr>
              <a:t> </a:t>
            </a:r>
            <a:r>
              <a:rPr sz="3300" b="1" dirty="0" err="1">
                <a:solidFill>
                  <a:schemeClr val="tx1"/>
                </a:solidFill>
              </a:rPr>
              <a:t>подготовки</a:t>
            </a:r>
            <a:r>
              <a:rPr sz="3300" b="1" dirty="0">
                <a:solidFill>
                  <a:schemeClr val="tx1"/>
                </a:solidFill>
              </a:rPr>
              <a:t> </a:t>
            </a:r>
            <a:r>
              <a:rPr sz="3300" b="1" dirty="0" err="1">
                <a:solidFill>
                  <a:schemeClr val="tx1"/>
                </a:solidFill>
              </a:rPr>
              <a:t>хорошей</a:t>
            </a:r>
            <a:r>
              <a:rPr sz="3300" b="1" dirty="0">
                <a:solidFill>
                  <a:schemeClr val="tx1"/>
                </a:solidFill>
              </a:rPr>
              <a:t> </a:t>
            </a:r>
            <a:r>
              <a:rPr sz="3300" b="1" dirty="0" err="1">
                <a:solidFill>
                  <a:schemeClr val="tx1"/>
                </a:solidFill>
              </a:rPr>
              <a:t>окончательной</a:t>
            </a:r>
            <a:r>
              <a:rPr sz="3300" b="1" dirty="0">
                <a:solidFill>
                  <a:schemeClr val="tx1"/>
                </a:solidFill>
              </a:rPr>
              <a:t> </a:t>
            </a:r>
            <a:r>
              <a:rPr sz="3300" b="1" dirty="0" err="1">
                <a:solidFill>
                  <a:schemeClr val="tx1"/>
                </a:solidFill>
              </a:rPr>
              <a:t>оценки</a:t>
            </a:r>
            <a:r>
              <a:rPr sz="3300" b="1" dirty="0">
                <a:solidFill>
                  <a:schemeClr val="tx1"/>
                </a:solidFill>
              </a:rPr>
              <a:t> </a:t>
            </a:r>
          </a:p>
        </p:txBody>
      </p:sp>
      <p:sp>
        <p:nvSpPr>
          <p:cNvPr id="206" name="Shape 206"/>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17</a:t>
            </a:fld>
            <a:endParaRPr sz="120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228600" y="-63500"/>
            <a:ext cx="8763000" cy="1295400"/>
          </a:xfrm>
          <a:prstGeom prst="rect">
            <a:avLst/>
          </a:prstGeom>
        </p:spPr>
        <p:txBody>
          <a:bodyPr lIns="0" tIns="0" rIns="0" bIns="0">
            <a:normAutofit/>
          </a:bodyPr>
          <a:lstStyle/>
          <a:p>
            <a:pPr lvl="0" defTabSz="722376">
              <a:defRPr sz="1800" b="0">
                <a:solidFill>
                  <a:srgbClr val="000000"/>
                </a:solidFill>
              </a:defRPr>
            </a:pPr>
            <a:r>
              <a:rPr sz="2600" b="1" dirty="0" err="1">
                <a:solidFill>
                  <a:schemeClr val="tx1"/>
                </a:solidFill>
              </a:rPr>
              <a:t>Первое</a:t>
            </a:r>
            <a:r>
              <a:rPr sz="2600" b="1" dirty="0">
                <a:solidFill>
                  <a:schemeClr val="tx1"/>
                </a:solidFill>
              </a:rPr>
              <a:t> </a:t>
            </a:r>
            <a:r>
              <a:rPr sz="2600" b="1" dirty="0" err="1">
                <a:solidFill>
                  <a:schemeClr val="tx1"/>
                </a:solidFill>
              </a:rPr>
              <a:t>обсуждение</a:t>
            </a:r>
            <a:r>
              <a:rPr sz="2600" b="1" dirty="0">
                <a:solidFill>
                  <a:schemeClr val="tx1"/>
                </a:solidFill>
              </a:rPr>
              <a:t>:</a:t>
            </a:r>
            <a:br>
              <a:rPr sz="2600" b="1" dirty="0">
                <a:solidFill>
                  <a:schemeClr val="tx1"/>
                </a:solidFill>
              </a:rPr>
            </a:br>
            <a:r>
              <a:rPr sz="2600" b="1" dirty="0" err="1">
                <a:solidFill>
                  <a:schemeClr val="tx1"/>
                </a:solidFill>
              </a:rPr>
              <a:t>Что</a:t>
            </a:r>
            <a:r>
              <a:rPr sz="2600" b="1" dirty="0">
                <a:solidFill>
                  <a:schemeClr val="tx1"/>
                </a:solidFill>
              </a:rPr>
              <a:t> </a:t>
            </a:r>
            <a:r>
              <a:rPr sz="2600" b="1" dirty="0" err="1">
                <a:solidFill>
                  <a:schemeClr val="tx1"/>
                </a:solidFill>
              </a:rPr>
              <a:t>необходимо</a:t>
            </a:r>
            <a:r>
              <a:rPr sz="2600" b="1" dirty="0">
                <a:solidFill>
                  <a:schemeClr val="tx1"/>
                </a:solidFill>
              </a:rPr>
              <a:t> </a:t>
            </a:r>
            <a:r>
              <a:rPr lang="ru-RU" sz="2600" b="1" dirty="0" smtClean="0">
                <a:solidFill>
                  <a:schemeClr val="tx1"/>
                </a:solidFill>
              </a:rPr>
              <a:t>с</a:t>
            </a:r>
            <a:r>
              <a:rPr sz="2600" b="1" dirty="0" err="1" smtClean="0">
                <a:solidFill>
                  <a:schemeClr val="tx1"/>
                </a:solidFill>
              </a:rPr>
              <a:t>делать</a:t>
            </a:r>
            <a:r>
              <a:rPr sz="2600" b="1" dirty="0" smtClean="0">
                <a:solidFill>
                  <a:schemeClr val="tx1"/>
                </a:solidFill>
              </a:rPr>
              <a:t> </a:t>
            </a:r>
            <a:r>
              <a:rPr sz="2600" b="1" dirty="0" err="1">
                <a:solidFill>
                  <a:schemeClr val="tx1"/>
                </a:solidFill>
              </a:rPr>
              <a:t>во</a:t>
            </a:r>
            <a:r>
              <a:rPr sz="2600" b="1" dirty="0">
                <a:solidFill>
                  <a:schemeClr val="tx1"/>
                </a:solidFill>
              </a:rPr>
              <a:t> </a:t>
            </a:r>
            <a:r>
              <a:rPr sz="2600" b="1" dirty="0" err="1">
                <a:solidFill>
                  <a:schemeClr val="tx1"/>
                </a:solidFill>
              </a:rPr>
              <a:t>время</a:t>
            </a:r>
            <a:r>
              <a:rPr sz="2600" b="1" dirty="0">
                <a:solidFill>
                  <a:schemeClr val="tx1"/>
                </a:solidFill>
              </a:rPr>
              <a:t> </a:t>
            </a:r>
            <a:r>
              <a:rPr sz="2600" b="1" dirty="0" err="1">
                <a:solidFill>
                  <a:schemeClr val="tx1"/>
                </a:solidFill>
              </a:rPr>
              <a:t>подготовки</a:t>
            </a:r>
            <a:r>
              <a:rPr sz="2600" b="1" dirty="0">
                <a:solidFill>
                  <a:schemeClr val="tx1"/>
                </a:solidFill>
              </a:rPr>
              <a:t> и </a:t>
            </a:r>
            <a:r>
              <a:rPr sz="2600" b="1" dirty="0" err="1">
                <a:solidFill>
                  <a:schemeClr val="tx1"/>
                </a:solidFill>
              </a:rPr>
              <a:t>осуществления</a:t>
            </a:r>
            <a:r>
              <a:rPr sz="2600" b="1" dirty="0">
                <a:solidFill>
                  <a:schemeClr val="tx1"/>
                </a:solidFill>
              </a:rPr>
              <a:t> </a:t>
            </a:r>
            <a:r>
              <a:rPr sz="2600" b="1" dirty="0" err="1">
                <a:solidFill>
                  <a:schemeClr val="tx1"/>
                </a:solidFill>
              </a:rPr>
              <a:t>проекта</a:t>
            </a:r>
            <a:r>
              <a:rPr sz="2600" b="1" dirty="0">
                <a:solidFill>
                  <a:schemeClr val="tx1"/>
                </a:solidFill>
              </a:rPr>
              <a:t>?</a:t>
            </a:r>
          </a:p>
        </p:txBody>
      </p:sp>
      <p:sp>
        <p:nvSpPr>
          <p:cNvPr id="209" name="Shape 209"/>
          <p:cNvSpPr>
            <a:spLocks noGrp="1"/>
          </p:cNvSpPr>
          <p:nvPr>
            <p:ph type="body" idx="1"/>
          </p:nvPr>
        </p:nvSpPr>
        <p:spPr>
          <a:xfrm>
            <a:off x="228600" y="1524000"/>
            <a:ext cx="8686800" cy="4876800"/>
          </a:xfrm>
          <a:prstGeom prst="rect">
            <a:avLst/>
          </a:prstGeom>
        </p:spPr>
        <p:txBody>
          <a:bodyPr lIns="0" tIns="0" rIns="0" bIns="0">
            <a:normAutofit/>
          </a:bodyPr>
          <a:lstStyle/>
          <a:p>
            <a:pPr marL="0" lvl="0" indent="0">
              <a:buSzTx/>
              <a:buNone/>
              <a:defRPr sz="1800"/>
            </a:pPr>
            <a:endParaRPr dirty="0"/>
          </a:p>
          <a:p>
            <a:pPr marL="0" lvl="0" indent="0">
              <a:buSzTx/>
              <a:buNone/>
              <a:defRPr sz="1800"/>
            </a:pPr>
            <a:r>
              <a:rPr sz="3200" dirty="0"/>
              <a:t>1 A. </a:t>
            </a:r>
            <a:r>
              <a:rPr sz="3200" dirty="0" err="1"/>
              <a:t>Что</a:t>
            </a:r>
            <a:r>
              <a:rPr sz="3200" dirty="0"/>
              <a:t> </a:t>
            </a:r>
            <a:r>
              <a:rPr sz="3200" dirty="0" err="1"/>
              <a:t>необходимо</a:t>
            </a:r>
            <a:r>
              <a:rPr sz="3200" dirty="0"/>
              <a:t> </a:t>
            </a:r>
            <a:r>
              <a:rPr lang="ru-RU" sz="3200" dirty="0" smtClean="0"/>
              <a:t>с</a:t>
            </a:r>
            <a:r>
              <a:rPr sz="3200" dirty="0" err="1" smtClean="0"/>
              <a:t>делать</a:t>
            </a:r>
            <a:r>
              <a:rPr sz="3200" dirty="0" smtClean="0"/>
              <a:t> </a:t>
            </a:r>
            <a:r>
              <a:rPr sz="3200" dirty="0" err="1"/>
              <a:t>на</a:t>
            </a:r>
            <a:r>
              <a:rPr sz="3200" dirty="0"/>
              <a:t> </a:t>
            </a:r>
            <a:r>
              <a:rPr sz="3200" dirty="0" err="1"/>
              <a:t>этапе</a:t>
            </a:r>
            <a:r>
              <a:rPr sz="3200" dirty="0"/>
              <a:t> </a:t>
            </a:r>
            <a:r>
              <a:rPr sz="3200" dirty="0" err="1"/>
              <a:t>подготовки</a:t>
            </a:r>
            <a:r>
              <a:rPr sz="3200" dirty="0"/>
              <a:t> </a:t>
            </a:r>
            <a:r>
              <a:rPr sz="3200" dirty="0" err="1"/>
              <a:t>проекта</a:t>
            </a:r>
            <a:r>
              <a:rPr sz="3200" dirty="0"/>
              <a:t>?</a:t>
            </a:r>
          </a:p>
          <a:p>
            <a:pPr marL="1532779" lvl="1" indent="-1075579">
              <a:spcBef>
                <a:spcPts val="600"/>
              </a:spcBef>
              <a:defRPr sz="1800"/>
            </a:pPr>
            <a:r>
              <a:rPr lang="ru-RU" sz="2800" dirty="0" smtClean="0"/>
              <a:t>На этапе р</a:t>
            </a:r>
            <a:r>
              <a:rPr sz="2800" dirty="0" err="1" smtClean="0"/>
              <a:t>азработк</a:t>
            </a:r>
            <a:r>
              <a:rPr lang="ru-RU" sz="2800" dirty="0" smtClean="0"/>
              <a:t>и</a:t>
            </a:r>
            <a:r>
              <a:rPr sz="2800" dirty="0" smtClean="0"/>
              <a:t> </a:t>
            </a:r>
            <a:r>
              <a:rPr sz="2800" dirty="0" err="1"/>
              <a:t>плана</a:t>
            </a:r>
            <a:r>
              <a:rPr sz="2800" dirty="0"/>
              <a:t> </a:t>
            </a:r>
            <a:r>
              <a:rPr sz="2800" dirty="0" err="1"/>
              <a:t>МиО</a:t>
            </a:r>
            <a:r>
              <a:rPr sz="2800" dirty="0"/>
              <a:t> </a:t>
            </a:r>
          </a:p>
          <a:p>
            <a:pPr marL="1532779" lvl="1" indent="-1075579">
              <a:spcBef>
                <a:spcPts val="600"/>
              </a:spcBef>
              <a:defRPr sz="1800"/>
            </a:pPr>
            <a:r>
              <a:rPr lang="ru-RU" sz="2800" dirty="0" smtClean="0"/>
              <a:t>В области инструментов</a:t>
            </a:r>
            <a:r>
              <a:rPr sz="2800" dirty="0" smtClean="0"/>
              <a:t> </a:t>
            </a:r>
            <a:r>
              <a:rPr sz="2800" dirty="0" err="1"/>
              <a:t>отслеживания</a:t>
            </a:r>
            <a:endParaRPr sz="2800" dirty="0"/>
          </a:p>
          <a:p>
            <a:pPr marL="0" lvl="0" indent="0">
              <a:buSzTx/>
              <a:buNone/>
              <a:defRPr sz="1800"/>
            </a:pPr>
            <a:r>
              <a:rPr sz="3200" dirty="0"/>
              <a:t>1 B. </a:t>
            </a:r>
            <a:r>
              <a:rPr sz="3200" dirty="0" err="1"/>
              <a:t>Что</a:t>
            </a:r>
            <a:r>
              <a:rPr sz="3200" dirty="0"/>
              <a:t> </a:t>
            </a:r>
            <a:r>
              <a:rPr sz="3200" dirty="0" err="1"/>
              <a:t>необходимо</a:t>
            </a:r>
            <a:r>
              <a:rPr sz="3200" dirty="0"/>
              <a:t> </a:t>
            </a:r>
            <a:r>
              <a:rPr lang="ru-RU" sz="3200" dirty="0" smtClean="0"/>
              <a:t>с</a:t>
            </a:r>
            <a:r>
              <a:rPr sz="3200" dirty="0" err="1" smtClean="0"/>
              <a:t>делать</a:t>
            </a:r>
            <a:r>
              <a:rPr sz="3200" dirty="0" smtClean="0"/>
              <a:t> </a:t>
            </a:r>
            <a:r>
              <a:rPr sz="3200" dirty="0" err="1"/>
              <a:t>во</a:t>
            </a:r>
            <a:r>
              <a:rPr sz="3200" dirty="0"/>
              <a:t> </a:t>
            </a:r>
            <a:r>
              <a:rPr sz="3200" dirty="0" err="1"/>
              <a:t>время</a:t>
            </a:r>
            <a:r>
              <a:rPr sz="3200" dirty="0"/>
              <a:t> </a:t>
            </a:r>
            <a:r>
              <a:rPr lang="ru-RU" sz="3200" dirty="0" smtClean="0"/>
              <a:t>реализации </a:t>
            </a:r>
            <a:r>
              <a:rPr sz="3200" dirty="0" err="1" smtClean="0"/>
              <a:t>проекта</a:t>
            </a:r>
            <a:r>
              <a:rPr sz="3200" dirty="0"/>
              <a:t>?</a:t>
            </a:r>
          </a:p>
          <a:p>
            <a:pPr marL="1532779" lvl="1" indent="-1075579">
              <a:spcBef>
                <a:spcPts val="600"/>
              </a:spcBef>
              <a:defRPr sz="1800"/>
            </a:pPr>
            <a:r>
              <a:rPr lang="ru-RU" sz="2800" dirty="0" smtClean="0"/>
              <a:t>На этапе реализации </a:t>
            </a:r>
            <a:r>
              <a:rPr sz="2800" dirty="0" err="1" smtClean="0"/>
              <a:t>плана</a:t>
            </a:r>
            <a:r>
              <a:rPr sz="2800" dirty="0" smtClean="0"/>
              <a:t> </a:t>
            </a:r>
            <a:r>
              <a:rPr sz="2800" dirty="0" err="1"/>
              <a:t>МиО</a:t>
            </a:r>
            <a:r>
              <a:rPr sz="2800" dirty="0"/>
              <a:t> </a:t>
            </a:r>
          </a:p>
          <a:p>
            <a:pPr marL="1532779" lvl="1" indent="-1075579">
              <a:spcBef>
                <a:spcPts val="600"/>
              </a:spcBef>
              <a:defRPr sz="1800"/>
            </a:pPr>
            <a:r>
              <a:rPr lang="ru-RU" sz="2800" dirty="0" smtClean="0"/>
              <a:t>В рамках сбора д</a:t>
            </a:r>
            <a:r>
              <a:rPr sz="2800" dirty="0" err="1" smtClean="0"/>
              <a:t>анных</a:t>
            </a:r>
            <a:r>
              <a:rPr sz="2800" dirty="0" smtClean="0"/>
              <a:t> </a:t>
            </a:r>
            <a:r>
              <a:rPr lang="ru-RU" sz="2800" dirty="0" smtClean="0"/>
              <a:t>для</a:t>
            </a:r>
            <a:r>
              <a:rPr sz="2800" dirty="0" smtClean="0"/>
              <a:t> </a:t>
            </a:r>
            <a:r>
              <a:rPr lang="ru-RU" sz="2800" dirty="0" smtClean="0"/>
              <a:t>инструментов </a:t>
            </a:r>
            <a:r>
              <a:rPr sz="2800" dirty="0" err="1" smtClean="0"/>
              <a:t>отслеживания</a:t>
            </a:r>
            <a:endParaRPr sz="2800" dirty="0"/>
          </a:p>
        </p:txBody>
      </p:sp>
      <p:sp>
        <p:nvSpPr>
          <p:cNvPr id="210" name="Shape 210"/>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18</a:t>
            </a:fld>
            <a:endParaRPr sz="120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0" y="-50800"/>
            <a:ext cx="8915400" cy="1295400"/>
          </a:xfrm>
          <a:prstGeom prst="rect">
            <a:avLst/>
          </a:prstGeom>
        </p:spPr>
        <p:txBody>
          <a:bodyPr lIns="0" tIns="0" rIns="0" bIns="0">
            <a:normAutofit/>
          </a:bodyPr>
          <a:lstStyle/>
          <a:p>
            <a:pPr lvl="0" defTabSz="722376">
              <a:defRPr sz="1800" b="0">
                <a:solidFill>
                  <a:srgbClr val="000000"/>
                </a:solidFill>
              </a:defRPr>
            </a:pPr>
            <a:r>
              <a:rPr sz="2600" b="1" dirty="0" err="1">
                <a:solidFill>
                  <a:schemeClr val="tx1"/>
                </a:solidFill>
              </a:rPr>
              <a:t>Второе</a:t>
            </a:r>
            <a:r>
              <a:rPr sz="2600" b="1" dirty="0">
                <a:solidFill>
                  <a:schemeClr val="tx1"/>
                </a:solidFill>
              </a:rPr>
              <a:t> </a:t>
            </a:r>
            <a:r>
              <a:rPr sz="2600" b="1" dirty="0" err="1">
                <a:solidFill>
                  <a:schemeClr val="tx1"/>
                </a:solidFill>
              </a:rPr>
              <a:t>обсуждение</a:t>
            </a:r>
            <a:r>
              <a:rPr sz="2600" b="1" dirty="0">
                <a:solidFill>
                  <a:schemeClr val="tx1"/>
                </a:solidFill>
              </a:rPr>
              <a:t>:</a:t>
            </a:r>
            <a:br>
              <a:rPr sz="2600" b="1" dirty="0">
                <a:solidFill>
                  <a:schemeClr val="tx1"/>
                </a:solidFill>
              </a:rPr>
            </a:br>
            <a:r>
              <a:rPr sz="2600" b="1" dirty="0" err="1">
                <a:solidFill>
                  <a:schemeClr val="tx1"/>
                </a:solidFill>
              </a:rPr>
              <a:t>Что</a:t>
            </a:r>
            <a:r>
              <a:rPr sz="2600" b="1" dirty="0">
                <a:solidFill>
                  <a:schemeClr val="tx1"/>
                </a:solidFill>
              </a:rPr>
              <a:t> </a:t>
            </a:r>
            <a:r>
              <a:rPr sz="2600" b="1" dirty="0" err="1">
                <a:solidFill>
                  <a:schemeClr val="tx1"/>
                </a:solidFill>
              </a:rPr>
              <a:t>необходимо</a:t>
            </a:r>
            <a:r>
              <a:rPr sz="2600" b="1" dirty="0">
                <a:solidFill>
                  <a:schemeClr val="tx1"/>
                </a:solidFill>
              </a:rPr>
              <a:t> </a:t>
            </a:r>
            <a:r>
              <a:rPr lang="ru-RU" sz="2600" b="1" dirty="0" smtClean="0">
                <a:solidFill>
                  <a:schemeClr val="tx1"/>
                </a:solidFill>
              </a:rPr>
              <a:t>с</a:t>
            </a:r>
            <a:r>
              <a:rPr sz="2600" b="1" dirty="0" err="1" smtClean="0">
                <a:solidFill>
                  <a:schemeClr val="tx1"/>
                </a:solidFill>
              </a:rPr>
              <a:t>делать</a:t>
            </a:r>
            <a:r>
              <a:rPr sz="2600" b="1" dirty="0" smtClean="0">
                <a:solidFill>
                  <a:schemeClr val="tx1"/>
                </a:solidFill>
              </a:rPr>
              <a:t> </a:t>
            </a:r>
            <a:r>
              <a:rPr sz="2600" b="1" dirty="0" err="1">
                <a:solidFill>
                  <a:schemeClr val="tx1"/>
                </a:solidFill>
              </a:rPr>
              <a:t>во</a:t>
            </a:r>
            <a:r>
              <a:rPr sz="2600" b="1" dirty="0">
                <a:solidFill>
                  <a:schemeClr val="tx1"/>
                </a:solidFill>
              </a:rPr>
              <a:t> </a:t>
            </a:r>
            <a:r>
              <a:rPr sz="2600" b="1" dirty="0" err="1">
                <a:solidFill>
                  <a:schemeClr val="tx1"/>
                </a:solidFill>
              </a:rPr>
              <a:t>время</a:t>
            </a:r>
            <a:r>
              <a:rPr sz="2600" b="1" dirty="0">
                <a:solidFill>
                  <a:schemeClr val="tx1"/>
                </a:solidFill>
              </a:rPr>
              <a:t> </a:t>
            </a:r>
            <a:r>
              <a:rPr sz="2600" b="1" dirty="0" err="1">
                <a:solidFill>
                  <a:schemeClr val="tx1"/>
                </a:solidFill>
              </a:rPr>
              <a:t>подготовки</a:t>
            </a:r>
            <a:r>
              <a:rPr sz="2600" b="1" dirty="0">
                <a:solidFill>
                  <a:schemeClr val="tx1"/>
                </a:solidFill>
              </a:rPr>
              <a:t> и </a:t>
            </a:r>
            <a:r>
              <a:rPr sz="2600" b="1" dirty="0" err="1">
                <a:solidFill>
                  <a:schemeClr val="tx1"/>
                </a:solidFill>
              </a:rPr>
              <a:t>представления</a:t>
            </a:r>
            <a:r>
              <a:rPr sz="2600" b="1" dirty="0">
                <a:solidFill>
                  <a:schemeClr val="tx1"/>
                </a:solidFill>
              </a:rPr>
              <a:t> </a:t>
            </a:r>
            <a:r>
              <a:rPr sz="2600" b="1" dirty="0" err="1">
                <a:solidFill>
                  <a:schemeClr val="tx1"/>
                </a:solidFill>
              </a:rPr>
              <a:t>окончательной</a:t>
            </a:r>
            <a:r>
              <a:rPr sz="2600" b="1" dirty="0">
                <a:solidFill>
                  <a:schemeClr val="tx1"/>
                </a:solidFill>
              </a:rPr>
              <a:t> </a:t>
            </a:r>
            <a:r>
              <a:rPr sz="2600" b="1" dirty="0" err="1">
                <a:solidFill>
                  <a:schemeClr val="tx1"/>
                </a:solidFill>
              </a:rPr>
              <a:t>оценки</a:t>
            </a:r>
            <a:r>
              <a:rPr sz="2600" b="1" dirty="0">
                <a:solidFill>
                  <a:schemeClr val="tx1"/>
                </a:solidFill>
              </a:rPr>
              <a:t>? </a:t>
            </a:r>
          </a:p>
        </p:txBody>
      </p:sp>
      <p:sp>
        <p:nvSpPr>
          <p:cNvPr id="213" name="Shape 213"/>
          <p:cNvSpPr>
            <a:spLocks noGrp="1"/>
          </p:cNvSpPr>
          <p:nvPr>
            <p:ph type="body" idx="1"/>
          </p:nvPr>
        </p:nvSpPr>
        <p:spPr>
          <a:xfrm>
            <a:off x="228600" y="1524000"/>
            <a:ext cx="8686800" cy="4876800"/>
          </a:xfrm>
          <a:prstGeom prst="rect">
            <a:avLst/>
          </a:prstGeom>
        </p:spPr>
        <p:txBody>
          <a:bodyPr lIns="0" tIns="0" rIns="0" bIns="0">
            <a:normAutofit/>
          </a:bodyPr>
          <a:lstStyle/>
          <a:p>
            <a:pPr marL="0" lvl="0" indent="0">
              <a:buSzTx/>
              <a:buNone/>
              <a:defRPr sz="1800"/>
            </a:pPr>
            <a:r>
              <a:rPr sz="3200" dirty="0" err="1" smtClean="0"/>
              <a:t>Рассмотр</a:t>
            </a:r>
            <a:r>
              <a:rPr lang="ru-RU" sz="3200" dirty="0" smtClean="0"/>
              <a:t>ите</a:t>
            </a:r>
            <a:r>
              <a:rPr sz="3200" dirty="0" smtClean="0"/>
              <a:t> </a:t>
            </a:r>
            <a:r>
              <a:rPr sz="3200" dirty="0" err="1"/>
              <a:t>ситуацию</a:t>
            </a:r>
            <a:r>
              <a:rPr sz="3200" dirty="0"/>
              <a:t>, </a:t>
            </a:r>
            <a:r>
              <a:rPr sz="3200" dirty="0" err="1"/>
              <a:t>при</a:t>
            </a:r>
            <a:r>
              <a:rPr sz="3200" dirty="0"/>
              <a:t> </a:t>
            </a:r>
            <a:r>
              <a:rPr sz="3200" dirty="0" err="1"/>
              <a:t>которой</a:t>
            </a:r>
            <a:r>
              <a:rPr sz="3200" dirty="0"/>
              <a:t> </a:t>
            </a:r>
            <a:r>
              <a:rPr sz="3200" dirty="0" err="1"/>
              <a:t>проект</a:t>
            </a:r>
            <a:r>
              <a:rPr sz="3200" dirty="0"/>
              <a:t> </a:t>
            </a:r>
            <a:r>
              <a:rPr lang="ru-RU" sz="3200" dirty="0" smtClean="0"/>
              <a:t>будет закончен</a:t>
            </a:r>
            <a:r>
              <a:rPr sz="3200" dirty="0" smtClean="0"/>
              <a:t> </a:t>
            </a:r>
            <a:r>
              <a:rPr sz="3200" dirty="0"/>
              <a:t>в </a:t>
            </a:r>
            <a:r>
              <a:rPr sz="3200" dirty="0" err="1"/>
              <a:t>течение</a:t>
            </a:r>
            <a:r>
              <a:rPr sz="3200" dirty="0"/>
              <a:t> </a:t>
            </a:r>
            <a:r>
              <a:rPr sz="3200" dirty="0" err="1"/>
              <a:t>одного</a:t>
            </a:r>
            <a:r>
              <a:rPr sz="3200" dirty="0"/>
              <a:t> </a:t>
            </a:r>
            <a:r>
              <a:rPr sz="3200" dirty="0" err="1"/>
              <a:t>года</a:t>
            </a:r>
            <a:r>
              <a:rPr sz="3200" dirty="0"/>
              <a:t>. </a:t>
            </a:r>
            <a:r>
              <a:rPr sz="3200" dirty="0" err="1"/>
              <a:t>Что</a:t>
            </a:r>
            <a:r>
              <a:rPr sz="3200" dirty="0"/>
              <a:t> </a:t>
            </a:r>
            <a:r>
              <a:rPr sz="3200" dirty="0" err="1"/>
              <a:t>необходимо</a:t>
            </a:r>
            <a:r>
              <a:rPr sz="3200" dirty="0"/>
              <a:t> </a:t>
            </a:r>
            <a:r>
              <a:rPr lang="ru-RU" sz="3200" dirty="0" smtClean="0"/>
              <a:t>с</a:t>
            </a:r>
            <a:r>
              <a:rPr sz="3200" dirty="0" err="1" smtClean="0"/>
              <a:t>делать</a:t>
            </a:r>
            <a:r>
              <a:rPr sz="3200" dirty="0" smtClean="0"/>
              <a:t> </a:t>
            </a:r>
            <a:r>
              <a:rPr sz="3200" dirty="0" err="1"/>
              <a:t>на</a:t>
            </a:r>
            <a:r>
              <a:rPr sz="3200" dirty="0"/>
              <a:t> </a:t>
            </a:r>
            <a:r>
              <a:rPr sz="3200" dirty="0" err="1"/>
              <a:t>разных</a:t>
            </a:r>
            <a:r>
              <a:rPr sz="3200" dirty="0"/>
              <a:t> </a:t>
            </a:r>
            <a:r>
              <a:rPr sz="3200" dirty="0" err="1"/>
              <a:t>этапах</a:t>
            </a:r>
            <a:r>
              <a:rPr sz="3200" dirty="0"/>
              <a:t> </a:t>
            </a:r>
            <a:r>
              <a:rPr lang="ru-RU" sz="3200" dirty="0" smtClean="0"/>
              <a:t>подготовки </a:t>
            </a:r>
            <a:r>
              <a:rPr sz="3200" dirty="0" err="1" smtClean="0"/>
              <a:t>окончательной</a:t>
            </a:r>
            <a:r>
              <a:rPr sz="3200" dirty="0" smtClean="0"/>
              <a:t> </a:t>
            </a:r>
            <a:r>
              <a:rPr sz="3200" dirty="0" err="1" smtClean="0"/>
              <a:t>оценки</a:t>
            </a:r>
            <a:r>
              <a:rPr lang="ru-RU" sz="3200" dirty="0" smtClean="0"/>
              <a:t>, чтобы</a:t>
            </a:r>
            <a:r>
              <a:rPr sz="3200" dirty="0" smtClean="0"/>
              <a:t> </a:t>
            </a:r>
            <a:r>
              <a:rPr sz="3200" dirty="0" err="1" smtClean="0"/>
              <a:t>результатом</a:t>
            </a:r>
            <a:r>
              <a:rPr sz="3200" dirty="0" smtClean="0"/>
              <a:t> </a:t>
            </a:r>
            <a:r>
              <a:rPr sz="3200" dirty="0" err="1"/>
              <a:t>была</a:t>
            </a:r>
            <a:r>
              <a:rPr sz="3200" dirty="0"/>
              <a:t> </a:t>
            </a:r>
            <a:r>
              <a:rPr sz="3200" dirty="0" err="1"/>
              <a:t>оценка</a:t>
            </a:r>
            <a:r>
              <a:rPr sz="3200" dirty="0"/>
              <a:t> </a:t>
            </a:r>
            <a:r>
              <a:rPr sz="3200" dirty="0" err="1"/>
              <a:t>хорошего</a:t>
            </a:r>
            <a:r>
              <a:rPr sz="3200" dirty="0"/>
              <a:t> </a:t>
            </a:r>
            <a:r>
              <a:rPr sz="3200" dirty="0" err="1"/>
              <a:t>качества</a:t>
            </a:r>
            <a:r>
              <a:rPr sz="3200" dirty="0"/>
              <a:t>:</a:t>
            </a:r>
          </a:p>
          <a:p>
            <a:pPr marL="0" lvl="1" indent="457200">
              <a:spcBef>
                <a:spcPts val="600"/>
              </a:spcBef>
              <a:buSzTx/>
              <a:buNone/>
              <a:defRPr sz="1800"/>
            </a:pPr>
            <a:r>
              <a:rPr sz="2800" dirty="0"/>
              <a:t>2 A. </a:t>
            </a:r>
            <a:r>
              <a:rPr lang="ru-RU" sz="2800" dirty="0" smtClean="0"/>
              <a:t>На этапе з</a:t>
            </a:r>
            <a:r>
              <a:rPr sz="2800" dirty="0" err="1" smtClean="0"/>
              <a:t>аказ</a:t>
            </a:r>
            <a:r>
              <a:rPr lang="ru-RU" sz="2800" dirty="0" smtClean="0"/>
              <a:t>а</a:t>
            </a:r>
            <a:r>
              <a:rPr sz="2800" dirty="0" smtClean="0"/>
              <a:t> </a:t>
            </a:r>
            <a:r>
              <a:rPr sz="2800" dirty="0" err="1"/>
              <a:t>окончательной</a:t>
            </a:r>
            <a:r>
              <a:rPr sz="2800" dirty="0"/>
              <a:t> </a:t>
            </a:r>
            <a:r>
              <a:rPr sz="2800" dirty="0" err="1"/>
              <a:t>оценки</a:t>
            </a:r>
            <a:endParaRPr sz="2800" dirty="0"/>
          </a:p>
          <a:p>
            <a:pPr marL="0" lvl="1" indent="457200">
              <a:spcBef>
                <a:spcPts val="600"/>
              </a:spcBef>
              <a:buSzTx/>
              <a:buNone/>
              <a:defRPr sz="1800"/>
            </a:pPr>
            <a:r>
              <a:rPr sz="2800" dirty="0"/>
              <a:t>2 B. </a:t>
            </a:r>
            <a:r>
              <a:rPr lang="ru-RU" sz="2800" dirty="0" smtClean="0"/>
              <a:t>На этапе п</a:t>
            </a:r>
            <a:r>
              <a:rPr sz="2800" dirty="0" err="1" smtClean="0"/>
              <a:t>роведени</a:t>
            </a:r>
            <a:r>
              <a:rPr lang="ru-RU" sz="2800" dirty="0" smtClean="0"/>
              <a:t>я</a:t>
            </a:r>
            <a:r>
              <a:rPr sz="2800" dirty="0" smtClean="0"/>
              <a:t> </a:t>
            </a:r>
            <a:r>
              <a:rPr sz="2800" dirty="0" err="1"/>
              <a:t>окончательной</a:t>
            </a:r>
            <a:r>
              <a:rPr sz="2800" dirty="0"/>
              <a:t> </a:t>
            </a:r>
            <a:r>
              <a:rPr sz="2800" dirty="0" err="1"/>
              <a:t>оценки</a:t>
            </a:r>
            <a:endParaRPr sz="2800" dirty="0"/>
          </a:p>
          <a:p>
            <a:pPr marL="0" lvl="1" indent="457200">
              <a:spcBef>
                <a:spcPts val="600"/>
              </a:spcBef>
              <a:buSzTx/>
              <a:buNone/>
              <a:defRPr sz="1800"/>
            </a:pPr>
            <a:r>
              <a:rPr sz="2800" dirty="0"/>
              <a:t>2 C. </a:t>
            </a:r>
            <a:r>
              <a:rPr lang="ru-RU" sz="2800" dirty="0" smtClean="0"/>
              <a:t>На этапе з</a:t>
            </a:r>
            <a:r>
              <a:rPr sz="2800" dirty="0" err="1" smtClean="0"/>
              <a:t>авершени</a:t>
            </a:r>
            <a:r>
              <a:rPr lang="ru-RU" sz="2800" dirty="0" smtClean="0"/>
              <a:t>я</a:t>
            </a:r>
            <a:r>
              <a:rPr sz="2800" dirty="0" smtClean="0"/>
              <a:t> </a:t>
            </a:r>
            <a:r>
              <a:rPr sz="2800" dirty="0" err="1"/>
              <a:t>окончательной</a:t>
            </a:r>
            <a:r>
              <a:rPr sz="2800" dirty="0"/>
              <a:t> </a:t>
            </a:r>
            <a:r>
              <a:rPr sz="2800" dirty="0" err="1"/>
              <a:t>оценки</a:t>
            </a:r>
            <a:endParaRPr sz="2800" dirty="0"/>
          </a:p>
        </p:txBody>
      </p:sp>
      <p:sp>
        <p:nvSpPr>
          <p:cNvPr id="214" name="Shape 214"/>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19</a:t>
            </a:fld>
            <a:endParaRPr sz="120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lIns="0" tIns="0" rIns="0" bIns="0">
            <a:normAutofit/>
          </a:bodyPr>
          <a:lstStyle/>
          <a:p>
            <a:pPr lvl="0">
              <a:defRPr sz="1800" b="0">
                <a:solidFill>
                  <a:srgbClr val="000000"/>
                </a:solidFill>
              </a:defRPr>
            </a:pPr>
            <a:r>
              <a:rPr sz="4000" b="1" dirty="0" err="1">
                <a:solidFill>
                  <a:schemeClr val="tx1"/>
                </a:solidFill>
              </a:rPr>
              <a:t>Обзор</a:t>
            </a:r>
            <a:endParaRPr sz="4000" b="1" dirty="0">
              <a:solidFill>
                <a:schemeClr val="tx1"/>
              </a:solidFill>
            </a:endParaRPr>
          </a:p>
        </p:txBody>
      </p:sp>
      <p:sp>
        <p:nvSpPr>
          <p:cNvPr id="47" name="Shape 47"/>
          <p:cNvSpPr>
            <a:spLocks noGrp="1"/>
          </p:cNvSpPr>
          <p:nvPr>
            <p:ph type="body" idx="1"/>
          </p:nvPr>
        </p:nvSpPr>
        <p:spPr>
          <a:xfrm>
            <a:off x="457200" y="1600199"/>
            <a:ext cx="8797636" cy="8790709"/>
          </a:xfrm>
          <a:prstGeom prst="rect">
            <a:avLst/>
          </a:prstGeom>
        </p:spPr>
        <p:txBody>
          <a:bodyPr lIns="0" tIns="0" rIns="0" bIns="0">
            <a:normAutofit/>
          </a:bodyPr>
          <a:lstStyle/>
          <a:p>
            <a:pPr marL="1290695" lvl="0" indent="-1290695">
              <a:defRPr sz="1800"/>
            </a:pPr>
            <a:endParaRPr lang="ru-RU" sz="2800" dirty="0" smtClean="0"/>
          </a:p>
          <a:p>
            <a:pPr>
              <a:defRPr sz="1800"/>
            </a:pPr>
            <a:r>
              <a:rPr sz="2800" dirty="0" err="1" smtClean="0"/>
              <a:t>Оценка</a:t>
            </a:r>
            <a:r>
              <a:rPr sz="2800" dirty="0" smtClean="0"/>
              <a:t> </a:t>
            </a:r>
            <a:r>
              <a:rPr sz="2800" dirty="0"/>
              <a:t>в ГЭФ:</a:t>
            </a:r>
          </a:p>
          <a:p>
            <a:pPr lvl="0">
              <a:buSzTx/>
              <a:buNone/>
              <a:defRPr sz="1800"/>
            </a:pPr>
            <a:r>
              <a:rPr sz="2800" dirty="0"/>
              <a:t>		</a:t>
            </a:r>
            <a:r>
              <a:rPr sz="2800" dirty="0" err="1"/>
              <a:t>Мониторинг</a:t>
            </a:r>
            <a:r>
              <a:rPr sz="2800" dirty="0"/>
              <a:t> и </a:t>
            </a:r>
            <a:r>
              <a:rPr sz="2800" dirty="0" err="1"/>
              <a:t>оценка</a:t>
            </a:r>
            <a:r>
              <a:rPr sz="2800" dirty="0"/>
              <a:t> в ГЭФ</a:t>
            </a:r>
            <a:br>
              <a:rPr sz="2800" dirty="0"/>
            </a:br>
            <a:r>
              <a:rPr sz="2800" dirty="0"/>
              <a:t>	</a:t>
            </a:r>
            <a:r>
              <a:rPr sz="2800" dirty="0" err="1"/>
              <a:t>Управление</a:t>
            </a:r>
            <a:r>
              <a:rPr sz="2800" dirty="0"/>
              <a:t> </a:t>
            </a:r>
            <a:r>
              <a:rPr sz="2800" dirty="0" err="1"/>
              <a:t>независимой</a:t>
            </a:r>
            <a:r>
              <a:rPr sz="2800" dirty="0"/>
              <a:t> </a:t>
            </a:r>
            <a:r>
              <a:rPr sz="2800" dirty="0" err="1"/>
              <a:t>оценки</a:t>
            </a:r>
            <a:r>
              <a:rPr sz="2800" dirty="0"/>
              <a:t> ГЭФ 	(УНО)</a:t>
            </a:r>
            <a:br>
              <a:rPr sz="2800" dirty="0"/>
            </a:br>
            <a:r>
              <a:rPr sz="2800" dirty="0"/>
              <a:t>	</a:t>
            </a:r>
            <a:r>
              <a:rPr sz="2800" dirty="0" err="1"/>
              <a:t>Политика</a:t>
            </a:r>
            <a:r>
              <a:rPr sz="2800" dirty="0"/>
              <a:t> </a:t>
            </a:r>
            <a:r>
              <a:rPr sz="2800" dirty="0" err="1"/>
              <a:t>по</a:t>
            </a:r>
            <a:r>
              <a:rPr sz="2800" dirty="0"/>
              <a:t> </a:t>
            </a:r>
            <a:r>
              <a:rPr sz="2800" dirty="0" err="1"/>
              <a:t>МиО</a:t>
            </a:r>
            <a:r>
              <a:rPr sz="2800" dirty="0"/>
              <a:t> ГЭФ, 2010 г.</a:t>
            </a:r>
          </a:p>
          <a:p>
            <a:pPr marL="1290695" lvl="0" indent="-1290695">
              <a:defRPr sz="1800"/>
            </a:pPr>
            <a:endParaRPr lang="ru-RU" sz="2800" dirty="0" smtClean="0"/>
          </a:p>
          <a:p>
            <a:pPr>
              <a:defRPr sz="1800"/>
            </a:pPr>
            <a:r>
              <a:rPr sz="2800" dirty="0" err="1" smtClean="0"/>
              <a:t>Учебный</a:t>
            </a:r>
            <a:r>
              <a:rPr sz="2800" dirty="0" smtClean="0"/>
              <a:t> </a:t>
            </a:r>
            <a:r>
              <a:rPr sz="2800" dirty="0" err="1"/>
              <a:t>модуль</a:t>
            </a:r>
            <a:r>
              <a:rPr sz="2800" dirty="0"/>
              <a:t> </a:t>
            </a:r>
            <a:r>
              <a:rPr sz="2800" dirty="0" err="1"/>
              <a:t>по</a:t>
            </a:r>
            <a:r>
              <a:rPr sz="2800" dirty="0"/>
              <a:t> </a:t>
            </a:r>
            <a:r>
              <a:rPr sz="2800" dirty="0" err="1"/>
              <a:t>окончательным</a:t>
            </a:r>
            <a:r>
              <a:rPr sz="2800" dirty="0"/>
              <a:t> </a:t>
            </a:r>
            <a:r>
              <a:rPr sz="2800" dirty="0" err="1"/>
              <a:t>оценкам</a:t>
            </a:r>
            <a:endParaRPr sz="2800" dirty="0"/>
          </a:p>
        </p:txBody>
      </p:sp>
      <p:sp>
        <p:nvSpPr>
          <p:cNvPr id="48" name="Shape 48"/>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2</a:t>
            </a:fld>
            <a:endParaRPr sz="120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xfrm>
            <a:off x="228600" y="228600"/>
            <a:ext cx="8686800" cy="1143000"/>
          </a:xfrm>
          <a:prstGeom prst="rect">
            <a:avLst/>
          </a:prstGeom>
        </p:spPr>
        <p:txBody>
          <a:bodyPr lIns="0" tIns="0" rIns="0" bIns="0">
            <a:normAutofit/>
          </a:bodyPr>
          <a:lstStyle/>
          <a:p>
            <a:pPr lvl="0">
              <a:defRPr sz="1800" b="0">
                <a:solidFill>
                  <a:srgbClr val="000000"/>
                </a:solidFill>
              </a:defRPr>
            </a:pPr>
            <a:r>
              <a:rPr sz="4000" b="1" dirty="0" err="1">
                <a:solidFill>
                  <a:schemeClr val="tx1"/>
                </a:solidFill>
              </a:rPr>
              <a:t>Краткие</a:t>
            </a:r>
            <a:r>
              <a:rPr sz="4000" b="1" dirty="0">
                <a:solidFill>
                  <a:schemeClr val="tx1"/>
                </a:solidFill>
              </a:rPr>
              <a:t> </a:t>
            </a:r>
            <a:r>
              <a:rPr sz="4000" b="1" dirty="0" err="1">
                <a:solidFill>
                  <a:schemeClr val="tx1"/>
                </a:solidFill>
              </a:rPr>
              <a:t>поэтапные</a:t>
            </a:r>
            <a:r>
              <a:rPr sz="4000" b="1" dirty="0">
                <a:solidFill>
                  <a:schemeClr val="tx1"/>
                </a:solidFill>
              </a:rPr>
              <a:t> </a:t>
            </a:r>
            <a:r>
              <a:rPr sz="4000" b="1" dirty="0" err="1">
                <a:solidFill>
                  <a:schemeClr val="tx1"/>
                </a:solidFill>
              </a:rPr>
              <a:t>презентации</a:t>
            </a:r>
            <a:endParaRPr sz="4000" b="1" dirty="0">
              <a:solidFill>
                <a:schemeClr val="tx1"/>
              </a:solidFill>
            </a:endParaRPr>
          </a:p>
        </p:txBody>
      </p:sp>
      <p:sp>
        <p:nvSpPr>
          <p:cNvPr id="217" name="Shape 217"/>
          <p:cNvSpPr>
            <a:spLocks noGrp="1"/>
          </p:cNvSpPr>
          <p:nvPr>
            <p:ph type="body" idx="1"/>
          </p:nvPr>
        </p:nvSpPr>
        <p:spPr>
          <a:xfrm>
            <a:off x="228600" y="1524000"/>
            <a:ext cx="8686800" cy="4876800"/>
          </a:xfrm>
          <a:prstGeom prst="rect">
            <a:avLst/>
          </a:prstGeom>
        </p:spPr>
        <p:txBody>
          <a:bodyPr lIns="0" tIns="0" rIns="0" bIns="0">
            <a:normAutofit/>
          </a:bodyPr>
          <a:lstStyle/>
          <a:p>
            <a:pPr>
              <a:defRPr sz="1800"/>
            </a:pPr>
            <a:endParaRPr lang="en-US" sz="3200" dirty="0" smtClean="0"/>
          </a:p>
          <a:p>
            <a:pPr>
              <a:defRPr sz="1800"/>
            </a:pPr>
            <a:r>
              <a:rPr sz="3200" dirty="0" err="1" smtClean="0"/>
              <a:t>Презентация</a:t>
            </a:r>
            <a:r>
              <a:rPr sz="3200" dirty="0" smtClean="0"/>
              <a:t> </a:t>
            </a:r>
            <a:r>
              <a:rPr lang="ru-RU" sz="3200" dirty="0" smtClean="0"/>
              <a:t>дискусский в группах</a:t>
            </a:r>
            <a:endParaRPr sz="3200" dirty="0"/>
          </a:p>
          <a:p>
            <a:pPr>
              <a:defRPr sz="1800"/>
            </a:pPr>
            <a:r>
              <a:rPr sz="3200" dirty="0" err="1"/>
              <a:t>Резюме</a:t>
            </a:r>
            <a:r>
              <a:rPr sz="3200" dirty="0"/>
              <a:t> </a:t>
            </a:r>
          </a:p>
        </p:txBody>
      </p:sp>
      <p:sp>
        <p:nvSpPr>
          <p:cNvPr id="218" name="Shape 218"/>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20</a:t>
            </a:fld>
            <a:endParaRPr sz="120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xfrm>
            <a:off x="228600" y="228600"/>
            <a:ext cx="8686800" cy="1143000"/>
          </a:xfrm>
          <a:prstGeom prst="rect">
            <a:avLst/>
          </a:prstGeom>
        </p:spPr>
        <p:txBody>
          <a:bodyPr lIns="0" tIns="0" rIns="0" bIns="0">
            <a:normAutofit/>
          </a:bodyPr>
          <a:lstStyle/>
          <a:p>
            <a:pPr lvl="0" defTabSz="905255">
              <a:defRPr sz="1800" b="0">
                <a:solidFill>
                  <a:srgbClr val="000000"/>
                </a:solidFill>
              </a:defRPr>
            </a:pPr>
            <a:r>
              <a:rPr sz="3500" b="1" dirty="0" err="1">
                <a:solidFill>
                  <a:schemeClr val="tx1"/>
                </a:solidFill>
              </a:rPr>
              <a:t>МиО</a:t>
            </a:r>
            <a:r>
              <a:rPr sz="3500" b="1" dirty="0">
                <a:solidFill>
                  <a:schemeClr val="tx1"/>
                </a:solidFill>
              </a:rPr>
              <a:t> в ГЭФ</a:t>
            </a:r>
            <a:r>
              <a:rPr sz="3500" b="1" dirty="0">
                <a:solidFill>
                  <a:srgbClr val="2A602A"/>
                </a:solidFill>
              </a:rPr>
              <a:t/>
            </a:r>
            <a:br>
              <a:rPr sz="3500" b="1" dirty="0">
                <a:solidFill>
                  <a:srgbClr val="2A602A"/>
                </a:solidFill>
              </a:rPr>
            </a:br>
            <a:endParaRPr sz="3500" b="1" dirty="0">
              <a:solidFill>
                <a:srgbClr val="2A602A"/>
              </a:solidFill>
            </a:endParaRPr>
          </a:p>
        </p:txBody>
      </p:sp>
      <p:sp>
        <p:nvSpPr>
          <p:cNvPr id="51" name="Shape 51"/>
          <p:cNvSpPr>
            <a:spLocks noGrp="1"/>
          </p:cNvSpPr>
          <p:nvPr>
            <p:ph type="body" idx="1"/>
          </p:nvPr>
        </p:nvSpPr>
        <p:spPr>
          <a:xfrm>
            <a:off x="228600" y="1524000"/>
            <a:ext cx="8686800" cy="4876800"/>
          </a:xfrm>
          <a:prstGeom prst="rect">
            <a:avLst/>
          </a:prstGeom>
        </p:spPr>
        <p:txBody>
          <a:bodyPr lIns="0" tIns="0" rIns="0" bIns="0">
            <a:normAutofit/>
          </a:bodyPr>
          <a:lstStyle/>
          <a:p>
            <a:pPr marL="332613" lvl="0" indent="-332613" defTabSz="886966">
              <a:spcBef>
                <a:spcPts val="500"/>
              </a:spcBef>
              <a:buSzTx/>
              <a:buNone/>
              <a:defRPr sz="1800"/>
            </a:pPr>
            <a:r>
              <a:rPr sz="2300" b="1" dirty="0"/>
              <a:t>	</a:t>
            </a:r>
            <a:r>
              <a:rPr sz="2300" b="1" dirty="0" err="1"/>
              <a:t>Две</a:t>
            </a:r>
            <a:r>
              <a:rPr sz="2300" b="1" dirty="0"/>
              <a:t> </a:t>
            </a:r>
            <a:r>
              <a:rPr sz="2300" b="1" dirty="0" err="1"/>
              <a:t>общие</a:t>
            </a:r>
            <a:r>
              <a:rPr sz="2300" b="1" dirty="0"/>
              <a:t> </a:t>
            </a:r>
            <a:r>
              <a:rPr sz="2300" b="1" dirty="0" err="1"/>
              <a:t>цели</a:t>
            </a:r>
            <a:r>
              <a:rPr sz="2300" dirty="0"/>
              <a:t>:</a:t>
            </a:r>
          </a:p>
          <a:p>
            <a:pPr marL="332613" lvl="0" indent="-332613" defTabSz="886966">
              <a:buSzTx/>
              <a:buNone/>
              <a:defRPr sz="1800"/>
            </a:pPr>
            <a:endParaRPr sz="2300" dirty="0">
              <a:solidFill>
                <a:srgbClr val="C00000"/>
              </a:solidFill>
            </a:endParaRPr>
          </a:p>
          <a:p>
            <a:pPr defTabSz="886966">
              <a:spcBef>
                <a:spcPts val="500"/>
              </a:spcBef>
              <a:defRPr sz="1800"/>
            </a:pPr>
            <a:r>
              <a:rPr sz="2300" dirty="0" err="1"/>
              <a:t>Поощрять</a:t>
            </a:r>
            <a:r>
              <a:rPr sz="2300" dirty="0"/>
              <a:t> </a:t>
            </a:r>
            <a:r>
              <a:rPr sz="2300" b="1" dirty="0" err="1"/>
              <a:t>подотчетность</a:t>
            </a:r>
            <a:r>
              <a:rPr sz="2300" dirty="0"/>
              <a:t> </a:t>
            </a:r>
            <a:r>
              <a:rPr sz="2300" dirty="0" err="1"/>
              <a:t>для</a:t>
            </a:r>
            <a:r>
              <a:rPr sz="2300" dirty="0"/>
              <a:t> </a:t>
            </a:r>
            <a:r>
              <a:rPr sz="2300" dirty="0" err="1"/>
              <a:t>достижения</a:t>
            </a:r>
            <a:r>
              <a:rPr sz="2300" dirty="0"/>
              <a:t> </a:t>
            </a:r>
            <a:r>
              <a:rPr sz="2300" dirty="0" err="1"/>
              <a:t>целей</a:t>
            </a:r>
            <a:r>
              <a:rPr sz="2300" dirty="0"/>
              <a:t> ГЭФ </a:t>
            </a:r>
            <a:r>
              <a:rPr sz="2300" dirty="0" err="1"/>
              <a:t>посредством</a:t>
            </a:r>
            <a:r>
              <a:rPr sz="2300" dirty="0"/>
              <a:t> </a:t>
            </a:r>
            <a:r>
              <a:rPr sz="2300" dirty="0" err="1"/>
              <a:t>оценки</a:t>
            </a:r>
            <a:r>
              <a:rPr sz="2300" dirty="0"/>
              <a:t> </a:t>
            </a:r>
            <a:r>
              <a:rPr sz="2300" i="1" dirty="0" err="1"/>
              <a:t>результатов</a:t>
            </a:r>
            <a:r>
              <a:rPr sz="2300" i="1" dirty="0"/>
              <a:t>, </a:t>
            </a:r>
            <a:r>
              <a:rPr sz="2300" i="1" dirty="0" err="1"/>
              <a:t>эффективности</a:t>
            </a:r>
            <a:r>
              <a:rPr sz="2300" i="1" dirty="0"/>
              <a:t>, </a:t>
            </a:r>
            <a:r>
              <a:rPr sz="2300" i="1" dirty="0" err="1"/>
              <a:t>процессов</a:t>
            </a:r>
            <a:r>
              <a:rPr sz="2300" dirty="0"/>
              <a:t> и </a:t>
            </a:r>
            <a:r>
              <a:rPr sz="2300" i="1" dirty="0" err="1"/>
              <a:t>деятельности</a:t>
            </a:r>
            <a:r>
              <a:rPr sz="2300" dirty="0"/>
              <a:t> </a:t>
            </a:r>
            <a:r>
              <a:rPr sz="2300" dirty="0" err="1"/>
              <a:t>партнеров</a:t>
            </a:r>
            <a:r>
              <a:rPr sz="2300" dirty="0"/>
              <a:t>, </a:t>
            </a:r>
            <a:r>
              <a:rPr sz="2300" dirty="0" err="1"/>
              <a:t>участвующих</a:t>
            </a:r>
            <a:r>
              <a:rPr sz="2300" dirty="0"/>
              <a:t> в </a:t>
            </a:r>
            <a:r>
              <a:rPr sz="2300" dirty="0" err="1"/>
              <a:t>мероприятиях</a:t>
            </a:r>
            <a:r>
              <a:rPr sz="2300" dirty="0"/>
              <a:t> ГЭФ. </a:t>
            </a:r>
          </a:p>
          <a:p>
            <a:pPr marL="332613" lvl="0" indent="-332613" defTabSz="886966">
              <a:buSzTx/>
              <a:buNone/>
              <a:defRPr sz="1800"/>
            </a:pPr>
            <a:endParaRPr sz="2300" dirty="0"/>
          </a:p>
          <a:p>
            <a:pPr defTabSz="886966">
              <a:spcBef>
                <a:spcPts val="500"/>
              </a:spcBef>
              <a:defRPr sz="1800"/>
            </a:pPr>
            <a:r>
              <a:rPr sz="2300" dirty="0" err="1"/>
              <a:t>Поощрять</a:t>
            </a:r>
            <a:r>
              <a:rPr sz="2300" dirty="0"/>
              <a:t> </a:t>
            </a:r>
            <a:r>
              <a:rPr sz="2300" b="1" dirty="0" err="1"/>
              <a:t>обучение</a:t>
            </a:r>
            <a:r>
              <a:rPr sz="2300" b="1" dirty="0"/>
              <a:t>, </a:t>
            </a:r>
            <a:r>
              <a:rPr sz="2300" b="1" dirty="0" err="1"/>
              <a:t>обратную</a:t>
            </a:r>
            <a:r>
              <a:rPr sz="2300" b="1" dirty="0"/>
              <a:t> </a:t>
            </a:r>
            <a:r>
              <a:rPr sz="2300" b="1" dirty="0" err="1"/>
              <a:t>связь</a:t>
            </a:r>
            <a:r>
              <a:rPr sz="2300" dirty="0"/>
              <a:t> и </a:t>
            </a:r>
            <a:r>
              <a:rPr sz="2300" b="1" dirty="0" err="1"/>
              <a:t>обмен</a:t>
            </a:r>
            <a:r>
              <a:rPr sz="2300" b="1" dirty="0"/>
              <a:t> </a:t>
            </a:r>
            <a:r>
              <a:rPr sz="2300" b="1" dirty="0" err="1"/>
              <a:t>знаниями</a:t>
            </a:r>
            <a:r>
              <a:rPr sz="2300" b="1" dirty="0"/>
              <a:t> </a:t>
            </a:r>
            <a:r>
              <a:rPr sz="2300" dirty="0"/>
              <a:t>о </a:t>
            </a:r>
            <a:r>
              <a:rPr sz="2300" dirty="0" err="1"/>
              <a:t>результатах</a:t>
            </a:r>
            <a:r>
              <a:rPr sz="2300" dirty="0"/>
              <a:t> и </a:t>
            </a:r>
            <a:r>
              <a:rPr sz="2300" dirty="0" err="1"/>
              <a:t>уроках</a:t>
            </a:r>
            <a:r>
              <a:rPr sz="2300" dirty="0"/>
              <a:t>, </a:t>
            </a:r>
            <a:r>
              <a:rPr sz="2300" dirty="0" err="1"/>
              <a:t>полученных</a:t>
            </a:r>
            <a:r>
              <a:rPr sz="2300" dirty="0"/>
              <a:t> ГЭФ и </a:t>
            </a:r>
            <a:r>
              <a:rPr sz="2300" dirty="0" err="1"/>
              <a:t>его</a:t>
            </a:r>
            <a:r>
              <a:rPr sz="2300" dirty="0"/>
              <a:t> </a:t>
            </a:r>
            <a:r>
              <a:rPr sz="2300" dirty="0" err="1"/>
              <a:t>партнерами</a:t>
            </a:r>
            <a:r>
              <a:rPr sz="2300" dirty="0"/>
              <a:t>, </a:t>
            </a:r>
            <a:r>
              <a:rPr sz="2300" dirty="0" err="1"/>
              <a:t>как</a:t>
            </a:r>
            <a:r>
              <a:rPr sz="2300" dirty="0"/>
              <a:t> </a:t>
            </a:r>
            <a:r>
              <a:rPr sz="2300" dirty="0" err="1"/>
              <a:t>основы</a:t>
            </a:r>
            <a:r>
              <a:rPr sz="2300" dirty="0"/>
              <a:t> </a:t>
            </a:r>
            <a:r>
              <a:rPr sz="2300" dirty="0" err="1"/>
              <a:t>для</a:t>
            </a:r>
            <a:r>
              <a:rPr sz="2300" dirty="0"/>
              <a:t> </a:t>
            </a:r>
            <a:r>
              <a:rPr sz="2300" dirty="0" err="1"/>
              <a:t>принятия</a:t>
            </a:r>
            <a:r>
              <a:rPr sz="2300" dirty="0"/>
              <a:t> </a:t>
            </a:r>
            <a:r>
              <a:rPr sz="2300" dirty="0" err="1"/>
              <a:t>решений</a:t>
            </a:r>
            <a:r>
              <a:rPr sz="2300" dirty="0"/>
              <a:t> </a:t>
            </a:r>
            <a:r>
              <a:rPr sz="2300" dirty="0" err="1"/>
              <a:t>по</a:t>
            </a:r>
            <a:r>
              <a:rPr sz="2300" dirty="0"/>
              <a:t> </a:t>
            </a:r>
            <a:r>
              <a:rPr sz="2300" dirty="0" err="1"/>
              <a:t>политике</a:t>
            </a:r>
            <a:r>
              <a:rPr sz="2300" dirty="0"/>
              <a:t>, </a:t>
            </a:r>
            <a:r>
              <a:rPr sz="2300" dirty="0" err="1"/>
              <a:t>стратегиям</a:t>
            </a:r>
            <a:r>
              <a:rPr sz="2300" dirty="0"/>
              <a:t>, </a:t>
            </a:r>
            <a:r>
              <a:rPr sz="2300" dirty="0" err="1"/>
              <a:t>менеджменту</a:t>
            </a:r>
            <a:r>
              <a:rPr sz="2300" dirty="0"/>
              <a:t> </a:t>
            </a:r>
            <a:r>
              <a:rPr sz="2300" dirty="0" err="1"/>
              <a:t>программ</a:t>
            </a:r>
            <a:r>
              <a:rPr sz="2300" dirty="0"/>
              <a:t>, </a:t>
            </a:r>
            <a:r>
              <a:rPr sz="2300" dirty="0" err="1"/>
              <a:t>программам</a:t>
            </a:r>
            <a:r>
              <a:rPr sz="2300" dirty="0"/>
              <a:t> и </a:t>
            </a:r>
            <a:r>
              <a:rPr sz="2300" dirty="0" err="1"/>
              <a:t>проектам</a:t>
            </a:r>
            <a:r>
              <a:rPr sz="2300" dirty="0"/>
              <a:t>; и </a:t>
            </a:r>
            <a:r>
              <a:rPr sz="2300" dirty="0" err="1"/>
              <a:t>повышать</a:t>
            </a:r>
            <a:r>
              <a:rPr sz="2300" dirty="0"/>
              <a:t> </a:t>
            </a:r>
            <a:r>
              <a:rPr sz="2300" dirty="0" err="1"/>
              <a:t>уровень</a:t>
            </a:r>
            <a:r>
              <a:rPr sz="2300" dirty="0"/>
              <a:t> </a:t>
            </a:r>
            <a:r>
              <a:rPr sz="2300" b="1" dirty="0" err="1"/>
              <a:t>знаний</a:t>
            </a:r>
            <a:r>
              <a:rPr sz="2300" b="1" dirty="0"/>
              <a:t> </a:t>
            </a:r>
            <a:r>
              <a:rPr sz="2300" dirty="0"/>
              <a:t>и </a:t>
            </a:r>
            <a:r>
              <a:rPr sz="2300" b="1" dirty="0" err="1"/>
              <a:t>эффективности</a:t>
            </a:r>
            <a:r>
              <a:rPr sz="2300" dirty="0"/>
              <a:t>.</a:t>
            </a:r>
          </a:p>
        </p:txBody>
      </p:sp>
      <p:sp>
        <p:nvSpPr>
          <p:cNvPr id="52" name="Shape 52"/>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3</a:t>
            </a:fld>
            <a:endParaRPr sz="120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228600" y="228600"/>
            <a:ext cx="8686800" cy="1143000"/>
          </a:xfrm>
          <a:prstGeom prst="rect">
            <a:avLst/>
          </a:prstGeom>
        </p:spPr>
        <p:txBody>
          <a:bodyPr lIns="0" tIns="0" rIns="0" bIns="0">
            <a:normAutofit/>
          </a:bodyPr>
          <a:lstStyle>
            <a:lvl1pPr defTabSz="896111">
              <a:defRPr sz="2800"/>
            </a:lvl1pPr>
          </a:lstStyle>
          <a:p>
            <a:pPr lvl="0">
              <a:defRPr sz="1800" b="0">
                <a:solidFill>
                  <a:srgbClr val="000000"/>
                </a:solidFill>
              </a:defRPr>
            </a:pPr>
            <a:r>
              <a:rPr sz="2800" b="1" dirty="0" err="1">
                <a:solidFill>
                  <a:schemeClr val="tx1"/>
                </a:solidFill>
              </a:rPr>
              <a:t>Отдельный</a:t>
            </a:r>
            <a:r>
              <a:rPr sz="2800" b="1" dirty="0">
                <a:solidFill>
                  <a:schemeClr val="tx1"/>
                </a:solidFill>
              </a:rPr>
              <a:t> </a:t>
            </a:r>
            <a:r>
              <a:rPr sz="2800" b="1" dirty="0" err="1">
                <a:solidFill>
                  <a:schemeClr val="tx1"/>
                </a:solidFill>
              </a:rPr>
              <a:t>порядок</a:t>
            </a:r>
            <a:r>
              <a:rPr sz="2800" b="1" dirty="0">
                <a:solidFill>
                  <a:schemeClr val="tx1"/>
                </a:solidFill>
              </a:rPr>
              <a:t> </a:t>
            </a:r>
            <a:r>
              <a:rPr sz="2800" b="1" dirty="0" err="1">
                <a:solidFill>
                  <a:schemeClr val="tx1"/>
                </a:solidFill>
              </a:rPr>
              <a:t>отчетности</a:t>
            </a:r>
            <a:r>
              <a:rPr sz="2800" b="1" dirty="0">
                <a:solidFill>
                  <a:schemeClr val="tx1"/>
                </a:solidFill>
              </a:rPr>
              <a:t> </a:t>
            </a:r>
            <a:r>
              <a:rPr sz="2800" b="1" dirty="0" err="1">
                <a:solidFill>
                  <a:schemeClr val="tx1"/>
                </a:solidFill>
              </a:rPr>
              <a:t>по</a:t>
            </a:r>
            <a:r>
              <a:rPr sz="2800" b="1" dirty="0">
                <a:solidFill>
                  <a:schemeClr val="tx1"/>
                </a:solidFill>
              </a:rPr>
              <a:t> </a:t>
            </a:r>
            <a:r>
              <a:rPr sz="2800" b="1" dirty="0" err="1">
                <a:solidFill>
                  <a:schemeClr val="tx1"/>
                </a:solidFill>
              </a:rPr>
              <a:t>мониторингу</a:t>
            </a:r>
            <a:r>
              <a:rPr sz="2800" b="1" dirty="0">
                <a:solidFill>
                  <a:schemeClr val="tx1"/>
                </a:solidFill>
              </a:rPr>
              <a:t> (</a:t>
            </a:r>
            <a:r>
              <a:rPr sz="2800" b="1" dirty="0" err="1">
                <a:solidFill>
                  <a:schemeClr val="tx1"/>
                </a:solidFill>
              </a:rPr>
              <a:t>через</a:t>
            </a:r>
            <a:r>
              <a:rPr sz="2800" b="1" dirty="0">
                <a:solidFill>
                  <a:schemeClr val="tx1"/>
                </a:solidFill>
              </a:rPr>
              <a:t> </a:t>
            </a:r>
            <a:r>
              <a:rPr sz="2800" b="1" dirty="0" err="1">
                <a:solidFill>
                  <a:schemeClr val="tx1"/>
                </a:solidFill>
              </a:rPr>
              <a:t>Секретариат</a:t>
            </a:r>
            <a:r>
              <a:rPr sz="2800" b="1" dirty="0">
                <a:solidFill>
                  <a:schemeClr val="tx1"/>
                </a:solidFill>
              </a:rPr>
              <a:t>) и </a:t>
            </a:r>
            <a:r>
              <a:rPr sz="2800" b="1" dirty="0" err="1">
                <a:solidFill>
                  <a:schemeClr val="tx1"/>
                </a:solidFill>
              </a:rPr>
              <a:t>оценке</a:t>
            </a:r>
            <a:r>
              <a:rPr sz="2800" b="1" dirty="0">
                <a:solidFill>
                  <a:schemeClr val="tx1"/>
                </a:solidFill>
              </a:rPr>
              <a:t> (</a:t>
            </a:r>
            <a:r>
              <a:rPr sz="2800" b="1" dirty="0" err="1">
                <a:solidFill>
                  <a:schemeClr val="tx1"/>
                </a:solidFill>
              </a:rPr>
              <a:t>через</a:t>
            </a:r>
            <a:r>
              <a:rPr sz="2800" b="1" dirty="0">
                <a:solidFill>
                  <a:schemeClr val="tx1"/>
                </a:solidFill>
              </a:rPr>
              <a:t> УНО)</a:t>
            </a:r>
          </a:p>
        </p:txBody>
      </p:sp>
      <p:grpSp>
        <p:nvGrpSpPr>
          <p:cNvPr id="57" name="Group 57"/>
          <p:cNvGrpSpPr/>
          <p:nvPr/>
        </p:nvGrpSpPr>
        <p:grpSpPr>
          <a:xfrm>
            <a:off x="4114800" y="1752600"/>
            <a:ext cx="1981200" cy="685800"/>
            <a:chOff x="0" y="0"/>
            <a:chExt cx="1981200" cy="685800"/>
          </a:xfrm>
        </p:grpSpPr>
        <p:sp>
          <p:nvSpPr>
            <p:cNvPr id="55" name="Shape 55"/>
            <p:cNvSpPr/>
            <p:nvPr/>
          </p:nvSpPr>
          <p:spPr>
            <a:xfrm>
              <a:off x="0" y="0"/>
              <a:ext cx="1981200" cy="685800"/>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002060"/>
                  </a:solidFill>
                  <a:latin typeface="Calibri"/>
                  <a:ea typeface="Calibri"/>
                  <a:cs typeface="Calibri"/>
                  <a:sym typeface="Calibri"/>
                </a:defRPr>
              </a:pPr>
              <a:endParaRPr/>
            </a:p>
          </p:txBody>
        </p:sp>
        <p:sp>
          <p:nvSpPr>
            <p:cNvPr id="56" name="Shape 56"/>
            <p:cNvSpPr/>
            <p:nvPr/>
          </p:nvSpPr>
          <p:spPr>
            <a:xfrm>
              <a:off x="0" y="209549"/>
              <a:ext cx="1981200" cy="266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002060"/>
                  </a:solidFill>
                  <a:latin typeface="Calibri"/>
                  <a:ea typeface="Calibri"/>
                  <a:cs typeface="Calibri"/>
                  <a:sym typeface="Calibri"/>
                </a:defRPr>
              </a:lvl1pPr>
            </a:lstStyle>
            <a:p>
              <a:pPr lvl="0">
                <a:defRPr>
                  <a:solidFill>
                    <a:srgbClr val="000000"/>
                  </a:solidFill>
                </a:defRPr>
              </a:pPr>
              <a:r>
                <a:rPr>
                  <a:solidFill>
                    <a:srgbClr val="002060"/>
                  </a:solidFill>
                </a:rPr>
                <a:t>Совет ГЭФ</a:t>
              </a:r>
            </a:p>
          </p:txBody>
        </p:sp>
      </p:grpSp>
      <p:grpSp>
        <p:nvGrpSpPr>
          <p:cNvPr id="60" name="Group 60"/>
          <p:cNvGrpSpPr/>
          <p:nvPr/>
        </p:nvGrpSpPr>
        <p:grpSpPr>
          <a:xfrm>
            <a:off x="381000" y="3486147"/>
            <a:ext cx="1981200" cy="723901"/>
            <a:chOff x="0" y="0"/>
            <a:chExt cx="1981200" cy="723900"/>
          </a:xfrm>
        </p:grpSpPr>
        <p:sp>
          <p:nvSpPr>
            <p:cNvPr id="58" name="Shape 58"/>
            <p:cNvSpPr/>
            <p:nvPr/>
          </p:nvSpPr>
          <p:spPr>
            <a:xfrm>
              <a:off x="0" y="19049"/>
              <a:ext cx="1981200" cy="685804"/>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1600">
                  <a:solidFill>
                    <a:srgbClr val="002060"/>
                  </a:solidFill>
                  <a:latin typeface="Calibri"/>
                  <a:ea typeface="Calibri"/>
                  <a:cs typeface="Calibri"/>
                  <a:sym typeface="Calibri"/>
                </a:defRPr>
              </a:pPr>
              <a:endParaRPr/>
            </a:p>
          </p:txBody>
        </p:sp>
        <p:sp>
          <p:nvSpPr>
            <p:cNvPr id="59" name="Shape 59"/>
            <p:cNvSpPr/>
            <p:nvPr/>
          </p:nvSpPr>
          <p:spPr>
            <a:xfrm>
              <a:off x="0" y="-1"/>
              <a:ext cx="1981200" cy="723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600">
                  <a:solidFill>
                    <a:srgbClr val="002060"/>
                  </a:solidFill>
                  <a:latin typeface="Calibri"/>
                  <a:ea typeface="Calibri"/>
                  <a:cs typeface="Calibri"/>
                  <a:sym typeface="Calibri"/>
                </a:defRPr>
              </a:lvl1pPr>
            </a:lstStyle>
            <a:p>
              <a:pPr lvl="0">
                <a:defRPr sz="1800">
                  <a:solidFill>
                    <a:srgbClr val="000000"/>
                  </a:solidFill>
                </a:defRPr>
              </a:pPr>
              <a:r>
                <a:rPr sz="1600">
                  <a:solidFill>
                    <a:srgbClr val="002060"/>
                  </a:solidFill>
                </a:rPr>
                <a:t>Учрежденческие подразделения по оценке</a:t>
              </a:r>
            </a:p>
          </p:txBody>
        </p:sp>
      </p:grpSp>
      <p:grpSp>
        <p:nvGrpSpPr>
          <p:cNvPr id="63" name="Group 63"/>
          <p:cNvGrpSpPr/>
          <p:nvPr/>
        </p:nvGrpSpPr>
        <p:grpSpPr>
          <a:xfrm>
            <a:off x="2895600" y="3486147"/>
            <a:ext cx="1981200" cy="723901"/>
            <a:chOff x="0" y="0"/>
            <a:chExt cx="1981200" cy="723900"/>
          </a:xfrm>
        </p:grpSpPr>
        <p:sp>
          <p:nvSpPr>
            <p:cNvPr id="61" name="Shape 61"/>
            <p:cNvSpPr/>
            <p:nvPr/>
          </p:nvSpPr>
          <p:spPr>
            <a:xfrm>
              <a:off x="0" y="19049"/>
              <a:ext cx="1981200" cy="685804"/>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1600">
                  <a:solidFill>
                    <a:srgbClr val="002060"/>
                  </a:solidFill>
                  <a:latin typeface="Calibri"/>
                  <a:ea typeface="Calibri"/>
                  <a:cs typeface="Calibri"/>
                  <a:sym typeface="Calibri"/>
                </a:defRPr>
              </a:pPr>
              <a:endParaRPr/>
            </a:p>
          </p:txBody>
        </p:sp>
        <p:sp>
          <p:nvSpPr>
            <p:cNvPr id="62" name="Shape 62"/>
            <p:cNvSpPr/>
            <p:nvPr/>
          </p:nvSpPr>
          <p:spPr>
            <a:xfrm>
              <a:off x="0" y="-1"/>
              <a:ext cx="1981200" cy="723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600">
                  <a:solidFill>
                    <a:srgbClr val="002060"/>
                  </a:solidFill>
                  <a:latin typeface="Calibri"/>
                  <a:ea typeface="Calibri"/>
                  <a:cs typeface="Calibri"/>
                  <a:sym typeface="Calibri"/>
                </a:defRPr>
              </a:lvl1pPr>
            </a:lstStyle>
            <a:p>
              <a:pPr lvl="0">
                <a:defRPr sz="1800">
                  <a:solidFill>
                    <a:srgbClr val="000000"/>
                  </a:solidFill>
                </a:defRPr>
              </a:pPr>
              <a:r>
                <a:rPr sz="1600">
                  <a:solidFill>
                    <a:srgbClr val="002060"/>
                  </a:solidFill>
                </a:rPr>
                <a:t>Управление независимой оценки ГЭФ </a:t>
              </a:r>
            </a:p>
          </p:txBody>
        </p:sp>
      </p:grpSp>
      <p:grpSp>
        <p:nvGrpSpPr>
          <p:cNvPr id="66" name="Group 66"/>
          <p:cNvGrpSpPr/>
          <p:nvPr/>
        </p:nvGrpSpPr>
        <p:grpSpPr>
          <a:xfrm>
            <a:off x="5486400" y="3505200"/>
            <a:ext cx="1981200" cy="685800"/>
            <a:chOff x="0" y="0"/>
            <a:chExt cx="1981200" cy="685800"/>
          </a:xfrm>
        </p:grpSpPr>
        <p:sp>
          <p:nvSpPr>
            <p:cNvPr id="64" name="Shape 64"/>
            <p:cNvSpPr/>
            <p:nvPr/>
          </p:nvSpPr>
          <p:spPr>
            <a:xfrm>
              <a:off x="0" y="0"/>
              <a:ext cx="1981200" cy="685800"/>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1600">
                  <a:solidFill>
                    <a:srgbClr val="002060"/>
                  </a:solidFill>
                  <a:latin typeface="Calibri"/>
                  <a:ea typeface="Calibri"/>
                  <a:cs typeface="Calibri"/>
                  <a:sym typeface="Calibri"/>
                </a:defRPr>
              </a:pPr>
              <a:endParaRPr/>
            </a:p>
          </p:txBody>
        </p:sp>
        <p:sp>
          <p:nvSpPr>
            <p:cNvPr id="65" name="Shape 65"/>
            <p:cNvSpPr/>
            <p:nvPr/>
          </p:nvSpPr>
          <p:spPr>
            <a:xfrm>
              <a:off x="0" y="222250"/>
              <a:ext cx="1981200" cy="241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600">
                  <a:solidFill>
                    <a:srgbClr val="002060"/>
                  </a:solidFill>
                  <a:latin typeface="Calibri"/>
                  <a:ea typeface="Calibri"/>
                  <a:cs typeface="Calibri"/>
                  <a:sym typeface="Calibri"/>
                </a:defRPr>
              </a:lvl1pPr>
            </a:lstStyle>
            <a:p>
              <a:pPr lvl="0">
                <a:defRPr sz="1800">
                  <a:solidFill>
                    <a:srgbClr val="000000"/>
                  </a:solidFill>
                </a:defRPr>
              </a:pPr>
              <a:r>
                <a:rPr sz="1600">
                  <a:solidFill>
                    <a:srgbClr val="002060"/>
                  </a:solidFill>
                </a:rPr>
                <a:t>Секретариат ГЭФ</a:t>
              </a:r>
            </a:p>
          </p:txBody>
        </p:sp>
      </p:grpSp>
      <p:grpSp>
        <p:nvGrpSpPr>
          <p:cNvPr id="69" name="Group 69"/>
          <p:cNvGrpSpPr/>
          <p:nvPr/>
        </p:nvGrpSpPr>
        <p:grpSpPr>
          <a:xfrm>
            <a:off x="4114800" y="4774165"/>
            <a:ext cx="1981200" cy="738664"/>
            <a:chOff x="0" y="-7382"/>
            <a:chExt cx="1981200" cy="738663"/>
          </a:xfrm>
        </p:grpSpPr>
        <p:sp>
          <p:nvSpPr>
            <p:cNvPr id="67" name="Shape 67"/>
            <p:cNvSpPr/>
            <p:nvPr/>
          </p:nvSpPr>
          <p:spPr>
            <a:xfrm>
              <a:off x="0" y="19049"/>
              <a:ext cx="1981200" cy="685804"/>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1600">
                  <a:solidFill>
                    <a:srgbClr val="002060"/>
                  </a:solidFill>
                  <a:latin typeface="Calibri"/>
                  <a:ea typeface="Calibri"/>
                  <a:cs typeface="Calibri"/>
                  <a:sym typeface="Calibri"/>
                </a:defRPr>
              </a:pPr>
              <a:endParaRPr/>
            </a:p>
          </p:txBody>
        </p:sp>
        <p:sp>
          <p:nvSpPr>
            <p:cNvPr id="68" name="Shape 68"/>
            <p:cNvSpPr/>
            <p:nvPr/>
          </p:nvSpPr>
          <p:spPr>
            <a:xfrm>
              <a:off x="0" y="-7382"/>
              <a:ext cx="1981200" cy="738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600">
                  <a:solidFill>
                    <a:srgbClr val="002060"/>
                  </a:solidFill>
                  <a:latin typeface="Calibri"/>
                  <a:ea typeface="Calibri"/>
                  <a:cs typeface="Calibri"/>
                  <a:sym typeface="Calibri"/>
                </a:defRPr>
              </a:lvl1pPr>
            </a:lstStyle>
            <a:p>
              <a:pPr lvl="0">
                <a:defRPr sz="1800">
                  <a:solidFill>
                    <a:srgbClr val="000000"/>
                  </a:solidFill>
                </a:defRPr>
              </a:pPr>
              <a:r>
                <a:rPr sz="1600" dirty="0" err="1">
                  <a:solidFill>
                    <a:srgbClr val="002060"/>
                  </a:solidFill>
                </a:rPr>
                <a:t>Координационные</a:t>
              </a:r>
              <a:r>
                <a:rPr sz="1600" dirty="0">
                  <a:solidFill>
                    <a:srgbClr val="002060"/>
                  </a:solidFill>
                </a:rPr>
                <a:t> </a:t>
              </a:r>
              <a:r>
                <a:rPr sz="1600" dirty="0" err="1">
                  <a:solidFill>
                    <a:srgbClr val="002060"/>
                  </a:solidFill>
                </a:rPr>
                <a:t>подразделения</a:t>
              </a:r>
              <a:r>
                <a:rPr sz="1600" dirty="0">
                  <a:solidFill>
                    <a:srgbClr val="002060"/>
                  </a:solidFill>
                </a:rPr>
                <a:t> </a:t>
              </a:r>
              <a:r>
                <a:rPr sz="1600" dirty="0" err="1" smtClean="0">
                  <a:solidFill>
                    <a:srgbClr val="002060"/>
                  </a:solidFill>
                </a:rPr>
                <a:t>учреждени</a:t>
              </a:r>
              <a:r>
                <a:rPr lang="ru-RU" sz="1600" dirty="0" smtClean="0">
                  <a:solidFill>
                    <a:srgbClr val="002060"/>
                  </a:solidFill>
                </a:rPr>
                <a:t>й</a:t>
              </a:r>
              <a:r>
                <a:rPr sz="1600" dirty="0" smtClean="0">
                  <a:solidFill>
                    <a:srgbClr val="002060"/>
                  </a:solidFill>
                </a:rPr>
                <a:t> </a:t>
              </a:r>
              <a:r>
                <a:rPr sz="1600" dirty="0">
                  <a:solidFill>
                    <a:srgbClr val="002060"/>
                  </a:solidFill>
                </a:rPr>
                <a:t>ГЭФ</a:t>
              </a:r>
            </a:p>
          </p:txBody>
        </p:sp>
      </p:grpSp>
      <p:grpSp>
        <p:nvGrpSpPr>
          <p:cNvPr id="72" name="Group 72"/>
          <p:cNvGrpSpPr/>
          <p:nvPr/>
        </p:nvGrpSpPr>
        <p:grpSpPr>
          <a:xfrm>
            <a:off x="4114800" y="6019800"/>
            <a:ext cx="1981200" cy="685800"/>
            <a:chOff x="0" y="0"/>
            <a:chExt cx="1981200" cy="685800"/>
          </a:xfrm>
        </p:grpSpPr>
        <p:sp>
          <p:nvSpPr>
            <p:cNvPr id="70" name="Shape 70"/>
            <p:cNvSpPr/>
            <p:nvPr/>
          </p:nvSpPr>
          <p:spPr>
            <a:xfrm>
              <a:off x="0" y="0"/>
              <a:ext cx="1981200" cy="685800"/>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sz="1600">
                  <a:solidFill>
                    <a:srgbClr val="002060"/>
                  </a:solidFill>
                  <a:latin typeface="Calibri"/>
                  <a:ea typeface="Calibri"/>
                  <a:cs typeface="Calibri"/>
                  <a:sym typeface="Calibri"/>
                </a:defRPr>
              </a:pPr>
              <a:endParaRPr/>
            </a:p>
          </p:txBody>
        </p:sp>
        <p:sp>
          <p:nvSpPr>
            <p:cNvPr id="71" name="Shape 71"/>
            <p:cNvSpPr/>
            <p:nvPr/>
          </p:nvSpPr>
          <p:spPr>
            <a:xfrm>
              <a:off x="0" y="101598"/>
              <a:ext cx="1981200" cy="482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600">
                  <a:solidFill>
                    <a:srgbClr val="002060"/>
                  </a:solidFill>
                  <a:latin typeface="Calibri"/>
                  <a:ea typeface="Calibri"/>
                  <a:cs typeface="Calibri"/>
                  <a:sym typeface="Calibri"/>
                </a:defRPr>
              </a:lvl1pPr>
            </a:lstStyle>
            <a:p>
              <a:pPr lvl="0">
                <a:defRPr sz="1800">
                  <a:solidFill>
                    <a:srgbClr val="000000"/>
                  </a:solidFill>
                </a:defRPr>
              </a:pPr>
              <a:r>
                <a:rPr sz="1600">
                  <a:solidFill>
                    <a:srgbClr val="002060"/>
                  </a:solidFill>
                </a:rPr>
                <a:t>Проекты и программы ГЭФ</a:t>
              </a:r>
            </a:p>
          </p:txBody>
        </p:sp>
      </p:grpSp>
      <p:sp>
        <p:nvSpPr>
          <p:cNvPr id="73" name="Shape 73"/>
          <p:cNvSpPr/>
          <p:nvPr/>
        </p:nvSpPr>
        <p:spPr>
          <a:xfrm flipV="1">
            <a:off x="4419600" y="2514598"/>
            <a:ext cx="0" cy="990604"/>
          </a:xfrm>
          <a:prstGeom prst="line">
            <a:avLst/>
          </a:prstGeom>
          <a:ln w="28575">
            <a:solidFill>
              <a:srgbClr val="002060"/>
            </a:solidFill>
            <a:tailEnd type="triangle"/>
          </a:ln>
        </p:spPr>
        <p:txBody>
          <a:bodyPr lIns="0" tIns="0" rIns="0" bIns="0"/>
          <a:lstStyle/>
          <a:p>
            <a:pPr lvl="0" defTabSz="457200">
              <a:defRPr sz="1200">
                <a:latin typeface="+mj-lt"/>
                <a:ea typeface="+mj-ea"/>
                <a:cs typeface="+mj-cs"/>
                <a:sym typeface="Helvetica"/>
              </a:defRPr>
            </a:pPr>
            <a:endParaRPr/>
          </a:p>
        </p:txBody>
      </p:sp>
      <p:sp>
        <p:nvSpPr>
          <p:cNvPr id="74" name="Shape 74"/>
          <p:cNvSpPr/>
          <p:nvPr/>
        </p:nvSpPr>
        <p:spPr>
          <a:xfrm flipV="1">
            <a:off x="5715000" y="4190998"/>
            <a:ext cx="0" cy="609604"/>
          </a:xfrm>
          <a:prstGeom prst="line">
            <a:avLst/>
          </a:prstGeom>
          <a:ln w="28575">
            <a:solidFill>
              <a:srgbClr val="002060"/>
            </a:solidFill>
            <a:tailEnd type="triangle"/>
          </a:ln>
        </p:spPr>
        <p:txBody>
          <a:bodyPr lIns="0" tIns="0" rIns="0" bIns="0"/>
          <a:lstStyle/>
          <a:p>
            <a:pPr lvl="0" defTabSz="457200">
              <a:defRPr sz="1200">
                <a:latin typeface="+mj-lt"/>
                <a:ea typeface="+mj-ea"/>
                <a:cs typeface="+mj-cs"/>
                <a:sym typeface="Helvetica"/>
              </a:defRPr>
            </a:pPr>
            <a:endParaRPr/>
          </a:p>
        </p:txBody>
      </p:sp>
      <p:sp>
        <p:nvSpPr>
          <p:cNvPr id="75" name="Shape 75"/>
          <p:cNvSpPr/>
          <p:nvPr/>
        </p:nvSpPr>
        <p:spPr>
          <a:xfrm flipV="1">
            <a:off x="4419600" y="4190998"/>
            <a:ext cx="0" cy="609604"/>
          </a:xfrm>
          <a:prstGeom prst="line">
            <a:avLst/>
          </a:prstGeom>
          <a:ln w="28575">
            <a:solidFill>
              <a:srgbClr val="002060"/>
            </a:solidFill>
            <a:tailEnd type="triangle"/>
          </a:ln>
        </p:spPr>
        <p:txBody>
          <a:bodyPr lIns="0" tIns="0" rIns="0" bIns="0"/>
          <a:lstStyle/>
          <a:p>
            <a:pPr lvl="0" defTabSz="457200">
              <a:defRPr sz="1200">
                <a:latin typeface="+mj-lt"/>
                <a:ea typeface="+mj-ea"/>
                <a:cs typeface="+mj-cs"/>
                <a:sym typeface="Helvetica"/>
              </a:defRPr>
            </a:pPr>
            <a:endParaRPr/>
          </a:p>
        </p:txBody>
      </p:sp>
      <p:sp>
        <p:nvSpPr>
          <p:cNvPr id="76" name="Shape 76"/>
          <p:cNvSpPr/>
          <p:nvPr/>
        </p:nvSpPr>
        <p:spPr>
          <a:xfrm flipV="1">
            <a:off x="5029200" y="5486398"/>
            <a:ext cx="0" cy="533404"/>
          </a:xfrm>
          <a:prstGeom prst="line">
            <a:avLst/>
          </a:prstGeom>
          <a:ln w="28575">
            <a:solidFill>
              <a:srgbClr val="002060"/>
            </a:solidFill>
            <a:tailEnd type="triangle"/>
          </a:ln>
        </p:spPr>
        <p:txBody>
          <a:bodyPr lIns="0" tIns="0" rIns="0" bIns="0"/>
          <a:lstStyle/>
          <a:p>
            <a:pPr lvl="0" defTabSz="457200">
              <a:defRPr sz="1200">
                <a:latin typeface="+mj-lt"/>
                <a:ea typeface="+mj-ea"/>
                <a:cs typeface="+mj-cs"/>
                <a:sym typeface="Helvetica"/>
              </a:defRPr>
            </a:pPr>
            <a:endParaRPr/>
          </a:p>
        </p:txBody>
      </p:sp>
      <p:sp>
        <p:nvSpPr>
          <p:cNvPr id="77" name="Shape 77"/>
          <p:cNvSpPr/>
          <p:nvPr/>
        </p:nvSpPr>
        <p:spPr>
          <a:xfrm flipV="1">
            <a:off x="5715000" y="2514598"/>
            <a:ext cx="0" cy="990604"/>
          </a:xfrm>
          <a:prstGeom prst="line">
            <a:avLst/>
          </a:prstGeom>
          <a:ln w="28575">
            <a:solidFill>
              <a:srgbClr val="002060"/>
            </a:solidFill>
            <a:tailEnd type="triangle"/>
          </a:ln>
        </p:spPr>
        <p:txBody>
          <a:bodyPr lIns="0" tIns="0" rIns="0" bIns="0"/>
          <a:lstStyle/>
          <a:p>
            <a:pPr lvl="0" defTabSz="457200">
              <a:defRPr sz="1200">
                <a:latin typeface="+mj-lt"/>
                <a:ea typeface="+mj-ea"/>
                <a:cs typeface="+mj-cs"/>
                <a:sym typeface="Helvetica"/>
              </a:defRPr>
            </a:pPr>
            <a:endParaRPr/>
          </a:p>
        </p:txBody>
      </p:sp>
      <p:sp>
        <p:nvSpPr>
          <p:cNvPr id="78" name="Shape 78"/>
          <p:cNvSpPr/>
          <p:nvPr/>
        </p:nvSpPr>
        <p:spPr>
          <a:xfrm>
            <a:off x="2366959" y="3846510"/>
            <a:ext cx="174629" cy="3"/>
          </a:xfrm>
          <a:prstGeom prst="line">
            <a:avLst/>
          </a:prstGeom>
          <a:ln w="28575">
            <a:solidFill>
              <a:srgbClr val="002060"/>
            </a:solidFill>
            <a:headEnd type="triangle"/>
            <a:tailEnd type="triangle"/>
          </a:ln>
        </p:spPr>
        <p:txBody>
          <a:bodyPr lIns="0" tIns="0" rIns="0" bIns="0"/>
          <a:lstStyle/>
          <a:p>
            <a:pPr lvl="0" defTabSz="457200">
              <a:defRPr sz="1200">
                <a:latin typeface="+mj-lt"/>
                <a:ea typeface="+mj-ea"/>
                <a:cs typeface="+mj-cs"/>
                <a:sym typeface="Helvetica"/>
              </a:defRPr>
            </a:pPr>
            <a:endParaRPr/>
          </a:p>
        </p:txBody>
      </p:sp>
      <p:sp>
        <p:nvSpPr>
          <p:cNvPr id="79" name="Shape 79"/>
          <p:cNvSpPr/>
          <p:nvPr/>
        </p:nvSpPr>
        <p:spPr>
          <a:xfrm>
            <a:off x="2286000" y="2566988"/>
            <a:ext cx="2282825" cy="789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1000">
                <a:solidFill>
                  <a:srgbClr val="002060"/>
                </a:solidFill>
                <a:latin typeface="Calibri"/>
                <a:ea typeface="Calibri"/>
                <a:cs typeface="Calibri"/>
                <a:sym typeface="Calibri"/>
              </a:rPr>
              <a:t>Годовые доклады об оценке</a:t>
            </a:r>
            <a:endParaRPr>
              <a:latin typeface="Calibri"/>
              <a:ea typeface="Calibri"/>
              <a:cs typeface="Calibri"/>
              <a:sym typeface="Calibri"/>
            </a:endParaRPr>
          </a:p>
          <a:p>
            <a:pPr lvl="0"/>
            <a:r>
              <a:rPr sz="1000">
                <a:solidFill>
                  <a:srgbClr val="002060"/>
                </a:solidFill>
                <a:latin typeface="Calibri"/>
                <a:ea typeface="Calibri"/>
                <a:cs typeface="Calibri"/>
                <a:sym typeface="Calibri"/>
              </a:rPr>
              <a:t>Общий анализ деятельности </a:t>
            </a:r>
            <a:endParaRPr>
              <a:latin typeface="Calibri"/>
              <a:ea typeface="Calibri"/>
              <a:cs typeface="Calibri"/>
              <a:sym typeface="Calibri"/>
            </a:endParaRPr>
          </a:p>
          <a:p>
            <a:pPr lvl="0"/>
            <a:r>
              <a:rPr sz="1000">
                <a:solidFill>
                  <a:srgbClr val="002060"/>
                </a:solidFill>
                <a:latin typeface="Calibri"/>
                <a:ea typeface="Calibri"/>
                <a:cs typeface="Calibri"/>
                <a:sym typeface="Calibri"/>
              </a:rPr>
              <a:t>(для Ассамблеи)</a:t>
            </a:r>
            <a:endParaRPr>
              <a:latin typeface="Calibri"/>
              <a:ea typeface="Calibri"/>
              <a:cs typeface="Calibri"/>
              <a:sym typeface="Calibri"/>
            </a:endParaRPr>
          </a:p>
          <a:p>
            <a:pPr lvl="0"/>
            <a:r>
              <a:rPr sz="1000">
                <a:solidFill>
                  <a:srgbClr val="002060"/>
                </a:solidFill>
                <a:latin typeface="Calibri"/>
                <a:ea typeface="Calibri"/>
                <a:cs typeface="Calibri"/>
                <a:sym typeface="Calibri"/>
              </a:rPr>
              <a:t>Годовая программа работы</a:t>
            </a:r>
            <a:endParaRPr>
              <a:latin typeface="Calibri"/>
              <a:ea typeface="Calibri"/>
              <a:cs typeface="Calibri"/>
              <a:sym typeface="Calibri"/>
            </a:endParaRPr>
          </a:p>
          <a:p>
            <a:pPr lvl="0"/>
            <a:r>
              <a:rPr sz="1000">
                <a:solidFill>
                  <a:srgbClr val="002060"/>
                </a:solidFill>
                <a:latin typeface="Calibri"/>
                <a:ea typeface="Calibri"/>
                <a:cs typeface="Calibri"/>
                <a:sym typeface="Calibri"/>
              </a:rPr>
              <a:t> и бюджет</a:t>
            </a:r>
          </a:p>
        </p:txBody>
      </p:sp>
      <p:sp>
        <p:nvSpPr>
          <p:cNvPr id="80" name="Shape 80"/>
          <p:cNvSpPr/>
          <p:nvPr/>
        </p:nvSpPr>
        <p:spPr>
          <a:xfrm>
            <a:off x="5791198" y="2566988"/>
            <a:ext cx="2975564" cy="7899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000">
                <a:solidFill>
                  <a:srgbClr val="002060"/>
                </a:solidFill>
                <a:latin typeface="Calibri"/>
                <a:ea typeface="Calibri"/>
                <a:cs typeface="Calibri"/>
                <a:sym typeface="Calibri"/>
              </a:rPr>
              <a:t>Годовой доклад о мониторинге</a:t>
            </a:r>
            <a:endParaRPr>
              <a:latin typeface="Calibri"/>
              <a:ea typeface="Calibri"/>
              <a:cs typeface="Calibri"/>
              <a:sym typeface="Calibri"/>
            </a:endParaRPr>
          </a:p>
          <a:p>
            <a:pPr lvl="0"/>
            <a:r>
              <a:rPr sz="1000">
                <a:solidFill>
                  <a:srgbClr val="002060"/>
                </a:solidFill>
                <a:latin typeface="Calibri"/>
                <a:ea typeface="Calibri"/>
                <a:cs typeface="Calibri"/>
                <a:sym typeface="Calibri"/>
              </a:rPr>
              <a:t>Ответ руководства на оценку</a:t>
            </a:r>
            <a:endParaRPr>
              <a:latin typeface="Calibri"/>
              <a:ea typeface="Calibri"/>
              <a:cs typeface="Calibri"/>
              <a:sym typeface="Calibri"/>
            </a:endParaRPr>
          </a:p>
          <a:p>
            <a:pPr lvl="0"/>
            <a:r>
              <a:rPr sz="1000">
                <a:solidFill>
                  <a:srgbClr val="002060"/>
                </a:solidFill>
                <a:latin typeface="Calibri"/>
                <a:ea typeface="Calibri"/>
                <a:cs typeface="Calibri"/>
                <a:sym typeface="Calibri"/>
              </a:rPr>
              <a:t>Программные документы и показатели</a:t>
            </a:r>
            <a:endParaRPr>
              <a:latin typeface="Calibri"/>
              <a:ea typeface="Calibri"/>
              <a:cs typeface="Calibri"/>
              <a:sym typeface="Calibri"/>
            </a:endParaRPr>
          </a:p>
          <a:p>
            <a:pPr lvl="0"/>
            <a:r>
              <a:rPr sz="1000">
                <a:solidFill>
                  <a:srgbClr val="002060"/>
                </a:solidFill>
                <a:latin typeface="Calibri"/>
                <a:ea typeface="Calibri"/>
                <a:cs typeface="Calibri"/>
                <a:sym typeface="Calibri"/>
              </a:rPr>
              <a:t>Менеджмент, ориентированный на конкретные</a:t>
            </a:r>
            <a:endParaRPr>
              <a:latin typeface="Calibri"/>
              <a:ea typeface="Calibri"/>
              <a:cs typeface="Calibri"/>
              <a:sym typeface="Calibri"/>
            </a:endParaRPr>
          </a:p>
          <a:p>
            <a:pPr lvl="0"/>
            <a:r>
              <a:rPr sz="1000">
                <a:solidFill>
                  <a:srgbClr val="002060"/>
                </a:solidFill>
                <a:latin typeface="Calibri"/>
                <a:ea typeface="Calibri"/>
                <a:cs typeface="Calibri"/>
                <a:sym typeface="Calibri"/>
              </a:rPr>
              <a:t>результаты</a:t>
            </a:r>
          </a:p>
        </p:txBody>
      </p:sp>
      <p:sp>
        <p:nvSpPr>
          <p:cNvPr id="81" name="Shape 81"/>
          <p:cNvSpPr/>
          <p:nvPr/>
        </p:nvSpPr>
        <p:spPr>
          <a:xfrm>
            <a:off x="5791198" y="4244973"/>
            <a:ext cx="3075552" cy="5105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000">
                <a:solidFill>
                  <a:srgbClr val="002060"/>
                </a:solidFill>
                <a:latin typeface="Calibri"/>
                <a:ea typeface="Calibri"/>
                <a:cs typeface="Calibri"/>
                <a:sym typeface="Calibri"/>
              </a:rPr>
              <a:t>Доклады об осуществлении проектов и программ</a:t>
            </a:r>
          </a:p>
          <a:p>
            <a:pPr lvl="0"/>
            <a:r>
              <a:rPr sz="1000">
                <a:solidFill>
                  <a:srgbClr val="002060"/>
                </a:solidFill>
                <a:latin typeface="Calibri"/>
                <a:ea typeface="Calibri"/>
                <a:cs typeface="Calibri"/>
                <a:sym typeface="Calibri"/>
              </a:rPr>
              <a:t>Доклады по портфелям учреждений</a:t>
            </a:r>
            <a:endParaRPr>
              <a:latin typeface="Calibri"/>
              <a:ea typeface="Calibri"/>
              <a:cs typeface="Calibri"/>
              <a:sym typeface="Calibri"/>
            </a:endParaRPr>
          </a:p>
          <a:p>
            <a:pPr lvl="0"/>
            <a:r>
              <a:rPr sz="1000">
                <a:solidFill>
                  <a:srgbClr val="002060"/>
                </a:solidFill>
                <a:latin typeface="Calibri"/>
                <a:ea typeface="Calibri"/>
                <a:cs typeface="Calibri"/>
                <a:sym typeface="Calibri"/>
              </a:rPr>
              <a:t>Проектная документация с планами МиО </a:t>
            </a:r>
          </a:p>
        </p:txBody>
      </p:sp>
      <p:sp>
        <p:nvSpPr>
          <p:cNvPr id="82" name="Shape 82"/>
          <p:cNvSpPr/>
          <p:nvPr/>
        </p:nvSpPr>
        <p:spPr>
          <a:xfrm>
            <a:off x="3716337" y="4267198"/>
            <a:ext cx="1290892" cy="3708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000">
                <a:solidFill>
                  <a:srgbClr val="002060"/>
                </a:solidFill>
                <a:latin typeface="Calibri"/>
                <a:ea typeface="Calibri"/>
                <a:cs typeface="Calibri"/>
                <a:sym typeface="Calibri"/>
              </a:rPr>
              <a:t>Оценки проектов и</a:t>
            </a:r>
            <a:endParaRPr>
              <a:latin typeface="Calibri"/>
              <a:ea typeface="Calibri"/>
              <a:cs typeface="Calibri"/>
              <a:sym typeface="Calibri"/>
            </a:endParaRPr>
          </a:p>
          <a:p>
            <a:pPr lvl="0"/>
            <a:r>
              <a:rPr sz="1000">
                <a:solidFill>
                  <a:srgbClr val="002060"/>
                </a:solidFill>
                <a:latin typeface="Calibri"/>
                <a:ea typeface="Calibri"/>
                <a:cs typeface="Calibri"/>
                <a:sym typeface="Calibri"/>
              </a:rPr>
              <a:t>программ</a:t>
            </a:r>
          </a:p>
        </p:txBody>
      </p:sp>
      <p:sp>
        <p:nvSpPr>
          <p:cNvPr id="83" name="Shape 83"/>
          <p:cNvSpPr/>
          <p:nvPr/>
        </p:nvSpPr>
        <p:spPr>
          <a:xfrm>
            <a:off x="1947863" y="4246562"/>
            <a:ext cx="1510748" cy="5105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000">
                <a:solidFill>
                  <a:srgbClr val="002060"/>
                </a:solidFill>
                <a:latin typeface="Calibri"/>
                <a:ea typeface="Calibri"/>
                <a:cs typeface="Calibri"/>
                <a:sym typeface="Calibri"/>
              </a:rPr>
              <a:t>Корпоративные оценки</a:t>
            </a:r>
          </a:p>
          <a:p>
            <a:pPr lvl="0"/>
            <a:r>
              <a:rPr sz="1000">
                <a:solidFill>
                  <a:srgbClr val="002060"/>
                </a:solidFill>
                <a:latin typeface="Calibri"/>
                <a:ea typeface="Calibri"/>
                <a:cs typeface="Calibri"/>
                <a:sym typeface="Calibri"/>
              </a:rPr>
              <a:t>Независимые оценки</a:t>
            </a:r>
          </a:p>
          <a:p>
            <a:pPr lvl="0"/>
            <a:r>
              <a:rPr sz="1000">
                <a:solidFill>
                  <a:srgbClr val="002060"/>
                </a:solidFill>
                <a:latin typeface="Calibri"/>
                <a:ea typeface="Calibri"/>
                <a:cs typeface="Calibri"/>
                <a:sym typeface="Calibri"/>
              </a:rPr>
              <a:t>проектов и программ</a:t>
            </a:r>
          </a:p>
        </p:txBody>
      </p:sp>
      <p:sp>
        <p:nvSpPr>
          <p:cNvPr id="84" name="Shape 84"/>
          <p:cNvSpPr/>
          <p:nvPr/>
        </p:nvSpPr>
        <p:spPr>
          <a:xfrm>
            <a:off x="5029197" y="5486398"/>
            <a:ext cx="3281841" cy="5105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000" dirty="0" err="1">
                <a:solidFill>
                  <a:srgbClr val="002060"/>
                </a:solidFill>
                <a:latin typeface="Calibri"/>
                <a:ea typeface="Calibri"/>
                <a:cs typeface="Calibri"/>
                <a:sym typeface="Calibri"/>
              </a:rPr>
              <a:t>Доклады</a:t>
            </a:r>
            <a:r>
              <a:rPr sz="1000" dirty="0">
                <a:solidFill>
                  <a:srgbClr val="002060"/>
                </a:solidFill>
                <a:latin typeface="Calibri"/>
                <a:ea typeface="Calibri"/>
                <a:cs typeface="Calibri"/>
                <a:sym typeface="Calibri"/>
              </a:rPr>
              <a:t> </a:t>
            </a:r>
            <a:r>
              <a:rPr sz="1000" dirty="0" err="1">
                <a:solidFill>
                  <a:srgbClr val="002060"/>
                </a:solidFill>
                <a:latin typeface="Calibri"/>
                <a:ea typeface="Calibri"/>
                <a:cs typeface="Calibri"/>
                <a:sym typeface="Calibri"/>
              </a:rPr>
              <a:t>об</a:t>
            </a:r>
            <a:r>
              <a:rPr sz="1000" dirty="0">
                <a:solidFill>
                  <a:srgbClr val="002060"/>
                </a:solidFill>
                <a:latin typeface="Calibri"/>
                <a:ea typeface="Calibri"/>
                <a:cs typeface="Calibri"/>
                <a:sym typeface="Calibri"/>
              </a:rPr>
              <a:t> </a:t>
            </a:r>
            <a:r>
              <a:rPr sz="1000" dirty="0" err="1">
                <a:solidFill>
                  <a:srgbClr val="002060"/>
                </a:solidFill>
                <a:latin typeface="Calibri"/>
                <a:ea typeface="Calibri"/>
                <a:cs typeface="Calibri"/>
                <a:sym typeface="Calibri"/>
              </a:rPr>
              <a:t>осуществлении</a:t>
            </a:r>
            <a:r>
              <a:rPr sz="1000" dirty="0">
                <a:solidFill>
                  <a:srgbClr val="002060"/>
                </a:solidFill>
                <a:latin typeface="Calibri"/>
                <a:ea typeface="Calibri"/>
                <a:cs typeface="Calibri"/>
                <a:sym typeface="Calibri"/>
              </a:rPr>
              <a:t> </a:t>
            </a:r>
            <a:r>
              <a:rPr sz="1000" dirty="0" err="1">
                <a:solidFill>
                  <a:srgbClr val="002060"/>
                </a:solidFill>
                <a:latin typeface="Calibri"/>
                <a:ea typeface="Calibri"/>
                <a:cs typeface="Calibri"/>
                <a:sym typeface="Calibri"/>
              </a:rPr>
              <a:t>проектов</a:t>
            </a:r>
            <a:r>
              <a:rPr sz="1000" dirty="0">
                <a:solidFill>
                  <a:srgbClr val="002060"/>
                </a:solidFill>
                <a:latin typeface="Calibri"/>
                <a:ea typeface="Calibri"/>
                <a:cs typeface="Calibri"/>
                <a:sym typeface="Calibri"/>
              </a:rPr>
              <a:t> и </a:t>
            </a:r>
            <a:r>
              <a:rPr sz="1000" dirty="0" err="1">
                <a:solidFill>
                  <a:srgbClr val="002060"/>
                </a:solidFill>
                <a:latin typeface="Calibri"/>
                <a:ea typeface="Calibri"/>
                <a:cs typeface="Calibri"/>
                <a:sym typeface="Calibri"/>
              </a:rPr>
              <a:t>программ</a:t>
            </a:r>
            <a:endParaRPr dirty="0">
              <a:latin typeface="Calibri"/>
              <a:ea typeface="Calibri"/>
              <a:cs typeface="Calibri"/>
              <a:sym typeface="Calibri"/>
            </a:endParaRPr>
          </a:p>
          <a:p>
            <a:pPr lvl="0"/>
            <a:r>
              <a:rPr sz="1000" dirty="0" err="1">
                <a:solidFill>
                  <a:srgbClr val="002060"/>
                </a:solidFill>
                <a:latin typeface="Calibri"/>
                <a:ea typeface="Calibri"/>
                <a:cs typeface="Calibri"/>
                <a:sym typeface="Calibri"/>
              </a:rPr>
              <a:t>Документация</a:t>
            </a:r>
            <a:r>
              <a:rPr sz="1000" dirty="0">
                <a:solidFill>
                  <a:srgbClr val="002060"/>
                </a:solidFill>
                <a:latin typeface="Calibri"/>
                <a:ea typeface="Calibri"/>
                <a:cs typeface="Calibri"/>
                <a:sym typeface="Calibri"/>
              </a:rPr>
              <a:t> </a:t>
            </a:r>
            <a:r>
              <a:rPr sz="1000" dirty="0" err="1">
                <a:solidFill>
                  <a:srgbClr val="002060"/>
                </a:solidFill>
                <a:latin typeface="Calibri"/>
                <a:ea typeface="Calibri"/>
                <a:cs typeface="Calibri"/>
                <a:sym typeface="Calibri"/>
              </a:rPr>
              <a:t>по</a:t>
            </a:r>
            <a:r>
              <a:rPr sz="1000" dirty="0">
                <a:solidFill>
                  <a:srgbClr val="002060"/>
                </a:solidFill>
                <a:latin typeface="Calibri"/>
                <a:ea typeface="Calibri"/>
                <a:cs typeface="Calibri"/>
                <a:sym typeface="Calibri"/>
              </a:rPr>
              <a:t> </a:t>
            </a:r>
            <a:r>
              <a:rPr sz="1000" dirty="0" err="1">
                <a:solidFill>
                  <a:srgbClr val="002060"/>
                </a:solidFill>
                <a:latin typeface="Calibri"/>
                <a:ea typeface="Calibri"/>
                <a:cs typeface="Calibri"/>
                <a:sym typeface="Calibri"/>
              </a:rPr>
              <a:t>мониторингу</a:t>
            </a:r>
            <a:r>
              <a:rPr sz="1000" dirty="0">
                <a:solidFill>
                  <a:srgbClr val="002060"/>
                </a:solidFill>
                <a:latin typeface="Calibri"/>
                <a:ea typeface="Calibri"/>
                <a:cs typeface="Calibri"/>
                <a:sym typeface="Calibri"/>
              </a:rPr>
              <a:t> </a:t>
            </a:r>
            <a:r>
              <a:rPr sz="1000" dirty="0" err="1">
                <a:solidFill>
                  <a:srgbClr val="002060"/>
                </a:solidFill>
                <a:latin typeface="Calibri"/>
                <a:ea typeface="Calibri"/>
                <a:cs typeface="Calibri"/>
                <a:sym typeface="Calibri"/>
              </a:rPr>
              <a:t>проектов</a:t>
            </a:r>
            <a:r>
              <a:rPr sz="1000" dirty="0">
                <a:solidFill>
                  <a:srgbClr val="002060"/>
                </a:solidFill>
                <a:latin typeface="Calibri"/>
                <a:ea typeface="Calibri"/>
                <a:cs typeface="Calibri"/>
                <a:sym typeface="Calibri"/>
              </a:rPr>
              <a:t> и </a:t>
            </a:r>
            <a:r>
              <a:rPr sz="1000" dirty="0" err="1">
                <a:solidFill>
                  <a:srgbClr val="002060"/>
                </a:solidFill>
                <a:latin typeface="Calibri"/>
                <a:ea typeface="Calibri"/>
                <a:cs typeface="Calibri"/>
                <a:sym typeface="Calibri"/>
              </a:rPr>
              <a:t>программ</a:t>
            </a:r>
            <a:endParaRPr dirty="0">
              <a:latin typeface="Calibri"/>
              <a:ea typeface="Calibri"/>
              <a:cs typeface="Calibri"/>
              <a:sym typeface="Calibri"/>
            </a:endParaRPr>
          </a:p>
          <a:p>
            <a:pPr lvl="0"/>
            <a:r>
              <a:rPr sz="1000" dirty="0" err="1">
                <a:solidFill>
                  <a:srgbClr val="002060"/>
                </a:solidFill>
                <a:latin typeface="Calibri"/>
                <a:ea typeface="Calibri"/>
                <a:cs typeface="Calibri"/>
                <a:sym typeface="Calibri"/>
              </a:rPr>
              <a:t>Окончательные</a:t>
            </a:r>
            <a:r>
              <a:rPr sz="1000" dirty="0">
                <a:solidFill>
                  <a:srgbClr val="002060"/>
                </a:solidFill>
                <a:latin typeface="Calibri"/>
                <a:ea typeface="Calibri"/>
                <a:cs typeface="Calibri"/>
                <a:sym typeface="Calibri"/>
              </a:rPr>
              <a:t> </a:t>
            </a:r>
            <a:r>
              <a:rPr sz="1000" dirty="0" err="1">
                <a:solidFill>
                  <a:srgbClr val="002060"/>
                </a:solidFill>
                <a:latin typeface="Calibri"/>
                <a:ea typeface="Calibri"/>
                <a:cs typeface="Calibri"/>
                <a:sym typeface="Calibri"/>
              </a:rPr>
              <a:t>оценки</a:t>
            </a:r>
            <a:endParaRPr sz="1000" dirty="0">
              <a:solidFill>
                <a:srgbClr val="002060"/>
              </a:solidFill>
              <a:latin typeface="Calibri"/>
              <a:ea typeface="Calibri"/>
              <a:cs typeface="Calibri"/>
              <a:sym typeface="Calibri"/>
            </a:endParaRPr>
          </a:p>
        </p:txBody>
      </p:sp>
      <p:sp>
        <p:nvSpPr>
          <p:cNvPr id="85" name="Shape 85"/>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4</a:t>
            </a:fld>
            <a:endParaRPr sz="120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p:nvPr>
        </p:nvSpPr>
        <p:spPr>
          <a:xfrm>
            <a:off x="228600" y="228600"/>
            <a:ext cx="8686800" cy="1143000"/>
          </a:xfrm>
          <a:prstGeom prst="rect">
            <a:avLst/>
          </a:prstGeom>
        </p:spPr>
        <p:txBody>
          <a:bodyPr lIns="0" tIns="0" rIns="0" bIns="0">
            <a:normAutofit/>
          </a:bodyPr>
          <a:lstStyle>
            <a:lvl1pPr defTabSz="832102">
              <a:defRPr sz="3600"/>
            </a:lvl1pPr>
          </a:lstStyle>
          <a:p>
            <a:pPr lvl="0">
              <a:defRPr sz="1800" b="0">
                <a:solidFill>
                  <a:srgbClr val="000000"/>
                </a:solidFill>
              </a:defRPr>
            </a:pPr>
            <a:r>
              <a:rPr sz="3600" b="1" dirty="0" err="1">
                <a:solidFill>
                  <a:schemeClr val="tx1"/>
                </a:solidFill>
              </a:rPr>
              <a:t>Управление</a:t>
            </a:r>
            <a:r>
              <a:rPr sz="3600" b="1" dirty="0">
                <a:solidFill>
                  <a:schemeClr val="tx1"/>
                </a:solidFill>
              </a:rPr>
              <a:t> </a:t>
            </a:r>
            <a:r>
              <a:rPr sz="3600" b="1" dirty="0" err="1">
                <a:solidFill>
                  <a:schemeClr val="tx1"/>
                </a:solidFill>
              </a:rPr>
              <a:t>независимой</a:t>
            </a:r>
            <a:r>
              <a:rPr sz="3600" b="1" dirty="0">
                <a:solidFill>
                  <a:schemeClr val="tx1"/>
                </a:solidFill>
              </a:rPr>
              <a:t> </a:t>
            </a:r>
            <a:r>
              <a:rPr sz="3600" b="1" dirty="0" err="1">
                <a:solidFill>
                  <a:schemeClr val="tx1"/>
                </a:solidFill>
              </a:rPr>
              <a:t>оценки</a:t>
            </a:r>
            <a:r>
              <a:rPr sz="3600" b="1" dirty="0">
                <a:solidFill>
                  <a:schemeClr val="tx1"/>
                </a:solidFill>
              </a:rPr>
              <a:t> ГЭФ</a:t>
            </a:r>
          </a:p>
        </p:txBody>
      </p:sp>
      <p:sp>
        <p:nvSpPr>
          <p:cNvPr id="88" name="Shape 88"/>
          <p:cNvSpPr>
            <a:spLocks noGrp="1"/>
          </p:cNvSpPr>
          <p:nvPr>
            <p:ph type="body" idx="1"/>
          </p:nvPr>
        </p:nvSpPr>
        <p:spPr>
          <a:xfrm>
            <a:off x="228600" y="1524000"/>
            <a:ext cx="8686800" cy="4876800"/>
          </a:xfrm>
          <a:prstGeom prst="rect">
            <a:avLst/>
          </a:prstGeom>
        </p:spPr>
        <p:txBody>
          <a:bodyPr lIns="0" tIns="0" rIns="0" bIns="0">
            <a:normAutofit/>
          </a:bodyPr>
          <a:lstStyle/>
          <a:p>
            <a:pPr marL="0" lvl="0" indent="0">
              <a:lnSpc>
                <a:spcPct val="80000"/>
              </a:lnSpc>
              <a:spcBef>
                <a:spcPts val="400"/>
              </a:spcBef>
              <a:buSzTx/>
              <a:buNone/>
              <a:defRPr sz="1800"/>
            </a:pPr>
            <a:r>
              <a:rPr b="1" dirty="0" err="1"/>
              <a:t>Миссия</a:t>
            </a:r>
            <a:r>
              <a:rPr b="1" dirty="0"/>
              <a:t>: </a:t>
            </a:r>
          </a:p>
          <a:p>
            <a:pPr marL="0" lvl="0" indent="0">
              <a:lnSpc>
                <a:spcPct val="80000"/>
              </a:lnSpc>
              <a:spcBef>
                <a:spcPts val="400"/>
              </a:spcBef>
              <a:buSzTx/>
              <a:buNone/>
              <a:defRPr sz="1800"/>
            </a:pPr>
            <a:r>
              <a:rPr dirty="0" err="1"/>
              <a:t>Увеличивать</a:t>
            </a:r>
            <a:r>
              <a:rPr dirty="0"/>
              <a:t> </a:t>
            </a:r>
            <a:r>
              <a:rPr dirty="0" err="1"/>
              <a:t>глобальные</a:t>
            </a:r>
            <a:r>
              <a:rPr dirty="0"/>
              <a:t> </a:t>
            </a:r>
            <a:r>
              <a:rPr dirty="0" err="1"/>
              <a:t>экологические</a:t>
            </a:r>
            <a:r>
              <a:rPr dirty="0"/>
              <a:t> </a:t>
            </a:r>
            <a:r>
              <a:rPr dirty="0" err="1"/>
              <a:t>выгоды</a:t>
            </a:r>
            <a:r>
              <a:rPr dirty="0"/>
              <a:t> </a:t>
            </a:r>
            <a:r>
              <a:rPr dirty="0" err="1"/>
              <a:t>посредством</a:t>
            </a:r>
            <a:r>
              <a:rPr dirty="0"/>
              <a:t> </a:t>
            </a:r>
            <a:r>
              <a:rPr dirty="0" err="1"/>
              <a:t>использования</a:t>
            </a:r>
            <a:r>
              <a:rPr dirty="0"/>
              <a:t> </a:t>
            </a:r>
            <a:r>
              <a:rPr dirty="0" err="1"/>
              <a:t>передового</a:t>
            </a:r>
            <a:r>
              <a:rPr dirty="0"/>
              <a:t> </a:t>
            </a:r>
            <a:r>
              <a:rPr dirty="0" err="1"/>
              <a:t>опыта</a:t>
            </a:r>
            <a:r>
              <a:rPr dirty="0"/>
              <a:t>, </a:t>
            </a:r>
            <a:r>
              <a:rPr dirty="0" err="1"/>
              <a:t>независимости</a:t>
            </a:r>
            <a:r>
              <a:rPr dirty="0"/>
              <a:t> и </a:t>
            </a:r>
            <a:r>
              <a:rPr dirty="0" err="1"/>
              <a:t>партнерства</a:t>
            </a:r>
            <a:r>
              <a:rPr dirty="0"/>
              <a:t> </a:t>
            </a:r>
            <a:r>
              <a:rPr dirty="0" err="1"/>
              <a:t>при</a:t>
            </a:r>
            <a:r>
              <a:rPr dirty="0"/>
              <a:t> </a:t>
            </a:r>
            <a:r>
              <a:rPr dirty="0" err="1"/>
              <a:t>проведении</a:t>
            </a:r>
            <a:r>
              <a:rPr dirty="0"/>
              <a:t> </a:t>
            </a:r>
            <a:r>
              <a:rPr dirty="0" err="1"/>
              <a:t>мониторинга</a:t>
            </a:r>
            <a:r>
              <a:rPr dirty="0"/>
              <a:t> и </a:t>
            </a:r>
            <a:r>
              <a:rPr dirty="0" err="1"/>
              <a:t>оценки</a:t>
            </a:r>
            <a:r>
              <a:rPr dirty="0"/>
              <a:t>.</a:t>
            </a:r>
          </a:p>
          <a:p>
            <a:pPr marL="0" lvl="0" indent="0">
              <a:lnSpc>
                <a:spcPct val="80000"/>
              </a:lnSpc>
              <a:buSzTx/>
              <a:buNone/>
              <a:defRPr sz="1800"/>
            </a:pPr>
            <a:endParaRPr dirty="0"/>
          </a:p>
          <a:p>
            <a:pPr marL="0" lvl="0" indent="0">
              <a:lnSpc>
                <a:spcPct val="80000"/>
              </a:lnSpc>
              <a:spcBef>
                <a:spcPts val="400"/>
              </a:spcBef>
              <a:buSzTx/>
              <a:buNone/>
              <a:defRPr sz="1800"/>
            </a:pPr>
            <a:r>
              <a:rPr b="1" dirty="0" err="1"/>
              <a:t>Функции</a:t>
            </a:r>
            <a:r>
              <a:rPr dirty="0"/>
              <a:t>:</a:t>
            </a:r>
          </a:p>
          <a:p>
            <a:pPr marL="0" lvl="0" indent="0">
              <a:lnSpc>
                <a:spcPct val="80000"/>
              </a:lnSpc>
              <a:spcBef>
                <a:spcPts val="400"/>
              </a:spcBef>
              <a:buSzTx/>
              <a:buNone/>
              <a:defRPr sz="1800"/>
            </a:pPr>
            <a:r>
              <a:rPr dirty="0" err="1"/>
              <a:t>Независимая</a:t>
            </a:r>
            <a:r>
              <a:rPr dirty="0"/>
              <a:t> </a:t>
            </a:r>
            <a:r>
              <a:rPr dirty="0" err="1"/>
              <a:t>оценка</a:t>
            </a:r>
            <a:r>
              <a:rPr dirty="0"/>
              <a:t> ГЭФ </a:t>
            </a:r>
          </a:p>
          <a:p>
            <a:pPr marL="0" lvl="0" indent="0">
              <a:lnSpc>
                <a:spcPct val="80000"/>
              </a:lnSpc>
              <a:spcBef>
                <a:spcPts val="400"/>
              </a:spcBef>
              <a:buSzTx/>
              <a:buNone/>
              <a:defRPr sz="1800"/>
            </a:pPr>
            <a:r>
              <a:rPr dirty="0" err="1"/>
              <a:t>Нормативная</a:t>
            </a:r>
            <a:r>
              <a:rPr dirty="0"/>
              <a:t> </a:t>
            </a:r>
            <a:r>
              <a:rPr dirty="0" err="1"/>
              <a:t>функция</a:t>
            </a:r>
            <a:endParaRPr dirty="0"/>
          </a:p>
          <a:p>
            <a:pPr marL="0" lvl="0" indent="0">
              <a:lnSpc>
                <a:spcPct val="80000"/>
              </a:lnSpc>
              <a:spcBef>
                <a:spcPts val="400"/>
              </a:spcBef>
              <a:buSzTx/>
              <a:buNone/>
              <a:defRPr sz="1800"/>
            </a:pPr>
            <a:r>
              <a:rPr dirty="0" err="1"/>
              <a:t>Надзорная</a:t>
            </a:r>
            <a:r>
              <a:rPr dirty="0"/>
              <a:t> </a:t>
            </a:r>
            <a:r>
              <a:rPr dirty="0" err="1"/>
              <a:t>функция</a:t>
            </a:r>
            <a:endParaRPr dirty="0"/>
          </a:p>
          <a:p>
            <a:pPr marL="0" lvl="0" indent="0">
              <a:lnSpc>
                <a:spcPct val="80000"/>
              </a:lnSpc>
              <a:spcBef>
                <a:spcPts val="400"/>
              </a:spcBef>
              <a:buSzTx/>
              <a:buNone/>
              <a:defRPr sz="1800"/>
            </a:pPr>
            <a:r>
              <a:rPr dirty="0" err="1"/>
              <a:t>Обмен</a:t>
            </a:r>
            <a:r>
              <a:rPr dirty="0"/>
              <a:t> </a:t>
            </a:r>
            <a:r>
              <a:rPr dirty="0" err="1"/>
              <a:t>знаниями</a:t>
            </a:r>
            <a:r>
              <a:rPr dirty="0"/>
              <a:t> и </a:t>
            </a:r>
            <a:r>
              <a:rPr dirty="0" err="1"/>
              <a:t>их</a:t>
            </a:r>
            <a:r>
              <a:rPr dirty="0"/>
              <a:t> </a:t>
            </a:r>
            <a:r>
              <a:rPr dirty="0" err="1"/>
              <a:t>распространение</a:t>
            </a:r>
            <a:endParaRPr dirty="0"/>
          </a:p>
          <a:p>
            <a:pPr marL="0" lvl="0" indent="0">
              <a:lnSpc>
                <a:spcPct val="80000"/>
              </a:lnSpc>
              <a:buSzTx/>
              <a:buNone/>
              <a:defRPr sz="1800"/>
            </a:pPr>
            <a:endParaRPr dirty="0"/>
          </a:p>
          <a:p>
            <a:pPr marL="0" lvl="0" indent="0">
              <a:lnSpc>
                <a:spcPct val="80000"/>
              </a:lnSpc>
              <a:spcBef>
                <a:spcPts val="400"/>
              </a:spcBef>
              <a:buSzTx/>
              <a:buNone/>
              <a:defRPr sz="1800"/>
            </a:pPr>
            <a:r>
              <a:rPr b="1" dirty="0" err="1"/>
              <a:t>Краткая</a:t>
            </a:r>
            <a:r>
              <a:rPr b="1" dirty="0"/>
              <a:t> </a:t>
            </a:r>
            <a:r>
              <a:rPr b="1" dirty="0" err="1"/>
              <a:t>история</a:t>
            </a:r>
            <a:r>
              <a:rPr dirty="0"/>
              <a:t>:</a:t>
            </a:r>
          </a:p>
          <a:p>
            <a:pPr marL="0" lvl="0" indent="0">
              <a:lnSpc>
                <a:spcPct val="80000"/>
              </a:lnSpc>
              <a:spcBef>
                <a:spcPts val="400"/>
              </a:spcBef>
              <a:buSzTx/>
              <a:buNone/>
              <a:defRPr sz="1800"/>
            </a:pPr>
            <a:r>
              <a:rPr dirty="0"/>
              <a:t>1996 г. — </a:t>
            </a:r>
            <a:r>
              <a:rPr dirty="0" err="1"/>
              <a:t>Первоначально</a:t>
            </a:r>
            <a:r>
              <a:rPr dirty="0"/>
              <a:t> </a:t>
            </a:r>
            <a:r>
              <a:rPr dirty="0" err="1" smtClean="0"/>
              <a:t>учреждено</a:t>
            </a:r>
            <a:r>
              <a:rPr dirty="0" smtClean="0"/>
              <a:t> </a:t>
            </a:r>
            <a:r>
              <a:rPr dirty="0"/>
              <a:t>в </a:t>
            </a:r>
            <a:r>
              <a:rPr dirty="0" err="1"/>
              <a:t>качестве</a:t>
            </a:r>
            <a:r>
              <a:rPr dirty="0"/>
              <a:t> </a:t>
            </a:r>
            <a:r>
              <a:rPr dirty="0" err="1"/>
              <a:t>отдела</a:t>
            </a:r>
            <a:r>
              <a:rPr dirty="0"/>
              <a:t> </a:t>
            </a:r>
            <a:r>
              <a:rPr dirty="0" err="1"/>
              <a:t>МиО</a:t>
            </a:r>
            <a:r>
              <a:rPr dirty="0"/>
              <a:t> в </a:t>
            </a:r>
            <a:r>
              <a:rPr dirty="0" err="1"/>
              <a:t>Секретариате</a:t>
            </a:r>
            <a:r>
              <a:rPr dirty="0"/>
              <a:t> ГЭФ</a:t>
            </a:r>
          </a:p>
          <a:p>
            <a:pPr marL="0" lvl="0" indent="0">
              <a:lnSpc>
                <a:spcPct val="80000"/>
              </a:lnSpc>
              <a:spcBef>
                <a:spcPts val="400"/>
              </a:spcBef>
              <a:buSzTx/>
              <a:buNone/>
              <a:defRPr sz="1800"/>
            </a:pPr>
            <a:r>
              <a:rPr dirty="0"/>
              <a:t>2003 г. — </a:t>
            </a:r>
            <a:r>
              <a:rPr dirty="0" err="1"/>
              <a:t>Отдел</a:t>
            </a:r>
            <a:r>
              <a:rPr dirty="0"/>
              <a:t> </a:t>
            </a:r>
            <a:r>
              <a:rPr dirty="0" err="1"/>
              <a:t>МиО</a:t>
            </a:r>
            <a:r>
              <a:rPr dirty="0"/>
              <a:t> </a:t>
            </a:r>
            <a:r>
              <a:rPr dirty="0" err="1"/>
              <a:t>стал</a:t>
            </a:r>
            <a:r>
              <a:rPr dirty="0"/>
              <a:t> </a:t>
            </a:r>
            <a:r>
              <a:rPr dirty="0" err="1"/>
              <a:t>независимым</a:t>
            </a:r>
            <a:r>
              <a:rPr dirty="0"/>
              <a:t> </a:t>
            </a:r>
            <a:r>
              <a:rPr lang="ru-RU" dirty="0" smtClean="0"/>
              <a:t>от </a:t>
            </a:r>
            <a:r>
              <a:rPr dirty="0" err="1" smtClean="0"/>
              <a:t>Секретариата</a:t>
            </a:r>
            <a:r>
              <a:rPr dirty="0" smtClean="0"/>
              <a:t> </a:t>
            </a:r>
            <a:r>
              <a:rPr dirty="0"/>
              <a:t>ГЭФ  </a:t>
            </a:r>
          </a:p>
          <a:p>
            <a:pPr marL="0" lvl="0" indent="0">
              <a:lnSpc>
                <a:spcPct val="80000"/>
              </a:lnSpc>
              <a:spcBef>
                <a:spcPts val="400"/>
              </a:spcBef>
              <a:buSzTx/>
              <a:buNone/>
              <a:defRPr sz="1800"/>
            </a:pPr>
            <a:r>
              <a:rPr dirty="0"/>
              <a:t>2005 г. — </a:t>
            </a:r>
            <a:r>
              <a:rPr dirty="0" err="1"/>
              <a:t>Отдел</a:t>
            </a:r>
            <a:r>
              <a:rPr dirty="0"/>
              <a:t> </a:t>
            </a:r>
            <a:r>
              <a:rPr dirty="0" err="1"/>
              <a:t>был</a:t>
            </a:r>
            <a:r>
              <a:rPr dirty="0"/>
              <a:t> </a:t>
            </a:r>
            <a:r>
              <a:rPr dirty="0" err="1"/>
              <a:t>переименован</a:t>
            </a:r>
            <a:r>
              <a:rPr dirty="0"/>
              <a:t> в </a:t>
            </a:r>
            <a:r>
              <a:rPr dirty="0" err="1"/>
              <a:t>Управление</a:t>
            </a:r>
            <a:r>
              <a:rPr dirty="0"/>
              <a:t> </a:t>
            </a:r>
            <a:r>
              <a:rPr dirty="0" err="1"/>
              <a:t>оценки</a:t>
            </a:r>
            <a:r>
              <a:rPr dirty="0"/>
              <a:t> ГЭФ </a:t>
            </a:r>
          </a:p>
          <a:p>
            <a:pPr marL="0" lvl="0" indent="0">
              <a:lnSpc>
                <a:spcPct val="80000"/>
              </a:lnSpc>
              <a:spcBef>
                <a:spcPts val="400"/>
              </a:spcBef>
              <a:buSzTx/>
              <a:buNone/>
              <a:defRPr sz="1800"/>
            </a:pPr>
            <a:r>
              <a:rPr dirty="0"/>
              <a:t>2013 г. — </a:t>
            </a:r>
            <a:r>
              <a:rPr dirty="0" err="1"/>
              <a:t>Отдел</a:t>
            </a:r>
            <a:r>
              <a:rPr dirty="0"/>
              <a:t> </a:t>
            </a:r>
            <a:r>
              <a:rPr dirty="0" err="1"/>
              <a:t>был</a:t>
            </a:r>
            <a:r>
              <a:rPr dirty="0"/>
              <a:t> </a:t>
            </a:r>
            <a:r>
              <a:rPr dirty="0" err="1"/>
              <a:t>переименован</a:t>
            </a:r>
            <a:r>
              <a:rPr dirty="0"/>
              <a:t> в </a:t>
            </a:r>
            <a:r>
              <a:rPr dirty="0" err="1"/>
              <a:t>Управление</a:t>
            </a:r>
            <a:r>
              <a:rPr dirty="0"/>
              <a:t> </a:t>
            </a:r>
            <a:r>
              <a:rPr dirty="0" err="1"/>
              <a:t>независимой</a:t>
            </a:r>
            <a:r>
              <a:rPr dirty="0"/>
              <a:t> </a:t>
            </a:r>
            <a:r>
              <a:rPr dirty="0" err="1"/>
              <a:t>оценки</a:t>
            </a:r>
            <a:r>
              <a:rPr dirty="0"/>
              <a:t> ГЭФ </a:t>
            </a:r>
          </a:p>
        </p:txBody>
      </p:sp>
      <p:sp>
        <p:nvSpPr>
          <p:cNvPr id="89" name="Shape 89"/>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5</a:t>
            </a:fld>
            <a:endParaRPr sz="120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xfrm>
            <a:off x="228600" y="349250"/>
            <a:ext cx="8686800" cy="901700"/>
          </a:xfrm>
          <a:prstGeom prst="rect">
            <a:avLst/>
          </a:prstGeom>
        </p:spPr>
        <p:txBody>
          <a:bodyPr lIns="0" tIns="0" rIns="0" bIns="0">
            <a:normAutofit/>
          </a:bodyPr>
          <a:lstStyle>
            <a:lvl1pPr defTabSz="841247">
              <a:defRPr sz="3600"/>
            </a:lvl1pPr>
          </a:lstStyle>
          <a:p>
            <a:pPr lvl="0">
              <a:defRPr sz="1800" b="0">
                <a:solidFill>
                  <a:srgbClr val="000000"/>
                </a:solidFill>
              </a:defRPr>
            </a:pPr>
            <a:r>
              <a:rPr sz="3600" b="1" dirty="0">
                <a:solidFill>
                  <a:srgbClr val="2A602A"/>
                </a:solidFill>
              </a:rPr>
              <a:t> </a:t>
            </a:r>
            <a:r>
              <a:rPr sz="3600" b="1" dirty="0" err="1">
                <a:solidFill>
                  <a:schemeClr val="tx1"/>
                </a:solidFill>
              </a:rPr>
              <a:t>Заинтересованные</a:t>
            </a:r>
            <a:r>
              <a:rPr sz="3600" b="1" dirty="0">
                <a:solidFill>
                  <a:schemeClr val="tx1"/>
                </a:solidFill>
              </a:rPr>
              <a:t> </a:t>
            </a:r>
            <a:r>
              <a:rPr sz="3600" b="1" dirty="0" err="1">
                <a:solidFill>
                  <a:schemeClr val="tx1"/>
                </a:solidFill>
              </a:rPr>
              <a:t>стороны</a:t>
            </a:r>
            <a:r>
              <a:rPr sz="3600" b="1" dirty="0">
                <a:solidFill>
                  <a:schemeClr val="tx1"/>
                </a:solidFill>
              </a:rPr>
              <a:t> УНО ГЭФ </a:t>
            </a:r>
          </a:p>
        </p:txBody>
      </p:sp>
      <p:sp>
        <p:nvSpPr>
          <p:cNvPr id="94" name="Shape 94"/>
          <p:cNvSpPr/>
          <p:nvPr/>
        </p:nvSpPr>
        <p:spPr>
          <a:xfrm>
            <a:off x="1828797" y="1563684"/>
            <a:ext cx="6940734" cy="4789003"/>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b="1" dirty="0" err="1">
                <a:latin typeface="Calibri"/>
                <a:ea typeface="Calibri"/>
                <a:cs typeface="Calibri"/>
                <a:sym typeface="Calibri"/>
              </a:rPr>
              <a:t>Клиенты</a:t>
            </a:r>
            <a:r>
              <a:rPr b="1" dirty="0">
                <a:latin typeface="Calibri"/>
                <a:ea typeface="Calibri"/>
                <a:cs typeface="Calibri"/>
                <a:sym typeface="Calibri"/>
              </a:rPr>
              <a:t> с </a:t>
            </a:r>
            <a:r>
              <a:rPr b="1" dirty="0" err="1">
                <a:latin typeface="Calibri"/>
                <a:ea typeface="Calibri"/>
                <a:cs typeface="Calibri"/>
                <a:sym typeface="Calibri"/>
              </a:rPr>
              <a:t>управленческой</a:t>
            </a:r>
            <a:r>
              <a:rPr b="1" dirty="0">
                <a:latin typeface="Calibri"/>
                <a:ea typeface="Calibri"/>
                <a:cs typeface="Calibri"/>
                <a:sym typeface="Calibri"/>
              </a:rPr>
              <a:t> </a:t>
            </a:r>
            <a:r>
              <a:rPr b="1" dirty="0" err="1">
                <a:latin typeface="Calibri"/>
                <a:ea typeface="Calibri"/>
                <a:cs typeface="Calibri"/>
                <a:sym typeface="Calibri"/>
              </a:rPr>
              <a:t>ролью</a:t>
            </a:r>
            <a:r>
              <a:rPr b="1" dirty="0">
                <a:latin typeface="Calibri"/>
                <a:ea typeface="Calibri"/>
                <a:cs typeface="Calibri"/>
                <a:sym typeface="Calibri"/>
              </a:rPr>
              <a:t>:</a:t>
            </a:r>
            <a:endParaRPr dirty="0">
              <a:latin typeface="Calibri"/>
              <a:ea typeface="Calibri"/>
              <a:cs typeface="Calibri"/>
              <a:sym typeface="Calibri"/>
            </a:endParaRPr>
          </a:p>
          <a:p>
            <a:pPr lvl="0"/>
            <a:r>
              <a:rPr dirty="0" err="1">
                <a:latin typeface="Calibri"/>
                <a:ea typeface="Calibri"/>
                <a:cs typeface="Calibri"/>
                <a:sym typeface="Calibri"/>
              </a:rPr>
              <a:t>Совет</a:t>
            </a:r>
            <a:r>
              <a:rPr dirty="0">
                <a:latin typeface="Calibri"/>
                <a:ea typeface="Calibri"/>
                <a:cs typeface="Calibri"/>
                <a:sym typeface="Calibri"/>
              </a:rPr>
              <a:t> ГЭФ,</a:t>
            </a:r>
          </a:p>
          <a:p>
            <a:pPr lvl="0"/>
            <a:r>
              <a:rPr dirty="0" err="1">
                <a:latin typeface="Calibri"/>
                <a:ea typeface="Calibri"/>
                <a:cs typeface="Calibri"/>
                <a:sym typeface="Calibri"/>
              </a:rPr>
              <a:t>Ассамблея</a:t>
            </a:r>
            <a:r>
              <a:rPr dirty="0">
                <a:latin typeface="Calibri"/>
                <a:ea typeface="Calibri"/>
                <a:cs typeface="Calibri"/>
                <a:sym typeface="Calibri"/>
              </a:rPr>
              <a:t> ГЭФ,</a:t>
            </a:r>
            <a:br>
              <a:rPr dirty="0">
                <a:latin typeface="Calibri"/>
                <a:ea typeface="Calibri"/>
                <a:cs typeface="Calibri"/>
                <a:sym typeface="Calibri"/>
              </a:rPr>
            </a:br>
            <a:r>
              <a:rPr dirty="0" err="1">
                <a:latin typeface="Calibri"/>
                <a:ea typeface="Calibri"/>
                <a:cs typeface="Calibri"/>
                <a:sym typeface="Calibri"/>
              </a:rPr>
              <a:t>Группа</a:t>
            </a:r>
            <a:r>
              <a:rPr dirty="0">
                <a:latin typeface="Calibri"/>
                <a:ea typeface="Calibri"/>
                <a:cs typeface="Calibri"/>
                <a:sym typeface="Calibri"/>
              </a:rPr>
              <a:t> </a:t>
            </a:r>
            <a:r>
              <a:rPr dirty="0" err="1">
                <a:latin typeface="Calibri"/>
                <a:ea typeface="Calibri"/>
                <a:cs typeface="Calibri"/>
                <a:sym typeface="Calibri"/>
              </a:rPr>
              <a:t>по</a:t>
            </a:r>
            <a:r>
              <a:rPr dirty="0">
                <a:latin typeface="Calibri"/>
                <a:ea typeface="Calibri"/>
                <a:cs typeface="Calibri"/>
                <a:sym typeface="Calibri"/>
              </a:rPr>
              <a:t> </a:t>
            </a:r>
            <a:r>
              <a:rPr dirty="0" err="1">
                <a:latin typeface="Calibri"/>
                <a:ea typeface="Calibri"/>
                <a:cs typeface="Calibri"/>
                <a:sym typeface="Calibri"/>
              </a:rPr>
              <a:t>пополнению</a:t>
            </a:r>
            <a:r>
              <a:rPr dirty="0">
                <a:latin typeface="Calibri"/>
                <a:ea typeface="Calibri"/>
                <a:cs typeface="Calibri"/>
                <a:sym typeface="Calibri"/>
              </a:rPr>
              <a:t> </a:t>
            </a:r>
            <a:r>
              <a:rPr dirty="0" err="1">
                <a:latin typeface="Calibri"/>
                <a:ea typeface="Calibri"/>
                <a:cs typeface="Calibri"/>
                <a:sym typeface="Calibri"/>
              </a:rPr>
              <a:t>ресурсов</a:t>
            </a:r>
            <a:endParaRPr dirty="0">
              <a:latin typeface="Calibri"/>
              <a:ea typeface="Calibri"/>
              <a:cs typeface="Calibri"/>
              <a:sym typeface="Calibri"/>
            </a:endParaRPr>
          </a:p>
          <a:p>
            <a:pPr lvl="0"/>
            <a:r>
              <a:rPr dirty="0">
                <a:latin typeface="Calibri"/>
                <a:ea typeface="Calibri"/>
                <a:cs typeface="Calibri"/>
                <a:sym typeface="Calibri"/>
              </a:rPr>
              <a:t/>
            </a:r>
            <a:br>
              <a:rPr dirty="0">
                <a:latin typeface="Calibri"/>
                <a:ea typeface="Calibri"/>
                <a:cs typeface="Calibri"/>
                <a:sym typeface="Calibri"/>
              </a:rPr>
            </a:br>
            <a:r>
              <a:rPr b="1" dirty="0" err="1">
                <a:latin typeface="Calibri"/>
                <a:ea typeface="Calibri"/>
                <a:cs typeface="Calibri"/>
                <a:sym typeface="Calibri"/>
              </a:rPr>
              <a:t>Клиенты</a:t>
            </a:r>
            <a:r>
              <a:rPr b="1" dirty="0">
                <a:latin typeface="Calibri"/>
                <a:ea typeface="Calibri"/>
                <a:cs typeface="Calibri"/>
                <a:sym typeface="Calibri"/>
              </a:rPr>
              <a:t>, </a:t>
            </a:r>
            <a:r>
              <a:rPr b="1" dirty="0" err="1">
                <a:latin typeface="Calibri"/>
                <a:ea typeface="Calibri"/>
                <a:cs typeface="Calibri"/>
                <a:sym typeface="Calibri"/>
              </a:rPr>
              <a:t>выполняющие</a:t>
            </a:r>
            <a:r>
              <a:rPr b="1" dirty="0">
                <a:latin typeface="Calibri"/>
                <a:ea typeface="Calibri"/>
                <a:cs typeface="Calibri"/>
                <a:sym typeface="Calibri"/>
              </a:rPr>
              <a:t> </a:t>
            </a:r>
            <a:r>
              <a:rPr b="1" dirty="0" err="1">
                <a:latin typeface="Calibri"/>
                <a:ea typeface="Calibri"/>
                <a:cs typeface="Calibri"/>
                <a:sym typeface="Calibri"/>
              </a:rPr>
              <a:t>решения</a:t>
            </a:r>
            <a:r>
              <a:rPr b="1" dirty="0">
                <a:latin typeface="Calibri"/>
                <a:ea typeface="Calibri"/>
                <a:cs typeface="Calibri"/>
                <a:sym typeface="Calibri"/>
              </a:rPr>
              <a:t> </a:t>
            </a:r>
            <a:r>
              <a:rPr b="1" dirty="0" err="1">
                <a:latin typeface="Calibri"/>
                <a:ea typeface="Calibri"/>
                <a:cs typeface="Calibri"/>
                <a:sym typeface="Calibri"/>
              </a:rPr>
              <a:t>директивных</a:t>
            </a:r>
            <a:r>
              <a:rPr b="1" dirty="0">
                <a:latin typeface="Calibri"/>
                <a:ea typeface="Calibri"/>
                <a:cs typeface="Calibri"/>
                <a:sym typeface="Calibri"/>
              </a:rPr>
              <a:t> </a:t>
            </a:r>
            <a:r>
              <a:rPr b="1" dirty="0" err="1">
                <a:latin typeface="Calibri"/>
                <a:ea typeface="Calibri"/>
                <a:cs typeface="Calibri"/>
                <a:sym typeface="Calibri"/>
              </a:rPr>
              <a:t>органов</a:t>
            </a:r>
            <a:r>
              <a:rPr b="1" dirty="0">
                <a:latin typeface="Calibri"/>
                <a:ea typeface="Calibri"/>
                <a:cs typeface="Calibri"/>
                <a:sym typeface="Calibri"/>
              </a:rPr>
              <a:t>:</a:t>
            </a:r>
            <a:endParaRPr dirty="0">
              <a:latin typeface="Calibri"/>
              <a:ea typeface="Calibri"/>
              <a:cs typeface="Calibri"/>
              <a:sym typeface="Calibri"/>
            </a:endParaRPr>
          </a:p>
          <a:p>
            <a:pPr lvl="0">
              <a:lnSpc>
                <a:spcPct val="115000"/>
              </a:lnSpc>
            </a:pPr>
            <a:r>
              <a:rPr dirty="0" err="1">
                <a:latin typeface="Calibri"/>
                <a:ea typeface="Calibri"/>
                <a:cs typeface="Calibri"/>
                <a:sym typeface="Calibri"/>
              </a:rPr>
              <a:t>Секретариат</a:t>
            </a:r>
            <a:r>
              <a:rPr dirty="0">
                <a:latin typeface="Calibri"/>
                <a:ea typeface="Calibri"/>
                <a:cs typeface="Calibri"/>
                <a:sym typeface="Calibri"/>
              </a:rPr>
              <a:t> ГЭФ,</a:t>
            </a:r>
          </a:p>
          <a:p>
            <a:pPr lvl="0"/>
            <a:r>
              <a:rPr dirty="0" err="1">
                <a:latin typeface="Calibri"/>
                <a:ea typeface="Calibri"/>
                <a:cs typeface="Calibri"/>
                <a:sym typeface="Calibri"/>
              </a:rPr>
              <a:t>Учреждения</a:t>
            </a:r>
            <a:r>
              <a:rPr dirty="0">
                <a:latin typeface="Calibri"/>
                <a:ea typeface="Calibri"/>
                <a:cs typeface="Calibri"/>
                <a:sym typeface="Calibri"/>
              </a:rPr>
              <a:t> ГЭФ,</a:t>
            </a:r>
            <a:br>
              <a:rPr dirty="0">
                <a:latin typeface="Calibri"/>
                <a:ea typeface="Calibri"/>
                <a:cs typeface="Calibri"/>
                <a:sym typeface="Calibri"/>
              </a:rPr>
            </a:br>
            <a:r>
              <a:rPr dirty="0" err="1">
                <a:latin typeface="Calibri"/>
                <a:ea typeface="Calibri"/>
                <a:cs typeface="Calibri"/>
                <a:sym typeface="Calibri"/>
              </a:rPr>
              <a:t>исполнительные</a:t>
            </a:r>
            <a:r>
              <a:rPr dirty="0">
                <a:latin typeface="Calibri"/>
                <a:ea typeface="Calibri"/>
                <a:cs typeface="Calibri"/>
                <a:sym typeface="Calibri"/>
              </a:rPr>
              <a:t> </a:t>
            </a:r>
            <a:r>
              <a:rPr dirty="0" err="1">
                <a:latin typeface="Calibri"/>
                <a:ea typeface="Calibri"/>
                <a:cs typeface="Calibri"/>
                <a:sym typeface="Calibri"/>
              </a:rPr>
              <a:t>учреждения</a:t>
            </a:r>
            <a:r>
              <a:rPr dirty="0">
                <a:latin typeface="Calibri"/>
                <a:ea typeface="Calibri"/>
                <a:cs typeface="Calibri"/>
                <a:sym typeface="Calibri"/>
              </a:rPr>
              <a:t> </a:t>
            </a:r>
            <a:r>
              <a:rPr dirty="0" err="1">
                <a:latin typeface="Calibri"/>
                <a:ea typeface="Calibri"/>
                <a:cs typeface="Calibri"/>
                <a:sym typeface="Calibri"/>
              </a:rPr>
              <a:t>на</a:t>
            </a:r>
            <a:r>
              <a:rPr dirty="0">
                <a:latin typeface="Calibri"/>
                <a:ea typeface="Calibri"/>
                <a:cs typeface="Calibri"/>
                <a:sym typeface="Calibri"/>
              </a:rPr>
              <a:t> </a:t>
            </a:r>
            <a:r>
              <a:rPr dirty="0" err="1">
                <a:latin typeface="Calibri"/>
                <a:ea typeface="Calibri"/>
                <a:cs typeface="Calibri"/>
                <a:sym typeface="Calibri"/>
              </a:rPr>
              <a:t>национальном</a:t>
            </a:r>
            <a:r>
              <a:rPr dirty="0">
                <a:latin typeface="Calibri"/>
                <a:ea typeface="Calibri"/>
                <a:cs typeface="Calibri"/>
                <a:sym typeface="Calibri"/>
              </a:rPr>
              <a:t> </a:t>
            </a:r>
            <a:r>
              <a:rPr dirty="0" err="1">
                <a:latin typeface="Calibri"/>
                <a:ea typeface="Calibri"/>
                <a:cs typeface="Calibri"/>
                <a:sym typeface="Calibri"/>
              </a:rPr>
              <a:t>или</a:t>
            </a:r>
            <a:r>
              <a:rPr dirty="0">
                <a:latin typeface="Calibri"/>
                <a:ea typeface="Calibri"/>
                <a:cs typeface="Calibri"/>
                <a:sym typeface="Calibri"/>
              </a:rPr>
              <a:t> </a:t>
            </a:r>
            <a:r>
              <a:rPr dirty="0" err="1">
                <a:latin typeface="Calibri"/>
                <a:ea typeface="Calibri"/>
                <a:cs typeface="Calibri"/>
                <a:sym typeface="Calibri"/>
              </a:rPr>
              <a:t>региональном</a:t>
            </a:r>
            <a:r>
              <a:rPr dirty="0">
                <a:latin typeface="Calibri"/>
                <a:ea typeface="Calibri"/>
                <a:cs typeface="Calibri"/>
                <a:sym typeface="Calibri"/>
              </a:rPr>
              <a:t> </a:t>
            </a:r>
            <a:r>
              <a:rPr dirty="0" err="1">
                <a:latin typeface="Calibri"/>
                <a:ea typeface="Calibri"/>
                <a:cs typeface="Calibri"/>
                <a:sym typeface="Calibri"/>
              </a:rPr>
              <a:t>уровне</a:t>
            </a:r>
            <a:endParaRPr dirty="0">
              <a:latin typeface="Calibri"/>
              <a:ea typeface="Calibri"/>
              <a:cs typeface="Calibri"/>
              <a:sym typeface="Calibri"/>
            </a:endParaRPr>
          </a:p>
          <a:p>
            <a:pPr lvl="0">
              <a:lnSpc>
                <a:spcPct val="115000"/>
              </a:lnSpc>
              <a:spcBef>
                <a:spcPts val="1000"/>
              </a:spcBef>
            </a:pPr>
            <a:r>
              <a:rPr b="1" dirty="0" err="1">
                <a:latin typeface="Calibri"/>
                <a:ea typeface="Calibri"/>
                <a:cs typeface="Calibri"/>
                <a:sym typeface="Calibri"/>
              </a:rPr>
              <a:t>Национальные</a:t>
            </a:r>
            <a:r>
              <a:rPr b="1" dirty="0">
                <a:latin typeface="Calibri"/>
                <a:ea typeface="Calibri"/>
                <a:cs typeface="Calibri"/>
                <a:sym typeface="Calibri"/>
              </a:rPr>
              <a:t> </a:t>
            </a:r>
            <a:r>
              <a:rPr b="1" dirty="0" err="1">
                <a:latin typeface="Calibri"/>
                <a:ea typeface="Calibri"/>
                <a:cs typeface="Calibri"/>
                <a:sym typeface="Calibri"/>
              </a:rPr>
              <a:t>клиенты</a:t>
            </a:r>
            <a:endParaRPr dirty="0">
              <a:latin typeface="Calibri"/>
              <a:ea typeface="Calibri"/>
              <a:cs typeface="Calibri"/>
              <a:sym typeface="Calibri"/>
            </a:endParaRPr>
          </a:p>
          <a:p>
            <a:pPr lvl="0">
              <a:lnSpc>
                <a:spcPct val="115000"/>
              </a:lnSpc>
              <a:spcBef>
                <a:spcPts val="1000"/>
              </a:spcBef>
            </a:pPr>
            <a:r>
              <a:rPr b="1" dirty="0" err="1">
                <a:latin typeface="Calibri"/>
                <a:ea typeface="Calibri"/>
                <a:cs typeface="Calibri"/>
                <a:sym typeface="Calibri"/>
              </a:rPr>
              <a:t>Клиенты</a:t>
            </a:r>
            <a:r>
              <a:rPr b="1" dirty="0">
                <a:latin typeface="Calibri"/>
                <a:ea typeface="Calibri"/>
                <a:cs typeface="Calibri"/>
                <a:sym typeface="Calibri"/>
              </a:rPr>
              <a:t>, </a:t>
            </a:r>
            <a:r>
              <a:rPr b="1" dirty="0" err="1">
                <a:latin typeface="Calibri"/>
                <a:ea typeface="Calibri"/>
                <a:cs typeface="Calibri"/>
                <a:sym typeface="Calibri"/>
              </a:rPr>
              <a:t>участвующие</a:t>
            </a:r>
            <a:r>
              <a:rPr b="1" dirty="0">
                <a:latin typeface="Calibri"/>
                <a:ea typeface="Calibri"/>
                <a:cs typeface="Calibri"/>
                <a:sym typeface="Calibri"/>
              </a:rPr>
              <a:t> в </a:t>
            </a:r>
            <a:r>
              <a:rPr b="1" dirty="0" err="1">
                <a:latin typeface="Calibri"/>
                <a:ea typeface="Calibri"/>
                <a:cs typeface="Calibri"/>
                <a:sym typeface="Calibri"/>
              </a:rPr>
              <a:t>мониторинге</a:t>
            </a:r>
            <a:r>
              <a:rPr b="1" dirty="0">
                <a:latin typeface="Calibri"/>
                <a:ea typeface="Calibri"/>
                <a:cs typeface="Calibri"/>
                <a:sym typeface="Calibri"/>
              </a:rPr>
              <a:t> и </a:t>
            </a:r>
            <a:r>
              <a:rPr b="1" dirty="0" err="1">
                <a:latin typeface="Calibri"/>
                <a:ea typeface="Calibri"/>
                <a:cs typeface="Calibri"/>
                <a:sym typeface="Calibri"/>
              </a:rPr>
              <a:t>оценке</a:t>
            </a:r>
            <a:endParaRPr dirty="0">
              <a:latin typeface="Calibri"/>
              <a:ea typeface="Calibri"/>
              <a:cs typeface="Calibri"/>
              <a:sym typeface="Calibri"/>
            </a:endParaRPr>
          </a:p>
          <a:p>
            <a:pPr lvl="0">
              <a:lnSpc>
                <a:spcPct val="115000"/>
              </a:lnSpc>
              <a:spcBef>
                <a:spcPts val="1000"/>
              </a:spcBef>
            </a:pPr>
            <a:r>
              <a:rPr b="1" dirty="0" err="1">
                <a:latin typeface="Calibri"/>
                <a:ea typeface="Calibri"/>
                <a:cs typeface="Calibri"/>
                <a:sym typeface="Calibri"/>
              </a:rPr>
              <a:t>Более</a:t>
            </a:r>
            <a:r>
              <a:rPr b="1" dirty="0">
                <a:latin typeface="Calibri"/>
                <a:ea typeface="Calibri"/>
                <a:cs typeface="Calibri"/>
                <a:sym typeface="Calibri"/>
              </a:rPr>
              <a:t> </a:t>
            </a:r>
            <a:r>
              <a:rPr b="1" dirty="0" err="1">
                <a:latin typeface="Calibri"/>
                <a:ea typeface="Calibri"/>
                <a:cs typeface="Calibri"/>
                <a:sym typeface="Calibri"/>
              </a:rPr>
              <a:t>широкая</a:t>
            </a:r>
            <a:r>
              <a:rPr b="1" dirty="0">
                <a:latin typeface="Calibri"/>
                <a:ea typeface="Calibri"/>
                <a:cs typeface="Calibri"/>
                <a:sym typeface="Calibri"/>
              </a:rPr>
              <a:t> </a:t>
            </a:r>
            <a:r>
              <a:rPr b="1" dirty="0" err="1">
                <a:latin typeface="Calibri"/>
                <a:ea typeface="Calibri"/>
                <a:cs typeface="Calibri"/>
                <a:sym typeface="Calibri"/>
              </a:rPr>
              <a:t>аудитория</a:t>
            </a:r>
            <a:r>
              <a:rPr dirty="0">
                <a:latin typeface="Calibri"/>
                <a:ea typeface="Calibri"/>
                <a:cs typeface="Calibri"/>
                <a:sym typeface="Calibri"/>
              </a:rPr>
              <a:t>: </a:t>
            </a:r>
            <a:r>
              <a:rPr dirty="0" err="1">
                <a:latin typeface="Calibri"/>
                <a:ea typeface="Calibri"/>
                <a:cs typeface="Calibri"/>
                <a:sym typeface="Calibri"/>
              </a:rPr>
              <a:t>экологические</a:t>
            </a:r>
            <a:r>
              <a:rPr dirty="0">
                <a:latin typeface="Calibri"/>
                <a:ea typeface="Calibri"/>
                <a:cs typeface="Calibri"/>
                <a:sym typeface="Calibri"/>
              </a:rPr>
              <a:t> </a:t>
            </a:r>
            <a:r>
              <a:rPr dirty="0" err="1">
                <a:latin typeface="Calibri"/>
                <a:ea typeface="Calibri"/>
                <a:cs typeface="Calibri"/>
                <a:sym typeface="Calibri"/>
              </a:rPr>
              <a:t>структуры</a:t>
            </a:r>
            <a:r>
              <a:rPr dirty="0">
                <a:latin typeface="Calibri"/>
                <a:ea typeface="Calibri"/>
                <a:cs typeface="Calibri"/>
                <a:sym typeface="Calibri"/>
              </a:rPr>
              <a:t>, </a:t>
            </a:r>
            <a:r>
              <a:rPr dirty="0" err="1">
                <a:latin typeface="Calibri"/>
                <a:ea typeface="Calibri"/>
                <a:cs typeface="Calibri"/>
                <a:sym typeface="Calibri"/>
              </a:rPr>
              <a:t>научные</a:t>
            </a:r>
            <a:r>
              <a:rPr dirty="0">
                <a:latin typeface="Calibri"/>
                <a:ea typeface="Calibri"/>
                <a:cs typeface="Calibri"/>
                <a:sym typeface="Calibri"/>
              </a:rPr>
              <a:t> </a:t>
            </a:r>
            <a:r>
              <a:rPr dirty="0" err="1">
                <a:latin typeface="Calibri"/>
                <a:ea typeface="Calibri"/>
                <a:cs typeface="Calibri"/>
                <a:sym typeface="Calibri"/>
              </a:rPr>
              <a:t>круги</a:t>
            </a:r>
            <a:r>
              <a:rPr dirty="0">
                <a:latin typeface="Calibri"/>
                <a:ea typeface="Calibri"/>
                <a:cs typeface="Calibri"/>
                <a:sym typeface="Calibri"/>
              </a:rPr>
              <a:t>, </a:t>
            </a:r>
            <a:r>
              <a:rPr dirty="0" err="1">
                <a:latin typeface="Calibri"/>
                <a:ea typeface="Calibri"/>
                <a:cs typeface="Calibri"/>
                <a:sym typeface="Calibri"/>
              </a:rPr>
              <a:t>научно-исследовательские</a:t>
            </a:r>
            <a:r>
              <a:rPr dirty="0">
                <a:latin typeface="Calibri"/>
                <a:ea typeface="Calibri"/>
                <a:cs typeface="Calibri"/>
                <a:sym typeface="Calibri"/>
              </a:rPr>
              <a:t> </a:t>
            </a:r>
            <a:r>
              <a:rPr dirty="0" err="1">
                <a:latin typeface="Calibri"/>
                <a:ea typeface="Calibri"/>
                <a:cs typeface="Calibri"/>
                <a:sym typeface="Calibri"/>
              </a:rPr>
              <a:t>институты</a:t>
            </a:r>
            <a:r>
              <a:rPr dirty="0">
                <a:latin typeface="Calibri"/>
                <a:ea typeface="Calibri"/>
                <a:cs typeface="Calibri"/>
                <a:sym typeface="Calibri"/>
              </a:rPr>
              <a:t>, </a:t>
            </a:r>
            <a:r>
              <a:rPr dirty="0" err="1">
                <a:latin typeface="Calibri"/>
                <a:ea typeface="Calibri"/>
                <a:cs typeface="Calibri"/>
                <a:sym typeface="Calibri"/>
              </a:rPr>
              <a:t>гражданское</a:t>
            </a:r>
            <a:r>
              <a:rPr dirty="0">
                <a:latin typeface="Calibri"/>
                <a:ea typeface="Calibri"/>
                <a:cs typeface="Calibri"/>
                <a:sym typeface="Calibri"/>
              </a:rPr>
              <a:t> </a:t>
            </a:r>
            <a:r>
              <a:rPr dirty="0" err="1">
                <a:latin typeface="Calibri"/>
                <a:ea typeface="Calibri"/>
                <a:cs typeface="Calibri"/>
                <a:sym typeface="Calibri"/>
              </a:rPr>
              <a:t>общество</a:t>
            </a:r>
            <a:r>
              <a:rPr dirty="0">
                <a:latin typeface="Calibri"/>
                <a:ea typeface="Calibri"/>
                <a:cs typeface="Calibri"/>
                <a:sym typeface="Calibri"/>
              </a:rPr>
              <a:t>, </a:t>
            </a:r>
            <a:r>
              <a:rPr dirty="0" err="1">
                <a:latin typeface="Calibri"/>
                <a:ea typeface="Calibri"/>
                <a:cs typeface="Calibri"/>
                <a:sym typeface="Calibri"/>
              </a:rPr>
              <a:t>широкая</a:t>
            </a:r>
            <a:r>
              <a:rPr dirty="0">
                <a:latin typeface="Calibri"/>
                <a:ea typeface="Calibri"/>
                <a:cs typeface="Calibri"/>
                <a:sym typeface="Calibri"/>
              </a:rPr>
              <a:t> </a:t>
            </a:r>
            <a:r>
              <a:rPr dirty="0" err="1">
                <a:latin typeface="Calibri"/>
                <a:ea typeface="Calibri"/>
                <a:cs typeface="Calibri"/>
                <a:sym typeface="Calibri"/>
              </a:rPr>
              <a:t>общественность</a:t>
            </a:r>
            <a:endParaRPr dirty="0">
              <a:latin typeface="Calibri"/>
              <a:ea typeface="Calibri"/>
              <a:cs typeface="Calibri"/>
              <a:sym typeface="Calibri"/>
            </a:endParaRPr>
          </a:p>
        </p:txBody>
      </p:sp>
      <p:pic>
        <p:nvPicPr>
          <p:cNvPr id="95" name="image4.png"/>
          <p:cNvPicPr/>
          <p:nvPr/>
        </p:nvPicPr>
        <p:blipFill>
          <a:blip r:embed="rId2">
            <a:extLst/>
          </a:blip>
          <a:stretch>
            <a:fillRect/>
          </a:stretch>
        </p:blipFill>
        <p:spPr>
          <a:xfrm>
            <a:off x="838200" y="1563687"/>
            <a:ext cx="762000" cy="700088"/>
          </a:xfrm>
          <a:prstGeom prst="rect">
            <a:avLst/>
          </a:prstGeom>
          <a:ln w="12700">
            <a:miter lim="400000"/>
          </a:ln>
        </p:spPr>
      </p:pic>
      <p:pic>
        <p:nvPicPr>
          <p:cNvPr id="96" name="image5.png"/>
          <p:cNvPicPr/>
          <p:nvPr/>
        </p:nvPicPr>
        <p:blipFill>
          <a:blip r:embed="rId3">
            <a:extLst/>
          </a:blip>
          <a:stretch>
            <a:fillRect/>
          </a:stretch>
        </p:blipFill>
        <p:spPr>
          <a:xfrm>
            <a:off x="838200" y="2971800"/>
            <a:ext cx="801688" cy="685800"/>
          </a:xfrm>
          <a:prstGeom prst="rect">
            <a:avLst/>
          </a:prstGeom>
          <a:ln w="12700">
            <a:miter lim="400000"/>
          </a:ln>
        </p:spPr>
      </p:pic>
      <p:pic>
        <p:nvPicPr>
          <p:cNvPr id="97" name="image6.png"/>
          <p:cNvPicPr/>
          <p:nvPr/>
        </p:nvPicPr>
        <p:blipFill>
          <a:blip r:embed="rId4">
            <a:extLst/>
          </a:blip>
          <a:stretch>
            <a:fillRect/>
          </a:stretch>
        </p:blipFill>
        <p:spPr>
          <a:xfrm>
            <a:off x="838200" y="3981450"/>
            <a:ext cx="769938" cy="742950"/>
          </a:xfrm>
          <a:prstGeom prst="rect">
            <a:avLst/>
          </a:prstGeom>
          <a:ln w="12700">
            <a:miter lim="400000"/>
          </a:ln>
        </p:spPr>
      </p:pic>
      <p:pic>
        <p:nvPicPr>
          <p:cNvPr id="98" name="image7.png"/>
          <p:cNvPicPr/>
          <p:nvPr/>
        </p:nvPicPr>
        <p:blipFill>
          <a:blip r:embed="rId5">
            <a:extLst/>
          </a:blip>
          <a:stretch>
            <a:fillRect/>
          </a:stretch>
        </p:blipFill>
        <p:spPr>
          <a:xfrm>
            <a:off x="849312" y="4876800"/>
            <a:ext cx="790579" cy="698500"/>
          </a:xfrm>
          <a:prstGeom prst="rect">
            <a:avLst/>
          </a:prstGeom>
          <a:ln w="12700">
            <a:miter lim="400000"/>
          </a:ln>
        </p:spPr>
      </p:pic>
      <p:pic>
        <p:nvPicPr>
          <p:cNvPr id="99" name="image8.png"/>
          <p:cNvPicPr/>
          <p:nvPr/>
        </p:nvPicPr>
        <p:blipFill>
          <a:blip r:embed="rId6">
            <a:extLst/>
          </a:blip>
          <a:stretch>
            <a:fillRect/>
          </a:stretch>
        </p:blipFill>
        <p:spPr>
          <a:xfrm>
            <a:off x="935037" y="5638800"/>
            <a:ext cx="657229" cy="609600"/>
          </a:xfrm>
          <a:prstGeom prst="rect">
            <a:avLst/>
          </a:prstGeom>
          <a:ln w="12700">
            <a:miter lim="400000"/>
          </a:ln>
        </p:spPr>
      </p:pic>
      <p:sp>
        <p:nvSpPr>
          <p:cNvPr id="100" name="Shape 100"/>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6</a:t>
            </a:fld>
            <a:endParaRPr sz="120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xfrm>
            <a:off x="228600" y="228600"/>
            <a:ext cx="8686800" cy="1143000"/>
          </a:xfrm>
          <a:prstGeom prst="rect">
            <a:avLst/>
          </a:prstGeom>
        </p:spPr>
        <p:txBody>
          <a:bodyPr lIns="0" tIns="0" rIns="0" bIns="0">
            <a:normAutofit/>
          </a:bodyPr>
          <a:lstStyle/>
          <a:p>
            <a:pPr lvl="0">
              <a:defRPr sz="1800" b="0">
                <a:solidFill>
                  <a:srgbClr val="000000"/>
                </a:solidFill>
              </a:defRPr>
            </a:pPr>
            <a:r>
              <a:rPr sz="4000" b="1" dirty="0" err="1">
                <a:solidFill>
                  <a:schemeClr val="tx1"/>
                </a:solidFill>
              </a:rPr>
              <a:t>Типы</a:t>
            </a:r>
            <a:r>
              <a:rPr sz="4000" b="1" dirty="0">
                <a:solidFill>
                  <a:schemeClr val="tx1"/>
                </a:solidFill>
              </a:rPr>
              <a:t> </a:t>
            </a:r>
            <a:r>
              <a:rPr sz="4000" b="1" dirty="0" err="1">
                <a:solidFill>
                  <a:schemeClr val="tx1"/>
                </a:solidFill>
              </a:rPr>
              <a:t>оценок</a:t>
            </a:r>
            <a:endParaRPr sz="4000" b="1" dirty="0">
              <a:solidFill>
                <a:schemeClr val="tx1"/>
              </a:solidFill>
            </a:endParaRPr>
          </a:p>
        </p:txBody>
      </p:sp>
      <p:graphicFrame>
        <p:nvGraphicFramePr>
          <p:cNvPr id="103" name="Table 103"/>
          <p:cNvGraphicFramePr/>
          <p:nvPr>
            <p:extLst>
              <p:ext uri="{D42A27DB-BD31-4B8C-83A1-F6EECF244321}">
                <p14:modId xmlns:p14="http://schemas.microsoft.com/office/powerpoint/2010/main" val="2517353127"/>
              </p:ext>
            </p:extLst>
          </p:nvPr>
        </p:nvGraphicFramePr>
        <p:xfrm>
          <a:off x="228600" y="1524000"/>
          <a:ext cx="8686800" cy="3566160"/>
        </p:xfrm>
        <a:graphic>
          <a:graphicData uri="http://schemas.openxmlformats.org/drawingml/2006/table">
            <a:tbl>
              <a:tblPr>
                <a:tableStyleId>{4C3C2611-4C71-4FC5-86AE-919BDF0F9419}</a:tableStyleId>
              </a:tblPr>
              <a:tblGrid>
                <a:gridCol w="2895600"/>
                <a:gridCol w="2895600"/>
                <a:gridCol w="2895600"/>
              </a:tblGrid>
              <a:tr h="1181946">
                <a:tc>
                  <a:txBody>
                    <a:bodyPr/>
                    <a:lstStyle/>
                    <a:p>
                      <a:pPr lvl="0" algn="ctr">
                        <a:defRPr sz="1800" b="0" i="0"/>
                      </a:pPr>
                      <a:r>
                        <a:rPr sz="2400" dirty="0" err="1">
                          <a:sym typeface="Helvetica Neue"/>
                        </a:rPr>
                        <a:t>Оценки</a:t>
                      </a:r>
                      <a:r>
                        <a:rPr sz="2400" dirty="0">
                          <a:sym typeface="Helvetica Neue"/>
                        </a:rPr>
                        <a:t> </a:t>
                      </a:r>
                      <a:r>
                        <a:rPr sz="2400" dirty="0" err="1">
                          <a:sym typeface="Helvetica Neue"/>
                        </a:rPr>
                        <a:t>проектов</a:t>
                      </a:r>
                      <a:endParaRPr sz="2400" dirty="0">
                        <a:sym typeface="Helvetica Neue"/>
                      </a:endParaRP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a:defRPr sz="1800" b="0" i="0"/>
                      </a:pPr>
                      <a:r>
                        <a:rPr sz="2400">
                          <a:sym typeface="Helvetica Neue"/>
                        </a:rPr>
                        <a:t>Оценки программ</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a:defRPr sz="1800" b="0" i="0"/>
                      </a:pPr>
                      <a:r>
                        <a:rPr sz="2400">
                          <a:sym typeface="Helvetica Neue"/>
                        </a:rPr>
                        <a:t>Оценки на национальном уровне</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1181946">
                <a:tc>
                  <a:txBody>
                    <a:bodyPr/>
                    <a:lstStyle/>
                    <a:p>
                      <a:pPr lvl="0" algn="ctr">
                        <a:defRPr sz="1800" b="0" i="0"/>
                      </a:pPr>
                      <a:r>
                        <a:rPr sz="2400" dirty="0" err="1">
                          <a:sym typeface="Helvetica Neue"/>
                        </a:rPr>
                        <a:t>Оценки</a:t>
                      </a:r>
                      <a:r>
                        <a:rPr sz="2400" dirty="0">
                          <a:sym typeface="Helvetica Neue"/>
                        </a:rPr>
                        <a:t> </a:t>
                      </a:r>
                      <a:r>
                        <a:rPr lang="ru-RU" sz="2400" dirty="0" smtClean="0">
                          <a:sym typeface="Helvetica Neue"/>
                        </a:rPr>
                        <a:t>долгосрочного</a:t>
                      </a:r>
                      <a:r>
                        <a:rPr lang="ru-RU" sz="2400" baseline="0" dirty="0" smtClean="0">
                          <a:sym typeface="Helvetica Neue"/>
                        </a:rPr>
                        <a:t> влияния</a:t>
                      </a:r>
                      <a:endParaRPr sz="2400" dirty="0">
                        <a:sym typeface="Helvetica Neue"/>
                      </a:endParaRP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a:defRPr sz="1800" b="0" i="0"/>
                      </a:pPr>
                      <a:r>
                        <a:rPr sz="2400">
                          <a:sym typeface="Helvetica Neue"/>
                        </a:rPr>
                        <a:t>Сквозные и тематические оценки</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a:defRPr sz="1800" b="0" i="0"/>
                      </a:pPr>
                      <a:r>
                        <a:rPr sz="2400">
                          <a:sym typeface="Helvetica Neue"/>
                        </a:rPr>
                        <a:t>Оценки процесса и деятельности</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1181946">
                <a:tc>
                  <a:txBody>
                    <a:bodyPr/>
                    <a:lstStyle/>
                    <a:p>
                      <a:pPr lvl="0" algn="ctr">
                        <a:defRPr sz="1800" b="0" i="0"/>
                      </a:pPr>
                      <a:r>
                        <a:rPr sz="2400">
                          <a:sym typeface="Helvetica Neue"/>
                        </a:rPr>
                        <a:t>Специальные обзоры</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a:defRPr sz="1800" b="0" i="0"/>
                      </a:pPr>
                      <a:r>
                        <a:rPr sz="2400">
                          <a:sym typeface="Helvetica Neue"/>
                        </a:rPr>
                        <a:t>Общие анализы деятельности (ОАД)</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a:defRPr sz="1800" b="0" i="0"/>
                      </a:pPr>
                      <a:r>
                        <a:rPr sz="2400">
                          <a:sym typeface="Helvetica Neue"/>
                        </a:rPr>
                        <a:t>Специальные анализы</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bl>
          </a:graphicData>
        </a:graphic>
      </p:graphicFrame>
      <p:sp>
        <p:nvSpPr>
          <p:cNvPr id="104" name="Shape 104"/>
          <p:cNvSpPr/>
          <p:nvPr/>
        </p:nvSpPr>
        <p:spPr>
          <a:xfrm>
            <a:off x="228600" y="5486398"/>
            <a:ext cx="8686800" cy="46166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400">
                <a:latin typeface="Calibri"/>
                <a:ea typeface="Calibri"/>
                <a:cs typeface="Calibri"/>
                <a:sym typeface="Calibri"/>
              </a:defRPr>
            </a:lvl1pPr>
          </a:lstStyle>
          <a:p>
            <a:pPr lvl="0">
              <a:defRPr sz="1800"/>
            </a:pPr>
            <a:r>
              <a:rPr sz="2400" dirty="0" err="1"/>
              <a:t>Разные</a:t>
            </a:r>
            <a:r>
              <a:rPr sz="2400" dirty="0"/>
              <a:t> </a:t>
            </a:r>
            <a:r>
              <a:rPr lang="ru-RU" sz="2400" dirty="0" smtClean="0"/>
              <a:t>ТЗ</a:t>
            </a:r>
            <a:r>
              <a:rPr sz="2400" dirty="0" smtClean="0"/>
              <a:t>, </a:t>
            </a:r>
            <a:r>
              <a:rPr lang="ru-RU" sz="2400" dirty="0" smtClean="0"/>
              <a:t>охваты</a:t>
            </a:r>
            <a:r>
              <a:rPr sz="2400" dirty="0" smtClean="0"/>
              <a:t>, </a:t>
            </a:r>
            <a:r>
              <a:rPr sz="2400" dirty="0" err="1"/>
              <a:t>повторяемость</a:t>
            </a:r>
            <a:r>
              <a:rPr sz="2400" dirty="0"/>
              <a:t>, </a:t>
            </a:r>
            <a:r>
              <a:rPr sz="2400" dirty="0" err="1"/>
              <a:t>аудитории</a:t>
            </a:r>
            <a:r>
              <a:rPr sz="2400" dirty="0"/>
              <a:t>, </a:t>
            </a:r>
            <a:r>
              <a:rPr sz="2400" dirty="0" err="1"/>
              <a:t>методологии</a:t>
            </a:r>
            <a:endParaRPr sz="2400" dirty="0"/>
          </a:p>
        </p:txBody>
      </p:sp>
      <p:sp>
        <p:nvSpPr>
          <p:cNvPr id="105" name="Shape 105"/>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7</a:t>
            </a:fld>
            <a:endParaRPr sz="120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xfrm>
            <a:off x="228600" y="349250"/>
            <a:ext cx="8686800" cy="481013"/>
          </a:xfrm>
          <a:prstGeom prst="rect">
            <a:avLst/>
          </a:prstGeom>
        </p:spPr>
        <p:txBody>
          <a:bodyPr lIns="0" tIns="0" rIns="0" bIns="0">
            <a:noAutofit/>
          </a:bodyPr>
          <a:lstStyle/>
          <a:p>
            <a:pPr lvl="0" defTabSz="832485">
              <a:defRPr sz="1800" b="0">
                <a:solidFill>
                  <a:srgbClr val="000000"/>
                </a:solidFill>
              </a:defRPr>
            </a:pPr>
            <a:r>
              <a:rPr sz="3200" b="1" dirty="0" err="1">
                <a:solidFill>
                  <a:schemeClr val="tx1"/>
                </a:solidFill>
                <a:latin typeface="Arial"/>
                <a:ea typeface="Arial"/>
                <a:cs typeface="Arial"/>
                <a:sym typeface="Arial"/>
              </a:rPr>
              <a:t>Распространение</a:t>
            </a:r>
            <a:r>
              <a:rPr sz="3200" b="1" dirty="0">
                <a:solidFill>
                  <a:schemeClr val="tx1"/>
                </a:solidFill>
                <a:latin typeface="Arial"/>
                <a:ea typeface="Arial"/>
                <a:cs typeface="Arial"/>
                <a:sym typeface="Arial"/>
              </a:rPr>
              <a:t> и </a:t>
            </a:r>
            <a:r>
              <a:rPr sz="3200" b="1" dirty="0" err="1">
                <a:solidFill>
                  <a:schemeClr val="tx1"/>
                </a:solidFill>
                <a:latin typeface="Arial"/>
                <a:ea typeface="Arial"/>
                <a:cs typeface="Arial"/>
                <a:sym typeface="Arial"/>
              </a:rPr>
              <a:t>менеджмент</a:t>
            </a:r>
            <a:r>
              <a:rPr sz="3200" b="1" dirty="0">
                <a:solidFill>
                  <a:schemeClr val="tx1"/>
                </a:solidFill>
                <a:latin typeface="Arial"/>
                <a:ea typeface="Arial"/>
                <a:cs typeface="Arial"/>
                <a:sym typeface="Arial"/>
              </a:rPr>
              <a:t> </a:t>
            </a:r>
            <a:r>
              <a:rPr sz="3200" b="1" dirty="0" err="1">
                <a:solidFill>
                  <a:schemeClr val="tx1"/>
                </a:solidFill>
                <a:latin typeface="Arial"/>
                <a:ea typeface="Arial"/>
                <a:cs typeface="Arial"/>
                <a:sym typeface="Arial"/>
              </a:rPr>
              <a:t>знаний</a:t>
            </a:r>
            <a:r>
              <a:rPr sz="3200" b="1" dirty="0">
                <a:solidFill>
                  <a:schemeClr val="tx1"/>
                </a:solidFill>
                <a:latin typeface="Arial"/>
                <a:ea typeface="Arial"/>
                <a:cs typeface="Arial"/>
                <a:sym typeface="Arial"/>
              </a:rPr>
              <a:t>, </a:t>
            </a:r>
            <a:r>
              <a:rPr sz="3200" b="1" dirty="0" err="1">
                <a:solidFill>
                  <a:schemeClr val="tx1"/>
                </a:solidFill>
                <a:latin typeface="Arial"/>
                <a:ea typeface="Arial"/>
                <a:cs typeface="Arial"/>
                <a:sym typeface="Arial"/>
              </a:rPr>
              <a:t>осуществляемые</a:t>
            </a:r>
            <a:r>
              <a:rPr sz="3200" b="1" dirty="0">
                <a:solidFill>
                  <a:schemeClr val="tx1"/>
                </a:solidFill>
                <a:latin typeface="Arial"/>
                <a:ea typeface="Arial"/>
                <a:cs typeface="Arial"/>
                <a:sym typeface="Arial"/>
              </a:rPr>
              <a:t> УНО ГЭФ</a:t>
            </a:r>
            <a:r>
              <a:rPr sz="2400" b="1" dirty="0">
                <a:solidFill>
                  <a:schemeClr val="tx1"/>
                </a:solidFill>
              </a:rPr>
              <a:t> </a:t>
            </a:r>
          </a:p>
        </p:txBody>
      </p:sp>
      <p:sp>
        <p:nvSpPr>
          <p:cNvPr id="108" name="Shape 108"/>
          <p:cNvSpPr/>
          <p:nvPr/>
        </p:nvSpPr>
        <p:spPr>
          <a:xfrm>
            <a:off x="-125415" y="1376690"/>
            <a:ext cx="8812215" cy="266701"/>
          </a:xfrm>
          <a:prstGeom prst="rect">
            <a:avLst/>
          </a:prstGeom>
          <a:solidFill>
            <a:srgbClr val="FFFFFF">
              <a:alpha val="0"/>
            </a:srgbClr>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b="1">
                <a:solidFill>
                  <a:srgbClr val="006600"/>
                </a:solidFill>
                <a:latin typeface="Calibri"/>
                <a:ea typeface="Calibri"/>
                <a:cs typeface="Calibri"/>
                <a:sym typeface="Calibri"/>
              </a:defRPr>
            </a:lvl1pPr>
          </a:lstStyle>
          <a:p>
            <a:pPr lvl="0">
              <a:defRPr b="0">
                <a:solidFill>
                  <a:srgbClr val="000000"/>
                </a:solidFill>
              </a:defRPr>
            </a:pPr>
            <a:r>
              <a:rPr b="1" dirty="0" err="1">
                <a:solidFill>
                  <a:srgbClr val="006600"/>
                </a:solidFill>
              </a:rPr>
              <a:t>Обмен</a:t>
            </a:r>
            <a:r>
              <a:rPr b="1" dirty="0">
                <a:solidFill>
                  <a:srgbClr val="006600"/>
                </a:solidFill>
              </a:rPr>
              <a:t> и </a:t>
            </a:r>
            <a:r>
              <a:rPr b="1" dirty="0" err="1">
                <a:solidFill>
                  <a:srgbClr val="006600"/>
                </a:solidFill>
              </a:rPr>
              <a:t>получение</a:t>
            </a:r>
            <a:r>
              <a:rPr b="1" dirty="0">
                <a:solidFill>
                  <a:srgbClr val="006600"/>
                </a:solidFill>
              </a:rPr>
              <a:t> </a:t>
            </a:r>
            <a:r>
              <a:rPr b="1" dirty="0" err="1">
                <a:solidFill>
                  <a:srgbClr val="006600"/>
                </a:solidFill>
              </a:rPr>
              <a:t>обратной</a:t>
            </a:r>
            <a:r>
              <a:rPr b="1" dirty="0">
                <a:solidFill>
                  <a:srgbClr val="006600"/>
                </a:solidFill>
              </a:rPr>
              <a:t> </a:t>
            </a:r>
            <a:r>
              <a:rPr b="1" dirty="0" err="1">
                <a:solidFill>
                  <a:srgbClr val="006600"/>
                </a:solidFill>
              </a:rPr>
              <a:t>информации</a:t>
            </a:r>
            <a:r>
              <a:rPr b="1" dirty="0">
                <a:solidFill>
                  <a:srgbClr val="006600"/>
                </a:solidFill>
              </a:rPr>
              <a:t> </a:t>
            </a:r>
            <a:r>
              <a:rPr b="1" dirty="0" err="1">
                <a:solidFill>
                  <a:srgbClr val="006600"/>
                </a:solidFill>
              </a:rPr>
              <a:t>об</a:t>
            </a:r>
            <a:r>
              <a:rPr b="1" dirty="0">
                <a:solidFill>
                  <a:srgbClr val="006600"/>
                </a:solidFill>
              </a:rPr>
              <a:t> </a:t>
            </a:r>
            <a:r>
              <a:rPr b="1" dirty="0" err="1">
                <a:solidFill>
                  <a:srgbClr val="006600"/>
                </a:solidFill>
              </a:rPr>
              <a:t>оценке</a:t>
            </a:r>
            <a:endParaRPr b="1" dirty="0">
              <a:solidFill>
                <a:srgbClr val="006600"/>
              </a:solidFill>
            </a:endParaRPr>
          </a:p>
        </p:txBody>
      </p:sp>
      <p:sp>
        <p:nvSpPr>
          <p:cNvPr id="109" name="Shape 109"/>
          <p:cNvSpPr/>
          <p:nvPr/>
        </p:nvSpPr>
        <p:spPr>
          <a:xfrm>
            <a:off x="1908175" y="1916113"/>
            <a:ext cx="293428" cy="26670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latin typeface="Calibri"/>
                <a:ea typeface="Calibri"/>
                <a:cs typeface="Calibri"/>
                <a:sym typeface="Calibri"/>
              </a:defRPr>
            </a:lvl1pPr>
          </a:lstStyle>
          <a:p>
            <a:pPr lvl="0"/>
            <a:r>
              <a:t>До</a:t>
            </a:r>
          </a:p>
        </p:txBody>
      </p:sp>
      <p:sp>
        <p:nvSpPr>
          <p:cNvPr id="110" name="Shape 110"/>
          <p:cNvSpPr/>
          <p:nvPr/>
        </p:nvSpPr>
        <p:spPr>
          <a:xfrm>
            <a:off x="4067173" y="1916113"/>
            <a:ext cx="980232" cy="26670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latin typeface="Calibri"/>
                <a:ea typeface="Calibri"/>
                <a:cs typeface="Calibri"/>
                <a:sym typeface="Calibri"/>
              </a:defRPr>
            </a:lvl1pPr>
          </a:lstStyle>
          <a:p>
            <a:pPr lvl="0"/>
            <a:r>
              <a:t>Во время</a:t>
            </a:r>
          </a:p>
        </p:txBody>
      </p:sp>
      <p:sp>
        <p:nvSpPr>
          <p:cNvPr id="111" name="Shape 111"/>
          <p:cNvSpPr/>
          <p:nvPr/>
        </p:nvSpPr>
        <p:spPr>
          <a:xfrm>
            <a:off x="6659563" y="1916113"/>
            <a:ext cx="647936" cy="26670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latin typeface="Calibri"/>
                <a:ea typeface="Calibri"/>
                <a:cs typeface="Calibri"/>
                <a:sym typeface="Calibri"/>
              </a:defRPr>
            </a:lvl1pPr>
          </a:lstStyle>
          <a:p>
            <a:pPr lvl="0"/>
            <a:r>
              <a:t>После</a:t>
            </a:r>
          </a:p>
        </p:txBody>
      </p:sp>
      <p:grpSp>
        <p:nvGrpSpPr>
          <p:cNvPr id="114" name="Group 114"/>
          <p:cNvGrpSpPr/>
          <p:nvPr/>
        </p:nvGrpSpPr>
        <p:grpSpPr>
          <a:xfrm>
            <a:off x="1371525" y="2292275"/>
            <a:ext cx="1400251" cy="1365400"/>
            <a:chOff x="-18" y="-18"/>
            <a:chExt cx="1400250" cy="1365398"/>
          </a:xfrm>
        </p:grpSpPr>
        <p:sp>
          <p:nvSpPr>
            <p:cNvPr id="112" name="Shape 112"/>
            <p:cNvSpPr/>
            <p:nvPr/>
          </p:nvSpPr>
          <p:spPr>
            <a:xfrm>
              <a:off x="-19" y="-19"/>
              <a:ext cx="1400251" cy="13654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6600"/>
            </a:solidFill>
            <a:ln w="9525" cap="flat">
              <a:solidFill>
                <a:srgbClr val="98B954"/>
              </a:solidFill>
              <a:prstDash val="solid"/>
              <a:round/>
            </a:ln>
            <a:effectLst>
              <a:outerShdw blurRad="38100" dist="23000" dir="5400000" rotWithShape="0">
                <a:srgbClr val="808080">
                  <a:alpha val="34997"/>
                </a:srgbClr>
              </a:outerShdw>
            </a:effectLst>
          </p:spPr>
          <p:txBody>
            <a:bodyPr wrap="square" lIns="0" tIns="0" rIns="0" bIns="0" numCol="1" anchor="ctr">
              <a:noAutofit/>
            </a:bodyPr>
            <a:lstStyle/>
            <a:p>
              <a:pPr lvl="0" algn="ctr">
                <a:defRPr sz="1000">
                  <a:solidFill>
                    <a:srgbClr val="FFFFFF"/>
                  </a:solidFill>
                  <a:latin typeface="Calibri"/>
                  <a:ea typeface="Calibri"/>
                  <a:cs typeface="Calibri"/>
                  <a:sym typeface="Calibri"/>
                </a:defRPr>
              </a:pPr>
              <a:endParaRPr/>
            </a:p>
          </p:txBody>
        </p:sp>
        <p:sp>
          <p:nvSpPr>
            <p:cNvPr id="113" name="Shape 113"/>
            <p:cNvSpPr/>
            <p:nvPr/>
          </p:nvSpPr>
          <p:spPr>
            <a:xfrm>
              <a:off x="205865" y="492178"/>
              <a:ext cx="990174" cy="381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900">
                  <a:solidFill>
                    <a:srgbClr val="FFFFFF"/>
                  </a:solidFill>
                  <a:latin typeface="Calibri"/>
                  <a:ea typeface="Calibri"/>
                  <a:cs typeface="Calibri"/>
                  <a:sym typeface="Calibri"/>
                </a:defRPr>
              </a:lvl1pPr>
            </a:lstStyle>
            <a:p>
              <a:pPr lvl="0">
                <a:defRPr sz="1800">
                  <a:solidFill>
                    <a:srgbClr val="000000"/>
                  </a:solidFill>
                </a:defRPr>
              </a:pPr>
              <a:r>
                <a:rPr sz="900">
                  <a:solidFill>
                    <a:srgbClr val="FFFFFF"/>
                  </a:solidFill>
                </a:rPr>
                <a:t>Методического документа по программе работы</a:t>
              </a:r>
            </a:p>
          </p:txBody>
        </p:sp>
      </p:grpSp>
      <p:grpSp>
        <p:nvGrpSpPr>
          <p:cNvPr id="117" name="Group 117"/>
          <p:cNvGrpSpPr/>
          <p:nvPr/>
        </p:nvGrpSpPr>
        <p:grpSpPr>
          <a:xfrm>
            <a:off x="6303888" y="2292275"/>
            <a:ext cx="1371679" cy="1365400"/>
            <a:chOff x="-18" y="-18"/>
            <a:chExt cx="1371677" cy="1365398"/>
          </a:xfrm>
        </p:grpSpPr>
        <p:sp>
          <p:nvSpPr>
            <p:cNvPr id="115" name="Shape 115"/>
            <p:cNvSpPr/>
            <p:nvPr/>
          </p:nvSpPr>
          <p:spPr>
            <a:xfrm>
              <a:off x="-19" y="-19"/>
              <a:ext cx="1371679" cy="13654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6600"/>
            </a:solidFill>
            <a:ln w="9525" cap="flat">
              <a:solidFill>
                <a:srgbClr val="98B954"/>
              </a:solidFill>
              <a:prstDash val="solid"/>
              <a:round/>
            </a:ln>
            <a:effectLst>
              <a:outerShdw blurRad="38100" dist="23000" dir="5400000" rotWithShape="0">
                <a:srgbClr val="808080">
                  <a:alpha val="34997"/>
                </a:srgbClr>
              </a:outerShdw>
            </a:effectLst>
          </p:spPr>
          <p:txBody>
            <a:bodyPr wrap="square" lIns="0" tIns="0" rIns="0" bIns="0" numCol="1" anchor="ctr">
              <a:noAutofit/>
            </a:bodyPr>
            <a:lstStyle/>
            <a:p>
              <a:pPr lvl="0" algn="ctr">
                <a:defRPr sz="1000">
                  <a:solidFill>
                    <a:srgbClr val="FFFFFF"/>
                  </a:solidFill>
                  <a:latin typeface="Calibri"/>
                  <a:ea typeface="Calibri"/>
                  <a:cs typeface="Calibri"/>
                  <a:sym typeface="Calibri"/>
                </a:defRPr>
              </a:pPr>
              <a:endParaRPr/>
            </a:p>
          </p:txBody>
        </p:sp>
        <p:sp>
          <p:nvSpPr>
            <p:cNvPr id="116" name="Shape 116"/>
            <p:cNvSpPr/>
            <p:nvPr/>
          </p:nvSpPr>
          <p:spPr>
            <a:xfrm>
              <a:off x="201665" y="555678"/>
              <a:ext cx="969968" cy="254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900">
                  <a:solidFill>
                    <a:srgbClr val="FFFFFF"/>
                  </a:solidFill>
                  <a:latin typeface="Calibri"/>
                  <a:ea typeface="Calibri"/>
                  <a:cs typeface="Calibri"/>
                  <a:sym typeface="Calibri"/>
                </a:defRPr>
              </a:lvl1pPr>
            </a:lstStyle>
            <a:p>
              <a:pPr lvl="0">
                <a:defRPr sz="1800">
                  <a:solidFill>
                    <a:srgbClr val="000000"/>
                  </a:solidFill>
                </a:defRPr>
              </a:pPr>
              <a:r>
                <a:rPr sz="900">
                  <a:solidFill>
                    <a:srgbClr val="FFFFFF"/>
                  </a:solidFill>
                </a:rPr>
                <a:t>Окончательного доклада</a:t>
              </a:r>
            </a:p>
          </p:txBody>
        </p:sp>
      </p:grpSp>
      <p:grpSp>
        <p:nvGrpSpPr>
          <p:cNvPr id="120" name="Group 120"/>
          <p:cNvGrpSpPr/>
          <p:nvPr/>
        </p:nvGrpSpPr>
        <p:grpSpPr>
          <a:xfrm>
            <a:off x="3848021" y="2274813"/>
            <a:ext cx="1444783" cy="1365400"/>
            <a:chOff x="-19" y="-18"/>
            <a:chExt cx="1444781" cy="1365398"/>
          </a:xfrm>
        </p:grpSpPr>
        <p:sp>
          <p:nvSpPr>
            <p:cNvPr id="118" name="Shape 118"/>
            <p:cNvSpPr/>
            <p:nvPr/>
          </p:nvSpPr>
          <p:spPr>
            <a:xfrm>
              <a:off x="-20" y="-19"/>
              <a:ext cx="1444783" cy="13654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6600"/>
            </a:solidFill>
            <a:ln w="9525" cap="flat">
              <a:solidFill>
                <a:srgbClr val="98B954"/>
              </a:solidFill>
              <a:prstDash val="solid"/>
              <a:round/>
            </a:ln>
            <a:effectLst>
              <a:outerShdw blurRad="38100" dist="23000" dir="5400000" rotWithShape="0">
                <a:srgbClr val="808080">
                  <a:alpha val="34997"/>
                </a:srgbClr>
              </a:outerShdw>
            </a:effectLst>
          </p:spPr>
          <p:txBody>
            <a:bodyPr wrap="square" lIns="0" tIns="0" rIns="0" bIns="0" numCol="1" anchor="ctr">
              <a:noAutofit/>
            </a:bodyPr>
            <a:lstStyle/>
            <a:p>
              <a:pPr lvl="0" algn="ctr">
                <a:defRPr sz="1000">
                  <a:solidFill>
                    <a:srgbClr val="FFFFFF"/>
                  </a:solidFill>
                  <a:latin typeface="Calibri"/>
                  <a:ea typeface="Calibri"/>
                  <a:cs typeface="Calibri"/>
                  <a:sym typeface="Calibri"/>
                </a:defRPr>
              </a:pPr>
              <a:endParaRPr/>
            </a:p>
          </p:txBody>
        </p:sp>
        <p:sp>
          <p:nvSpPr>
            <p:cNvPr id="119" name="Shape 119"/>
            <p:cNvSpPr/>
            <p:nvPr/>
          </p:nvSpPr>
          <p:spPr>
            <a:xfrm>
              <a:off x="212780" y="428678"/>
              <a:ext cx="1020769" cy="508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900">
                  <a:solidFill>
                    <a:srgbClr val="FFFFFF"/>
                  </a:solidFill>
                  <a:latin typeface="Calibri"/>
                  <a:ea typeface="Calibri"/>
                  <a:cs typeface="Calibri"/>
                  <a:sym typeface="Calibri"/>
                </a:defRPr>
              </a:lvl1pPr>
            </a:lstStyle>
            <a:p>
              <a:pPr lvl="0">
                <a:defRPr sz="1800">
                  <a:solidFill>
                    <a:srgbClr val="000000"/>
                  </a:solidFill>
                </a:defRPr>
              </a:pPr>
              <a:r>
                <a:rPr sz="900">
                  <a:solidFill>
                    <a:srgbClr val="FFFFFF"/>
                  </a:solidFill>
                </a:rPr>
                <a:t>Сбора и  анализа данных Предварительных выводов</a:t>
              </a:r>
            </a:p>
          </p:txBody>
        </p:sp>
      </p:grpSp>
      <p:grpSp>
        <p:nvGrpSpPr>
          <p:cNvPr id="123" name="Group 123"/>
          <p:cNvGrpSpPr/>
          <p:nvPr/>
        </p:nvGrpSpPr>
        <p:grpSpPr>
          <a:xfrm>
            <a:off x="2809692" y="5894349"/>
            <a:ext cx="3521080" cy="685840"/>
            <a:chOff x="-45" y="-9"/>
            <a:chExt cx="3521079" cy="685839"/>
          </a:xfrm>
        </p:grpSpPr>
        <p:sp>
          <p:nvSpPr>
            <p:cNvPr id="121" name="Shape 121"/>
            <p:cNvSpPr/>
            <p:nvPr/>
          </p:nvSpPr>
          <p:spPr>
            <a:xfrm>
              <a:off x="-46" y="-10"/>
              <a:ext cx="3521080" cy="685840"/>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46C0A"/>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sp>
          <p:nvSpPr>
            <p:cNvPr id="122" name="Shape 122"/>
            <p:cNvSpPr/>
            <p:nvPr/>
          </p:nvSpPr>
          <p:spPr>
            <a:xfrm>
              <a:off x="516071" y="177031"/>
              <a:ext cx="2489203" cy="330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2200" b="1">
                  <a:solidFill>
                    <a:srgbClr val="FFFFFF"/>
                  </a:solidFill>
                  <a:latin typeface="Calibri"/>
                  <a:ea typeface="Calibri"/>
                  <a:cs typeface="Calibri"/>
                  <a:sym typeface="Calibri"/>
                </a:rPr>
                <a:t> </a:t>
              </a:r>
              <a:r>
                <a:rPr sz="1200" b="1">
                  <a:solidFill>
                    <a:srgbClr val="FFFFFF"/>
                  </a:solidFill>
                  <a:latin typeface="Calibri"/>
                  <a:ea typeface="Calibri"/>
                  <a:cs typeface="Calibri"/>
                  <a:sym typeface="Calibri"/>
                </a:rPr>
                <a:t>Заинтересованные стороны</a:t>
              </a:r>
            </a:p>
          </p:txBody>
        </p:sp>
      </p:grpSp>
      <p:sp>
        <p:nvSpPr>
          <p:cNvPr id="124" name="Shape 124"/>
          <p:cNvSpPr/>
          <p:nvPr/>
        </p:nvSpPr>
        <p:spPr>
          <a:xfrm>
            <a:off x="6330948" y="6403975"/>
            <a:ext cx="1550170" cy="127000"/>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900" i="1">
                <a:solidFill>
                  <a:srgbClr val="006600"/>
                </a:solidFill>
                <a:latin typeface="Calibri"/>
                <a:ea typeface="Calibri"/>
                <a:cs typeface="Calibri"/>
                <a:sym typeface="Calibri"/>
              </a:defRPr>
            </a:lvl1pPr>
          </a:lstStyle>
          <a:p>
            <a:pPr lvl="0">
              <a:defRPr sz="1800" i="0">
                <a:solidFill>
                  <a:srgbClr val="000000"/>
                </a:solidFill>
              </a:defRPr>
            </a:pPr>
            <a:r>
              <a:rPr sz="900" i="1">
                <a:solidFill>
                  <a:srgbClr val="006600"/>
                </a:solidFill>
              </a:rPr>
              <a:t>*Новые виды деятельности</a:t>
            </a:r>
          </a:p>
        </p:txBody>
      </p:sp>
      <p:grpSp>
        <p:nvGrpSpPr>
          <p:cNvPr id="127" name="Group 127"/>
          <p:cNvGrpSpPr/>
          <p:nvPr/>
        </p:nvGrpSpPr>
        <p:grpSpPr>
          <a:xfrm>
            <a:off x="6749678" y="3754590"/>
            <a:ext cx="1358058" cy="1796745"/>
            <a:chOff x="-1" y="0"/>
            <a:chExt cx="1358056" cy="1796744"/>
          </a:xfrm>
        </p:grpSpPr>
        <p:sp>
          <p:nvSpPr>
            <p:cNvPr id="125" name="Shape 125"/>
            <p:cNvSpPr/>
            <p:nvPr/>
          </p:nvSpPr>
          <p:spPr>
            <a:xfrm rot="3869720" flipH="1">
              <a:off x="-144960" y="539130"/>
              <a:ext cx="1647973" cy="7184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109" y="0"/>
                    <a:pt x="9178" y="0"/>
                  </a:cubicBezTo>
                  <a:lnTo>
                    <a:pt x="11535" y="0"/>
                  </a:lnTo>
                  <a:cubicBezTo>
                    <a:pt x="15720" y="0"/>
                    <a:pt x="19375" y="6663"/>
                    <a:pt x="20422" y="16200"/>
                  </a:cubicBezTo>
                  <a:lnTo>
                    <a:pt x="21600" y="16200"/>
                  </a:lnTo>
                  <a:lnTo>
                    <a:pt x="19535" y="21600"/>
                  </a:lnTo>
                  <a:lnTo>
                    <a:pt x="16886" y="16200"/>
                  </a:lnTo>
                  <a:lnTo>
                    <a:pt x="18065" y="16200"/>
                  </a:lnTo>
                  <a:cubicBezTo>
                    <a:pt x="17128" y="7655"/>
                    <a:pt x="14076" y="1312"/>
                    <a:pt x="10357" y="179"/>
                  </a:cubicBezTo>
                  <a:cubicBezTo>
                    <a:pt x="5781" y="1572"/>
                    <a:pt x="2356" y="10742"/>
                    <a:pt x="2356" y="21600"/>
                  </a:cubicBezTo>
                  <a:close/>
                </a:path>
              </a:pathLst>
            </a:custGeom>
            <a:solidFill>
              <a:srgbClr val="C3D69B"/>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sp>
          <p:nvSpPr>
            <p:cNvPr id="126" name="Shape 126"/>
            <p:cNvSpPr/>
            <p:nvPr/>
          </p:nvSpPr>
          <p:spPr>
            <a:xfrm rot="3869720" flipH="1">
              <a:off x="468411" y="926223"/>
              <a:ext cx="790197" cy="7184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8570" y="0"/>
                    <a:pt x="19142" y="0"/>
                  </a:cubicBezTo>
                  <a:cubicBezTo>
                    <a:pt x="19964" y="0"/>
                    <a:pt x="20785" y="60"/>
                    <a:pt x="21600" y="179"/>
                  </a:cubicBezTo>
                  <a:cubicBezTo>
                    <a:pt x="12057" y="1572"/>
                    <a:pt x="4914" y="10742"/>
                    <a:pt x="4914" y="21600"/>
                  </a:cubicBezTo>
                  <a:close/>
                </a:path>
              </a:pathLst>
            </a:custGeom>
            <a:solidFill>
              <a:srgbClr val="9CAB7C"/>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grpSp>
      <p:grpSp>
        <p:nvGrpSpPr>
          <p:cNvPr id="130" name="Group 130"/>
          <p:cNvGrpSpPr/>
          <p:nvPr/>
        </p:nvGrpSpPr>
        <p:grpSpPr>
          <a:xfrm>
            <a:off x="5945260" y="4143298"/>
            <a:ext cx="1474557" cy="1835303"/>
            <a:chOff x="-1" y="-1"/>
            <a:chExt cx="1474556" cy="1835302"/>
          </a:xfrm>
        </p:grpSpPr>
        <p:sp>
          <p:nvSpPr>
            <p:cNvPr id="128" name="Shape 128"/>
            <p:cNvSpPr/>
            <p:nvPr/>
          </p:nvSpPr>
          <p:spPr>
            <a:xfrm rot="14434905" flipH="1">
              <a:off x="-107561" y="547701"/>
              <a:ext cx="1689761" cy="7398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107" y="0"/>
                    <a:pt x="9173" y="0"/>
                  </a:cubicBezTo>
                  <a:lnTo>
                    <a:pt x="11536" y="0"/>
                  </a:lnTo>
                  <a:cubicBezTo>
                    <a:pt x="15719" y="0"/>
                    <a:pt x="19372" y="6663"/>
                    <a:pt x="20418" y="16200"/>
                  </a:cubicBezTo>
                  <a:lnTo>
                    <a:pt x="21600" y="16200"/>
                  </a:lnTo>
                  <a:lnTo>
                    <a:pt x="19527" y="21600"/>
                  </a:lnTo>
                  <a:lnTo>
                    <a:pt x="16873" y="16200"/>
                  </a:lnTo>
                  <a:lnTo>
                    <a:pt x="18055" y="16200"/>
                  </a:lnTo>
                  <a:cubicBezTo>
                    <a:pt x="17118" y="7659"/>
                    <a:pt x="14070" y="1316"/>
                    <a:pt x="10355" y="180"/>
                  </a:cubicBezTo>
                  <a:cubicBezTo>
                    <a:pt x="5784" y="1578"/>
                    <a:pt x="2363" y="10746"/>
                    <a:pt x="2363" y="21600"/>
                  </a:cubicBezTo>
                  <a:close/>
                </a:path>
              </a:pathLst>
            </a:custGeom>
            <a:solidFill>
              <a:srgbClr val="FAC090"/>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sp>
          <p:nvSpPr>
            <p:cNvPr id="129" name="Shape 129"/>
            <p:cNvSpPr/>
            <p:nvPr/>
          </p:nvSpPr>
          <p:spPr>
            <a:xfrm rot="14434905" flipH="1">
              <a:off x="116163" y="164556"/>
              <a:ext cx="810039" cy="7398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8567" y="0"/>
                    <a:pt x="19135" y="0"/>
                  </a:cubicBezTo>
                  <a:cubicBezTo>
                    <a:pt x="19959" y="0"/>
                    <a:pt x="20783" y="60"/>
                    <a:pt x="21600" y="180"/>
                  </a:cubicBezTo>
                  <a:cubicBezTo>
                    <a:pt x="12065" y="1578"/>
                    <a:pt x="4930" y="10746"/>
                    <a:pt x="4930" y="21600"/>
                  </a:cubicBezTo>
                  <a:close/>
                </a:path>
              </a:pathLst>
            </a:custGeom>
            <a:solidFill>
              <a:srgbClr val="C89A73"/>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grpSp>
      <p:grpSp>
        <p:nvGrpSpPr>
          <p:cNvPr id="133" name="Group 133"/>
          <p:cNvGrpSpPr/>
          <p:nvPr/>
        </p:nvGrpSpPr>
        <p:grpSpPr>
          <a:xfrm>
            <a:off x="1846071" y="3743399"/>
            <a:ext cx="1359280" cy="1796898"/>
            <a:chOff x="-1" y="-1"/>
            <a:chExt cx="1359278" cy="1796896"/>
          </a:xfrm>
        </p:grpSpPr>
        <p:sp>
          <p:nvSpPr>
            <p:cNvPr id="131" name="Shape 131"/>
            <p:cNvSpPr/>
            <p:nvPr/>
          </p:nvSpPr>
          <p:spPr>
            <a:xfrm rot="3869720" flipH="1">
              <a:off x="-144039" y="538382"/>
              <a:ext cx="1647354" cy="7201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107" y="0"/>
                    <a:pt x="9174" y="0"/>
                  </a:cubicBezTo>
                  <a:lnTo>
                    <a:pt x="11536" y="0"/>
                  </a:lnTo>
                  <a:cubicBezTo>
                    <a:pt x="15720" y="0"/>
                    <a:pt x="19373" y="6663"/>
                    <a:pt x="20419" y="16200"/>
                  </a:cubicBezTo>
                  <a:lnTo>
                    <a:pt x="21600" y="16200"/>
                  </a:lnTo>
                  <a:lnTo>
                    <a:pt x="19529" y="21600"/>
                  </a:lnTo>
                  <a:lnTo>
                    <a:pt x="16876" y="16200"/>
                  </a:lnTo>
                  <a:lnTo>
                    <a:pt x="18057" y="16200"/>
                  </a:lnTo>
                  <a:cubicBezTo>
                    <a:pt x="17120" y="7659"/>
                    <a:pt x="14071" y="1316"/>
                    <a:pt x="10356" y="180"/>
                  </a:cubicBezTo>
                  <a:cubicBezTo>
                    <a:pt x="5784" y="1577"/>
                    <a:pt x="2362" y="10745"/>
                    <a:pt x="2362" y="21600"/>
                  </a:cubicBezTo>
                  <a:close/>
                </a:path>
              </a:pathLst>
            </a:custGeom>
            <a:solidFill>
              <a:srgbClr val="FCD5B5"/>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sp>
          <p:nvSpPr>
            <p:cNvPr id="132" name="Shape 132"/>
            <p:cNvSpPr/>
            <p:nvPr/>
          </p:nvSpPr>
          <p:spPr>
            <a:xfrm rot="3869720" flipH="1">
              <a:off x="469276" y="925380"/>
              <a:ext cx="789787" cy="7201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8567" y="0"/>
                    <a:pt x="19135" y="0"/>
                  </a:cubicBezTo>
                  <a:cubicBezTo>
                    <a:pt x="19959" y="0"/>
                    <a:pt x="20783" y="60"/>
                    <a:pt x="21600" y="180"/>
                  </a:cubicBezTo>
                  <a:cubicBezTo>
                    <a:pt x="12064" y="1577"/>
                    <a:pt x="4928" y="10745"/>
                    <a:pt x="4928" y="21600"/>
                  </a:cubicBezTo>
                  <a:close/>
                </a:path>
              </a:pathLst>
            </a:custGeom>
            <a:solidFill>
              <a:srgbClr val="CAAA91"/>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grpSp>
      <p:grpSp>
        <p:nvGrpSpPr>
          <p:cNvPr id="136" name="Group 136"/>
          <p:cNvGrpSpPr/>
          <p:nvPr/>
        </p:nvGrpSpPr>
        <p:grpSpPr>
          <a:xfrm>
            <a:off x="1042907" y="4132290"/>
            <a:ext cx="1473363" cy="1835096"/>
            <a:chOff x="0" y="-1"/>
            <a:chExt cx="1473362" cy="1835095"/>
          </a:xfrm>
        </p:grpSpPr>
        <p:sp>
          <p:nvSpPr>
            <p:cNvPr id="134" name="Shape 134"/>
            <p:cNvSpPr/>
            <p:nvPr/>
          </p:nvSpPr>
          <p:spPr>
            <a:xfrm rot="14434905" flipH="1">
              <a:off x="-108552" y="548432"/>
              <a:ext cx="1690465" cy="7382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109" y="0"/>
                    <a:pt x="9177" y="0"/>
                  </a:cubicBezTo>
                  <a:lnTo>
                    <a:pt x="11536" y="0"/>
                  </a:lnTo>
                  <a:cubicBezTo>
                    <a:pt x="15721" y="0"/>
                    <a:pt x="19376" y="6663"/>
                    <a:pt x="20422" y="16200"/>
                  </a:cubicBezTo>
                  <a:lnTo>
                    <a:pt x="21600" y="16200"/>
                  </a:lnTo>
                  <a:lnTo>
                    <a:pt x="19533" y="21600"/>
                  </a:lnTo>
                  <a:lnTo>
                    <a:pt x="16883" y="16200"/>
                  </a:lnTo>
                  <a:lnTo>
                    <a:pt x="18062" y="16200"/>
                  </a:lnTo>
                  <a:cubicBezTo>
                    <a:pt x="17125" y="7657"/>
                    <a:pt x="14075" y="1314"/>
                    <a:pt x="10357" y="179"/>
                  </a:cubicBezTo>
                  <a:cubicBezTo>
                    <a:pt x="5783" y="1574"/>
                    <a:pt x="2359" y="10744"/>
                    <a:pt x="2359" y="21600"/>
                  </a:cubicBezTo>
                  <a:close/>
                </a:path>
              </a:pathLst>
            </a:custGeom>
            <a:solidFill>
              <a:srgbClr val="C3D69B"/>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sp>
          <p:nvSpPr>
            <p:cNvPr id="135" name="Shape 135"/>
            <p:cNvSpPr/>
            <p:nvPr/>
          </p:nvSpPr>
          <p:spPr>
            <a:xfrm rot="14434905" flipH="1">
              <a:off x="115339" y="165215"/>
              <a:ext cx="810574" cy="7382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8569" y="0"/>
                    <a:pt x="19139" y="0"/>
                  </a:cubicBezTo>
                  <a:cubicBezTo>
                    <a:pt x="19962" y="0"/>
                    <a:pt x="20784" y="60"/>
                    <a:pt x="21600" y="179"/>
                  </a:cubicBezTo>
                  <a:cubicBezTo>
                    <a:pt x="12061" y="1574"/>
                    <a:pt x="4921" y="10744"/>
                    <a:pt x="4921" y="21600"/>
                  </a:cubicBezTo>
                  <a:close/>
                </a:path>
              </a:pathLst>
            </a:custGeom>
            <a:solidFill>
              <a:srgbClr val="9CAB7C"/>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grpSp>
      <p:grpSp>
        <p:nvGrpSpPr>
          <p:cNvPr id="139" name="Group 139"/>
          <p:cNvGrpSpPr/>
          <p:nvPr/>
        </p:nvGrpSpPr>
        <p:grpSpPr>
          <a:xfrm>
            <a:off x="4360568" y="3646608"/>
            <a:ext cx="1359486" cy="1796808"/>
            <a:chOff x="-1" y="0"/>
            <a:chExt cx="1359484" cy="1796807"/>
          </a:xfrm>
        </p:grpSpPr>
        <p:sp>
          <p:nvSpPr>
            <p:cNvPr id="137" name="Shape 137"/>
            <p:cNvSpPr/>
            <p:nvPr/>
          </p:nvSpPr>
          <p:spPr>
            <a:xfrm rot="3869720" flipH="1">
              <a:off x="-143802" y="538159"/>
              <a:ext cx="1647086" cy="7204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107" y="0"/>
                    <a:pt x="9172" y="0"/>
                  </a:cubicBezTo>
                  <a:lnTo>
                    <a:pt x="11537" y="0"/>
                  </a:lnTo>
                  <a:cubicBezTo>
                    <a:pt x="15719" y="0"/>
                    <a:pt x="19372" y="6663"/>
                    <a:pt x="20418" y="16200"/>
                  </a:cubicBezTo>
                  <a:lnTo>
                    <a:pt x="21600" y="16200"/>
                  </a:lnTo>
                  <a:lnTo>
                    <a:pt x="19527" y="21600"/>
                  </a:lnTo>
                  <a:lnTo>
                    <a:pt x="16872" y="16200"/>
                  </a:lnTo>
                  <a:lnTo>
                    <a:pt x="18054" y="16200"/>
                  </a:lnTo>
                  <a:cubicBezTo>
                    <a:pt x="17117" y="7659"/>
                    <a:pt x="14069" y="1317"/>
                    <a:pt x="10355" y="180"/>
                  </a:cubicBezTo>
                  <a:cubicBezTo>
                    <a:pt x="5784" y="1579"/>
                    <a:pt x="2364" y="10747"/>
                    <a:pt x="2364" y="21600"/>
                  </a:cubicBezTo>
                  <a:close/>
                </a:path>
              </a:pathLst>
            </a:custGeom>
            <a:solidFill>
              <a:srgbClr val="FAC090"/>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sp>
          <p:nvSpPr>
            <p:cNvPr id="138" name="Shape 138"/>
            <p:cNvSpPr/>
            <p:nvPr/>
          </p:nvSpPr>
          <p:spPr>
            <a:xfrm rot="3869720" flipH="1">
              <a:off x="469415" y="925129"/>
              <a:ext cx="789581" cy="7204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8567" y="0"/>
                    <a:pt x="19134" y="0"/>
                  </a:cubicBezTo>
                  <a:cubicBezTo>
                    <a:pt x="19958" y="0"/>
                    <a:pt x="20782" y="60"/>
                    <a:pt x="21600" y="180"/>
                  </a:cubicBezTo>
                  <a:cubicBezTo>
                    <a:pt x="12066" y="1579"/>
                    <a:pt x="4932" y="10747"/>
                    <a:pt x="4932" y="21600"/>
                  </a:cubicBezTo>
                  <a:close/>
                </a:path>
              </a:pathLst>
            </a:custGeom>
            <a:solidFill>
              <a:srgbClr val="C89A73"/>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grpSp>
      <p:grpSp>
        <p:nvGrpSpPr>
          <p:cNvPr id="142" name="Group 142"/>
          <p:cNvGrpSpPr/>
          <p:nvPr/>
        </p:nvGrpSpPr>
        <p:grpSpPr>
          <a:xfrm>
            <a:off x="3557239" y="4033980"/>
            <a:ext cx="1473897" cy="1836448"/>
            <a:chOff x="-1" y="-2"/>
            <a:chExt cx="1473895" cy="1836447"/>
          </a:xfrm>
        </p:grpSpPr>
        <p:sp>
          <p:nvSpPr>
            <p:cNvPr id="140" name="Shape 140"/>
            <p:cNvSpPr/>
            <p:nvPr/>
          </p:nvSpPr>
          <p:spPr>
            <a:xfrm rot="14434905" flipH="1">
              <a:off x="-109171" y="549301"/>
              <a:ext cx="1692236" cy="7378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109" y="0"/>
                    <a:pt x="9178" y="0"/>
                  </a:cubicBezTo>
                  <a:lnTo>
                    <a:pt x="11536" y="0"/>
                  </a:lnTo>
                  <a:cubicBezTo>
                    <a:pt x="15721" y="0"/>
                    <a:pt x="19376" y="6663"/>
                    <a:pt x="20423" y="16200"/>
                  </a:cubicBezTo>
                  <a:lnTo>
                    <a:pt x="21600" y="16200"/>
                  </a:lnTo>
                  <a:lnTo>
                    <a:pt x="19535" y="21600"/>
                  </a:lnTo>
                  <a:lnTo>
                    <a:pt x="16887" y="16200"/>
                  </a:lnTo>
                  <a:lnTo>
                    <a:pt x="18065" y="16200"/>
                  </a:lnTo>
                  <a:cubicBezTo>
                    <a:pt x="17128" y="7655"/>
                    <a:pt x="14076" y="1312"/>
                    <a:pt x="10357" y="179"/>
                  </a:cubicBezTo>
                  <a:cubicBezTo>
                    <a:pt x="5782" y="1573"/>
                    <a:pt x="2357" y="10743"/>
                    <a:pt x="2357" y="21600"/>
                  </a:cubicBezTo>
                  <a:close/>
                </a:path>
              </a:pathLst>
            </a:custGeom>
            <a:solidFill>
              <a:srgbClr val="C3D69B"/>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sp>
          <p:nvSpPr>
            <p:cNvPr id="141" name="Shape 141"/>
            <p:cNvSpPr/>
            <p:nvPr/>
          </p:nvSpPr>
          <p:spPr>
            <a:xfrm rot="14434905" flipH="1">
              <a:off x="115095" y="165683"/>
              <a:ext cx="811420" cy="7378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8570" y="0"/>
                    <a:pt x="19142" y="0"/>
                  </a:cubicBezTo>
                  <a:cubicBezTo>
                    <a:pt x="19964" y="0"/>
                    <a:pt x="20785" y="60"/>
                    <a:pt x="21600" y="179"/>
                  </a:cubicBezTo>
                  <a:cubicBezTo>
                    <a:pt x="12058" y="1573"/>
                    <a:pt x="4916" y="10743"/>
                    <a:pt x="4916" y="21600"/>
                  </a:cubicBezTo>
                  <a:close/>
                </a:path>
              </a:pathLst>
            </a:custGeom>
            <a:solidFill>
              <a:srgbClr val="9CAB7C"/>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grpSp>
      <p:sp>
        <p:nvSpPr>
          <p:cNvPr id="143" name="Shape 143"/>
          <p:cNvSpPr/>
          <p:nvPr/>
        </p:nvSpPr>
        <p:spPr>
          <a:xfrm>
            <a:off x="638728" y="4120509"/>
            <a:ext cx="2695643" cy="345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lgn="ctr"/>
            <a:r>
              <a:rPr sz="900" b="1" dirty="0" err="1">
                <a:latin typeface="Calibri"/>
                <a:ea typeface="Calibri"/>
                <a:cs typeface="Calibri"/>
                <a:sym typeface="Calibri"/>
              </a:rPr>
              <a:t>Распространение</a:t>
            </a:r>
            <a:r>
              <a:rPr sz="900" b="1" dirty="0">
                <a:latin typeface="Calibri"/>
                <a:ea typeface="Calibri"/>
                <a:cs typeface="Calibri"/>
                <a:sym typeface="Calibri"/>
              </a:rPr>
              <a:t> </a:t>
            </a:r>
            <a:r>
              <a:rPr sz="900" b="1" dirty="0" err="1">
                <a:latin typeface="Calibri"/>
                <a:ea typeface="Calibri"/>
                <a:cs typeface="Calibri"/>
                <a:sym typeface="Calibri"/>
              </a:rPr>
              <a:t>методических</a:t>
            </a:r>
            <a:r>
              <a:rPr sz="900" b="1" dirty="0">
                <a:latin typeface="Calibri"/>
                <a:ea typeface="Calibri"/>
                <a:cs typeface="Calibri"/>
                <a:sym typeface="Calibri"/>
              </a:rPr>
              <a:t> </a:t>
            </a:r>
            <a:r>
              <a:rPr sz="900" b="1" dirty="0" err="1">
                <a:latin typeface="Calibri"/>
                <a:ea typeface="Calibri"/>
                <a:cs typeface="Calibri"/>
                <a:sym typeface="Calibri"/>
              </a:rPr>
              <a:t>документов</a:t>
            </a:r>
            <a:r>
              <a:rPr sz="900" b="1" dirty="0">
                <a:latin typeface="Calibri"/>
                <a:ea typeface="Calibri"/>
                <a:cs typeface="Calibri"/>
                <a:sym typeface="Calibri"/>
              </a:rPr>
              <a:t> </a:t>
            </a:r>
            <a:endParaRPr dirty="0">
              <a:latin typeface="Calibri"/>
              <a:ea typeface="Calibri"/>
              <a:cs typeface="Calibri"/>
              <a:sym typeface="Calibri"/>
            </a:endParaRPr>
          </a:p>
          <a:p>
            <a:pPr lvl="0" algn="ctr"/>
            <a:r>
              <a:rPr sz="900" b="1" dirty="0">
                <a:latin typeface="Calibri"/>
                <a:ea typeface="Calibri"/>
                <a:cs typeface="Calibri"/>
                <a:sym typeface="Calibri"/>
              </a:rPr>
              <a:t> </a:t>
            </a:r>
          </a:p>
        </p:txBody>
      </p:sp>
      <p:sp>
        <p:nvSpPr>
          <p:cNvPr id="144" name="Shape 144"/>
          <p:cNvSpPr/>
          <p:nvPr/>
        </p:nvSpPr>
        <p:spPr>
          <a:xfrm>
            <a:off x="3708398" y="4005262"/>
            <a:ext cx="1931430" cy="218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900" b="1">
                <a:latin typeface="Calibri"/>
                <a:ea typeface="Calibri"/>
                <a:cs typeface="Calibri"/>
                <a:sym typeface="Calibri"/>
              </a:defRPr>
            </a:lvl1pPr>
          </a:lstStyle>
          <a:p>
            <a:pPr lvl="0">
              <a:defRPr sz="1800" b="0"/>
            </a:pPr>
            <a:r>
              <a:rPr sz="900" b="1" dirty="0" err="1"/>
              <a:t>Межучрежденческие</a:t>
            </a:r>
            <a:r>
              <a:rPr sz="900" b="1" dirty="0"/>
              <a:t> </a:t>
            </a:r>
            <a:r>
              <a:rPr sz="900" b="1" dirty="0" err="1"/>
              <a:t>совещания</a:t>
            </a:r>
            <a:endParaRPr sz="900" b="1" dirty="0"/>
          </a:p>
        </p:txBody>
      </p:sp>
      <p:sp>
        <p:nvSpPr>
          <p:cNvPr id="145" name="Shape 145"/>
          <p:cNvSpPr/>
          <p:nvPr/>
        </p:nvSpPr>
        <p:spPr>
          <a:xfrm>
            <a:off x="6419849" y="4033837"/>
            <a:ext cx="1151646" cy="218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900" b="1">
                <a:latin typeface="Calibri"/>
                <a:ea typeface="Calibri"/>
                <a:cs typeface="Calibri"/>
                <a:sym typeface="Calibri"/>
              </a:defRPr>
            </a:lvl1pPr>
          </a:lstStyle>
          <a:p>
            <a:pPr lvl="0">
              <a:defRPr sz="1800" b="0"/>
            </a:pPr>
            <a:r>
              <a:rPr sz="900" b="1" dirty="0" err="1"/>
              <a:t>Ответ</a:t>
            </a:r>
            <a:r>
              <a:rPr sz="900" b="1" dirty="0"/>
              <a:t> </a:t>
            </a:r>
            <a:r>
              <a:rPr sz="900" b="1" dirty="0" err="1"/>
              <a:t>руководства</a:t>
            </a:r>
            <a:endParaRPr sz="900" b="1" dirty="0"/>
          </a:p>
        </p:txBody>
      </p:sp>
      <p:sp>
        <p:nvSpPr>
          <p:cNvPr id="146" name="Shape 146"/>
          <p:cNvSpPr/>
          <p:nvPr/>
        </p:nvSpPr>
        <p:spPr>
          <a:xfrm>
            <a:off x="1190658" y="4493569"/>
            <a:ext cx="1076573" cy="23082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900" b="1" dirty="0" err="1">
                <a:latin typeface="Calibri"/>
                <a:ea typeface="Calibri"/>
                <a:cs typeface="Calibri"/>
                <a:sym typeface="Calibri"/>
              </a:rPr>
              <a:t>Социальные</a:t>
            </a:r>
            <a:r>
              <a:rPr sz="900" b="1" dirty="0">
                <a:latin typeface="Calibri"/>
                <a:ea typeface="Calibri"/>
                <a:cs typeface="Calibri"/>
                <a:sym typeface="Calibri"/>
              </a:rPr>
              <a:t> </a:t>
            </a:r>
            <a:r>
              <a:rPr lang="ru-RU" sz="900" b="1" dirty="0" smtClean="0">
                <a:latin typeface="Calibri"/>
                <a:ea typeface="Calibri"/>
                <a:cs typeface="Calibri"/>
                <a:sym typeface="Calibri"/>
              </a:rPr>
              <a:t>медиа</a:t>
            </a:r>
            <a:endParaRPr sz="1100" b="1" dirty="0">
              <a:latin typeface="Calibri"/>
              <a:ea typeface="Calibri"/>
              <a:cs typeface="Calibri"/>
              <a:sym typeface="Calibri"/>
            </a:endParaRPr>
          </a:p>
        </p:txBody>
      </p:sp>
      <p:sp>
        <p:nvSpPr>
          <p:cNvPr id="147" name="Shape 147"/>
          <p:cNvSpPr/>
          <p:nvPr/>
        </p:nvSpPr>
        <p:spPr>
          <a:xfrm>
            <a:off x="1120736" y="4849959"/>
            <a:ext cx="2241734" cy="26160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0" algn="ctr"/>
            <a:r>
              <a:rPr sz="900" b="1" dirty="0" err="1">
                <a:solidFill>
                  <a:srgbClr val="006600"/>
                </a:solidFill>
                <a:latin typeface="Calibri"/>
                <a:ea typeface="Calibri"/>
                <a:cs typeface="Calibri"/>
                <a:sym typeface="Calibri"/>
              </a:rPr>
              <a:t>Онлайновые</a:t>
            </a:r>
            <a:r>
              <a:rPr sz="900" b="1" dirty="0">
                <a:solidFill>
                  <a:srgbClr val="006600"/>
                </a:solidFill>
                <a:latin typeface="Calibri"/>
                <a:ea typeface="Calibri"/>
                <a:cs typeface="Calibri"/>
                <a:sym typeface="Calibri"/>
              </a:rPr>
              <a:t> </a:t>
            </a:r>
            <a:r>
              <a:rPr lang="ru-RU" sz="900" b="1" dirty="0" smtClean="0">
                <a:solidFill>
                  <a:srgbClr val="006600"/>
                </a:solidFill>
                <a:latin typeface="Calibri"/>
                <a:ea typeface="Calibri"/>
                <a:cs typeface="Calibri"/>
                <a:sym typeface="Calibri"/>
              </a:rPr>
              <a:t> </a:t>
            </a:r>
            <a:r>
              <a:rPr sz="900" b="1" dirty="0" err="1" smtClean="0">
                <a:solidFill>
                  <a:srgbClr val="006600"/>
                </a:solidFill>
                <a:latin typeface="Calibri"/>
                <a:ea typeface="Calibri"/>
                <a:cs typeface="Calibri"/>
                <a:sym typeface="Calibri"/>
              </a:rPr>
              <a:t>консультации</a:t>
            </a:r>
            <a:r>
              <a:rPr sz="900" b="1" dirty="0">
                <a:solidFill>
                  <a:srgbClr val="006600"/>
                </a:solidFill>
                <a:latin typeface="Calibri"/>
                <a:ea typeface="Calibri"/>
                <a:cs typeface="Calibri"/>
                <a:sym typeface="Calibri"/>
              </a:rPr>
              <a:t>*</a:t>
            </a:r>
            <a:r>
              <a:rPr sz="1100" b="1" dirty="0">
                <a:solidFill>
                  <a:srgbClr val="006600"/>
                </a:solidFill>
                <a:latin typeface="Calibri"/>
                <a:ea typeface="Calibri"/>
                <a:cs typeface="Calibri"/>
                <a:sym typeface="Calibri"/>
              </a:rPr>
              <a:t> </a:t>
            </a:r>
          </a:p>
        </p:txBody>
      </p:sp>
      <p:sp>
        <p:nvSpPr>
          <p:cNvPr id="148" name="Shape 148"/>
          <p:cNvSpPr/>
          <p:nvPr/>
        </p:nvSpPr>
        <p:spPr>
          <a:xfrm>
            <a:off x="1779207" y="5157787"/>
            <a:ext cx="715132" cy="2438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lgn="ctr"/>
            <a:r>
              <a:rPr sz="900" b="1">
                <a:solidFill>
                  <a:srgbClr val="006600"/>
                </a:solidFill>
                <a:latin typeface="Calibri"/>
                <a:ea typeface="Calibri"/>
                <a:cs typeface="Calibri"/>
                <a:sym typeface="Calibri"/>
              </a:rPr>
              <a:t>Вебинары</a:t>
            </a:r>
            <a:r>
              <a:rPr sz="1100" b="1">
                <a:solidFill>
                  <a:srgbClr val="006600"/>
                </a:solidFill>
                <a:latin typeface="Calibri"/>
                <a:ea typeface="Calibri"/>
                <a:cs typeface="Calibri"/>
                <a:sym typeface="Calibri"/>
              </a:rPr>
              <a:t>*</a:t>
            </a:r>
          </a:p>
        </p:txBody>
      </p:sp>
      <p:sp>
        <p:nvSpPr>
          <p:cNvPr id="149" name="Shape 149"/>
          <p:cNvSpPr/>
          <p:nvPr/>
        </p:nvSpPr>
        <p:spPr>
          <a:xfrm>
            <a:off x="3424237" y="4430712"/>
            <a:ext cx="723020" cy="218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900" b="1">
                <a:latin typeface="Calibri"/>
                <a:ea typeface="Calibri"/>
                <a:cs typeface="Calibri"/>
                <a:sym typeface="Calibri"/>
              </a:defRPr>
            </a:lvl1pPr>
          </a:lstStyle>
          <a:p>
            <a:pPr lvl="0">
              <a:defRPr sz="1800" b="0"/>
            </a:pPr>
            <a:r>
              <a:rPr sz="900" b="1"/>
              <a:t>Совещания</a:t>
            </a:r>
          </a:p>
        </p:txBody>
      </p:sp>
      <p:sp>
        <p:nvSpPr>
          <p:cNvPr id="150" name="Shape 150"/>
          <p:cNvSpPr/>
          <p:nvPr/>
        </p:nvSpPr>
        <p:spPr>
          <a:xfrm>
            <a:off x="3430587" y="4875212"/>
            <a:ext cx="654763" cy="218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900" b="1">
                <a:latin typeface="Calibri"/>
                <a:ea typeface="Calibri"/>
                <a:cs typeface="Calibri"/>
                <a:sym typeface="Calibri"/>
              </a:defRPr>
            </a:lvl1pPr>
          </a:lstStyle>
          <a:p>
            <a:pPr lvl="0">
              <a:defRPr sz="1800" b="0"/>
            </a:pPr>
            <a:r>
              <a:rPr sz="900" b="1"/>
              <a:t>Вебинары</a:t>
            </a:r>
          </a:p>
        </p:txBody>
      </p:sp>
      <p:sp>
        <p:nvSpPr>
          <p:cNvPr id="151" name="Shape 151"/>
          <p:cNvSpPr/>
          <p:nvPr/>
        </p:nvSpPr>
        <p:spPr>
          <a:xfrm>
            <a:off x="3825873" y="5287962"/>
            <a:ext cx="1703152" cy="2438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900" b="1">
                <a:solidFill>
                  <a:srgbClr val="006600"/>
                </a:solidFill>
                <a:latin typeface="Calibri"/>
                <a:ea typeface="Calibri"/>
                <a:cs typeface="Calibri"/>
                <a:sym typeface="Calibri"/>
              </a:rPr>
              <a:t>Онлайновые консультации</a:t>
            </a:r>
            <a:r>
              <a:rPr sz="1100" b="1">
                <a:solidFill>
                  <a:srgbClr val="006600"/>
                </a:solidFill>
                <a:latin typeface="Calibri"/>
                <a:ea typeface="Calibri"/>
                <a:cs typeface="Calibri"/>
                <a:sym typeface="Calibri"/>
              </a:rPr>
              <a:t>* </a:t>
            </a:r>
          </a:p>
        </p:txBody>
      </p:sp>
      <p:sp>
        <p:nvSpPr>
          <p:cNvPr id="152" name="Shape 152"/>
          <p:cNvSpPr/>
          <p:nvPr/>
        </p:nvSpPr>
        <p:spPr>
          <a:xfrm>
            <a:off x="4856162" y="4814887"/>
            <a:ext cx="1172753" cy="26160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900" b="1" dirty="0" err="1">
                <a:solidFill>
                  <a:srgbClr val="006600"/>
                </a:solidFill>
                <a:latin typeface="Calibri"/>
                <a:ea typeface="Calibri"/>
                <a:cs typeface="Calibri"/>
                <a:sym typeface="Calibri"/>
              </a:rPr>
              <a:t>Социальные</a:t>
            </a:r>
            <a:r>
              <a:rPr sz="900" b="1" dirty="0">
                <a:solidFill>
                  <a:srgbClr val="006600"/>
                </a:solidFill>
                <a:latin typeface="Calibri"/>
                <a:ea typeface="Calibri"/>
                <a:cs typeface="Calibri"/>
                <a:sym typeface="Calibri"/>
              </a:rPr>
              <a:t> </a:t>
            </a:r>
            <a:r>
              <a:rPr lang="ru-RU" sz="900" b="1" dirty="0" smtClean="0">
                <a:solidFill>
                  <a:srgbClr val="006600"/>
                </a:solidFill>
                <a:latin typeface="Calibri"/>
                <a:ea typeface="Calibri"/>
                <a:cs typeface="Calibri"/>
                <a:sym typeface="Calibri"/>
              </a:rPr>
              <a:t> медиа</a:t>
            </a:r>
            <a:r>
              <a:rPr sz="1100" b="1" dirty="0" smtClean="0">
                <a:solidFill>
                  <a:srgbClr val="006600"/>
                </a:solidFill>
                <a:latin typeface="Calibri"/>
                <a:ea typeface="Calibri"/>
                <a:cs typeface="Calibri"/>
                <a:sym typeface="Calibri"/>
              </a:rPr>
              <a:t>*</a:t>
            </a:r>
            <a:endParaRPr sz="1100" b="1" dirty="0">
              <a:solidFill>
                <a:srgbClr val="006600"/>
              </a:solidFill>
              <a:latin typeface="Calibri"/>
              <a:ea typeface="Calibri"/>
              <a:cs typeface="Calibri"/>
              <a:sym typeface="Calibri"/>
            </a:endParaRPr>
          </a:p>
        </p:txBody>
      </p:sp>
      <p:sp>
        <p:nvSpPr>
          <p:cNvPr id="153" name="Shape 153"/>
          <p:cNvSpPr/>
          <p:nvPr/>
        </p:nvSpPr>
        <p:spPr>
          <a:xfrm>
            <a:off x="4902198" y="4449762"/>
            <a:ext cx="884145" cy="218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900" b="1">
                <a:latin typeface="Calibri"/>
                <a:ea typeface="Calibri"/>
                <a:cs typeface="Calibri"/>
                <a:sym typeface="Calibri"/>
              </a:defRPr>
            </a:lvl1pPr>
          </a:lstStyle>
          <a:p>
            <a:pPr lvl="0">
              <a:defRPr sz="1800" b="0"/>
            </a:pPr>
            <a:r>
              <a:rPr sz="900" b="1"/>
              <a:t>Консультации</a:t>
            </a:r>
          </a:p>
        </p:txBody>
      </p:sp>
      <p:sp>
        <p:nvSpPr>
          <p:cNvPr id="154" name="Shape 154"/>
          <p:cNvSpPr/>
          <p:nvPr/>
        </p:nvSpPr>
        <p:spPr>
          <a:xfrm>
            <a:off x="6024562" y="4430712"/>
            <a:ext cx="654763" cy="218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900" b="1">
                <a:latin typeface="Calibri"/>
                <a:ea typeface="Calibri"/>
                <a:cs typeface="Calibri"/>
                <a:sym typeface="Calibri"/>
              </a:defRPr>
            </a:lvl1pPr>
          </a:lstStyle>
          <a:p>
            <a:pPr lvl="0">
              <a:defRPr sz="1800" b="0"/>
            </a:pPr>
            <a:r>
              <a:rPr sz="900" b="1"/>
              <a:t>Вебинары</a:t>
            </a:r>
          </a:p>
        </p:txBody>
      </p:sp>
      <p:sp>
        <p:nvSpPr>
          <p:cNvPr id="155" name="Shape 155"/>
          <p:cNvSpPr/>
          <p:nvPr/>
        </p:nvSpPr>
        <p:spPr>
          <a:xfrm>
            <a:off x="6294437" y="5308598"/>
            <a:ext cx="443744" cy="218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900" b="1">
                <a:latin typeface="Calibri"/>
                <a:ea typeface="Calibri"/>
                <a:cs typeface="Calibri"/>
                <a:sym typeface="Calibri"/>
              </a:defRPr>
            </a:lvl1pPr>
          </a:lstStyle>
          <a:p>
            <a:pPr lvl="0">
              <a:defRPr sz="1800" b="0"/>
            </a:pPr>
            <a:r>
              <a:rPr sz="900" b="1" dirty="0" err="1"/>
              <a:t>Видео</a:t>
            </a:r>
            <a:endParaRPr sz="900" b="1" dirty="0"/>
          </a:p>
        </p:txBody>
      </p:sp>
      <p:sp>
        <p:nvSpPr>
          <p:cNvPr id="156" name="Shape 156"/>
          <p:cNvSpPr/>
          <p:nvPr/>
        </p:nvSpPr>
        <p:spPr>
          <a:xfrm>
            <a:off x="6027737" y="4724398"/>
            <a:ext cx="1102705" cy="2438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900" b="1" dirty="0" err="1">
                <a:latin typeface="Calibri"/>
                <a:ea typeface="Calibri"/>
                <a:cs typeface="Calibri"/>
                <a:sym typeface="Calibri"/>
              </a:rPr>
              <a:t>Социальные</a:t>
            </a:r>
            <a:r>
              <a:rPr sz="900" b="1" dirty="0">
                <a:latin typeface="Calibri"/>
                <a:ea typeface="Calibri"/>
                <a:cs typeface="Calibri"/>
                <a:sym typeface="Calibri"/>
              </a:rPr>
              <a:t> СМИ</a:t>
            </a:r>
            <a:r>
              <a:rPr sz="1100" b="1" dirty="0">
                <a:latin typeface="Calibri"/>
                <a:ea typeface="Calibri"/>
                <a:cs typeface="Calibri"/>
                <a:sym typeface="Calibri"/>
              </a:rPr>
              <a:t> </a:t>
            </a:r>
          </a:p>
        </p:txBody>
      </p:sp>
      <p:sp>
        <p:nvSpPr>
          <p:cNvPr id="157" name="Shape 157"/>
          <p:cNvSpPr/>
          <p:nvPr/>
        </p:nvSpPr>
        <p:spPr>
          <a:xfrm>
            <a:off x="7221538" y="4418012"/>
            <a:ext cx="879959" cy="218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900" b="1">
                <a:latin typeface="Calibri"/>
                <a:ea typeface="Calibri"/>
                <a:cs typeface="Calibri"/>
                <a:sym typeface="Calibri"/>
              </a:defRPr>
            </a:lvl1pPr>
          </a:lstStyle>
          <a:p>
            <a:pPr lvl="0">
              <a:defRPr sz="1800" b="0"/>
            </a:pPr>
            <a:r>
              <a:rPr sz="900" b="1" dirty="0" err="1"/>
              <a:t>Инфографики</a:t>
            </a:r>
            <a:endParaRPr sz="900" b="1" dirty="0"/>
          </a:p>
        </p:txBody>
      </p:sp>
      <p:sp>
        <p:nvSpPr>
          <p:cNvPr id="158" name="Shape 158"/>
          <p:cNvSpPr/>
          <p:nvPr/>
        </p:nvSpPr>
        <p:spPr>
          <a:xfrm>
            <a:off x="7283449" y="4622798"/>
            <a:ext cx="672121" cy="218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900" b="1">
                <a:latin typeface="Calibri"/>
                <a:ea typeface="Calibri"/>
                <a:cs typeface="Calibri"/>
                <a:sym typeface="Calibri"/>
              </a:defRPr>
            </a:lvl1pPr>
          </a:lstStyle>
          <a:p>
            <a:pPr lvl="0">
              <a:defRPr sz="1800" b="0"/>
            </a:pPr>
            <a:r>
              <a:rPr sz="900" b="1" dirty="0" err="1"/>
              <a:t>Семинары</a:t>
            </a:r>
            <a:endParaRPr sz="900" b="1" dirty="0"/>
          </a:p>
        </p:txBody>
      </p:sp>
      <p:sp>
        <p:nvSpPr>
          <p:cNvPr id="159" name="Shape 159"/>
          <p:cNvSpPr/>
          <p:nvPr/>
        </p:nvSpPr>
        <p:spPr>
          <a:xfrm>
            <a:off x="7489824" y="4954587"/>
            <a:ext cx="513919" cy="23082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900" b="1">
                <a:latin typeface="Calibri"/>
                <a:ea typeface="Calibri"/>
                <a:cs typeface="Calibri"/>
                <a:sym typeface="Calibri"/>
              </a:defRPr>
            </a:lvl1pPr>
          </a:lstStyle>
          <a:p>
            <a:pPr lvl="0">
              <a:defRPr sz="1800" b="0"/>
            </a:pPr>
            <a:r>
              <a:rPr lang="ru-RU" sz="900" b="1" dirty="0" smtClean="0"/>
              <a:t>Буклеты</a:t>
            </a:r>
            <a:endParaRPr sz="900" b="1" dirty="0"/>
          </a:p>
        </p:txBody>
      </p:sp>
      <p:sp>
        <p:nvSpPr>
          <p:cNvPr id="160" name="Shape 160"/>
          <p:cNvSpPr/>
          <p:nvPr/>
        </p:nvSpPr>
        <p:spPr>
          <a:xfrm>
            <a:off x="7302499" y="5300662"/>
            <a:ext cx="845804" cy="218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900" b="1">
                <a:latin typeface="Calibri"/>
                <a:ea typeface="Calibri"/>
                <a:cs typeface="Calibri"/>
                <a:sym typeface="Calibri"/>
              </a:defRPr>
            </a:lvl1pPr>
          </a:lstStyle>
          <a:p>
            <a:pPr lvl="0">
              <a:defRPr sz="1800" b="0"/>
            </a:pPr>
            <a:r>
              <a:rPr sz="900" b="1"/>
              <a:t>Мероприятия</a:t>
            </a:r>
          </a:p>
        </p:txBody>
      </p:sp>
      <p:sp>
        <p:nvSpPr>
          <p:cNvPr id="161" name="Shape 161"/>
          <p:cNvSpPr/>
          <p:nvPr/>
        </p:nvSpPr>
        <p:spPr>
          <a:xfrm>
            <a:off x="2971800" y="2819400"/>
            <a:ext cx="685800" cy="381000"/>
          </a:xfrm>
          <a:prstGeom prst="rightArrow">
            <a:avLst>
              <a:gd name="adj1" fmla="val 50000"/>
              <a:gd name="adj2" fmla="val 50000"/>
            </a:avLst>
          </a:prstGeom>
          <a:solidFill>
            <a:srgbClr val="C3D69B"/>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162" name="Shape 162"/>
          <p:cNvSpPr/>
          <p:nvPr/>
        </p:nvSpPr>
        <p:spPr>
          <a:xfrm>
            <a:off x="5430837" y="2763838"/>
            <a:ext cx="685804" cy="381004"/>
          </a:xfrm>
          <a:prstGeom prst="rightArrow">
            <a:avLst>
              <a:gd name="adj1" fmla="val 50000"/>
              <a:gd name="adj2" fmla="val 50000"/>
            </a:avLst>
          </a:prstGeom>
          <a:solidFill>
            <a:srgbClr val="C3D69B"/>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163" name="Shape 163"/>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8</a:t>
            </a:fld>
            <a:endParaRPr sz="1200"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228600" y="228600"/>
            <a:ext cx="8686800" cy="1143000"/>
          </a:xfrm>
          <a:prstGeom prst="rect">
            <a:avLst/>
          </a:prstGeom>
        </p:spPr>
        <p:txBody>
          <a:bodyPr lIns="0" tIns="0" rIns="0" bIns="0">
            <a:normAutofit/>
          </a:bodyPr>
          <a:lstStyle/>
          <a:p>
            <a:pPr lvl="0">
              <a:defRPr sz="1800" b="0">
                <a:solidFill>
                  <a:srgbClr val="000000"/>
                </a:solidFill>
              </a:defRPr>
            </a:pPr>
            <a:r>
              <a:rPr sz="4000" b="1" dirty="0" err="1">
                <a:solidFill>
                  <a:schemeClr val="tx1"/>
                </a:solidFill>
              </a:rPr>
              <a:t>Программа</a:t>
            </a:r>
            <a:r>
              <a:rPr sz="4000" b="1" dirty="0">
                <a:solidFill>
                  <a:schemeClr val="tx1"/>
                </a:solidFill>
              </a:rPr>
              <a:t> </a:t>
            </a:r>
            <a:r>
              <a:rPr sz="4000" b="1" dirty="0" err="1">
                <a:solidFill>
                  <a:schemeClr val="tx1"/>
                </a:solidFill>
              </a:rPr>
              <a:t>работы</a:t>
            </a:r>
            <a:r>
              <a:rPr sz="4000" b="1" dirty="0">
                <a:solidFill>
                  <a:schemeClr val="tx1"/>
                </a:solidFill>
              </a:rPr>
              <a:t> УНО </a:t>
            </a:r>
            <a:r>
              <a:rPr sz="4000" b="1" dirty="0" err="1">
                <a:solidFill>
                  <a:schemeClr val="tx1"/>
                </a:solidFill>
              </a:rPr>
              <a:t>для</a:t>
            </a:r>
            <a:r>
              <a:rPr sz="4000" b="1" dirty="0">
                <a:solidFill>
                  <a:schemeClr val="tx1"/>
                </a:solidFill>
              </a:rPr>
              <a:t> ГЭФ-6</a:t>
            </a:r>
          </a:p>
        </p:txBody>
      </p:sp>
      <p:sp>
        <p:nvSpPr>
          <p:cNvPr id="166" name="Shape 166"/>
          <p:cNvSpPr/>
          <p:nvPr/>
        </p:nvSpPr>
        <p:spPr>
          <a:xfrm>
            <a:off x="4876798" y="2209799"/>
            <a:ext cx="152403" cy="38862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32"/>
                  <a:pt x="10800" y="71"/>
                </a:cubicBezTo>
                <a:lnTo>
                  <a:pt x="10800" y="10729"/>
                </a:lnTo>
                <a:cubicBezTo>
                  <a:pt x="10800" y="10768"/>
                  <a:pt x="15635" y="10800"/>
                  <a:pt x="21600" y="10800"/>
                </a:cubicBezTo>
                <a:cubicBezTo>
                  <a:pt x="15635" y="10800"/>
                  <a:pt x="10800" y="10832"/>
                  <a:pt x="10800" y="10871"/>
                </a:cubicBezTo>
                <a:lnTo>
                  <a:pt x="10800" y="21529"/>
                </a:lnTo>
                <a:cubicBezTo>
                  <a:pt x="10800" y="21568"/>
                  <a:pt x="5965" y="21600"/>
                  <a:pt x="0" y="21600"/>
                </a:cubicBezTo>
              </a:path>
            </a:pathLst>
          </a:custGeom>
          <a:ln w="38100">
            <a:solidFill>
              <a:srgbClr val="17375E"/>
            </a:solidFill>
          </a:ln>
        </p:spPr>
        <p:txBody>
          <a:bodyPr lIns="0" tIns="0" rIns="0" bIns="0" anchor="ctr"/>
          <a:lstStyle/>
          <a:p>
            <a:pPr lvl="0" algn="ctr">
              <a:defRPr>
                <a:latin typeface="Calibri"/>
                <a:ea typeface="Calibri"/>
                <a:cs typeface="Calibri"/>
                <a:sym typeface="Calibri"/>
              </a:defRPr>
            </a:pPr>
            <a:endParaRPr/>
          </a:p>
        </p:txBody>
      </p:sp>
      <p:sp>
        <p:nvSpPr>
          <p:cNvPr id="167" name="Shape 167"/>
          <p:cNvSpPr/>
          <p:nvPr/>
        </p:nvSpPr>
        <p:spPr>
          <a:xfrm rot="16200000">
            <a:off x="966506" y="4013199"/>
            <a:ext cx="8333387"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a:r>
              <a:rPr sz="1000">
                <a:solidFill>
                  <a:srgbClr val="8C8F93"/>
                </a:solidFill>
                <a:latin typeface="Calibri"/>
                <a:ea typeface="Calibri"/>
                <a:cs typeface="Calibri"/>
                <a:sym typeface="Calibri"/>
              </a:rPr>
              <a:t>Включение вопросов менеджмента знаний и гендерного фактора во все</a:t>
            </a:r>
          </a:p>
          <a:p>
            <a:pPr lvl="0" algn="ctr"/>
            <a:r>
              <a:rPr sz="1000">
                <a:solidFill>
                  <a:srgbClr val="8C8F93"/>
                </a:solidFill>
                <a:latin typeface="Calibri"/>
                <a:ea typeface="Calibri"/>
                <a:cs typeface="Calibri"/>
                <a:sym typeface="Calibri"/>
              </a:rPr>
              <a:t>оценки</a:t>
            </a:r>
          </a:p>
        </p:txBody>
      </p:sp>
      <p:pic>
        <p:nvPicPr>
          <p:cNvPr id="168" name="image9.png"/>
          <p:cNvPicPr/>
          <p:nvPr/>
        </p:nvPicPr>
        <p:blipFill>
          <a:blip r:embed="rId3">
            <a:extLst/>
          </a:blip>
          <a:stretch>
            <a:fillRect/>
          </a:stretch>
        </p:blipFill>
        <p:spPr>
          <a:xfrm>
            <a:off x="128438" y="1752599"/>
            <a:ext cx="4358515" cy="1371601"/>
          </a:xfrm>
          <a:prstGeom prst="rect">
            <a:avLst/>
          </a:prstGeom>
          <a:ln w="12700">
            <a:miter lim="400000"/>
          </a:ln>
          <a:effectLst>
            <a:reflection stA="20000" endPos="40000" dir="5400000" sy="-100000" algn="bl" rotWithShape="0"/>
          </a:effectLst>
        </p:spPr>
      </p:pic>
      <p:pic>
        <p:nvPicPr>
          <p:cNvPr id="169" name="image10.png"/>
          <p:cNvPicPr/>
          <p:nvPr/>
        </p:nvPicPr>
        <p:blipFill>
          <a:blip r:embed="rId4">
            <a:extLst/>
          </a:blip>
          <a:stretch>
            <a:fillRect/>
          </a:stretch>
        </p:blipFill>
        <p:spPr>
          <a:xfrm>
            <a:off x="429666" y="3353572"/>
            <a:ext cx="3476660" cy="1446256"/>
          </a:xfrm>
          <a:prstGeom prst="rect">
            <a:avLst/>
          </a:prstGeom>
          <a:ln w="12700">
            <a:miter lim="400000"/>
          </a:ln>
          <a:effectLst>
            <a:reflection stA="20000" endPos="40000" dir="5400000" sy="-100000" algn="bl" rotWithShape="0"/>
          </a:effectLst>
        </p:spPr>
      </p:pic>
      <p:pic>
        <p:nvPicPr>
          <p:cNvPr id="170" name="image11.png"/>
          <p:cNvPicPr/>
          <p:nvPr/>
        </p:nvPicPr>
        <p:blipFill>
          <a:blip r:embed="rId5">
            <a:extLst/>
          </a:blip>
          <a:stretch>
            <a:fillRect/>
          </a:stretch>
        </p:blipFill>
        <p:spPr>
          <a:xfrm>
            <a:off x="128438" y="5029200"/>
            <a:ext cx="4358515" cy="1537621"/>
          </a:xfrm>
          <a:prstGeom prst="rect">
            <a:avLst/>
          </a:prstGeom>
          <a:ln w="12700">
            <a:miter lim="400000"/>
          </a:ln>
          <a:effectLst>
            <a:reflection stA="20000" endPos="40000" dir="5400000" sy="-100000" algn="bl" rotWithShape="0"/>
          </a:effectLst>
        </p:spPr>
      </p:pic>
      <p:pic>
        <p:nvPicPr>
          <p:cNvPr id="171" name="Screen Shot 2015-08-22 at 12.59.51 AM.png"/>
          <p:cNvPicPr/>
          <p:nvPr/>
        </p:nvPicPr>
        <p:blipFill>
          <a:blip r:embed="rId6">
            <a:extLst/>
          </a:blip>
          <a:stretch>
            <a:fillRect/>
          </a:stretch>
        </p:blipFill>
        <p:spPr>
          <a:xfrm>
            <a:off x="5419045" y="3429773"/>
            <a:ext cx="3665427" cy="1446256"/>
          </a:xfrm>
          <a:prstGeom prst="rect">
            <a:avLst/>
          </a:prstGeom>
          <a:ln w="12700">
            <a:miter lim="400000"/>
          </a:ln>
          <a:effectLst>
            <a:reflection stA="20000" endPos="40000" dir="5400000" sy="-100000" algn="bl" rotWithShape="0"/>
          </a:effectLst>
        </p:spPr>
      </p:pic>
      <p:sp>
        <p:nvSpPr>
          <p:cNvPr id="172" name="Shape 172"/>
          <p:cNvSpPr>
            <a:spLocks noGrp="1"/>
          </p:cNvSpPr>
          <p:nvPr>
            <p:ph type="sldNum" sz="quarter" idx="4294967295"/>
          </p:nvPr>
        </p:nvSpPr>
        <p:spPr>
          <a:xfrm>
            <a:off x="6553200" y="6172200"/>
            <a:ext cx="2133600" cy="3683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1200">
                <a:latin typeface="+mj-lt"/>
                <a:ea typeface="+mj-ea"/>
                <a:cs typeface="+mj-cs"/>
                <a:sym typeface="Helvetica"/>
              </a:defRPr>
            </a:lvl1pPr>
          </a:lstStyle>
          <a:p>
            <a:pPr lvl="0">
              <a:defRPr sz="1800"/>
            </a:pPr>
            <a:fld id="{86CB4B4D-7CA3-9044-876B-883B54F8677D}" type="slidenum">
              <a:rPr sz="1200"/>
              <a:t>9</a:t>
            </a:fld>
            <a:endParaRPr sz="120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260</TotalTime>
  <Words>1123</Words>
  <Application>Microsoft Office PowerPoint</Application>
  <PresentationFormat>On-screen Show (4:3)</PresentationFormat>
  <Paragraphs>235</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Helvetica</vt:lpstr>
      <vt:lpstr>Helvetica Neue</vt:lpstr>
      <vt:lpstr>Default</vt:lpstr>
      <vt:lpstr>PowerPoint Presentation</vt:lpstr>
      <vt:lpstr>Обзор</vt:lpstr>
      <vt:lpstr>МиО в ГЭФ </vt:lpstr>
      <vt:lpstr>Отдельный порядок отчетности по мониторингу (через Секретариат) и оценке (через УНО)</vt:lpstr>
      <vt:lpstr>Управление независимой оценки ГЭФ</vt:lpstr>
      <vt:lpstr> Заинтересованные стороны УНО ГЭФ </vt:lpstr>
      <vt:lpstr>Типы оценок</vt:lpstr>
      <vt:lpstr>Распространение и менеджмент знаний, осуществляемые УНО ГЭФ </vt:lpstr>
      <vt:lpstr>Программа работы УНО для ГЭФ-6</vt:lpstr>
      <vt:lpstr>Политика ГЭФ по МиО</vt:lpstr>
      <vt:lpstr>PowerPoint Presentation</vt:lpstr>
      <vt:lpstr>Введение</vt:lpstr>
      <vt:lpstr>Важность и полезность окончательных оценок</vt:lpstr>
      <vt:lpstr>Важность и полезность продолжения окончательных оценок (продолжение)</vt:lpstr>
      <vt:lpstr>Характеристики хорошей окончательной оценки</vt:lpstr>
      <vt:lpstr>Примеры хороших окончательных оценок</vt:lpstr>
      <vt:lpstr>PowerPoint Presentation</vt:lpstr>
      <vt:lpstr>Первое обсуждение: Что необходимо сделать во время подготовки и осуществления проекта?</vt:lpstr>
      <vt:lpstr>Второе обсуждение: Что необходимо сделать во время подготовки и представления окончательной оценки? </vt:lpstr>
      <vt:lpstr>Краткие поэтапные презентации</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Kseniya Temnenko</dc:creator>
  <cp:lastModifiedBy>Anna Birgitta Viggh</cp:lastModifiedBy>
  <cp:revision>21</cp:revision>
  <dcterms:modified xsi:type="dcterms:W3CDTF">2015-09-09T20:58:50Z</dcterms:modified>
</cp:coreProperties>
</file>