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2"/>
  </p:notesMasterIdLst>
  <p:sldIdLst>
    <p:sldId id="264" r:id="rId2"/>
    <p:sldId id="280" r:id="rId3"/>
    <p:sldId id="288" r:id="rId4"/>
    <p:sldId id="287" r:id="rId5"/>
    <p:sldId id="290" r:id="rId6"/>
    <p:sldId id="266" r:id="rId7"/>
    <p:sldId id="265" r:id="rId8"/>
    <p:sldId id="289" r:id="rId9"/>
    <p:sldId id="284" r:id="rId10"/>
    <p:sldId id="291" r:id="rId11"/>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il Sookdeo" initials="AB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292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8" autoAdjust="0"/>
    <p:restoredTop sz="86471" autoAdjust="0"/>
  </p:normalViewPr>
  <p:slideViewPr>
    <p:cSldViewPr>
      <p:cViewPr>
        <p:scale>
          <a:sx n="70" d="100"/>
          <a:sy n="70" d="100"/>
        </p:scale>
        <p:origin x="-252" y="-636"/>
      </p:cViewPr>
      <p:guideLst>
        <p:guide orient="horz" pos="2160"/>
        <p:guide pos="2880"/>
      </p:guideLst>
    </p:cSldViewPr>
  </p:slideViewPr>
  <p:outlineViewPr>
    <p:cViewPr>
      <p:scale>
        <a:sx n="33" d="100"/>
        <a:sy n="33" d="100"/>
      </p:scale>
      <p:origin x="108" y="0"/>
    </p:cViewPr>
  </p:outlineViewPr>
  <p:notesTextViewPr>
    <p:cViewPr>
      <p:scale>
        <a:sx n="100" d="100"/>
        <a:sy n="100" d="100"/>
      </p:scale>
      <p:origin x="0" y="0"/>
    </p:cViewPr>
  </p:notesTextViewPr>
  <p:notesViewPr>
    <p:cSldViewPr>
      <p:cViewPr varScale="1">
        <p:scale>
          <a:sx n="86" d="100"/>
          <a:sy n="86" d="100"/>
        </p:scale>
        <p:origin x="-3846" y="-78"/>
      </p:cViewPr>
      <p:guideLst>
        <p:guide orient="horz" pos="2924"/>
        <p:guide pos="220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wrap="square" lIns="92958" tIns="46479" rIns="92958" bIns="46479" numCol="1" anchor="t" anchorCtr="0" compatLnSpc="1">
            <a:prstTxWarp prst="textNoShape">
              <a:avLst/>
            </a:prstTxWarp>
          </a:bodyPr>
          <a:lstStyle>
            <a:lvl1pPr>
              <a:defRPr sz="1200">
                <a:latin typeface="Calibri" pitchFamily="34" charset="0"/>
              </a:defRPr>
            </a:lvl1pPr>
          </a:lstStyle>
          <a:p>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a:latin typeface="Calibri" pitchFamily="34" charset="0"/>
              </a:defRPr>
            </a:lvl1pPr>
          </a:lstStyle>
          <a:p>
            <a:fld id="{87BCB0B9-1B5B-4E6F-9551-313D0E0C22FC}" type="datetimeFigureOut">
              <a:rPr lang="en-US"/>
              <a:pPr/>
              <a:t>8/13/2012</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wrap="square" lIns="92958" tIns="46479" rIns="92958" bIns="46479" numCol="1" anchor="ctr" anchorCtr="0" compatLnSpc="1">
            <a:prstTxWarp prst="textNoShape">
              <a:avLst/>
            </a:prstTxWarp>
          </a:bodyPr>
          <a:lstStyle/>
          <a:p>
            <a:pPr lvl="0"/>
            <a:endParaRPr lang="en-US"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7904"/>
            <a:ext cx="3026833" cy="464185"/>
          </a:xfrm>
          <a:prstGeom prst="rect">
            <a:avLst/>
          </a:prstGeom>
        </p:spPr>
        <p:txBody>
          <a:bodyPr vert="horz" wrap="square" lIns="92958" tIns="46479" rIns="92958" bIns="46479" numCol="1" anchor="b" anchorCtr="0" compatLnSpc="1">
            <a:prstTxWarp prst="textNoShape">
              <a:avLst/>
            </a:prstTxWarp>
          </a:bodyPr>
          <a:lstStyle>
            <a:lvl1pPr>
              <a:defRPr sz="1200">
                <a:latin typeface="Calibri" pitchFamily="34" charset="0"/>
              </a:defRPr>
            </a:lvl1pPr>
          </a:lstStyle>
          <a:p>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a:latin typeface="Calibri" pitchFamily="34" charset="0"/>
              </a:defRPr>
            </a:lvl1pPr>
          </a:lstStyle>
          <a:p>
            <a:fld id="{C50E7C04-DC3C-48D2-95AE-53EAD3EDC5B9}" type="slidenum">
              <a:rPr lang="en-US"/>
              <a:pPr/>
              <a:t>‹#›</a:t>
            </a:fld>
            <a:endParaRPr lang="en-US" dirty="0"/>
          </a:p>
        </p:txBody>
      </p:sp>
    </p:spTree>
    <p:extLst>
      <p:ext uri="{BB962C8B-B14F-4D97-AF65-F5344CB8AC3E}">
        <p14:creationId xmlns="" xmlns:p14="http://schemas.microsoft.com/office/powerpoint/2010/main" val="37467070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15363" name="Slide Number Placeholder 3"/>
          <p:cNvSpPr>
            <a:spLocks noGrp="1"/>
          </p:cNvSpPr>
          <p:nvPr>
            <p:ph type="sldNum" sz="quarter" idx="5"/>
          </p:nvPr>
        </p:nvSpPr>
        <p:spPr bwMode="auto">
          <a:noFill/>
          <a:ln>
            <a:miter lim="800000"/>
            <a:headEnd/>
            <a:tailEnd/>
          </a:ln>
        </p:spPr>
        <p:txBody>
          <a:bodyPr/>
          <a:lstStyle/>
          <a:p>
            <a:fld id="{234037C3-4F0E-49C4-A511-B9153CE6F119}" type="slidenum">
              <a:rPr lang="en-US"/>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20000"/>
          </a:bodyPr>
          <a:lstStyle/>
          <a:p>
            <a:pPr eaLnBrk="1" hangingPunct="1">
              <a:spcBef>
                <a:spcPct val="0"/>
              </a:spcBef>
            </a:pPr>
            <a:r>
              <a:rPr lang="en-US" dirty="0" smtClean="0">
                <a:ea typeface="ＭＳ Ｐゴシック" pitchFamily="34" charset="-128"/>
              </a:rPr>
              <a:t>GEF is the Interim Financial Mechanism of the Stockholm</a:t>
            </a:r>
            <a:r>
              <a:rPr lang="en-US" baseline="0" dirty="0" smtClean="0">
                <a:ea typeface="ＭＳ Ｐゴシック" pitchFamily="34" charset="-128"/>
              </a:rPr>
              <a:t> Convention on Persistent Organic Chemicals.  Currently 22 Chemicals are controlled by the Convention.  The first action of Parties is to develop a National Implementation Plan (NIP) that describes the actions and priorities the Party will undertake to address POPs.  The GEF has funded 138 parties so far for these NIPs.  Parties have submitted projects post NIP to implement capacity building to manage POPs and phase out POPS, including DDT, PCB, Dioxins and Furans and Agricultural POPS.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 GEF is not a Financial Mechanism of the Montreal Protocol.  The majority of countries are funded by the Multilateral Fund for their ODS phase out, however when the Protocol was created, the USSR was a party and they were supposed to phase out their ODS by themselves.  When the USSR broke up, the resulting CEITS inherited the Montreal Protocol Classification of the USSR and so were not eligible for MLF funding.  The GEF Council stepped in to assist these countries and continue to do so.</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Mercury is an elemental substance and is highly toxic.  Countries are currently negotiating a new agreement on Mercury through an intergovernmental negotiating committee (INC).  The GEF supports this process by providing funding to countries to examine specific issues related to the potential convention.  Projects include storage of mercury (note that as an element, mercury cannot be destroyed and has to be safely stored – much the same as nuclear waste).  The INC has met 3 times and at the 3</a:t>
            </a:r>
            <a:r>
              <a:rPr lang="en-US" baseline="30000" dirty="0" smtClean="0">
                <a:ea typeface="ＭＳ Ｐゴシック" pitchFamily="34" charset="-128"/>
              </a:rPr>
              <a:t>rd</a:t>
            </a:r>
            <a:r>
              <a:rPr lang="en-US" baseline="0" dirty="0" smtClean="0">
                <a:ea typeface="ＭＳ Ｐゴシック" pitchFamily="34" charset="-128"/>
              </a:rPr>
              <a:t> meeting discussions on a Financial Mechanism has started.  The GEF put forward its position on this at that meeting.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 </a:t>
            </a:r>
            <a:r>
              <a:rPr lang="en-US" dirty="0" smtClean="0">
                <a:latin typeface="Times New Roman" pitchFamily="18" charset="0"/>
                <a:ea typeface="ＭＳ Ｐゴシック" pitchFamily="34" charset="-128"/>
                <a:cs typeface="Times New Roman" pitchFamily="18" charset="0"/>
              </a:rPr>
              <a:t>Strategic Approach to International Chemicals Management is an overarching set of principles that seek harmonizing chemicals and waste management.  The SAICM has a voluntary funding mechanism called the Quick Start Program (QSP) which funds projects up to 250K for countries to do activities such as developing chemical profiles, reviewing or developing national legislation or policy etc.  The GEF independently has included funding in GEF 5 to explore issues such as e-waste, lead in paints and chemicals of global concern in products.</a:t>
            </a:r>
          </a:p>
          <a:p>
            <a:pPr eaLnBrk="1" hangingPunct="1">
              <a:spcBef>
                <a:spcPct val="0"/>
              </a:spcBef>
            </a:pPr>
            <a:endParaRPr lang="en-US" dirty="0" smtClean="0">
              <a:latin typeface="Times New Roman" pitchFamily="18" charset="0"/>
              <a:ea typeface="ＭＳ Ｐゴシック" pitchFamily="34" charset="-128"/>
              <a:cs typeface="Times New Roman" pitchFamily="18" charset="0"/>
            </a:endParaRPr>
          </a:p>
          <a:p>
            <a:pPr eaLnBrk="1" hangingPunct="1">
              <a:spcBef>
                <a:spcPct val="0"/>
              </a:spcBef>
            </a:pPr>
            <a:r>
              <a:rPr lang="en-US" dirty="0" smtClean="0">
                <a:latin typeface="Times New Roman" pitchFamily="18" charset="0"/>
                <a:ea typeface="ＭＳ Ｐゴシック" pitchFamily="34" charset="-128"/>
                <a:cs typeface="Times New Roman" pitchFamily="18" charset="0"/>
              </a:rPr>
              <a:t>The SAICM is an output of the International Conference on Chemicals Management (ICCM) and seeks to cover the gaps in the three Chemical Conventions.  Under the QSP developing countries and countries with economies in transition are eligible and can access funds once they officially communicate to the SAICM Secretariat a designated national focal point.</a:t>
            </a:r>
            <a:endParaRPr lang="en-US" dirty="0" smtClean="0">
              <a:ea typeface="ＭＳ Ｐゴシック" pitchFamily="34" charset="-128"/>
            </a:endParaRPr>
          </a:p>
        </p:txBody>
      </p:sp>
      <p:sp>
        <p:nvSpPr>
          <p:cNvPr id="19459" name="Slide Number Placeholder 3"/>
          <p:cNvSpPr>
            <a:spLocks noGrp="1"/>
          </p:cNvSpPr>
          <p:nvPr>
            <p:ph type="sldNum" sz="quarter" idx="5"/>
          </p:nvPr>
        </p:nvSpPr>
        <p:spPr bwMode="auto">
          <a:noFill/>
          <a:ln>
            <a:miter lim="800000"/>
            <a:headEnd/>
            <a:tailEnd/>
          </a:ln>
        </p:spPr>
        <p:txBody>
          <a:bodyPr/>
          <a:lstStyle/>
          <a:p>
            <a:fld id="{0479201A-D88A-4FDC-BA80-21056AFBE126}" type="slidenum">
              <a:rPr lang="en-US"/>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Up</a:t>
            </a:r>
            <a:r>
              <a:rPr lang="en-US" baseline="0" dirty="0" smtClean="0">
                <a:ea typeface="ＭＳ Ｐゴシック" pitchFamily="34" charset="-128"/>
              </a:rPr>
              <a:t> to the end of GEF 4 investments in Chemicals is 450M plus 700M in co-financing.  GEF 5 has an allocation of 375M for POPs, 15M for Mercury, 25M for ODS and 10M for Sound Management of Chemicals.  We have programmed so far 88M plus 489M in Co-financing.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 Mercury Projects approved are: Improve the Health and Environment of Artisanal and Small Scale Gold Mining (ASGM) Communities by Reducing Mercury Emissions and Promoting Sound Chemical Management – A regional project in Africa implemented by UNIDO (Burkina Faso, Mali and Senegal) and A Mercury Inventory and management system within the following project approved for Kazakhstan - NIP Update, Integration of POPs into National Planning and Promoting Sound Healthcare Waste Management in Kazakhstan.</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The approved NIPS are Kenya through direct access and Kazakhstan through agency access.  The following proposal for NIP Updates under direct access are being reviewed – Uganda, Mali and Senegal.  Macedonia has applied through agency access (UNICO)</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Metered Dose Inhalers (MDIs) are used for asthma and COPD treatment.  The propellant in them was CFC.  These need to be replaced with HFC.  The projects in this sector helps companies reformulate the product and modify the delivery mechanism of the devices which requires both technology transfer and technical assistance.</a:t>
            </a:r>
            <a:endParaRPr lang="en-US" dirty="0" smtClean="0">
              <a:ea typeface="ＭＳ Ｐゴシック" pitchFamily="34" charset="-128"/>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C81B67B1-525D-4B67-B3EE-9742C2F731A5}" type="slidenum">
              <a:rPr lang="en-US"/>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PCB projects are usually in the Electricity</a:t>
            </a:r>
            <a:r>
              <a:rPr lang="en-US" baseline="0" dirty="0" smtClean="0">
                <a:ea typeface="ＭＳ Ｐゴシック" pitchFamily="34" charset="-128"/>
              </a:rPr>
              <a:t> generation and transmission sector.  Typical projects include doing a detailed inventory of PCBS contained in equipment in use and equipment not in use, developing an environmentally sound management plan for the in use equipment and safe handling, interim storage and final disposal of PCBs in stockpiles and end of life equipment.  Projects can also include replacement of equipment.  Contaminated equipment and soil is also included in projects.  While PCB is included in the list of Unintentionally Produced POPs (U-POPS), we have not had projects that addresses unintentional releases of PCBs.  Equipment that contains PCBs include transformers and capacitors used in electricity generation and transmission.  It is also found in the ballasts in old fluorescent bulbs, refrigerators, some types of paints etc.  They are/were used when there was the need to have an electirc insulator.</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Pesticide projects usually involve re-packaging, safe storage and disposal of pesticide stockpiles.  Obsolete Stocks of DDT used as pesticide are included in these projects.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DDT projects typically focus on looking at alternatives for DDT in vector control.  DDT use is not prohibited under the convention as long as countries have an exemption from the Convention, however they need to over the long term reduce and eliminate the use of DDT by finding suitable, chemical and non-chemical alternatives.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COP 4 added nine new Chemicals to the initial 12,and COP 5 added one more.  Under the Convention this triggers an update of National Implementation Plans.  There is up to a maximum per country of 250K for this purpose and countries can  access either through direct access or agency access.  So far 5 countries have applied via direct access (Kenya is already approved) and three others have applied via agency access (Kazakhstan has its NIP update approved with a larger FSP)</a:t>
            </a:r>
            <a:endParaRPr lang="en-US" dirty="0" smtClean="0">
              <a:ea typeface="ＭＳ Ｐゴシック" pitchFamily="34" charset="-128"/>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C81B67B1-525D-4B67-B3EE-9742C2F731A5}"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The GEF has funded the phase</a:t>
            </a:r>
            <a:r>
              <a:rPr lang="en-US" baseline="0" dirty="0" smtClean="0">
                <a:ea typeface="ＭＳ Ｐゴシック" pitchFamily="34" charset="-128"/>
              </a:rPr>
              <a:t> out of CFC in the CEITS.  We are now investing in the phase out of HCFCs in these countries.  The main applications of HCFCs are in the heating and cooling sector, refrigeration, industrial solvents, insulation foams, fire-fighting agents.</a:t>
            </a:r>
            <a:endParaRPr lang="en-US" dirty="0" smtClean="0">
              <a:ea typeface="ＭＳ Ｐゴシック" pitchFamily="34"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F9CF6F55-3D88-485E-A77A-1F9BD953AD15}" type="slidenum">
              <a:rPr lang="en-US"/>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5603" name="Slide Number Placeholder 3"/>
          <p:cNvSpPr>
            <a:spLocks noGrp="1"/>
          </p:cNvSpPr>
          <p:nvPr>
            <p:ph type="sldNum" sz="quarter" idx="5"/>
          </p:nvPr>
        </p:nvSpPr>
        <p:spPr bwMode="auto">
          <a:noFill/>
          <a:ln>
            <a:miter lim="800000"/>
            <a:headEnd/>
            <a:tailEnd/>
          </a:ln>
        </p:spPr>
        <p:txBody>
          <a:bodyPr/>
          <a:lstStyle/>
          <a:p>
            <a:fld id="{0D10A2A2-05C4-4E2B-A6E4-4CA73E7FDFC6}" type="slidenum">
              <a:rPr lang="en-US"/>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E-waste covers a range of consumer and other products.  It can range from mobile phones,</a:t>
            </a:r>
            <a:r>
              <a:rPr lang="en-US" baseline="0" dirty="0" smtClean="0">
                <a:ea typeface="ＭＳ Ｐゴシック" pitchFamily="34" charset="-128"/>
              </a:rPr>
              <a:t> to computer, refrigerators, stoves, microwave ovens etc. Once there is a chip in it is can be considered e-waste.  Proper handling of this waste is necessary due to the hazardous chemicals in them included POPs. Mercury and lead, however significant revenues can be generated from proper recycling of these wastes.  There are precious metals, recyclable plastics, copper etc that have a high resale value.</a:t>
            </a:r>
            <a:endParaRPr lang="en-US" dirty="0" smtClean="0">
              <a:ea typeface="ＭＳ Ｐゴシック" pitchFamily="34" charset="-128"/>
            </a:endParaRPr>
          </a:p>
        </p:txBody>
      </p:sp>
      <p:sp>
        <p:nvSpPr>
          <p:cNvPr id="27651" name="Slide Number Placeholder 3"/>
          <p:cNvSpPr>
            <a:spLocks noGrp="1"/>
          </p:cNvSpPr>
          <p:nvPr>
            <p:ph type="sldNum" sz="quarter" idx="5"/>
          </p:nvPr>
        </p:nvSpPr>
        <p:spPr bwMode="auto">
          <a:noFill/>
          <a:ln>
            <a:miter lim="800000"/>
            <a:headEnd/>
            <a:tailEnd/>
          </a:ln>
        </p:spPr>
        <p:txBody>
          <a:bodyPr/>
          <a:lstStyle/>
          <a:p>
            <a:fld id="{F9CF6F55-3D88-485E-A77A-1F9BD953AD15}" type="slidenum">
              <a:rPr lang="en-US"/>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pitchFamily="34" charset="-128"/>
              </a:rPr>
              <a:t>Encouraging synergy</a:t>
            </a:r>
            <a:r>
              <a:rPr lang="en-US" baseline="0" dirty="0" smtClean="0">
                <a:ea typeface="ＭＳ Ｐゴシック" pitchFamily="34" charset="-128"/>
              </a:rPr>
              <a:t> is an advantage to the recipient country since they can deal with a number of issues through one project or program.  Most e-waste for example contains some of the new POPs and burning of the cables and plastic from this waste will produce dioxins and furans so that proper handling of this waste eliminates both the amount of e-waste but also POPs.  </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When projects are designed to replace lighting or to create green buildings, while replacing energy inefficient equipment it makes sense to deal with the waste which contains POPs, mercury and ODS.</a:t>
            </a:r>
          </a:p>
          <a:p>
            <a:pPr eaLnBrk="1" hangingPunct="1">
              <a:spcBef>
                <a:spcPct val="0"/>
              </a:spcBef>
            </a:pPr>
            <a:endParaRPr lang="en-US" baseline="0" dirty="0" smtClean="0">
              <a:ea typeface="ＭＳ Ｐゴシック" pitchFamily="34" charset="-128"/>
            </a:endParaRPr>
          </a:p>
          <a:p>
            <a:pPr eaLnBrk="1" hangingPunct="1">
              <a:spcBef>
                <a:spcPct val="0"/>
              </a:spcBef>
            </a:pPr>
            <a:r>
              <a:rPr lang="en-US" baseline="0" dirty="0" smtClean="0">
                <a:ea typeface="ＭＳ Ｐゴシック" pitchFamily="34" charset="-128"/>
              </a:rPr>
              <a:t>Medical waste contains mercury from medical devices such as thermometers.  Safe handling of this waste removes the mercury and reduction and proper incineration reduces the production of U-POPS.</a:t>
            </a:r>
            <a:endParaRPr lang="en-US" dirty="0" smtClean="0">
              <a:ea typeface="ＭＳ Ｐゴシック" pitchFamily="34" charset="-128"/>
            </a:endParaRPr>
          </a:p>
        </p:txBody>
      </p:sp>
      <p:sp>
        <p:nvSpPr>
          <p:cNvPr id="29699" name="Slide Number Placeholder 3"/>
          <p:cNvSpPr>
            <a:spLocks noGrp="1"/>
          </p:cNvSpPr>
          <p:nvPr>
            <p:ph type="sldNum" sz="quarter" idx="5"/>
          </p:nvPr>
        </p:nvSpPr>
        <p:spPr bwMode="auto">
          <a:noFill/>
          <a:ln>
            <a:miter lim="800000"/>
            <a:headEnd/>
            <a:tailEnd/>
          </a:ln>
        </p:spPr>
        <p:txBody>
          <a:bodyPr/>
          <a:lstStyle/>
          <a:p>
            <a:fld id="{C81B67B1-525D-4B67-B3EE-9742C2F731A5}" type="slidenum">
              <a:rPr lang="en-US"/>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124200"/>
            <a:ext cx="6400800" cy="1752600"/>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7"/>
          <p:cNvSpPr>
            <a:spLocks noGrp="1"/>
          </p:cNvSpPr>
          <p:nvPr>
            <p:ph type="title"/>
          </p:nvPr>
        </p:nvSpPr>
        <p:spPr>
          <a:xfrm>
            <a:off x="457200" y="1828800"/>
            <a:ext cx="8229600" cy="1143000"/>
          </a:xfrm>
        </p:spPr>
        <p:txBody>
          <a:bodyPr/>
          <a:lstStyle>
            <a:lvl1pPr>
              <a:defRPr>
                <a:solidFill>
                  <a:srgbClr val="00B050"/>
                </a:solidFill>
              </a:defRPr>
            </a:lvl1pPr>
          </a:lstStyle>
          <a:p>
            <a:r>
              <a:rPr lang="en-US" dirty="0" smtClean="0"/>
              <a:t>Click to edit Master title style</a:t>
            </a:r>
            <a:endParaRPr lang="en-US" dirty="0"/>
          </a:p>
        </p:txBody>
      </p:sp>
      <p:grpSp>
        <p:nvGrpSpPr>
          <p:cNvPr id="2" name="Group 12"/>
          <p:cNvGrpSpPr/>
          <p:nvPr userDrawn="1"/>
        </p:nvGrpSpPr>
        <p:grpSpPr>
          <a:xfrm>
            <a:off x="0" y="0"/>
            <a:ext cx="9144000" cy="1295400"/>
            <a:chOff x="0" y="0"/>
            <a:chExt cx="9144000" cy="1295400"/>
          </a:xfrm>
        </p:grpSpPr>
        <p:pic>
          <p:nvPicPr>
            <p:cNvPr id="11" name="Picture 10" descr="GEF-20-PPT-BG-blank.png"/>
            <p:cNvPicPr>
              <a:picLocks noChangeAspect="1"/>
            </p:cNvPicPr>
            <p:nvPr userDrawn="1"/>
          </p:nvPicPr>
          <p:blipFill>
            <a:blip r:embed="rId2" cstate="print"/>
            <a:stretch>
              <a:fillRect/>
            </a:stretch>
          </p:blipFill>
          <p:spPr bwMode="auto">
            <a:xfrm>
              <a:off x="0" y="0"/>
              <a:ext cx="9144000" cy="1246251"/>
            </a:xfrm>
            <a:prstGeom prst="rect">
              <a:avLst/>
            </a:prstGeom>
            <a:effectLst>
              <a:reflection blurRad="6350" stA="50000" endA="300" endPos="38500" dist="50800" dir="5400000" sy="-100000" algn="bl" rotWithShape="0"/>
            </a:effectLst>
          </p:spPr>
        </p:pic>
        <p:pic>
          <p:nvPicPr>
            <p:cNvPr id="10" name="Picture 2"/>
            <p:cNvPicPr>
              <a:picLocks noChangeAspect="1" noChangeArrowheads="1"/>
            </p:cNvPicPr>
            <p:nvPr userDrawn="1"/>
          </p:nvPicPr>
          <p:blipFill>
            <a:blip r:embed="rId3" cstate="print"/>
            <a:srcRect/>
            <a:stretch>
              <a:fillRect/>
            </a:stretch>
          </p:blipFill>
          <p:spPr bwMode="auto">
            <a:xfrm>
              <a:off x="1" y="0"/>
              <a:ext cx="9143999" cy="1295400"/>
            </a:xfrm>
            <a:prstGeom prst="rect">
              <a:avLst/>
            </a:prstGeom>
            <a:noFill/>
            <a:ln w="9525">
              <a:noFill/>
              <a:miter lim="800000"/>
              <a:headEnd/>
              <a:tailEnd/>
            </a:ln>
            <a:effectLst/>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676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8200" y="1676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838200"/>
          </a:xfrm>
        </p:spPr>
        <p:txBody>
          <a:bodyPr/>
          <a:lstStyle>
            <a:lvl1pPr>
              <a:defRPr sz="3600"/>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371600"/>
            <a:ext cx="8229600" cy="43434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2" name="Picture 2"/>
          <p:cNvPicPr>
            <a:picLocks noChangeAspect="1" noChangeArrowheads="1"/>
          </p:cNvPicPr>
          <p:nvPr userDrawn="1"/>
        </p:nvPicPr>
        <p:blipFill>
          <a:blip r:embed="rId9" cstate="print"/>
          <a:srcRect/>
          <a:stretch>
            <a:fillRect/>
          </a:stretch>
        </p:blipFill>
        <p:spPr bwMode="auto">
          <a:xfrm>
            <a:off x="1" y="5562601"/>
            <a:ext cx="9143999" cy="12954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4" r:id="rId7"/>
  </p:sldLayoutIdLst>
  <p:txStyles>
    <p:titleStyle>
      <a:lvl1pPr algn="ctr" rtl="0" fontAlgn="base">
        <a:spcBef>
          <a:spcPct val="0"/>
        </a:spcBef>
        <a:spcAft>
          <a:spcPct val="0"/>
        </a:spcAft>
        <a:defRPr sz="4400" b="1" kern="1200">
          <a:solidFill>
            <a:srgbClr val="1F497D"/>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asookdeo@thegef.org" TargetMode="External"/><Relationship Id="rId7" Type="http://schemas.openxmlformats.org/officeDocument/2006/relationships/image" Target="../media/image11.jpeg"/><Relationship Id="rId2" Type="http://schemas.openxmlformats.org/officeDocument/2006/relationships/hyperlink" Target="mailto:isow@theGEF.org"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mailto:mboucher@thegef.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057400"/>
            <a:ext cx="8229600" cy="1143000"/>
          </a:xfrm>
        </p:spPr>
        <p:txBody>
          <a:bodyPr/>
          <a:lstStyle/>
          <a:p>
            <a:r>
              <a:rPr lang="fr-FR" sz="4000" dirty="0" smtClean="0">
                <a:solidFill>
                  <a:srgbClr val="00642D"/>
                </a:solidFill>
                <a:ea typeface="+mn-ea"/>
                <a:cs typeface="+mn-cs"/>
              </a:rPr>
              <a:t> Substances chimiques</a:t>
            </a:r>
            <a:endParaRPr lang="fr-FR" dirty="0"/>
          </a:p>
        </p:txBody>
      </p:sp>
      <p:sp>
        <p:nvSpPr>
          <p:cNvPr id="5" name="Subtitle 9"/>
          <p:cNvSpPr txBox="1">
            <a:spLocks/>
          </p:cNvSpPr>
          <p:nvPr/>
        </p:nvSpPr>
        <p:spPr bwMode="auto">
          <a:xfrm>
            <a:off x="914400" y="3962400"/>
            <a:ext cx="73152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lgn="ctr">
              <a:spcBef>
                <a:spcPts val="0"/>
              </a:spcBef>
              <a:defRPr/>
            </a:pPr>
            <a:r>
              <a:rPr lang="fr-FR" sz="2800" dirty="0" smtClean="0">
                <a:solidFill>
                  <a:schemeClr val="tx1">
                    <a:tint val="75000"/>
                  </a:schemeClr>
                </a:solidFill>
                <a:latin typeface="+mn-lt"/>
                <a:cs typeface="+mn-cs"/>
              </a:rPr>
              <a:t>Atelier Elargi pour la Circonscription</a:t>
            </a:r>
          </a:p>
          <a:p>
            <a:pPr lvl="0" algn="ctr">
              <a:spcBef>
                <a:spcPts val="0"/>
              </a:spcBef>
              <a:defRPr/>
            </a:pPr>
            <a:r>
              <a:rPr lang="pt-BR" sz="2800" dirty="0" smtClean="0">
                <a:solidFill>
                  <a:schemeClr val="tx1">
                    <a:tint val="75000"/>
                  </a:schemeClr>
                </a:solidFill>
                <a:latin typeface="+mn-lt"/>
                <a:ea typeface="+mn-ea"/>
              </a:rPr>
              <a:t>4 – 6</a:t>
            </a:r>
            <a:r>
              <a:rPr lang="pt-BR" sz="2800" dirty="0" smtClean="0">
                <a:solidFill>
                  <a:schemeClr val="tx1">
                    <a:tint val="75000"/>
                  </a:schemeClr>
                </a:solidFill>
                <a:latin typeface="+mn-lt"/>
                <a:ea typeface="+mn-ea"/>
              </a:rPr>
              <a:t> septembre 2012</a:t>
            </a:r>
          </a:p>
          <a:p>
            <a:pPr algn="ctr">
              <a:spcBef>
                <a:spcPts val="0"/>
              </a:spcBef>
              <a:defRPr/>
            </a:pPr>
            <a:r>
              <a:rPr lang="en-US" sz="2800" dirty="0" smtClean="0">
                <a:solidFill>
                  <a:schemeClr val="tx1">
                    <a:tint val="75000"/>
                  </a:schemeClr>
                </a:solidFill>
                <a:latin typeface="+mn-lt"/>
                <a:ea typeface="+mn-ea"/>
              </a:rPr>
              <a:t>Abidjan, Côte d’Ivoire</a:t>
            </a:r>
          </a:p>
          <a:p>
            <a:pPr lvl="0" algn="ctr">
              <a:spcBef>
                <a:spcPts val="0"/>
              </a:spcBef>
              <a:defRPr/>
            </a:pPr>
            <a:endParaRPr lang="pt-BR" sz="2800" dirty="0" smtClean="0">
              <a:solidFill>
                <a:schemeClr val="tx1">
                  <a:tint val="75000"/>
                </a:schemeClr>
              </a:solidFill>
              <a:latin typeface="+mn-lt"/>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1371600" y="1905000"/>
            <a:ext cx="6781800" cy="2819400"/>
          </a:xfrm>
          <a:prstGeom prst="rect">
            <a:avLst/>
          </a:prstGeom>
        </p:spPr>
        <p:txBody>
          <a:bodyPr>
            <a:normAutofit lnSpcReduction="10000"/>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en-US" sz="5400" b="1" dirty="0" smtClean="0">
                <a:solidFill>
                  <a:srgbClr val="00642D"/>
                </a:solidFill>
                <a:latin typeface="+mj-lt"/>
                <a:cs typeface="+mn-cs"/>
              </a:rPr>
              <a:t>Merci !</a:t>
            </a:r>
          </a:p>
          <a:p>
            <a:pPr marL="342900" marR="0" lvl="0" indent="-342900" algn="ctr" defTabSz="914400" rtl="0" eaLnBrk="1" fontAlgn="base" latinLnBrk="0" hangingPunct="1">
              <a:lnSpc>
                <a:spcPct val="100000"/>
              </a:lnSpc>
              <a:spcBef>
                <a:spcPct val="20000"/>
              </a:spcBef>
              <a:spcAft>
                <a:spcPct val="0"/>
              </a:spcAft>
              <a:buClrTx/>
              <a:buSzTx/>
              <a:tabLst/>
              <a:defRPr/>
            </a:pPr>
            <a:endParaRPr lang="en-US" sz="5400" b="1" dirty="0" smtClean="0">
              <a:solidFill>
                <a:srgbClr val="00642D"/>
              </a:solidFill>
              <a:latin typeface="+mj-lt"/>
              <a:cs typeface="+mn-cs"/>
            </a:endParaRPr>
          </a:p>
          <a:p>
            <a:pPr marL="342900" marR="0" lvl="0" indent="-342900" algn="ctr" defTabSz="914400" rtl="0" eaLnBrk="1" fontAlgn="base" latinLnBrk="0" hangingPunct="1">
              <a:lnSpc>
                <a:spcPct val="100000"/>
              </a:lnSpc>
              <a:spcBef>
                <a:spcPct val="20000"/>
              </a:spcBef>
              <a:spcAft>
                <a:spcPct val="0"/>
              </a:spcAft>
              <a:buClrTx/>
              <a:buSzTx/>
              <a:tabLst/>
              <a:defRPr/>
            </a:pPr>
            <a:r>
              <a:rPr kumimoji="0" lang="en-US" sz="5400" b="1" i="0" u="none" strike="noStrike" kern="1200" cap="none" spc="0" normalizeH="0" baseline="0" noProof="0" dirty="0" smtClean="0">
                <a:ln>
                  <a:noFill/>
                </a:ln>
                <a:solidFill>
                  <a:srgbClr val="005DA2"/>
                </a:solidFill>
                <a:effectLst/>
                <a:uLnTx/>
                <a:uFillTx/>
                <a:latin typeface="+mn-lt"/>
                <a:ea typeface="+mn-ea"/>
                <a:cs typeface="+mn-cs"/>
              </a:rPr>
              <a:t>Des questions?</a:t>
            </a:r>
            <a:endParaRPr kumimoji="0" lang="en-US" sz="5400" b="1" i="0" u="none" strike="noStrike" kern="1200" cap="none" spc="0" normalizeH="0" baseline="0" noProof="0" dirty="0">
              <a:ln>
                <a:noFill/>
              </a:ln>
              <a:solidFill>
                <a:srgbClr val="005DA2"/>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fr-FR" dirty="0" smtClean="0"/>
              <a:t/>
            </a:r>
            <a:br>
              <a:rPr lang="fr-FR" dirty="0" smtClean="0"/>
            </a:br>
            <a:r>
              <a:rPr lang="fr-FR" sz="4200" dirty="0" smtClean="0"/>
              <a:t>Le FEM et les substances chimiques </a:t>
            </a:r>
            <a:br>
              <a:rPr lang="fr-FR" sz="4200" dirty="0" smtClean="0"/>
            </a:br>
            <a:r>
              <a:rPr lang="fr-FR" sz="4200" dirty="0" smtClean="0"/>
              <a:t>Contexte général</a:t>
            </a:r>
            <a:r>
              <a:rPr lang="fr-FR" dirty="0" smtClean="0"/>
              <a:t/>
            </a:r>
            <a:br>
              <a:rPr lang="fr-FR" dirty="0" smtClean="0"/>
            </a:br>
            <a:endParaRPr lang="fr-FR" dirty="0" smtClean="0"/>
          </a:p>
        </p:txBody>
      </p:sp>
      <p:sp>
        <p:nvSpPr>
          <p:cNvPr id="18435" name="Content Placeholder 6"/>
          <p:cNvSpPr>
            <a:spLocks noGrp="1"/>
          </p:cNvSpPr>
          <p:nvPr>
            <p:ph idx="1"/>
          </p:nvPr>
        </p:nvSpPr>
        <p:spPr>
          <a:xfrm>
            <a:off x="457200" y="1600201"/>
            <a:ext cx="8229600" cy="4114800"/>
          </a:xfrm>
        </p:spPr>
        <p:txBody>
          <a:bodyPr>
            <a:normAutofit fontScale="77500" lnSpcReduction="20000"/>
          </a:bodyPr>
          <a:lstStyle/>
          <a:p>
            <a:r>
              <a:rPr lang="fr-FR" dirty="0" smtClean="0"/>
              <a:t>Le FEM fournit des ressources dans les domaines suivants de la gestion des substances chimiques</a:t>
            </a:r>
          </a:p>
          <a:p>
            <a:pPr lvl="1"/>
            <a:r>
              <a:rPr lang="fr-FR" dirty="0" smtClean="0"/>
              <a:t>Élimination progressive des polluants organiques persistants – Convention de Stockholm</a:t>
            </a:r>
          </a:p>
          <a:p>
            <a:pPr lvl="1"/>
            <a:r>
              <a:rPr lang="fr-FR" dirty="0" smtClean="0"/>
              <a:t>Élimination progressive des substances appauvrissant la couche d’ozone (SAO), en particulier dans les pays en transition – Protocole de Montréal</a:t>
            </a:r>
          </a:p>
          <a:p>
            <a:pPr lvl="1"/>
            <a:r>
              <a:rPr lang="fr-FR" dirty="0" smtClean="0"/>
              <a:t>Activités pilotes sur le mercure : accompagner et éclairer la négociation de l’instrument sur le mercure</a:t>
            </a:r>
          </a:p>
          <a:p>
            <a:pPr lvl="1"/>
            <a:r>
              <a:rPr lang="fr-FR" dirty="0" smtClean="0"/>
              <a:t>Activités pilotes sur les substances chimiques constituant une menace pour la planète (et problématique connexe) – liées aux objectifs de l’Approche stratégique de la gestion internationale des produits chimiques (ASGIPC)</a:t>
            </a:r>
          </a:p>
          <a:p>
            <a:endParaRPr lang="fr-FR" dirty="0" smtClean="0"/>
          </a:p>
          <a:p>
            <a:endParaRPr lang="fr-FR" dirty="0" smtClean="0"/>
          </a:p>
        </p:txBody>
      </p:sp>
    </p:spTree>
  </p:cSld>
  <p:clrMapOvr>
    <a:masterClrMapping/>
  </p:clrMapOvr>
  <p:transition>
    <p:cut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fr-FR" dirty="0" smtClean="0"/>
              <a:t>FEM-5 ― Tour d’horizon</a:t>
            </a:r>
            <a:endParaRPr lang="fr-FR" dirty="0"/>
          </a:p>
        </p:txBody>
      </p:sp>
      <p:sp>
        <p:nvSpPr>
          <p:cNvPr id="9" name="Content Placeholder 8"/>
          <p:cNvSpPr>
            <a:spLocks noGrp="1"/>
          </p:cNvSpPr>
          <p:nvPr>
            <p:ph idx="1"/>
          </p:nvPr>
        </p:nvSpPr>
        <p:spPr>
          <a:xfrm>
            <a:off x="457200" y="1600201"/>
            <a:ext cx="5943600" cy="4114800"/>
          </a:xfrm>
        </p:spPr>
        <p:txBody>
          <a:bodyPr>
            <a:normAutofit fontScale="32500" lnSpcReduction="20000"/>
          </a:bodyPr>
          <a:lstStyle/>
          <a:p>
            <a:r>
              <a:rPr lang="fr-FR" sz="5500" dirty="0" smtClean="0"/>
              <a:t>88 M USD d’investissements et 489 M USD de ressources additionnelles pour la gestion des substances chimiques</a:t>
            </a:r>
          </a:p>
          <a:p>
            <a:endParaRPr lang="fr-FR" sz="5500" dirty="0" smtClean="0"/>
          </a:p>
          <a:p>
            <a:r>
              <a:rPr lang="fr-FR" sz="5500" dirty="0" smtClean="0"/>
              <a:t>Approbation de 2 projets pilotes sur la réduction du mercure : orpaillage et secteur de la santé </a:t>
            </a:r>
          </a:p>
          <a:p>
            <a:endParaRPr lang="fr-FR" sz="5500" dirty="0" smtClean="0"/>
          </a:p>
          <a:p>
            <a:r>
              <a:rPr lang="fr-FR" sz="5500" dirty="0" smtClean="0"/>
              <a:t>Approbation de mises à jour des Plans nationaux de mise en œuvre présentées directement ou par le biais d’Entités d’exécution. Nous encourageons toutes les Parties pouvant y prétendre à continuer de soumettre des demandes d’actualisation</a:t>
            </a:r>
          </a:p>
          <a:p>
            <a:endParaRPr lang="fr-FR" sz="5500" dirty="0" smtClean="0"/>
          </a:p>
          <a:p>
            <a:r>
              <a:rPr lang="fr-FR" sz="5500" dirty="0" smtClean="0"/>
              <a:t>Agrément du projet d’élimination progressive des chlorofluorocarbones (CFC) dans les inhalateurs à doseur en Russie</a:t>
            </a:r>
          </a:p>
          <a:p>
            <a:endParaRPr lang="fr-FR" dirty="0"/>
          </a:p>
        </p:txBody>
      </p:sp>
      <p:pic>
        <p:nvPicPr>
          <p:cNvPr id="59394" name="Picture 2" descr="L:\Photos\COP5\Task FOrce 3.JPG"/>
          <p:cNvPicPr>
            <a:picLocks noChangeAspect="1" noChangeArrowheads="1"/>
          </p:cNvPicPr>
          <p:nvPr/>
        </p:nvPicPr>
        <p:blipFill>
          <a:blip r:embed="rId3" cstate="print"/>
          <a:srcRect/>
          <a:stretch>
            <a:fillRect/>
          </a:stretch>
        </p:blipFill>
        <p:spPr bwMode="auto">
          <a:xfrm>
            <a:off x="6629400" y="3200400"/>
            <a:ext cx="2400300" cy="1600200"/>
          </a:xfrm>
          <a:prstGeom prst="rect">
            <a:avLst/>
          </a:prstGeom>
          <a:noFill/>
        </p:spPr>
      </p:pic>
      <p:pic>
        <p:nvPicPr>
          <p:cNvPr id="59395" name="Picture 3" descr="L:\Photos\COP5\Ibrahima at the GEF Side Event.JPG"/>
          <p:cNvPicPr>
            <a:picLocks noChangeAspect="1" noChangeArrowheads="1"/>
          </p:cNvPicPr>
          <p:nvPr/>
        </p:nvPicPr>
        <p:blipFill>
          <a:blip r:embed="rId4" cstate="print"/>
          <a:srcRect/>
          <a:stretch>
            <a:fillRect/>
          </a:stretch>
        </p:blipFill>
        <p:spPr bwMode="auto">
          <a:xfrm>
            <a:off x="6629400" y="4953000"/>
            <a:ext cx="2425161" cy="1590168"/>
          </a:xfrm>
          <a:prstGeom prst="rect">
            <a:avLst/>
          </a:prstGeom>
          <a:noFill/>
        </p:spPr>
      </p:pic>
      <p:pic>
        <p:nvPicPr>
          <p:cNvPr id="8" name="Picture 2" descr="L:\Photos\COP5\CEO addressing the Plenary.JPG"/>
          <p:cNvPicPr>
            <a:picLocks noChangeAspect="1" noChangeArrowheads="1"/>
          </p:cNvPicPr>
          <p:nvPr/>
        </p:nvPicPr>
        <p:blipFill>
          <a:blip r:embed="rId5" cstate="print"/>
          <a:srcRect/>
          <a:stretch>
            <a:fillRect/>
          </a:stretch>
        </p:blipFill>
        <p:spPr bwMode="auto">
          <a:xfrm>
            <a:off x="6629400" y="1524000"/>
            <a:ext cx="2384423" cy="15466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Polluants organiques persistants</a:t>
            </a:r>
            <a:endParaRPr lang="fr-FR" dirty="0"/>
          </a:p>
        </p:txBody>
      </p:sp>
      <p:sp>
        <p:nvSpPr>
          <p:cNvPr id="6" name="Content Placeholder 5"/>
          <p:cNvSpPr>
            <a:spLocks noGrp="1"/>
          </p:cNvSpPr>
          <p:nvPr>
            <p:ph idx="1"/>
          </p:nvPr>
        </p:nvSpPr>
        <p:spPr>
          <a:xfrm>
            <a:off x="457200" y="1600201"/>
            <a:ext cx="8229600" cy="4114800"/>
          </a:xfrm>
        </p:spPr>
        <p:txBody>
          <a:bodyPr>
            <a:normAutofit fontScale="70000" lnSpcReduction="20000"/>
          </a:bodyPr>
          <a:lstStyle/>
          <a:p>
            <a:pPr>
              <a:buFont typeface="Wingdings" pitchFamily="2" charset="2"/>
              <a:buChar char="Ø"/>
            </a:pPr>
            <a:r>
              <a:rPr lang="fr-FR" dirty="0" smtClean="0">
                <a:latin typeface="Times New Roman" pitchFamily="18" charset="0"/>
                <a:cs typeface="Times New Roman" pitchFamily="18" charset="0"/>
              </a:rPr>
              <a:t>La plupart des projets du FEM seront axés sur les priorités des plans nationaux de mise en œuvre, y compris la réduction des polychlorobiphényles (PCB), des pesticides contenant des POP, du </a:t>
            </a:r>
            <a:r>
              <a:rPr lang="fr-FR" dirty="0" smtClean="0">
                <a:latin typeface="Times New Roman"/>
                <a:cs typeface="Times New Roman"/>
              </a:rPr>
              <a:t>DDT (dichlorodiphényltrichloroéthane)</a:t>
            </a:r>
            <a:r>
              <a:rPr lang="fr-FR" dirty="0" smtClean="0">
                <a:latin typeface="Times New Roman" pitchFamily="18" charset="0"/>
                <a:cs typeface="Times New Roman" pitchFamily="18" charset="0"/>
              </a:rPr>
              <a:t> et des POP produits involontairement</a:t>
            </a:r>
          </a:p>
          <a:p>
            <a:pPr>
              <a:buFont typeface="Wingdings" pitchFamily="2" charset="2"/>
              <a:buChar char="Ø"/>
            </a:pPr>
            <a:endParaRPr lang="fr-FR" dirty="0" smtClean="0">
              <a:latin typeface="Times New Roman" pitchFamily="18" charset="0"/>
              <a:cs typeface="Times New Roman" pitchFamily="18" charset="0"/>
            </a:endParaRPr>
          </a:p>
          <a:p>
            <a:pPr>
              <a:buFont typeface="Wingdings" pitchFamily="2" charset="2"/>
              <a:buChar char="Ø"/>
            </a:pPr>
            <a:r>
              <a:rPr lang="fr-FR" dirty="0" smtClean="0">
                <a:latin typeface="Times New Roman" pitchFamily="18" charset="0"/>
                <a:cs typeface="Times New Roman" pitchFamily="18" charset="0"/>
              </a:rPr>
              <a:t>Dans le cadre de FEM-5, les Parties sont invitées à soumettre des demandes de financement (maximum de 250 000 dollars) pour l’examen et la mise à jour de leurs plans nationaux de mise en œuvre</a:t>
            </a:r>
          </a:p>
          <a:p>
            <a:pPr>
              <a:buFont typeface="Wingdings" pitchFamily="2" charset="2"/>
              <a:buChar char="Ø"/>
            </a:pPr>
            <a:endParaRPr lang="fr-FR" dirty="0" smtClean="0">
              <a:latin typeface="Times New Roman" pitchFamily="18" charset="0"/>
              <a:cs typeface="Times New Roman" pitchFamily="18" charset="0"/>
            </a:endParaRPr>
          </a:p>
          <a:p>
            <a:pPr>
              <a:buFont typeface="Wingdings" pitchFamily="2" charset="2"/>
              <a:buChar char="Ø"/>
            </a:pPr>
            <a:r>
              <a:rPr lang="fr-FR" dirty="0" smtClean="0">
                <a:latin typeface="Times New Roman" pitchFamily="18" charset="0"/>
                <a:cs typeface="Times New Roman" pitchFamily="18" charset="0"/>
              </a:rPr>
              <a:t>Les Parties peuvent proposer des activités témoins ou pilotes portant sur les nouveaux POP</a:t>
            </a:r>
          </a:p>
          <a:p>
            <a:pPr>
              <a:buFont typeface="Wingdings" pitchFamily="2" charset="2"/>
              <a:buChar char="Ø"/>
            </a:pPr>
            <a:endParaRPr lang="fr-FR" dirty="0" smtClean="0">
              <a:latin typeface="Times New Roman" pitchFamily="18" charset="0"/>
              <a:cs typeface="Times New Roman" pitchFamily="18" charset="0"/>
            </a:endParaRPr>
          </a:p>
          <a:p>
            <a:pPr algn="just">
              <a:buFont typeface="Wingdings" pitchFamily="2" charset="2"/>
              <a:buChar char="Ø"/>
            </a:pPr>
            <a:endParaRPr lang="fr-FR" dirty="0" smtClean="0">
              <a:latin typeface="Times New Roman" pitchFamily="18" charset="0"/>
              <a:cs typeface="Times New Roman" pitchFamily="18" charset="0"/>
            </a:endParaRPr>
          </a:p>
          <a:p>
            <a:pPr algn="just">
              <a:buFont typeface="Wingdings" pitchFamily="2" charset="2"/>
              <a:buChar char="Ø"/>
            </a:pPr>
            <a:endParaRPr lang="fr-FR"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DS Cylinders_Cambodia.JPG"/>
          <p:cNvPicPr>
            <a:picLocks noChangeAspect="1"/>
          </p:cNvPicPr>
          <p:nvPr/>
        </p:nvPicPr>
        <p:blipFill>
          <a:blip r:embed="rId3" cstate="print">
            <a:lum bright="70000" contrast="-70000"/>
          </a:blip>
          <a:stretch>
            <a:fillRect/>
          </a:stretch>
        </p:blipFill>
        <p:spPr>
          <a:xfrm>
            <a:off x="1371600" y="1600200"/>
            <a:ext cx="5791200" cy="4343400"/>
          </a:xfrm>
          <a:prstGeom prst="ellipse">
            <a:avLst/>
          </a:prstGeom>
          <a:ln>
            <a:noFill/>
          </a:ln>
          <a:effectLst>
            <a:softEdge rad="112500"/>
          </a:effectLst>
        </p:spPr>
      </p:pic>
      <p:sp>
        <p:nvSpPr>
          <p:cNvPr id="2" name="Title 1"/>
          <p:cNvSpPr>
            <a:spLocks noGrp="1"/>
          </p:cNvSpPr>
          <p:nvPr>
            <p:ph type="title"/>
          </p:nvPr>
        </p:nvSpPr>
        <p:spPr>
          <a:xfrm>
            <a:off x="457200" y="228600"/>
            <a:ext cx="8229600" cy="1143000"/>
          </a:xfrm>
        </p:spPr>
        <p:txBody>
          <a:bodyPr/>
          <a:lstStyle/>
          <a:p>
            <a:r>
              <a:rPr lang="fr-FR" dirty="0" smtClean="0"/>
              <a:t>Financement de l’application du Protocole de Montréal</a:t>
            </a:r>
          </a:p>
        </p:txBody>
      </p:sp>
      <p:sp>
        <p:nvSpPr>
          <p:cNvPr id="26626" name="Content Placeholder 2"/>
          <p:cNvSpPr>
            <a:spLocks noGrp="1"/>
          </p:cNvSpPr>
          <p:nvPr>
            <p:ph idx="1"/>
          </p:nvPr>
        </p:nvSpPr>
        <p:spPr/>
        <p:txBody>
          <a:bodyPr>
            <a:normAutofit fontScale="70000" lnSpcReduction="20000"/>
          </a:bodyPr>
          <a:lstStyle/>
          <a:p>
            <a:pPr lvl="1"/>
            <a:endParaRPr lang="fr-FR" dirty="0" smtClean="0"/>
          </a:p>
          <a:p>
            <a:r>
              <a:rPr lang="fr-FR" dirty="0" smtClean="0"/>
              <a:t>Le FEM appuie l’application du Protocole de Montréal dans les pays en transition. Pendant FEM-5, 25 M USD seront consacrés à l’élimination progressive des substances appauvrissant la couche d’ozone (SAO)</a:t>
            </a:r>
          </a:p>
          <a:p>
            <a:endParaRPr lang="fr-FR" dirty="0" smtClean="0"/>
          </a:p>
          <a:p>
            <a:r>
              <a:rPr lang="fr-FR" dirty="0" smtClean="0"/>
              <a:t>Le FEM a investi 232 M USD pour éliminer progressivement les SAO dans les pays en transition. Les quantités de SAO éliminées dans les pays en transition et en Russie équivalent approximativement à celles éliminées dans l’ensemble des pays en développement. </a:t>
            </a:r>
          </a:p>
          <a:p>
            <a:endParaRPr lang="fr-FR" dirty="0" smtClean="0"/>
          </a:p>
          <a:p>
            <a:r>
              <a:rPr lang="fr-FR" dirty="0" smtClean="0"/>
              <a:t>Le FEM continue d’appuyer les efforts déployés par les pays en transition admissibles pour éliminer les hydrochlorofluorocarbones (HCFC) et le bromure de méthyle.</a:t>
            </a:r>
          </a:p>
          <a:p>
            <a:endParaRPr lang="fr-F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700" dirty="0" smtClean="0"/>
              <a:t>Financement d’accompagnement des travaux du Comité intergouvernemental de négociation sur le mercure</a:t>
            </a:r>
          </a:p>
        </p:txBody>
      </p:sp>
      <p:sp>
        <p:nvSpPr>
          <p:cNvPr id="6" name="Content Placeholder 5"/>
          <p:cNvSpPr>
            <a:spLocks noGrp="1"/>
          </p:cNvSpPr>
          <p:nvPr>
            <p:ph idx="1"/>
          </p:nvPr>
        </p:nvSpPr>
        <p:spPr>
          <a:xfrm>
            <a:off x="3810000" y="1219200"/>
            <a:ext cx="5105400" cy="4267200"/>
          </a:xfrm>
        </p:spPr>
        <p:txBody>
          <a:bodyPr>
            <a:noAutofit/>
          </a:bodyPr>
          <a:lstStyle/>
          <a:p>
            <a:pPr>
              <a:buNone/>
            </a:pPr>
            <a:r>
              <a:rPr lang="fr-FR" sz="1400" dirty="0" smtClean="0"/>
              <a:t>Pendant FEM 5, 15 M USD seront consacrés à des activités pilotes de réduction du mercure.</a:t>
            </a:r>
          </a:p>
          <a:p>
            <a:endParaRPr lang="fr-FR" sz="1400" dirty="0" smtClean="0"/>
          </a:p>
          <a:p>
            <a:pPr lvl="1"/>
            <a:r>
              <a:rPr lang="fr-FR" sz="1400" dirty="0" smtClean="0"/>
              <a:t>Le FEM a contribué à tous les travaux du CIN sur le mercure. </a:t>
            </a:r>
          </a:p>
          <a:p>
            <a:pPr lvl="1"/>
            <a:r>
              <a:rPr lang="fr-FR" sz="1400" dirty="0" smtClean="0"/>
              <a:t>Les projets devraient porter sur l’un ou plusieurs des enjeux suivants :</a:t>
            </a:r>
          </a:p>
          <a:p>
            <a:pPr lvl="1"/>
            <a:r>
              <a:rPr lang="fr-FR" sz="1400" dirty="0" smtClean="0"/>
              <a:t>réduction de l’utilisation du mercure dans la fabrication de produits ;</a:t>
            </a:r>
          </a:p>
          <a:p>
            <a:pPr lvl="1"/>
            <a:r>
              <a:rPr lang="fr-FR" sz="1400" dirty="0" smtClean="0"/>
              <a:t>réduction de l’utilisation du mercure dans les procédés industriels ; </a:t>
            </a:r>
          </a:p>
          <a:p>
            <a:pPr lvl="1"/>
            <a:r>
              <a:rPr lang="fr-FR" sz="1400" dirty="0" smtClean="0"/>
              <a:t>réduction de l’utilisation du mercure et de l’exposition à ce polluant dans l’orpaillage ;</a:t>
            </a:r>
          </a:p>
          <a:p>
            <a:pPr lvl="1"/>
            <a:r>
              <a:rPr lang="fr-FR" sz="1400" dirty="0" smtClean="0"/>
              <a:t>renforcement des capacités d’entreposage du mercure ;</a:t>
            </a:r>
          </a:p>
          <a:p>
            <a:pPr lvl="1"/>
            <a:r>
              <a:rPr lang="fr-FR" sz="1400" dirty="0" smtClean="0"/>
              <a:t>réduction des émissions de mercure dans l’atmosphère ; </a:t>
            </a:r>
          </a:p>
          <a:p>
            <a:pPr lvl="1"/>
            <a:r>
              <a:rPr lang="fr-FR" sz="1400" dirty="0" smtClean="0"/>
              <a:t>amélioration de la collecte des données et de l’information scientifique au niveau national ; </a:t>
            </a:r>
          </a:p>
          <a:p>
            <a:pPr lvl="1"/>
            <a:r>
              <a:rPr lang="fr-FR" sz="1400" dirty="0" smtClean="0"/>
              <a:t>renforcement des capacités de gestion des déchets et sites contaminés.</a:t>
            </a:r>
          </a:p>
          <a:p>
            <a:endParaRPr lang="fr-FR" sz="1400" dirty="0"/>
          </a:p>
        </p:txBody>
      </p:sp>
      <p:sp>
        <p:nvSpPr>
          <p:cNvPr id="5" name="Rounded Rectangle 4"/>
          <p:cNvSpPr/>
          <p:nvPr/>
        </p:nvSpPr>
        <p:spPr>
          <a:xfrm>
            <a:off x="533400" y="1600200"/>
            <a:ext cx="3276600" cy="419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smtClean="0">
                <a:latin typeface="Times New Roman" pitchFamily="18" charset="0"/>
                <a:cs typeface="Times New Roman" pitchFamily="18" charset="0"/>
              </a:rPr>
              <a:t>« Les ressources destinées au travail sur le mercure pendant FEM-5 visent le financement d’évaluations et d’activités pilotes qui permettront de faire avancer l’élaboration d’un instrument mondial de réduction de la pollution par le mercure et de renforcer la capacité des pays à appliquer les dispositions de cet instrument lorsqu’il entrera en vigueur. »</a:t>
            </a:r>
          </a:p>
          <a:p>
            <a:pPr algn="ctr" defTabSz="792000"/>
            <a:r>
              <a:rPr lang="fr-FR" sz="1400" dirty="0" smtClean="0">
                <a:latin typeface="Times New Roman" pitchFamily="18" charset="0"/>
                <a:cs typeface="Times New Roman" pitchFamily="18" charset="0"/>
              </a:rPr>
              <a:t>        </a:t>
            </a:r>
            <a:r>
              <a:rPr lang="fr-FR" sz="1400" i="1" dirty="0" smtClean="0">
                <a:latin typeface="Times New Roman" pitchFamily="18" charset="0"/>
                <a:cs typeface="Times New Roman" pitchFamily="18" charset="0"/>
              </a:rPr>
              <a:t>Stratégie de programmation </a:t>
            </a:r>
          </a:p>
          <a:p>
            <a:pPr algn="ctr" defTabSz="792000"/>
            <a:r>
              <a:rPr lang="fr-FR" sz="1400" i="1" dirty="0" smtClean="0">
                <a:latin typeface="Times New Roman" pitchFamily="18" charset="0"/>
                <a:cs typeface="Times New Roman" pitchFamily="18" charset="0"/>
              </a:rPr>
              <a:t>du FEM pour le mercure</a:t>
            </a:r>
            <a:endParaRPr lang="fr-FR" sz="1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fr-FR" dirty="0" smtClean="0"/>
              <a:t>Financement de la gestion des substances chimiques</a:t>
            </a:r>
            <a:endParaRPr lang="fr-FR" dirty="0"/>
          </a:p>
        </p:txBody>
      </p:sp>
      <p:sp>
        <p:nvSpPr>
          <p:cNvPr id="26626" name="Content Placeholder 2"/>
          <p:cNvSpPr>
            <a:spLocks noGrp="1"/>
          </p:cNvSpPr>
          <p:nvPr>
            <p:ph idx="1"/>
          </p:nvPr>
        </p:nvSpPr>
        <p:spPr/>
        <p:txBody>
          <a:bodyPr/>
          <a:lstStyle/>
          <a:p>
            <a:endParaRPr lang="fr-FR" dirty="0" smtClean="0"/>
          </a:p>
          <a:p>
            <a:pPr lvl="1"/>
            <a:endParaRPr lang="fr-FR" dirty="0" smtClean="0"/>
          </a:p>
          <a:p>
            <a:endParaRPr lang="fr-FR" dirty="0" smtClean="0"/>
          </a:p>
        </p:txBody>
      </p:sp>
      <p:sp>
        <p:nvSpPr>
          <p:cNvPr id="6" name="TextBox 5"/>
          <p:cNvSpPr txBox="1"/>
          <p:nvPr/>
        </p:nvSpPr>
        <p:spPr>
          <a:xfrm>
            <a:off x="304800" y="1524001"/>
            <a:ext cx="8382000" cy="3954929"/>
          </a:xfrm>
          <a:prstGeom prst="rect">
            <a:avLst/>
          </a:prstGeom>
          <a:noFill/>
        </p:spPr>
        <p:txBody>
          <a:bodyPr wrap="square" rtlCol="0">
            <a:spAutoFit/>
          </a:bodyPr>
          <a:lstStyle/>
          <a:p>
            <a:pPr>
              <a:buFont typeface="Wingdings" pitchFamily="2" charset="2"/>
              <a:buChar char="Ø"/>
            </a:pPr>
            <a:r>
              <a:rPr lang="fr-FR" sz="2400" dirty="0" smtClean="0">
                <a:latin typeface="Times New Roman" pitchFamily="18" charset="0"/>
                <a:cs typeface="Times New Roman" pitchFamily="18" charset="0"/>
              </a:rPr>
              <a:t>Pendant FEM-5, 10 M USD seront consacrés à la gestion sans risque des substances chimiques, notamment dans les domaines suivants :</a:t>
            </a:r>
          </a:p>
          <a:p>
            <a:pPr lvl="1">
              <a:spcAft>
                <a:spcPts val="600"/>
              </a:spcAft>
              <a:buFont typeface="Arial" pitchFamily="34" charset="0"/>
              <a:buChar char="•"/>
            </a:pPr>
            <a:r>
              <a:rPr lang="fr-FR" sz="2000" dirty="0" smtClean="0">
                <a:latin typeface="Times New Roman" pitchFamily="18" charset="0"/>
                <a:cs typeface="Times New Roman" pitchFamily="18" charset="0"/>
              </a:rPr>
              <a:t> Déchets électroniques – Des projets bien conçus de gestion des déchets électroniques devraient prendre en compte les problèmes causés par le mercure et les POP. </a:t>
            </a:r>
          </a:p>
          <a:p>
            <a:pPr lvl="1">
              <a:spcAft>
                <a:spcPts val="600"/>
              </a:spcAft>
              <a:buFont typeface="Arial" pitchFamily="34" charset="0"/>
              <a:buChar char="•"/>
            </a:pPr>
            <a:r>
              <a:rPr lang="fr-FR" sz="2000" dirty="0" smtClean="0">
                <a:latin typeface="Times New Roman" pitchFamily="18" charset="0"/>
                <a:cs typeface="Times New Roman" pitchFamily="18" charset="0"/>
              </a:rPr>
              <a:t> Produits contenant des substances chimiques constituant une menace pour la planète, conformément à</a:t>
            </a:r>
            <a:r>
              <a:rPr lang="fr-FR" sz="2000" dirty="0" smtClean="0"/>
              <a:t> </a:t>
            </a:r>
            <a:r>
              <a:rPr lang="fr-FR" sz="2000" dirty="0" smtClean="0">
                <a:latin typeface="Times New Roman" pitchFamily="18" charset="0"/>
                <a:cs typeface="Times New Roman" pitchFamily="18" charset="0"/>
              </a:rPr>
              <a:t>l’Approche stratégique de la gestion internationale des produits chimiques (ASGIPC</a:t>
            </a:r>
            <a:r>
              <a:rPr lang="fr-FR" sz="2000" dirty="0" smtClean="0"/>
              <a:t>).</a:t>
            </a:r>
            <a:endParaRPr lang="fr-FR" sz="2000" dirty="0" smtClean="0">
              <a:latin typeface="Times New Roman" pitchFamily="18" charset="0"/>
              <a:cs typeface="Times New Roman" pitchFamily="18" charset="0"/>
            </a:endParaRPr>
          </a:p>
          <a:p>
            <a:pPr lvl="1">
              <a:spcAft>
                <a:spcPts val="600"/>
              </a:spcAft>
              <a:buFont typeface="Arial" pitchFamily="34" charset="0"/>
              <a:buChar char="•"/>
            </a:pPr>
            <a:r>
              <a:rPr lang="fr-FR" sz="2000" dirty="0" smtClean="0">
                <a:latin typeface="Times New Roman" pitchFamily="18" charset="0"/>
                <a:cs typeface="Times New Roman" pitchFamily="18" charset="0"/>
              </a:rPr>
              <a:t> Plomb contenu dans la peinture.</a:t>
            </a:r>
          </a:p>
          <a:p>
            <a:endParaRPr lang="fr-FR" sz="2400" dirty="0" smtClean="0">
              <a:latin typeface="Times New Roman" pitchFamily="18" charset="0"/>
              <a:cs typeface="Times New Roman" pitchFamily="18" charset="0"/>
            </a:endParaRPr>
          </a:p>
        </p:txBody>
      </p:sp>
      <p:pic>
        <p:nvPicPr>
          <p:cNvPr id="8" name="Picture 7" descr="DSC01987.jpg"/>
          <p:cNvPicPr>
            <a:picLocks noChangeAspect="1"/>
          </p:cNvPicPr>
          <p:nvPr/>
        </p:nvPicPr>
        <p:blipFill>
          <a:blip r:embed="rId3" cstate="print"/>
          <a:stretch>
            <a:fillRect/>
          </a:stretch>
        </p:blipFill>
        <p:spPr>
          <a:xfrm>
            <a:off x="5791200" y="4419600"/>
            <a:ext cx="2854508" cy="189969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DSC01899.jpg"/>
          <p:cNvPicPr>
            <a:picLocks noChangeAspect="1"/>
          </p:cNvPicPr>
          <p:nvPr/>
        </p:nvPicPr>
        <p:blipFill>
          <a:blip r:embed="rId3" cstate="print">
            <a:clrChange>
              <a:clrFrom>
                <a:srgbClr val="111015"/>
              </a:clrFrom>
              <a:clrTo>
                <a:srgbClr val="111015">
                  <a:alpha val="0"/>
                </a:srgbClr>
              </a:clrTo>
            </a:clrChange>
            <a:lum bright="40000"/>
          </a:blip>
          <a:stretch>
            <a:fillRect/>
          </a:stretch>
        </p:blipFill>
        <p:spPr>
          <a:xfrm>
            <a:off x="5334000" y="1133026"/>
            <a:ext cx="3810000" cy="5301273"/>
          </a:xfrm>
          <a:prstGeom prst="rect">
            <a:avLst/>
          </a:prstGeom>
          <a:ln>
            <a:noFill/>
          </a:ln>
          <a:effectLst>
            <a:softEdge rad="112500"/>
          </a:effectLst>
        </p:spPr>
      </p:pic>
      <p:sp>
        <p:nvSpPr>
          <p:cNvPr id="2" name="Title 1"/>
          <p:cNvSpPr>
            <a:spLocks noGrp="1"/>
          </p:cNvSpPr>
          <p:nvPr>
            <p:ph type="title"/>
          </p:nvPr>
        </p:nvSpPr>
        <p:spPr>
          <a:xfrm>
            <a:off x="457200" y="274638"/>
            <a:ext cx="8229600" cy="1058407"/>
          </a:xfrm>
        </p:spPr>
        <p:txBody>
          <a:bodyPr/>
          <a:lstStyle/>
          <a:p>
            <a:r>
              <a:rPr lang="fr-FR" sz="3600" dirty="0" smtClean="0"/>
              <a:t>Rechercher des synergies pour les projets de gestion des substances chimiques</a:t>
            </a:r>
            <a:endParaRPr lang="fr-FR" sz="3600" dirty="0"/>
          </a:p>
        </p:txBody>
      </p:sp>
      <p:sp>
        <p:nvSpPr>
          <p:cNvPr id="6" name="Content Placeholder 5"/>
          <p:cNvSpPr>
            <a:spLocks noGrp="1"/>
          </p:cNvSpPr>
          <p:nvPr>
            <p:ph idx="1"/>
          </p:nvPr>
        </p:nvSpPr>
        <p:spPr>
          <a:xfrm>
            <a:off x="457200" y="1600201"/>
            <a:ext cx="8382000" cy="4191000"/>
          </a:xfrm>
        </p:spPr>
        <p:txBody>
          <a:bodyPr>
            <a:normAutofit fontScale="55000" lnSpcReduction="20000"/>
          </a:bodyPr>
          <a:lstStyle/>
          <a:p>
            <a:pPr>
              <a:buFont typeface="Wingdings" pitchFamily="2" charset="2"/>
              <a:buChar char="Ø"/>
            </a:pPr>
            <a:r>
              <a:rPr lang="fr-FR" dirty="0" smtClean="0">
                <a:latin typeface="Times New Roman" pitchFamily="18" charset="0"/>
                <a:cs typeface="Times New Roman" pitchFamily="18" charset="0"/>
              </a:rPr>
              <a:t>Pendant FEM-5, la recherche de synergies sera encouragée dans les projets afin d’en accroître l’impact. </a:t>
            </a:r>
          </a:p>
          <a:p>
            <a:endParaRPr lang="fr-FR" dirty="0" smtClean="0">
              <a:latin typeface="Times New Roman" pitchFamily="18" charset="0"/>
              <a:cs typeface="Times New Roman" pitchFamily="18" charset="0"/>
            </a:endParaRPr>
          </a:p>
          <a:p>
            <a:pPr>
              <a:buFont typeface="Wingdings" pitchFamily="2" charset="2"/>
              <a:buChar char="Ø"/>
            </a:pPr>
            <a:r>
              <a:rPr lang="fr-FR" dirty="0" smtClean="0">
                <a:latin typeface="Times New Roman" pitchFamily="18" charset="0"/>
                <a:cs typeface="Times New Roman" pitchFamily="18" charset="0"/>
              </a:rPr>
              <a:t>Voici quelques exemples d’activités plurisectorielles ou de projets de gestion de plusieurs substances chimiques auxquels les pays pourraient juger utile de s’intéresser :</a:t>
            </a:r>
          </a:p>
          <a:p>
            <a:pPr>
              <a:buFont typeface="Wingdings" pitchFamily="2" charset="2"/>
              <a:buChar char="Ø"/>
            </a:pPr>
            <a:endParaRPr lang="fr-FR" dirty="0" smtClean="0">
              <a:latin typeface="Times New Roman" pitchFamily="18" charset="0"/>
              <a:cs typeface="Times New Roman" pitchFamily="18" charset="0"/>
            </a:endParaRPr>
          </a:p>
          <a:p>
            <a:pPr lvl="1">
              <a:buFont typeface="Wingdings" pitchFamily="2" charset="2"/>
              <a:buChar char="Ø"/>
            </a:pPr>
            <a:r>
              <a:rPr lang="fr-FR" dirty="0" smtClean="0">
                <a:latin typeface="Times New Roman" pitchFamily="18" charset="0"/>
                <a:cs typeface="Times New Roman" pitchFamily="18" charset="0"/>
              </a:rPr>
              <a:t>Traitement des POP, des déchets électroniques, du mercure et du plomb, et amélioration de la gestion des déchets</a:t>
            </a:r>
          </a:p>
          <a:p>
            <a:pPr lvl="1">
              <a:buFont typeface="Wingdings" pitchFamily="2" charset="2"/>
              <a:buChar char="Ø"/>
            </a:pPr>
            <a:r>
              <a:rPr lang="fr-FR" dirty="0" smtClean="0">
                <a:latin typeface="Times New Roman" pitchFamily="18" charset="0"/>
                <a:cs typeface="Times New Roman" pitchFamily="18" charset="0"/>
              </a:rPr>
              <a:t>Lampes à mercure et autres déchets lors de projets de maîtrise de l’énergie dans les bâtiments et les systèmes d’éclairage</a:t>
            </a:r>
          </a:p>
          <a:p>
            <a:pPr lvl="1">
              <a:buFont typeface="Wingdings" pitchFamily="2" charset="2"/>
              <a:buChar char="Ø"/>
            </a:pPr>
            <a:r>
              <a:rPr lang="fr-FR" dirty="0" smtClean="0">
                <a:latin typeface="Times New Roman" pitchFamily="18" charset="0"/>
                <a:cs typeface="Times New Roman" pitchFamily="18" charset="0"/>
              </a:rPr>
              <a:t>Projets de maîtrise de l’énergie dans les secteurs de la production et de l’utilisation de systèmes de chauffage/refroidissement/climatisation, et projets d’élimination progressive des SAO.</a:t>
            </a:r>
          </a:p>
          <a:p>
            <a:pPr lvl="1">
              <a:buFont typeface="Wingdings" pitchFamily="2" charset="2"/>
              <a:buChar char="Ø"/>
            </a:pPr>
            <a:r>
              <a:rPr lang="fr-FR" dirty="0" smtClean="0">
                <a:latin typeface="Times New Roman" pitchFamily="18" charset="0"/>
                <a:cs typeface="Times New Roman" pitchFamily="18" charset="0"/>
              </a:rPr>
              <a:t>Réduction du mercure et des POP dans les déchets médicaux</a:t>
            </a:r>
          </a:p>
          <a:p>
            <a:pPr lvl="1">
              <a:buFont typeface="Wingdings" pitchFamily="2" charset="2"/>
              <a:buChar char="Ø"/>
            </a:pPr>
            <a:r>
              <a:rPr lang="fr-FR" dirty="0" smtClean="0">
                <a:latin typeface="Times New Roman" pitchFamily="18" charset="0"/>
                <a:cs typeface="Times New Roman" pitchFamily="18" charset="0"/>
              </a:rPr>
              <a:t>Projets incorporant la mise en application des principes des conventions de Bâle, de Rotterdam et de Stockholm.</a:t>
            </a:r>
          </a:p>
          <a:p>
            <a:pPr lvl="1">
              <a:buFont typeface="Wingdings" pitchFamily="2" charset="2"/>
              <a:buChar char="Ø"/>
            </a:pPr>
            <a:r>
              <a:rPr lang="fr-FR" dirty="0" smtClean="0">
                <a:latin typeface="Times New Roman" pitchFamily="18" charset="0"/>
                <a:cs typeface="Times New Roman" pitchFamily="18" charset="0"/>
              </a:rPr>
              <a:t>Destruction simultanée de POP et SAO.</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2"/>
          <p:cNvSpPr>
            <a:spLocks noGrp="1"/>
          </p:cNvSpPr>
          <p:nvPr>
            <p:ph idx="1"/>
          </p:nvPr>
        </p:nvSpPr>
        <p:spPr>
          <a:xfrm>
            <a:off x="609600" y="2362200"/>
            <a:ext cx="8229600" cy="3428999"/>
          </a:xfrm>
        </p:spPr>
        <p:txBody>
          <a:bodyPr/>
          <a:lstStyle/>
          <a:p>
            <a:pPr algn="ctr" eaLnBrk="1" hangingPunct="1">
              <a:buFontTx/>
              <a:buNone/>
            </a:pPr>
            <a:endParaRPr lang="fr-FR" sz="2000" u="sng" dirty="0" smtClean="0">
              <a:latin typeface="Times New Roman" pitchFamily="18" charset="0"/>
              <a:ea typeface="ＭＳ Ｐゴシック" pitchFamily="34" charset="-128"/>
              <a:cs typeface="Times New Roman" pitchFamily="18" charset="0"/>
            </a:endParaRPr>
          </a:p>
          <a:p>
            <a:pPr algn="ctr" eaLnBrk="1" hangingPunct="1">
              <a:buFontTx/>
              <a:buNone/>
            </a:pPr>
            <a:r>
              <a:rPr lang="fr-FR" sz="2000" u="sng" dirty="0" smtClean="0">
                <a:latin typeface="Times New Roman" pitchFamily="18" charset="0"/>
                <a:ea typeface="ＭＳ Ｐゴシック" pitchFamily="34" charset="-128"/>
                <a:cs typeface="Times New Roman" pitchFamily="18" charset="0"/>
              </a:rPr>
              <a:t>Pour plus d’informations :</a:t>
            </a:r>
          </a:p>
          <a:p>
            <a:pPr algn="ctr" eaLnBrk="1" hangingPunct="1">
              <a:buFontTx/>
              <a:buNone/>
            </a:pPr>
            <a:endParaRPr lang="fr-FR" sz="2000" u="sng" dirty="0" smtClean="0">
              <a:latin typeface="Times New Roman" pitchFamily="18" charset="0"/>
              <a:ea typeface="ＭＳ Ｐゴシック" pitchFamily="34" charset="-128"/>
              <a:cs typeface="Times New Roman" pitchFamily="18" charset="0"/>
            </a:endParaRPr>
          </a:p>
          <a:p>
            <a:pPr eaLnBrk="1" hangingPunct="1">
              <a:buFontTx/>
              <a:buNone/>
            </a:pPr>
            <a:r>
              <a:rPr lang="fr-FR" sz="1800" b="1" i="1" dirty="0" smtClean="0">
                <a:latin typeface="Times New Roman" pitchFamily="18" charset="0"/>
                <a:ea typeface="ＭＳ Ｐゴシック" pitchFamily="34" charset="-128"/>
                <a:cs typeface="Times New Roman" pitchFamily="18" charset="0"/>
              </a:rPr>
              <a:t>Ibrahima Sow    </a:t>
            </a:r>
            <a:r>
              <a:rPr lang="fr-FR" sz="1800" i="1" dirty="0" smtClean="0">
                <a:latin typeface="Times New Roman" pitchFamily="18" charset="0"/>
                <a:ea typeface="ＭＳ Ｐゴシック" pitchFamily="34" charset="-128"/>
                <a:cs typeface="Times New Roman" pitchFamily="18" charset="0"/>
              </a:rPr>
              <a:t>Coordonnateur du module « substances chimiques »	</a:t>
            </a:r>
            <a:r>
              <a:rPr lang="fr-FR" sz="1800" i="1" dirty="0" smtClean="0">
                <a:latin typeface="Times New Roman" pitchFamily="18" charset="0"/>
                <a:ea typeface="ＭＳ Ｐゴシック" pitchFamily="34" charset="-128"/>
                <a:cs typeface="Times New Roman" pitchFamily="18" charset="0"/>
                <a:hlinkClick r:id="rId2"/>
              </a:rPr>
              <a:t>isow@thegef.org</a:t>
            </a:r>
            <a:endParaRPr lang="fr-FR" sz="1800" i="1" dirty="0" smtClean="0">
              <a:latin typeface="Times New Roman" pitchFamily="18" charset="0"/>
              <a:ea typeface="ＭＳ Ｐゴシック" pitchFamily="34" charset="-128"/>
              <a:cs typeface="Times New Roman" pitchFamily="18" charset="0"/>
            </a:endParaRPr>
          </a:p>
          <a:p>
            <a:pPr eaLnBrk="1" hangingPunct="1">
              <a:buFontTx/>
              <a:buNone/>
            </a:pPr>
            <a:r>
              <a:rPr lang="fr-FR" sz="1800" b="1" i="1" dirty="0" smtClean="0">
                <a:latin typeface="Times New Roman" pitchFamily="18" charset="0"/>
                <a:ea typeface="ＭＳ Ｐゴシック" pitchFamily="34" charset="-128"/>
                <a:cs typeface="Times New Roman" pitchFamily="18" charset="0"/>
              </a:rPr>
              <a:t>Anil Sookdeo     </a:t>
            </a:r>
            <a:r>
              <a:rPr lang="fr-FR" sz="1800" i="1" dirty="0" smtClean="0">
                <a:latin typeface="Times New Roman" pitchFamily="18" charset="0"/>
                <a:ea typeface="ＭＳ Ｐゴシック" pitchFamily="34" charset="-128"/>
                <a:cs typeface="Times New Roman" pitchFamily="18" charset="0"/>
              </a:rPr>
              <a:t>Spécialiste de l’environnement 	                        </a:t>
            </a:r>
            <a:r>
              <a:rPr lang="fr-FR" sz="1800" i="1" dirty="0" smtClean="0">
                <a:latin typeface="Times New Roman" pitchFamily="18" charset="0"/>
                <a:ea typeface="ＭＳ Ｐゴシック" pitchFamily="34" charset="-128"/>
                <a:cs typeface="Times New Roman" pitchFamily="18" charset="0"/>
                <a:hlinkClick r:id="rId3"/>
              </a:rPr>
              <a:t>asookdeo@thegef.org</a:t>
            </a:r>
            <a:endParaRPr lang="fr-FR" sz="1800" i="1" dirty="0" smtClean="0">
              <a:latin typeface="Times New Roman" pitchFamily="18" charset="0"/>
              <a:ea typeface="ＭＳ Ｐゴシック" pitchFamily="34" charset="-128"/>
              <a:cs typeface="Times New Roman" pitchFamily="18" charset="0"/>
            </a:endParaRPr>
          </a:p>
          <a:p>
            <a:pPr eaLnBrk="1" hangingPunct="1">
              <a:buNone/>
            </a:pPr>
            <a:r>
              <a:rPr lang="fr-FR" sz="1800" b="1" i="1" dirty="0" smtClean="0">
                <a:latin typeface="Times New Roman" pitchFamily="18" charset="0"/>
                <a:ea typeface="ＭＳ Ｐゴシック" pitchFamily="34" charset="-128"/>
                <a:cs typeface="Times New Roman" pitchFamily="18" charset="0"/>
              </a:rPr>
              <a:t>Evelyn Swain     </a:t>
            </a:r>
            <a:r>
              <a:rPr lang="fr-FR" sz="1800" i="1" dirty="0" smtClean="0">
                <a:latin typeface="Times New Roman" pitchFamily="18" charset="0"/>
                <a:ea typeface="ＭＳ Ｐゴシック" pitchFamily="34" charset="-128"/>
                <a:cs typeface="Times New Roman" pitchFamily="18" charset="0"/>
              </a:rPr>
              <a:t>Spécialiste de l’environnement  		            </a:t>
            </a:r>
            <a:r>
              <a:rPr lang="fr-FR" sz="1800" i="1" dirty="0" smtClean="0">
                <a:latin typeface="Times New Roman" pitchFamily="18" charset="0"/>
                <a:ea typeface="ＭＳ Ｐゴシック" pitchFamily="34" charset="-128"/>
                <a:cs typeface="Times New Roman" pitchFamily="18" charset="0"/>
                <a:hlinkClick r:id="rId3"/>
              </a:rPr>
              <a:t>eswain@thegef.org</a:t>
            </a:r>
          </a:p>
          <a:p>
            <a:pPr eaLnBrk="1" hangingPunct="1">
              <a:buFontTx/>
              <a:buNone/>
            </a:pPr>
            <a:r>
              <a:rPr lang="fr-FR" sz="1800" b="1" i="1" dirty="0" smtClean="0">
                <a:latin typeface="Times New Roman" pitchFamily="18" charset="0"/>
                <a:ea typeface="ＭＳ Ｐゴシック" pitchFamily="34" charset="-128"/>
                <a:cs typeface="Times New Roman" pitchFamily="18" charset="0"/>
              </a:rPr>
              <a:t>Jie Pan	            </a:t>
            </a:r>
            <a:r>
              <a:rPr lang="fr-FR" sz="1800" i="1" dirty="0" smtClean="0">
                <a:latin typeface="Times New Roman" pitchFamily="18" charset="0"/>
                <a:ea typeface="ＭＳ Ｐゴシック" pitchFamily="34" charset="-128"/>
                <a:cs typeface="Times New Roman" pitchFamily="18" charset="0"/>
              </a:rPr>
              <a:t>Junior Professional </a:t>
            </a:r>
            <a:r>
              <a:rPr lang="fr-FR" sz="1800" i="1" dirty="0" err="1" smtClean="0">
                <a:latin typeface="Times New Roman" pitchFamily="18" charset="0"/>
                <a:ea typeface="ＭＳ Ｐゴシック" pitchFamily="34" charset="-128"/>
                <a:cs typeface="Times New Roman" pitchFamily="18" charset="0"/>
              </a:rPr>
              <a:t>Associate</a:t>
            </a:r>
            <a:r>
              <a:rPr lang="fr-FR" sz="1800" i="1" dirty="0" smtClean="0">
                <a:latin typeface="Times New Roman" pitchFamily="18" charset="0"/>
                <a:ea typeface="ＭＳ Ｐゴシック" pitchFamily="34" charset="-128"/>
                <a:cs typeface="Times New Roman" pitchFamily="18" charset="0"/>
              </a:rPr>
              <a:t>  (JPA) 		</a:t>
            </a:r>
            <a:r>
              <a:rPr lang="fr-FR" sz="1800" i="1" dirty="0" smtClean="0">
                <a:latin typeface="Times New Roman" pitchFamily="18" charset="0"/>
                <a:ea typeface="ＭＳ Ｐゴシック" pitchFamily="34" charset="-128"/>
                <a:cs typeface="Times New Roman" pitchFamily="18" charset="0"/>
                <a:hlinkClick r:id="rId3"/>
              </a:rPr>
              <a:t>jpan@thegef.org</a:t>
            </a:r>
          </a:p>
          <a:p>
            <a:pPr eaLnBrk="1" hangingPunct="1">
              <a:buFontTx/>
              <a:buNone/>
            </a:pPr>
            <a:r>
              <a:rPr lang="fr-FR" sz="1800" b="1" i="1" dirty="0" smtClean="0">
                <a:latin typeface="Times New Roman" pitchFamily="18" charset="0"/>
                <a:ea typeface="ＭＳ Ｐゴシック" pitchFamily="34" charset="-128"/>
                <a:cs typeface="Times New Roman" pitchFamily="18" charset="0"/>
              </a:rPr>
              <a:t>Marie Boucher   </a:t>
            </a:r>
            <a:r>
              <a:rPr lang="fr-FR" sz="1800" i="1" dirty="0" smtClean="0">
                <a:latin typeface="Times New Roman" pitchFamily="18" charset="0"/>
                <a:ea typeface="ＭＳ Ｐゴシック" pitchFamily="34" charset="-128"/>
                <a:cs typeface="Times New Roman" pitchFamily="18" charset="0"/>
              </a:rPr>
              <a:t>Détachée de la U.S. EPA	                       </a:t>
            </a:r>
            <a:r>
              <a:rPr lang="fr-FR" sz="1800" i="1" dirty="0" smtClean="0">
                <a:latin typeface="Times New Roman" pitchFamily="18" charset="0"/>
                <a:ea typeface="ＭＳ Ｐゴシック" pitchFamily="34" charset="-128"/>
                <a:cs typeface="Times New Roman" pitchFamily="18" charset="0"/>
                <a:hlinkClick r:id="rId4"/>
              </a:rPr>
              <a:t>mboucher@thegef.org</a:t>
            </a:r>
            <a:endParaRPr lang="fr-FR" sz="1800" i="1" dirty="0" smtClean="0">
              <a:latin typeface="Times New Roman" pitchFamily="18" charset="0"/>
              <a:ea typeface="ＭＳ Ｐゴシック" pitchFamily="34" charset="-128"/>
              <a:cs typeface="Times New Roman" pitchFamily="18" charset="0"/>
            </a:endParaRPr>
          </a:p>
          <a:p>
            <a:pPr eaLnBrk="1" hangingPunct="1">
              <a:buFontTx/>
              <a:buNone/>
            </a:pPr>
            <a:endParaRPr lang="fr-FR" sz="1800" u="sng" dirty="0" smtClean="0">
              <a:latin typeface="Times New Roman" pitchFamily="18" charset="0"/>
              <a:ea typeface="ＭＳ Ｐゴシック" pitchFamily="34" charset="-128"/>
              <a:cs typeface="Times New Roman" pitchFamily="18" charset="0"/>
              <a:hlinkClick r:id="rId3"/>
            </a:endParaRPr>
          </a:p>
        </p:txBody>
      </p:sp>
      <p:pic>
        <p:nvPicPr>
          <p:cNvPr id="11" name="Picture 10" descr="Medical Waste_china.JPG"/>
          <p:cNvPicPr>
            <a:picLocks noChangeAspect="1"/>
          </p:cNvPicPr>
          <p:nvPr/>
        </p:nvPicPr>
        <p:blipFill>
          <a:blip r:embed="rId5" cstate="print"/>
          <a:stretch>
            <a:fillRect/>
          </a:stretch>
        </p:blipFill>
        <p:spPr>
          <a:xfrm>
            <a:off x="6324600" y="0"/>
            <a:ext cx="2819400" cy="2114550"/>
          </a:xfrm>
          <a:prstGeom prst="rect">
            <a:avLst/>
          </a:prstGeom>
          <a:ln>
            <a:noFill/>
          </a:ln>
          <a:effectLst>
            <a:softEdge rad="112500"/>
          </a:effectLst>
        </p:spPr>
      </p:pic>
      <p:pic>
        <p:nvPicPr>
          <p:cNvPr id="12" name="Picture 11" descr="Drums containing DDT_Panama.JPG"/>
          <p:cNvPicPr>
            <a:picLocks noChangeAspect="1"/>
          </p:cNvPicPr>
          <p:nvPr/>
        </p:nvPicPr>
        <p:blipFill>
          <a:blip r:embed="rId6" cstate="print"/>
          <a:stretch>
            <a:fillRect/>
          </a:stretch>
        </p:blipFill>
        <p:spPr>
          <a:xfrm>
            <a:off x="2895600" y="0"/>
            <a:ext cx="3434983" cy="2286000"/>
          </a:xfrm>
          <a:prstGeom prst="rect">
            <a:avLst/>
          </a:prstGeom>
          <a:ln>
            <a:noFill/>
          </a:ln>
          <a:effectLst>
            <a:softEdge rad="112500"/>
          </a:effectLst>
        </p:spPr>
      </p:pic>
      <p:pic>
        <p:nvPicPr>
          <p:cNvPr id="13" name="Picture 12" descr="PCB label.JPG"/>
          <p:cNvPicPr>
            <a:picLocks noChangeAspect="1"/>
          </p:cNvPicPr>
          <p:nvPr/>
        </p:nvPicPr>
        <p:blipFill>
          <a:blip r:embed="rId7" cstate="print"/>
          <a:stretch>
            <a:fillRect/>
          </a:stretch>
        </p:blipFill>
        <p:spPr>
          <a:xfrm>
            <a:off x="0" y="0"/>
            <a:ext cx="2895600" cy="192703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76923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3561</TotalTime>
  <Words>1807</Words>
  <Application>Microsoft Office PowerPoint</Application>
  <PresentationFormat>On-screen Show (4:3)</PresentationFormat>
  <Paragraphs>114</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2_Office Theme</vt:lpstr>
      <vt:lpstr> Substances chimiques</vt:lpstr>
      <vt:lpstr> Le FEM et les substances chimiques  Contexte général </vt:lpstr>
      <vt:lpstr>FEM-5 ― Tour d’horizon</vt:lpstr>
      <vt:lpstr>Polluants organiques persistants</vt:lpstr>
      <vt:lpstr>Financement de l’application du Protocole de Montréal</vt:lpstr>
      <vt:lpstr>Financement d’accompagnement des travaux du Comité intergouvernemental de négociation sur le mercure</vt:lpstr>
      <vt:lpstr>Financement de la gestion des substances chimiques</vt:lpstr>
      <vt:lpstr>Rechercher des synergies pour les projets de gestion des substances chimiques</vt:lpstr>
      <vt:lpstr>Slide 9</vt:lpstr>
      <vt:lpstr>Slide 10</vt:lpstr>
    </vt:vector>
  </TitlesOfParts>
  <Company>The World Bank Group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wb400978</dc:creator>
  <cp:lastModifiedBy>WB416589</cp:lastModifiedBy>
  <cp:revision>345</cp:revision>
  <dcterms:created xsi:type="dcterms:W3CDTF">2011-09-19T19:13:15Z</dcterms:created>
  <dcterms:modified xsi:type="dcterms:W3CDTF">2012-08-13T20:15:05Z</dcterms:modified>
</cp:coreProperties>
</file>