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1" r:id="rId3"/>
    <p:sldMasterId id="2147483665" r:id="rId4"/>
    <p:sldMasterId id="2147483669" r:id="rId5"/>
    <p:sldMasterId id="2147483673" r:id="rId6"/>
  </p:sldMasterIdLst>
  <p:notesMasterIdLst>
    <p:notesMasterId r:id="rId25"/>
  </p:notesMasterIdLst>
  <p:handoutMasterIdLst>
    <p:handoutMasterId r:id="rId26"/>
  </p:handoutMasterIdLst>
  <p:sldIdLst>
    <p:sldId id="260" r:id="rId7"/>
    <p:sldId id="322" r:id="rId8"/>
    <p:sldId id="323" r:id="rId9"/>
    <p:sldId id="324" r:id="rId10"/>
    <p:sldId id="325" r:id="rId11"/>
    <p:sldId id="326" r:id="rId12"/>
    <p:sldId id="327" r:id="rId13"/>
    <p:sldId id="307" r:id="rId14"/>
    <p:sldId id="308" r:id="rId15"/>
    <p:sldId id="314" r:id="rId16"/>
    <p:sldId id="309" r:id="rId17"/>
    <p:sldId id="329" r:id="rId18"/>
    <p:sldId id="330" r:id="rId19"/>
    <p:sldId id="332" r:id="rId20"/>
    <p:sldId id="333" r:id="rId21"/>
    <p:sldId id="321" r:id="rId22"/>
    <p:sldId id="328" r:id="rId23"/>
    <p:sldId id="297"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6" autoAdjust="0"/>
    <p:restoredTop sz="87256" autoAdjust="0"/>
  </p:normalViewPr>
  <p:slideViewPr>
    <p:cSldViewPr>
      <p:cViewPr varScale="1">
        <p:scale>
          <a:sx n="98" d="100"/>
          <a:sy n="98" d="100"/>
        </p:scale>
        <p:origin x="2190" y="78"/>
      </p:cViewPr>
      <p:guideLst>
        <p:guide orient="horz" pos="2160"/>
        <p:guide pos="2880"/>
      </p:guideLst>
    </p:cSldViewPr>
  </p:slideViewPr>
  <p:outlineViewPr>
    <p:cViewPr>
      <p:scale>
        <a:sx n="33" d="100"/>
        <a:sy n="33" d="100"/>
      </p:scale>
      <p:origin x="0" y="12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2" y="-10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B8183F44-7675-4104-8198-64C8083009FB}" type="datetimeFigureOut">
              <a:rPr lang="en-US" smtClean="0"/>
              <a:pPr/>
              <a:t>9/15/2015</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C3BA4CFA-71DF-4968-A3EF-76E65634E37F}" type="slidenum">
              <a:rPr lang="en-US" smtClean="0"/>
              <a:pPr/>
              <a:t>‹#›</a:t>
            </a:fld>
            <a:endParaRPr lang="en-US" dirty="0"/>
          </a:p>
        </p:txBody>
      </p:sp>
    </p:spTree>
    <p:extLst>
      <p:ext uri="{BB962C8B-B14F-4D97-AF65-F5344CB8AC3E}">
        <p14:creationId xmlns:p14="http://schemas.microsoft.com/office/powerpoint/2010/main" val="368808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546" tIns="46273" rIns="92546" bIns="46273" rtlCol="0"/>
          <a:lstStyle>
            <a:lvl1pPr algn="r">
              <a:defRPr sz="1200"/>
            </a:lvl1pPr>
          </a:lstStyle>
          <a:p>
            <a:fld id="{A4D9CBF6-8652-42F4-A7D5-C3F91E907CF8}" type="datetimeFigureOut">
              <a:rPr lang="en-US" smtClean="0"/>
              <a:pPr/>
              <a:t>9/15/2015</a:t>
            </a:fld>
            <a:endParaRPr lang="en-US" dirty="0"/>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82119" cy="464820"/>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546" tIns="46273" rIns="92546" bIns="46273" rtlCol="0" anchor="b"/>
          <a:lstStyle>
            <a:lvl1pPr algn="r">
              <a:defRPr sz="1200"/>
            </a:lvl1pPr>
          </a:lstStyle>
          <a:p>
            <a:fld id="{C89AE9E1-CCFB-4E2D-B8F2-CF864641D1E6}" type="slidenum">
              <a:rPr lang="en-US" smtClean="0"/>
              <a:pPr/>
              <a:t>‹#›</a:t>
            </a:fld>
            <a:endParaRPr lang="en-US" dirty="0"/>
          </a:p>
        </p:txBody>
      </p:sp>
    </p:spTree>
    <p:extLst>
      <p:ext uri="{BB962C8B-B14F-4D97-AF65-F5344CB8AC3E}">
        <p14:creationId xmlns:p14="http://schemas.microsoft.com/office/powerpoint/2010/main" val="29884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1</a:t>
            </a:fld>
            <a:endParaRPr lang="en-US" dirty="0"/>
          </a:p>
        </p:txBody>
      </p:sp>
    </p:spTree>
    <p:extLst>
      <p:ext uri="{BB962C8B-B14F-4D97-AF65-F5344CB8AC3E}">
        <p14:creationId xmlns:p14="http://schemas.microsoft.com/office/powerpoint/2010/main" val="193216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2</a:t>
            </a:fld>
            <a:endParaRPr lang="en-US" dirty="0"/>
          </a:p>
        </p:txBody>
      </p:sp>
    </p:spTree>
    <p:extLst>
      <p:ext uri="{BB962C8B-B14F-4D97-AF65-F5344CB8AC3E}">
        <p14:creationId xmlns:p14="http://schemas.microsoft.com/office/powerpoint/2010/main" val="394854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4</a:t>
            </a:fld>
            <a:endParaRPr lang="en-US" dirty="0"/>
          </a:p>
        </p:txBody>
      </p:sp>
    </p:spTree>
    <p:extLst>
      <p:ext uri="{BB962C8B-B14F-4D97-AF65-F5344CB8AC3E}">
        <p14:creationId xmlns:p14="http://schemas.microsoft.com/office/powerpoint/2010/main" val="31821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8</a:t>
            </a:fld>
            <a:endParaRPr lang="en-US" dirty="0"/>
          </a:p>
        </p:txBody>
      </p:sp>
    </p:spTree>
    <p:extLst>
      <p:ext uri="{BB962C8B-B14F-4D97-AF65-F5344CB8AC3E}">
        <p14:creationId xmlns:p14="http://schemas.microsoft.com/office/powerpoint/2010/main" val="146122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13</a:t>
            </a:fld>
            <a:endParaRPr lang="en-US" dirty="0"/>
          </a:p>
        </p:txBody>
      </p:sp>
    </p:spTree>
    <p:extLst>
      <p:ext uri="{BB962C8B-B14F-4D97-AF65-F5344CB8AC3E}">
        <p14:creationId xmlns:p14="http://schemas.microsoft.com/office/powerpoint/2010/main" val="210846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endParaRPr lang="en-US" baseline="0" dirty="0" smtClean="0"/>
          </a:p>
        </p:txBody>
      </p:sp>
      <p:sp>
        <p:nvSpPr>
          <p:cNvPr id="4" name="Slide Number Placeholder 3"/>
          <p:cNvSpPr>
            <a:spLocks noGrp="1"/>
          </p:cNvSpPr>
          <p:nvPr>
            <p:ph type="sldNum" sz="quarter" idx="10"/>
          </p:nvPr>
        </p:nvSpPr>
        <p:spPr/>
        <p:txBody>
          <a:bodyPr/>
          <a:lstStyle/>
          <a:p>
            <a:fld id="{C89AE9E1-CCFB-4E2D-B8F2-CF864641D1E6}" type="slidenum">
              <a:rPr lang="en-US" smtClean="0"/>
              <a:pPr/>
              <a:t>18</a:t>
            </a:fld>
            <a:endParaRPr lang="en-US" dirty="0"/>
          </a:p>
        </p:txBody>
      </p:sp>
    </p:spTree>
    <p:extLst>
      <p:ext uri="{BB962C8B-B14F-4D97-AF65-F5344CB8AC3E}">
        <p14:creationId xmlns:p14="http://schemas.microsoft.com/office/powerpoint/2010/main" val="204489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png"/><Relationship Id="rId2" Type="http://schemas.openxmlformats.org/officeDocument/2006/relationships/tags" Target="../tags/tag71.xml"/><Relationship Id="rId1" Type="http://schemas.openxmlformats.org/officeDocument/2006/relationships/vmlDrawing" Target="../drawings/vmlDrawing11.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2.xml"/><Relationship Id="rId1" Type="http://schemas.openxmlformats.org/officeDocument/2006/relationships/vmlDrawing" Target="../drawings/vmlDrawing12.vml"/><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6.png"/><Relationship Id="rId2" Type="http://schemas.openxmlformats.org/officeDocument/2006/relationships/tags" Target="../tags/tag89.xml"/><Relationship Id="rId1" Type="http://schemas.openxmlformats.org/officeDocument/2006/relationships/vmlDrawing" Target="../drawings/vmlDrawing14.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vmlDrawing" Target="../drawings/vmlDrawing15.vml"/><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719C-6D17-418D-B223-B081199F320E}" type="datetime1">
              <a:rPr lang="en-US" smtClean="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2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853986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85728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1712786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88935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22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932679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1014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712822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234405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964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7086878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058401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005205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415140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519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200" kern="1200" dirty="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143000" y="1600201"/>
            <a:ext cx="7543800" cy="4343400"/>
          </a:xfrm>
        </p:spPr>
        <p:txBody>
          <a:bodyPr/>
          <a:lstStyle>
            <a:lvl1pPr marL="274320" indent="-274320" algn="l" defTabSz="914400" rtl="0" eaLnBrk="1" fontAlgn="auto" latinLnBrk="0" hangingPunct="1">
              <a:spcBef>
                <a:spcPts val="1200"/>
              </a:spcBef>
              <a:spcAft>
                <a:spcPts val="0"/>
              </a:spcAft>
              <a:buFont typeface="Wingdings 2"/>
              <a:buChar char=""/>
              <a:defRPr lang="en-US" sz="2400" kern="1200" dirty="0" smtClean="0">
                <a:solidFill>
                  <a:schemeClr val="tx1"/>
                </a:solidFill>
                <a:latin typeface="Arial" pitchFamily="34" charset="0"/>
                <a:ea typeface="+mn-ea"/>
                <a:cs typeface="Arial" pitchFamily="34" charset="0"/>
              </a:defRPr>
            </a:lvl1pPr>
            <a:lvl2pPr>
              <a:defRPr sz="2400"/>
            </a:lvl2pPr>
            <a:lvl3pPr>
              <a:defRPr sz="2000"/>
            </a:lvl3pPr>
            <a:lvl4pPr>
              <a:defRPr sz="1800"/>
            </a:lvl4pPr>
            <a:lvl5pPr>
              <a:defRPr sz="1800"/>
            </a:lvl5pPr>
          </a:lstStyle>
          <a:p>
            <a:pPr lvl="0"/>
            <a:r>
              <a:rPr lang="en-US" dirty="0" smtClean="0"/>
              <a:t>Click to edit Master text </a:t>
            </a:r>
            <a:r>
              <a:rPr lang="en-US" dirty="0" err="1" smtClean="0"/>
              <a:t>styleasdfasdfasdfasdfasdf</a:t>
            </a:r>
            <a:r>
              <a:rPr lang="en-US" dirty="0" smtClean="0"/>
              <a:t> </a:t>
            </a:r>
            <a:r>
              <a:rPr lang="en-US" dirty="0" err="1" smtClean="0"/>
              <a:t>asdfj</a:t>
            </a:r>
            <a:r>
              <a:rPr lang="en-US" dirty="0" smtClean="0"/>
              <a:t> </a:t>
            </a:r>
            <a:r>
              <a:rPr lang="en-US" dirty="0" err="1" smtClean="0"/>
              <a:t>asödfjöasdkfj</a:t>
            </a:r>
            <a:r>
              <a:rPr lang="en-US" dirty="0" smtClean="0"/>
              <a:t>  </a:t>
            </a:r>
            <a:r>
              <a:rPr lang="en-US" dirty="0" err="1" smtClean="0"/>
              <a:t>asdklfjös</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9AD548-A7C6-4D43-AA32-66D649B1CF6F}" type="datetime1">
              <a:rPr lang="en-US" smtClean="0"/>
              <a:pPr/>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1854099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93932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3234436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906461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493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7DB43-A5F0-446F-BF01-DFC20E3183E1}" type="datetime1">
              <a:rPr lang="en-US" smtClean="0"/>
              <a:pPr/>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221CEA-27A0-474E-9258-25A75E338159}" type="datetime1">
              <a:rPr lang="en-US" smtClean="0"/>
              <a:pPr/>
              <a:t>9/15/2015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1C738-CCB9-45DE-AFDA-91BE008D1F28}" type="datetime1">
              <a:rPr lang="en-US" smtClean="0"/>
              <a:pPr/>
              <a:t>9/15/2015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D0B7-90B8-45E7-A1A0-209D2933B6EA}" type="datetime1">
              <a:rPr lang="en-US" smtClean="0"/>
              <a:pPr/>
              <a:t>9/15/2015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8A6CB-546B-4E9E-A758-DCC21309FA84}" type="datetime1">
              <a:rPr lang="en-US" smtClean="0"/>
              <a:pPr/>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4124734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7322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172666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36029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hyperlink" Target="http://www.thegef.org/gef/" TargetMode="External"/><Relationship Id="rId3" Type="http://schemas.openxmlformats.org/officeDocument/2006/relationships/slideLayout" Target="../slideLayouts/slideLayout10.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5.png"/><Relationship Id="rId2" Type="http://schemas.openxmlformats.org/officeDocument/2006/relationships/slideLayout" Target="../slideLayouts/slideLayout9.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8.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4.png"/><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image" Target="../media/image3.emf"/><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oleObject" Target="../embeddings/oleObject1.bin"/><Relationship Id="rId27"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hyperlink" Target="http://www.thegef.org/gef/" TargetMode="External"/><Relationship Id="rId3" Type="http://schemas.openxmlformats.org/officeDocument/2006/relationships/slideLayout" Target="../slideLayouts/slideLayout13.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image" Target="../media/image5.png"/><Relationship Id="rId2" Type="http://schemas.openxmlformats.org/officeDocument/2006/relationships/slideLayout" Target="../slideLayouts/slideLayout12.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slideLayout" Target="../slideLayouts/slideLayout11.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4.png"/><Relationship Id="rId5" Type="http://schemas.openxmlformats.org/officeDocument/2006/relationships/vmlDrawing" Target="../drawings/vmlDrawing4.vml"/><Relationship Id="rId15" Type="http://schemas.openxmlformats.org/officeDocument/2006/relationships/tags" Target="../tags/tag28.xml"/><Relationship Id="rId23" Type="http://schemas.openxmlformats.org/officeDocument/2006/relationships/image" Target="../media/image3.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heme" Target="../theme/theme3.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oleObject" Target="../embeddings/oleObject4.bin"/><Relationship Id="rId27"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hyperlink" Target="http://www.thegef.org/gef/" TargetMode="External"/><Relationship Id="rId3" Type="http://schemas.openxmlformats.org/officeDocument/2006/relationships/slideLayout" Target="../slideLayouts/slideLayout16.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slideLayout" Target="../slideLayouts/slideLayout14.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4.png"/><Relationship Id="rId5" Type="http://schemas.openxmlformats.org/officeDocument/2006/relationships/vmlDrawing" Target="../drawings/vmlDrawing7.vml"/><Relationship Id="rId15" Type="http://schemas.openxmlformats.org/officeDocument/2006/relationships/tags" Target="../tags/tag46.xml"/><Relationship Id="rId23" Type="http://schemas.openxmlformats.org/officeDocument/2006/relationships/image" Target="../media/image3.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heme" Target="../theme/theme4.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oleObject" Target="../embeddings/oleObject7.bin"/><Relationship Id="rId27"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hyperlink" Target="http://www.thegef.org/gef/" TargetMode="External"/><Relationship Id="rId3" Type="http://schemas.openxmlformats.org/officeDocument/2006/relationships/slideLayout" Target="../slideLayouts/slideLayout19.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image" Target="../media/image5.png"/><Relationship Id="rId2" Type="http://schemas.openxmlformats.org/officeDocument/2006/relationships/slideLayout" Target="../slideLayouts/slideLayout18.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slideLayout" Target="../slideLayouts/slideLayout17.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4.png"/><Relationship Id="rId5" Type="http://schemas.openxmlformats.org/officeDocument/2006/relationships/vmlDrawing" Target="../drawings/vmlDrawing10.vml"/><Relationship Id="rId15" Type="http://schemas.openxmlformats.org/officeDocument/2006/relationships/tags" Target="../tags/tag64.xml"/><Relationship Id="rId23" Type="http://schemas.openxmlformats.org/officeDocument/2006/relationships/image" Target="../media/image3.emf"/><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heme" Target="../theme/theme5.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oleObject" Target="../embeddings/oleObject10.bin"/><Relationship Id="rId27"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hyperlink" Target="http://www.thegef.org/gef/" TargetMode="External"/><Relationship Id="rId3" Type="http://schemas.openxmlformats.org/officeDocument/2006/relationships/slideLayout" Target="../slideLayouts/slideLayout22.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5.png"/><Relationship Id="rId2" Type="http://schemas.openxmlformats.org/officeDocument/2006/relationships/slideLayout" Target="../slideLayouts/slideLayout21.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slideLayout" Target="../slideLayouts/slideLayout20.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4.png"/><Relationship Id="rId5" Type="http://schemas.openxmlformats.org/officeDocument/2006/relationships/vmlDrawing" Target="../drawings/vmlDrawing13.vml"/><Relationship Id="rId15" Type="http://schemas.openxmlformats.org/officeDocument/2006/relationships/tags" Target="../tags/tag82.xml"/><Relationship Id="rId23" Type="http://schemas.openxmlformats.org/officeDocument/2006/relationships/image" Target="../media/image3.emf"/><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heme" Target="../theme/theme6.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oleObject" Target="../embeddings/oleObject13.bin"/><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600201"/>
            <a:ext cx="7543800" cy="4419600"/>
          </a:xfrm>
          <a:prstGeom prst="rect">
            <a:avLst/>
          </a:prstGeom>
        </p:spPr>
        <p:txBody>
          <a:bodyPr vert="horz" lIns="91440" tIns="45720" rIns="91440" bIns="45720" rtlCol="0">
            <a:normAutofit/>
          </a:bodyPr>
          <a:lstStyle/>
          <a:p>
            <a:pPr lvl="0"/>
            <a:r>
              <a:rPr lang="en-US" dirty="0" smtClean="0"/>
              <a:t>Click to edit Master text </a:t>
            </a:r>
            <a:r>
              <a:rPr lang="en-US" dirty="0" err="1" smtClean="0"/>
              <a:t>stylesjöalkaösdkfjöasdkjföasdkfjöasdkfjasödkfjasödfj</a:t>
            </a:r>
            <a:endParaRPr lang="en-US" dirty="0" smtClean="0"/>
          </a:p>
          <a:p>
            <a:pPr lvl="0"/>
            <a:r>
              <a:rPr lang="de-DE" dirty="0" smtClean="0"/>
              <a:t>öaskldjföaskjd</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2C7E5-C487-483E-A15B-7232CD76B3C1}" type="datetime1">
              <a:rPr lang="en-US" smtClean="0"/>
              <a:pPr/>
              <a:t>9/15/2015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6BFE-BCB3-4490-B361-92EBA2B1DDEA}" type="slidenum">
              <a:rPr lang="en-US" smtClean="0"/>
              <a:pPr/>
              <a:t>‹#›</a:t>
            </a:fld>
            <a:endParaRPr lang="en-US" dirty="0"/>
          </a:p>
        </p:txBody>
      </p:sp>
      <p:pic>
        <p:nvPicPr>
          <p:cNvPr id="7" name="Picture 3"/>
          <p:cNvPicPr>
            <a:picLocks noChangeAspect="1" noChangeArrowheads="1"/>
          </p:cNvPicPr>
          <p:nvPr userDrawn="1"/>
        </p:nvPicPr>
        <p:blipFill>
          <a:blip r:embed="rId9" cstate="print"/>
          <a:srcRect/>
          <a:stretch>
            <a:fillRect/>
          </a:stretch>
        </p:blipFill>
        <p:spPr bwMode="auto">
          <a:xfrm>
            <a:off x="0" y="0"/>
            <a:ext cx="304799" cy="3581400"/>
          </a:xfrm>
          <a:prstGeom prst="rect">
            <a:avLst/>
          </a:prstGeom>
          <a:noFill/>
          <a:ln w="9525">
            <a:noFill/>
            <a:miter lim="800000"/>
            <a:headEnd/>
            <a:tailEnd/>
          </a:ln>
        </p:spPr>
      </p:pic>
      <p:pic>
        <p:nvPicPr>
          <p:cNvPr id="8" name="Picture 2"/>
          <p:cNvPicPr>
            <a:picLocks noChangeAspect="1" noChangeArrowheads="1"/>
          </p:cNvPicPr>
          <p:nvPr userDrawn="1"/>
        </p:nvPicPr>
        <p:blipFill>
          <a:blip r:embed="rId10" cstate="screen"/>
          <a:srcRect/>
          <a:stretch>
            <a:fillRect/>
          </a:stretch>
        </p:blipFill>
        <p:spPr bwMode="auto">
          <a:xfrm>
            <a:off x="0" y="5611813"/>
            <a:ext cx="9144000" cy="1246187"/>
          </a:xfrm>
          <a:prstGeom prst="rect">
            <a:avLst/>
          </a:prstGeom>
          <a:noFill/>
          <a:ln w="9525">
            <a:noFill/>
            <a:miter lim="800000"/>
            <a:headEnd/>
            <a:tailEnd/>
          </a:ln>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ctr" defTabSz="914400" rtl="0" eaLnBrk="1" latinLnBrk="0" hangingPunct="1">
        <a:spcBef>
          <a:spcPct val="0"/>
        </a:spcBef>
        <a:buNone/>
        <a:defRPr lang="en-US" sz="3200" kern="1200" dirty="0" smtClean="0">
          <a:solidFill>
            <a:schemeClr val="tx1"/>
          </a:solidFill>
          <a:effectLst>
            <a:outerShdw blurRad="38100" dist="38100" dir="2700000" algn="tl">
              <a:srgbClr val="000000">
                <a:alpha val="43137"/>
              </a:srgb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593014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8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124911282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246080221"/>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58"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206922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73654611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230"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1908899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53015228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302"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28366689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26653023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337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3838404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image" Target="../media/image11.png"/><Relationship Id="rId3" Type="http://schemas.openxmlformats.org/officeDocument/2006/relationships/tags" Target="../tags/tag106.xml"/><Relationship Id="rId21" Type="http://schemas.openxmlformats.org/officeDocument/2006/relationships/image" Target="../media/image14.jpg"/><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7.emf"/><Relationship Id="rId2" Type="http://schemas.openxmlformats.org/officeDocument/2006/relationships/tags" Target="../tags/tag105.xml"/><Relationship Id="rId16" Type="http://schemas.openxmlformats.org/officeDocument/2006/relationships/oleObject" Target="../embeddings/oleObject18.bin"/><Relationship Id="rId20" Type="http://schemas.openxmlformats.org/officeDocument/2006/relationships/image" Target="../media/image13.png"/><Relationship Id="rId1" Type="http://schemas.openxmlformats.org/officeDocument/2006/relationships/vmlDrawing" Target="../drawings/vmlDrawing18.v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18.xml"/><Relationship Id="rId10" Type="http://schemas.openxmlformats.org/officeDocument/2006/relationships/tags" Target="../tags/tag113.xml"/><Relationship Id="rId19" Type="http://schemas.openxmlformats.org/officeDocument/2006/relationships/image" Target="../media/image12.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hyperlink" Target="http://www.thegef.org/gef/pp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7.emf"/><Relationship Id="rId2" Type="http://schemas.openxmlformats.org/officeDocument/2006/relationships/tags" Target="../tags/tag91.xml"/><Relationship Id="rId16" Type="http://schemas.openxmlformats.org/officeDocument/2006/relationships/oleObject" Target="../embeddings/oleObject16.bin"/><Relationship Id="rId1" Type="http://schemas.openxmlformats.org/officeDocument/2006/relationships/vmlDrawing" Target="../drawings/vmlDrawing16.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notesSlide" Target="../notesSlides/notesSlide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1449" y="963104"/>
            <a:ext cx="7772400" cy="1143000"/>
          </a:xfrm>
        </p:spPr>
        <p:txBody>
          <a:bodyPr>
            <a:noAutofit/>
          </a:bodyPr>
          <a:lstStyle/>
          <a:p>
            <a:r>
              <a:rPr lang="en-US" sz="3600" b="1" dirty="0"/>
              <a:t>Expanding Engagement with the Private  Sector on GEF Projects</a:t>
            </a:r>
          </a:p>
        </p:txBody>
      </p:sp>
      <p:sp>
        <p:nvSpPr>
          <p:cNvPr id="6146" name="Rectangle 2"/>
          <p:cNvSpPr>
            <a:spLocks noGrp="1" noChangeArrowheads="1"/>
          </p:cNvSpPr>
          <p:nvPr>
            <p:ph type="subTitle" idx="1"/>
          </p:nvPr>
        </p:nvSpPr>
        <p:spPr>
          <a:xfrm>
            <a:off x="1371600" y="4800600"/>
            <a:ext cx="6400800" cy="1066800"/>
          </a:xfrm>
        </p:spPr>
        <p:txBody>
          <a:bodyPr>
            <a:noAutofit/>
          </a:bodyPr>
          <a:lstStyle/>
          <a:p>
            <a:endParaRPr lang="en-US" sz="1800" b="1" dirty="0" smtClean="0"/>
          </a:p>
          <a:p>
            <a:endParaRPr lang="en-US" sz="1800" b="1" dirty="0" smtClean="0"/>
          </a:p>
        </p:txBody>
      </p:sp>
      <p:pic>
        <p:nvPicPr>
          <p:cNvPr id="6" name="Picture 13"/>
          <p:cNvPicPr>
            <a:picLocks noChangeAspect="1" noChangeArrowheads="1"/>
          </p:cNvPicPr>
          <p:nvPr/>
        </p:nvPicPr>
        <p:blipFill>
          <a:blip r:embed="rId3" cstate="screen"/>
          <a:srcRect/>
          <a:stretch>
            <a:fillRect/>
          </a:stretch>
        </p:blipFill>
        <p:spPr bwMode="auto">
          <a:xfrm>
            <a:off x="3962400" y="2514600"/>
            <a:ext cx="1665514" cy="2057400"/>
          </a:xfrm>
          <a:prstGeom prst="rect">
            <a:avLst/>
          </a:prstGeom>
          <a:noFill/>
          <a:ln w="9525">
            <a:noFill/>
            <a:miter lim="800000"/>
            <a:headEnd/>
            <a:tailEnd/>
          </a:ln>
        </p:spPr>
      </p:pic>
      <p:pic>
        <p:nvPicPr>
          <p:cNvPr id="7" name="Grafik 5" descr="plant.bmp"/>
          <p:cNvPicPr>
            <a:picLocks noChangeAspect="1"/>
          </p:cNvPicPr>
          <p:nvPr/>
        </p:nvPicPr>
        <p:blipFill>
          <a:blip r:embed="rId4" cstate="screen"/>
          <a:srcRect/>
          <a:stretch>
            <a:fillRect/>
          </a:stretch>
        </p:blipFill>
        <p:spPr bwMode="auto">
          <a:xfrm>
            <a:off x="1371600" y="2514600"/>
            <a:ext cx="2605053" cy="2057400"/>
          </a:xfrm>
          <a:prstGeom prst="rect">
            <a:avLst/>
          </a:prstGeom>
          <a:noFill/>
          <a:ln w="9525">
            <a:noFill/>
            <a:miter lim="800000"/>
            <a:headEnd/>
            <a:tailEnd/>
          </a:ln>
        </p:spPr>
      </p:pic>
      <p:pic>
        <p:nvPicPr>
          <p:cNvPr id="8" name="Picture 10"/>
          <p:cNvPicPr>
            <a:picLocks noChangeAspect="1" noChangeArrowheads="1"/>
          </p:cNvPicPr>
          <p:nvPr/>
        </p:nvPicPr>
        <p:blipFill>
          <a:blip r:embed="rId5" cstate="screen"/>
          <a:srcRect/>
          <a:stretch>
            <a:fillRect/>
          </a:stretch>
        </p:blipFill>
        <p:spPr bwMode="auto">
          <a:xfrm>
            <a:off x="5562600" y="2514600"/>
            <a:ext cx="1936376" cy="2057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F0386BFE-BCB3-4490-B361-92EBA2B1DDEA}" type="slidenum">
              <a:rPr lang="en-US" smtClean="0"/>
              <a:pPr/>
              <a:t>1</a:t>
            </a:fld>
            <a:endParaRPr lang="en-US" dirty="0"/>
          </a:p>
        </p:txBody>
      </p:sp>
      <p:sp>
        <p:nvSpPr>
          <p:cNvPr id="10" name="TextBox 9"/>
          <p:cNvSpPr txBox="1"/>
          <p:nvPr/>
        </p:nvSpPr>
        <p:spPr>
          <a:xfrm>
            <a:off x="2133600" y="4913028"/>
            <a:ext cx="4229100" cy="792589"/>
          </a:xfrm>
          <a:prstGeom prst="rect">
            <a:avLst/>
          </a:prstGeom>
          <a:noFill/>
        </p:spPr>
        <p:txBody>
          <a:bodyPr wrap="square" rtlCol="0">
            <a:spAutoFit/>
          </a:bodyPr>
          <a:lstStyle/>
          <a:p>
            <a:pPr algn="ctr">
              <a:lnSpc>
                <a:spcPct val="80000"/>
              </a:lnSpc>
              <a:defRPr/>
            </a:pPr>
            <a:r>
              <a:rPr lang="en-US" sz="2800" dirty="0" smtClean="0">
                <a:cs typeface="Times New Roman" pitchFamily="18" charset="0"/>
              </a:rPr>
              <a:t>Minsk, Belarus</a:t>
            </a:r>
            <a:endParaRPr lang="en-US" sz="2800" dirty="0">
              <a:cs typeface="Times New Roman" pitchFamily="18" charset="0"/>
            </a:endParaRPr>
          </a:p>
          <a:p>
            <a:pPr algn="ctr">
              <a:lnSpc>
                <a:spcPct val="80000"/>
              </a:lnSpc>
              <a:defRPr/>
            </a:pPr>
            <a:r>
              <a:rPr lang="en-US" sz="2800" dirty="0">
                <a:cs typeface="Times New Roman" pitchFamily="18" charset="0"/>
              </a:rPr>
              <a:t>September </a:t>
            </a:r>
            <a:r>
              <a:rPr lang="en-US" sz="2800" dirty="0" smtClean="0">
                <a:cs typeface="Times New Roman" pitchFamily="18" charset="0"/>
              </a:rPr>
              <a:t>23-24</a:t>
            </a:r>
            <a:r>
              <a:rPr lang="en-US" sz="2800" dirty="0" smtClean="0">
                <a:cs typeface="Times New Roman" pitchFamily="18" charset="0"/>
              </a:rPr>
              <a:t>, </a:t>
            </a:r>
            <a:r>
              <a:rPr lang="en-US" sz="2800" dirty="0">
                <a:cs typeface="Times New Roman" pitchFamily="18" charset="0"/>
              </a:rPr>
              <a:t>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69612"/>
            <a:ext cx="6431711" cy="292388"/>
          </a:xfrm>
        </p:spPr>
        <p:txBody>
          <a:bodyPr/>
          <a:lstStyle/>
          <a:p>
            <a:pPr algn="ctr"/>
            <a:r>
              <a:rPr lang="en-US" dirty="0"/>
              <a:t>Reflections on </a:t>
            </a:r>
            <a:r>
              <a:rPr lang="en-US" dirty="0" smtClean="0"/>
              <a:t>selected </a:t>
            </a:r>
            <a:r>
              <a:rPr lang="en-US" dirty="0"/>
              <a:t>GEF </a:t>
            </a:r>
            <a:r>
              <a:rPr lang="en-US" dirty="0" smtClean="0"/>
              <a:t>projects </a:t>
            </a:r>
            <a:r>
              <a:rPr lang="en-US" dirty="0"/>
              <a:t>in this r</a:t>
            </a:r>
            <a:r>
              <a:rPr lang="en-US" dirty="0" smtClean="0"/>
              <a:t>egion</a:t>
            </a:r>
            <a:endParaRPr lang="en-US" dirty="0"/>
          </a:p>
        </p:txBody>
      </p:sp>
      <p:sp>
        <p:nvSpPr>
          <p:cNvPr id="3" name="TextBox 2"/>
          <p:cNvSpPr txBox="1"/>
          <p:nvPr/>
        </p:nvSpPr>
        <p:spPr>
          <a:xfrm>
            <a:off x="533400" y="1307068"/>
            <a:ext cx="7543800" cy="369332"/>
          </a:xfrm>
          <a:prstGeom prst="rect">
            <a:avLst/>
          </a:prstGeom>
          <a:noFill/>
        </p:spPr>
        <p:txBody>
          <a:bodyPr wrap="square" rtlCol="0">
            <a:spAutoFit/>
          </a:bodyPr>
          <a:lstStyle/>
          <a:p>
            <a:r>
              <a:rPr lang="en-US" dirty="0"/>
              <a:t>We reviewed a few GEF projects to learn: </a:t>
            </a:r>
            <a:endParaRPr lang="en-US" dirty="0" smtClean="0"/>
          </a:p>
        </p:txBody>
      </p:sp>
      <p:sp>
        <p:nvSpPr>
          <p:cNvPr id="4" name="TextBox 3"/>
          <p:cNvSpPr txBox="1"/>
          <p:nvPr/>
        </p:nvSpPr>
        <p:spPr>
          <a:xfrm>
            <a:off x="914400" y="1981200"/>
            <a:ext cx="7543800" cy="369332"/>
          </a:xfrm>
          <a:prstGeom prst="rect">
            <a:avLst/>
          </a:prstGeom>
          <a:noFill/>
        </p:spPr>
        <p:txBody>
          <a:bodyPr wrap="square" rtlCol="0">
            <a:spAutoFit/>
          </a:bodyPr>
          <a:lstStyle/>
          <a:p>
            <a:r>
              <a:rPr lang="en-US" b="1" dirty="0"/>
              <a:t>Was the private sector part of the problem and solution? </a:t>
            </a:r>
            <a:endParaRPr lang="en-US" b="1" dirty="0" smtClean="0"/>
          </a:p>
        </p:txBody>
      </p:sp>
      <p:sp>
        <p:nvSpPr>
          <p:cNvPr id="8" name="TextBox 7"/>
          <p:cNvSpPr txBox="1"/>
          <p:nvPr/>
        </p:nvSpPr>
        <p:spPr>
          <a:xfrm>
            <a:off x="914400" y="2590800"/>
            <a:ext cx="7010400" cy="646331"/>
          </a:xfrm>
          <a:prstGeom prst="rect">
            <a:avLst/>
          </a:prstGeom>
          <a:noFill/>
        </p:spPr>
        <p:txBody>
          <a:bodyPr wrap="square" rtlCol="0">
            <a:spAutoFit/>
          </a:bodyPr>
          <a:lstStyle/>
          <a:p>
            <a:r>
              <a:rPr lang="en-US" b="1" dirty="0"/>
              <a:t>Is there an essential contribution of private sector stakeholders in the project?</a:t>
            </a:r>
          </a:p>
        </p:txBody>
      </p:sp>
      <p:sp>
        <p:nvSpPr>
          <p:cNvPr id="9" name="TextBox 8"/>
          <p:cNvSpPr txBox="1"/>
          <p:nvPr/>
        </p:nvSpPr>
        <p:spPr>
          <a:xfrm>
            <a:off x="914400" y="3429000"/>
            <a:ext cx="6934200" cy="646331"/>
          </a:xfrm>
          <a:prstGeom prst="rect">
            <a:avLst/>
          </a:prstGeom>
          <a:noFill/>
        </p:spPr>
        <p:txBody>
          <a:bodyPr wrap="square" rtlCol="0">
            <a:spAutoFit/>
          </a:bodyPr>
          <a:lstStyle/>
          <a:p>
            <a:r>
              <a:rPr lang="en-US" b="1" dirty="0"/>
              <a:t>What results or lessons learned can provide insights for future private sector engagement?</a:t>
            </a:r>
          </a:p>
        </p:txBody>
      </p:sp>
      <p:sp>
        <p:nvSpPr>
          <p:cNvPr id="10" name="TextBox 9"/>
          <p:cNvSpPr txBox="1"/>
          <p:nvPr/>
        </p:nvSpPr>
        <p:spPr>
          <a:xfrm>
            <a:off x="609600" y="4572000"/>
            <a:ext cx="7391399" cy="369332"/>
          </a:xfrm>
          <a:prstGeom prst="rect">
            <a:avLst/>
          </a:prstGeom>
          <a:noFill/>
        </p:spPr>
        <p:txBody>
          <a:bodyPr wrap="square" rtlCol="0">
            <a:spAutoFit/>
          </a:bodyPr>
          <a:lstStyle/>
          <a:p>
            <a:r>
              <a:rPr lang="en-US" dirty="0"/>
              <a:t>We used the GEF intervention models to review these projects </a:t>
            </a:r>
          </a:p>
        </p:txBody>
      </p:sp>
      <p:sp>
        <p:nvSpPr>
          <p:cNvPr id="11" name="Rectangle 10"/>
          <p:cNvSpPr/>
          <p:nvPr/>
        </p:nvSpPr>
        <p:spPr>
          <a:xfrm>
            <a:off x="538118" y="19812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2" name="Rectangle 11"/>
          <p:cNvSpPr/>
          <p:nvPr/>
        </p:nvSpPr>
        <p:spPr>
          <a:xfrm>
            <a:off x="533400" y="25908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3" name="Rectangle 12"/>
          <p:cNvSpPr/>
          <p:nvPr/>
        </p:nvSpPr>
        <p:spPr>
          <a:xfrm>
            <a:off x="533400" y="3429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Tree>
    <p:extLst>
      <p:ext uri="{BB962C8B-B14F-4D97-AF65-F5344CB8AC3E}">
        <p14:creationId xmlns:p14="http://schemas.microsoft.com/office/powerpoint/2010/main" val="250951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custDataLst>
              <p:tags r:id="rId2"/>
            </p:custDataLst>
            <p:extLst>
              <p:ext uri="{D42A27DB-BD31-4B8C-83A1-F6EECF244321}">
                <p14:modId xmlns:p14="http://schemas.microsoft.com/office/powerpoint/2010/main" val="342974867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25"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21489" y="234863"/>
            <a:ext cx="8794113" cy="292388"/>
          </a:xfrm>
        </p:spPr>
        <p:txBody>
          <a:bodyPr/>
          <a:lstStyle/>
          <a:p>
            <a:pPr algn="ctr"/>
            <a:r>
              <a:rPr lang="en-US" dirty="0" smtClean="0"/>
              <a:t>The GEF regularly uses five intervention models</a:t>
            </a:r>
            <a:endParaRPr lang="en-US" dirty="0"/>
          </a:p>
        </p:txBody>
      </p:sp>
      <p:sp>
        <p:nvSpPr>
          <p:cNvPr id="63" name="Rectangle 4"/>
          <p:cNvSpPr>
            <a:spLocks noChangeArrowheads="1"/>
          </p:cNvSpPr>
          <p:nvPr>
            <p:custDataLst>
              <p:tags r:id="rId4"/>
            </p:custDataLst>
          </p:nvPr>
        </p:nvSpPr>
        <p:spPr bwMode="gray">
          <a:xfrm>
            <a:off x="766270" y="819639"/>
            <a:ext cx="7768130" cy="5506210"/>
          </a:xfrm>
          <a:prstGeom prst="rect">
            <a:avLst/>
          </a:prstGeom>
          <a:solidFill>
            <a:schemeClr val="bg1"/>
          </a:solidFill>
          <a:ln w="19050">
            <a:solidFill>
              <a:schemeClr val="tx2"/>
            </a:solidFill>
            <a:miter lim="800000"/>
            <a:headEnd/>
            <a:tailEnd/>
          </a:ln>
          <a:effectLst>
            <a:outerShdw blurRad="50800" dist="38100" dir="2700000" algn="tl" rotWithShape="0">
              <a:prstClr val="black">
                <a:alpha val="40000"/>
              </a:prstClr>
            </a:outerShdw>
          </a:effectLst>
        </p:spPr>
        <p:txBody>
          <a:bodyPr wrap="none" lIns="93296" tIns="46648" rIns="93296" bIns="46648" anchor="ctr"/>
          <a:lstStyle/>
          <a:p>
            <a:pPr fontAlgn="base">
              <a:spcBef>
                <a:spcPct val="0"/>
              </a:spcBef>
              <a:spcAft>
                <a:spcPct val="0"/>
              </a:spcAft>
            </a:pPr>
            <a:endParaRPr lang="en-US" sz="1600">
              <a:solidFill>
                <a:srgbClr val="000000"/>
              </a:solidFill>
              <a:cs typeface="Arial" charset="0"/>
            </a:endParaRPr>
          </a:p>
        </p:txBody>
      </p:sp>
      <p:grpSp>
        <p:nvGrpSpPr>
          <p:cNvPr id="3" name="Group 2"/>
          <p:cNvGrpSpPr/>
          <p:nvPr/>
        </p:nvGrpSpPr>
        <p:grpSpPr>
          <a:xfrm>
            <a:off x="838200" y="1066800"/>
            <a:ext cx="2438400" cy="430887"/>
            <a:chOff x="802165" y="1768485"/>
            <a:chExt cx="2438400" cy="430887"/>
          </a:xfrm>
        </p:grpSpPr>
        <p:sp>
          <p:nvSpPr>
            <p:cNvPr id="8" name="Rectangle 6"/>
            <p:cNvSpPr txBox="1"/>
            <p:nvPr/>
          </p:nvSpPr>
          <p:spPr>
            <a:xfrm>
              <a:off x="1154892" y="1768485"/>
              <a:ext cx="208567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Transforming policy and regulatory environments </a:t>
              </a:r>
              <a:endParaRPr lang="en-US" sz="1400" dirty="0">
                <a:solidFill>
                  <a:srgbClr val="000000"/>
                </a:solidFill>
              </a:endParaRPr>
            </a:p>
          </p:txBody>
        </p:sp>
        <p:sp>
          <p:nvSpPr>
            <p:cNvPr id="10" name="Oval 171"/>
            <p:cNvSpPr>
              <a:spLocks noChangeArrowheads="1"/>
            </p:cNvSpPr>
            <p:nvPr>
              <p:custDataLst>
                <p:tags r:id="rId14"/>
              </p:custDataLst>
            </p:nvPr>
          </p:nvSpPr>
          <p:spPr bwMode="gray">
            <a:xfrm>
              <a:off x="802165" y="176848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a:solidFill>
                    <a:srgbClr val="FFFFFF"/>
                  </a:solidFill>
                </a:rPr>
                <a:t>1</a:t>
              </a:r>
              <a:endParaRPr lang="en-US" sz="1400" dirty="0">
                <a:solidFill>
                  <a:srgbClr val="FFFFFF"/>
                </a:solidFill>
              </a:endParaRPr>
            </a:p>
          </p:txBody>
        </p:sp>
      </p:grpSp>
      <p:grpSp>
        <p:nvGrpSpPr>
          <p:cNvPr id="4" name="Group 3"/>
          <p:cNvGrpSpPr/>
          <p:nvPr/>
        </p:nvGrpSpPr>
        <p:grpSpPr>
          <a:xfrm>
            <a:off x="802165" y="2567660"/>
            <a:ext cx="2003278" cy="1394740"/>
            <a:chOff x="802165" y="2835024"/>
            <a:chExt cx="2003278" cy="1394740"/>
          </a:xfrm>
        </p:grpSpPr>
        <p:sp>
          <p:nvSpPr>
            <p:cNvPr id="13" name="Rectangle 6"/>
            <p:cNvSpPr txBox="1"/>
            <p:nvPr/>
          </p:nvSpPr>
          <p:spPr>
            <a:xfrm>
              <a:off x="1143000" y="3798877"/>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D</a:t>
              </a:r>
              <a:r>
                <a:rPr lang="en-US" sz="1400" dirty="0" smtClean="0">
                  <a:solidFill>
                    <a:srgbClr val="000000"/>
                  </a:solidFill>
                </a:rPr>
                <a:t>eploying innovative </a:t>
              </a:r>
              <a:r>
                <a:rPr lang="en-US" sz="1400" dirty="0">
                  <a:solidFill>
                    <a:srgbClr val="000000"/>
                  </a:solidFill>
                </a:rPr>
                <a:t>financial </a:t>
              </a:r>
              <a:r>
                <a:rPr lang="en-US" sz="1400" dirty="0" smtClean="0">
                  <a:solidFill>
                    <a:srgbClr val="000000"/>
                  </a:solidFill>
                </a:rPr>
                <a:t>instruments</a:t>
              </a:r>
              <a:endParaRPr lang="en-US" sz="1200" b="1" dirty="0">
                <a:solidFill>
                  <a:srgbClr val="000000"/>
                </a:solidFill>
              </a:endParaRPr>
            </a:p>
          </p:txBody>
        </p:sp>
        <p:sp>
          <p:nvSpPr>
            <p:cNvPr id="14" name="Oval 171"/>
            <p:cNvSpPr>
              <a:spLocks noChangeArrowheads="1"/>
            </p:cNvSpPr>
            <p:nvPr>
              <p:custDataLst>
                <p:tags r:id="rId13"/>
              </p:custDataLst>
            </p:nvPr>
          </p:nvSpPr>
          <p:spPr bwMode="gray">
            <a:xfrm>
              <a:off x="802165" y="2835024"/>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smtClean="0">
                  <a:solidFill>
                    <a:srgbClr val="FFFFFF"/>
                  </a:solidFill>
                </a:rPr>
                <a:t>2</a:t>
              </a:r>
              <a:endParaRPr lang="en-US" sz="1400" dirty="0">
                <a:solidFill>
                  <a:srgbClr val="FFFFFF"/>
                </a:solidFill>
              </a:endParaRPr>
            </a:p>
          </p:txBody>
        </p:sp>
      </p:grpSp>
      <p:sp>
        <p:nvSpPr>
          <p:cNvPr id="16" name="Rectangle 6"/>
          <p:cNvSpPr txBox="1"/>
          <p:nvPr/>
        </p:nvSpPr>
        <p:spPr>
          <a:xfrm>
            <a:off x="1143000" y="472440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Convening multi-stakeholder </a:t>
            </a:r>
            <a:r>
              <a:rPr lang="en-US" sz="1400" dirty="0" smtClean="0">
                <a:solidFill>
                  <a:srgbClr val="000000"/>
                </a:solidFill>
              </a:rPr>
              <a:t>alliances</a:t>
            </a:r>
            <a:endParaRPr lang="en-US" sz="1400" b="1" dirty="0">
              <a:solidFill>
                <a:srgbClr val="000000"/>
              </a:solidFill>
            </a:endParaRPr>
          </a:p>
        </p:txBody>
      </p:sp>
      <p:sp>
        <p:nvSpPr>
          <p:cNvPr id="17" name="Oval 171"/>
          <p:cNvSpPr>
            <a:spLocks noChangeArrowheads="1"/>
          </p:cNvSpPr>
          <p:nvPr>
            <p:custDataLst>
              <p:tags r:id="rId5"/>
            </p:custDataLst>
          </p:nvPr>
        </p:nvSpPr>
        <p:spPr bwMode="gray">
          <a:xfrm>
            <a:off x="802165" y="356311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a:t>
            </a:r>
            <a:endParaRPr lang="en-US" sz="1400" dirty="0">
              <a:solidFill>
                <a:srgbClr val="FFFFFF"/>
              </a:solidFill>
            </a:endParaRPr>
          </a:p>
        </p:txBody>
      </p:sp>
      <p:sp>
        <p:nvSpPr>
          <p:cNvPr id="20" name="Oval 171"/>
          <p:cNvSpPr>
            <a:spLocks noChangeArrowheads="1"/>
          </p:cNvSpPr>
          <p:nvPr>
            <p:custDataLst>
              <p:tags r:id="rId6"/>
            </p:custDataLst>
          </p:nvPr>
        </p:nvSpPr>
        <p:spPr bwMode="gray">
          <a:xfrm>
            <a:off x="802165" y="472440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4</a:t>
            </a:r>
            <a:endParaRPr lang="en-US" sz="1400" dirty="0">
              <a:solidFill>
                <a:srgbClr val="FFFFFF"/>
              </a:solidFill>
            </a:endParaRPr>
          </a:p>
        </p:txBody>
      </p:sp>
      <p:cxnSp>
        <p:nvCxnSpPr>
          <p:cNvPr id="56" name="Straight Connector 55"/>
          <p:cNvCxnSpPr>
            <a:cxnSpLocks/>
          </p:cNvCxnSpPr>
          <p:nvPr>
            <p:custDataLst>
              <p:tags r:id="rId7"/>
            </p:custDataLst>
          </p:nvPr>
        </p:nvCxnSpPr>
        <p:spPr>
          <a:xfrm>
            <a:off x="838200" y="2209800"/>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custDataLst>
              <p:tags r:id="rId8"/>
            </p:custDataLst>
          </p:nvPr>
        </p:nvCxnSpPr>
        <p:spPr>
          <a:xfrm>
            <a:off x="802165" y="3276600"/>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custDataLst>
              <p:tags r:id="rId9"/>
            </p:custDataLst>
          </p:nvPr>
        </p:nvCxnSpPr>
        <p:spPr>
          <a:xfrm>
            <a:off x="953316" y="4343400"/>
            <a:ext cx="7352484" cy="1802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custDataLst>
              <p:tags r:id="rId10"/>
            </p:custDataLst>
          </p:nvPr>
        </p:nvCxnSpPr>
        <p:spPr>
          <a:xfrm>
            <a:off x="954565" y="5410200"/>
            <a:ext cx="7352484" cy="1802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0" name="Oval 171"/>
          <p:cNvSpPr>
            <a:spLocks noChangeArrowheads="1"/>
          </p:cNvSpPr>
          <p:nvPr>
            <p:custDataLst>
              <p:tags r:id="rId11"/>
            </p:custDataLst>
          </p:nvPr>
        </p:nvSpPr>
        <p:spPr bwMode="gray">
          <a:xfrm>
            <a:off x="819912" y="562051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200" b="1" dirty="0" smtClean="0">
                <a:solidFill>
                  <a:srgbClr val="FFFFFF"/>
                </a:solidFill>
              </a:rPr>
              <a:t>5</a:t>
            </a:r>
            <a:endParaRPr lang="en-US" sz="1200" b="1" dirty="0">
              <a:solidFill>
                <a:srgbClr val="FFFFFF"/>
              </a:solidFill>
            </a:endParaRPr>
          </a:p>
        </p:txBody>
      </p:sp>
      <p:sp>
        <p:nvSpPr>
          <p:cNvPr id="32" name="Rectangle 6"/>
          <p:cNvSpPr txBox="1">
            <a:spLocks/>
          </p:cNvSpPr>
          <p:nvPr>
            <p:custDataLst>
              <p:tags r:id="rId12"/>
            </p:custDataLst>
          </p:nvPr>
        </p:nvSpPr>
        <p:spPr>
          <a:xfrm>
            <a:off x="1143000" y="5562600"/>
            <a:ext cx="2286000"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Demonstrating innovative Approaches</a:t>
            </a:r>
            <a:endParaRPr lang="en-US" sz="1400" dirty="0">
              <a:solidFill>
                <a:srgbClr val="000000"/>
              </a:solidFill>
            </a:endParaRPr>
          </a:p>
        </p:txBody>
      </p:sp>
      <p:pic>
        <p:nvPicPr>
          <p:cNvPr id="5" name="Picture 4" descr="GEF regulation2.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48200" y="1066800"/>
            <a:ext cx="1066800" cy="1066800"/>
          </a:xfrm>
          <a:prstGeom prst="rect">
            <a:avLst/>
          </a:prstGeom>
        </p:spPr>
      </p:pic>
      <p:pic>
        <p:nvPicPr>
          <p:cNvPr id="6" name="Picture 5" descr="GEF capcity building.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95800" y="2209800"/>
            <a:ext cx="1447800" cy="1066800"/>
          </a:xfrm>
          <a:prstGeom prst="rect">
            <a:avLst/>
          </a:prstGeom>
        </p:spPr>
      </p:pic>
      <p:sp>
        <p:nvSpPr>
          <p:cNvPr id="35" name="Rectangle 6"/>
          <p:cNvSpPr txBox="1"/>
          <p:nvPr/>
        </p:nvSpPr>
        <p:spPr>
          <a:xfrm>
            <a:off x="1143000" y="2514600"/>
            <a:ext cx="2578908"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Strengthening institutional capacity and </a:t>
            </a:r>
            <a:r>
              <a:rPr lang="en-US" sz="1400" dirty="0" smtClean="0">
                <a:solidFill>
                  <a:srgbClr val="000000"/>
                </a:solidFill>
              </a:rPr>
              <a:t>decision-making</a:t>
            </a:r>
            <a:endParaRPr lang="en-US" sz="1400" dirty="0">
              <a:solidFill>
                <a:srgbClr val="000000"/>
              </a:solidFill>
            </a:endParaRPr>
          </a:p>
        </p:txBody>
      </p:sp>
      <p:pic>
        <p:nvPicPr>
          <p:cNvPr id="7" name="Picture 6" descr="GEF risk.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48200" y="3276600"/>
            <a:ext cx="1219200" cy="1066800"/>
          </a:xfrm>
          <a:prstGeom prst="rect">
            <a:avLst/>
          </a:prstGeom>
        </p:spPr>
      </p:pic>
      <p:pic>
        <p:nvPicPr>
          <p:cNvPr id="9" name="Picture 8" descr="GEF alliance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67200" y="4419600"/>
            <a:ext cx="2590800" cy="990600"/>
          </a:xfrm>
          <a:prstGeom prst="rect">
            <a:avLst/>
          </a:prstGeom>
        </p:spPr>
      </p:pic>
      <p:pic>
        <p:nvPicPr>
          <p:cNvPr id="11" name="Picture 10" descr="GEF innovation2.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00600" y="5486400"/>
            <a:ext cx="1066800" cy="762000"/>
          </a:xfrm>
          <a:prstGeom prst="rect">
            <a:avLst/>
          </a:prstGeom>
        </p:spPr>
      </p:pic>
    </p:spTree>
    <p:extLst>
      <p:ext uri="{BB962C8B-B14F-4D97-AF65-F5344CB8AC3E}">
        <p14:creationId xmlns:p14="http://schemas.microsoft.com/office/powerpoint/2010/main" val="2563740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44" y="110967"/>
            <a:ext cx="6279311" cy="861774"/>
          </a:xfrm>
        </p:spPr>
        <p:txBody>
          <a:bodyPr/>
          <a:lstStyle/>
          <a:p>
            <a:pPr algn="ctr"/>
            <a:r>
              <a:rPr lang="en-US" sz="2800" dirty="0" smtClean="0">
                <a:latin typeface="Calibri" panose="020F0502020204030204" pitchFamily="34" charset="0"/>
              </a:rPr>
              <a:t>Transformation of policy and regulatory environments</a:t>
            </a:r>
            <a:endParaRPr lang="en-US" sz="2800" dirty="0">
              <a:latin typeface="Calibri" panose="020F0502020204030204" pitchFamily="34" charset="0"/>
            </a:endParaRPr>
          </a:p>
        </p:txBody>
      </p:sp>
      <p:sp>
        <p:nvSpPr>
          <p:cNvPr id="4" name="TextBox 3"/>
          <p:cNvSpPr txBox="1"/>
          <p:nvPr/>
        </p:nvSpPr>
        <p:spPr>
          <a:xfrm>
            <a:off x="0" y="1255186"/>
            <a:ext cx="9144000" cy="369332"/>
          </a:xfrm>
          <a:prstGeom prst="rect">
            <a:avLst/>
          </a:prstGeom>
          <a:noFill/>
        </p:spPr>
        <p:txBody>
          <a:bodyPr wrap="square" rtlCol="0">
            <a:spAutoFit/>
          </a:bodyPr>
          <a:lstStyle/>
          <a:p>
            <a:r>
              <a:rPr lang="en-US" b="1" i="1" dirty="0" smtClean="0">
                <a:latin typeface="Calibri" panose="020F0502020204030204" pitchFamily="34" charset="0"/>
              </a:rPr>
              <a:t>Introduction of Climate Friendly Measures in Transport in Mexico </a:t>
            </a:r>
            <a:r>
              <a:rPr lang="en-US" b="1" dirty="0" smtClean="0">
                <a:latin typeface="Calibri" panose="020F0502020204030204" pitchFamily="34" charset="0"/>
              </a:rPr>
              <a:t>(GEF ID 1155) World Bank</a:t>
            </a:r>
            <a:endParaRPr lang="en-US" b="1" dirty="0">
              <a:latin typeface="Calibri" panose="020F0502020204030204" pitchFamily="34" charset="0"/>
            </a:endParaRPr>
          </a:p>
        </p:txBody>
      </p:sp>
      <p:sp>
        <p:nvSpPr>
          <p:cNvPr id="6" name="TextBox 5"/>
          <p:cNvSpPr txBox="1"/>
          <p:nvPr/>
        </p:nvSpPr>
        <p:spPr>
          <a:xfrm>
            <a:off x="72689" y="1997732"/>
            <a:ext cx="1737144"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1828800" y="2590800"/>
            <a:ext cx="2558257"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Objective of the Project</a:t>
            </a:r>
            <a:endParaRPr lang="en-US" b="1" dirty="0">
              <a:solidFill>
                <a:schemeClr val="tx2"/>
              </a:solidFill>
              <a:latin typeface="Calibri" panose="020F0502020204030204" pitchFamily="34" charset="0"/>
            </a:endParaRPr>
          </a:p>
        </p:txBody>
      </p:sp>
      <p:sp>
        <p:nvSpPr>
          <p:cNvPr id="8" name="TextBox 7"/>
          <p:cNvSpPr txBox="1"/>
          <p:nvPr/>
        </p:nvSpPr>
        <p:spPr>
          <a:xfrm>
            <a:off x="4791037" y="1997732"/>
            <a:ext cx="1737144"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GEF</a:t>
            </a:r>
            <a:endParaRPr lang="en-US" b="1" dirty="0">
              <a:solidFill>
                <a:schemeClr val="tx2"/>
              </a:solidFill>
              <a:latin typeface="Calibri" panose="020F0502020204030204" pitchFamily="34" charset="0"/>
            </a:endParaRPr>
          </a:p>
        </p:txBody>
      </p:sp>
      <p:sp>
        <p:nvSpPr>
          <p:cNvPr id="9" name="TextBox 8"/>
          <p:cNvSpPr txBox="1"/>
          <p:nvPr/>
        </p:nvSpPr>
        <p:spPr>
          <a:xfrm>
            <a:off x="838200" y="4268450"/>
            <a:ext cx="1737144"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Private Sector</a:t>
            </a:r>
            <a:endParaRPr lang="en-US" b="1" dirty="0">
              <a:solidFill>
                <a:schemeClr val="tx2"/>
              </a:solidFill>
              <a:latin typeface="Calibri" panose="020F0502020204030204" pitchFamily="34" charset="0"/>
            </a:endParaRPr>
          </a:p>
        </p:txBody>
      </p:sp>
      <p:sp>
        <p:nvSpPr>
          <p:cNvPr id="11" name="TextBox 10"/>
          <p:cNvSpPr txBox="1"/>
          <p:nvPr/>
        </p:nvSpPr>
        <p:spPr>
          <a:xfrm>
            <a:off x="5402749" y="4403229"/>
            <a:ext cx="3554509"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Best practices and lessons learned</a:t>
            </a:r>
            <a:endParaRPr lang="en-US" b="1" dirty="0">
              <a:solidFill>
                <a:schemeClr val="tx2"/>
              </a:solidFill>
              <a:latin typeface="Calibri" panose="020F0502020204030204" pitchFamily="34" charset="0"/>
            </a:endParaRPr>
          </a:p>
        </p:txBody>
      </p:sp>
      <p:sp>
        <p:nvSpPr>
          <p:cNvPr id="13" name="TextBox 12"/>
          <p:cNvSpPr txBox="1"/>
          <p:nvPr/>
        </p:nvSpPr>
        <p:spPr>
          <a:xfrm>
            <a:off x="74628" y="2296180"/>
            <a:ext cx="1826360" cy="584775"/>
          </a:xfrm>
          <a:prstGeom prst="rect">
            <a:avLst/>
          </a:prstGeom>
          <a:noFill/>
        </p:spPr>
        <p:txBody>
          <a:bodyPr wrap="square" rtlCol="0">
            <a:spAutoFit/>
          </a:bodyPr>
          <a:lstStyle/>
          <a:p>
            <a:r>
              <a:rPr lang="en-US" sz="1600" dirty="0" smtClean="0">
                <a:latin typeface="Calibri" panose="020F0502020204030204" pitchFamily="34" charset="0"/>
              </a:rPr>
              <a:t>Climate Change Mitigation</a:t>
            </a:r>
            <a:endParaRPr lang="en-US" sz="1600" dirty="0">
              <a:latin typeface="Calibri" panose="020F0502020204030204" pitchFamily="34" charset="0"/>
            </a:endParaRPr>
          </a:p>
        </p:txBody>
      </p:sp>
      <p:sp>
        <p:nvSpPr>
          <p:cNvPr id="15" name="TextBox 14"/>
          <p:cNvSpPr txBox="1"/>
          <p:nvPr/>
        </p:nvSpPr>
        <p:spPr>
          <a:xfrm>
            <a:off x="1828800" y="2920366"/>
            <a:ext cx="2354748" cy="830997"/>
          </a:xfrm>
          <a:prstGeom prst="rect">
            <a:avLst/>
          </a:prstGeom>
          <a:noFill/>
        </p:spPr>
        <p:txBody>
          <a:bodyPr wrap="square" rtlCol="0">
            <a:spAutoFit/>
          </a:bodyPr>
          <a:lstStyle/>
          <a:p>
            <a:r>
              <a:rPr lang="en-US" sz="1600" dirty="0" smtClean="0">
                <a:latin typeface="Calibri" panose="020F0502020204030204" pitchFamily="34" charset="0"/>
              </a:rPr>
              <a:t>Introduce means of public transportation that allow energy savings.</a:t>
            </a:r>
            <a:endParaRPr lang="en-US" sz="1600" dirty="0">
              <a:latin typeface="Calibri" panose="020F0502020204030204" pitchFamily="34" charset="0"/>
            </a:endParaRPr>
          </a:p>
        </p:txBody>
      </p:sp>
      <p:sp>
        <p:nvSpPr>
          <p:cNvPr id="18" name="TextBox 17"/>
          <p:cNvSpPr txBox="1"/>
          <p:nvPr/>
        </p:nvSpPr>
        <p:spPr>
          <a:xfrm>
            <a:off x="4783417" y="2410361"/>
            <a:ext cx="3817451" cy="1323439"/>
          </a:xfrm>
          <a:prstGeom prst="rect">
            <a:avLst/>
          </a:prstGeom>
          <a:noFill/>
        </p:spPr>
        <p:txBody>
          <a:bodyPr wrap="square" rtlCol="0">
            <a:spAutoFit/>
          </a:bodyPr>
          <a:lstStyle/>
          <a:p>
            <a:r>
              <a:rPr lang="en-US" sz="1600" dirty="0" smtClean="0">
                <a:latin typeface="Calibri" panose="020F0502020204030204" pitchFamily="34" charset="0"/>
              </a:rPr>
              <a:t>The GEF supports the development of policies and measures to facilitate the renewal of small, inefficient vehicles to vehicles that are compatible with the climate, more efficient and less polluting.</a:t>
            </a:r>
            <a:endParaRPr lang="en-US" sz="1600" dirty="0">
              <a:latin typeface="Calibri" panose="020F0502020204030204" pitchFamily="34" charset="0"/>
            </a:endParaRPr>
          </a:p>
        </p:txBody>
      </p:sp>
      <p:sp>
        <p:nvSpPr>
          <p:cNvPr id="20" name="TextBox 19"/>
          <p:cNvSpPr txBox="1"/>
          <p:nvPr/>
        </p:nvSpPr>
        <p:spPr>
          <a:xfrm>
            <a:off x="5410369" y="4772561"/>
            <a:ext cx="3809831" cy="1323439"/>
          </a:xfrm>
          <a:prstGeom prst="rect">
            <a:avLst/>
          </a:prstGeom>
          <a:noFill/>
        </p:spPr>
        <p:txBody>
          <a:bodyPr wrap="square" rtlCol="0">
            <a:spAutoFit/>
          </a:bodyPr>
          <a:lstStyle/>
          <a:p>
            <a:r>
              <a:rPr lang="en-US" sz="1600" dirty="0" smtClean="0">
                <a:latin typeface="Calibri" panose="020F0502020204030204" pitchFamily="34" charset="0"/>
              </a:rPr>
              <a:t>The government developed a suitable regulatory and timely framework to facilitate the investment of the private sector and actively searched the participation of the private sector.</a:t>
            </a:r>
            <a:endParaRPr lang="en-US" sz="1600" dirty="0">
              <a:latin typeface="Calibri" panose="020F0502020204030204" pitchFamily="34" charset="0"/>
            </a:endParaRPr>
          </a:p>
        </p:txBody>
      </p:sp>
      <p:sp>
        <p:nvSpPr>
          <p:cNvPr id="22" name="TextBox 21"/>
          <p:cNvSpPr txBox="1"/>
          <p:nvPr/>
        </p:nvSpPr>
        <p:spPr>
          <a:xfrm>
            <a:off x="838200" y="4637782"/>
            <a:ext cx="3068528" cy="1077218"/>
          </a:xfrm>
          <a:prstGeom prst="rect">
            <a:avLst/>
          </a:prstGeom>
          <a:noFill/>
        </p:spPr>
        <p:txBody>
          <a:bodyPr wrap="square" rtlCol="0">
            <a:spAutoFit/>
          </a:bodyPr>
          <a:lstStyle/>
          <a:p>
            <a:r>
              <a:rPr lang="en-US" sz="1600" dirty="0" smtClean="0">
                <a:latin typeface="Calibri" panose="020F0502020204030204" pitchFamily="34" charset="0"/>
              </a:rPr>
              <a:t>Participates with its technical capacity and capital investment in more efficient and less pollutant buses.</a:t>
            </a:r>
            <a:endParaRPr lang="en-US" sz="1600" dirty="0">
              <a:latin typeface="Calibri" panose="020F0502020204030204" pitchFamily="34" charset="0"/>
            </a:endParaRPr>
          </a:p>
        </p:txBody>
      </p:sp>
    </p:spTree>
    <p:extLst>
      <p:ext uri="{BB962C8B-B14F-4D97-AF65-F5344CB8AC3E}">
        <p14:creationId xmlns:p14="http://schemas.microsoft.com/office/powerpoint/2010/main" val="146000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861774"/>
          </a:xfrm>
        </p:spPr>
        <p:txBody>
          <a:bodyPr/>
          <a:lstStyle/>
          <a:p>
            <a:pPr algn="ctr"/>
            <a:r>
              <a:rPr lang="es-ES" sz="2800" dirty="0" err="1" smtClean="0">
                <a:latin typeface="Calibri" panose="020F0502020204030204" pitchFamily="34" charset="0"/>
              </a:rPr>
              <a:t>Strenghtening</a:t>
            </a:r>
            <a:r>
              <a:rPr lang="es-ES" sz="2800" dirty="0" smtClean="0">
                <a:latin typeface="Calibri" panose="020F0502020204030204" pitchFamily="34" charset="0"/>
              </a:rPr>
              <a:t> </a:t>
            </a:r>
            <a:r>
              <a:rPr lang="es-ES" sz="2800" dirty="0" err="1" smtClean="0">
                <a:latin typeface="Calibri" panose="020F0502020204030204" pitchFamily="34" charset="0"/>
              </a:rPr>
              <a:t>institutional</a:t>
            </a:r>
            <a:r>
              <a:rPr lang="es-ES" sz="2800" dirty="0" smtClean="0">
                <a:latin typeface="Calibri" panose="020F0502020204030204" pitchFamily="34" charset="0"/>
              </a:rPr>
              <a:t> </a:t>
            </a:r>
            <a:r>
              <a:rPr lang="es-ES" sz="2800" dirty="0" err="1" smtClean="0">
                <a:latin typeface="Calibri" panose="020F0502020204030204" pitchFamily="34" charset="0"/>
              </a:rPr>
              <a:t>capacity</a:t>
            </a:r>
            <a:r>
              <a:rPr lang="es-ES" sz="2800" dirty="0" smtClean="0">
                <a:latin typeface="Calibri" panose="020F0502020204030204" pitchFamily="34" charset="0"/>
              </a:rPr>
              <a:t> and decisión-</a:t>
            </a:r>
            <a:r>
              <a:rPr lang="es-ES" sz="2800" dirty="0" err="1" smtClean="0">
                <a:latin typeface="Calibri" panose="020F0502020204030204" pitchFamily="34" charset="0"/>
              </a:rPr>
              <a:t>making</a:t>
            </a:r>
            <a:r>
              <a:rPr lang="es-ES" sz="2800" dirty="0" smtClean="0">
                <a:latin typeface="Calibri" panose="020F0502020204030204" pitchFamily="34" charset="0"/>
              </a:rPr>
              <a:t> </a:t>
            </a:r>
            <a:r>
              <a:rPr lang="es-ES" sz="2800" dirty="0" err="1" smtClean="0">
                <a:latin typeface="Calibri" panose="020F0502020204030204" pitchFamily="34" charset="0"/>
              </a:rPr>
              <a:t>processes</a:t>
            </a:r>
            <a:endParaRPr lang="en-US" sz="2800" dirty="0">
              <a:latin typeface="Calibri" panose="020F0502020204030204" pitchFamily="34" charset="0"/>
            </a:endParaRPr>
          </a:p>
        </p:txBody>
      </p:sp>
      <p:sp>
        <p:nvSpPr>
          <p:cNvPr id="6" name="TextBox 5"/>
          <p:cNvSpPr txBox="1"/>
          <p:nvPr/>
        </p:nvSpPr>
        <p:spPr>
          <a:xfrm>
            <a:off x="152400" y="1981200"/>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1600200" y="2537532"/>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8" name="TextBox 7"/>
          <p:cNvSpPr txBox="1"/>
          <p:nvPr/>
        </p:nvSpPr>
        <p:spPr>
          <a:xfrm>
            <a:off x="4343401" y="1981200"/>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GEF</a:t>
            </a:r>
          </a:p>
        </p:txBody>
      </p:sp>
      <p:sp>
        <p:nvSpPr>
          <p:cNvPr id="9" name="TextBox 8"/>
          <p:cNvSpPr txBox="1"/>
          <p:nvPr/>
        </p:nvSpPr>
        <p:spPr>
          <a:xfrm>
            <a:off x="819150" y="4583668"/>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11" name="TextBox 10"/>
          <p:cNvSpPr txBox="1"/>
          <p:nvPr/>
        </p:nvSpPr>
        <p:spPr>
          <a:xfrm>
            <a:off x="5562600" y="4419600"/>
            <a:ext cx="35052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practices and lessons learned</a:t>
            </a:r>
          </a:p>
        </p:txBody>
      </p:sp>
      <p:sp>
        <p:nvSpPr>
          <p:cNvPr id="13" name="TextBox 12"/>
          <p:cNvSpPr txBox="1"/>
          <p:nvPr/>
        </p:nvSpPr>
        <p:spPr>
          <a:xfrm>
            <a:off x="171450" y="2240638"/>
            <a:ext cx="1826360" cy="338554"/>
          </a:xfrm>
          <a:prstGeom prst="rect">
            <a:avLst/>
          </a:prstGeom>
          <a:noFill/>
        </p:spPr>
        <p:txBody>
          <a:bodyPr wrap="square" rtlCol="0">
            <a:spAutoFit/>
          </a:bodyPr>
          <a:lstStyle/>
          <a:p>
            <a:r>
              <a:rPr lang="en-US" sz="1600" dirty="0" smtClean="0">
                <a:latin typeface="Calibri" panose="020F0502020204030204" pitchFamily="34" charset="0"/>
              </a:rPr>
              <a:t>Biodiversity</a:t>
            </a:r>
            <a:endParaRPr lang="en-US" sz="1600" dirty="0">
              <a:latin typeface="Calibri" panose="020F0502020204030204" pitchFamily="34" charset="0"/>
            </a:endParaRPr>
          </a:p>
        </p:txBody>
      </p:sp>
      <p:sp>
        <p:nvSpPr>
          <p:cNvPr id="15" name="TextBox 14"/>
          <p:cNvSpPr txBox="1"/>
          <p:nvPr/>
        </p:nvSpPr>
        <p:spPr>
          <a:xfrm>
            <a:off x="1600200" y="2849940"/>
            <a:ext cx="2286000" cy="1569660"/>
          </a:xfrm>
          <a:prstGeom prst="rect">
            <a:avLst/>
          </a:prstGeom>
          <a:noFill/>
        </p:spPr>
        <p:txBody>
          <a:bodyPr wrap="square" rtlCol="0">
            <a:spAutoFit/>
          </a:bodyPr>
          <a:lstStyle/>
          <a:p>
            <a:r>
              <a:rPr lang="en-US" sz="1600" dirty="0" smtClean="0">
                <a:latin typeface="Calibri" panose="020F0502020204030204" pitchFamily="34" charset="0"/>
              </a:rPr>
              <a:t>Transform 10% of the global supply of cocoa to a sustainable cocoa production system to enhance biodiversity conservation.</a:t>
            </a:r>
            <a:endParaRPr lang="en-US" sz="1600" dirty="0">
              <a:latin typeface="Calibri" panose="020F0502020204030204" pitchFamily="34" charset="0"/>
            </a:endParaRPr>
          </a:p>
        </p:txBody>
      </p:sp>
      <p:sp>
        <p:nvSpPr>
          <p:cNvPr id="18" name="TextBox 17"/>
          <p:cNvSpPr txBox="1"/>
          <p:nvPr/>
        </p:nvSpPr>
        <p:spPr>
          <a:xfrm>
            <a:off x="4343400" y="2261347"/>
            <a:ext cx="4297087" cy="1569660"/>
          </a:xfrm>
          <a:prstGeom prst="rect">
            <a:avLst/>
          </a:prstGeom>
          <a:noFill/>
        </p:spPr>
        <p:txBody>
          <a:bodyPr wrap="square" rtlCol="0">
            <a:spAutoFit/>
          </a:bodyPr>
          <a:lstStyle/>
          <a:p>
            <a:r>
              <a:rPr lang="en-US" sz="1600" dirty="0" smtClean="0">
                <a:latin typeface="Calibri" panose="020F0502020204030204" pitchFamily="34" charset="0"/>
              </a:rPr>
              <a:t>GEF funds support the strengthening of capacity building in countries and Cocoa-producing companies in the field of business practices and production that integrate the promotion of biodiversity, a long-term stability of the industry and growth in the revenue of entrepreneurs. </a:t>
            </a:r>
            <a:endParaRPr lang="en-US" sz="1600" dirty="0">
              <a:latin typeface="Calibri" panose="020F0502020204030204" pitchFamily="34" charset="0"/>
            </a:endParaRPr>
          </a:p>
        </p:txBody>
      </p:sp>
      <p:sp>
        <p:nvSpPr>
          <p:cNvPr id="20" name="TextBox 19"/>
          <p:cNvSpPr txBox="1"/>
          <p:nvPr/>
        </p:nvSpPr>
        <p:spPr>
          <a:xfrm>
            <a:off x="5547953" y="4742213"/>
            <a:ext cx="3672247" cy="1815882"/>
          </a:xfrm>
          <a:prstGeom prst="rect">
            <a:avLst/>
          </a:prstGeom>
          <a:noFill/>
        </p:spPr>
        <p:txBody>
          <a:bodyPr wrap="square" rtlCol="0">
            <a:spAutoFit/>
          </a:bodyPr>
          <a:lstStyle/>
          <a:p>
            <a:r>
              <a:rPr lang="en-US" sz="1600" dirty="0" smtClean="0">
                <a:latin typeface="Calibri" panose="020F0502020204030204" pitchFamily="34" charset="0"/>
              </a:rPr>
              <a:t>GEF investments were catalytic, gathered partners, supported the development and adoption of common standards, and demonstrated the feasibility of the PPP scheme to encourage the use of sustainable practices within the private sector.</a:t>
            </a:r>
            <a:endParaRPr lang="en-US" sz="1600" dirty="0">
              <a:latin typeface="Calibri" panose="020F0502020204030204" pitchFamily="34" charset="0"/>
            </a:endParaRPr>
          </a:p>
        </p:txBody>
      </p:sp>
      <p:sp>
        <p:nvSpPr>
          <p:cNvPr id="22" name="TextBox 21"/>
          <p:cNvSpPr txBox="1"/>
          <p:nvPr/>
        </p:nvSpPr>
        <p:spPr>
          <a:xfrm>
            <a:off x="838200" y="4830081"/>
            <a:ext cx="4179570" cy="1569660"/>
          </a:xfrm>
          <a:prstGeom prst="rect">
            <a:avLst/>
          </a:prstGeom>
          <a:noFill/>
        </p:spPr>
        <p:txBody>
          <a:bodyPr wrap="square" rtlCol="0">
            <a:spAutoFit/>
          </a:bodyPr>
          <a:lstStyle/>
          <a:p>
            <a:r>
              <a:rPr lang="en-US" sz="1600" dirty="0" smtClean="0">
                <a:latin typeface="Calibri" panose="020F0502020204030204" pitchFamily="34" charset="0"/>
              </a:rPr>
              <a:t>The project created a public-private partnership between two leading manufacturers of chocolate. Mars Inc., Kraft Foods and commercial cocoa companies to mobilize and support the growing involvement of the private sector towards the use of sustainable practices.</a:t>
            </a:r>
            <a:endParaRPr lang="en-US" sz="1600" dirty="0">
              <a:latin typeface="Calibri" panose="020F0502020204030204" pitchFamily="34" charset="0"/>
            </a:endParaRPr>
          </a:p>
        </p:txBody>
      </p:sp>
      <p:sp>
        <p:nvSpPr>
          <p:cNvPr id="14" name="TextBox 13"/>
          <p:cNvSpPr txBox="1"/>
          <p:nvPr/>
        </p:nvSpPr>
        <p:spPr>
          <a:xfrm>
            <a:off x="419100" y="1219200"/>
            <a:ext cx="8168640" cy="369332"/>
          </a:xfrm>
          <a:prstGeom prst="rect">
            <a:avLst/>
          </a:prstGeom>
          <a:noFill/>
        </p:spPr>
        <p:txBody>
          <a:bodyPr wrap="square" rtlCol="0">
            <a:spAutoFit/>
          </a:bodyPr>
          <a:lstStyle/>
          <a:p>
            <a:r>
              <a:rPr lang="es-MX" b="1" i="1" dirty="0" err="1" smtClean="0">
                <a:latin typeface="Calibri" panose="020F0502020204030204" pitchFamily="34" charset="0"/>
              </a:rPr>
              <a:t>The</a:t>
            </a:r>
            <a:r>
              <a:rPr lang="es-MX" b="1" i="1" dirty="0" smtClean="0">
                <a:latin typeface="Calibri" panose="020F0502020204030204" pitchFamily="34" charset="0"/>
              </a:rPr>
              <a:t> GEF </a:t>
            </a:r>
            <a:r>
              <a:rPr lang="es-MX" b="1" i="1" dirty="0" err="1" smtClean="0">
                <a:latin typeface="Calibri" panose="020F0502020204030204" pitchFamily="34" charset="0"/>
              </a:rPr>
              <a:t>Earth</a:t>
            </a:r>
            <a:r>
              <a:rPr lang="es-MX" b="1" i="1" dirty="0" smtClean="0">
                <a:latin typeface="Calibri" panose="020F0502020204030204" pitchFamily="34" charset="0"/>
              </a:rPr>
              <a:t> </a:t>
            </a:r>
            <a:r>
              <a:rPr lang="es-MX" b="1" i="1" dirty="0" err="1" smtClean="0">
                <a:latin typeface="Calibri" panose="020F0502020204030204" pitchFamily="34" charset="0"/>
              </a:rPr>
              <a:t>Fund</a:t>
            </a:r>
            <a:r>
              <a:rPr lang="es-MX" b="1" i="1" dirty="0" smtClean="0">
                <a:latin typeface="Calibri" panose="020F0502020204030204" pitchFamily="34" charset="0"/>
              </a:rPr>
              <a:t>: </a:t>
            </a:r>
            <a:r>
              <a:rPr lang="es-MX" b="1" i="1" dirty="0" err="1" smtClean="0">
                <a:latin typeface="Calibri" panose="020F0502020204030204" pitchFamily="34" charset="0"/>
              </a:rPr>
              <a:t>Greening</a:t>
            </a:r>
            <a:r>
              <a:rPr lang="es-MX" b="1" i="1" dirty="0" smtClean="0">
                <a:latin typeface="Calibri" panose="020F0502020204030204" pitchFamily="34" charset="0"/>
              </a:rPr>
              <a:t> </a:t>
            </a:r>
            <a:r>
              <a:rPr lang="es-MX" b="1" i="1" dirty="0" err="1" smtClean="0">
                <a:latin typeface="Calibri" panose="020F0502020204030204" pitchFamily="34" charset="0"/>
              </a:rPr>
              <a:t>the</a:t>
            </a:r>
            <a:r>
              <a:rPr lang="es-MX" b="1" i="1" dirty="0" smtClean="0">
                <a:latin typeface="Calibri" panose="020F0502020204030204" pitchFamily="34" charset="0"/>
              </a:rPr>
              <a:t> </a:t>
            </a:r>
            <a:r>
              <a:rPr lang="es-MX" b="1" i="1" dirty="0" err="1" smtClean="0">
                <a:latin typeface="Calibri" panose="020F0502020204030204" pitchFamily="34" charset="0"/>
              </a:rPr>
              <a:t>Cocoa</a:t>
            </a:r>
            <a:r>
              <a:rPr lang="es-MX" b="1" i="1" dirty="0" smtClean="0">
                <a:latin typeface="Calibri" panose="020F0502020204030204" pitchFamily="34" charset="0"/>
              </a:rPr>
              <a:t> </a:t>
            </a:r>
            <a:r>
              <a:rPr lang="es-MX" b="1" i="1" dirty="0" err="1" smtClean="0">
                <a:latin typeface="Calibri" panose="020F0502020204030204" pitchFamily="34" charset="0"/>
              </a:rPr>
              <a:t>Industry</a:t>
            </a:r>
            <a:r>
              <a:rPr lang="es-MX" b="1" i="1" dirty="0" smtClean="0">
                <a:latin typeface="Calibri" panose="020F0502020204030204" pitchFamily="34" charset="0"/>
              </a:rPr>
              <a:t> </a:t>
            </a:r>
            <a:r>
              <a:rPr lang="en-US" b="1" dirty="0" smtClean="0">
                <a:latin typeface="Calibri" panose="020F0502020204030204" pitchFamily="34" charset="0"/>
              </a:rPr>
              <a:t>(GEF ID 3357/4070) IFC/UNEP</a:t>
            </a:r>
            <a:endParaRPr lang="en-US" b="1" dirty="0">
              <a:latin typeface="Calibri" panose="020F0502020204030204" pitchFamily="34" charset="0"/>
            </a:endParaRPr>
          </a:p>
        </p:txBody>
      </p:sp>
    </p:spTree>
    <p:extLst>
      <p:ext uri="{BB962C8B-B14F-4D97-AF65-F5344CB8AC3E}">
        <p14:creationId xmlns:p14="http://schemas.microsoft.com/office/powerpoint/2010/main" val="403199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791497"/>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1988820" y="1787328"/>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8" name="TextBox 7"/>
          <p:cNvSpPr txBox="1"/>
          <p:nvPr/>
        </p:nvSpPr>
        <p:spPr>
          <a:xfrm>
            <a:off x="5793940" y="1787328"/>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GEF</a:t>
            </a:r>
          </a:p>
        </p:txBody>
      </p:sp>
      <p:sp>
        <p:nvSpPr>
          <p:cNvPr id="9" name="TextBox 8"/>
          <p:cNvSpPr txBox="1"/>
          <p:nvPr/>
        </p:nvSpPr>
        <p:spPr>
          <a:xfrm>
            <a:off x="711784" y="3824219"/>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11" name="TextBox 10"/>
          <p:cNvSpPr txBox="1"/>
          <p:nvPr/>
        </p:nvSpPr>
        <p:spPr>
          <a:xfrm>
            <a:off x="4610099" y="3810000"/>
            <a:ext cx="35052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practices and lessons learned</a:t>
            </a:r>
          </a:p>
        </p:txBody>
      </p:sp>
      <p:sp>
        <p:nvSpPr>
          <p:cNvPr id="13" name="TextBox 12"/>
          <p:cNvSpPr txBox="1"/>
          <p:nvPr/>
        </p:nvSpPr>
        <p:spPr>
          <a:xfrm>
            <a:off x="430380" y="2087940"/>
            <a:ext cx="1826360" cy="338554"/>
          </a:xfrm>
          <a:prstGeom prst="rect">
            <a:avLst/>
          </a:prstGeom>
          <a:noFill/>
        </p:spPr>
        <p:txBody>
          <a:bodyPr wrap="square" rtlCol="0">
            <a:spAutoFit/>
          </a:bodyPr>
          <a:lstStyle/>
          <a:p>
            <a:r>
              <a:rPr lang="en-US" sz="1600" dirty="0" smtClean="0">
                <a:latin typeface="Calibri" panose="020F0502020204030204" pitchFamily="34" charset="0"/>
              </a:rPr>
              <a:t>Biodiversity</a:t>
            </a:r>
            <a:endParaRPr lang="en-US" sz="1600" dirty="0">
              <a:latin typeface="Calibri" panose="020F0502020204030204" pitchFamily="34" charset="0"/>
            </a:endParaRPr>
          </a:p>
        </p:txBody>
      </p:sp>
      <p:sp>
        <p:nvSpPr>
          <p:cNvPr id="15" name="TextBox 14"/>
          <p:cNvSpPr txBox="1"/>
          <p:nvPr/>
        </p:nvSpPr>
        <p:spPr>
          <a:xfrm>
            <a:off x="1988820" y="2087940"/>
            <a:ext cx="3694480" cy="1077218"/>
          </a:xfrm>
          <a:prstGeom prst="rect">
            <a:avLst/>
          </a:prstGeom>
          <a:noFill/>
        </p:spPr>
        <p:txBody>
          <a:bodyPr wrap="square" rtlCol="0">
            <a:spAutoFit/>
          </a:bodyPr>
          <a:lstStyle/>
          <a:p>
            <a:r>
              <a:rPr lang="en-US" sz="1600" dirty="0" smtClean="0">
                <a:latin typeface="Calibri" panose="020F0502020204030204" pitchFamily="34" charset="0"/>
              </a:rPr>
              <a:t>To establish mechanisms for public-private long-term financing to promote private sector participation in the conservation of freshwater ecosystems and biodiversity.</a:t>
            </a:r>
            <a:endParaRPr lang="en-US" sz="1600" dirty="0">
              <a:latin typeface="Calibri" panose="020F0502020204030204" pitchFamily="34" charset="0"/>
            </a:endParaRPr>
          </a:p>
        </p:txBody>
      </p:sp>
      <p:sp>
        <p:nvSpPr>
          <p:cNvPr id="18" name="TextBox 17"/>
          <p:cNvSpPr txBox="1"/>
          <p:nvPr/>
        </p:nvSpPr>
        <p:spPr>
          <a:xfrm>
            <a:off x="5793940" y="2087940"/>
            <a:ext cx="2834640" cy="1569660"/>
          </a:xfrm>
          <a:prstGeom prst="rect">
            <a:avLst/>
          </a:prstGeom>
          <a:noFill/>
        </p:spPr>
        <p:txBody>
          <a:bodyPr wrap="square" rtlCol="0">
            <a:spAutoFit/>
          </a:bodyPr>
          <a:lstStyle/>
          <a:p>
            <a:r>
              <a:rPr lang="en-US" sz="1600" dirty="0" smtClean="0">
                <a:latin typeface="Calibri" panose="020F0502020204030204" pitchFamily="34" charset="0"/>
              </a:rPr>
              <a:t>Support the establishment of at least five water funds across the Latin American and Caribbean region with contributions from a variety of public and private funds.</a:t>
            </a:r>
            <a:endParaRPr lang="en-US" sz="1600" dirty="0">
              <a:latin typeface="Calibri" panose="020F0502020204030204" pitchFamily="34" charset="0"/>
            </a:endParaRPr>
          </a:p>
        </p:txBody>
      </p:sp>
      <p:sp>
        <p:nvSpPr>
          <p:cNvPr id="16" name="Title 1"/>
          <p:cNvSpPr txBox="1">
            <a:spLocks/>
          </p:cNvSpPr>
          <p:nvPr/>
        </p:nvSpPr>
        <p:spPr bwMode="gray">
          <a:xfrm>
            <a:off x="0" y="152400"/>
            <a:ext cx="91440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2800" dirty="0" smtClean="0">
                <a:latin typeface="Calibri" panose="020F0502020204030204" pitchFamily="34" charset="0"/>
              </a:rPr>
              <a:t>Establishment of multi-stakeholder partnerships</a:t>
            </a:r>
            <a:endParaRPr lang="en-US" sz="2800" kern="0" dirty="0">
              <a:latin typeface="Calibri" panose="020F0502020204030204" pitchFamily="34" charset="0"/>
            </a:endParaRPr>
          </a:p>
        </p:txBody>
      </p:sp>
      <p:sp>
        <p:nvSpPr>
          <p:cNvPr id="17" name="TextBox 16"/>
          <p:cNvSpPr txBox="1"/>
          <p:nvPr/>
        </p:nvSpPr>
        <p:spPr>
          <a:xfrm>
            <a:off x="57150" y="762000"/>
            <a:ext cx="9067800" cy="646331"/>
          </a:xfrm>
          <a:prstGeom prst="rect">
            <a:avLst/>
          </a:prstGeom>
          <a:noFill/>
        </p:spPr>
        <p:txBody>
          <a:bodyPr wrap="square" rtlCol="0">
            <a:spAutoFit/>
          </a:bodyPr>
          <a:lstStyle/>
          <a:p>
            <a:r>
              <a:rPr lang="en-US" b="1" i="1" dirty="0">
                <a:latin typeface="Calibri" panose="020F0502020204030204" pitchFamily="34" charset="0"/>
              </a:rPr>
              <a:t>The GEF Earth Fund: Public-Private </a:t>
            </a:r>
            <a:r>
              <a:rPr lang="en-US" b="1" i="1" dirty="0" smtClean="0">
                <a:latin typeface="Calibri" panose="020F0502020204030204" pitchFamily="34" charset="0"/>
              </a:rPr>
              <a:t>Funding Mechanisms </a:t>
            </a:r>
            <a:r>
              <a:rPr lang="en-US" b="1" i="1" dirty="0">
                <a:latin typeface="Calibri" panose="020F0502020204030204" pitchFamily="34" charset="0"/>
              </a:rPr>
              <a:t>for Watershed </a:t>
            </a:r>
            <a:r>
              <a:rPr lang="en-US" b="1" i="1" dirty="0" smtClean="0">
                <a:latin typeface="Calibri" panose="020F0502020204030204" pitchFamily="34" charset="0"/>
              </a:rPr>
              <a:t>Protection</a:t>
            </a:r>
          </a:p>
          <a:p>
            <a:r>
              <a:rPr lang="en-US" b="1" dirty="0" smtClean="0">
                <a:latin typeface="Calibri" panose="020F0502020204030204" pitchFamily="34" charset="0"/>
              </a:rPr>
              <a:t>(GEF </a:t>
            </a:r>
            <a:r>
              <a:rPr lang="en-US" b="1" dirty="0">
                <a:latin typeface="Calibri" panose="020F0502020204030204" pitchFamily="34" charset="0"/>
              </a:rPr>
              <a:t>ID </a:t>
            </a:r>
            <a:r>
              <a:rPr lang="en-US" b="1" dirty="0" smtClean="0">
                <a:latin typeface="Calibri" panose="020F0502020204030204" pitchFamily="34" charset="0"/>
              </a:rPr>
              <a:t>3357/4260) IFC/BID</a:t>
            </a:r>
            <a:endParaRPr lang="en-US" b="1" dirty="0">
              <a:latin typeface="Calibri" panose="020F0502020204030204" pitchFamily="34" charset="0"/>
            </a:endParaRPr>
          </a:p>
        </p:txBody>
      </p:sp>
      <p:sp>
        <p:nvSpPr>
          <p:cNvPr id="4" name="Rectangle 3"/>
          <p:cNvSpPr>
            <a:spLocks noChangeArrowheads="1"/>
          </p:cNvSpPr>
          <p:nvPr/>
        </p:nvSpPr>
        <p:spPr bwMode="auto">
          <a:xfrm>
            <a:off x="838200" y="4111077"/>
            <a:ext cx="3429000" cy="19697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rPr>
              <a:t>The funds will attract capital contributions from water supply companies and local industry, including endowments, which can be invested in a wide range of asset markets and watershed programs or other conservation projects, which may involve other private sector actors </a:t>
            </a:r>
          </a:p>
        </p:txBody>
      </p:sp>
      <p:sp>
        <p:nvSpPr>
          <p:cNvPr id="5" name="Rectangle 4"/>
          <p:cNvSpPr>
            <a:spLocks noChangeArrowheads="1"/>
          </p:cNvSpPr>
          <p:nvPr/>
        </p:nvSpPr>
        <p:spPr bwMode="auto">
          <a:xfrm>
            <a:off x="4724400" y="4104384"/>
            <a:ext cx="4270326" cy="19697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rPr>
              <a:t>A partnership between stakeholders helped align incentives and contributions to the successful implementation of a project that lives at the intersection of conservation and </a:t>
            </a:r>
            <a:r>
              <a:rPr lang="en-US" altLang="en-US" sz="1600" dirty="0" smtClean="0">
                <a:latin typeface="Calibri" panose="020F0502020204030204" pitchFamily="34" charset="0"/>
              </a:rPr>
              <a:t>economics. </a:t>
            </a:r>
            <a:r>
              <a:rPr lang="en-US" altLang="en-US" sz="1600" dirty="0">
                <a:latin typeface="Calibri" panose="020F0502020204030204" pitchFamily="34" charset="0"/>
              </a:rPr>
              <a:t>GEF's contribution helped demonstrate the feasibility of high- scale investments in ecosystem management . The project successfully attracted various actors united by a common purpose. </a:t>
            </a:r>
          </a:p>
        </p:txBody>
      </p:sp>
    </p:spTree>
    <p:extLst>
      <p:ext uri="{BB962C8B-B14F-4D97-AF65-F5344CB8AC3E}">
        <p14:creationId xmlns:p14="http://schemas.microsoft.com/office/powerpoint/2010/main" val="396123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828800"/>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2013734" y="1828800"/>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8" name="TextBox 7"/>
          <p:cNvSpPr txBox="1"/>
          <p:nvPr/>
        </p:nvSpPr>
        <p:spPr>
          <a:xfrm>
            <a:off x="5783580" y="1828800"/>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GEF</a:t>
            </a:r>
          </a:p>
        </p:txBody>
      </p:sp>
      <p:sp>
        <p:nvSpPr>
          <p:cNvPr id="9" name="TextBox 8"/>
          <p:cNvSpPr txBox="1"/>
          <p:nvPr/>
        </p:nvSpPr>
        <p:spPr>
          <a:xfrm>
            <a:off x="685800" y="4193540"/>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11" name="TextBox 10"/>
          <p:cNvSpPr txBox="1"/>
          <p:nvPr/>
        </p:nvSpPr>
        <p:spPr>
          <a:xfrm>
            <a:off x="5071108" y="4222225"/>
            <a:ext cx="35052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practices and lessons learned</a:t>
            </a:r>
          </a:p>
        </p:txBody>
      </p:sp>
      <p:sp>
        <p:nvSpPr>
          <p:cNvPr id="13" name="TextBox 12"/>
          <p:cNvSpPr txBox="1"/>
          <p:nvPr/>
        </p:nvSpPr>
        <p:spPr>
          <a:xfrm>
            <a:off x="419100" y="2109215"/>
            <a:ext cx="1826360" cy="584775"/>
          </a:xfrm>
          <a:prstGeom prst="rect">
            <a:avLst/>
          </a:prstGeom>
          <a:noFill/>
        </p:spPr>
        <p:txBody>
          <a:bodyPr wrap="square" rtlCol="0">
            <a:spAutoFit/>
          </a:bodyPr>
          <a:lstStyle/>
          <a:p>
            <a:r>
              <a:rPr lang="en-US" sz="1600" dirty="0" smtClean="0">
                <a:latin typeface="Calibri" panose="020F0502020204030204" pitchFamily="34" charset="0"/>
              </a:rPr>
              <a:t>Climate Change Mitigation</a:t>
            </a:r>
            <a:endParaRPr lang="en-US" sz="1600" dirty="0">
              <a:latin typeface="Calibri" panose="020F0502020204030204" pitchFamily="34" charset="0"/>
            </a:endParaRPr>
          </a:p>
        </p:txBody>
      </p:sp>
      <p:sp>
        <p:nvSpPr>
          <p:cNvPr id="15" name="TextBox 14"/>
          <p:cNvSpPr txBox="1"/>
          <p:nvPr/>
        </p:nvSpPr>
        <p:spPr>
          <a:xfrm>
            <a:off x="2013734" y="2120326"/>
            <a:ext cx="3769846" cy="2062103"/>
          </a:xfrm>
          <a:prstGeom prst="rect">
            <a:avLst/>
          </a:prstGeom>
          <a:noFill/>
        </p:spPr>
        <p:txBody>
          <a:bodyPr wrap="square" rtlCol="0">
            <a:spAutoFit/>
          </a:bodyPr>
          <a:lstStyle/>
          <a:p>
            <a:r>
              <a:rPr lang="en-US" sz="1600" dirty="0">
                <a:latin typeface="Calibri" panose="020F0502020204030204" pitchFamily="34" charset="0"/>
              </a:rPr>
              <a:t>Transforming waste generated in agriculture and the agribusiness production chains to various types of energy and other products, with the goal of developing a model of sustainable production and low carbon , supported by the development and transfer of technologies</a:t>
            </a:r>
            <a:endParaRPr lang="es-MX" sz="1600" dirty="0">
              <a:latin typeface="Calibri" panose="020F0502020204030204" pitchFamily="34" charset="0"/>
            </a:endParaRPr>
          </a:p>
        </p:txBody>
      </p:sp>
      <p:sp>
        <p:nvSpPr>
          <p:cNvPr id="18" name="TextBox 17"/>
          <p:cNvSpPr txBox="1"/>
          <p:nvPr/>
        </p:nvSpPr>
        <p:spPr>
          <a:xfrm>
            <a:off x="685800" y="4462987"/>
            <a:ext cx="4385308" cy="2062103"/>
          </a:xfrm>
          <a:prstGeom prst="rect">
            <a:avLst/>
          </a:prstGeom>
          <a:noFill/>
        </p:spPr>
        <p:txBody>
          <a:bodyPr wrap="square" rtlCol="0">
            <a:spAutoFit/>
          </a:bodyPr>
          <a:lstStyle/>
          <a:p>
            <a:r>
              <a:rPr lang="en-US" sz="1600" dirty="0">
                <a:latin typeface="Calibri" panose="020F0502020204030204" pitchFamily="34" charset="0"/>
              </a:rPr>
              <a:t>The involvement of large agricultural producers and bioenergy companies . The implementation of a communication campaign aimed at private companies in the agricultural sectors to promote the transformation of waste into energy, sustainable patterns of production , low emission technologies and exchange of experiences in the region</a:t>
            </a:r>
            <a:endParaRPr lang="es-MX" sz="1600" dirty="0">
              <a:latin typeface="Calibri" panose="020F0502020204030204" pitchFamily="34" charset="0"/>
            </a:endParaRPr>
          </a:p>
        </p:txBody>
      </p:sp>
      <p:sp>
        <p:nvSpPr>
          <p:cNvPr id="20" name="TextBox 19"/>
          <p:cNvSpPr txBox="1"/>
          <p:nvPr/>
        </p:nvSpPr>
        <p:spPr>
          <a:xfrm>
            <a:off x="5071108" y="4529994"/>
            <a:ext cx="3920492" cy="1569660"/>
          </a:xfrm>
          <a:prstGeom prst="rect">
            <a:avLst/>
          </a:prstGeom>
          <a:noFill/>
        </p:spPr>
        <p:txBody>
          <a:bodyPr wrap="square" rtlCol="0">
            <a:spAutoFit/>
          </a:bodyPr>
          <a:lstStyle/>
          <a:p>
            <a:r>
              <a:rPr lang="en-US" sz="1600" dirty="0">
                <a:latin typeface="Calibri" panose="020F0502020204030204" pitchFamily="34" charset="0"/>
              </a:rPr>
              <a:t>GEF intervention demonstrates the application of a proven technology in a new environment through innovative business models that go beyond " demonstrations " and to realize the potential of this technology on a significant scale</a:t>
            </a:r>
            <a:endParaRPr lang="es-MX" sz="1600" dirty="0">
              <a:latin typeface="Calibri" panose="020F0502020204030204" pitchFamily="34" charset="0"/>
            </a:endParaRPr>
          </a:p>
        </p:txBody>
      </p:sp>
      <p:sp>
        <p:nvSpPr>
          <p:cNvPr id="22" name="TextBox 21"/>
          <p:cNvSpPr txBox="1"/>
          <p:nvPr/>
        </p:nvSpPr>
        <p:spPr>
          <a:xfrm>
            <a:off x="5791200" y="2136896"/>
            <a:ext cx="3048000" cy="1569660"/>
          </a:xfrm>
          <a:prstGeom prst="rect">
            <a:avLst/>
          </a:prstGeom>
          <a:noFill/>
        </p:spPr>
        <p:txBody>
          <a:bodyPr wrap="square" rtlCol="0">
            <a:spAutoFit/>
          </a:bodyPr>
          <a:lstStyle/>
          <a:p>
            <a:r>
              <a:rPr lang="en-US" sz="1600" dirty="0" smtClean="0">
                <a:latin typeface="Calibri" panose="020F0502020204030204" pitchFamily="34" charset="0"/>
              </a:rPr>
              <a:t>Support </a:t>
            </a:r>
            <a:r>
              <a:rPr lang="en-US" sz="1600" dirty="0">
                <a:latin typeface="Calibri" panose="020F0502020204030204" pitchFamily="34" charset="0"/>
              </a:rPr>
              <a:t>a combined approach of capacity building, technology transfer and regulatory frameworks with regard to waste recovery and waste -to-energy transformation</a:t>
            </a:r>
            <a:endParaRPr lang="es-MX" sz="1600" dirty="0">
              <a:latin typeface="Calibri" panose="020F0502020204030204" pitchFamily="34" charset="0"/>
            </a:endParaRPr>
          </a:p>
        </p:txBody>
      </p:sp>
      <p:sp>
        <p:nvSpPr>
          <p:cNvPr id="16" name="Title 1"/>
          <p:cNvSpPr txBox="1">
            <a:spLocks/>
          </p:cNvSpPr>
          <p:nvPr/>
        </p:nvSpPr>
        <p:spPr bwMode="gray">
          <a:xfrm>
            <a:off x="659022" y="160706"/>
            <a:ext cx="7825955"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2800" dirty="0" smtClean="0">
                <a:latin typeface="Calibri" panose="020F0502020204030204" pitchFamily="34" charset="0"/>
              </a:rPr>
              <a:t>Piloting Innovative Approaches</a:t>
            </a:r>
            <a:endParaRPr lang="en-US" sz="2800" dirty="0">
              <a:latin typeface="Calibri" panose="020F0502020204030204" pitchFamily="34" charset="0"/>
            </a:endParaRPr>
          </a:p>
        </p:txBody>
      </p:sp>
      <p:sp>
        <p:nvSpPr>
          <p:cNvPr id="17" name="TextBox 16"/>
          <p:cNvSpPr txBox="1"/>
          <p:nvPr/>
        </p:nvSpPr>
        <p:spPr>
          <a:xfrm>
            <a:off x="0" y="758857"/>
            <a:ext cx="9144000" cy="646331"/>
          </a:xfrm>
          <a:prstGeom prst="rect">
            <a:avLst/>
          </a:prstGeom>
          <a:noFill/>
        </p:spPr>
        <p:txBody>
          <a:bodyPr wrap="square" rtlCol="0">
            <a:spAutoFit/>
          </a:bodyPr>
          <a:lstStyle/>
          <a:p>
            <a:r>
              <a:rPr lang="en-US" b="1" i="1" dirty="0" smtClean="0">
                <a:latin typeface="Calibri" panose="020F0502020204030204" pitchFamily="34" charset="0"/>
              </a:rPr>
              <a:t>Towards </a:t>
            </a:r>
            <a:r>
              <a:rPr lang="en-US" b="1" i="1" dirty="0">
                <a:latin typeface="Calibri" panose="020F0502020204030204" pitchFamily="34" charset="0"/>
              </a:rPr>
              <a:t>a Green Economy in Uruguay: Stimulating Sustainable Production Practices and Low-emission Technologies in Prioritized Sectors  </a:t>
            </a:r>
            <a:r>
              <a:rPr lang="en-US" b="1" dirty="0" smtClean="0">
                <a:latin typeface="Calibri" panose="020F0502020204030204" pitchFamily="34" charset="0"/>
              </a:rPr>
              <a:t>(GEF </a:t>
            </a:r>
            <a:r>
              <a:rPr lang="en-US" b="1" dirty="0">
                <a:latin typeface="Calibri" panose="020F0502020204030204" pitchFamily="34" charset="0"/>
              </a:rPr>
              <a:t>ID </a:t>
            </a:r>
            <a:r>
              <a:rPr lang="en-US" b="1" dirty="0" smtClean="0">
                <a:latin typeface="Calibri" panose="020F0502020204030204" pitchFamily="34" charset="0"/>
              </a:rPr>
              <a:t>4890) UNIDO</a:t>
            </a:r>
            <a:endParaRPr lang="en-US" b="1" dirty="0">
              <a:latin typeface="Calibri" panose="020F0502020204030204" pitchFamily="34" charset="0"/>
            </a:endParaRPr>
          </a:p>
        </p:txBody>
      </p:sp>
    </p:spTree>
    <p:extLst>
      <p:ext uri="{BB962C8B-B14F-4D97-AF65-F5344CB8AC3E}">
        <p14:creationId xmlns:p14="http://schemas.microsoft.com/office/powerpoint/2010/main" val="425551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387473"/>
            <a:ext cx="8794113" cy="298327"/>
          </a:xfrm>
        </p:spPr>
        <p:txBody>
          <a:bodyPr/>
          <a:lstStyle/>
          <a:p>
            <a:pPr algn="ctr"/>
            <a:r>
              <a:rPr lang="en-US" dirty="0" smtClean="0"/>
              <a:t>Private sector engagement exercise </a:t>
            </a:r>
            <a:endParaRPr lang="en-US" dirty="0"/>
          </a:p>
        </p:txBody>
      </p:sp>
      <p:sp>
        <p:nvSpPr>
          <p:cNvPr id="5" name="TextBox 4"/>
          <p:cNvSpPr txBox="1"/>
          <p:nvPr/>
        </p:nvSpPr>
        <p:spPr>
          <a:xfrm>
            <a:off x="1447800" y="1447800"/>
            <a:ext cx="7543800" cy="646331"/>
          </a:xfrm>
          <a:prstGeom prst="rect">
            <a:avLst/>
          </a:prstGeom>
          <a:noFill/>
        </p:spPr>
        <p:txBody>
          <a:bodyPr wrap="square" rtlCol="0">
            <a:spAutoFit/>
          </a:bodyPr>
          <a:lstStyle/>
          <a:p>
            <a:r>
              <a:rPr lang="en-US" dirty="0"/>
              <a:t>Would private sector engagement contribute to environmental benefits and my projects? </a:t>
            </a:r>
            <a:endParaRPr lang="en-US" dirty="0" smtClean="0"/>
          </a:p>
        </p:txBody>
      </p:sp>
      <p:sp>
        <p:nvSpPr>
          <p:cNvPr id="6" name="TextBox 5"/>
          <p:cNvSpPr txBox="1"/>
          <p:nvPr/>
        </p:nvSpPr>
        <p:spPr>
          <a:xfrm>
            <a:off x="1447800" y="2209800"/>
            <a:ext cx="7010400" cy="646331"/>
          </a:xfrm>
          <a:prstGeom prst="rect">
            <a:avLst/>
          </a:prstGeom>
          <a:noFill/>
        </p:spPr>
        <p:txBody>
          <a:bodyPr wrap="square" rtlCol="0">
            <a:spAutoFit/>
          </a:bodyPr>
          <a:lstStyle/>
          <a:p>
            <a:r>
              <a:rPr lang="en-US" dirty="0"/>
              <a:t>Identify specific actions to engage the private sector and include private sector in project design and implementation. </a:t>
            </a:r>
          </a:p>
        </p:txBody>
      </p:sp>
      <p:sp>
        <p:nvSpPr>
          <p:cNvPr id="7" name="TextBox 6"/>
          <p:cNvSpPr txBox="1"/>
          <p:nvPr/>
        </p:nvSpPr>
        <p:spPr>
          <a:xfrm>
            <a:off x="1447800" y="3048000"/>
            <a:ext cx="6934200" cy="646331"/>
          </a:xfrm>
          <a:prstGeom prst="rect">
            <a:avLst/>
          </a:prstGeom>
          <a:noFill/>
        </p:spPr>
        <p:txBody>
          <a:bodyPr wrap="square" rtlCol="0">
            <a:spAutoFit/>
          </a:bodyPr>
          <a:lstStyle/>
          <a:p>
            <a:r>
              <a:rPr lang="en-US" dirty="0"/>
              <a:t>Think  about who you would need to involve, through the project design, which agency, why. </a:t>
            </a:r>
          </a:p>
        </p:txBody>
      </p:sp>
      <p:sp>
        <p:nvSpPr>
          <p:cNvPr id="8" name="TextBox 7"/>
          <p:cNvSpPr txBox="1"/>
          <p:nvPr/>
        </p:nvSpPr>
        <p:spPr>
          <a:xfrm>
            <a:off x="1447800" y="3886200"/>
            <a:ext cx="7391399" cy="646331"/>
          </a:xfrm>
          <a:prstGeom prst="rect">
            <a:avLst/>
          </a:prstGeom>
          <a:noFill/>
        </p:spPr>
        <p:txBody>
          <a:bodyPr wrap="square" rtlCol="0">
            <a:spAutoFit/>
          </a:bodyPr>
          <a:lstStyle/>
          <a:p>
            <a:r>
              <a:rPr lang="en-US" dirty="0" smtClean="0"/>
              <a:t>Examples </a:t>
            </a:r>
            <a:r>
              <a:rPr lang="en-US" dirty="0"/>
              <a:t>include 1) forestry: private sector alliances to help design lacking regulatory policies and 2) e-waste: corporate partners. </a:t>
            </a:r>
          </a:p>
        </p:txBody>
      </p:sp>
      <p:sp>
        <p:nvSpPr>
          <p:cNvPr id="11" name="Rectangle 10"/>
          <p:cNvSpPr/>
          <p:nvPr/>
        </p:nvSpPr>
        <p:spPr>
          <a:xfrm>
            <a:off x="1066800" y="1524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2" name="Rectangle 11"/>
          <p:cNvSpPr/>
          <p:nvPr/>
        </p:nvSpPr>
        <p:spPr>
          <a:xfrm>
            <a:off x="1066800" y="2297668"/>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3" name="Rectangle 12"/>
          <p:cNvSpPr/>
          <p:nvPr/>
        </p:nvSpPr>
        <p:spPr>
          <a:xfrm>
            <a:off x="1066800" y="3048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4" name="Rectangle 13"/>
          <p:cNvSpPr/>
          <p:nvPr/>
        </p:nvSpPr>
        <p:spPr>
          <a:xfrm>
            <a:off x="1066800" y="38862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Tree>
    <p:extLst>
      <p:ext uri="{BB962C8B-B14F-4D97-AF65-F5344CB8AC3E}">
        <p14:creationId xmlns:p14="http://schemas.microsoft.com/office/powerpoint/2010/main" val="51335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80" y="573474"/>
            <a:ext cx="8794113" cy="430887"/>
          </a:xfrm>
        </p:spPr>
        <p:txBody>
          <a:bodyPr/>
          <a:lstStyle/>
          <a:p>
            <a:pPr algn="ctr"/>
            <a:r>
              <a:rPr lang="en-US" sz="2800" dirty="0" smtClean="0"/>
              <a:t>Documents and Publications</a:t>
            </a:r>
            <a:endParaRPr lang="en-US" sz="2800" dirty="0"/>
          </a:p>
        </p:txBody>
      </p:sp>
      <p:pic>
        <p:nvPicPr>
          <p:cNvPr id="4" name="Picture 3"/>
          <p:cNvPicPr>
            <a:picLocks noChangeAspect="1"/>
          </p:cNvPicPr>
          <p:nvPr/>
        </p:nvPicPr>
        <p:blipFill>
          <a:blip r:embed="rId2"/>
          <a:stretch>
            <a:fillRect/>
          </a:stretch>
        </p:blipFill>
        <p:spPr>
          <a:xfrm>
            <a:off x="1295400" y="1454509"/>
            <a:ext cx="1395750" cy="3351449"/>
          </a:xfrm>
          <a:prstGeom prst="rect">
            <a:avLst/>
          </a:prstGeom>
        </p:spPr>
      </p:pic>
      <p:pic>
        <p:nvPicPr>
          <p:cNvPr id="5" name="Picture 4"/>
          <p:cNvPicPr>
            <a:picLocks noChangeAspect="1"/>
          </p:cNvPicPr>
          <p:nvPr/>
        </p:nvPicPr>
        <p:blipFill>
          <a:blip r:embed="rId3"/>
          <a:stretch>
            <a:fillRect/>
          </a:stretch>
        </p:blipFill>
        <p:spPr>
          <a:xfrm>
            <a:off x="3201263" y="1434844"/>
            <a:ext cx="1362274" cy="3371114"/>
          </a:xfrm>
          <a:prstGeom prst="rect">
            <a:avLst/>
          </a:prstGeom>
        </p:spPr>
      </p:pic>
      <p:pic>
        <p:nvPicPr>
          <p:cNvPr id="6" name="Picture 5"/>
          <p:cNvPicPr>
            <a:picLocks noChangeAspect="1"/>
          </p:cNvPicPr>
          <p:nvPr/>
        </p:nvPicPr>
        <p:blipFill>
          <a:blip r:embed="rId4"/>
          <a:stretch>
            <a:fillRect/>
          </a:stretch>
        </p:blipFill>
        <p:spPr>
          <a:xfrm>
            <a:off x="5053985" y="1469258"/>
            <a:ext cx="2718415" cy="3336700"/>
          </a:xfrm>
          <a:prstGeom prst="rect">
            <a:avLst/>
          </a:prstGeom>
        </p:spPr>
      </p:pic>
    </p:spTree>
    <p:extLst>
      <p:ext uri="{BB962C8B-B14F-4D97-AF65-F5344CB8AC3E}">
        <p14:creationId xmlns:p14="http://schemas.microsoft.com/office/powerpoint/2010/main" val="135525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Your Questions or Ideas!</a:t>
            </a:r>
            <a:endParaRPr lang="en-US" dirty="0"/>
          </a:p>
        </p:txBody>
      </p:sp>
      <p:sp>
        <p:nvSpPr>
          <p:cNvPr id="3" name="Content Placeholder 2"/>
          <p:cNvSpPr>
            <a:spLocks noGrp="1"/>
          </p:cNvSpPr>
          <p:nvPr>
            <p:ph idx="1"/>
          </p:nvPr>
        </p:nvSpPr>
        <p:spPr>
          <a:xfrm>
            <a:off x="914400" y="1600201"/>
            <a:ext cx="4267200" cy="2209799"/>
          </a:xfrm>
        </p:spPr>
        <p:txBody>
          <a:bodyPr>
            <a:normAutofit/>
          </a:bodyPr>
          <a:lstStyle/>
          <a:p>
            <a:pPr marL="0">
              <a:spcBef>
                <a:spcPts val="0"/>
              </a:spcBef>
              <a:buNone/>
            </a:pPr>
            <a:r>
              <a:rPr lang="en-US" sz="1600" dirty="0"/>
              <a:t>Contact your country support representative</a:t>
            </a:r>
            <a:r>
              <a:rPr lang="en-US" sz="1600" dirty="0" smtClean="0"/>
              <a:t>.</a:t>
            </a:r>
          </a:p>
          <a:p>
            <a:pPr marL="0">
              <a:spcBef>
                <a:spcPts val="0"/>
              </a:spcBef>
              <a:buNone/>
            </a:pPr>
            <a:endParaRPr lang="en-US" sz="1600" dirty="0"/>
          </a:p>
          <a:p>
            <a:pPr marL="0">
              <a:spcBef>
                <a:spcPts val="0"/>
              </a:spcBef>
              <a:buNone/>
            </a:pPr>
            <a:endParaRPr lang="en-US" sz="1600" dirty="0" smtClean="0"/>
          </a:p>
          <a:p>
            <a:pPr marL="0">
              <a:spcBef>
                <a:spcPts val="0"/>
              </a:spcBef>
              <a:buNone/>
            </a:pPr>
            <a:r>
              <a:rPr lang="en-US" sz="1600" dirty="0"/>
              <a:t>More information is also available at the following link: </a:t>
            </a:r>
            <a:r>
              <a:rPr lang="en-US" sz="1600" dirty="0">
                <a:hlinkClick r:id="rId3"/>
              </a:rPr>
              <a:t>www.thegef.org/gef/</a:t>
            </a:r>
            <a:r>
              <a:rPr lang="en-US" sz="1600" dirty="0" smtClean="0">
                <a:hlinkClick r:id="rId3"/>
              </a:rPr>
              <a:t>ppp</a:t>
            </a:r>
            <a:r>
              <a:rPr lang="en-US" sz="1600" dirty="0" smtClean="0"/>
              <a:t> </a:t>
            </a:r>
            <a:endParaRPr lang="en-US" sz="1600" dirty="0"/>
          </a:p>
        </p:txBody>
      </p:sp>
      <p:pic>
        <p:nvPicPr>
          <p:cNvPr id="9" name="Picture 5"/>
          <p:cNvPicPr>
            <a:picLocks noChangeAspect="1" noChangeArrowheads="1"/>
          </p:cNvPicPr>
          <p:nvPr/>
        </p:nvPicPr>
        <p:blipFill>
          <a:blip r:embed="rId4" cstate="screen"/>
          <a:srcRect/>
          <a:stretch>
            <a:fillRect/>
          </a:stretch>
        </p:blipFill>
        <p:spPr bwMode="auto">
          <a:xfrm>
            <a:off x="5257800" y="1295400"/>
            <a:ext cx="2895600" cy="43680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F0386BFE-BCB3-4490-B361-92EBA2B1DDEA}" type="slidenum">
              <a:rPr lang="en-US" smtClean="0"/>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62000"/>
          </a:xfrm>
        </p:spPr>
        <p:txBody>
          <a:bodyPr>
            <a:noAutofit/>
          </a:bodyPr>
          <a:lstStyle/>
          <a:p>
            <a:r>
              <a:rPr lang="en-US" b="1" dirty="0">
                <a:solidFill>
                  <a:srgbClr val="046435"/>
                </a:solidFill>
                <a:effectLst/>
              </a:rPr>
              <a:t>Expanding Private Sector </a:t>
            </a:r>
            <a:r>
              <a:rPr lang="en-US" b="1" dirty="0" smtClean="0">
                <a:solidFill>
                  <a:srgbClr val="046435"/>
                </a:solidFill>
                <a:effectLst/>
              </a:rPr>
              <a:t>Engagement in GEF Projects (1)</a:t>
            </a:r>
            <a:endParaRPr lang="en-US" b="1" dirty="0">
              <a:solidFill>
                <a:srgbClr val="046435"/>
              </a:solidFill>
              <a:effectLst/>
            </a:endParaRPr>
          </a:p>
        </p:txBody>
      </p:sp>
      <p:sp>
        <p:nvSpPr>
          <p:cNvPr id="4" name="Slide Number Placeholder 3"/>
          <p:cNvSpPr>
            <a:spLocks noGrp="1"/>
          </p:cNvSpPr>
          <p:nvPr>
            <p:ph type="sldNum" sz="quarter" idx="12"/>
          </p:nvPr>
        </p:nvSpPr>
        <p:spPr/>
        <p:txBody>
          <a:bodyPr/>
          <a:lstStyle/>
          <a:p>
            <a:fld id="{F0386BFE-BCB3-4490-B361-92EBA2B1DDEA}" type="slidenum">
              <a:rPr lang="en-US" smtClean="0"/>
              <a:pPr/>
              <a:t>2</a:t>
            </a:fld>
            <a:endParaRPr lang="en-US" dirty="0"/>
          </a:p>
        </p:txBody>
      </p:sp>
      <p:sp>
        <p:nvSpPr>
          <p:cNvPr id="7" name="Rectangle 6"/>
          <p:cNvSpPr/>
          <p:nvPr/>
        </p:nvSpPr>
        <p:spPr>
          <a:xfrm>
            <a:off x="381000" y="860822"/>
            <a:ext cx="8610600" cy="4985980"/>
          </a:xfrm>
          <a:prstGeom prst="rect">
            <a:avLst/>
          </a:prstGeom>
        </p:spPr>
        <p:txBody>
          <a:bodyPr wrap="square">
            <a:spAutoFit/>
          </a:bodyPr>
          <a:lstStyle/>
          <a:p>
            <a:r>
              <a:rPr lang="en-US" sz="2200" b="1" i="1" dirty="0">
                <a:solidFill>
                  <a:srgbClr val="000000"/>
                </a:solidFill>
                <a:latin typeface="Calibri" panose="020F0502020204030204" pitchFamily="34" charset="0"/>
              </a:rPr>
              <a:t>Private sector engagement is not new; but GEF projects can deliver more by partnering on sustainable business models and attracting more investment for environmental benefits</a:t>
            </a:r>
          </a:p>
          <a:p>
            <a:r>
              <a:rPr lang="es-ES" sz="2000" b="1" i="1" dirty="0" smtClean="0">
                <a:solidFill>
                  <a:srgbClr val="000000"/>
                </a:solidFill>
                <a:latin typeface="Calibri" panose="020F0502020204030204" pitchFamily="34" charset="0"/>
              </a:rPr>
              <a:t> </a:t>
            </a:r>
            <a:endParaRPr lang="es-ES" dirty="0">
              <a:solidFill>
                <a:srgbClr val="000000"/>
              </a:solidFill>
              <a:latin typeface="Calibri" panose="020F0502020204030204" pitchFamily="34" charset="0"/>
            </a:endParaRPr>
          </a:p>
          <a:p>
            <a:r>
              <a:rPr lang="en-US" sz="2000" u="sng" dirty="0">
                <a:solidFill>
                  <a:srgbClr val="000000"/>
                </a:solidFill>
                <a:latin typeface="Calibri" panose="020F0502020204030204" pitchFamily="34" charset="0"/>
              </a:rPr>
              <a:t>During </a:t>
            </a:r>
            <a:r>
              <a:rPr lang="en-US" sz="2000" u="sng" dirty="0" smtClean="0">
                <a:solidFill>
                  <a:srgbClr val="000000"/>
                </a:solidFill>
                <a:latin typeface="Calibri" panose="020F0502020204030204" pitchFamily="34" charset="0"/>
              </a:rPr>
              <a:t>GEF-5</a:t>
            </a:r>
            <a:r>
              <a:rPr lang="en-US" sz="2000" dirty="0" smtClean="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sym typeface="Wingdings" panose="05000000000000000000" pitchFamily="2" charset="2"/>
              </a:rPr>
              <a:t> </a:t>
            </a:r>
            <a:r>
              <a:rPr lang="en-US" sz="2000" dirty="0" smtClean="0">
                <a:solidFill>
                  <a:srgbClr val="000000"/>
                </a:solidFill>
                <a:latin typeface="Calibri" panose="020F0502020204030204" pitchFamily="34" charset="0"/>
              </a:rPr>
              <a:t>the </a:t>
            </a:r>
            <a:r>
              <a:rPr lang="en-US" sz="2000" dirty="0">
                <a:solidFill>
                  <a:srgbClr val="000000"/>
                </a:solidFill>
                <a:latin typeface="Calibri" panose="020F0502020204030204" pitchFamily="34" charset="0"/>
              </a:rPr>
              <a:t>Council approved five innovative </a:t>
            </a:r>
            <a:r>
              <a:rPr lang="en-US" sz="2000" dirty="0" smtClean="0">
                <a:solidFill>
                  <a:srgbClr val="000000"/>
                </a:solidFill>
                <a:latin typeface="Calibri" panose="020F0502020204030204" pitchFamily="34" charset="0"/>
              </a:rPr>
              <a:t>PPPs (</a:t>
            </a:r>
            <a:r>
              <a:rPr lang="en-US" sz="2000" u="sng" dirty="0" smtClean="0">
                <a:solidFill>
                  <a:srgbClr val="000000"/>
                </a:solidFill>
                <a:latin typeface="Calibri" panose="020F0502020204030204" pitchFamily="34" charset="0"/>
              </a:rPr>
              <a:t>three in LAC</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with a</a:t>
            </a:r>
          </a:p>
          <a:p>
            <a:r>
              <a:rPr lang="en-US" sz="2000" dirty="0">
                <a:solidFill>
                  <a:srgbClr val="000000"/>
                </a:solidFill>
                <a:latin typeface="Calibri" panose="020F0502020204030204" pitchFamily="34" charset="0"/>
              </a:rPr>
              <a:t>total funding commitment of $70 million </a:t>
            </a:r>
            <a:r>
              <a:rPr lang="en-US" sz="2000" dirty="0" smtClean="0">
                <a:solidFill>
                  <a:srgbClr val="000000"/>
                </a:solidFill>
                <a:latin typeface="Calibri" panose="020F0502020204030204" pitchFamily="34" charset="0"/>
              </a:rPr>
              <a:t>which has attracted $907 million in co-financing </a:t>
            </a:r>
            <a:r>
              <a:rPr lang="en-US" sz="2000" dirty="0" smtClean="0">
                <a:solidFill>
                  <a:srgbClr val="000000"/>
                </a:solidFill>
                <a:latin typeface="Calibri" panose="020F0502020204030204" pitchFamily="34" charset="0"/>
                <a:sym typeface="Wingdings" panose="05000000000000000000" pitchFamily="2" charset="2"/>
              </a:rPr>
              <a:t> p</a:t>
            </a:r>
            <a:r>
              <a:rPr lang="en-US" sz="2000" dirty="0" smtClean="0">
                <a:solidFill>
                  <a:srgbClr val="000000"/>
                </a:solidFill>
                <a:latin typeface="Calibri" panose="020F0502020204030204" pitchFamily="34" charset="0"/>
              </a:rPr>
              <a:t>otential to generate re-flows</a:t>
            </a:r>
          </a:p>
          <a:p>
            <a:endParaRPr lang="es-ES" sz="2000" dirty="0" smtClean="0">
              <a:solidFill>
                <a:srgbClr val="000000"/>
              </a:solidFill>
              <a:latin typeface="Calibri" panose="020F0502020204030204" pitchFamily="34" charset="0"/>
            </a:endParaRPr>
          </a:p>
          <a:p>
            <a:pPr marL="342900" indent="-342900">
              <a:buFont typeface="Arial" panose="020B0604020202020204" pitchFamily="34" charset="0"/>
              <a:buChar char="•"/>
            </a:pPr>
            <a:r>
              <a:rPr lang="en-US" sz="2000" u="sng" dirty="0">
                <a:solidFill>
                  <a:srgbClr val="000000"/>
                </a:solidFill>
                <a:latin typeface="Calibri" panose="020F0502020204030204" pitchFamily="34" charset="0"/>
              </a:rPr>
              <a:t>The IDB Sustainable Caribbean Basin Private Equity Fund</a:t>
            </a:r>
            <a:r>
              <a:rPr lang="en-US" sz="2000" dirty="0">
                <a:solidFill>
                  <a:srgbClr val="000000"/>
                </a:solidFill>
                <a:latin typeface="Calibri" panose="020F0502020204030204" pitchFamily="34" charset="0"/>
              </a:rPr>
              <a:t> ($15 Million - </a:t>
            </a:r>
            <a:r>
              <a:rPr lang="en-US" sz="2000" dirty="0" smtClean="0">
                <a:solidFill>
                  <a:srgbClr val="000000"/>
                </a:solidFill>
                <a:latin typeface="Calibri" panose="020F0502020204030204" pitchFamily="34" charset="0"/>
              </a:rPr>
              <a:t>co-financing </a:t>
            </a:r>
            <a:r>
              <a:rPr lang="en-US" sz="2000" dirty="0">
                <a:solidFill>
                  <a:srgbClr val="000000"/>
                </a:solidFill>
                <a:latin typeface="Calibri" panose="020F0502020204030204" pitchFamily="34" charset="0"/>
              </a:rPr>
              <a:t>$</a:t>
            </a:r>
            <a:r>
              <a:rPr lang="en-US" sz="2000" dirty="0" smtClean="0">
                <a:solidFill>
                  <a:srgbClr val="000000"/>
                </a:solidFill>
                <a:latin typeface="Calibri" panose="020F0502020204030204" pitchFamily="34" charset="0"/>
              </a:rPr>
              <a:t>200 </a:t>
            </a:r>
            <a:r>
              <a:rPr lang="en-US" sz="2000" dirty="0">
                <a:solidFill>
                  <a:srgbClr val="000000"/>
                </a:solidFill>
                <a:latin typeface="Calibri" panose="020F0502020204030204" pitchFamily="34" charset="0"/>
              </a:rPr>
              <a:t>million) seeks to foster private investments that promote energy security, environmental sustainability and related economic opportunities in nations across the Caribbean Basin</a:t>
            </a:r>
            <a:r>
              <a:rPr lang="es-ES" sz="2000" dirty="0">
                <a:solidFill>
                  <a:srgbClr val="000000"/>
                </a:solidFill>
                <a:latin typeface="Calibri" panose="020F0502020204030204" pitchFamily="34" charset="0"/>
              </a:rPr>
              <a:t>. </a:t>
            </a:r>
          </a:p>
          <a:p>
            <a:pPr marL="742950" lvl="2" indent="-285750">
              <a:buFont typeface="Wingdings" panose="05000000000000000000" pitchFamily="2" charset="2"/>
              <a:buChar char="Ø"/>
            </a:pPr>
            <a:r>
              <a:rPr lang="en-US" dirty="0">
                <a:solidFill>
                  <a:srgbClr val="000000"/>
                </a:solidFill>
              </a:rPr>
              <a:t>highly innovative investment platforms and business models that expand access to clean and safe energy, achieve the sustainable use of natural capital, and generate opportunities for local businesses and low income populations, including women and indigenous people </a:t>
            </a:r>
            <a:endParaRPr lang="es-E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7408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295401"/>
          </a:xfrm>
        </p:spPr>
        <p:txBody>
          <a:bodyPr/>
          <a:lstStyle/>
          <a:p>
            <a:r>
              <a:rPr lang="en-US" b="1" dirty="0">
                <a:solidFill>
                  <a:srgbClr val="046435"/>
                </a:solidFill>
                <a:effectLst/>
              </a:rPr>
              <a:t>Expanding Private Sector Engagement in GEF </a:t>
            </a:r>
            <a:r>
              <a:rPr lang="en-US" b="1" dirty="0" smtClean="0">
                <a:solidFill>
                  <a:srgbClr val="046435"/>
                </a:solidFill>
                <a:effectLst/>
              </a:rPr>
              <a:t>Projects (2)</a:t>
            </a:r>
            <a:endParaRPr lang="en-US" dirty="0"/>
          </a:p>
        </p:txBody>
      </p:sp>
      <p:sp>
        <p:nvSpPr>
          <p:cNvPr id="3" name="Content Placeholder 2"/>
          <p:cNvSpPr>
            <a:spLocks noGrp="1"/>
          </p:cNvSpPr>
          <p:nvPr>
            <p:ph idx="1"/>
          </p:nvPr>
        </p:nvSpPr>
        <p:spPr>
          <a:xfrm>
            <a:off x="381000" y="838200"/>
            <a:ext cx="8610600" cy="4876800"/>
          </a:xfrm>
        </p:spPr>
        <p:txBody>
          <a:bodyPr>
            <a:noAutofit/>
          </a:bodyPr>
          <a:lstStyle/>
          <a:p>
            <a:pPr marL="342900" indent="-342900">
              <a:buFont typeface="Arial" panose="020B0604020202020204" pitchFamily="34" charset="0"/>
              <a:buChar char="•"/>
            </a:pPr>
            <a:r>
              <a:rPr lang="en-US" sz="2000" u="sng" dirty="0">
                <a:solidFill>
                  <a:srgbClr val="000000"/>
                </a:solidFill>
                <a:latin typeface="Calibri" panose="020F0502020204030204" pitchFamily="34" charset="0"/>
              </a:rPr>
              <a:t>The IDB MIF PPP Program</a:t>
            </a:r>
            <a:r>
              <a:rPr lang="en-US" sz="2000" dirty="0">
                <a:solidFill>
                  <a:srgbClr val="000000"/>
                </a:solidFill>
                <a:latin typeface="Calibri" panose="020F0502020204030204" pitchFamily="34" charset="0"/>
              </a:rPr>
              <a:t> ($15 Million – co-financing $266 Million) is making       targeted equity investments in funds to promote energy efficiency, renewable energy, and bio-diversity in Latin America.</a:t>
            </a:r>
          </a:p>
          <a:p>
            <a:pPr lvl="1">
              <a:buFont typeface="Wingdings" panose="05000000000000000000" pitchFamily="2" charset="2"/>
              <a:buChar char="Ø"/>
            </a:pPr>
            <a:r>
              <a:rPr lang="en-US" sz="1800" dirty="0" smtClean="0">
                <a:solidFill>
                  <a:srgbClr val="000000"/>
                </a:solidFill>
              </a:rPr>
              <a:t>investments </a:t>
            </a:r>
            <a:r>
              <a:rPr lang="en-US" sz="1800" dirty="0">
                <a:solidFill>
                  <a:srgbClr val="000000"/>
                </a:solidFill>
              </a:rPr>
              <a:t>will contribute to energy savings, new renewable energy supply, reduction of greenhouse gas (GHG) emissions, preservation of natural resources, protection of bio-diversity, and development of sustainable business models. </a:t>
            </a:r>
            <a:endParaRPr lang="en-US" sz="1800" dirty="0" smtClean="0">
              <a:solidFill>
                <a:srgbClr val="000000"/>
              </a:solidFill>
            </a:endParaRPr>
          </a:p>
          <a:p>
            <a:pPr lvl="1">
              <a:buFont typeface="Wingdings" panose="05000000000000000000" pitchFamily="2" charset="2"/>
              <a:buChar char="Ø"/>
            </a:pPr>
            <a:endParaRPr lang="en-US" sz="1800" dirty="0"/>
          </a:p>
          <a:p>
            <a:pPr marL="342900" indent="-342900">
              <a:buFont typeface="Arial" panose="020B0604020202020204" pitchFamily="34" charset="0"/>
              <a:buChar char="•"/>
            </a:pPr>
            <a:r>
              <a:rPr lang="en-US" sz="2000" u="sng" dirty="0" smtClean="0">
                <a:solidFill>
                  <a:srgbClr val="000000"/>
                </a:solidFill>
                <a:latin typeface="Calibri" panose="020F0502020204030204" pitchFamily="34" charset="0"/>
              </a:rPr>
              <a:t>The </a:t>
            </a:r>
            <a:r>
              <a:rPr lang="en-US" sz="2000" u="sng" dirty="0">
                <a:solidFill>
                  <a:srgbClr val="000000"/>
                </a:solidFill>
                <a:latin typeface="Calibri" panose="020F0502020204030204" pitchFamily="34" charset="0"/>
              </a:rPr>
              <a:t>IDB Climate-Smart Agriculture Fund For The Americas</a:t>
            </a:r>
            <a:r>
              <a:rPr lang="en-US" sz="2000" dirty="0">
                <a:solidFill>
                  <a:srgbClr val="000000"/>
                </a:solidFill>
                <a:latin typeface="Calibri" panose="020F0502020204030204" pitchFamily="34" charset="0"/>
              </a:rPr>
              <a:t> ($5 </a:t>
            </a:r>
            <a:r>
              <a:rPr lang="en-US" sz="2000" dirty="0" smtClean="0">
                <a:solidFill>
                  <a:srgbClr val="000000"/>
                </a:solidFill>
                <a:latin typeface="Calibri" panose="020F0502020204030204" pitchFamily="34" charset="0"/>
              </a:rPr>
              <a:t>Million – co-financing $50.9 Million) </a:t>
            </a:r>
            <a:r>
              <a:rPr lang="en-US" sz="2000" dirty="0">
                <a:solidFill>
                  <a:srgbClr val="000000"/>
                </a:solidFill>
                <a:latin typeface="Calibri" panose="020F0502020204030204" pitchFamily="34" charset="0"/>
              </a:rPr>
              <a:t>is catalyzing greater private sector investments in sustainable agriculture, forestry and rangeland systems in order to maintain and improve the flow of agro-ecosystem services from productive landscapes in the face of climate change and increasing resource </a:t>
            </a:r>
            <a:r>
              <a:rPr lang="en-US" sz="2000" dirty="0" smtClean="0">
                <a:solidFill>
                  <a:srgbClr val="000000"/>
                </a:solidFill>
                <a:latin typeface="Calibri" panose="020F0502020204030204" pitchFamily="34" charset="0"/>
              </a:rPr>
              <a:t>scarcity.</a:t>
            </a:r>
            <a:endParaRPr lang="es-ES" sz="2000" dirty="0">
              <a:solidFill>
                <a:srgbClr val="000000"/>
              </a:solidFill>
              <a:latin typeface="Calibri" panose="020F0502020204030204" pitchFamily="34" charset="0"/>
            </a:endParaRPr>
          </a:p>
          <a:p>
            <a:pPr marL="742950" lvl="2" indent="-285750">
              <a:buFont typeface="Wingdings" panose="05000000000000000000" pitchFamily="2" charset="2"/>
              <a:buChar char="Ø"/>
            </a:pPr>
            <a:r>
              <a:rPr lang="en-US" sz="1800" dirty="0">
                <a:solidFill>
                  <a:srgbClr val="000000"/>
                </a:solidFill>
              </a:rPr>
              <a:t>focuses on the synergies between private sector funds and agricultural development funds. It will also be the first fund tailored to incentivize private sector investment in climate-smart agriculture.</a:t>
            </a:r>
            <a:endParaRPr lang="es-ES" sz="1800" dirty="0">
              <a:solidFill>
                <a:srgbClr val="000000"/>
              </a:solidFill>
            </a:endParaRPr>
          </a:p>
        </p:txBody>
      </p:sp>
      <p:sp>
        <p:nvSpPr>
          <p:cNvPr id="4" name="Slide Number Placeholder 3"/>
          <p:cNvSpPr>
            <a:spLocks noGrp="1"/>
          </p:cNvSpPr>
          <p:nvPr>
            <p:ph type="sldNum" sz="quarter" idx="12"/>
          </p:nvPr>
        </p:nvSpPr>
        <p:spPr/>
        <p:txBody>
          <a:bodyPr/>
          <a:lstStyle/>
          <a:p>
            <a:fld id="{F0386BFE-BCB3-4490-B361-92EBA2B1DDEA}" type="slidenum">
              <a:rPr lang="en-US" smtClean="0"/>
              <a:pPr/>
              <a:t>3</a:t>
            </a:fld>
            <a:endParaRPr lang="en-US" dirty="0"/>
          </a:p>
        </p:txBody>
      </p:sp>
    </p:spTree>
    <p:extLst>
      <p:ext uri="{BB962C8B-B14F-4D97-AF65-F5344CB8AC3E}">
        <p14:creationId xmlns:p14="http://schemas.microsoft.com/office/powerpoint/2010/main" val="3816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46435"/>
                </a:solidFill>
              </a:rPr>
              <a:t>Expanding Private Sector Engagement</a:t>
            </a:r>
            <a:endParaRPr lang="en-US" dirty="0">
              <a:solidFill>
                <a:srgbClr val="046435"/>
              </a:solidFill>
            </a:endParaRPr>
          </a:p>
        </p:txBody>
      </p:sp>
      <p:sp>
        <p:nvSpPr>
          <p:cNvPr id="3" name="Content Placeholder 2"/>
          <p:cNvSpPr>
            <a:spLocks noGrp="1"/>
          </p:cNvSpPr>
          <p:nvPr>
            <p:ph idx="1"/>
          </p:nvPr>
        </p:nvSpPr>
        <p:spPr>
          <a:xfrm>
            <a:off x="990600" y="1447801"/>
            <a:ext cx="7162800" cy="457199"/>
          </a:xfrm>
        </p:spPr>
        <p:txBody>
          <a:bodyPr>
            <a:normAutofit lnSpcReduction="10000"/>
          </a:bodyPr>
          <a:lstStyle/>
          <a:p>
            <a:pPr marL="0" indent="0" algn="ctr">
              <a:buNone/>
            </a:pPr>
            <a:r>
              <a:rPr lang="en-US" dirty="0" smtClean="0"/>
              <a:t>In GEF-6 we are pursuing:</a:t>
            </a:r>
          </a:p>
        </p:txBody>
      </p:sp>
      <p:sp>
        <p:nvSpPr>
          <p:cNvPr id="4" name="Slide Number Placeholder 3"/>
          <p:cNvSpPr>
            <a:spLocks noGrp="1"/>
          </p:cNvSpPr>
          <p:nvPr>
            <p:ph type="sldNum" sz="quarter" idx="12"/>
          </p:nvPr>
        </p:nvSpPr>
        <p:spPr/>
        <p:txBody>
          <a:bodyPr/>
          <a:lstStyle/>
          <a:p>
            <a:fld id="{F0386BFE-BCB3-4490-B361-92EBA2B1DDEA}" type="slidenum">
              <a:rPr lang="en-US" smtClean="0"/>
              <a:pPr/>
              <a:t>4</a:t>
            </a:fld>
            <a:endParaRPr lang="en-US" dirty="0"/>
          </a:p>
        </p:txBody>
      </p:sp>
      <p:sp>
        <p:nvSpPr>
          <p:cNvPr id="5" name="TextBox 4"/>
          <p:cNvSpPr txBox="1"/>
          <p:nvPr/>
        </p:nvSpPr>
        <p:spPr>
          <a:xfrm>
            <a:off x="609600" y="1905000"/>
            <a:ext cx="8077200" cy="3416320"/>
          </a:xfrm>
          <a:prstGeom prst="rect">
            <a:avLst/>
          </a:prstGeom>
          <a:noFill/>
        </p:spPr>
        <p:txBody>
          <a:bodyPr wrap="square" rtlCol="0">
            <a:spAutoFit/>
          </a:bodyPr>
          <a:lstStyle/>
          <a:p>
            <a:pPr marL="457200" indent="-457200">
              <a:lnSpc>
                <a:spcPct val="150000"/>
              </a:lnSpc>
              <a:buAutoNum type="arabicPeriod"/>
            </a:pPr>
            <a:r>
              <a:rPr lang="en-US" sz="2400" b="1" i="1" dirty="0" smtClean="0">
                <a:cs typeface="Arial" panose="020B0604020202020204" pitchFamily="34" charset="0"/>
              </a:rPr>
              <a:t>Mainstreaming</a:t>
            </a:r>
            <a:r>
              <a:rPr lang="en-US" sz="2400" b="1" dirty="0" smtClean="0">
                <a:cs typeface="Arial" panose="020B0604020202020204" pitchFamily="34" charset="0"/>
              </a:rPr>
              <a:t> </a:t>
            </a:r>
            <a:r>
              <a:rPr lang="en-US" sz="2400" dirty="0">
                <a:cs typeface="Arial" panose="020B0604020202020204" pitchFamily="34" charset="0"/>
              </a:rPr>
              <a:t>- seeking private sector engagement in all </a:t>
            </a:r>
            <a:r>
              <a:rPr lang="en-US" sz="2400" dirty="0" smtClean="0">
                <a:cs typeface="Arial" panose="020B0604020202020204" pitchFamily="34" charset="0"/>
              </a:rPr>
              <a:t>projects</a:t>
            </a:r>
          </a:p>
          <a:p>
            <a:pPr marL="457200" indent="-457200">
              <a:lnSpc>
                <a:spcPct val="150000"/>
              </a:lnSpc>
              <a:buAutoNum type="arabicPeriod"/>
            </a:pPr>
            <a:endParaRPr lang="en-US" sz="2400" dirty="0">
              <a:cs typeface="Arial" panose="020B0604020202020204" pitchFamily="34" charset="0"/>
            </a:endParaRPr>
          </a:p>
          <a:p>
            <a:pPr>
              <a:lnSpc>
                <a:spcPct val="150000"/>
              </a:lnSpc>
            </a:pPr>
            <a:r>
              <a:rPr lang="en-US" sz="2400" b="1" dirty="0">
                <a:cs typeface="Arial" panose="020B0604020202020204" pitchFamily="34" charset="0"/>
              </a:rPr>
              <a:t>2. </a:t>
            </a:r>
            <a:r>
              <a:rPr lang="en-US" sz="2400" b="1" i="1" dirty="0">
                <a:cs typeface="Arial" panose="020B0604020202020204" pitchFamily="34" charset="0"/>
              </a:rPr>
              <a:t>Integrated Approach Pilots </a:t>
            </a:r>
            <a:r>
              <a:rPr lang="en-US" sz="2400" dirty="0">
                <a:cs typeface="Arial" panose="020B0604020202020204" pitchFamily="34" charset="0"/>
              </a:rPr>
              <a:t>- targeted </a:t>
            </a:r>
            <a:r>
              <a:rPr lang="en-US" sz="2400" dirty="0" smtClean="0">
                <a:cs typeface="Arial" panose="020B0604020202020204" pitchFamily="34" charset="0"/>
              </a:rPr>
              <a:t>pilots</a:t>
            </a:r>
          </a:p>
          <a:p>
            <a:pPr>
              <a:lnSpc>
                <a:spcPct val="150000"/>
              </a:lnSpc>
            </a:pPr>
            <a:endParaRPr lang="en-US" sz="2400" dirty="0">
              <a:cs typeface="Arial" panose="020B0604020202020204" pitchFamily="34" charset="0"/>
            </a:endParaRPr>
          </a:p>
          <a:p>
            <a:pPr>
              <a:lnSpc>
                <a:spcPct val="150000"/>
              </a:lnSpc>
            </a:pPr>
            <a:r>
              <a:rPr lang="fr-FR" sz="2400" b="1" dirty="0">
                <a:cs typeface="Arial" panose="020B0604020202020204" pitchFamily="34" charset="0"/>
              </a:rPr>
              <a:t>3. </a:t>
            </a:r>
            <a:r>
              <a:rPr lang="fr-FR" sz="2400" b="1" i="1" dirty="0" smtClean="0">
                <a:cs typeface="Arial" panose="020B0604020202020204" pitchFamily="34" charset="0"/>
              </a:rPr>
              <a:t>Non-</a:t>
            </a:r>
            <a:r>
              <a:rPr lang="fr-FR" sz="2400" b="1" i="1" dirty="0" err="1" smtClean="0">
                <a:cs typeface="Arial" panose="020B0604020202020204" pitchFamily="34" charset="0"/>
              </a:rPr>
              <a:t>grant</a:t>
            </a:r>
            <a:r>
              <a:rPr lang="fr-FR" sz="2400" b="1" i="1" dirty="0" smtClean="0">
                <a:cs typeface="Arial" panose="020B0604020202020204" pitchFamily="34" charset="0"/>
              </a:rPr>
              <a:t> instrument </a:t>
            </a:r>
            <a:r>
              <a:rPr lang="fr-FR" sz="2400" b="1" i="1" dirty="0">
                <a:cs typeface="Arial" panose="020B0604020202020204" pitchFamily="34" charset="0"/>
              </a:rPr>
              <a:t>Pilot </a:t>
            </a:r>
            <a:r>
              <a:rPr lang="fr-FR" sz="2400" dirty="0">
                <a:cs typeface="Arial" panose="020B0604020202020204" pitchFamily="34" charset="0"/>
              </a:rPr>
              <a:t>- </a:t>
            </a:r>
            <a:r>
              <a:rPr lang="fr-FR" sz="2400" dirty="0" err="1">
                <a:cs typeface="Arial" panose="020B0604020202020204" pitchFamily="34" charset="0"/>
              </a:rPr>
              <a:t>special</a:t>
            </a:r>
            <a:r>
              <a:rPr lang="fr-FR" sz="2400" dirty="0">
                <a:cs typeface="Arial" panose="020B0604020202020204" pitchFamily="34" charset="0"/>
              </a:rPr>
              <a:t> set-</a:t>
            </a:r>
            <a:r>
              <a:rPr lang="fr-FR" sz="2400" dirty="0" err="1">
                <a:cs typeface="Arial" panose="020B0604020202020204" pitchFamily="34" charset="0"/>
              </a:rPr>
              <a:t>aside</a:t>
            </a:r>
            <a:endParaRPr lang="en-US" sz="2400" dirty="0"/>
          </a:p>
        </p:txBody>
      </p:sp>
    </p:spTree>
    <p:extLst>
      <p:ext uri="{BB962C8B-B14F-4D97-AF65-F5344CB8AC3E}">
        <p14:creationId xmlns:p14="http://schemas.microsoft.com/office/powerpoint/2010/main" val="30651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609600"/>
          </a:xfrm>
        </p:spPr>
        <p:txBody>
          <a:bodyPr/>
          <a:lstStyle/>
          <a:p>
            <a:r>
              <a:rPr lang="en-US" b="1" dirty="0"/>
              <a:t>(1) Non-grant </a:t>
            </a:r>
            <a:r>
              <a:rPr lang="en-US" b="1" dirty="0" smtClean="0"/>
              <a:t>Instrument Pilot (NGI)</a:t>
            </a:r>
            <a:endParaRPr lang="en-US" dirty="0"/>
          </a:p>
        </p:txBody>
      </p:sp>
      <p:sp>
        <p:nvSpPr>
          <p:cNvPr id="3" name="Content Placeholder 2"/>
          <p:cNvSpPr>
            <a:spLocks noGrp="1"/>
          </p:cNvSpPr>
          <p:nvPr>
            <p:ph idx="1"/>
          </p:nvPr>
        </p:nvSpPr>
        <p:spPr>
          <a:xfrm>
            <a:off x="304800" y="609600"/>
            <a:ext cx="8686800" cy="5181600"/>
          </a:xfrm>
        </p:spPr>
        <p:txBody>
          <a:bodyPr>
            <a:normAutofit lnSpcReduction="10000"/>
          </a:bodyPr>
          <a:lstStyle/>
          <a:p>
            <a:pPr>
              <a:buFont typeface="Wingdings" panose="05000000000000000000" pitchFamily="2" charset="2"/>
              <a:buChar char="Ø"/>
            </a:pPr>
            <a:r>
              <a:rPr lang="es-ES" sz="2600" dirty="0" smtClean="0">
                <a:solidFill>
                  <a:srgbClr val="000000"/>
                </a:solidFill>
                <a:latin typeface="Calibri" panose="020F0502020204030204" pitchFamily="34" charset="0"/>
                <a:cs typeface="+mn-cs"/>
              </a:rPr>
              <a:t> </a:t>
            </a:r>
            <a:r>
              <a:rPr lang="es-ES" sz="2200" dirty="0" smtClean="0">
                <a:solidFill>
                  <a:srgbClr val="000000"/>
                </a:solidFill>
                <a:latin typeface="Calibri" panose="020F0502020204030204" pitchFamily="34" charset="0"/>
                <a:cs typeface="+mn-cs"/>
              </a:rPr>
              <a:t>115 Million </a:t>
            </a:r>
            <a:r>
              <a:rPr lang="es-ES" sz="2200" dirty="0" smtClean="0">
                <a:solidFill>
                  <a:srgbClr val="000000"/>
                </a:solidFill>
                <a:latin typeface="Calibri" panose="020F0502020204030204" pitchFamily="34" charset="0"/>
                <a:cs typeface="+mn-cs"/>
                <a:sym typeface="Wingdings" panose="05000000000000000000" pitchFamily="2" charset="2"/>
              </a:rPr>
              <a:t> </a:t>
            </a:r>
            <a:r>
              <a:rPr lang="en-US" sz="2200" dirty="0">
                <a:solidFill>
                  <a:srgbClr val="000000"/>
                </a:solidFill>
                <a:latin typeface="Calibri" panose="020F0502020204030204" pitchFamily="34" charset="0"/>
                <a:cs typeface="+mn-cs"/>
                <a:sym typeface="Wingdings" panose="05000000000000000000" pitchFamily="2" charset="2"/>
              </a:rPr>
              <a:t>$5 million will be reserved for the Sustainable Cities Integrated Approach </a:t>
            </a:r>
            <a:r>
              <a:rPr lang="en-US" sz="2200" dirty="0" smtClean="0">
                <a:solidFill>
                  <a:srgbClr val="000000"/>
                </a:solidFill>
                <a:latin typeface="Calibri" panose="020F0502020204030204" pitchFamily="34" charset="0"/>
                <a:cs typeface="+mn-cs"/>
                <a:sym typeface="Wingdings" panose="05000000000000000000" pitchFamily="2" charset="2"/>
              </a:rPr>
              <a:t>Pilot</a:t>
            </a:r>
          </a:p>
          <a:p>
            <a:pPr>
              <a:buFont typeface="Wingdings" panose="05000000000000000000" pitchFamily="2" charset="2"/>
              <a:buChar char="Ø"/>
            </a:pPr>
            <a:endParaRPr lang="en-US" sz="22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200" dirty="0" smtClean="0">
                <a:solidFill>
                  <a:srgbClr val="000000"/>
                </a:solidFill>
                <a:latin typeface="Calibri" panose="020F0502020204030204" pitchFamily="34" charset="0"/>
                <a:cs typeface="+mn-cs"/>
              </a:rPr>
              <a:t> Objective </a:t>
            </a:r>
            <a:r>
              <a:rPr lang="en-US" sz="2200" dirty="0" smtClean="0">
                <a:solidFill>
                  <a:srgbClr val="000000"/>
                </a:solidFill>
                <a:latin typeface="Calibri" panose="020F0502020204030204" pitchFamily="34" charset="0"/>
                <a:cs typeface="+mn-cs"/>
                <a:sym typeface="Wingdings" panose="05000000000000000000" pitchFamily="2" charset="2"/>
              </a:rPr>
              <a:t> </a:t>
            </a:r>
            <a:r>
              <a:rPr lang="en-US" sz="2200" dirty="0" smtClean="0">
                <a:solidFill>
                  <a:srgbClr val="000000"/>
                </a:solidFill>
                <a:latin typeface="Calibri" panose="020F0502020204030204" pitchFamily="34" charset="0"/>
                <a:cs typeface="+mn-cs"/>
              </a:rPr>
              <a:t>to support the achievement of the GEF’s objectives through the use of non-grant instruments for targeted investments that promote global environmental benefits</a:t>
            </a:r>
          </a:p>
          <a:p>
            <a:pPr>
              <a:buFont typeface="Wingdings" panose="05000000000000000000" pitchFamily="2" charset="2"/>
              <a:buChar char="Ø"/>
            </a:pPr>
            <a:endParaRPr lang="es-ES" sz="22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200" u="sng" dirty="0" smtClean="0">
                <a:solidFill>
                  <a:srgbClr val="000000"/>
                </a:solidFill>
                <a:latin typeface="Calibri" panose="020F0502020204030204" pitchFamily="34" charset="0"/>
                <a:cs typeface="+mn-cs"/>
              </a:rPr>
              <a:t>Until </a:t>
            </a:r>
            <a:r>
              <a:rPr lang="en-US" sz="2200" u="sng" dirty="0">
                <a:solidFill>
                  <a:srgbClr val="000000"/>
                </a:solidFill>
                <a:latin typeface="Calibri" panose="020F0502020204030204" pitchFamily="34" charset="0"/>
                <a:cs typeface="+mn-cs"/>
              </a:rPr>
              <a:t>now</a:t>
            </a:r>
            <a:r>
              <a:rPr lang="en-US" sz="2200" dirty="0">
                <a:solidFill>
                  <a:srgbClr val="000000"/>
                </a:solidFill>
                <a:latin typeface="Calibri" panose="020F0502020204030204" pitchFamily="34" charset="0"/>
                <a:cs typeface="+mn-cs"/>
              </a:rPr>
              <a:t>, non-grant instruments have </a:t>
            </a:r>
            <a:r>
              <a:rPr lang="en-US" sz="2200" u="sng" dirty="0" smtClean="0">
                <a:solidFill>
                  <a:srgbClr val="000000"/>
                </a:solidFill>
                <a:latin typeface="Calibri" panose="020F0502020204030204" pitchFamily="34" charset="0"/>
                <a:cs typeface="+mn-cs"/>
              </a:rPr>
              <a:t>not </a:t>
            </a:r>
            <a:r>
              <a:rPr lang="en-US" sz="2200" u="sng" dirty="0">
                <a:solidFill>
                  <a:srgbClr val="000000"/>
                </a:solidFill>
                <a:latin typeface="Calibri" panose="020F0502020204030204" pitchFamily="34" charset="0"/>
                <a:cs typeface="+mn-cs"/>
              </a:rPr>
              <a:t>been used</a:t>
            </a:r>
            <a:r>
              <a:rPr lang="en-US" sz="2200" dirty="0">
                <a:solidFill>
                  <a:srgbClr val="000000"/>
                </a:solidFill>
                <a:latin typeface="Calibri" panose="020F0502020204030204" pitchFamily="34" charset="0"/>
                <a:cs typeface="+mn-cs"/>
              </a:rPr>
              <a:t> in the GEF’s engagement with public sector </a:t>
            </a:r>
            <a:r>
              <a:rPr lang="en-US" sz="2200" dirty="0" smtClean="0">
                <a:solidFill>
                  <a:srgbClr val="000000"/>
                </a:solidFill>
                <a:latin typeface="Calibri" panose="020F0502020204030204" pitchFamily="34" charset="0"/>
                <a:cs typeface="+mn-cs"/>
              </a:rPr>
              <a:t>entities </a:t>
            </a:r>
            <a:r>
              <a:rPr lang="en-US" sz="2200" dirty="0" smtClean="0">
                <a:solidFill>
                  <a:srgbClr val="000000"/>
                </a:solidFill>
                <a:latin typeface="Calibri" panose="020F0502020204030204" pitchFamily="34" charset="0"/>
                <a:cs typeface="+mn-cs"/>
                <a:sym typeface="Wingdings" panose="05000000000000000000" pitchFamily="2" charset="2"/>
              </a:rPr>
              <a:t> we expect this to happen</a:t>
            </a:r>
            <a:endParaRPr lang="en-US" sz="2200" dirty="0" smtClean="0">
              <a:solidFill>
                <a:srgbClr val="000000"/>
              </a:solidFill>
              <a:latin typeface="Calibri" panose="020F0502020204030204" pitchFamily="34" charset="0"/>
              <a:cs typeface="+mn-cs"/>
            </a:endParaRPr>
          </a:p>
          <a:p>
            <a:pPr>
              <a:buFont typeface="Wingdings" panose="05000000000000000000" pitchFamily="2" charset="2"/>
              <a:buChar char="Ø"/>
            </a:pPr>
            <a:endParaRPr lang="es-ES" sz="22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200" dirty="0" smtClean="0">
                <a:solidFill>
                  <a:srgbClr val="000000"/>
                </a:solidFill>
                <a:latin typeface="Calibri" panose="020F0502020204030204" pitchFamily="34" charset="0"/>
              </a:rPr>
              <a:t>The </a:t>
            </a:r>
            <a:r>
              <a:rPr lang="en-US" sz="2200" dirty="0">
                <a:solidFill>
                  <a:srgbClr val="000000"/>
                </a:solidFill>
                <a:latin typeface="Calibri" panose="020F0502020204030204" pitchFamily="34" charset="0"/>
              </a:rPr>
              <a:t>use of non-grant </a:t>
            </a:r>
            <a:r>
              <a:rPr lang="en-US" sz="2200" dirty="0" smtClean="0">
                <a:solidFill>
                  <a:srgbClr val="000000"/>
                </a:solidFill>
                <a:latin typeface="Calibri" panose="020F0502020204030204" pitchFamily="34" charset="0"/>
              </a:rPr>
              <a:t>instruments </a:t>
            </a:r>
            <a:r>
              <a:rPr lang="en-US" sz="2200" dirty="0">
                <a:solidFill>
                  <a:srgbClr val="000000"/>
                </a:solidFill>
                <a:latin typeface="Calibri" panose="020F0502020204030204" pitchFamily="34" charset="0"/>
              </a:rPr>
              <a:t>under the GEF-6 Pilot will be focused on instruments that have the potential to generate </a:t>
            </a:r>
            <a:r>
              <a:rPr lang="en-US" sz="2200" dirty="0" smtClean="0">
                <a:solidFill>
                  <a:srgbClr val="000000"/>
                </a:solidFill>
                <a:latin typeface="Calibri" panose="020F0502020204030204" pitchFamily="34" charset="0"/>
              </a:rPr>
              <a:t>reflows </a:t>
            </a:r>
            <a:r>
              <a:rPr lang="en-US" sz="2200" dirty="0" smtClean="0">
                <a:solidFill>
                  <a:srgbClr val="000000"/>
                </a:solidFill>
                <a:latin typeface="Calibri" panose="020F0502020204030204" pitchFamily="34" charset="0"/>
                <a:sym typeface="Wingdings" panose="05000000000000000000" pitchFamily="2" charset="2"/>
              </a:rPr>
              <a:t> contribute to the </a:t>
            </a:r>
            <a:r>
              <a:rPr lang="en-US" sz="2200" dirty="0" smtClean="0">
                <a:solidFill>
                  <a:srgbClr val="000000"/>
                </a:solidFill>
                <a:latin typeface="Calibri" panose="020F0502020204030204" pitchFamily="34" charset="0"/>
              </a:rPr>
              <a:t>GEF Trust Fund’s financial sustainability </a:t>
            </a:r>
          </a:p>
          <a:p>
            <a:endParaRPr lang="en-US" dirty="0"/>
          </a:p>
        </p:txBody>
      </p:sp>
      <p:sp>
        <p:nvSpPr>
          <p:cNvPr id="4" name="Slide Number Placeholder 3"/>
          <p:cNvSpPr>
            <a:spLocks noGrp="1"/>
          </p:cNvSpPr>
          <p:nvPr>
            <p:ph type="sldNum" sz="quarter" idx="12"/>
          </p:nvPr>
        </p:nvSpPr>
        <p:spPr/>
        <p:txBody>
          <a:bodyPr/>
          <a:lstStyle/>
          <a:p>
            <a:fld id="{F0386BFE-BCB3-4490-B361-92EBA2B1DDEA}" type="slidenum">
              <a:rPr lang="en-US" smtClean="0"/>
              <a:pPr/>
              <a:t>5</a:t>
            </a:fld>
            <a:endParaRPr lang="en-US" dirty="0"/>
          </a:p>
        </p:txBody>
      </p:sp>
    </p:spTree>
    <p:extLst>
      <p:ext uri="{BB962C8B-B14F-4D97-AF65-F5344CB8AC3E}">
        <p14:creationId xmlns:p14="http://schemas.microsoft.com/office/powerpoint/2010/main" val="100789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191500" cy="609600"/>
          </a:xfrm>
        </p:spPr>
        <p:txBody>
          <a:bodyPr/>
          <a:lstStyle/>
          <a:p>
            <a:r>
              <a:rPr lang="en-US" b="1" dirty="0" smtClean="0"/>
              <a:t>(2) </a:t>
            </a:r>
            <a:r>
              <a:rPr lang="en-US" b="1" dirty="0"/>
              <a:t>Non-grant Instrument Pilot (NGI)</a:t>
            </a:r>
            <a:endParaRPr lang="en-US" dirty="0"/>
          </a:p>
        </p:txBody>
      </p:sp>
      <p:sp>
        <p:nvSpPr>
          <p:cNvPr id="3" name="Content Placeholder 2"/>
          <p:cNvSpPr>
            <a:spLocks noGrp="1"/>
          </p:cNvSpPr>
          <p:nvPr>
            <p:ph idx="1"/>
          </p:nvPr>
        </p:nvSpPr>
        <p:spPr>
          <a:xfrm>
            <a:off x="495300" y="1066800"/>
            <a:ext cx="8496300" cy="4876800"/>
          </a:xfrm>
        </p:spPr>
        <p:txBody>
          <a:bodyPr>
            <a:normAutofit lnSpcReduction="10000"/>
          </a:bodyPr>
          <a:lstStyle/>
          <a:p>
            <a:pPr>
              <a:buFont typeface="Wingdings" panose="05000000000000000000" pitchFamily="2" charset="2"/>
              <a:buChar char="Ø"/>
            </a:pPr>
            <a:r>
              <a:rPr lang="en-US" sz="2200" dirty="0" smtClean="0">
                <a:solidFill>
                  <a:srgbClr val="000000"/>
                </a:solidFill>
                <a:latin typeface="Calibri" panose="020F0502020204030204" pitchFamily="34" charset="0"/>
                <a:cs typeface="+mn-cs"/>
              </a:rPr>
              <a:t>By demonstrating </a:t>
            </a:r>
            <a:r>
              <a:rPr lang="en-US" sz="2200" dirty="0">
                <a:solidFill>
                  <a:srgbClr val="000000"/>
                </a:solidFill>
                <a:latin typeface="Calibri" panose="020F0502020204030204" pitchFamily="34" charset="0"/>
                <a:cs typeface="+mn-cs"/>
              </a:rPr>
              <a:t>and validating successful models for the use of non-grant instruments, the GEF can help catalyze large-scale changes through broader adoption and generate experiences which may also be useful for other international environmental funding mechanisms</a:t>
            </a:r>
            <a:endParaRPr lang="es-ES" sz="2200" dirty="0">
              <a:solidFill>
                <a:srgbClr val="000000"/>
              </a:solidFill>
              <a:latin typeface="Calibri" panose="020F0502020204030204" pitchFamily="34" charset="0"/>
              <a:cs typeface="+mn-cs"/>
            </a:endParaRPr>
          </a:p>
          <a:p>
            <a:pPr>
              <a:buFont typeface="Wingdings" panose="05000000000000000000" pitchFamily="2" charset="2"/>
              <a:buChar char="Ø"/>
            </a:pPr>
            <a:r>
              <a:rPr lang="en-US" sz="2200" dirty="0" smtClean="0">
                <a:solidFill>
                  <a:srgbClr val="000000"/>
                </a:solidFill>
                <a:latin typeface="Calibri" panose="020F0502020204030204" pitchFamily="34" charset="0"/>
                <a:cs typeface="+mn-cs"/>
              </a:rPr>
              <a:t>Selection criteria: </a:t>
            </a:r>
          </a:p>
          <a:p>
            <a:pPr>
              <a:buFont typeface="Wingdings" panose="05000000000000000000" pitchFamily="2" charset="2"/>
              <a:buChar char="Ø"/>
            </a:pPr>
            <a:endParaRPr lang="en-US" sz="2200" dirty="0">
              <a:solidFill>
                <a:srgbClr val="000000"/>
              </a:solidFill>
              <a:latin typeface="Calibri" panose="020F0502020204030204" pitchFamily="34" charset="0"/>
              <a:cs typeface="+mn-cs"/>
            </a:endParaRPr>
          </a:p>
          <a:p>
            <a:pPr lvl="1">
              <a:buFont typeface="Arial" panose="020B0604020202020204" pitchFamily="34" charset="0"/>
              <a:buChar char="•"/>
            </a:pPr>
            <a:r>
              <a:rPr lang="en-US" sz="2200" dirty="0">
                <a:solidFill>
                  <a:srgbClr val="000000"/>
                </a:solidFill>
                <a:latin typeface="Calibri" panose="020F0502020204030204" pitchFamily="34" charset="0"/>
              </a:rPr>
              <a:t>Demonstrate use of non-grant instruments in areas other than climate </a:t>
            </a:r>
            <a:r>
              <a:rPr lang="en-US" sz="2200" dirty="0" smtClean="0">
                <a:solidFill>
                  <a:srgbClr val="000000"/>
                </a:solidFill>
                <a:latin typeface="Calibri" panose="020F0502020204030204" pitchFamily="34" charset="0"/>
              </a:rPr>
              <a:t>change</a:t>
            </a:r>
          </a:p>
          <a:p>
            <a:pPr lvl="1">
              <a:buFont typeface="Arial" panose="020B0604020202020204" pitchFamily="34" charset="0"/>
              <a:buChar char="•"/>
            </a:pPr>
            <a:r>
              <a:rPr lang="en-US" sz="2200" dirty="0">
                <a:solidFill>
                  <a:srgbClr val="000000"/>
                </a:solidFill>
                <a:latin typeface="Calibri" panose="020F0502020204030204" pitchFamily="34" charset="0"/>
              </a:rPr>
              <a:t>Demonstrate innovative application of financial mechanisms and partnerships that may be broadly adopted and can be scaled </a:t>
            </a:r>
            <a:r>
              <a:rPr lang="en-US" sz="2200" dirty="0" smtClean="0">
                <a:solidFill>
                  <a:srgbClr val="000000"/>
                </a:solidFill>
                <a:latin typeface="Calibri" panose="020F0502020204030204" pitchFamily="34" charset="0"/>
              </a:rPr>
              <a:t>up;</a:t>
            </a:r>
            <a:endParaRPr lang="es-ES" sz="2200" dirty="0">
              <a:solidFill>
                <a:srgbClr val="000000"/>
              </a:solidFill>
              <a:latin typeface="Calibri" panose="020F0502020204030204" pitchFamily="34" charset="0"/>
              <a:cs typeface="+mn-cs"/>
            </a:endParaRPr>
          </a:p>
          <a:p>
            <a:pPr lvl="1">
              <a:buFont typeface="Arial" panose="020B0604020202020204" pitchFamily="34" charset="0"/>
              <a:buChar char="•"/>
            </a:pPr>
            <a:r>
              <a:rPr lang="en-US" sz="2200" dirty="0">
                <a:solidFill>
                  <a:srgbClr val="000000"/>
                </a:solidFill>
                <a:latin typeface="Calibri" panose="020F0502020204030204" pitchFamily="34" charset="0"/>
              </a:rPr>
              <a:t>Support innovative engagement of the private sector and public sector through innovative business </a:t>
            </a:r>
            <a:r>
              <a:rPr lang="en-US" sz="2200" dirty="0" smtClean="0">
                <a:solidFill>
                  <a:srgbClr val="000000"/>
                </a:solidFill>
                <a:latin typeface="Calibri" panose="020F0502020204030204" pitchFamily="34" charset="0"/>
              </a:rPr>
              <a:t>models;</a:t>
            </a:r>
            <a:endParaRPr lang="es-ES" sz="2200" dirty="0" smtClean="0">
              <a:solidFill>
                <a:srgbClr val="000000"/>
              </a:solidFill>
              <a:latin typeface="Calibri" panose="020F0502020204030204" pitchFamily="34" charset="0"/>
              <a:cs typeface="+mn-cs"/>
            </a:endParaRPr>
          </a:p>
          <a:p>
            <a:pPr lvl="1">
              <a:buFont typeface="Arial" panose="020B0604020202020204" pitchFamily="34" charset="0"/>
              <a:buChar char="•"/>
            </a:pPr>
            <a:r>
              <a:rPr lang="en-US" sz="2200" dirty="0">
                <a:solidFill>
                  <a:srgbClr val="000000"/>
                </a:solidFill>
                <a:latin typeface="Calibri" panose="020F0502020204030204" pitchFamily="34" charset="0"/>
              </a:rPr>
              <a:t>Deliver high levels of co-financing</a:t>
            </a:r>
            <a:endParaRPr lang="es-ES" sz="2200" dirty="0">
              <a:solidFill>
                <a:srgbClr val="000000"/>
              </a:solidFill>
              <a:latin typeface="Calibri" panose="020F0502020204030204" pitchFamily="34" charset="0"/>
              <a:cs typeface="+mn-cs"/>
            </a:endParaRPr>
          </a:p>
        </p:txBody>
      </p:sp>
      <p:sp>
        <p:nvSpPr>
          <p:cNvPr id="4" name="Slide Number Placeholder 3"/>
          <p:cNvSpPr>
            <a:spLocks noGrp="1"/>
          </p:cNvSpPr>
          <p:nvPr>
            <p:ph type="sldNum" sz="quarter" idx="12"/>
          </p:nvPr>
        </p:nvSpPr>
        <p:spPr/>
        <p:txBody>
          <a:bodyPr/>
          <a:lstStyle/>
          <a:p>
            <a:fld id="{F0386BFE-BCB3-4490-B361-92EBA2B1DDEA}" type="slidenum">
              <a:rPr lang="en-US" smtClean="0"/>
              <a:pPr/>
              <a:t>6</a:t>
            </a:fld>
            <a:endParaRPr lang="en-US" dirty="0"/>
          </a:p>
        </p:txBody>
      </p:sp>
    </p:spTree>
    <p:extLst>
      <p:ext uri="{BB962C8B-B14F-4D97-AF65-F5344CB8AC3E}">
        <p14:creationId xmlns:p14="http://schemas.microsoft.com/office/powerpoint/2010/main" val="363397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762000"/>
          </a:xfrm>
        </p:spPr>
        <p:txBody>
          <a:bodyPr/>
          <a:lstStyle/>
          <a:p>
            <a:r>
              <a:rPr lang="en-US" b="1" dirty="0" smtClean="0"/>
              <a:t>(3) </a:t>
            </a:r>
            <a:r>
              <a:rPr lang="en-US" b="1" dirty="0"/>
              <a:t>Non-grant Instrument Pilot (NGI)</a:t>
            </a:r>
            <a:endParaRPr lang="en-US" dirty="0"/>
          </a:p>
        </p:txBody>
      </p:sp>
      <p:sp>
        <p:nvSpPr>
          <p:cNvPr id="3" name="Content Placeholder 2"/>
          <p:cNvSpPr>
            <a:spLocks noGrp="1"/>
          </p:cNvSpPr>
          <p:nvPr>
            <p:ph idx="1"/>
          </p:nvPr>
        </p:nvSpPr>
        <p:spPr>
          <a:xfrm>
            <a:off x="381000" y="762000"/>
            <a:ext cx="8763000" cy="4572000"/>
          </a:xfrm>
        </p:spPr>
        <p:txBody>
          <a:bodyPr>
            <a:noAutofit/>
          </a:bodyPr>
          <a:lstStyle/>
          <a:p>
            <a:pPr>
              <a:buFont typeface="Wingdings" panose="05000000000000000000" pitchFamily="2" charset="2"/>
              <a:buChar char="Ø"/>
            </a:pPr>
            <a:r>
              <a:rPr lang="en-US" sz="2000" dirty="0">
                <a:solidFill>
                  <a:srgbClr val="000000"/>
                </a:solidFill>
                <a:latin typeface="Calibri" panose="020F0502020204030204" pitchFamily="34" charset="0"/>
                <a:cs typeface="+mn-cs"/>
              </a:rPr>
              <a:t>For projects/programs with private sector recipients, the GEF Partner Agency will negotiate an appropriate concessional rate or return on investment, which, consistent with the Agency’s regular </a:t>
            </a:r>
            <a:r>
              <a:rPr lang="en-US" sz="2000" dirty="0" smtClean="0">
                <a:solidFill>
                  <a:srgbClr val="000000"/>
                </a:solidFill>
                <a:latin typeface="Calibri" panose="020F0502020204030204" pitchFamily="34" charset="0"/>
                <a:cs typeface="+mn-cs"/>
              </a:rPr>
              <a:t>practices </a:t>
            </a:r>
            <a:r>
              <a:rPr lang="es-ES" sz="2000" dirty="0" smtClean="0">
                <a:solidFill>
                  <a:srgbClr val="000000"/>
                </a:solidFill>
                <a:latin typeface="Calibri" panose="020F0502020204030204" pitchFamily="34" charset="0"/>
                <a:cs typeface="+mn-cs"/>
                <a:sym typeface="Wingdings" panose="05000000000000000000" pitchFamily="2" charset="2"/>
              </a:rPr>
              <a:t> no necesita carta de endoso de PFO</a:t>
            </a:r>
            <a:endParaRPr lang="es-ES" sz="2000" dirty="0" smtClean="0">
              <a:solidFill>
                <a:srgbClr val="000000"/>
              </a:solidFill>
              <a:latin typeface="Calibri" panose="020F0502020204030204" pitchFamily="34" charset="0"/>
              <a:cs typeface="+mn-cs"/>
            </a:endParaRPr>
          </a:p>
          <a:p>
            <a:pPr marL="0" indent="0">
              <a:buNone/>
            </a:pPr>
            <a:r>
              <a:rPr lang="es-ES" sz="2000" dirty="0" smtClean="0">
                <a:solidFill>
                  <a:srgbClr val="000000"/>
                </a:solidFill>
                <a:latin typeface="Calibri" panose="020F0502020204030204" pitchFamily="34" charset="0"/>
                <a:cs typeface="+mn-cs"/>
              </a:rPr>
              <a:t> </a:t>
            </a:r>
          </a:p>
          <a:p>
            <a:pPr>
              <a:buFont typeface="Wingdings" panose="05000000000000000000" pitchFamily="2" charset="2"/>
              <a:buChar char="Ø"/>
            </a:pPr>
            <a:r>
              <a:rPr lang="en-US" sz="2000" dirty="0">
                <a:solidFill>
                  <a:srgbClr val="000000"/>
                </a:solidFill>
                <a:latin typeface="Calibri" panose="020F0502020204030204" pitchFamily="34" charset="0"/>
                <a:cs typeface="+mn-cs"/>
              </a:rPr>
              <a:t>For projects/programs with loans to public sector recipients, the Pilot will use differentiated terms</a:t>
            </a:r>
            <a:r>
              <a:rPr lang="es-ES" sz="2000" dirty="0" smtClean="0">
                <a:solidFill>
                  <a:srgbClr val="000000"/>
                </a:solidFill>
                <a:latin typeface="Calibri" panose="020F0502020204030204" pitchFamily="34" charset="0"/>
                <a:cs typeface="+mn-cs"/>
              </a:rPr>
              <a:t>: </a:t>
            </a:r>
            <a:endParaRPr lang="es-ES" sz="2000" dirty="0">
              <a:solidFill>
                <a:srgbClr val="000000"/>
              </a:solidFill>
              <a:latin typeface="Calibri" panose="020F0502020204030204" pitchFamily="34" charset="0"/>
              <a:cs typeface="+mn-cs"/>
            </a:endParaRPr>
          </a:p>
          <a:p>
            <a:pPr lvl="1">
              <a:buFont typeface="Arial" panose="020B0604020202020204" pitchFamily="34" charset="0"/>
              <a:buChar char="•"/>
            </a:pPr>
            <a:r>
              <a:rPr lang="en-US" sz="2000" dirty="0" smtClean="0">
                <a:solidFill>
                  <a:srgbClr val="000000"/>
                </a:solidFill>
                <a:latin typeface="Calibri" panose="020F0502020204030204" pitchFamily="34" charset="0"/>
              </a:rPr>
              <a:t>LDCS and SIDS: 40 years maturity, 10 years grace period, 0,25% interest</a:t>
            </a:r>
          </a:p>
          <a:p>
            <a:pPr lvl="1">
              <a:buFont typeface="Arial" panose="020B0604020202020204" pitchFamily="34" charset="0"/>
              <a:buChar char="•"/>
            </a:pPr>
            <a:r>
              <a:rPr lang="en-US" sz="2000" dirty="0" smtClean="0">
                <a:solidFill>
                  <a:srgbClr val="000000"/>
                </a:solidFill>
                <a:latin typeface="Calibri" panose="020F0502020204030204" pitchFamily="34" charset="0"/>
              </a:rPr>
              <a:t>Non LDCS - SIDS: 20 years maturity, 10 years grace period, 0,75% interest</a:t>
            </a:r>
          </a:p>
          <a:p>
            <a:pPr lvl="1">
              <a:buFont typeface="Arial" panose="020B0604020202020204" pitchFamily="34" charset="0"/>
              <a:buChar char="•"/>
            </a:pPr>
            <a:endParaRPr lang="es-ES" sz="20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000" dirty="0">
                <a:solidFill>
                  <a:srgbClr val="000000"/>
                </a:solidFill>
                <a:latin typeface="Calibri" panose="020F0502020204030204" pitchFamily="34" charset="0"/>
                <a:cs typeface="+mn-cs"/>
              </a:rPr>
              <a:t>In case of the use of guarantee instruments for public sector entities, the reflow schedule and fees will be negotiated on a case-by-case basis by the GEF Partner Agency</a:t>
            </a:r>
          </a:p>
        </p:txBody>
      </p:sp>
      <p:sp>
        <p:nvSpPr>
          <p:cNvPr id="4" name="Slide Number Placeholder 3"/>
          <p:cNvSpPr>
            <a:spLocks noGrp="1"/>
          </p:cNvSpPr>
          <p:nvPr>
            <p:ph type="sldNum" sz="quarter" idx="12"/>
          </p:nvPr>
        </p:nvSpPr>
        <p:spPr/>
        <p:txBody>
          <a:bodyPr/>
          <a:lstStyle/>
          <a:p>
            <a:fld id="{F0386BFE-BCB3-4490-B361-92EBA2B1DDEA}" type="slidenum">
              <a:rPr lang="en-US" smtClean="0"/>
              <a:pPr/>
              <a:t>7</a:t>
            </a:fld>
            <a:endParaRPr lang="en-US" dirty="0"/>
          </a:p>
        </p:txBody>
      </p:sp>
    </p:spTree>
    <p:extLst>
      <p:ext uri="{BB962C8B-B14F-4D97-AF65-F5344CB8AC3E}">
        <p14:creationId xmlns:p14="http://schemas.microsoft.com/office/powerpoint/2010/main" val="419962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custDataLst>
              <p:tags r:id="rId2"/>
            </p:custDataLst>
            <p:extLst>
              <p:ext uri="{D42A27DB-BD31-4B8C-83A1-F6EECF244321}">
                <p14:modId xmlns:p14="http://schemas.microsoft.com/office/powerpoint/2010/main" val="308694196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70"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52400" y="609600"/>
            <a:ext cx="8794113" cy="292388"/>
          </a:xfrm>
        </p:spPr>
        <p:txBody>
          <a:bodyPr/>
          <a:lstStyle/>
          <a:p>
            <a:pPr algn="ctr"/>
            <a:r>
              <a:rPr lang="en-US" dirty="0"/>
              <a:t>Typical types of private sector actors for GEF projects</a:t>
            </a:r>
          </a:p>
        </p:txBody>
      </p:sp>
      <p:sp>
        <p:nvSpPr>
          <p:cNvPr id="63" name="Rectangle 4"/>
          <p:cNvSpPr>
            <a:spLocks noChangeArrowheads="1"/>
          </p:cNvSpPr>
          <p:nvPr>
            <p:custDataLst>
              <p:tags r:id="rId4"/>
            </p:custDataLst>
          </p:nvPr>
        </p:nvSpPr>
        <p:spPr bwMode="gray">
          <a:xfrm>
            <a:off x="687935" y="1307461"/>
            <a:ext cx="7768130" cy="4392673"/>
          </a:xfrm>
          <a:prstGeom prst="rect">
            <a:avLst/>
          </a:prstGeom>
          <a:solidFill>
            <a:schemeClr val="bg1"/>
          </a:solidFill>
          <a:ln w="19050">
            <a:solidFill>
              <a:schemeClr val="tx2"/>
            </a:solidFill>
            <a:miter lim="800000"/>
            <a:headEnd/>
            <a:tailEnd/>
          </a:ln>
          <a:effectLst>
            <a:outerShdw blurRad="50800" dist="38100" dir="2700000" algn="tl" rotWithShape="0">
              <a:prstClr val="black">
                <a:alpha val="40000"/>
              </a:prstClr>
            </a:outerShdw>
          </a:effectLst>
        </p:spPr>
        <p:txBody>
          <a:bodyPr wrap="none" lIns="93296" tIns="46648" rIns="93296" bIns="46648" anchor="ctr"/>
          <a:lstStyle/>
          <a:p>
            <a:pPr fontAlgn="base">
              <a:spcBef>
                <a:spcPct val="0"/>
              </a:spcBef>
              <a:spcAft>
                <a:spcPct val="0"/>
              </a:spcAft>
            </a:pPr>
            <a:endParaRPr lang="en-US" sz="1600">
              <a:solidFill>
                <a:srgbClr val="000000"/>
              </a:solidFill>
              <a:cs typeface="Arial" charset="0"/>
            </a:endParaRPr>
          </a:p>
        </p:txBody>
      </p:sp>
      <p:sp>
        <p:nvSpPr>
          <p:cNvPr id="8" name="Rectangle 6"/>
          <p:cNvSpPr txBox="1"/>
          <p:nvPr/>
        </p:nvSpPr>
        <p:spPr>
          <a:xfrm>
            <a:off x="1154892" y="1768485"/>
            <a:ext cx="16624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Capital providers</a:t>
            </a:r>
            <a:endParaRPr lang="en-US" sz="1400" dirty="0">
              <a:solidFill>
                <a:srgbClr val="000000"/>
              </a:solidFill>
            </a:endParaRPr>
          </a:p>
        </p:txBody>
      </p:sp>
      <p:sp>
        <p:nvSpPr>
          <p:cNvPr id="10" name="Oval 171"/>
          <p:cNvSpPr>
            <a:spLocks noChangeArrowheads="1"/>
          </p:cNvSpPr>
          <p:nvPr>
            <p:custDataLst>
              <p:tags r:id="rId5"/>
            </p:custDataLst>
          </p:nvPr>
        </p:nvSpPr>
        <p:spPr bwMode="gray">
          <a:xfrm>
            <a:off x="802165" y="176848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a:solidFill>
                  <a:srgbClr val="FFFFFF"/>
                </a:solidFill>
              </a:rPr>
              <a:t>1</a:t>
            </a:r>
            <a:endParaRPr lang="en-US" sz="1400" dirty="0">
              <a:solidFill>
                <a:srgbClr val="FFFFFF"/>
              </a:solidFill>
            </a:endParaRPr>
          </a:p>
        </p:txBody>
      </p:sp>
      <p:sp>
        <p:nvSpPr>
          <p:cNvPr id="29" name="Rectangle 6"/>
          <p:cNvSpPr txBox="1">
            <a:spLocks/>
          </p:cNvSpPr>
          <p:nvPr/>
        </p:nvSpPr>
        <p:spPr>
          <a:xfrm>
            <a:off x="2983692" y="1768485"/>
            <a:ext cx="24625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Pension funds, VCs </a:t>
            </a:r>
            <a:endParaRPr lang="en-US" sz="1400" dirty="0">
              <a:solidFill>
                <a:srgbClr val="000000"/>
              </a:solidFill>
            </a:endParaRPr>
          </a:p>
        </p:txBody>
      </p:sp>
      <p:sp>
        <p:nvSpPr>
          <p:cNvPr id="13" name="Rectangle 6"/>
          <p:cNvSpPr txBox="1"/>
          <p:nvPr/>
        </p:nvSpPr>
        <p:spPr>
          <a:xfrm>
            <a:off x="1154892" y="252342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Financial </a:t>
            </a:r>
            <a:r>
              <a:rPr lang="en-US" sz="1400" dirty="0" err="1" smtClean="0">
                <a:solidFill>
                  <a:srgbClr val="000000"/>
                </a:solidFill>
              </a:rPr>
              <a:t>intermedi-aries</a:t>
            </a:r>
            <a:r>
              <a:rPr lang="en-US" sz="1400" dirty="0" smtClean="0">
                <a:solidFill>
                  <a:srgbClr val="000000"/>
                </a:solidFill>
              </a:rPr>
              <a:t> and facilitators</a:t>
            </a:r>
            <a:endParaRPr lang="en-US" sz="1400" dirty="0">
              <a:solidFill>
                <a:srgbClr val="000000"/>
              </a:solidFill>
            </a:endParaRPr>
          </a:p>
        </p:txBody>
      </p:sp>
      <p:sp>
        <p:nvSpPr>
          <p:cNvPr id="14" name="Oval 171"/>
          <p:cNvSpPr>
            <a:spLocks noChangeArrowheads="1"/>
          </p:cNvSpPr>
          <p:nvPr>
            <p:custDataLst>
              <p:tags r:id="rId6"/>
            </p:custDataLst>
          </p:nvPr>
        </p:nvSpPr>
        <p:spPr bwMode="gray">
          <a:xfrm>
            <a:off x="802165" y="256839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smtClean="0">
                <a:solidFill>
                  <a:srgbClr val="FFFFFF"/>
                </a:solidFill>
              </a:rPr>
              <a:t>2</a:t>
            </a:r>
            <a:endParaRPr lang="en-US" sz="1400" dirty="0">
              <a:solidFill>
                <a:srgbClr val="FFFFFF"/>
              </a:solidFill>
            </a:endParaRPr>
          </a:p>
        </p:txBody>
      </p:sp>
      <p:sp>
        <p:nvSpPr>
          <p:cNvPr id="39" name="Rectangle 6"/>
          <p:cNvSpPr txBox="1">
            <a:spLocks/>
          </p:cNvSpPr>
          <p:nvPr/>
        </p:nvSpPr>
        <p:spPr>
          <a:xfrm>
            <a:off x="2983692" y="2523420"/>
            <a:ext cx="3994157"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Investment banks, commercial banks, financial advisory services </a:t>
            </a:r>
            <a:endParaRPr lang="en-US" sz="1400" dirty="0">
              <a:solidFill>
                <a:srgbClr val="000000"/>
              </a:solidFill>
            </a:endParaRPr>
          </a:p>
        </p:txBody>
      </p:sp>
      <p:sp>
        <p:nvSpPr>
          <p:cNvPr id="16" name="Rectangle 6"/>
          <p:cNvSpPr txBox="1"/>
          <p:nvPr/>
        </p:nvSpPr>
        <p:spPr>
          <a:xfrm>
            <a:off x="1154892" y="3368295"/>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large corporations</a:t>
            </a:r>
            <a:endParaRPr lang="en-US" sz="1400" dirty="0">
              <a:solidFill>
                <a:srgbClr val="000000"/>
              </a:solidFill>
            </a:endParaRPr>
          </a:p>
        </p:txBody>
      </p:sp>
      <p:sp>
        <p:nvSpPr>
          <p:cNvPr id="17" name="Oval 171"/>
          <p:cNvSpPr>
            <a:spLocks noChangeArrowheads="1"/>
          </p:cNvSpPr>
          <p:nvPr>
            <p:custDataLst>
              <p:tags r:id="rId7"/>
            </p:custDataLst>
          </p:nvPr>
        </p:nvSpPr>
        <p:spPr bwMode="gray">
          <a:xfrm>
            <a:off x="802165" y="336829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3a</a:t>
            </a:r>
            <a:endParaRPr lang="en-US" sz="1400" dirty="0">
              <a:solidFill>
                <a:srgbClr val="FFFFFF"/>
              </a:solidFill>
            </a:endParaRPr>
          </a:p>
        </p:txBody>
      </p:sp>
      <p:sp>
        <p:nvSpPr>
          <p:cNvPr id="43" name="Rectangle 6"/>
          <p:cNvSpPr txBox="1">
            <a:spLocks/>
          </p:cNvSpPr>
          <p:nvPr/>
        </p:nvSpPr>
        <p:spPr>
          <a:xfrm>
            <a:off x="2983692" y="3368295"/>
            <a:ext cx="3887625"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Large retail, manufacturing companies, project developers, etc.</a:t>
            </a:r>
            <a:endParaRPr lang="en-US" sz="1400" dirty="0">
              <a:solidFill>
                <a:srgbClr val="000000"/>
              </a:solidFill>
            </a:endParaRPr>
          </a:p>
        </p:txBody>
      </p:sp>
      <p:sp>
        <p:nvSpPr>
          <p:cNvPr id="19" name="Rectangle 6"/>
          <p:cNvSpPr txBox="1"/>
          <p:nvPr/>
        </p:nvSpPr>
        <p:spPr>
          <a:xfrm>
            <a:off x="1154892" y="416820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a:t>
            </a:r>
            <a:r>
              <a:rPr lang="en-US" sz="1400" dirty="0" err="1" smtClean="0">
                <a:solidFill>
                  <a:srgbClr val="000000"/>
                </a:solidFill>
              </a:rPr>
              <a:t>SMEs</a:t>
            </a:r>
            <a:endParaRPr lang="en-US" sz="1400" dirty="0">
              <a:solidFill>
                <a:srgbClr val="000000"/>
              </a:solidFill>
            </a:endParaRPr>
          </a:p>
        </p:txBody>
      </p:sp>
      <p:sp>
        <p:nvSpPr>
          <p:cNvPr id="20" name="Oval 171"/>
          <p:cNvSpPr>
            <a:spLocks noChangeArrowheads="1"/>
          </p:cNvSpPr>
          <p:nvPr>
            <p:custDataLst>
              <p:tags r:id="rId8"/>
            </p:custDataLst>
          </p:nvPr>
        </p:nvSpPr>
        <p:spPr bwMode="gray">
          <a:xfrm>
            <a:off x="802165" y="416820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3b</a:t>
            </a:r>
            <a:endParaRPr lang="en-US" sz="1400" dirty="0">
              <a:solidFill>
                <a:srgbClr val="FFFFFF"/>
              </a:solidFill>
            </a:endParaRPr>
          </a:p>
        </p:txBody>
      </p:sp>
      <p:sp>
        <p:nvSpPr>
          <p:cNvPr id="47" name="Rectangle 6"/>
          <p:cNvSpPr txBox="1">
            <a:spLocks/>
          </p:cNvSpPr>
          <p:nvPr/>
        </p:nvSpPr>
        <p:spPr>
          <a:xfrm>
            <a:off x="2983692" y="4168200"/>
            <a:ext cx="3887625"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CA" sz="1400" dirty="0" smtClean="0">
                <a:solidFill>
                  <a:srgbClr val="000000"/>
                </a:solidFill>
              </a:rPr>
              <a:t>Full time staff below 250 or less depending on the country</a:t>
            </a:r>
            <a:endParaRPr lang="en-US" sz="1400" dirty="0">
              <a:solidFill>
                <a:srgbClr val="000000"/>
              </a:solidFill>
            </a:endParaRPr>
          </a:p>
        </p:txBody>
      </p:sp>
      <p:sp>
        <p:nvSpPr>
          <p:cNvPr id="22" name="Rectangle 6"/>
          <p:cNvSpPr txBox="1"/>
          <p:nvPr/>
        </p:nvSpPr>
        <p:spPr>
          <a:xfrm>
            <a:off x="1154892" y="4968102"/>
            <a:ext cx="1662443" cy="6463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individuals/ entrepreneurs</a:t>
            </a:r>
            <a:endParaRPr lang="en-US" sz="1400" dirty="0">
              <a:solidFill>
                <a:srgbClr val="000000"/>
              </a:solidFill>
            </a:endParaRPr>
          </a:p>
        </p:txBody>
      </p:sp>
      <p:sp>
        <p:nvSpPr>
          <p:cNvPr id="23" name="Oval 171"/>
          <p:cNvSpPr>
            <a:spLocks noChangeArrowheads="1"/>
          </p:cNvSpPr>
          <p:nvPr>
            <p:custDataLst>
              <p:tags r:id="rId9"/>
            </p:custDataLst>
          </p:nvPr>
        </p:nvSpPr>
        <p:spPr bwMode="gray">
          <a:xfrm>
            <a:off x="802165" y="496810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3c</a:t>
            </a:r>
            <a:endParaRPr lang="en-US" sz="1400" dirty="0">
              <a:solidFill>
                <a:srgbClr val="FFFFFF"/>
              </a:solidFill>
            </a:endParaRPr>
          </a:p>
        </p:txBody>
      </p:sp>
      <p:sp>
        <p:nvSpPr>
          <p:cNvPr id="51" name="Rectangle 6"/>
          <p:cNvSpPr txBox="1">
            <a:spLocks/>
          </p:cNvSpPr>
          <p:nvPr/>
        </p:nvSpPr>
        <p:spPr>
          <a:xfrm>
            <a:off x="2983692" y="4968102"/>
            <a:ext cx="3887625"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Small start-ups with full time staff below 10</a:t>
            </a:r>
            <a:endParaRPr lang="en-US" sz="1400" dirty="0">
              <a:solidFill>
                <a:srgbClr val="000000"/>
              </a:solidFill>
            </a:endParaRPr>
          </a:p>
        </p:txBody>
      </p:sp>
      <p:cxnSp>
        <p:nvCxnSpPr>
          <p:cNvPr id="56" name="Straight Connector 55"/>
          <p:cNvCxnSpPr>
            <a:cxnSpLocks/>
          </p:cNvCxnSpPr>
          <p:nvPr>
            <p:custDataLst>
              <p:tags r:id="rId10"/>
            </p:custDataLst>
          </p:nvPr>
        </p:nvCxnSpPr>
        <p:spPr>
          <a:xfrm>
            <a:off x="802165" y="2383881"/>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custDataLst>
              <p:tags r:id="rId11"/>
            </p:custDataLst>
          </p:nvPr>
        </p:nvCxnSpPr>
        <p:spPr>
          <a:xfrm>
            <a:off x="802165" y="3183786"/>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custDataLst>
              <p:tags r:id="rId12"/>
            </p:custDataLst>
          </p:nvPr>
        </p:nvCxnSpPr>
        <p:spPr>
          <a:xfrm>
            <a:off x="802165" y="4028661"/>
            <a:ext cx="753967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custDataLst>
              <p:tags r:id="rId13"/>
            </p:custDataLst>
          </p:nvPr>
        </p:nvCxnSpPr>
        <p:spPr>
          <a:xfrm>
            <a:off x="802165" y="4783596"/>
            <a:ext cx="753967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02165" y="1393161"/>
            <a:ext cx="4644070" cy="215444"/>
            <a:chOff x="804230" y="1393161"/>
            <a:chExt cx="4644070" cy="215444"/>
          </a:xfrm>
        </p:grpSpPr>
        <p:sp>
          <p:nvSpPr>
            <p:cNvPr id="31" name="Rectangle 6"/>
            <p:cNvSpPr txBox="1">
              <a:spLocks/>
            </p:cNvSpPr>
            <p:nvPr/>
          </p:nvSpPr>
          <p:spPr>
            <a:xfrm>
              <a:off x="804230" y="1393161"/>
              <a:ext cx="2015170"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46435"/>
                  </a:solidFill>
                </a:rPr>
                <a:t>Type </a:t>
              </a:r>
              <a:endParaRPr lang="en-US" sz="1400" b="1" dirty="0">
                <a:solidFill>
                  <a:srgbClr val="046435"/>
                </a:solidFill>
              </a:endParaRPr>
            </a:p>
          </p:txBody>
        </p:sp>
        <p:sp>
          <p:nvSpPr>
            <p:cNvPr id="33" name="Rectangle 6"/>
            <p:cNvSpPr txBox="1">
              <a:spLocks/>
            </p:cNvSpPr>
            <p:nvPr/>
          </p:nvSpPr>
          <p:spPr>
            <a:xfrm>
              <a:off x="2985757" y="1393161"/>
              <a:ext cx="24625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46435"/>
                  </a:solidFill>
                </a:rPr>
                <a:t>Description/Examples </a:t>
              </a:r>
              <a:endParaRPr lang="en-US" sz="1400" b="1" dirty="0">
                <a:solidFill>
                  <a:srgbClr val="046435"/>
                </a:solidFill>
              </a:endParaRPr>
            </a:p>
          </p:txBody>
        </p:sp>
      </p:grpSp>
      <p:cxnSp>
        <p:nvCxnSpPr>
          <p:cNvPr id="60" name="Straight Connector 59"/>
          <p:cNvCxnSpPr>
            <a:cxnSpLocks/>
          </p:cNvCxnSpPr>
          <p:nvPr/>
        </p:nvCxnSpPr>
        <p:spPr>
          <a:xfrm>
            <a:off x="802165" y="1658861"/>
            <a:ext cx="7539670"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47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102975839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600200" y="381000"/>
            <a:ext cx="6431711" cy="381000"/>
          </a:xfrm>
        </p:spPr>
        <p:txBody>
          <a:bodyPr/>
          <a:lstStyle/>
          <a:p>
            <a:pPr algn="ctr"/>
            <a:r>
              <a:rPr lang="en-US" dirty="0"/>
              <a:t>Benefits of Private Sector Engagement</a:t>
            </a:r>
          </a:p>
        </p:txBody>
      </p:sp>
      <p:sp>
        <p:nvSpPr>
          <p:cNvPr id="3" name="TextBox 2"/>
          <p:cNvSpPr txBox="1"/>
          <p:nvPr/>
        </p:nvSpPr>
        <p:spPr>
          <a:xfrm>
            <a:off x="914400" y="1143000"/>
            <a:ext cx="7543800" cy="923330"/>
          </a:xfrm>
          <a:prstGeom prst="rect">
            <a:avLst/>
          </a:prstGeom>
          <a:noFill/>
        </p:spPr>
        <p:txBody>
          <a:bodyPr wrap="square" rtlCol="0">
            <a:spAutoFit/>
          </a:bodyPr>
          <a:lstStyle/>
          <a:p>
            <a:r>
              <a:rPr lang="en-US" i="1" dirty="0"/>
              <a:t>The private sector can strengthen partnerships and make contributions to environmental and developmental </a:t>
            </a:r>
            <a:r>
              <a:rPr lang="en-US" i="1" dirty="0" smtClean="0"/>
              <a:t>solutions, </a:t>
            </a:r>
            <a:r>
              <a:rPr lang="en-US" i="1" dirty="0"/>
              <a:t>such </a:t>
            </a:r>
            <a:r>
              <a:rPr lang="en-US" i="1" dirty="0" smtClean="0"/>
              <a:t>as: </a:t>
            </a:r>
            <a:endParaRPr lang="en-US" i="1" dirty="0"/>
          </a:p>
          <a:p>
            <a:endParaRPr lang="en-US" dirty="0" smtClean="0"/>
          </a:p>
        </p:txBody>
      </p:sp>
      <p:sp>
        <p:nvSpPr>
          <p:cNvPr id="24" name="TextBox 23"/>
          <p:cNvSpPr txBox="1"/>
          <p:nvPr/>
        </p:nvSpPr>
        <p:spPr>
          <a:xfrm>
            <a:off x="1676400" y="2133600"/>
            <a:ext cx="5943600" cy="2585323"/>
          </a:xfrm>
          <a:prstGeom prst="rect">
            <a:avLst/>
          </a:prstGeom>
          <a:noFill/>
        </p:spPr>
        <p:txBody>
          <a:bodyPr wrap="square" rtlCol="0">
            <a:spAutoFit/>
          </a:bodyPr>
          <a:lstStyle/>
          <a:p>
            <a:r>
              <a:rPr lang="en-US" dirty="0"/>
              <a:t>1. Additional funding </a:t>
            </a:r>
          </a:p>
          <a:p>
            <a:endParaRPr lang="en-US" dirty="0"/>
          </a:p>
          <a:p>
            <a:r>
              <a:rPr lang="en-US" dirty="0"/>
              <a:t>2. Expertise/skills/knowledge </a:t>
            </a:r>
          </a:p>
          <a:p>
            <a:endParaRPr lang="en-US" dirty="0"/>
          </a:p>
          <a:p>
            <a:r>
              <a:rPr lang="en-US" dirty="0"/>
              <a:t>3. Innovation </a:t>
            </a:r>
          </a:p>
          <a:p>
            <a:endParaRPr lang="en-US" dirty="0"/>
          </a:p>
          <a:p>
            <a:r>
              <a:rPr lang="en-US" dirty="0"/>
              <a:t>4. Technology transfer </a:t>
            </a:r>
          </a:p>
          <a:p>
            <a:endParaRPr lang="en-US" dirty="0"/>
          </a:p>
          <a:p>
            <a:r>
              <a:rPr lang="en-US" dirty="0"/>
              <a:t>5. Phase out substandard products </a:t>
            </a:r>
          </a:p>
        </p:txBody>
      </p:sp>
    </p:spTree>
    <p:extLst>
      <p:ext uri="{BB962C8B-B14F-4D97-AF65-F5344CB8AC3E}">
        <p14:creationId xmlns:p14="http://schemas.microsoft.com/office/powerpoint/2010/main" val="40793492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vd8kRaWKUq8tw2ySdPUi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dSkYWgPU61X7aHSRiH_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k8Err2OFaUS.O3.IHyQV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KFxZe5tkkKxIlDJpB0LT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dgNGN.yTkyvhDbWx7cT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35RHq8tDx0inmY4_Ai1d2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vd8kRaWKUq8tw2ySdPUi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ZJEFyZQIVU.fT46dIBoMv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TxJkjGxTEe30VBVtMrLz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KFxZe5tkkKxIlDJpB0LT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dgNGN.yTkyvhDbWx7cT5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5RHq8tDx0inmY4_Ai1d2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6114</TotalTime>
  <Words>1713</Words>
  <Application>Microsoft Office PowerPoint</Application>
  <PresentationFormat>On-screen Show (4:3)</PresentationFormat>
  <Paragraphs>175</Paragraphs>
  <Slides>18</Slides>
  <Notes>6</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2" baseType="lpstr">
      <vt:lpstr>ＭＳ ゴシック</vt:lpstr>
      <vt:lpstr>ＭＳ Ｐゴシック</vt:lpstr>
      <vt:lpstr>Arial</vt:lpstr>
      <vt:lpstr>Calibri</vt:lpstr>
      <vt:lpstr>Times New Roman</vt:lpstr>
      <vt:lpstr>Wingdings</vt:lpstr>
      <vt:lpstr>Wingdings 2</vt:lpstr>
      <vt:lpstr>Office Theme</vt:lpstr>
      <vt:lpstr>GEF_CF_ON0266</vt:lpstr>
      <vt:lpstr>1_GEF_CF_ON0266</vt:lpstr>
      <vt:lpstr>2_GEF_CF_ON0266</vt:lpstr>
      <vt:lpstr>3_GEF_CF_ON0266</vt:lpstr>
      <vt:lpstr>4_GEF_CF_ON0266</vt:lpstr>
      <vt:lpstr>think-cell Slide</vt:lpstr>
      <vt:lpstr>Expanding Engagement with the Private  Sector on GEF Projects</vt:lpstr>
      <vt:lpstr>Expanding Private Sector Engagement in GEF Projects (1)</vt:lpstr>
      <vt:lpstr>Expanding Private Sector Engagement in GEF Projects (2)</vt:lpstr>
      <vt:lpstr>Expanding Private Sector Engagement</vt:lpstr>
      <vt:lpstr>(1) Non-grant Instrument Pilot (NGI)</vt:lpstr>
      <vt:lpstr>(2) Non-grant Instrument Pilot (NGI)</vt:lpstr>
      <vt:lpstr>(3) Non-grant Instrument Pilot (NGI)</vt:lpstr>
      <vt:lpstr>Typical types of private sector actors for GEF projects</vt:lpstr>
      <vt:lpstr>Benefits of Private Sector Engagement</vt:lpstr>
      <vt:lpstr>Reflections on selected GEF projects in this region</vt:lpstr>
      <vt:lpstr>The GEF regularly uses five intervention models</vt:lpstr>
      <vt:lpstr>Transformation of policy and regulatory environments</vt:lpstr>
      <vt:lpstr>Strenghtening institutional capacity and decisión-making processes</vt:lpstr>
      <vt:lpstr>PowerPoint Presentation</vt:lpstr>
      <vt:lpstr>PowerPoint Presentation</vt:lpstr>
      <vt:lpstr>Private sector engagement exercise </vt:lpstr>
      <vt:lpstr>Documents and Publications</vt:lpstr>
      <vt:lpstr>Your Questions or Ideas!</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wb284794</dc:creator>
  <cp:lastModifiedBy>Seo-Jeong Yoon</cp:lastModifiedBy>
  <cp:revision>372</cp:revision>
  <cp:lastPrinted>2014-04-16T14:19:22Z</cp:lastPrinted>
  <dcterms:created xsi:type="dcterms:W3CDTF">2009-09-30T20:03:18Z</dcterms:created>
  <dcterms:modified xsi:type="dcterms:W3CDTF">2015-09-15T15:14:23Z</dcterms:modified>
</cp:coreProperties>
</file>