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86" r:id="rId2"/>
    <p:sldId id="435" r:id="rId3"/>
    <p:sldId id="414" r:id="rId4"/>
    <p:sldId id="425" r:id="rId5"/>
    <p:sldId id="426" r:id="rId6"/>
    <p:sldId id="436" r:id="rId7"/>
    <p:sldId id="428" r:id="rId8"/>
    <p:sldId id="429" r:id="rId9"/>
    <p:sldId id="430" r:id="rId10"/>
    <p:sldId id="431" r:id="rId11"/>
    <p:sldId id="432" r:id="rId12"/>
    <p:sldId id="433" r:id="rId13"/>
    <p:sldId id="445" r:id="rId14"/>
    <p:sldId id="446" r:id="rId15"/>
    <p:sldId id="440" r:id="rId16"/>
    <p:sldId id="441" r:id="rId17"/>
    <p:sldId id="442" r:id="rId18"/>
    <p:sldId id="443" r:id="rId19"/>
    <p:sldId id="444" r:id="rId20"/>
    <p:sldId id="434" r:id="rId2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llavi Nuka" initials="P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A1D00"/>
    <a:srgbClr val="376B4C"/>
    <a:srgbClr val="502800"/>
    <a:srgbClr val="006600"/>
    <a:srgbClr val="663300"/>
    <a:srgbClr val="CE3E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7" autoAdjust="0"/>
    <p:restoredTop sz="72668" autoAdjust="0"/>
  </p:normalViewPr>
  <p:slideViewPr>
    <p:cSldViewPr>
      <p:cViewPr varScale="1">
        <p:scale>
          <a:sx n="84" d="100"/>
          <a:sy n="84" d="100"/>
        </p:scale>
        <p:origin x="-2394" y="-84"/>
      </p:cViewPr>
      <p:guideLst>
        <p:guide orient="horz" pos="864"/>
        <p:guide pos="50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14" tIns="45707" rIns="91414" bIns="45707"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14" tIns="45707" rIns="91414" bIns="45707" rtlCol="0"/>
          <a:lstStyle>
            <a:lvl1pPr algn="r" fontAlgn="auto">
              <a:spcBef>
                <a:spcPts val="0"/>
              </a:spcBef>
              <a:spcAft>
                <a:spcPts val="0"/>
              </a:spcAft>
              <a:defRPr sz="1300" smtClean="0">
                <a:latin typeface="+mn-lt"/>
                <a:cs typeface="+mn-cs"/>
              </a:defRPr>
            </a:lvl1pPr>
          </a:lstStyle>
          <a:p>
            <a:pPr>
              <a:defRPr/>
            </a:pPr>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14" tIns="45707" rIns="91414" bIns="45707" rtlCol="0" anchor="b"/>
          <a:lstStyle>
            <a:lvl1pPr algn="l" fontAlgn="auto">
              <a:spcBef>
                <a:spcPts val="0"/>
              </a:spcBef>
              <a:spcAft>
                <a:spcPts val="0"/>
              </a:spcAft>
              <a:defRPr sz="13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14" tIns="45707" rIns="91414" bIns="45707" rtlCol="0" anchor="b"/>
          <a:lstStyle>
            <a:lvl1pPr algn="r" fontAlgn="auto">
              <a:spcBef>
                <a:spcPts val="0"/>
              </a:spcBef>
              <a:spcAft>
                <a:spcPts val="0"/>
              </a:spcAft>
              <a:defRPr sz="1300" smtClean="0">
                <a:latin typeface="+mn-lt"/>
                <a:cs typeface="+mn-cs"/>
              </a:defRPr>
            </a:lvl1pPr>
          </a:lstStyle>
          <a:p>
            <a:pPr>
              <a:defRPr/>
            </a:pPr>
            <a:fld id="{93B4D20D-49A8-4317-8ED9-6021DF0375FE}" type="slidenum">
              <a:rPr lang="en-US"/>
              <a:pPr>
                <a:defRPr/>
              </a:pPr>
              <a:t>‹#›</a:t>
            </a:fld>
            <a:endParaRPr lang="en-US" dirty="0"/>
          </a:p>
        </p:txBody>
      </p:sp>
    </p:spTree>
    <p:extLst>
      <p:ext uri="{BB962C8B-B14F-4D97-AF65-F5344CB8AC3E}">
        <p14:creationId xmlns:p14="http://schemas.microsoft.com/office/powerpoint/2010/main" val="102691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14" tIns="45707" rIns="91414" bIns="45707"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14" tIns="45707" rIns="91414" bIns="45707" rtlCol="0"/>
          <a:lstStyle>
            <a:lvl1pPr algn="r" fontAlgn="auto">
              <a:spcBef>
                <a:spcPts val="0"/>
              </a:spcBef>
              <a:spcAft>
                <a:spcPts val="0"/>
              </a:spcAft>
              <a:defRPr sz="1300" smtClean="0">
                <a:latin typeface="+mn-lt"/>
                <a:cs typeface="+mn-cs"/>
              </a:defRPr>
            </a:lvl1pPr>
          </a:lstStyle>
          <a:p>
            <a:pPr>
              <a:defRPr/>
            </a:pPr>
            <a:endParaRPr lang="en-US" dirty="0"/>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14" tIns="45707" rIns="91414" bIns="45707" rtlCol="0" anchor="ctr"/>
          <a:lstStyle/>
          <a:p>
            <a:pPr lvl="0"/>
            <a:endParaRPr lang="en-US" noProof="0" dirty="0"/>
          </a:p>
        </p:txBody>
      </p:sp>
      <p:sp>
        <p:nvSpPr>
          <p:cNvPr id="5" name="Notes Placeholder 4"/>
          <p:cNvSpPr>
            <a:spLocks noGrp="1"/>
          </p:cNvSpPr>
          <p:nvPr>
            <p:ph type="body" sz="quarter" idx="3"/>
          </p:nvPr>
        </p:nvSpPr>
        <p:spPr>
          <a:xfrm>
            <a:off x="685800" y="4416430"/>
            <a:ext cx="5486400" cy="4183063"/>
          </a:xfrm>
          <a:prstGeom prst="rect">
            <a:avLst/>
          </a:prstGeom>
        </p:spPr>
        <p:txBody>
          <a:bodyPr vert="horz" lIns="91414" tIns="45707" rIns="91414" bIns="4570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14" tIns="45707" rIns="91414" bIns="45707"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14" tIns="45707" rIns="91414" bIns="45707" rtlCol="0" anchor="b"/>
          <a:lstStyle>
            <a:lvl1pPr algn="r" fontAlgn="auto">
              <a:spcBef>
                <a:spcPts val="0"/>
              </a:spcBef>
              <a:spcAft>
                <a:spcPts val="0"/>
              </a:spcAft>
              <a:defRPr sz="1300" smtClean="0">
                <a:latin typeface="+mn-lt"/>
                <a:cs typeface="+mn-cs"/>
              </a:defRPr>
            </a:lvl1pPr>
          </a:lstStyle>
          <a:p>
            <a:pPr>
              <a:defRPr/>
            </a:pPr>
            <a:fld id="{C4B4E565-E5ED-4BB7-947A-D55A1325A474}" type="slidenum">
              <a:rPr lang="en-US"/>
              <a:pPr>
                <a:defRPr/>
              </a:pPr>
              <a:t>‹#›</a:t>
            </a:fld>
            <a:endParaRPr lang="en-US" dirty="0"/>
          </a:p>
        </p:txBody>
      </p:sp>
    </p:spTree>
    <p:extLst>
      <p:ext uri="{BB962C8B-B14F-4D97-AF65-F5344CB8AC3E}">
        <p14:creationId xmlns:p14="http://schemas.microsoft.com/office/powerpoint/2010/main" val="26809032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200"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327A41-A3DA-4716-969E-D8FF64CF4710}" type="slidenum">
              <a:rPr lang="en-US"/>
              <a:pPr fontAlgn="base">
                <a:spcBef>
                  <a:spcPct val="0"/>
                </a:spcBef>
                <a:spcAft>
                  <a:spcPct val="0"/>
                </a:spcAft>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B4E565-E5ED-4BB7-947A-D55A1325A474}" type="slidenum">
              <a:rPr lang="en-US" smtClean="0"/>
              <a:pPr>
                <a:defRPr/>
              </a:pPr>
              <a:t>12</a:t>
            </a:fld>
            <a:endParaRPr lang="en-US" dirty="0"/>
          </a:p>
        </p:txBody>
      </p:sp>
    </p:spTree>
    <p:extLst>
      <p:ext uri="{BB962C8B-B14F-4D97-AF65-F5344CB8AC3E}">
        <p14:creationId xmlns:p14="http://schemas.microsoft.com/office/powerpoint/2010/main" val="883282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C4B4E565-E5ED-4BB7-947A-D55A1325A474}" type="slidenum">
              <a:rPr lang="en-US" smtClean="0"/>
              <a:pPr>
                <a:defRPr/>
              </a:pPr>
              <a:t>13</a:t>
            </a:fld>
            <a:endParaRPr lang="en-US" dirty="0"/>
          </a:p>
        </p:txBody>
      </p:sp>
    </p:spTree>
    <p:extLst>
      <p:ext uri="{BB962C8B-B14F-4D97-AF65-F5344CB8AC3E}">
        <p14:creationId xmlns:p14="http://schemas.microsoft.com/office/powerpoint/2010/main" val="895355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B4E565-E5ED-4BB7-947A-D55A1325A474}"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B4E565-E5ED-4BB7-947A-D55A1325A474}"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B4E565-E5ED-4BB7-947A-D55A1325A474}"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B4E565-E5ED-4BB7-947A-D55A1325A474}" type="slidenum">
              <a:rPr lang="en-US" smtClean="0"/>
              <a:pPr>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B4E565-E5ED-4BB7-947A-D55A1325A474}"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smtClean="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smtClean="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s-ES_tradnl" sz="1800" dirty="0" smtClean="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Slide Number Placeholder 3"/>
          <p:cNvSpPr>
            <a:spLocks noGrp="1"/>
          </p:cNvSpPr>
          <p:nvPr>
            <p:ph type="sldNum" sz="quarter" idx="10"/>
          </p:nvPr>
        </p:nvSpPr>
        <p:spPr/>
        <p:txBody>
          <a:bodyPr/>
          <a:lstStyle/>
          <a:p>
            <a:pPr>
              <a:defRPr/>
            </a:pPr>
            <a:fld id="{C4B4E565-E5ED-4BB7-947A-D55A1325A474}" type="slidenum">
              <a:rPr lang="en-US" smtClean="0"/>
              <a:pPr>
                <a:defRPr/>
              </a:pPr>
              <a:t>8</a:t>
            </a:fld>
            <a:endParaRPr lang="en-US" dirty="0"/>
          </a:p>
        </p:txBody>
      </p:sp>
      <p:sp>
        <p:nvSpPr>
          <p:cNvPr id="7" name="Header Placeholder 6"/>
          <p:cNvSpPr>
            <a:spLocks noGrp="1"/>
          </p:cNvSpPr>
          <p:nvPr>
            <p:ph type="hdr" sz="quarter" idx="13"/>
          </p:nvPr>
        </p:nvSpPr>
        <p:spPr/>
        <p:txBody>
          <a:bodyPr/>
          <a:lstStyle/>
          <a:p>
            <a:pPr>
              <a:defRPr/>
            </a:pPr>
            <a:endParaRPr lang="en-US" dirty="0"/>
          </a:p>
        </p:txBody>
      </p:sp>
      <p:sp>
        <p:nvSpPr>
          <p:cNvPr id="8" name="Date Placeholder 7"/>
          <p:cNvSpPr>
            <a:spLocks noGrp="1"/>
          </p:cNvSpPr>
          <p:nvPr>
            <p:ph type="dt" idx="14"/>
          </p:nvPr>
        </p:nvSpPr>
        <p:spPr/>
        <p:txBody>
          <a:bodyPr/>
          <a:lstStyle/>
          <a:p>
            <a:pPr>
              <a:defRP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4B4E565-E5ED-4BB7-947A-D55A1325A474}"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4CA15541-436A-4263-85E1-A6A8C1E4C718}" type="datetime1">
              <a:rPr lang="en-US" smtClean="0"/>
              <a:pPr>
                <a:defRPr/>
              </a:pPr>
              <a:t>2/14/2013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B8C4BAF-2B39-47BF-B387-AE20A1EDB149}" type="slidenum">
              <a:rPr lang="en-US"/>
              <a:pPr>
                <a:defRPr/>
              </a:pPr>
              <a:t>‹#›</a:t>
            </a:fld>
            <a:endParaRPr lang="en-US"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68D44A-BC61-4DC4-9A46-FE02360D3C7E}" type="datetime1">
              <a:rPr lang="en-US" smtClean="0"/>
              <a:pPr>
                <a:defRPr/>
              </a:pPr>
              <a:t>2/14/2013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9096ED-DFCF-4FB5-8117-B06B807A7C3A}" type="slidenum">
              <a:rPr lang="en-US"/>
              <a:pPr>
                <a:defRPr/>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8A0F54-46B3-4B7B-8A59-381A1C57DEDC}" type="datetime1">
              <a:rPr lang="en-US" smtClean="0"/>
              <a:pPr>
                <a:defRPr/>
              </a:pPr>
              <a:t>2/14/2013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DAFC93-5BB0-43D4-9770-A6A534C5D3A9}" type="slidenum">
              <a:rPr lang="en-US"/>
              <a:pPr>
                <a:defRPr/>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0" y="0"/>
            <a:ext cx="1600200" cy="369888"/>
          </a:xfrm>
          <a:prstGeom prst="rect">
            <a:avLst/>
          </a:prstGeom>
          <a:noFill/>
        </p:spPr>
        <p:txBody>
          <a:bodyPr>
            <a:spAutoFit/>
          </a:bodyPr>
          <a:lstStyle/>
          <a:p>
            <a:pPr fontAlgn="auto">
              <a:spcBef>
                <a:spcPts val="0"/>
              </a:spcBef>
              <a:spcAft>
                <a:spcPts val="0"/>
              </a:spcAft>
              <a:defRPr/>
            </a:pPr>
            <a:endParaRPr lang="en-US" dirty="0">
              <a:latin typeface="+mn-lt"/>
              <a:cs typeface="+mn-cs"/>
            </a:endParaRPr>
          </a:p>
        </p:txBody>
      </p:sp>
      <p:pic>
        <p:nvPicPr>
          <p:cNvPr id="5" name="Picture 2"/>
          <p:cNvPicPr>
            <a:picLocks noChangeAspect="1"/>
          </p:cNvPicPr>
          <p:nvPr userDrawn="1"/>
        </p:nvPicPr>
        <p:blipFill>
          <a:blip r:embed="rId2" cstate="print">
            <a:duotone>
              <a:prstClr val="black"/>
              <a:schemeClr val="accent3">
                <a:tint val="45000"/>
                <a:satMod val="400000"/>
              </a:schemeClr>
            </a:duotone>
          </a:blip>
          <a:srcRect/>
          <a:stretch>
            <a:fillRect/>
          </a:stretch>
        </p:blipFill>
        <p:spPr>
          <a:xfrm>
            <a:off x="0" y="0"/>
            <a:ext cx="1219200" cy="6858000"/>
          </a:xfrm>
          <a:prstGeom prst="rect">
            <a:avLst/>
          </a:prstGeom>
          <a:noFill/>
          <a:ln>
            <a:noFill/>
          </a:ln>
        </p:spPr>
      </p:pic>
      <p:pic>
        <p:nvPicPr>
          <p:cNvPr id="6" name="Picture 2"/>
          <p:cNvPicPr>
            <a:picLocks noChangeAspect="1"/>
          </p:cNvPicPr>
          <p:nvPr userDrawn="1"/>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7" name="Rectangle 6"/>
          <p:cNvSpPr/>
          <p:nvPr userDrawn="1"/>
        </p:nvSpPr>
        <p:spPr>
          <a:xfrm>
            <a:off x="0" y="0"/>
            <a:ext cx="1219200" cy="152400"/>
          </a:xfrm>
          <a:prstGeom prst="rect">
            <a:avLst/>
          </a:prstGeom>
          <a:solidFill>
            <a:srgbClr val="5028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userDrawn="1"/>
        </p:nvCxnSpPr>
        <p:spPr>
          <a:xfrm>
            <a:off x="0" y="228600"/>
            <a:ext cx="1219200" cy="1588"/>
          </a:xfrm>
          <a:prstGeom prst="line">
            <a:avLst/>
          </a:prstGeom>
          <a:ln w="31750">
            <a:solidFill>
              <a:srgbClr val="502800"/>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1219200" y="0"/>
            <a:ext cx="7924800" cy="152400"/>
          </a:xfrm>
          <a:prstGeom prst="rect">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p:nvPr userDrawn="1"/>
        </p:nvCxnSpPr>
        <p:spPr>
          <a:xfrm>
            <a:off x="990600" y="228600"/>
            <a:ext cx="8153400" cy="1588"/>
          </a:xfrm>
          <a:prstGeom prst="line">
            <a:avLst/>
          </a:prstGeom>
          <a:ln w="28575">
            <a:solidFill>
              <a:srgbClr val="5028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19200" y="274638"/>
            <a:ext cx="7924800" cy="792162"/>
          </a:xfrm>
          <a:noFill/>
        </p:spPr>
        <p:txBody>
          <a:bodyPr>
            <a:normAutofit/>
            <a:scene3d>
              <a:camera prst="orthographicFront"/>
              <a:lightRig rig="threePt" dir="t"/>
            </a:scene3d>
            <a:sp3d>
              <a:bevelB w="38100" h="38100"/>
            </a:sp3d>
          </a:bodyPr>
          <a:lstStyle>
            <a:lvl1pPr>
              <a:defRPr sz="3200" b="1" baseline="0">
                <a:ln w="3175" cap="sq" cmpd="dbl">
                  <a:noFill/>
                </a:ln>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9200" y="1143000"/>
            <a:ext cx="7924800" cy="4983163"/>
          </a:xfrm>
        </p:spPr>
        <p:txBody>
          <a:bodyPr/>
          <a:lstStyle>
            <a:lvl1pPr>
              <a:buClr>
                <a:schemeClr val="tx1"/>
              </a:buClr>
              <a:buFont typeface="Wingdings" pitchFamily="2" charset="2"/>
              <a:buChar char="q"/>
              <a:defRPr sz="2800"/>
            </a:lvl1pPr>
            <a:lvl2pPr>
              <a:buClr>
                <a:srgbClr val="006600"/>
              </a:buClr>
              <a:buFont typeface="Wingdings" pitchFamily="2" charset="2"/>
              <a:buChar char="§"/>
              <a:defRPr sz="2400">
                <a:solidFill>
                  <a:srgbClr val="006600"/>
                </a:solidFill>
              </a:defRPr>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Footer Placeholder 4"/>
          <p:cNvSpPr>
            <a:spLocks noGrp="1"/>
          </p:cNvSpPr>
          <p:nvPr>
            <p:ph type="ftr" sz="quarter" idx="10"/>
          </p:nvPr>
        </p:nvSpPr>
        <p:spPr/>
        <p:txBody>
          <a:bodyPr/>
          <a:lstStyle>
            <a:lvl1pPr>
              <a:defRPr dirty="0"/>
            </a:lvl1pPr>
          </a:lstStyle>
          <a:p>
            <a:pPr>
              <a:defRPr/>
            </a:pPr>
            <a:endParaRPr lang="en-US" dirty="0"/>
          </a:p>
        </p:txBody>
      </p:sp>
      <p:sp>
        <p:nvSpPr>
          <p:cNvPr id="12" name="Slide Number Placeholder 5"/>
          <p:cNvSpPr>
            <a:spLocks noGrp="1"/>
          </p:cNvSpPr>
          <p:nvPr>
            <p:ph type="sldNum" sz="quarter" idx="11"/>
          </p:nvPr>
        </p:nvSpPr>
        <p:spPr>
          <a:xfrm>
            <a:off x="6553200" y="6356350"/>
            <a:ext cx="2057400" cy="365125"/>
          </a:xfrm>
        </p:spPr>
        <p:txBody>
          <a:bodyPr/>
          <a:lstStyle>
            <a:lvl1pPr>
              <a:defRPr sz="1800" b="1" i="0" baseline="0" smtClean="0">
                <a:solidFill>
                  <a:srgbClr val="502800"/>
                </a:solidFill>
              </a:defRPr>
            </a:lvl1pPr>
          </a:lstStyle>
          <a:p>
            <a:pPr>
              <a:defRPr/>
            </a:pPr>
            <a:fld id="{0B83D19A-9148-4DB3-BC92-EAEEDE5B8766}" type="slidenum">
              <a:rPr lang="en-US"/>
              <a:pPr>
                <a:defRPr/>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5033EA-C424-4687-A979-B167570CE2DA}" type="datetime1">
              <a:rPr lang="en-US" smtClean="0"/>
              <a:pPr>
                <a:defRPr/>
              </a:pPr>
              <a:t>2/14/2013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9A4A30-28DD-441B-9F08-8AF04D2AA42D}" type="slidenum">
              <a:rPr lang="en-US"/>
              <a:pPr>
                <a:defRPr/>
              </a:pPr>
              <a:t>‹#›</a:t>
            </a:fld>
            <a:endParaRPr lang="en-US" dirty="0"/>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7D75C8-B5E8-46D1-8742-6C4028E63BB2}" type="datetime1">
              <a:rPr lang="en-US" smtClean="0"/>
              <a:pPr>
                <a:defRPr/>
              </a:pPr>
              <a:t>2/14/2013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7371EB0-9375-41C9-B2A1-8C0D1942996C}" type="slidenum">
              <a:rPr lang="en-US"/>
              <a:pPr>
                <a:defRPr/>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0F45D9-CD63-45DA-8C34-75CB13372EBA}" type="datetime1">
              <a:rPr lang="en-US" smtClean="0"/>
              <a:pPr>
                <a:defRPr/>
              </a:pPr>
              <a:t>2/14/2013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1D3A6D2-A455-4E90-8A52-8E94572AF2AD}" type="slidenum">
              <a:rPr lang="en-US"/>
              <a:pPr>
                <a:defRPr/>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759862C-E3D9-46E7-A893-E8338B561501}" type="datetime1">
              <a:rPr lang="en-US" smtClean="0"/>
              <a:pPr>
                <a:defRPr/>
              </a:pPr>
              <a:t>2/14/2013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5E6E1C0-876D-40F2-9222-F399CA28816B}" type="slidenum">
              <a:rPr lang="en-US"/>
              <a:pPr>
                <a:defRPr/>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967302-DB04-44BD-BF8C-40977DD42523}" type="datetime1">
              <a:rPr lang="en-US" smtClean="0"/>
              <a:pPr>
                <a:defRPr/>
              </a:pPr>
              <a:t>2/14/2013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BA9AA41-EAC4-432B-BCF2-CE5AAA8037C8}" type="slidenum">
              <a:rPr lang="en-US"/>
              <a:pPr>
                <a:defRPr/>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9C605F-CCD3-4F2B-BB0A-60039DFEF2D9}" type="datetime1">
              <a:rPr lang="en-US" smtClean="0"/>
              <a:pPr>
                <a:defRPr/>
              </a:pPr>
              <a:t>2/14/2013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6ABA7CD-DDBA-42E7-9B2F-1DBB67BF9049}" type="slidenum">
              <a:rPr lang="en-US"/>
              <a:pPr>
                <a:defRPr/>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E0D2AC-D0CB-4217-8971-100825D5BF2A}" type="datetime1">
              <a:rPr lang="en-US" smtClean="0"/>
              <a:pPr>
                <a:defRPr/>
              </a:pPr>
              <a:t>2/14/2013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0118A48-52BD-4FBC-A478-EFC2F8326DA5}" type="slidenum">
              <a:rPr lang="en-US"/>
              <a:pPr>
                <a:defRPr/>
              </a:pPr>
              <a:t>‹#›</a:t>
            </a:fld>
            <a:endParaRPr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C0FB1E7-080E-4153-80CA-3A7FCE732DC7}" type="datetime1">
              <a:rPr lang="en-US" smtClean="0"/>
              <a:pPr>
                <a:defRPr/>
              </a:pPr>
              <a:t>2/14/2013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4DCDA9A-496F-4E5B-85F8-83E38E8CD3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d"/>
  </p:transition>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OPS5@thegef.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gefeo.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23000"/>
              </a:srgbClr>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81200"/>
            <a:ext cx="7924800" cy="914400"/>
          </a:xfrm>
        </p:spPr>
        <p:txBody>
          <a:bodyPr rtlCol="0">
            <a:normAutofit fontScale="90000"/>
          </a:bodyPr>
          <a:lstStyle/>
          <a:p>
            <a:pPr fontAlgn="auto">
              <a:spcAft>
                <a:spcPts val="0"/>
              </a:spcAft>
              <a:defRPr/>
            </a:pPr>
            <a:r>
              <a:rPr lang="en-US" dirty="0" smtClean="0">
                <a:solidFill>
                  <a:schemeClr val="accent5">
                    <a:lumMod val="75000"/>
                  </a:schemeClr>
                </a:solidFill>
                <a:effectLst>
                  <a:outerShdw blurRad="50800" dist="38100" dir="5400000" algn="t" rotWithShape="0">
                    <a:prstClr val="black">
                      <a:alpha val="40000"/>
                    </a:prstClr>
                  </a:outerShdw>
                </a:effectLst>
              </a:rPr>
              <a:t/>
            </a:r>
            <a:br>
              <a:rPr lang="en-US" dirty="0" smtClean="0">
                <a:solidFill>
                  <a:schemeClr val="accent5">
                    <a:lumMod val="75000"/>
                  </a:schemeClr>
                </a:solidFill>
                <a:effectLst>
                  <a:outerShdw blurRad="50800" dist="38100" dir="5400000" algn="t" rotWithShape="0">
                    <a:prstClr val="black">
                      <a:alpha val="40000"/>
                    </a:prstClr>
                  </a:outerShdw>
                </a:effectLst>
              </a:rPr>
            </a:br>
            <a:r>
              <a:rPr lang="en-US" dirty="0">
                <a:solidFill>
                  <a:schemeClr val="accent5">
                    <a:lumMod val="75000"/>
                  </a:schemeClr>
                </a:solidFill>
                <a:effectLst>
                  <a:outerShdw blurRad="50800" dist="38100" dir="5400000" algn="t" rotWithShape="0">
                    <a:prstClr val="black">
                      <a:alpha val="40000"/>
                    </a:prstClr>
                  </a:outerShdw>
                </a:effectLst>
              </a:rPr>
              <a:t/>
            </a:r>
            <a:br>
              <a:rPr lang="en-US" dirty="0">
                <a:solidFill>
                  <a:schemeClr val="accent5">
                    <a:lumMod val="75000"/>
                  </a:schemeClr>
                </a:solidFill>
                <a:effectLst>
                  <a:outerShdw blurRad="50800" dist="38100" dir="5400000" algn="t" rotWithShape="0">
                    <a:prstClr val="black">
                      <a:alpha val="40000"/>
                    </a:prstClr>
                  </a:outerShdw>
                </a:effectLst>
              </a:rPr>
            </a:br>
            <a:r>
              <a:rPr lang="en-US" sz="6000" b="1" dirty="0" smtClean="0">
                <a:solidFill>
                  <a:schemeClr val="accent5">
                    <a:lumMod val="75000"/>
                  </a:schemeClr>
                </a:solidFill>
              </a:rPr>
              <a:t>Fifth Overall Performance Study  (OPS5)</a:t>
            </a:r>
            <a:r>
              <a:rPr lang="en-US" sz="4900" b="1" dirty="0" smtClean="0">
                <a:solidFill>
                  <a:schemeClr val="accent5">
                    <a:lumMod val="75000"/>
                  </a:schemeClr>
                </a:solidFill>
                <a:effectLst>
                  <a:outerShdw blurRad="50800" dist="38100" dir="5400000" algn="t" rotWithShape="0">
                    <a:prstClr val="black">
                      <a:alpha val="40000"/>
                    </a:prstClr>
                  </a:outerShdw>
                </a:effectLst>
              </a:rPr>
              <a:t>	</a:t>
            </a:r>
            <a:r>
              <a:rPr lang="en-US" dirty="0" smtClean="0">
                <a:solidFill>
                  <a:schemeClr val="accent5">
                    <a:lumMod val="75000"/>
                  </a:schemeClr>
                </a:solidFill>
                <a:effectLst>
                  <a:outerShdw blurRad="50800" dist="38100" dir="5400000" algn="t" rotWithShape="0">
                    <a:prstClr val="black">
                      <a:alpha val="40000"/>
                    </a:prstClr>
                  </a:outerShdw>
                </a:effectLst>
              </a:rPr>
              <a:t/>
            </a:r>
            <a:br>
              <a:rPr lang="en-US" dirty="0" smtClean="0">
                <a:solidFill>
                  <a:schemeClr val="accent5">
                    <a:lumMod val="75000"/>
                  </a:schemeClr>
                </a:solidFill>
                <a:effectLst>
                  <a:outerShdw blurRad="50800" dist="38100" dir="5400000" algn="t" rotWithShape="0">
                    <a:prstClr val="black">
                      <a:alpha val="40000"/>
                    </a:prstClr>
                  </a:outerShdw>
                </a:effectLst>
              </a:rPr>
            </a:br>
            <a:r>
              <a:rPr lang="en-US" dirty="0" smtClean="0">
                <a:solidFill>
                  <a:schemeClr val="accent5">
                    <a:lumMod val="75000"/>
                  </a:schemeClr>
                </a:solidFill>
                <a:effectLst>
                  <a:outerShdw blurRad="50800" dist="38100" dir="5400000" algn="t" rotWithShape="0">
                    <a:prstClr val="black">
                      <a:alpha val="40000"/>
                    </a:prstClr>
                  </a:outerShdw>
                </a:effectLst>
              </a:rPr>
              <a:t/>
            </a:r>
            <a:br>
              <a:rPr lang="en-US" dirty="0" smtClean="0">
                <a:solidFill>
                  <a:schemeClr val="accent5">
                    <a:lumMod val="75000"/>
                  </a:schemeClr>
                </a:solidFill>
                <a:effectLst>
                  <a:outerShdw blurRad="50800" dist="38100" dir="5400000" algn="t" rotWithShape="0">
                    <a:prstClr val="black">
                      <a:alpha val="40000"/>
                    </a:prstClr>
                  </a:outerShdw>
                </a:effectLst>
              </a:rPr>
            </a:br>
            <a:endParaRPr lang="en-US" b="1" dirty="0">
              <a:solidFill>
                <a:schemeClr val="accent5">
                  <a:lumMod val="75000"/>
                </a:schemeClr>
              </a:solidFill>
              <a:effectLst>
                <a:outerShdw blurRad="50800" dist="38100" dir="5400000" algn="t" rotWithShape="0">
                  <a:prstClr val="black">
                    <a:alpha val="40000"/>
                  </a:prstClr>
                </a:outerShdw>
              </a:effectLst>
            </a:endParaRPr>
          </a:p>
        </p:txBody>
      </p:sp>
      <p:sp>
        <p:nvSpPr>
          <p:cNvPr id="3" name="Subtitle 2"/>
          <p:cNvSpPr>
            <a:spLocks noGrp="1"/>
          </p:cNvSpPr>
          <p:nvPr>
            <p:ph type="subTitle" idx="1"/>
          </p:nvPr>
        </p:nvSpPr>
        <p:spPr>
          <a:xfrm>
            <a:off x="1143000" y="3200400"/>
            <a:ext cx="6553200" cy="3200400"/>
          </a:xfrm>
          <a:solidFill>
            <a:schemeClr val="bg1">
              <a:alpha val="0"/>
            </a:schemeClr>
          </a:solidFill>
          <a:ln>
            <a:noFill/>
          </a:ln>
        </p:spPr>
        <p:txBody>
          <a:bodyPr rtlCol="0">
            <a:normAutofit fontScale="40000" lnSpcReduction="20000"/>
          </a:bodyPr>
          <a:lstStyle/>
          <a:p>
            <a:pPr fontAlgn="auto">
              <a:lnSpc>
                <a:spcPct val="120000"/>
              </a:lnSpc>
              <a:spcBef>
                <a:spcPts val="1800"/>
              </a:spcBef>
              <a:spcAft>
                <a:spcPts val="0"/>
              </a:spcAft>
              <a:defRPr/>
            </a:pPr>
            <a:endParaRPr lang="en-US" sz="11200" b="1" dirty="0" smtClean="0">
              <a:ln>
                <a:solidFill>
                  <a:schemeClr val="tx1"/>
                </a:solidFill>
              </a:ln>
              <a:solidFill>
                <a:schemeClr val="tx1"/>
              </a:solidFill>
            </a:endParaRPr>
          </a:p>
          <a:p>
            <a:pPr lvl="0">
              <a:lnSpc>
                <a:spcPct val="120000"/>
              </a:lnSpc>
              <a:spcBef>
                <a:spcPts val="0"/>
              </a:spcBef>
              <a:defRPr/>
            </a:pPr>
            <a:r>
              <a:rPr lang="en-US" sz="9600" b="1" dirty="0" smtClean="0">
                <a:ln>
                  <a:solidFill>
                    <a:schemeClr val="tx1"/>
                  </a:solidFill>
                </a:ln>
                <a:solidFill>
                  <a:schemeClr val="tx1"/>
                </a:solidFill>
                <a:latin typeface="Calibri" pitchFamily="34" charset="0"/>
              </a:rPr>
              <a:t>Consultations with GEF Focal Points and CSOs</a:t>
            </a:r>
          </a:p>
          <a:p>
            <a:pPr>
              <a:lnSpc>
                <a:spcPct val="120000"/>
              </a:lnSpc>
              <a:spcBef>
                <a:spcPts val="0"/>
              </a:spcBef>
              <a:defRPr/>
            </a:pPr>
            <a:r>
              <a:rPr lang="en-US" sz="9600" b="1" dirty="0" smtClean="0">
                <a:ln>
                  <a:solidFill>
                    <a:schemeClr val="tx1"/>
                  </a:solidFill>
                </a:ln>
                <a:solidFill>
                  <a:schemeClr val="tx1"/>
                </a:solidFill>
                <a:latin typeface="Calibri" pitchFamily="34" charset="0"/>
              </a:rPr>
              <a:t>Dakar</a:t>
            </a:r>
          </a:p>
          <a:p>
            <a:pPr>
              <a:lnSpc>
                <a:spcPct val="120000"/>
              </a:lnSpc>
              <a:spcBef>
                <a:spcPts val="0"/>
              </a:spcBef>
              <a:defRPr/>
            </a:pPr>
            <a:r>
              <a:rPr lang="en-US" sz="9600" b="1" dirty="0" smtClean="0">
                <a:ln>
                  <a:solidFill>
                    <a:schemeClr val="tx1"/>
                  </a:solidFill>
                </a:ln>
                <a:solidFill>
                  <a:schemeClr val="tx1"/>
                </a:solidFill>
                <a:latin typeface="Calibri" pitchFamily="34" charset="0"/>
              </a:rPr>
              <a:t>March, </a:t>
            </a:r>
            <a:r>
              <a:rPr lang="en-US" sz="9600" b="1" dirty="0" smtClean="0">
                <a:ln>
                  <a:solidFill>
                    <a:schemeClr val="tx1"/>
                  </a:solidFill>
                </a:ln>
                <a:solidFill>
                  <a:schemeClr val="tx1"/>
                </a:solidFill>
                <a:latin typeface="Calibri" pitchFamily="34" charset="0"/>
              </a:rPr>
              <a:t>2013</a:t>
            </a:r>
          </a:p>
          <a:p>
            <a:pPr lvl="0">
              <a:lnSpc>
                <a:spcPct val="120000"/>
              </a:lnSpc>
              <a:spcBef>
                <a:spcPts val="0"/>
              </a:spcBef>
              <a:defRPr/>
            </a:pPr>
            <a:endParaRPr lang="en-US" sz="9600" b="1" dirty="0" smtClean="0">
              <a:ln>
                <a:solidFill>
                  <a:schemeClr val="tx1"/>
                </a:solidFill>
              </a:ln>
              <a:solidFill>
                <a:schemeClr val="tx1"/>
              </a:solidFill>
              <a:latin typeface="Calibri" pitchFamily="34" charset="0"/>
            </a:endParaRPr>
          </a:p>
        </p:txBody>
      </p:sp>
      <p:sp>
        <p:nvSpPr>
          <p:cNvPr id="5125" name="TextBox 4"/>
          <p:cNvSpPr txBox="1">
            <a:spLocks noChangeArrowheads="1"/>
          </p:cNvSpPr>
          <p:nvPr/>
        </p:nvSpPr>
        <p:spPr bwMode="auto">
          <a:xfrm>
            <a:off x="7696200" y="0"/>
            <a:ext cx="2590800" cy="369888"/>
          </a:xfrm>
          <a:prstGeom prst="rect">
            <a:avLst/>
          </a:prstGeom>
          <a:noFill/>
          <a:ln w="9525">
            <a:noFill/>
            <a:miter lim="800000"/>
            <a:headEnd/>
            <a:tailEnd/>
          </a:ln>
        </p:spPr>
        <p:txBody>
          <a:bodyPr>
            <a:spAutoFit/>
          </a:bodyPr>
          <a:lstStyle/>
          <a:p>
            <a:endParaRPr lang="en-US" dirty="0">
              <a:latin typeface="Calibri" pitchFamily="34" charset="0"/>
            </a:endParaRPr>
          </a:p>
        </p:txBody>
      </p:sp>
      <p:pic>
        <p:nvPicPr>
          <p:cNvPr id="5126" name="Picture 2"/>
          <p:cNvPicPr>
            <a:picLocks noChangeAspect="1" noChangeArrowheads="1"/>
          </p:cNvPicPr>
          <p:nvPr/>
        </p:nvPicPr>
        <p:blipFill>
          <a:blip r:embed="rId3" cstate="print"/>
          <a:srcRect/>
          <a:stretch>
            <a:fillRect/>
          </a:stretch>
        </p:blipFill>
        <p:spPr bwMode="auto">
          <a:xfrm>
            <a:off x="5334000" y="233416"/>
            <a:ext cx="3581400" cy="1100137"/>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OPS5 Audience</a:t>
            </a:r>
            <a:endParaRPr lang="en-US" dirty="0"/>
          </a:p>
        </p:txBody>
      </p:sp>
      <p:sp>
        <p:nvSpPr>
          <p:cNvPr id="3" name="Content Placeholder 2"/>
          <p:cNvSpPr>
            <a:spLocks noGrp="1"/>
          </p:cNvSpPr>
          <p:nvPr>
            <p:ph idx="1"/>
          </p:nvPr>
        </p:nvSpPr>
        <p:spPr>
          <a:xfrm>
            <a:off x="1600200" y="1143000"/>
            <a:ext cx="7162800" cy="4983163"/>
          </a:xfrm>
        </p:spPr>
        <p:txBody>
          <a:bodyPr>
            <a:normAutofit lnSpcReduction="10000"/>
          </a:bodyPr>
          <a:lstStyle/>
          <a:p>
            <a:r>
              <a:rPr lang="en-US" dirty="0" smtClean="0"/>
              <a:t>OPS5 audience includes </a:t>
            </a:r>
          </a:p>
          <a:p>
            <a:pPr lvl="1"/>
            <a:r>
              <a:rPr lang="en-US" dirty="0" smtClean="0"/>
              <a:t>Replenishment participants</a:t>
            </a:r>
          </a:p>
          <a:p>
            <a:pPr lvl="1"/>
            <a:r>
              <a:rPr lang="en-US" dirty="0" smtClean="0"/>
              <a:t>GEF Council</a:t>
            </a:r>
          </a:p>
          <a:p>
            <a:pPr lvl="1"/>
            <a:r>
              <a:rPr lang="en-US" dirty="0" smtClean="0"/>
              <a:t>Assembly</a:t>
            </a:r>
          </a:p>
          <a:p>
            <a:pPr lvl="1"/>
            <a:r>
              <a:rPr lang="en-US" dirty="0" smtClean="0"/>
              <a:t>Through the Assembly the members of GEF</a:t>
            </a:r>
          </a:p>
          <a:p>
            <a:r>
              <a:rPr lang="en-US" dirty="0" smtClean="0"/>
              <a:t>Findings will be shared with other GEF partners </a:t>
            </a:r>
          </a:p>
          <a:p>
            <a:pPr lvl="1"/>
            <a:r>
              <a:rPr lang="en-US" dirty="0" smtClean="0"/>
              <a:t>GEF Secretariat</a:t>
            </a:r>
          </a:p>
          <a:p>
            <a:pPr lvl="1"/>
            <a:r>
              <a:rPr lang="en-US" dirty="0"/>
              <a:t>STAP</a:t>
            </a:r>
          </a:p>
          <a:p>
            <a:pPr lvl="1"/>
            <a:r>
              <a:rPr lang="en-US" dirty="0" smtClean="0"/>
              <a:t>GEF Agencies</a:t>
            </a:r>
          </a:p>
          <a:p>
            <a:pPr lvl="1"/>
            <a:r>
              <a:rPr lang="en-US" dirty="0" smtClean="0"/>
              <a:t>NGO Network</a:t>
            </a:r>
          </a:p>
          <a:p>
            <a:pPr lvl="1"/>
            <a:r>
              <a:rPr lang="en-US" dirty="0" smtClean="0"/>
              <a:t>Project proponents and others</a:t>
            </a:r>
            <a:endParaRPr lang="en-US" dirty="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10</a:t>
            </a:fld>
            <a:endParaRPr lang="en-US" dirty="0"/>
          </a:p>
        </p:txBody>
      </p:sp>
    </p:spTree>
    <p:extLst>
      <p:ext uri="{BB962C8B-B14F-4D97-AF65-F5344CB8AC3E}">
        <p14:creationId xmlns:p14="http://schemas.microsoft.com/office/powerpoint/2010/main" val="3431927219"/>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Organizational Issues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Three quality assurance advisors</a:t>
            </a:r>
          </a:p>
          <a:p>
            <a:pPr lvl="1"/>
            <a:r>
              <a:rPr lang="en-US" dirty="0" smtClean="0"/>
              <a:t>Recognized experts from developed, newly emerging, and developing nations</a:t>
            </a:r>
          </a:p>
          <a:p>
            <a:r>
              <a:rPr lang="en-US" sz="3200" dirty="0" smtClean="0"/>
              <a:t>Reference group </a:t>
            </a:r>
          </a:p>
          <a:p>
            <a:pPr lvl="1"/>
            <a:r>
              <a:rPr lang="en-US" dirty="0" smtClean="0"/>
              <a:t>Formed by staff from the GEF Agencies independent evaluation offices</a:t>
            </a:r>
          </a:p>
          <a:p>
            <a:r>
              <a:rPr lang="en-US" sz="3200" dirty="0" smtClean="0"/>
              <a:t>Stakeholder interaction</a:t>
            </a:r>
          </a:p>
          <a:p>
            <a:pPr lvl="1"/>
            <a:r>
              <a:rPr lang="en-US" dirty="0" smtClean="0"/>
              <a:t>Main venue: Extended Constituency Workshops</a:t>
            </a:r>
          </a:p>
          <a:p>
            <a:pPr lvl="1"/>
            <a:r>
              <a:rPr lang="en-US" dirty="0" smtClean="0"/>
              <a:t>Interaction with GEF Partners</a:t>
            </a:r>
          </a:p>
          <a:p>
            <a:pPr lvl="1"/>
            <a:r>
              <a:rPr lang="en-US" dirty="0" smtClean="0"/>
              <a:t>New media will be explored</a:t>
            </a:r>
          </a:p>
          <a:p>
            <a:r>
              <a:rPr lang="en-US" sz="3200" dirty="0" smtClean="0"/>
              <a:t>Interaction with Council/Replenishment</a:t>
            </a:r>
          </a:p>
          <a:p>
            <a:pPr lvl="1"/>
            <a:r>
              <a:rPr lang="en-US" dirty="0" smtClean="0"/>
              <a:t>Presentation of products to both</a:t>
            </a:r>
          </a:p>
          <a:p>
            <a:pPr lvl="1"/>
            <a:r>
              <a:rPr lang="en-US" dirty="0" smtClean="0"/>
              <a:t>Update on progress at each Council/Replenishment meeting</a:t>
            </a:r>
          </a:p>
          <a:p>
            <a:endParaRPr lang="en-US" sz="3200" dirty="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11</a:t>
            </a:fld>
            <a:endParaRPr lang="en-US" dirty="0"/>
          </a:p>
        </p:txBody>
      </p:sp>
    </p:spTree>
    <p:extLst>
      <p:ext uri="{BB962C8B-B14F-4D97-AF65-F5344CB8AC3E}">
        <p14:creationId xmlns:p14="http://schemas.microsoft.com/office/powerpoint/2010/main" val="2321566193"/>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on Recommendations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In November 2012 the GEF Council has requested the GEF Secretariat to include a Management Response to recommendations of OPS5 in the documents for negotiations of the sixth replenishment of the GEF</a:t>
            </a:r>
          </a:p>
          <a:p>
            <a:pPr marL="0" indent="0">
              <a:buNone/>
            </a:pPr>
            <a:endParaRPr lang="en-US" dirty="0" smtClean="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12</a:t>
            </a:fld>
            <a:endParaRPr lang="en-US" dirty="0"/>
          </a:p>
        </p:txBody>
      </p:sp>
    </p:spTree>
    <p:extLst>
      <p:ext uri="{BB962C8B-B14F-4D97-AF65-F5344CB8AC3E}">
        <p14:creationId xmlns:p14="http://schemas.microsoft.com/office/powerpoint/2010/main" val="473445209"/>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and Discussions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The purpose of this discussion is to </a:t>
            </a:r>
            <a:r>
              <a:rPr lang="en-US" b="1" dirty="0" smtClean="0"/>
              <a:t>set the agenda </a:t>
            </a:r>
            <a:r>
              <a:rPr lang="en-US" dirty="0" smtClean="0"/>
              <a:t>for OPS5: </a:t>
            </a:r>
          </a:p>
          <a:p>
            <a:pPr lvl="1"/>
            <a:r>
              <a:rPr lang="en-US" b="1" dirty="0" smtClean="0"/>
              <a:t>to identify issues  and sources of information </a:t>
            </a:r>
            <a:r>
              <a:rPr lang="en-US" dirty="0" smtClean="0"/>
              <a:t>that need to be </a:t>
            </a:r>
            <a:r>
              <a:rPr lang="en-US" b="1" dirty="0" smtClean="0"/>
              <a:t>explored further</a:t>
            </a:r>
          </a:p>
          <a:p>
            <a:endParaRPr lang="en-US" b="1" dirty="0" smtClean="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13</a:t>
            </a:fld>
            <a:endParaRPr lang="en-US" dirty="0"/>
          </a:p>
        </p:txBody>
      </p:sp>
    </p:spTree>
    <p:extLst>
      <p:ext uri="{BB962C8B-B14F-4D97-AF65-F5344CB8AC3E}">
        <p14:creationId xmlns:p14="http://schemas.microsoft.com/office/powerpoint/2010/main" val="473445209"/>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 and </a:t>
            </a:r>
            <a:r>
              <a:rPr lang="en-US" dirty="0" smtClean="0"/>
              <a:t>Discussions (Cont’d.)</a:t>
            </a:r>
            <a:endParaRPr lang="en-US" dirty="0"/>
          </a:p>
        </p:txBody>
      </p:sp>
      <p:sp>
        <p:nvSpPr>
          <p:cNvPr id="3" name="Content Placeholder 2"/>
          <p:cNvSpPr>
            <a:spLocks noGrp="1"/>
          </p:cNvSpPr>
          <p:nvPr>
            <p:ph idx="1"/>
          </p:nvPr>
        </p:nvSpPr>
        <p:spPr/>
        <p:txBody>
          <a:bodyPr/>
          <a:lstStyle/>
          <a:p>
            <a:r>
              <a:rPr lang="en-US" sz="3200" dirty="0"/>
              <a:t>Discuss series of questions in small groups</a:t>
            </a:r>
          </a:p>
          <a:p>
            <a:pPr lvl="1"/>
            <a:r>
              <a:rPr lang="en-US" sz="2800" dirty="0"/>
              <a:t>Guidance of the conventions</a:t>
            </a:r>
            <a:endParaRPr lang="en-US" dirty="0"/>
          </a:p>
          <a:p>
            <a:pPr lvl="1"/>
            <a:r>
              <a:rPr lang="en-US" sz="2800" dirty="0"/>
              <a:t>Trends in ownership and country </a:t>
            </a:r>
            <a:r>
              <a:rPr lang="en-US" sz="2800" dirty="0" err="1"/>
              <a:t>drivenness</a:t>
            </a:r>
            <a:endParaRPr lang="en-US" sz="2800" dirty="0"/>
          </a:p>
          <a:p>
            <a:pPr lvl="1"/>
            <a:r>
              <a:rPr lang="en-US" sz="2800" dirty="0"/>
              <a:t>Trends in performance issues</a:t>
            </a:r>
          </a:p>
          <a:p>
            <a:pPr lvl="1"/>
            <a:r>
              <a:rPr lang="en-US" sz="2800" dirty="0"/>
              <a:t>Involvement of civil society and private sector</a:t>
            </a:r>
          </a:p>
          <a:p>
            <a:r>
              <a:rPr lang="en-US" sz="3200" dirty="0"/>
              <a:t>Record comments on provided forms</a:t>
            </a:r>
          </a:p>
          <a:p>
            <a:r>
              <a:rPr lang="en-US" sz="3200" dirty="0"/>
              <a:t>Discuss emerging key issues in plenary session</a:t>
            </a:r>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14</a:t>
            </a:fld>
            <a:endParaRPr lang="en-US" dirty="0"/>
          </a:p>
        </p:txBody>
      </p:sp>
    </p:spTree>
    <p:extLst>
      <p:ext uri="{BB962C8B-B14F-4D97-AF65-F5344CB8AC3E}">
        <p14:creationId xmlns:p14="http://schemas.microsoft.com/office/powerpoint/2010/main" val="2849434680"/>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Guidance of the Conventions</a:t>
            </a:r>
            <a:endParaRPr lang="en-US" sz="3000" dirty="0"/>
          </a:p>
        </p:txBody>
      </p:sp>
      <p:sp>
        <p:nvSpPr>
          <p:cNvPr id="3" name="Content Placeholder 2"/>
          <p:cNvSpPr>
            <a:spLocks noGrp="1"/>
          </p:cNvSpPr>
          <p:nvPr>
            <p:ph idx="1"/>
          </p:nvPr>
        </p:nvSpPr>
        <p:spPr/>
        <p:txBody>
          <a:bodyPr/>
          <a:lstStyle/>
          <a:p>
            <a:pPr marL="457200" lvl="0" indent="-457200">
              <a:buFont typeface="+mj-lt"/>
              <a:buAutoNum type="arabicParenR"/>
            </a:pPr>
            <a:endParaRPr lang="en-US" sz="2400" dirty="0" smtClean="0"/>
          </a:p>
          <a:p>
            <a:pPr marL="457200" lvl="0" indent="-457200">
              <a:buFont typeface="+mj-lt"/>
              <a:buAutoNum type="arabicParenR"/>
            </a:pPr>
            <a:r>
              <a:rPr lang="en-US" sz="2400" dirty="0" smtClean="0"/>
              <a:t>Do you feel that the GEF support in your country matches the guidance of the conventions, as relevant to your country and supportive of national priorities? Would you like to raise any issues in this regard?</a:t>
            </a:r>
          </a:p>
          <a:p>
            <a:pPr marL="457200" lvl="0" indent="-457200">
              <a:buFont typeface="+mj-lt"/>
              <a:buAutoNum type="arabicParenR"/>
            </a:pPr>
            <a:endParaRPr lang="en-US" sz="2400" dirty="0" smtClean="0"/>
          </a:p>
          <a:p>
            <a:pPr marL="457200" indent="-457200">
              <a:buFont typeface="+mj-lt"/>
              <a:buAutoNum type="arabicParenR"/>
            </a:pPr>
            <a:endParaRPr lang="en-US" sz="2400" dirty="0" smtClean="0"/>
          </a:p>
          <a:p>
            <a:pPr marL="457200" indent="-457200">
              <a:buFont typeface="+mj-lt"/>
              <a:buAutoNum type="arabicParenR"/>
            </a:pPr>
            <a:r>
              <a:rPr lang="en-US" sz="2400" dirty="0" smtClean="0"/>
              <a:t>Are there any other issues you would like to raise regarding relevance of the GEF support?</a:t>
            </a:r>
          </a:p>
          <a:p>
            <a:pPr lvl="0">
              <a:buNone/>
            </a:pPr>
            <a:endParaRPr lang="en-US" dirty="0" smtClean="0"/>
          </a:p>
          <a:p>
            <a:pPr lvl="0"/>
            <a:endParaRPr lang="en-US" dirty="0" smtClean="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15</a:t>
            </a:fld>
            <a:endParaRPr lang="en-US" dirty="0"/>
          </a:p>
        </p:txBody>
      </p:sp>
    </p:spTree>
    <p:extLst>
      <p:ext uri="{BB962C8B-B14F-4D97-AF65-F5344CB8AC3E}">
        <p14:creationId xmlns:p14="http://schemas.microsoft.com/office/powerpoint/2010/main" val="473445209"/>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Trends in Ownership and Country </a:t>
            </a:r>
            <a:r>
              <a:rPr lang="en-US" dirty="0" err="1" smtClean="0"/>
              <a:t>Drivenness</a:t>
            </a:r>
            <a:endParaRPr lang="en-US" dirty="0"/>
          </a:p>
        </p:txBody>
      </p:sp>
      <p:sp>
        <p:nvSpPr>
          <p:cNvPr id="3" name="Content Placeholder 2"/>
          <p:cNvSpPr>
            <a:spLocks noGrp="1"/>
          </p:cNvSpPr>
          <p:nvPr>
            <p:ph idx="1"/>
          </p:nvPr>
        </p:nvSpPr>
        <p:spPr/>
        <p:txBody>
          <a:bodyPr/>
          <a:lstStyle/>
          <a:p>
            <a:pPr lvl="0"/>
            <a:endParaRPr lang="en-US" sz="2400" dirty="0" smtClean="0"/>
          </a:p>
          <a:p>
            <a:pPr marL="457200" lvl="0" indent="-457200">
              <a:buFont typeface="+mj-lt"/>
              <a:buAutoNum type="arabicParenR" startAt="3"/>
            </a:pPr>
            <a:r>
              <a:rPr lang="en-US" sz="2400" dirty="0" smtClean="0"/>
              <a:t>Do you feel that the GEF support is country driven? Are there any issues you would like to raise about it?</a:t>
            </a:r>
          </a:p>
          <a:p>
            <a:pPr marL="457200" lvl="0" indent="-457200">
              <a:buFont typeface="+mj-lt"/>
              <a:buAutoNum type="arabicParenR" startAt="3"/>
            </a:pPr>
            <a:endParaRPr lang="en-US" sz="2400" dirty="0" smtClean="0"/>
          </a:p>
          <a:p>
            <a:pPr marL="457200" indent="-457200">
              <a:buFont typeface="+mj-lt"/>
              <a:buAutoNum type="arabicParenR" startAt="3"/>
            </a:pPr>
            <a:r>
              <a:rPr lang="en-US" sz="2400" dirty="0" smtClean="0"/>
              <a:t>Has the GEF support contributed to your countries’ sustainable development agenda and environmental priorities? Would you like to raise any issues about it?</a:t>
            </a:r>
          </a:p>
          <a:p>
            <a:pPr marL="457200" indent="-457200">
              <a:buFont typeface="+mj-lt"/>
              <a:buAutoNum type="arabicParenR" startAt="3"/>
            </a:pPr>
            <a:endParaRPr lang="en-US" sz="2400" dirty="0" smtClean="0"/>
          </a:p>
          <a:p>
            <a:pPr marL="457200" indent="-457200">
              <a:buFont typeface="+mj-lt"/>
              <a:buAutoNum type="arabicParenR" startAt="3"/>
            </a:pPr>
            <a:r>
              <a:rPr lang="en-US" sz="2400" dirty="0" smtClean="0"/>
              <a:t>Are there any other issues you would like to raise regarding ownership and country </a:t>
            </a:r>
            <a:r>
              <a:rPr lang="en-US" sz="2400" dirty="0" err="1" smtClean="0"/>
              <a:t>drivenness</a:t>
            </a:r>
            <a:r>
              <a:rPr lang="en-US" sz="2400" dirty="0" smtClean="0"/>
              <a:t>?</a:t>
            </a:r>
          </a:p>
          <a:p>
            <a:pPr lvl="0"/>
            <a:endParaRPr lang="en-US" sz="2400" dirty="0" smtClean="0"/>
          </a:p>
          <a:p>
            <a:pPr lvl="0">
              <a:buNone/>
            </a:pPr>
            <a:endParaRPr lang="en-US" dirty="0" smtClean="0"/>
          </a:p>
          <a:p>
            <a:pPr lvl="0"/>
            <a:endParaRPr lang="en-US" dirty="0" smtClean="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16</a:t>
            </a:fld>
            <a:endParaRPr lang="en-US" dirty="0"/>
          </a:p>
        </p:txBody>
      </p:sp>
    </p:spTree>
    <p:extLst>
      <p:ext uri="{BB962C8B-B14F-4D97-AF65-F5344CB8AC3E}">
        <p14:creationId xmlns:p14="http://schemas.microsoft.com/office/powerpoint/2010/main" val="473445209"/>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Trends in Performance Issues</a:t>
            </a:r>
            <a:endParaRPr lang="en-US" sz="3600" dirty="0"/>
          </a:p>
        </p:txBody>
      </p:sp>
      <p:sp>
        <p:nvSpPr>
          <p:cNvPr id="3" name="Content Placeholder 2"/>
          <p:cNvSpPr>
            <a:spLocks noGrp="1"/>
          </p:cNvSpPr>
          <p:nvPr>
            <p:ph idx="1"/>
          </p:nvPr>
        </p:nvSpPr>
        <p:spPr/>
        <p:txBody>
          <a:bodyPr/>
          <a:lstStyle/>
          <a:p>
            <a:pPr lvl="0"/>
            <a:endParaRPr lang="en-US" sz="2400" dirty="0" smtClean="0"/>
          </a:p>
          <a:p>
            <a:pPr marL="457200" lvl="0" indent="-457200">
              <a:buFont typeface="+mj-lt"/>
              <a:buAutoNum type="arabicParenR" startAt="6"/>
            </a:pPr>
            <a:r>
              <a:rPr lang="en-US" sz="2400" dirty="0" smtClean="0"/>
              <a:t>Do you feel the GEF project cycle is efficient (with respect to time, effort and money that it takes to develop and implement a GEF project) and how would it compare to other donors’ cycles in your country? </a:t>
            </a:r>
          </a:p>
          <a:p>
            <a:pPr marL="457200" lvl="0" indent="-457200">
              <a:buFont typeface="+mj-lt"/>
              <a:buAutoNum type="arabicParenR" startAt="6"/>
            </a:pPr>
            <a:endParaRPr lang="en-US" sz="2400" dirty="0" smtClean="0"/>
          </a:p>
          <a:p>
            <a:pPr marL="457200" lvl="0" indent="-457200">
              <a:buFont typeface="+mj-lt"/>
              <a:buAutoNum type="arabicParenR" startAt="6"/>
            </a:pPr>
            <a:r>
              <a:rPr lang="en-US" sz="2400" dirty="0" smtClean="0"/>
              <a:t>Would you like to raise any issues about the co-funding your country achieved at the level of interventions? </a:t>
            </a:r>
          </a:p>
          <a:p>
            <a:pPr marL="457200" lvl="0" indent="-457200">
              <a:buFont typeface="+mj-lt"/>
              <a:buAutoNum type="arabicParenR" startAt="6"/>
            </a:pPr>
            <a:endParaRPr lang="en-US" sz="2400" dirty="0" smtClean="0"/>
          </a:p>
          <a:p>
            <a:pPr marL="457200" lvl="0" indent="-457200">
              <a:buFont typeface="+mj-lt"/>
              <a:buAutoNum type="arabicParenR" startAt="6"/>
            </a:pPr>
            <a:r>
              <a:rPr lang="en-US" sz="2400" dirty="0" smtClean="0"/>
              <a:t>What has been the role, division of labor and comparative advantage of the GEF Agencies in your country? </a:t>
            </a:r>
          </a:p>
          <a:p>
            <a:pPr marL="457200" lvl="0" indent="-457200">
              <a:buFont typeface="+mj-lt"/>
              <a:buAutoNum type="arabicParenR" startAt="6"/>
            </a:pPr>
            <a:endParaRPr lang="en-US" sz="2400" dirty="0" smtClean="0"/>
          </a:p>
          <a:p>
            <a:pPr marL="457200" indent="-457200">
              <a:buNone/>
            </a:pPr>
            <a:endParaRPr lang="en-US" sz="2400" dirty="0" smtClean="0"/>
          </a:p>
          <a:p>
            <a:pPr lvl="0">
              <a:buNone/>
            </a:pPr>
            <a:endParaRPr lang="en-US" dirty="0" smtClean="0"/>
          </a:p>
          <a:p>
            <a:pPr lvl="0"/>
            <a:endParaRPr lang="en-US" dirty="0" smtClean="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17</a:t>
            </a:fld>
            <a:endParaRPr lang="en-US" dirty="0"/>
          </a:p>
        </p:txBody>
      </p:sp>
    </p:spTree>
    <p:extLst>
      <p:ext uri="{BB962C8B-B14F-4D97-AF65-F5344CB8AC3E}">
        <p14:creationId xmlns:p14="http://schemas.microsoft.com/office/powerpoint/2010/main" val="473445209"/>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Trends in Performance Issues (cont’d)</a:t>
            </a:r>
            <a:endParaRPr lang="en-US" sz="3600" dirty="0"/>
          </a:p>
        </p:txBody>
      </p:sp>
      <p:sp>
        <p:nvSpPr>
          <p:cNvPr id="3" name="Content Placeholder 2"/>
          <p:cNvSpPr>
            <a:spLocks noGrp="1"/>
          </p:cNvSpPr>
          <p:nvPr>
            <p:ph idx="1"/>
          </p:nvPr>
        </p:nvSpPr>
        <p:spPr/>
        <p:txBody>
          <a:bodyPr/>
          <a:lstStyle/>
          <a:p>
            <a:pPr lvl="0"/>
            <a:endParaRPr lang="en-US" sz="2400" dirty="0" smtClean="0"/>
          </a:p>
          <a:p>
            <a:pPr marL="457200" lvl="0" indent="-457200">
              <a:buFont typeface="+mj-lt"/>
              <a:buAutoNum type="arabicParenR" startAt="9"/>
            </a:pPr>
            <a:r>
              <a:rPr lang="en-US" sz="2100" dirty="0" smtClean="0"/>
              <a:t>Have you been involved in monitoring and evaluation of GEF supported projects? Please give examples.</a:t>
            </a:r>
          </a:p>
          <a:p>
            <a:pPr marL="457200" lvl="0" indent="-457200">
              <a:buFont typeface="+mj-lt"/>
              <a:buAutoNum type="arabicParenR" startAt="9"/>
            </a:pPr>
            <a:endParaRPr lang="en-US" sz="2100" dirty="0" smtClean="0"/>
          </a:p>
          <a:p>
            <a:pPr marL="457200" indent="-457200">
              <a:buFont typeface="+mj-lt"/>
              <a:buAutoNum type="arabicParenR" startAt="9"/>
            </a:pPr>
            <a:r>
              <a:rPr lang="en-US" sz="2100" dirty="0" smtClean="0"/>
              <a:t>Have GEF lessons been shared with your country or organization, and to what extent have lessons learned in your country or organization been shared with the GEF community?  Do you have any issues you would like to raise in this regard?</a:t>
            </a:r>
          </a:p>
          <a:p>
            <a:pPr marL="457200" indent="-457200">
              <a:buFont typeface="+mj-lt"/>
              <a:buAutoNum type="arabicParenR" startAt="9"/>
            </a:pPr>
            <a:endParaRPr lang="en-US" sz="2100" dirty="0" smtClean="0"/>
          </a:p>
          <a:p>
            <a:pPr marL="457200" indent="-457200">
              <a:buFont typeface="+mj-lt"/>
              <a:buAutoNum type="arabicParenR" startAt="9"/>
            </a:pPr>
            <a:r>
              <a:rPr lang="en-US" sz="2100" dirty="0" smtClean="0"/>
              <a:t>How effective has the GEF been in handling complaints, disputes and conflicts?</a:t>
            </a:r>
          </a:p>
          <a:p>
            <a:pPr marL="457200" indent="-457200">
              <a:buFont typeface="+mj-lt"/>
              <a:buAutoNum type="arabicParenR" startAt="9"/>
            </a:pPr>
            <a:endParaRPr lang="en-US" sz="2100" dirty="0" smtClean="0"/>
          </a:p>
          <a:p>
            <a:pPr marL="457200" indent="-457200">
              <a:buFont typeface="+mj-lt"/>
              <a:buAutoNum type="arabicParenR" startAt="9"/>
            </a:pPr>
            <a:r>
              <a:rPr lang="en-US" sz="2100" dirty="0" smtClean="0"/>
              <a:t> Are there any other issues you would like to raise regarding performance issues?</a:t>
            </a:r>
          </a:p>
          <a:p>
            <a:pPr lvl="0">
              <a:buNone/>
            </a:pPr>
            <a:endParaRPr lang="en-US" dirty="0" smtClean="0"/>
          </a:p>
          <a:p>
            <a:pPr lvl="0"/>
            <a:endParaRPr lang="en-US" dirty="0" smtClean="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18</a:t>
            </a:fld>
            <a:endParaRPr lang="en-US" dirty="0"/>
          </a:p>
        </p:txBody>
      </p:sp>
    </p:spTree>
    <p:extLst>
      <p:ext uri="{BB962C8B-B14F-4D97-AF65-F5344CB8AC3E}">
        <p14:creationId xmlns:p14="http://schemas.microsoft.com/office/powerpoint/2010/main" val="473445209"/>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Involvement of Civil Society and Private Sector</a:t>
            </a:r>
            <a:endParaRPr lang="en-US" sz="3000" dirty="0"/>
          </a:p>
        </p:txBody>
      </p:sp>
      <p:sp>
        <p:nvSpPr>
          <p:cNvPr id="3" name="Content Placeholder 2"/>
          <p:cNvSpPr>
            <a:spLocks noGrp="1"/>
          </p:cNvSpPr>
          <p:nvPr>
            <p:ph idx="1"/>
          </p:nvPr>
        </p:nvSpPr>
        <p:spPr/>
        <p:txBody>
          <a:bodyPr/>
          <a:lstStyle/>
          <a:p>
            <a:pPr lvl="0"/>
            <a:endParaRPr lang="en-US" sz="2400" dirty="0" smtClean="0"/>
          </a:p>
          <a:p>
            <a:pPr marL="457200" lvl="0" indent="-457200">
              <a:buFont typeface="+mj-lt"/>
              <a:buAutoNum type="arabicParenR" startAt="13"/>
            </a:pPr>
            <a:r>
              <a:rPr lang="en-US" sz="2400" dirty="0" smtClean="0"/>
              <a:t>Are you satisfied with the involvement of civil society organizations and the private sector in GEF activities in your country? Please give examples.</a:t>
            </a:r>
          </a:p>
          <a:p>
            <a:pPr marL="457200" lvl="0" indent="-457200">
              <a:buFont typeface="+mj-lt"/>
              <a:buAutoNum type="arabicParenR" startAt="13"/>
            </a:pPr>
            <a:r>
              <a:rPr lang="en-US" sz="2400" dirty="0" smtClean="0"/>
              <a:t>In </a:t>
            </a:r>
            <a:r>
              <a:rPr lang="en-US" sz="2400" dirty="0"/>
              <a:t>what ways could civil society organizations and the private sector be more involved with GEF </a:t>
            </a:r>
            <a:r>
              <a:rPr lang="en-US" sz="2400" dirty="0" smtClean="0"/>
              <a:t> activities and projects?</a:t>
            </a:r>
          </a:p>
          <a:p>
            <a:pPr marL="457200" lvl="0" indent="-457200">
              <a:buFont typeface="+mj-lt"/>
              <a:buAutoNum type="arabicParenR" startAt="13"/>
            </a:pPr>
            <a:r>
              <a:rPr lang="en-US" sz="2400" dirty="0" smtClean="0"/>
              <a:t>What are the barriers to the involvement of civil society organizations and the private sector in GEF activities in your country?</a:t>
            </a:r>
          </a:p>
          <a:p>
            <a:pPr marL="457200" lvl="0" indent="-457200">
              <a:buFont typeface="+mj-lt"/>
              <a:buAutoNum type="arabicParenR" startAt="13"/>
            </a:pPr>
            <a:r>
              <a:rPr lang="en-US" sz="2400" dirty="0" smtClean="0"/>
              <a:t>Are there any other issues you would like to raise regarding the involvement of civil society organizations and the private sector in GEF activities?</a:t>
            </a:r>
          </a:p>
          <a:p>
            <a:pPr marL="457200" indent="-457200">
              <a:buFont typeface="+mj-lt"/>
              <a:buAutoNum type="arabicParenR" startAt="13"/>
            </a:pPr>
            <a:endParaRPr lang="en-US" sz="2400" dirty="0" smtClean="0"/>
          </a:p>
          <a:p>
            <a:pPr lvl="0">
              <a:buNone/>
            </a:pPr>
            <a:endParaRPr lang="en-US" dirty="0" smtClean="0"/>
          </a:p>
          <a:p>
            <a:pPr lvl="0"/>
            <a:endParaRPr lang="en-US" dirty="0" smtClean="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19</a:t>
            </a:fld>
            <a:endParaRPr lang="en-US" dirty="0"/>
          </a:p>
        </p:txBody>
      </p:sp>
    </p:spTree>
    <p:extLst>
      <p:ext uri="{BB962C8B-B14F-4D97-AF65-F5344CB8AC3E}">
        <p14:creationId xmlns:p14="http://schemas.microsoft.com/office/powerpoint/2010/main" val="473445209"/>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dirty="0" smtClean="0"/>
              <a:t>Overview</a:t>
            </a:r>
            <a:endParaRPr lang="en-US" dirty="0"/>
          </a:p>
        </p:txBody>
      </p:sp>
      <p:sp>
        <p:nvSpPr>
          <p:cNvPr id="3" name="Content Placeholder 2"/>
          <p:cNvSpPr>
            <a:spLocks noGrp="1"/>
          </p:cNvSpPr>
          <p:nvPr>
            <p:ph idx="1"/>
          </p:nvPr>
        </p:nvSpPr>
        <p:spPr>
          <a:xfrm>
            <a:off x="1524000" y="1524000"/>
            <a:ext cx="7315200" cy="4648200"/>
          </a:xfrm>
        </p:spPr>
        <p:txBody>
          <a:bodyPr/>
          <a:lstStyle/>
          <a:p>
            <a:pPr marL="341313" indent="-341313"/>
            <a:endParaRPr lang="en-US" dirty="0" smtClean="0"/>
          </a:p>
          <a:p>
            <a:pPr marL="341313" indent="-341313"/>
            <a:r>
              <a:rPr lang="en-US" dirty="0" smtClean="0"/>
              <a:t>Objective</a:t>
            </a:r>
          </a:p>
          <a:p>
            <a:pPr marL="341313" indent="-341313"/>
            <a:r>
              <a:rPr lang="en-US" dirty="0" smtClean="0"/>
              <a:t>Analytical framework</a:t>
            </a:r>
          </a:p>
          <a:p>
            <a:pPr marL="341313" indent="-341313"/>
            <a:r>
              <a:rPr lang="en-US" dirty="0" smtClean="0"/>
              <a:t>Key issues to be covered</a:t>
            </a:r>
          </a:p>
          <a:p>
            <a:pPr marL="341313" indent="-341313"/>
            <a:r>
              <a:rPr lang="en-US" dirty="0" smtClean="0"/>
              <a:t>OPS5 audience</a:t>
            </a:r>
          </a:p>
          <a:p>
            <a:pPr marL="341313" indent="-341313"/>
            <a:r>
              <a:rPr lang="en-US" dirty="0" smtClean="0"/>
              <a:t>Organizational issues</a:t>
            </a:r>
          </a:p>
          <a:p>
            <a:pPr marL="341313" indent="-341313"/>
            <a:r>
              <a:rPr lang="en-US" dirty="0" smtClean="0"/>
              <a:t>Group work and discussions</a:t>
            </a:r>
          </a:p>
          <a:p>
            <a:pPr marL="341313" indent="-341313"/>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2</a:t>
            </a:fld>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Ongoing Consultations</a:t>
            </a:r>
            <a:endParaRPr lang="en-US" dirty="0"/>
          </a:p>
        </p:txBody>
      </p:sp>
      <p:sp>
        <p:nvSpPr>
          <p:cNvPr id="3" name="Content Placeholder 2"/>
          <p:cNvSpPr>
            <a:spLocks noGrp="1"/>
          </p:cNvSpPr>
          <p:nvPr>
            <p:ph idx="1"/>
          </p:nvPr>
        </p:nvSpPr>
        <p:spPr>
          <a:xfrm>
            <a:off x="1828800" y="1143000"/>
            <a:ext cx="6477000" cy="4983163"/>
          </a:xfrm>
        </p:spPr>
        <p:txBody>
          <a:bodyPr/>
          <a:lstStyle/>
          <a:p>
            <a:pPr>
              <a:buNone/>
            </a:pPr>
            <a:endParaRPr lang="en-US" b="1" dirty="0" smtClean="0"/>
          </a:p>
          <a:p>
            <a:pPr>
              <a:buNone/>
            </a:pPr>
            <a:r>
              <a:rPr lang="en-US" dirty="0" smtClean="0"/>
              <a:t>We are open to receive more</a:t>
            </a:r>
            <a:r>
              <a:rPr lang="en-US" b="1" dirty="0" smtClean="0"/>
              <a:t> </a:t>
            </a:r>
            <a:r>
              <a:rPr lang="en-US" dirty="0" smtClean="0"/>
              <a:t>information, concerns, opinions, and suggestions at:</a:t>
            </a:r>
          </a:p>
          <a:p>
            <a:pPr>
              <a:buNone/>
            </a:pPr>
            <a:endParaRPr lang="en-US" b="1" dirty="0" smtClean="0"/>
          </a:p>
          <a:p>
            <a:pPr algn="ctr">
              <a:buNone/>
            </a:pPr>
            <a:r>
              <a:rPr lang="en-US" b="1" dirty="0" smtClean="0">
                <a:solidFill>
                  <a:schemeClr val="accent5">
                    <a:lumMod val="75000"/>
                  </a:schemeClr>
                </a:solidFill>
                <a:hlinkClick r:id="rId3"/>
              </a:rPr>
              <a:t>OPS5@thegef.org</a:t>
            </a:r>
            <a:r>
              <a:rPr lang="en-US" sz="2000" dirty="0" smtClean="0"/>
              <a:t> </a:t>
            </a:r>
          </a:p>
          <a:p>
            <a:pPr>
              <a:buNone/>
            </a:pPr>
            <a:endParaRPr lang="en-US" b="1" dirty="0" smtClean="0"/>
          </a:p>
          <a:p>
            <a:pPr algn="ctr">
              <a:buNone/>
            </a:pPr>
            <a:r>
              <a:rPr lang="en-US" sz="2400" b="1" i="1" dirty="0" smtClean="0">
                <a:solidFill>
                  <a:srgbClr val="376B4C"/>
                </a:solidFill>
              </a:rPr>
              <a:t>Thank you</a:t>
            </a:r>
          </a:p>
          <a:p>
            <a:pPr algn="ctr">
              <a:buNone/>
            </a:pPr>
            <a:r>
              <a:rPr lang="en-US" sz="2000" b="1" dirty="0" smtClean="0">
                <a:solidFill>
                  <a:schemeClr val="accent5">
                    <a:lumMod val="75000"/>
                  </a:schemeClr>
                </a:solidFill>
                <a:hlinkClick r:id="rId4"/>
              </a:rPr>
              <a:t>www.gefeo.org</a:t>
            </a:r>
            <a:endParaRPr lang="en-US" sz="2000" b="1" dirty="0" smtClean="0">
              <a:solidFill>
                <a:schemeClr val="accent5">
                  <a:lumMod val="75000"/>
                </a:schemeClr>
              </a:solidFill>
            </a:endParaRPr>
          </a:p>
          <a:p>
            <a:pPr lvl="1">
              <a:buNone/>
            </a:pPr>
            <a:endParaRPr lang="en-US" b="1" dirty="0" smtClean="0"/>
          </a:p>
          <a:p>
            <a:pPr lvl="1">
              <a:buNone/>
            </a:pPr>
            <a:endParaRPr lang="en-US" b="1" dirty="0" smtClean="0"/>
          </a:p>
          <a:p>
            <a:pPr lvl="1"/>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20</a:t>
            </a:fld>
            <a:endParaRPr lang="en-US" dirty="0"/>
          </a:p>
        </p:txBody>
      </p:sp>
    </p:spTree>
    <p:extLst>
      <p:ext uri="{BB962C8B-B14F-4D97-AF65-F5344CB8AC3E}">
        <p14:creationId xmlns:p14="http://schemas.microsoft.com/office/powerpoint/2010/main" val="2466475383"/>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dirty="0" smtClean="0"/>
              <a:t>Objective of Overall Performance Studies</a:t>
            </a:r>
            <a:endParaRPr lang="en-US" dirty="0"/>
          </a:p>
        </p:txBody>
      </p:sp>
      <p:sp>
        <p:nvSpPr>
          <p:cNvPr id="3" name="Content Placeholder 2"/>
          <p:cNvSpPr>
            <a:spLocks noGrp="1"/>
          </p:cNvSpPr>
          <p:nvPr>
            <p:ph idx="1"/>
          </p:nvPr>
        </p:nvSpPr>
        <p:spPr>
          <a:xfrm>
            <a:off x="1524000" y="1524000"/>
            <a:ext cx="7315200" cy="4648200"/>
          </a:xfrm>
        </p:spPr>
        <p:txBody>
          <a:bodyPr/>
          <a:lstStyle/>
          <a:p>
            <a:pPr marL="341313" indent="-341313"/>
            <a:r>
              <a:rPr lang="en-US" dirty="0" smtClean="0"/>
              <a:t>To assess the extent to which the GEF is achieving its objectives:</a:t>
            </a:r>
          </a:p>
          <a:p>
            <a:pPr lvl="1"/>
            <a:r>
              <a:rPr lang="en-US" dirty="0" smtClean="0"/>
              <a:t>As laid down in the GEF Instrument and reviews by the Assembly </a:t>
            </a:r>
          </a:p>
          <a:p>
            <a:pPr lvl="1"/>
            <a:r>
              <a:rPr lang="en-US" dirty="0" smtClean="0"/>
              <a:t>As developed and adopted by the GEF Council in operational policies and programs for GEF financed activities </a:t>
            </a:r>
          </a:p>
          <a:p>
            <a:pPr lvl="1"/>
            <a:r>
              <a:rPr lang="en-US" dirty="0" smtClean="0"/>
              <a:t>And to identify potential improvements</a:t>
            </a:r>
          </a:p>
          <a:p>
            <a:endParaRPr lang="en-US" dirty="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3</a:t>
            </a:fld>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EO Evaluation Streams &amp; OPS5</a:t>
            </a:r>
            <a:endParaRPr lang="en-US" dirty="0"/>
          </a:p>
        </p:txBody>
      </p:sp>
      <p:sp>
        <p:nvSpPr>
          <p:cNvPr id="3" name="Content Placeholder 2"/>
          <p:cNvSpPr>
            <a:spLocks noGrp="1"/>
          </p:cNvSpPr>
          <p:nvPr>
            <p:ph idx="1"/>
          </p:nvPr>
        </p:nvSpPr>
        <p:spPr>
          <a:xfrm>
            <a:off x="1371600" y="1417637"/>
            <a:ext cx="7543800" cy="4983163"/>
          </a:xfrm>
        </p:spPr>
        <p:txBody>
          <a:bodyPr/>
          <a:lstStyle/>
          <a:p>
            <a:pPr fontAlgn="auto">
              <a:spcAft>
                <a:spcPts val="0"/>
              </a:spcAft>
              <a:defRPr/>
            </a:pPr>
            <a:r>
              <a:rPr lang="en-US" dirty="0" smtClean="0"/>
              <a:t>Four streams of evaluative evidence will be integrated into OPS5</a:t>
            </a:r>
          </a:p>
          <a:p>
            <a:pPr lvl="1">
              <a:defRPr/>
            </a:pPr>
            <a:r>
              <a:rPr lang="en-US" b="1" dirty="0" smtClean="0">
                <a:solidFill>
                  <a:schemeClr val="tx1"/>
                </a:solidFill>
              </a:rPr>
              <a:t>Country Portfolio Evaluations</a:t>
            </a:r>
            <a:r>
              <a:rPr lang="en-US" dirty="0" smtClean="0"/>
              <a:t>: evidence from 15+ countries</a:t>
            </a:r>
          </a:p>
          <a:p>
            <a:pPr lvl="1">
              <a:defRPr/>
            </a:pPr>
            <a:r>
              <a:rPr lang="en-US" b="1" dirty="0" smtClean="0">
                <a:solidFill>
                  <a:schemeClr val="tx1"/>
                </a:solidFill>
              </a:rPr>
              <a:t>Impact Evaluations</a:t>
            </a:r>
            <a:r>
              <a:rPr lang="en-US" dirty="0" smtClean="0"/>
              <a:t>: International Waters, Climate Change, Biodiversity</a:t>
            </a:r>
          </a:p>
          <a:p>
            <a:pPr lvl="1">
              <a:defRPr/>
            </a:pPr>
            <a:r>
              <a:rPr lang="en-US" b="1" dirty="0" smtClean="0">
                <a:solidFill>
                  <a:schemeClr val="tx1"/>
                </a:solidFill>
              </a:rPr>
              <a:t>Performance Evaluations</a:t>
            </a:r>
            <a:r>
              <a:rPr lang="en-US" dirty="0" smtClean="0"/>
              <a:t>: APR trends</a:t>
            </a:r>
          </a:p>
          <a:p>
            <a:pPr lvl="1">
              <a:defRPr/>
            </a:pPr>
            <a:r>
              <a:rPr lang="en-US" b="1" dirty="0" smtClean="0">
                <a:solidFill>
                  <a:schemeClr val="tx1"/>
                </a:solidFill>
              </a:rPr>
              <a:t>Thematic Evaluations</a:t>
            </a:r>
            <a:r>
              <a:rPr lang="en-US" dirty="0" smtClean="0"/>
              <a:t>: focal area strategies and adaptation</a:t>
            </a:r>
          </a:p>
          <a:p>
            <a:pPr fontAlgn="auto">
              <a:spcAft>
                <a:spcPts val="0"/>
              </a:spcAft>
              <a:defRPr/>
            </a:pPr>
            <a:r>
              <a:rPr lang="en-US" dirty="0" smtClean="0"/>
              <a:t>Integration through meta-evaluation into first report; update in final report</a:t>
            </a:r>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4</a:t>
            </a:fld>
            <a:endParaRPr lang="en-US" dirty="0"/>
          </a:p>
        </p:txBody>
      </p:sp>
    </p:spTree>
    <p:extLst>
      <p:ext uri="{BB962C8B-B14F-4D97-AF65-F5344CB8AC3E}">
        <p14:creationId xmlns:p14="http://schemas.microsoft.com/office/powerpoint/2010/main" val="1254600787"/>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Overall Analytical Framework: GEF’s Catalytic Role</a:t>
            </a:r>
            <a:endParaRPr lang="en-US" sz="2800" dirty="0"/>
          </a:p>
        </p:txBody>
      </p:sp>
      <p:sp>
        <p:nvSpPr>
          <p:cNvPr id="3" name="Content Placeholder 2"/>
          <p:cNvSpPr>
            <a:spLocks noGrp="1"/>
          </p:cNvSpPr>
          <p:nvPr>
            <p:ph idx="1"/>
          </p:nvPr>
        </p:nvSpPr>
        <p:spPr>
          <a:xfrm>
            <a:off x="1371600" y="1066800"/>
            <a:ext cx="7620000" cy="5287963"/>
          </a:xfrm>
        </p:spPr>
        <p:txBody>
          <a:bodyPr>
            <a:normAutofit/>
          </a:bodyPr>
          <a:lstStyle/>
          <a:p>
            <a:r>
              <a:rPr lang="en-US" dirty="0" smtClean="0"/>
              <a:t>OPS4 brought evaluative evidence on three catalytic elements in GEF support:</a:t>
            </a:r>
          </a:p>
          <a:p>
            <a:pPr lvl="1"/>
            <a:r>
              <a:rPr lang="en-US" dirty="0" smtClean="0"/>
              <a:t>Foundation: role of governments</a:t>
            </a:r>
          </a:p>
          <a:p>
            <a:pPr lvl="1"/>
            <a:r>
              <a:rPr lang="en-US" dirty="0" smtClean="0"/>
              <a:t>Demonstration: introduction of new approaches</a:t>
            </a:r>
          </a:p>
          <a:p>
            <a:pPr lvl="1"/>
            <a:r>
              <a:rPr lang="en-US" dirty="0" smtClean="0"/>
              <a:t>Investment: broad implementation of new approaches</a:t>
            </a:r>
          </a:p>
          <a:p>
            <a:r>
              <a:rPr lang="en-US" dirty="0" smtClean="0"/>
              <a:t>New evidence since OPS4 has refined elements:</a:t>
            </a:r>
          </a:p>
          <a:p>
            <a:pPr lvl="1"/>
            <a:r>
              <a:rPr lang="en-US" dirty="0" smtClean="0"/>
              <a:t>Elements are mixed according to country/local needs</a:t>
            </a:r>
          </a:p>
          <a:p>
            <a:pPr lvl="1"/>
            <a:r>
              <a:rPr lang="en-US" dirty="0" smtClean="0"/>
              <a:t>Each focal area has a unique mixture of elements, aiming at different intermediate states</a:t>
            </a:r>
          </a:p>
          <a:p>
            <a:pPr lvl="1"/>
            <a:r>
              <a:rPr lang="en-US" dirty="0" smtClean="0"/>
              <a:t>Focal area strategies evaluation is now exploring these</a:t>
            </a:r>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5</a:t>
            </a:fld>
            <a:endParaRPr lang="en-US" dirty="0"/>
          </a:p>
        </p:txBody>
      </p:sp>
    </p:spTree>
    <p:extLst>
      <p:ext uri="{BB962C8B-B14F-4D97-AF65-F5344CB8AC3E}">
        <p14:creationId xmlns:p14="http://schemas.microsoft.com/office/powerpoint/2010/main" val="2096179969"/>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175"/>
          <p:cNvSpPr txBox="1"/>
          <p:nvPr/>
        </p:nvSpPr>
        <p:spPr>
          <a:xfrm>
            <a:off x="0" y="762000"/>
            <a:ext cx="4648200" cy="4524315"/>
          </a:xfrm>
          <a:prstGeom prst="rect">
            <a:avLst/>
          </a:prstGeom>
          <a:gradFill flip="none" rotWithShape="1">
            <a:gsLst>
              <a:gs pos="0">
                <a:schemeClr val="bg1"/>
              </a:gs>
              <a:gs pos="92000">
                <a:schemeClr val="bg1">
                  <a:alpha val="51000"/>
                </a:schemeClr>
              </a:gs>
              <a:gs pos="100000">
                <a:schemeClr val="accent3">
                  <a:lumMod val="20000"/>
                  <a:lumOff val="80000"/>
                </a:schemeClr>
              </a:gs>
            </a:gsLst>
            <a:lin ang="16200000" scaled="1"/>
            <a:tileRect/>
          </a:gradFill>
          <a:ln>
            <a:solidFill>
              <a:schemeClr val="accent3">
                <a:lumMod val="20000"/>
                <a:lumOff val="8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solidFill>
                  <a:srgbClr val="006600"/>
                </a:solidFill>
              </a:rPr>
              <a:t>GEF OUTPUTS &amp; OUTCOMES</a:t>
            </a: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a:solidFill>
                <a:srgbClr val="006600"/>
              </a:solidFill>
            </a:endParaRPr>
          </a:p>
        </p:txBody>
      </p:sp>
      <p:sp>
        <p:nvSpPr>
          <p:cNvPr id="8" name="TextBox 68"/>
          <p:cNvSpPr txBox="1"/>
          <p:nvPr/>
        </p:nvSpPr>
        <p:spPr>
          <a:xfrm>
            <a:off x="4800600" y="762000"/>
            <a:ext cx="2438400" cy="4524315"/>
          </a:xfrm>
          <a:prstGeom prst="rect">
            <a:avLst/>
          </a:prstGeom>
          <a:gradFill flip="none" rotWithShape="1">
            <a:gsLst>
              <a:gs pos="0">
                <a:schemeClr val="bg1"/>
              </a:gs>
              <a:gs pos="92000">
                <a:schemeClr val="accent3">
                  <a:lumMod val="20000"/>
                  <a:lumOff val="80000"/>
                  <a:alpha val="75000"/>
                </a:schemeClr>
              </a:gs>
              <a:gs pos="100000">
                <a:schemeClr val="accent3">
                  <a:lumMod val="60000"/>
                  <a:lumOff val="40000"/>
                </a:schemeClr>
              </a:gs>
            </a:gsLst>
            <a:lin ang="16200000" scaled="1"/>
            <a:tileRect/>
          </a:gradFill>
          <a:ln>
            <a:solidFill>
              <a:schemeClr val="accent3">
                <a:lumMod val="60000"/>
                <a:lumOff val="4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0" dirty="0" smtClean="0">
                <a:solidFill>
                  <a:srgbClr val="006600"/>
                </a:solidFill>
              </a:rPr>
              <a:t>INTERMEDIATE STATES</a:t>
            </a: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smtClean="0">
              <a:solidFill>
                <a:srgbClr val="006600"/>
              </a:solidFill>
            </a:endParaRPr>
          </a:p>
          <a:p>
            <a:pPr algn="ctr"/>
            <a:endParaRPr lang="en-US" sz="1200" b="1" dirty="0" smtClean="0">
              <a:solidFill>
                <a:srgbClr val="006600"/>
              </a:solidFill>
            </a:endParaRPr>
          </a:p>
          <a:p>
            <a:pPr algn="ctr"/>
            <a:endParaRPr lang="en-US" sz="1200" b="1" i="0" dirty="0">
              <a:solidFill>
                <a:srgbClr val="006600"/>
              </a:solidFill>
            </a:endParaRPr>
          </a:p>
        </p:txBody>
      </p:sp>
      <p:sp>
        <p:nvSpPr>
          <p:cNvPr id="77" name="TextBox 68"/>
          <p:cNvSpPr txBox="1"/>
          <p:nvPr/>
        </p:nvSpPr>
        <p:spPr>
          <a:xfrm>
            <a:off x="7239000" y="762000"/>
            <a:ext cx="1905000" cy="4524315"/>
          </a:xfrm>
          <a:prstGeom prst="rect">
            <a:avLst/>
          </a:prstGeom>
          <a:gradFill flip="none" rotWithShape="1">
            <a:gsLst>
              <a:gs pos="0">
                <a:schemeClr val="bg1"/>
              </a:gs>
              <a:gs pos="92000">
                <a:schemeClr val="accent3">
                  <a:lumMod val="40000"/>
                  <a:lumOff val="60000"/>
                  <a:alpha val="58000"/>
                </a:schemeClr>
              </a:gs>
              <a:gs pos="100000">
                <a:srgbClr val="5E8F2D"/>
              </a:gs>
            </a:gsLst>
            <a:lin ang="16200000" scaled="1"/>
            <a:tileRect/>
          </a:gradFill>
          <a:ln>
            <a:solidFill>
              <a:schemeClr val="accent3">
                <a:lumMod val="75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solidFill>
                  <a:srgbClr val="006600"/>
                </a:solidFill>
              </a:rPr>
              <a:t>IMPACT</a:t>
            </a: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smtClean="0">
              <a:solidFill>
                <a:srgbClr val="006600"/>
              </a:solidFill>
            </a:endParaRPr>
          </a:p>
          <a:p>
            <a:pPr algn="ctr"/>
            <a:endParaRPr lang="en-US" sz="1200" b="1" dirty="0">
              <a:solidFill>
                <a:srgbClr val="006600"/>
              </a:solidFill>
            </a:endParaRPr>
          </a:p>
        </p:txBody>
      </p:sp>
      <p:sp>
        <p:nvSpPr>
          <p:cNvPr id="98" name="Straight Connector 5"/>
          <p:cNvSpPr/>
          <p:nvPr/>
        </p:nvSpPr>
        <p:spPr>
          <a:xfrm rot="12887561">
            <a:off x="5390072" y="1276818"/>
            <a:ext cx="3697855" cy="3847163"/>
          </a:xfrm>
          <a:prstGeom prst="circularArrow">
            <a:avLst>
              <a:gd name="adj1" fmla="val 11545"/>
              <a:gd name="adj2" fmla="val 1907164"/>
              <a:gd name="adj3" fmla="val 19256423"/>
              <a:gd name="adj4" fmla="val 1085445"/>
              <a:gd name="adj5" fmla="val 17225"/>
            </a:avLst>
          </a:prstGeom>
          <a:gradFill flip="none" rotWithShape="1">
            <a:gsLst>
              <a:gs pos="0">
                <a:schemeClr val="accent3">
                  <a:lumMod val="40000"/>
                  <a:lumOff val="60000"/>
                </a:schemeClr>
              </a:gs>
              <a:gs pos="48000">
                <a:schemeClr val="accent3">
                  <a:lumMod val="75000"/>
                </a:schemeClr>
              </a:gs>
              <a:gs pos="73000">
                <a:srgbClr val="106618"/>
              </a:gs>
            </a:gsLst>
            <a:path path="circle">
              <a:fillToRect r="100000" b="100000"/>
            </a:path>
            <a:tileRect l="-100000" t="-100000"/>
          </a:gradFill>
          <a:ln>
            <a:solidFill>
              <a:schemeClr val="accent3">
                <a:lumMod val="75000"/>
              </a:schemeClr>
            </a:solidFill>
          </a:ln>
          <a:scene3d>
            <a:camera prst="orthographicFront">
              <a:rot lat="0" lon="10800000" rev="0"/>
            </a:camera>
            <a:lightRig rig="threePt" dir="t"/>
          </a:scene3d>
        </p:spPr>
        <p:style>
          <a:lnRef idx="1">
            <a:schemeClr val="accent3"/>
          </a:lnRef>
          <a:fillRef idx="3">
            <a:schemeClr val="accent3"/>
          </a:fillRef>
          <a:effectRef idx="2">
            <a:schemeClr val="accent3"/>
          </a:effectRef>
          <a:fontRef idx="minor">
            <a:schemeClr val="lt1"/>
          </a:fontRef>
        </p:style>
      </p:sp>
      <p:sp>
        <p:nvSpPr>
          <p:cNvPr id="13" name="Title 1"/>
          <p:cNvSpPr>
            <a:spLocks noGrp="1"/>
          </p:cNvSpPr>
          <p:nvPr/>
        </p:nvSpPr>
        <p:spPr>
          <a:xfrm>
            <a:off x="645891" y="34379"/>
            <a:ext cx="8229600" cy="685800"/>
          </a:xfrm>
          <a:prstGeom prst="rect">
            <a:avLst/>
          </a:prstGeom>
          <a:noFill/>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smtClean="0">
                <a:solidFill>
                  <a:srgbClr val="C00000"/>
                </a:solidFill>
                <a:effectLst>
                  <a:outerShdw blurRad="50800" dist="38100" dir="5400000" algn="t" rotWithShape="0">
                    <a:prstClr val="black">
                      <a:alpha val="40000"/>
                    </a:prstClr>
                  </a:outerShdw>
                </a:effectLst>
              </a:rPr>
              <a:t>General Framework for GEF Theory of Change</a:t>
            </a:r>
            <a:endParaRPr lang="en-US" sz="3200" b="1" dirty="0">
              <a:solidFill>
                <a:srgbClr val="C00000"/>
              </a:solidFill>
              <a:effectLst>
                <a:outerShdw blurRad="50800" dist="38100" dir="5400000" algn="t" rotWithShape="0">
                  <a:prstClr val="black">
                    <a:alpha val="40000"/>
                  </a:prstClr>
                </a:outerShdw>
              </a:effectLst>
            </a:endParaRPr>
          </a:p>
        </p:txBody>
      </p:sp>
      <p:sp>
        <p:nvSpPr>
          <p:cNvPr id="27" name="Straight Connector 5"/>
          <p:cNvSpPr/>
          <p:nvPr/>
        </p:nvSpPr>
        <p:spPr>
          <a:xfrm rot="13408892">
            <a:off x="7236762" y="5371949"/>
            <a:ext cx="461676" cy="458535"/>
          </a:xfrm>
          <a:prstGeom prst="circularArrow">
            <a:avLst>
              <a:gd name="adj1" fmla="val 12500"/>
              <a:gd name="adj2" fmla="val 1511164"/>
              <a:gd name="adj3" fmla="val 20457681"/>
              <a:gd name="adj4" fmla="val 2263810"/>
              <a:gd name="adj5" fmla="val 19049"/>
            </a:avLst>
          </a:prstGeom>
          <a:noFill/>
          <a:ln>
            <a:solidFill>
              <a:schemeClr val="accent3">
                <a:lumMod val="50000"/>
              </a:schemeClr>
            </a:solidFill>
          </a:ln>
          <a:scene3d>
            <a:camera prst="orthographicFront">
              <a:rot lat="10800000" lon="0" rev="0"/>
            </a:camera>
            <a:lightRig rig="threePt" dir="t">
              <a:rot lat="0" lon="0" rev="1200000"/>
            </a:lightRig>
          </a:scene3d>
          <a:sp3d>
            <a:bevelT w="63500" h="25400"/>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8" name="TextBox 78"/>
          <p:cNvSpPr txBox="1"/>
          <p:nvPr/>
        </p:nvSpPr>
        <p:spPr>
          <a:xfrm>
            <a:off x="7543800" y="5406479"/>
            <a:ext cx="1266092"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dirty="0" smtClean="0">
                <a:solidFill>
                  <a:srgbClr val="006600"/>
                </a:solidFill>
              </a:rPr>
              <a:t>Learning &amp; adaptive management / Positive reinforcement  cycle</a:t>
            </a:r>
            <a:endParaRPr lang="en-US" sz="800" dirty="0">
              <a:solidFill>
                <a:srgbClr val="006600"/>
              </a:solidFill>
            </a:endParaRPr>
          </a:p>
        </p:txBody>
      </p:sp>
      <p:grpSp>
        <p:nvGrpSpPr>
          <p:cNvPr id="2" name="Group 8"/>
          <p:cNvGrpSpPr/>
          <p:nvPr/>
        </p:nvGrpSpPr>
        <p:grpSpPr>
          <a:xfrm>
            <a:off x="609600" y="1219200"/>
            <a:ext cx="3200400" cy="1828800"/>
            <a:chOff x="1722871" y="1027477"/>
            <a:chExt cx="1126256" cy="1126256"/>
          </a:xfrm>
        </p:grpSpPr>
        <p:sp>
          <p:nvSpPr>
            <p:cNvPr id="16" name="Oval 15"/>
            <p:cNvSpPr/>
            <p:nvPr/>
          </p:nvSpPr>
          <p:spPr>
            <a:xfrm>
              <a:off x="1722871" y="1027477"/>
              <a:ext cx="1126256" cy="1126256"/>
            </a:xfrm>
            <a:prstGeom prst="ellipse">
              <a:avLst/>
            </a:prstGeom>
            <a:gradFill flip="none" rotWithShape="1">
              <a:gsLst>
                <a:gs pos="0">
                  <a:schemeClr val="accent3">
                    <a:lumMod val="20000"/>
                    <a:lumOff val="80000"/>
                  </a:schemeClr>
                </a:gs>
                <a:gs pos="50000">
                  <a:schemeClr val="accent3">
                    <a:lumMod val="40000"/>
                    <a:lumOff val="60000"/>
                  </a:schemeClr>
                </a:gs>
                <a:gs pos="100000">
                  <a:schemeClr val="accent3">
                    <a:lumMod val="60000"/>
                    <a:lumOff val="40000"/>
                  </a:schemeClr>
                </a:gs>
              </a:gsLst>
              <a:lin ang="16200000" scaled="1"/>
              <a:tileRect/>
            </a:gra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7" name="Oval 4"/>
            <p:cNvSpPr/>
            <p:nvPr/>
          </p:nvSpPr>
          <p:spPr>
            <a:xfrm>
              <a:off x="1910580" y="1056716"/>
              <a:ext cx="750838" cy="1960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533400">
                <a:lnSpc>
                  <a:spcPct val="90000"/>
                </a:lnSpc>
                <a:spcBef>
                  <a:spcPct val="0"/>
                </a:spcBef>
                <a:spcAft>
                  <a:spcPct val="35000"/>
                </a:spcAft>
              </a:pPr>
              <a:r>
                <a:rPr lang="en-US" sz="1100" b="1" dirty="0" smtClean="0">
                  <a:solidFill>
                    <a:srgbClr val="003300"/>
                  </a:solidFill>
                </a:rPr>
                <a:t>IMPLEMENTATION STRATEGIES</a:t>
              </a:r>
              <a:endParaRPr lang="en-US" sz="1100" b="1" dirty="0">
                <a:solidFill>
                  <a:srgbClr val="003300"/>
                </a:solidFill>
              </a:endParaRPr>
            </a:p>
          </p:txBody>
        </p:sp>
      </p:grpSp>
      <p:sp>
        <p:nvSpPr>
          <p:cNvPr id="18" name="Oval 17"/>
          <p:cNvSpPr/>
          <p:nvPr/>
        </p:nvSpPr>
        <p:spPr>
          <a:xfrm>
            <a:off x="838200" y="1536719"/>
            <a:ext cx="1143000" cy="596881"/>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i="0" dirty="0" smtClean="0">
                <a:solidFill>
                  <a:srgbClr val="31511F"/>
                </a:solidFill>
              </a:rPr>
              <a:t>Technologies &amp; approaches</a:t>
            </a:r>
            <a:endParaRPr lang="en-US" sz="900" i="0" dirty="0">
              <a:solidFill>
                <a:srgbClr val="31511F"/>
              </a:solidFill>
            </a:endParaRPr>
          </a:p>
        </p:txBody>
      </p:sp>
      <p:sp>
        <p:nvSpPr>
          <p:cNvPr id="25" name="Oval 24"/>
          <p:cNvSpPr/>
          <p:nvPr/>
        </p:nvSpPr>
        <p:spPr>
          <a:xfrm>
            <a:off x="1828800" y="1524000"/>
            <a:ext cx="1828800" cy="533400"/>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Implementing mechanisms &amp; bodies</a:t>
            </a:r>
            <a:endParaRPr lang="en-US" sz="900" dirty="0">
              <a:solidFill>
                <a:srgbClr val="31511F"/>
              </a:solidFill>
            </a:endParaRPr>
          </a:p>
        </p:txBody>
      </p:sp>
      <p:sp>
        <p:nvSpPr>
          <p:cNvPr id="56" name="Oval 55"/>
          <p:cNvSpPr/>
          <p:nvPr/>
        </p:nvSpPr>
        <p:spPr>
          <a:xfrm>
            <a:off x="1600200" y="1981200"/>
            <a:ext cx="1905000" cy="609600"/>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Financial mechanisms for implementation &amp; sustainability</a:t>
            </a:r>
            <a:endParaRPr lang="en-US" sz="900" dirty="0">
              <a:solidFill>
                <a:srgbClr val="31511F"/>
              </a:solidFill>
            </a:endParaRPr>
          </a:p>
        </p:txBody>
      </p:sp>
      <p:sp>
        <p:nvSpPr>
          <p:cNvPr id="62" name="Rectangle 61"/>
          <p:cNvSpPr/>
          <p:nvPr/>
        </p:nvSpPr>
        <p:spPr>
          <a:xfrm>
            <a:off x="1219200" y="2556302"/>
            <a:ext cx="2362200" cy="415498"/>
          </a:xfrm>
          <a:prstGeom prst="rect">
            <a:avLst/>
          </a:prstGeom>
        </p:spPr>
        <p:txBody>
          <a:bodyPr wrap="square" numCol="2">
            <a:spAutoFit/>
          </a:bodyPr>
          <a:lstStyle/>
          <a:p>
            <a:pPr>
              <a:buFont typeface="Arial" pitchFamily="34" charset="0"/>
              <a:buChar char="•"/>
            </a:pPr>
            <a:r>
              <a:rPr lang="en-US" sz="700" i="0" dirty="0" smtClean="0">
                <a:solidFill>
                  <a:srgbClr val="31511F"/>
                </a:solidFill>
              </a:rPr>
              <a:t>Promoting champions</a:t>
            </a:r>
          </a:p>
          <a:p>
            <a:pPr>
              <a:buFont typeface="Arial" pitchFamily="34" charset="0"/>
              <a:buChar char="•"/>
            </a:pPr>
            <a:r>
              <a:rPr lang="en-US" sz="700" i="0" dirty="0" smtClean="0">
                <a:solidFill>
                  <a:srgbClr val="31511F"/>
                </a:solidFill>
              </a:rPr>
              <a:t>Building on promising initiatives</a:t>
            </a:r>
          </a:p>
          <a:p>
            <a:pPr>
              <a:buFont typeface="Arial" pitchFamily="34" charset="0"/>
              <a:buChar char="•"/>
            </a:pPr>
            <a:r>
              <a:rPr lang="en-US" sz="700" i="0" dirty="0" smtClean="0">
                <a:solidFill>
                  <a:srgbClr val="31511F"/>
                </a:solidFill>
              </a:rPr>
              <a:t>Raising profile of initiatives</a:t>
            </a:r>
          </a:p>
          <a:p>
            <a:pPr>
              <a:buFont typeface="Arial" pitchFamily="34" charset="0"/>
              <a:buChar char="•"/>
            </a:pPr>
            <a:r>
              <a:rPr lang="en-US" sz="700" i="0" dirty="0" smtClean="0">
                <a:solidFill>
                  <a:srgbClr val="31511F"/>
                </a:solidFill>
              </a:rPr>
              <a:t>Removal of barriers</a:t>
            </a:r>
          </a:p>
          <a:p>
            <a:pPr>
              <a:buFont typeface="Arial" pitchFamily="34" charset="0"/>
              <a:buChar char="•"/>
            </a:pPr>
            <a:r>
              <a:rPr lang="en-US" sz="700" i="0" dirty="0" smtClean="0">
                <a:solidFill>
                  <a:srgbClr val="31511F"/>
                </a:solidFill>
              </a:rPr>
              <a:t>Innovation</a:t>
            </a:r>
            <a:endParaRPr lang="en-US" sz="700" i="0" dirty="0">
              <a:solidFill>
                <a:srgbClr val="31511F"/>
              </a:solidFill>
            </a:endParaRPr>
          </a:p>
        </p:txBody>
      </p:sp>
      <p:grpSp>
        <p:nvGrpSpPr>
          <p:cNvPr id="3" name="Group 71"/>
          <p:cNvGrpSpPr/>
          <p:nvPr/>
        </p:nvGrpSpPr>
        <p:grpSpPr>
          <a:xfrm>
            <a:off x="2286000" y="3048000"/>
            <a:ext cx="2209800" cy="2133600"/>
            <a:chOff x="-2353235" y="3276600"/>
            <a:chExt cx="2353235" cy="1676400"/>
          </a:xfrm>
        </p:grpSpPr>
        <p:grpSp>
          <p:nvGrpSpPr>
            <p:cNvPr id="4" name="Group 24"/>
            <p:cNvGrpSpPr/>
            <p:nvPr/>
          </p:nvGrpSpPr>
          <p:grpSpPr>
            <a:xfrm>
              <a:off x="-2353235" y="3276600"/>
              <a:ext cx="2353235" cy="1676400"/>
              <a:chOff x="1722871" y="1027477"/>
              <a:chExt cx="1126256" cy="1126256"/>
            </a:xfrm>
          </p:grpSpPr>
          <p:sp>
            <p:nvSpPr>
              <p:cNvPr id="36" name="Oval 35"/>
              <p:cNvSpPr/>
              <p:nvPr/>
            </p:nvSpPr>
            <p:spPr>
              <a:xfrm>
                <a:off x="1722871" y="1027477"/>
                <a:ext cx="1126256" cy="1126256"/>
              </a:xfrm>
              <a:prstGeom prst="ellipse">
                <a:avLst/>
              </a:prstGeom>
              <a:gradFill flip="none" rotWithShape="1">
                <a:gsLst>
                  <a:gs pos="0">
                    <a:schemeClr val="accent3">
                      <a:lumMod val="20000"/>
                      <a:lumOff val="80000"/>
                    </a:schemeClr>
                  </a:gs>
                  <a:gs pos="50000">
                    <a:schemeClr val="accent3">
                      <a:lumMod val="40000"/>
                      <a:lumOff val="60000"/>
                    </a:schemeClr>
                  </a:gs>
                  <a:gs pos="100000">
                    <a:schemeClr val="accent3">
                      <a:lumMod val="60000"/>
                      <a:lumOff val="40000"/>
                    </a:schemeClr>
                  </a:gs>
                </a:gsLst>
                <a:lin ang="16200000" scaled="1"/>
                <a:tileRect/>
              </a:gra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37" name="Oval 4"/>
              <p:cNvSpPr/>
              <p:nvPr/>
            </p:nvSpPr>
            <p:spPr>
              <a:xfrm>
                <a:off x="1883765" y="1039827"/>
                <a:ext cx="771180" cy="2692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533400">
                  <a:lnSpc>
                    <a:spcPct val="90000"/>
                  </a:lnSpc>
                  <a:spcBef>
                    <a:spcPct val="0"/>
                  </a:spcBef>
                  <a:spcAft>
                    <a:spcPct val="35000"/>
                  </a:spcAft>
                </a:pPr>
                <a:r>
                  <a:rPr lang="en-US" sz="1100" b="1" dirty="0" smtClean="0">
                    <a:solidFill>
                      <a:srgbClr val="003300"/>
                    </a:solidFill>
                  </a:rPr>
                  <a:t>INSTITUTIONAL CAPACITY</a:t>
                </a:r>
                <a:endParaRPr lang="en-US" sz="1100" b="1" dirty="0">
                  <a:solidFill>
                    <a:srgbClr val="003300"/>
                  </a:solidFill>
                </a:endParaRPr>
              </a:p>
            </p:txBody>
          </p:sp>
        </p:grpSp>
        <p:sp>
          <p:nvSpPr>
            <p:cNvPr id="38" name="Oval 37"/>
            <p:cNvSpPr/>
            <p:nvPr/>
          </p:nvSpPr>
          <p:spPr>
            <a:xfrm>
              <a:off x="-2272089" y="3644461"/>
              <a:ext cx="1136044" cy="698939"/>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Policy, legal &amp; regulatory frameworks</a:t>
              </a:r>
              <a:endParaRPr lang="en-US" sz="900" dirty="0">
                <a:solidFill>
                  <a:srgbClr val="31511F"/>
                </a:solidFill>
              </a:endParaRPr>
            </a:p>
          </p:txBody>
        </p:sp>
        <p:sp>
          <p:nvSpPr>
            <p:cNvPr id="55" name="Oval 54"/>
            <p:cNvSpPr/>
            <p:nvPr/>
          </p:nvSpPr>
          <p:spPr>
            <a:xfrm>
              <a:off x="-1379483" y="3649904"/>
              <a:ext cx="1312247" cy="704382"/>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Governmental structures &amp; arrangements</a:t>
              </a:r>
              <a:endParaRPr lang="en-US" sz="900" dirty="0">
                <a:solidFill>
                  <a:srgbClr val="31511F"/>
                </a:solidFill>
              </a:endParaRPr>
            </a:p>
          </p:txBody>
        </p:sp>
        <p:sp>
          <p:nvSpPr>
            <p:cNvPr id="66" name="Oval 65"/>
            <p:cNvSpPr/>
            <p:nvPr/>
          </p:nvSpPr>
          <p:spPr>
            <a:xfrm>
              <a:off x="-2028651" y="4354286"/>
              <a:ext cx="1676400" cy="489858"/>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Informal processes for trust-building &amp; conflict resolution</a:t>
              </a:r>
              <a:endParaRPr lang="en-US" sz="900" dirty="0">
                <a:solidFill>
                  <a:srgbClr val="31511F"/>
                </a:solidFill>
              </a:endParaRPr>
            </a:p>
          </p:txBody>
        </p:sp>
      </p:grpSp>
      <p:grpSp>
        <p:nvGrpSpPr>
          <p:cNvPr id="5" name="Group 63"/>
          <p:cNvGrpSpPr/>
          <p:nvPr/>
        </p:nvGrpSpPr>
        <p:grpSpPr>
          <a:xfrm>
            <a:off x="85165" y="3048000"/>
            <a:ext cx="2124635" cy="2133600"/>
            <a:chOff x="-2353235" y="5029200"/>
            <a:chExt cx="2353235" cy="1676400"/>
          </a:xfrm>
        </p:grpSpPr>
        <p:grpSp>
          <p:nvGrpSpPr>
            <p:cNvPr id="7" name="Group 24"/>
            <p:cNvGrpSpPr/>
            <p:nvPr/>
          </p:nvGrpSpPr>
          <p:grpSpPr>
            <a:xfrm>
              <a:off x="-2353235" y="5029200"/>
              <a:ext cx="2353235" cy="1676400"/>
              <a:chOff x="1722871" y="1027477"/>
              <a:chExt cx="1126256" cy="1126256"/>
            </a:xfrm>
          </p:grpSpPr>
          <p:sp>
            <p:nvSpPr>
              <p:cNvPr id="86" name="Oval 85"/>
              <p:cNvSpPr/>
              <p:nvPr/>
            </p:nvSpPr>
            <p:spPr>
              <a:xfrm>
                <a:off x="1722871" y="1027477"/>
                <a:ext cx="1126256" cy="1126256"/>
              </a:xfrm>
              <a:prstGeom prst="ellipse">
                <a:avLst/>
              </a:prstGeom>
              <a:gradFill flip="none" rotWithShape="1">
                <a:gsLst>
                  <a:gs pos="0">
                    <a:schemeClr val="accent3">
                      <a:lumMod val="20000"/>
                      <a:lumOff val="80000"/>
                    </a:schemeClr>
                  </a:gs>
                  <a:gs pos="50000">
                    <a:schemeClr val="accent3">
                      <a:lumMod val="40000"/>
                      <a:lumOff val="60000"/>
                    </a:schemeClr>
                  </a:gs>
                  <a:gs pos="100000">
                    <a:schemeClr val="accent3">
                      <a:lumMod val="60000"/>
                      <a:lumOff val="40000"/>
                    </a:schemeClr>
                  </a:gs>
                </a:gsLst>
                <a:lin ang="16200000" scaled="1"/>
                <a:tileRect/>
              </a:gra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87" name="Oval 4"/>
              <p:cNvSpPr/>
              <p:nvPr/>
            </p:nvSpPr>
            <p:spPr>
              <a:xfrm>
                <a:off x="1883765" y="1039827"/>
                <a:ext cx="796384" cy="2692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533400">
                  <a:lnSpc>
                    <a:spcPct val="90000"/>
                  </a:lnSpc>
                  <a:spcBef>
                    <a:spcPct val="0"/>
                  </a:spcBef>
                  <a:spcAft>
                    <a:spcPct val="35000"/>
                  </a:spcAft>
                </a:pPr>
                <a:r>
                  <a:rPr lang="en-US" sz="1100" b="1" dirty="0" smtClean="0">
                    <a:solidFill>
                      <a:srgbClr val="003300"/>
                    </a:solidFill>
                  </a:rPr>
                  <a:t>KNOWLEDGE &amp; INFORMATION</a:t>
                </a:r>
                <a:endParaRPr lang="en-US" sz="1100" b="1" dirty="0">
                  <a:solidFill>
                    <a:srgbClr val="003300"/>
                  </a:solidFill>
                </a:endParaRPr>
              </a:p>
            </p:txBody>
          </p:sp>
        </p:grpSp>
        <p:sp>
          <p:nvSpPr>
            <p:cNvPr id="79" name="Oval 78"/>
            <p:cNvSpPr/>
            <p:nvPr/>
          </p:nvSpPr>
          <p:spPr>
            <a:xfrm>
              <a:off x="-2209800" y="5379354"/>
              <a:ext cx="1197016" cy="808009"/>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Information-sharing &amp; access</a:t>
              </a:r>
              <a:endParaRPr lang="en-US" sz="900" dirty="0">
                <a:solidFill>
                  <a:srgbClr val="31511F"/>
                </a:solidFill>
              </a:endParaRPr>
            </a:p>
          </p:txBody>
        </p:sp>
        <p:sp>
          <p:nvSpPr>
            <p:cNvPr id="82" name="Oval 81"/>
            <p:cNvSpPr/>
            <p:nvPr/>
          </p:nvSpPr>
          <p:spPr>
            <a:xfrm>
              <a:off x="-1295400" y="5410200"/>
              <a:ext cx="1143000" cy="514186"/>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Awareness-raising</a:t>
              </a:r>
              <a:endParaRPr lang="en-US" sz="900" dirty="0">
                <a:solidFill>
                  <a:srgbClr val="31511F"/>
                </a:solidFill>
              </a:endParaRPr>
            </a:p>
          </p:txBody>
        </p:sp>
        <p:sp>
          <p:nvSpPr>
            <p:cNvPr id="83" name="Oval 82"/>
            <p:cNvSpPr/>
            <p:nvPr/>
          </p:nvSpPr>
          <p:spPr>
            <a:xfrm>
              <a:off x="-1265981" y="5848186"/>
              <a:ext cx="1113582" cy="558057"/>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Knowledge generation</a:t>
              </a:r>
              <a:endParaRPr lang="en-US" sz="900" dirty="0">
                <a:solidFill>
                  <a:srgbClr val="31511F"/>
                </a:solidFill>
              </a:endParaRPr>
            </a:p>
          </p:txBody>
        </p:sp>
        <p:sp>
          <p:nvSpPr>
            <p:cNvPr id="84" name="Oval 83"/>
            <p:cNvSpPr/>
            <p:nvPr/>
          </p:nvSpPr>
          <p:spPr>
            <a:xfrm>
              <a:off x="-2133600" y="5960068"/>
              <a:ext cx="1008529" cy="440732"/>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M &amp; E</a:t>
              </a:r>
              <a:endParaRPr lang="en-US" sz="900" dirty="0">
                <a:solidFill>
                  <a:srgbClr val="31511F"/>
                </a:solidFill>
              </a:endParaRPr>
            </a:p>
          </p:txBody>
        </p:sp>
        <p:sp>
          <p:nvSpPr>
            <p:cNvPr id="85" name="Oval 84"/>
            <p:cNvSpPr/>
            <p:nvPr/>
          </p:nvSpPr>
          <p:spPr>
            <a:xfrm>
              <a:off x="-1687975" y="6204996"/>
              <a:ext cx="1008529" cy="440732"/>
            </a:xfrm>
            <a:prstGeom prst="ellipse">
              <a:avLst/>
            </a:prstGeom>
            <a:solidFill>
              <a:schemeClr val="accent3">
                <a:lumMod val="60000"/>
                <a:lumOff val="40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900" dirty="0" smtClean="0">
                  <a:solidFill>
                    <a:srgbClr val="31511F"/>
                  </a:solidFill>
                </a:rPr>
                <a:t>Skills-building</a:t>
              </a:r>
              <a:endParaRPr lang="en-US" sz="900" dirty="0">
                <a:solidFill>
                  <a:srgbClr val="31511F"/>
                </a:solidFill>
              </a:endParaRPr>
            </a:p>
          </p:txBody>
        </p:sp>
      </p:grpSp>
      <p:sp>
        <p:nvSpPr>
          <p:cNvPr id="96" name="Straight Connector 5"/>
          <p:cNvSpPr/>
          <p:nvPr/>
        </p:nvSpPr>
        <p:spPr>
          <a:xfrm rot="13574454">
            <a:off x="2009850" y="3068600"/>
            <a:ext cx="490220" cy="504146"/>
          </a:xfrm>
          <a:prstGeom prst="circularArrow">
            <a:avLst>
              <a:gd name="adj1" fmla="val 12500"/>
              <a:gd name="adj2" fmla="val 1511164"/>
              <a:gd name="adj3" fmla="val 20457681"/>
              <a:gd name="adj4" fmla="val 2263810"/>
              <a:gd name="adj5" fmla="val 19049"/>
            </a:avLst>
          </a:prstGeom>
          <a:gradFill>
            <a:gsLst>
              <a:gs pos="0">
                <a:srgbClr val="77BC50">
                  <a:alpha val="67000"/>
                </a:srgbClr>
              </a:gs>
              <a:gs pos="50000">
                <a:srgbClr val="5E8F2D"/>
              </a:gs>
              <a:gs pos="86000">
                <a:srgbClr val="156B13"/>
              </a:gs>
            </a:gsLst>
            <a:lin ang="5400000" scaled="0"/>
          </a:gradFill>
          <a:ln>
            <a:gradFill>
              <a:gsLst>
                <a:gs pos="0">
                  <a:srgbClr val="C0DAA6"/>
                </a:gs>
                <a:gs pos="50000">
                  <a:srgbClr val="5E8F2D"/>
                </a:gs>
                <a:gs pos="100000">
                  <a:schemeClr val="accent1">
                    <a:tint val="23500"/>
                    <a:satMod val="160000"/>
                  </a:schemeClr>
                </a:gs>
              </a:gsLst>
              <a:lin ang="5400000" scaled="0"/>
            </a:gra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sp>
      <p:grpSp>
        <p:nvGrpSpPr>
          <p:cNvPr id="9" name="Group 146"/>
          <p:cNvGrpSpPr/>
          <p:nvPr/>
        </p:nvGrpSpPr>
        <p:grpSpPr>
          <a:xfrm>
            <a:off x="4495800" y="3886200"/>
            <a:ext cx="2514600" cy="1261021"/>
            <a:chOff x="5257800" y="2625179"/>
            <a:chExt cx="2514600" cy="1108621"/>
          </a:xfrm>
          <a:effectLst>
            <a:outerShdw blurRad="63500" sx="102000" sy="102000" algn="ctr" rotWithShape="0">
              <a:prstClr val="black">
                <a:alpha val="40000"/>
              </a:prstClr>
            </a:outerShdw>
          </a:effectLst>
        </p:grpSpPr>
        <p:sp>
          <p:nvSpPr>
            <p:cNvPr id="148" name="Oval 45"/>
            <p:cNvSpPr/>
            <p:nvPr/>
          </p:nvSpPr>
          <p:spPr>
            <a:xfrm>
              <a:off x="5257800" y="2625179"/>
              <a:ext cx="2514600" cy="1108621"/>
            </a:xfrm>
            <a:prstGeom prst="diamond">
              <a:avLst/>
            </a:prstGeom>
            <a:gradFill flip="none" rotWithShape="1">
              <a:gsLst>
                <a:gs pos="8000">
                  <a:srgbClr val="006600"/>
                </a:gs>
                <a:gs pos="55000">
                  <a:schemeClr val="accent3">
                    <a:shade val="93000"/>
                    <a:satMod val="130000"/>
                    <a:alpha val="76000"/>
                  </a:schemeClr>
                </a:gs>
                <a:gs pos="68000">
                  <a:schemeClr val="accent3">
                    <a:lumMod val="20000"/>
                    <a:lumOff val="80000"/>
                  </a:schemeClr>
                </a:gs>
              </a:gsLst>
              <a:lin ang="10800000" scaled="1"/>
              <a:tileRect/>
            </a:gradFill>
            <a:ln>
              <a:solidFill>
                <a:srgbClr val="E8F4DC"/>
              </a:solidFill>
            </a:ln>
          </p:spPr>
          <p:style>
            <a:lnRef idx="1">
              <a:schemeClr val="accent3"/>
            </a:lnRef>
            <a:fillRef idx="3">
              <a:schemeClr val="accent3"/>
            </a:fillRef>
            <a:effectRef idx="2">
              <a:schemeClr val="accent3"/>
            </a:effectRef>
            <a:fontRef idx="minor">
              <a:schemeClr val="lt1"/>
            </a:fontRef>
          </p:style>
        </p:sp>
        <p:grpSp>
          <p:nvGrpSpPr>
            <p:cNvPr id="10" name="Group 33"/>
            <p:cNvGrpSpPr/>
            <p:nvPr/>
          </p:nvGrpSpPr>
          <p:grpSpPr>
            <a:xfrm>
              <a:off x="5562600" y="2971800"/>
              <a:ext cx="1905000" cy="609600"/>
              <a:chOff x="5715000" y="1752600"/>
              <a:chExt cx="1905000" cy="609600"/>
            </a:xfrm>
          </p:grpSpPr>
          <p:sp>
            <p:nvSpPr>
              <p:cNvPr id="151" name="Oval 7"/>
              <p:cNvSpPr/>
              <p:nvPr/>
            </p:nvSpPr>
            <p:spPr>
              <a:xfrm>
                <a:off x="5774875" y="1752600"/>
                <a:ext cx="1790696" cy="304800"/>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533400">
                  <a:lnSpc>
                    <a:spcPct val="90000"/>
                  </a:lnSpc>
                  <a:spcBef>
                    <a:spcPct val="0"/>
                  </a:spcBef>
                  <a:spcAft>
                    <a:spcPct val="35000"/>
                  </a:spcAft>
                </a:pPr>
                <a:r>
                  <a:rPr lang="en-US" sz="1000" b="1" i="0" dirty="0" smtClean="0">
                    <a:solidFill>
                      <a:srgbClr val="003300"/>
                    </a:solidFill>
                  </a:rPr>
                  <a:t>ECONOMICALLY FEASIBLE</a:t>
                </a:r>
                <a:endParaRPr lang="en-US" sz="1000" b="1" i="0" dirty="0">
                  <a:solidFill>
                    <a:srgbClr val="003300"/>
                  </a:solidFill>
                </a:endParaRPr>
              </a:p>
            </p:txBody>
          </p:sp>
          <p:sp>
            <p:nvSpPr>
              <p:cNvPr id="152" name="Oval 7"/>
              <p:cNvSpPr/>
              <p:nvPr/>
            </p:nvSpPr>
            <p:spPr>
              <a:xfrm>
                <a:off x="5897879" y="1913012"/>
                <a:ext cx="1524000" cy="29678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533400">
                  <a:lnSpc>
                    <a:spcPct val="90000"/>
                  </a:lnSpc>
                  <a:spcBef>
                    <a:spcPct val="0"/>
                  </a:spcBef>
                  <a:spcAft>
                    <a:spcPct val="35000"/>
                  </a:spcAft>
                </a:pPr>
                <a:r>
                  <a:rPr lang="en-US" sz="1000" b="1" i="0" dirty="0" smtClean="0">
                    <a:solidFill>
                      <a:srgbClr val="003300"/>
                    </a:solidFill>
                  </a:rPr>
                  <a:t>SOCIALLY ACCEPTABLE</a:t>
                </a:r>
                <a:endParaRPr lang="en-US" sz="1000" b="1" i="0" dirty="0">
                  <a:solidFill>
                    <a:srgbClr val="003300"/>
                  </a:solidFill>
                </a:endParaRPr>
              </a:p>
            </p:txBody>
          </p:sp>
          <p:sp>
            <p:nvSpPr>
              <p:cNvPr id="153" name="Oval 7"/>
              <p:cNvSpPr/>
              <p:nvPr/>
            </p:nvSpPr>
            <p:spPr>
              <a:xfrm>
                <a:off x="5715000" y="2065412"/>
                <a:ext cx="1905000" cy="29678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533400">
                  <a:lnSpc>
                    <a:spcPct val="90000"/>
                  </a:lnSpc>
                  <a:spcBef>
                    <a:spcPct val="0"/>
                  </a:spcBef>
                  <a:spcAft>
                    <a:spcPct val="35000"/>
                  </a:spcAft>
                </a:pPr>
                <a:r>
                  <a:rPr lang="en-US" sz="1000" b="1" i="0" dirty="0" smtClean="0">
                    <a:solidFill>
                      <a:srgbClr val="003300"/>
                    </a:solidFill>
                  </a:rPr>
                  <a:t>ENVIRONMENTALLY SOUND</a:t>
                </a:r>
                <a:endParaRPr lang="en-US" sz="1000" b="1" i="0" dirty="0">
                  <a:solidFill>
                    <a:srgbClr val="003300"/>
                  </a:solidFill>
                </a:endParaRPr>
              </a:p>
            </p:txBody>
          </p:sp>
        </p:grpSp>
        <p:sp>
          <p:nvSpPr>
            <p:cNvPr id="150" name="Rectangle 149"/>
            <p:cNvSpPr/>
            <p:nvPr/>
          </p:nvSpPr>
          <p:spPr>
            <a:xfrm>
              <a:off x="5943600" y="2728937"/>
              <a:ext cx="1131065" cy="349049"/>
            </a:xfrm>
            <a:prstGeom prst="rect">
              <a:avLst/>
            </a:prstGeom>
          </p:spPr>
          <p:txBody>
            <a:bodyPr wrap="square">
              <a:spAutoFit/>
            </a:bodyPr>
            <a:lstStyle/>
            <a:p>
              <a:pPr lvl="0" algn="ctr" defTabSz="533400">
                <a:lnSpc>
                  <a:spcPct val="90000"/>
                </a:lnSpc>
                <a:spcBef>
                  <a:spcPct val="0"/>
                </a:spcBef>
                <a:spcAft>
                  <a:spcPct val="35000"/>
                </a:spcAft>
              </a:pPr>
              <a:r>
                <a:rPr lang="en-US" sz="1100" b="1" i="0" dirty="0" smtClean="0">
                  <a:solidFill>
                    <a:srgbClr val="FBFBFB"/>
                  </a:solidFill>
                </a:rPr>
                <a:t>BEHAVIORAL CHANGE</a:t>
              </a:r>
              <a:endParaRPr lang="en-US" sz="1100" b="1" i="0" dirty="0">
                <a:solidFill>
                  <a:srgbClr val="FBFBFB"/>
                </a:solidFill>
              </a:endParaRPr>
            </a:p>
          </p:txBody>
        </p:sp>
      </p:grpSp>
      <p:grpSp>
        <p:nvGrpSpPr>
          <p:cNvPr id="11" name="Group 153"/>
          <p:cNvGrpSpPr/>
          <p:nvPr/>
        </p:nvGrpSpPr>
        <p:grpSpPr>
          <a:xfrm>
            <a:off x="4343400" y="1066800"/>
            <a:ext cx="2667000" cy="1447800"/>
            <a:chOff x="5257800" y="990599"/>
            <a:chExt cx="2438400" cy="1371600"/>
          </a:xfrm>
          <a:effectLst>
            <a:outerShdw blurRad="63500" sx="102000" sy="102000" algn="ctr" rotWithShape="0">
              <a:prstClr val="black">
                <a:alpha val="40000"/>
              </a:prstClr>
            </a:outerShdw>
          </a:effectLst>
        </p:grpSpPr>
        <p:grpSp>
          <p:nvGrpSpPr>
            <p:cNvPr id="12" name="Group 29"/>
            <p:cNvGrpSpPr/>
            <p:nvPr/>
          </p:nvGrpSpPr>
          <p:grpSpPr>
            <a:xfrm>
              <a:off x="5257800" y="990599"/>
              <a:ext cx="2438400" cy="1371600"/>
              <a:chOff x="1722871" y="1027476"/>
              <a:chExt cx="1126256" cy="1126256"/>
            </a:xfrm>
          </p:grpSpPr>
          <p:sp>
            <p:nvSpPr>
              <p:cNvPr id="157" name="Oval 42"/>
              <p:cNvSpPr/>
              <p:nvPr/>
            </p:nvSpPr>
            <p:spPr>
              <a:xfrm>
                <a:off x="1722871" y="1027476"/>
                <a:ext cx="1126256" cy="1126256"/>
              </a:xfrm>
              <a:prstGeom prst="diamond">
                <a:avLst/>
              </a:prstGeom>
              <a:gradFill flip="none" rotWithShape="1">
                <a:gsLst>
                  <a:gs pos="8000">
                    <a:srgbClr val="006600"/>
                  </a:gs>
                  <a:gs pos="55000">
                    <a:schemeClr val="accent3">
                      <a:shade val="93000"/>
                      <a:satMod val="130000"/>
                      <a:alpha val="76000"/>
                    </a:schemeClr>
                  </a:gs>
                  <a:gs pos="68000">
                    <a:schemeClr val="accent3">
                      <a:lumMod val="20000"/>
                      <a:lumOff val="80000"/>
                    </a:schemeClr>
                  </a:gs>
                </a:gsLst>
                <a:lin ang="10800000" scaled="1"/>
                <a:tileRect/>
              </a:gradFill>
              <a:ln>
                <a:solidFill>
                  <a:srgbClr val="E8F4DC"/>
                </a:solidFill>
              </a:ln>
            </p:spPr>
            <p:style>
              <a:lnRef idx="1">
                <a:schemeClr val="accent3"/>
              </a:lnRef>
              <a:fillRef idx="3">
                <a:schemeClr val="accent3"/>
              </a:fillRef>
              <a:effectRef idx="2">
                <a:schemeClr val="accent3"/>
              </a:effectRef>
              <a:fontRef idx="minor">
                <a:schemeClr val="lt1"/>
              </a:fontRef>
            </p:style>
          </p:sp>
          <p:sp>
            <p:nvSpPr>
              <p:cNvPr id="158" name="Oval 4"/>
              <p:cNvSpPr/>
              <p:nvPr/>
            </p:nvSpPr>
            <p:spPr>
              <a:xfrm>
                <a:off x="1825258" y="1205306"/>
                <a:ext cx="914169" cy="196012"/>
              </a:xfrm>
              <a:prstGeom prst="diamond">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533400">
                  <a:lnSpc>
                    <a:spcPct val="90000"/>
                  </a:lnSpc>
                  <a:spcBef>
                    <a:spcPct val="0"/>
                  </a:spcBef>
                  <a:spcAft>
                    <a:spcPct val="35000"/>
                  </a:spcAft>
                </a:pPr>
                <a:r>
                  <a:rPr lang="en-US" sz="1100" b="1" dirty="0" smtClean="0">
                    <a:solidFill>
                      <a:schemeClr val="bg1"/>
                    </a:solidFill>
                  </a:rPr>
                  <a:t>BROADER ADOPTION</a:t>
                </a:r>
                <a:endParaRPr lang="en-US" sz="1100" b="1" dirty="0">
                  <a:solidFill>
                    <a:schemeClr val="bg1"/>
                  </a:solidFill>
                </a:endParaRPr>
              </a:p>
            </p:txBody>
          </p:sp>
        </p:grpSp>
        <p:sp>
          <p:nvSpPr>
            <p:cNvPr id="156" name="Rectangle 155"/>
            <p:cNvSpPr/>
            <p:nvPr/>
          </p:nvSpPr>
          <p:spPr>
            <a:xfrm>
              <a:off x="5486401" y="1511967"/>
              <a:ext cx="1922929" cy="524840"/>
            </a:xfrm>
            <a:prstGeom prst="rect">
              <a:avLst/>
            </a:prstGeom>
          </p:spPr>
          <p:txBody>
            <a:bodyPr wrap="square" numCol="2">
              <a:spAutoFit/>
            </a:bodyPr>
            <a:lstStyle/>
            <a:p>
              <a:pPr>
                <a:buFont typeface="Arial" pitchFamily="34" charset="0"/>
                <a:buChar char="•"/>
              </a:pPr>
              <a:r>
                <a:rPr lang="en-US" sz="1000" b="1" dirty="0" smtClean="0">
                  <a:solidFill>
                    <a:srgbClr val="003300"/>
                  </a:solidFill>
                </a:rPr>
                <a:t>Sustaining</a:t>
              </a:r>
            </a:p>
            <a:p>
              <a:pPr>
                <a:buFont typeface="Arial" pitchFamily="34" charset="0"/>
                <a:buChar char="•"/>
              </a:pPr>
              <a:r>
                <a:rPr lang="en-US" sz="1000" b="1" dirty="0" smtClean="0">
                  <a:solidFill>
                    <a:srgbClr val="003300"/>
                  </a:solidFill>
                </a:rPr>
                <a:t>M</a:t>
              </a:r>
              <a:r>
                <a:rPr lang="en-US" sz="1000" b="1" i="0" dirty="0" smtClean="0">
                  <a:solidFill>
                    <a:srgbClr val="003300"/>
                  </a:solidFill>
                </a:rPr>
                <a:t>ainstreaming</a:t>
              </a:r>
            </a:p>
            <a:p>
              <a:pPr>
                <a:buFont typeface="Arial" pitchFamily="34" charset="0"/>
                <a:buChar char="•"/>
              </a:pPr>
              <a:endParaRPr lang="en-US" sz="1000" b="1" i="0" dirty="0" smtClean="0">
                <a:solidFill>
                  <a:srgbClr val="003300"/>
                </a:solidFill>
              </a:endParaRPr>
            </a:p>
            <a:p>
              <a:pPr>
                <a:buFont typeface="Arial" pitchFamily="34" charset="0"/>
                <a:buChar char="•"/>
              </a:pPr>
              <a:r>
                <a:rPr lang="en-US" sz="1000" b="1" i="0" dirty="0" smtClean="0">
                  <a:solidFill>
                    <a:srgbClr val="003300"/>
                  </a:solidFill>
                </a:rPr>
                <a:t>Replication</a:t>
              </a:r>
            </a:p>
            <a:p>
              <a:pPr>
                <a:buFont typeface="Arial" pitchFamily="34" charset="0"/>
                <a:buChar char="•"/>
              </a:pPr>
              <a:r>
                <a:rPr lang="en-US" sz="1000" b="1" i="0" dirty="0" smtClean="0">
                  <a:solidFill>
                    <a:srgbClr val="003300"/>
                  </a:solidFill>
                </a:rPr>
                <a:t>Scaling-up</a:t>
              </a:r>
            </a:p>
            <a:p>
              <a:pPr>
                <a:buFont typeface="Arial" pitchFamily="34" charset="0"/>
                <a:buChar char="•"/>
              </a:pPr>
              <a:r>
                <a:rPr lang="en-US" sz="1000" b="1" i="0" dirty="0" smtClean="0">
                  <a:solidFill>
                    <a:srgbClr val="003300"/>
                  </a:solidFill>
                </a:rPr>
                <a:t>Market change</a:t>
              </a:r>
            </a:p>
          </p:txBody>
        </p:sp>
      </p:grpSp>
      <p:grpSp>
        <p:nvGrpSpPr>
          <p:cNvPr id="15" name="Group 56"/>
          <p:cNvGrpSpPr/>
          <p:nvPr/>
        </p:nvGrpSpPr>
        <p:grpSpPr>
          <a:xfrm>
            <a:off x="3657600" y="2057400"/>
            <a:ext cx="5562600" cy="1600200"/>
            <a:chOff x="3693895" y="3065818"/>
            <a:chExt cx="5347596" cy="1692954"/>
          </a:xfrm>
        </p:grpSpPr>
        <p:sp>
          <p:nvSpPr>
            <p:cNvPr id="58" name="Isosceles Triangle 57"/>
            <p:cNvSpPr/>
            <p:nvPr/>
          </p:nvSpPr>
          <p:spPr>
            <a:xfrm rot="16200000">
              <a:off x="5454752" y="1304961"/>
              <a:ext cx="1692954" cy="5214668"/>
            </a:xfrm>
            <a:prstGeom prst="triangle">
              <a:avLst/>
            </a:prstGeom>
            <a:gradFill flip="none" rotWithShape="1">
              <a:gsLst>
                <a:gs pos="0">
                  <a:srgbClr val="006600"/>
                </a:gs>
                <a:gs pos="30000">
                  <a:schemeClr val="accent3">
                    <a:shade val="93000"/>
                    <a:satMod val="130000"/>
                    <a:alpha val="76000"/>
                  </a:schemeClr>
                </a:gs>
                <a:gs pos="86000">
                  <a:schemeClr val="accent3">
                    <a:lumMod val="20000"/>
                    <a:lumOff val="80000"/>
                  </a:schemeClr>
                </a:gs>
              </a:gsLst>
              <a:lin ang="16200000" scaled="1"/>
              <a:tileRect/>
            </a:gradFill>
            <a:ln>
              <a:solidFill>
                <a:srgbClr val="E8F4DC"/>
              </a:solidFill>
            </a:ln>
          </p:spPr>
          <p:style>
            <a:lnRef idx="1">
              <a:schemeClr val="accent3"/>
            </a:lnRef>
            <a:fillRef idx="3">
              <a:schemeClr val="accent3"/>
            </a:fillRef>
            <a:effectRef idx="2">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9" name="TextBox 102"/>
            <p:cNvSpPr txBox="1"/>
            <p:nvPr/>
          </p:nvSpPr>
          <p:spPr>
            <a:xfrm>
              <a:off x="7089194" y="4275688"/>
              <a:ext cx="1952297" cy="21221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solidFill>
                    <a:schemeClr val="accent3">
                      <a:lumMod val="20000"/>
                      <a:lumOff val="80000"/>
                    </a:schemeClr>
                  </a:solidFill>
                </a:rPr>
                <a:t> Stress reduction</a:t>
              </a:r>
              <a:endParaRPr lang="en-US" sz="1200" b="1" dirty="0">
                <a:solidFill>
                  <a:schemeClr val="accent3">
                    <a:lumMod val="20000"/>
                    <a:lumOff val="80000"/>
                  </a:schemeClr>
                </a:solidFill>
              </a:endParaRPr>
            </a:p>
          </p:txBody>
        </p:sp>
      </p:grpSp>
      <p:sp>
        <p:nvSpPr>
          <p:cNvPr id="61" name="Isosceles Triangle 60"/>
          <p:cNvSpPr/>
          <p:nvPr/>
        </p:nvSpPr>
        <p:spPr>
          <a:xfrm rot="16200000">
            <a:off x="6515101" y="723901"/>
            <a:ext cx="838200" cy="4267198"/>
          </a:xfrm>
          <a:prstGeom prst="triangle">
            <a:avLst>
              <a:gd name="adj" fmla="val 51136"/>
            </a:avLst>
          </a:prstGeom>
          <a:gradFill flip="none" rotWithShape="1">
            <a:gsLst>
              <a:gs pos="0">
                <a:srgbClr val="006600"/>
              </a:gs>
              <a:gs pos="30000">
                <a:schemeClr val="accent3">
                  <a:shade val="93000"/>
                  <a:satMod val="130000"/>
                  <a:alpha val="76000"/>
                </a:schemeClr>
              </a:gs>
              <a:gs pos="86000">
                <a:schemeClr val="accent3">
                  <a:lumMod val="20000"/>
                  <a:lumOff val="80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8" name="TextBox 105"/>
          <p:cNvSpPr txBox="1"/>
          <p:nvPr/>
        </p:nvSpPr>
        <p:spPr>
          <a:xfrm>
            <a:off x="7391400" y="2514600"/>
            <a:ext cx="1752600" cy="649188"/>
          </a:xfrm>
          <a:prstGeom prst="octagon">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solidFill>
                  <a:schemeClr val="accent3">
                    <a:lumMod val="20000"/>
                    <a:lumOff val="80000"/>
                  </a:schemeClr>
                </a:solidFill>
              </a:rPr>
              <a:t>Improved environmental status</a:t>
            </a:r>
            <a:endParaRPr lang="en-US" sz="1200" b="1" dirty="0">
              <a:solidFill>
                <a:schemeClr val="accent3">
                  <a:lumMod val="20000"/>
                  <a:lumOff val="80000"/>
                </a:schemeClr>
              </a:solidFill>
            </a:endParaRPr>
          </a:p>
        </p:txBody>
      </p:sp>
      <p:sp>
        <p:nvSpPr>
          <p:cNvPr id="90" name="Right Arrow 89"/>
          <p:cNvSpPr/>
          <p:nvPr/>
        </p:nvSpPr>
        <p:spPr>
          <a:xfrm>
            <a:off x="4267200" y="2438400"/>
            <a:ext cx="914400" cy="838200"/>
          </a:xfrm>
          <a:prstGeom prst="rightArrow">
            <a:avLst>
              <a:gd name="adj1" fmla="val 50000"/>
              <a:gd name="adj2" fmla="val 31723"/>
            </a:avLst>
          </a:prstGeom>
          <a:gradFill flip="none" rotWithShape="1">
            <a:gsLst>
              <a:gs pos="0">
                <a:srgbClr val="DDEBCF">
                  <a:alpha val="33000"/>
                </a:srgbClr>
              </a:gs>
              <a:gs pos="50000">
                <a:srgbClr val="9CB86E">
                  <a:alpha val="29000"/>
                </a:srgbClr>
              </a:gs>
              <a:gs pos="100000">
                <a:srgbClr val="156B13">
                  <a:alpha val="78000"/>
                </a:srgbClr>
              </a:gs>
            </a:gsLst>
            <a:lin ang="0" scaled="1"/>
            <a:tileRect/>
          </a:gradFill>
          <a:ln>
            <a:solidFill>
              <a:srgbClr val="77BC5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800" b="1" i="1" dirty="0" smtClean="0">
                <a:solidFill>
                  <a:srgbClr val="31511F"/>
                </a:solidFill>
              </a:rPr>
              <a:t>TRAJECTORY</a:t>
            </a:r>
          </a:p>
        </p:txBody>
      </p:sp>
      <p:sp>
        <p:nvSpPr>
          <p:cNvPr id="53" name="Oval 52"/>
          <p:cNvSpPr/>
          <p:nvPr/>
        </p:nvSpPr>
        <p:spPr>
          <a:xfrm>
            <a:off x="4331676" y="5410200"/>
            <a:ext cx="773724" cy="381000"/>
          </a:xfrm>
          <a:prstGeom prst="ellipse">
            <a:avLst/>
          </a:prstGeom>
          <a:noFill/>
          <a:ln>
            <a:solidFill>
              <a:schemeClr val="accent3">
                <a:lumMod val="50000"/>
              </a:schemeClr>
            </a:solidFill>
          </a:ln>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800" dirty="0">
              <a:solidFill>
                <a:srgbClr val="31511F"/>
              </a:solidFill>
            </a:endParaRPr>
          </a:p>
        </p:txBody>
      </p:sp>
      <p:sp>
        <p:nvSpPr>
          <p:cNvPr id="57" name="TextBox 78"/>
          <p:cNvSpPr txBox="1"/>
          <p:nvPr/>
        </p:nvSpPr>
        <p:spPr>
          <a:xfrm>
            <a:off x="4267200" y="5452646"/>
            <a:ext cx="9144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i="0" dirty="0" smtClean="0">
                <a:solidFill>
                  <a:srgbClr val="006600"/>
                </a:solidFill>
              </a:rPr>
              <a:t>GEF initiative/ result</a:t>
            </a:r>
            <a:endParaRPr lang="en-US" sz="800" i="0" dirty="0">
              <a:solidFill>
                <a:srgbClr val="006600"/>
              </a:solidFill>
            </a:endParaRPr>
          </a:p>
        </p:txBody>
      </p:sp>
      <p:grpSp>
        <p:nvGrpSpPr>
          <p:cNvPr id="19" name="Group 62"/>
          <p:cNvGrpSpPr/>
          <p:nvPr/>
        </p:nvGrpSpPr>
        <p:grpSpPr>
          <a:xfrm>
            <a:off x="5181600" y="5410200"/>
            <a:ext cx="914400" cy="444499"/>
            <a:chOff x="5486400" y="5562600"/>
            <a:chExt cx="990600" cy="533399"/>
          </a:xfrm>
        </p:grpSpPr>
        <p:sp>
          <p:nvSpPr>
            <p:cNvPr id="54" name="Oval 45"/>
            <p:cNvSpPr/>
            <p:nvPr/>
          </p:nvSpPr>
          <p:spPr>
            <a:xfrm>
              <a:off x="5562600" y="5562600"/>
              <a:ext cx="838200" cy="533399"/>
            </a:xfrm>
            <a:prstGeom prst="diamond">
              <a:avLst/>
            </a:prstGeom>
            <a:noFill/>
            <a:ln>
              <a:solidFill>
                <a:schemeClr val="accent3">
                  <a:lumMod val="50000"/>
                </a:schemeClr>
              </a:solidFill>
            </a:ln>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60" name="TextBox 78"/>
            <p:cNvSpPr txBox="1"/>
            <p:nvPr/>
          </p:nvSpPr>
          <p:spPr>
            <a:xfrm>
              <a:off x="5486400" y="5638800"/>
              <a:ext cx="990600" cy="4062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dirty="0" smtClean="0">
                  <a:solidFill>
                    <a:srgbClr val="006600"/>
                  </a:solidFill>
                </a:rPr>
                <a:t>Progress towards impact</a:t>
              </a:r>
              <a:endParaRPr lang="en-US" sz="800" dirty="0">
                <a:solidFill>
                  <a:srgbClr val="006600"/>
                </a:solidFill>
              </a:endParaRPr>
            </a:p>
          </p:txBody>
        </p:sp>
      </p:grpSp>
      <p:sp>
        <p:nvSpPr>
          <p:cNvPr id="65" name="Isosceles Triangle 64"/>
          <p:cNvSpPr/>
          <p:nvPr/>
        </p:nvSpPr>
        <p:spPr>
          <a:xfrm rot="16200000">
            <a:off x="6435482" y="5152780"/>
            <a:ext cx="393700" cy="908539"/>
          </a:xfrm>
          <a:prstGeom prst="triangle">
            <a:avLst/>
          </a:prstGeom>
          <a:noFill/>
          <a:ln>
            <a:solidFill>
              <a:schemeClr val="accent3">
                <a:lumMod val="50000"/>
              </a:schemeClr>
            </a:solidFill>
          </a:ln>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800">
              <a:solidFill>
                <a:srgbClr val="31511F"/>
              </a:solidFill>
            </a:endParaRPr>
          </a:p>
        </p:txBody>
      </p:sp>
      <p:sp>
        <p:nvSpPr>
          <p:cNvPr id="67" name="TextBox 78"/>
          <p:cNvSpPr txBox="1"/>
          <p:nvPr/>
        </p:nvSpPr>
        <p:spPr>
          <a:xfrm>
            <a:off x="6324598" y="5486400"/>
            <a:ext cx="914402"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dirty="0" smtClean="0">
                <a:solidFill>
                  <a:srgbClr val="006600"/>
                </a:solidFill>
              </a:rPr>
              <a:t>Impact/ GEB</a:t>
            </a:r>
            <a:endParaRPr lang="en-US" sz="800" dirty="0">
              <a:solidFill>
                <a:srgbClr val="006600"/>
              </a:solidFill>
            </a:endParaRPr>
          </a:p>
        </p:txBody>
      </p:sp>
      <p:sp>
        <p:nvSpPr>
          <p:cNvPr id="70" name="Rectangle 69"/>
          <p:cNvSpPr/>
          <p:nvPr/>
        </p:nvSpPr>
        <p:spPr>
          <a:xfrm>
            <a:off x="3276600" y="5452647"/>
            <a:ext cx="990600" cy="276999"/>
          </a:xfrm>
          <a:prstGeom prst="rect">
            <a:avLst/>
          </a:prstGeom>
        </p:spPr>
        <p:txBody>
          <a:bodyPr wrap="square">
            <a:spAutoFit/>
          </a:bodyPr>
          <a:lstStyle/>
          <a:p>
            <a:r>
              <a:rPr lang="en-US" sz="1200" b="1" dirty="0" smtClean="0">
                <a:solidFill>
                  <a:srgbClr val="31511F"/>
                </a:solidFill>
                <a:effectLst>
                  <a:outerShdw blurRad="50800" dist="38100" dir="5400000" algn="t" rotWithShape="0">
                    <a:prstClr val="black">
                      <a:alpha val="40000"/>
                    </a:prstClr>
                  </a:outerShdw>
                </a:effectLst>
              </a:rPr>
              <a:t>LEGEND</a:t>
            </a:r>
            <a:endParaRPr lang="en-US" sz="12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OPS5: Two Reports</a:t>
            </a:r>
            <a:endParaRPr lang="en-US" dirty="0"/>
          </a:p>
        </p:txBody>
      </p:sp>
      <p:sp>
        <p:nvSpPr>
          <p:cNvPr id="3" name="Content Placeholder 2"/>
          <p:cNvSpPr>
            <a:spLocks noGrp="1"/>
          </p:cNvSpPr>
          <p:nvPr>
            <p:ph idx="1"/>
          </p:nvPr>
        </p:nvSpPr>
        <p:spPr>
          <a:xfrm>
            <a:off x="1828800" y="1143000"/>
            <a:ext cx="6477000" cy="4983163"/>
          </a:xfrm>
        </p:spPr>
        <p:txBody>
          <a:bodyPr/>
          <a:lstStyle/>
          <a:p>
            <a:pPr>
              <a:buNone/>
            </a:pPr>
            <a:endParaRPr lang="en-US" b="1" dirty="0" smtClean="0"/>
          </a:p>
          <a:p>
            <a:r>
              <a:rPr lang="en-US" b="1" dirty="0" smtClean="0"/>
              <a:t>First report</a:t>
            </a:r>
            <a:r>
              <a:rPr lang="en-US" dirty="0" smtClean="0"/>
              <a:t>: at start of replenishment</a:t>
            </a:r>
          </a:p>
          <a:p>
            <a:pPr lvl="1"/>
            <a:r>
              <a:rPr lang="en-US" dirty="0" smtClean="0"/>
              <a:t>A meta-evaluation approach, drawing on existing GEF evaluations</a:t>
            </a:r>
          </a:p>
          <a:p>
            <a:pPr lvl="1"/>
            <a:endParaRPr lang="en-US" b="1" dirty="0" smtClean="0"/>
          </a:p>
          <a:p>
            <a:r>
              <a:rPr lang="en-US" b="1" dirty="0" smtClean="0"/>
              <a:t>Final report</a:t>
            </a:r>
            <a:r>
              <a:rPr lang="en-US" dirty="0" smtClean="0"/>
              <a:t>: end of 2013 or early 2014</a:t>
            </a:r>
          </a:p>
          <a:p>
            <a:pPr lvl="1"/>
            <a:r>
              <a:rPr lang="en-US" dirty="0" smtClean="0"/>
              <a:t>Final report will update meta-evaluation and include findings of additional studies</a:t>
            </a:r>
          </a:p>
          <a:p>
            <a:pPr lvl="1"/>
            <a:endParaRPr lang="en-US" b="1" dirty="0" smtClean="0"/>
          </a:p>
          <a:p>
            <a:pPr lvl="1"/>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7</a:t>
            </a:fld>
            <a:endParaRPr lang="en-US" dirty="0"/>
          </a:p>
        </p:txBody>
      </p:sp>
    </p:spTree>
    <p:extLst>
      <p:ext uri="{BB962C8B-B14F-4D97-AF65-F5344CB8AC3E}">
        <p14:creationId xmlns:p14="http://schemas.microsoft.com/office/powerpoint/2010/main" val="2466475383"/>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dirty="0" smtClean="0"/>
              <a:t>Key Issues in the First OPS5 Report</a:t>
            </a:r>
            <a:endParaRPr lang="en-US" dirty="0"/>
          </a:p>
        </p:txBody>
      </p:sp>
      <p:sp>
        <p:nvSpPr>
          <p:cNvPr id="3" name="Content Placeholder 2"/>
          <p:cNvSpPr>
            <a:spLocks noGrp="1"/>
          </p:cNvSpPr>
          <p:nvPr>
            <p:ph idx="1"/>
          </p:nvPr>
        </p:nvSpPr>
        <p:spPr>
          <a:xfrm>
            <a:off x="1295400" y="1219200"/>
            <a:ext cx="7848600" cy="5257800"/>
          </a:xfrm>
        </p:spPr>
        <p:txBody>
          <a:bodyPr rtlCol="0">
            <a:normAutofit fontScale="92500"/>
          </a:bodyPr>
          <a:lstStyle/>
          <a:p>
            <a:pPr fontAlgn="auto">
              <a:spcBef>
                <a:spcPts val="600"/>
              </a:spcBef>
              <a:spcAft>
                <a:spcPts val="0"/>
              </a:spcAft>
              <a:defRPr/>
            </a:pPr>
            <a:r>
              <a:rPr lang="en-US" sz="2400" b="1" dirty="0" smtClean="0"/>
              <a:t>Relevance</a:t>
            </a:r>
            <a:r>
              <a:rPr lang="en-US" sz="2400" dirty="0" smtClean="0"/>
              <a:t> to conventions guidance; for IW relevance to transboundary issues</a:t>
            </a:r>
          </a:p>
          <a:p>
            <a:pPr fontAlgn="auto">
              <a:spcBef>
                <a:spcPts val="600"/>
              </a:spcBef>
              <a:spcAft>
                <a:spcPts val="0"/>
              </a:spcAft>
              <a:defRPr/>
            </a:pPr>
            <a:r>
              <a:rPr lang="en-US" sz="2400" dirty="0" smtClean="0"/>
              <a:t>Ratings on </a:t>
            </a:r>
            <a:r>
              <a:rPr lang="en-US" sz="2400" b="1" dirty="0" smtClean="0"/>
              <a:t>outcomes</a:t>
            </a:r>
            <a:r>
              <a:rPr lang="en-US" sz="2400" dirty="0" smtClean="0"/>
              <a:t> and </a:t>
            </a:r>
            <a:r>
              <a:rPr lang="en-US" sz="2400" b="1" dirty="0" smtClean="0"/>
              <a:t>sustainability</a:t>
            </a:r>
            <a:r>
              <a:rPr lang="en-US" sz="2400" dirty="0" smtClean="0"/>
              <a:t> of finished projects</a:t>
            </a:r>
          </a:p>
          <a:p>
            <a:pPr fontAlgn="auto">
              <a:spcBef>
                <a:spcPts val="600"/>
              </a:spcBef>
              <a:spcAft>
                <a:spcPts val="0"/>
              </a:spcAft>
              <a:defRPr/>
            </a:pPr>
            <a:r>
              <a:rPr lang="en-US" sz="2400" dirty="0" smtClean="0"/>
              <a:t>Ratings of </a:t>
            </a:r>
            <a:r>
              <a:rPr lang="en-US" sz="2400" b="1" dirty="0" smtClean="0"/>
              <a:t>progress toward impact </a:t>
            </a:r>
            <a:r>
              <a:rPr lang="en-US" sz="2400" dirty="0" smtClean="0"/>
              <a:t>of finished projects</a:t>
            </a:r>
          </a:p>
          <a:p>
            <a:pPr fontAlgn="auto">
              <a:spcBef>
                <a:spcPts val="600"/>
              </a:spcBef>
              <a:spcAft>
                <a:spcPts val="0"/>
              </a:spcAft>
              <a:defRPr/>
            </a:pPr>
            <a:r>
              <a:rPr lang="en-US" sz="2400" dirty="0" smtClean="0"/>
              <a:t>Trends in GEF </a:t>
            </a:r>
            <a:r>
              <a:rPr lang="en-US" sz="2400" b="1" dirty="0" smtClean="0"/>
              <a:t>catalytic role </a:t>
            </a:r>
            <a:r>
              <a:rPr lang="en-US" sz="2400" dirty="0" smtClean="0"/>
              <a:t>(foundation, demonstration, investment)</a:t>
            </a:r>
          </a:p>
          <a:p>
            <a:pPr fontAlgn="auto">
              <a:spcBef>
                <a:spcPts val="600"/>
              </a:spcBef>
              <a:spcAft>
                <a:spcPts val="0"/>
              </a:spcAft>
              <a:defRPr/>
            </a:pPr>
            <a:r>
              <a:rPr lang="en-US" sz="2400" dirty="0" smtClean="0"/>
              <a:t>Trends in </a:t>
            </a:r>
            <a:r>
              <a:rPr lang="en-US" sz="2400" b="1" dirty="0" smtClean="0"/>
              <a:t>country ownership </a:t>
            </a:r>
            <a:r>
              <a:rPr lang="en-US" sz="2400" dirty="0" smtClean="0"/>
              <a:t>and relevance of GEF’s support to country </a:t>
            </a:r>
            <a:r>
              <a:rPr lang="en-US" sz="2400" b="1" dirty="0" smtClean="0"/>
              <a:t>needs</a:t>
            </a:r>
            <a:r>
              <a:rPr lang="en-US" sz="2400" dirty="0" smtClean="0"/>
              <a:t>, including obligations to conventions</a:t>
            </a:r>
            <a:endParaRPr lang="en-US" sz="2400" b="1" dirty="0" smtClean="0"/>
          </a:p>
          <a:p>
            <a:pPr fontAlgn="auto">
              <a:spcBef>
                <a:spcPts val="600"/>
              </a:spcBef>
              <a:spcAft>
                <a:spcPts val="0"/>
              </a:spcAft>
              <a:defRPr/>
            </a:pPr>
            <a:r>
              <a:rPr lang="en-US" sz="2400" dirty="0" smtClean="0"/>
              <a:t>Trends in </a:t>
            </a:r>
            <a:r>
              <a:rPr lang="en-US" sz="2400" b="1" dirty="0" smtClean="0"/>
              <a:t>performance</a:t>
            </a:r>
            <a:r>
              <a:rPr lang="en-US" sz="2400" dirty="0" smtClean="0"/>
              <a:t> issues</a:t>
            </a:r>
          </a:p>
          <a:p>
            <a:pPr lvl="1" fontAlgn="auto">
              <a:spcBef>
                <a:spcPts val="600"/>
              </a:spcBef>
              <a:spcAft>
                <a:spcPts val="0"/>
              </a:spcAft>
              <a:defRPr/>
            </a:pPr>
            <a:r>
              <a:rPr lang="en-US" sz="2000" dirty="0" smtClean="0"/>
              <a:t>Project cycle, co-financing, management costs and project fees, quality at entry, supervision.</a:t>
            </a:r>
          </a:p>
          <a:p>
            <a:pPr fontAlgn="auto">
              <a:spcBef>
                <a:spcPts val="600"/>
              </a:spcBef>
              <a:spcAft>
                <a:spcPts val="0"/>
              </a:spcAft>
              <a:defRPr/>
            </a:pPr>
            <a:r>
              <a:rPr lang="en-US" sz="2400" dirty="0" smtClean="0"/>
              <a:t>Trends in the implementation and achievements of the </a:t>
            </a:r>
            <a:r>
              <a:rPr lang="en-US" sz="2400" b="1" dirty="0" smtClean="0"/>
              <a:t>GEF focal areas</a:t>
            </a:r>
          </a:p>
        </p:txBody>
      </p:sp>
      <p:sp>
        <p:nvSpPr>
          <p:cNvPr id="4" name="Slide Number Placeholder 3"/>
          <p:cNvSpPr>
            <a:spLocks noGrp="1"/>
          </p:cNvSpPr>
          <p:nvPr>
            <p:ph type="sldNum" sz="quarter" idx="11"/>
          </p:nvPr>
        </p:nvSpPr>
        <p:spPr>
          <a:xfrm>
            <a:off x="7239000" y="6248400"/>
            <a:ext cx="1371600" cy="457200"/>
          </a:xfrm>
        </p:spPr>
        <p:txBody>
          <a:bodyPr/>
          <a:lstStyle/>
          <a:p>
            <a:pPr>
              <a:defRPr/>
            </a:pPr>
            <a:fld id="{96D0FAFF-E20F-40B9-AE47-010EA80E1E56}" type="slidenum">
              <a:rPr lang="en-US"/>
              <a:pPr>
                <a:defRPr/>
              </a:pPr>
              <a:t>8</a:t>
            </a:fld>
            <a:endParaRPr lang="en-US" dirty="0"/>
          </a:p>
        </p:txBody>
      </p:sp>
    </p:spTree>
    <p:extLst>
      <p:ext uri="{BB962C8B-B14F-4D97-AF65-F5344CB8AC3E}">
        <p14:creationId xmlns:p14="http://schemas.microsoft.com/office/powerpoint/2010/main" val="1860536132"/>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924800" cy="762000"/>
          </a:xfrm>
        </p:spPr>
        <p:txBody>
          <a:bodyPr>
            <a:normAutofit/>
          </a:bodyPr>
          <a:lstStyle/>
          <a:p>
            <a:r>
              <a:rPr lang="en-US" sz="3600" dirty="0" smtClean="0"/>
              <a:t>Key Issues in the Final OPS5 Report: </a:t>
            </a:r>
            <a:endParaRPr lang="en-US" dirty="0"/>
          </a:p>
        </p:txBody>
      </p:sp>
      <p:sp>
        <p:nvSpPr>
          <p:cNvPr id="3" name="Content Placeholder 2"/>
          <p:cNvSpPr>
            <a:spLocks noGrp="1"/>
          </p:cNvSpPr>
          <p:nvPr>
            <p:ph idx="1"/>
          </p:nvPr>
        </p:nvSpPr>
        <p:spPr>
          <a:xfrm>
            <a:off x="1219200" y="1371600"/>
            <a:ext cx="7924800" cy="4800600"/>
          </a:xfrm>
        </p:spPr>
        <p:txBody>
          <a:bodyPr>
            <a:normAutofit fontScale="85000" lnSpcReduction="10000"/>
          </a:bodyPr>
          <a:lstStyle/>
          <a:p>
            <a:r>
              <a:rPr lang="en-US" sz="2400" dirty="0" smtClean="0"/>
              <a:t>Trends in </a:t>
            </a:r>
            <a:r>
              <a:rPr lang="en-US" sz="2400" b="1" dirty="0" smtClean="0"/>
              <a:t>global environmental problems </a:t>
            </a:r>
            <a:r>
              <a:rPr lang="en-US" sz="2400" dirty="0" smtClean="0"/>
              <a:t>and the </a:t>
            </a:r>
            <a:r>
              <a:rPr lang="en-US" sz="2400" b="1" dirty="0" smtClean="0"/>
              <a:t>relevance</a:t>
            </a:r>
            <a:r>
              <a:rPr lang="en-US" sz="2400" dirty="0" smtClean="0"/>
              <a:t> and </a:t>
            </a:r>
            <a:r>
              <a:rPr lang="en-US" sz="2400" b="1" dirty="0" smtClean="0"/>
              <a:t>added value </a:t>
            </a:r>
            <a:r>
              <a:rPr lang="en-US" sz="2400" dirty="0" smtClean="0"/>
              <a:t>of the GEF, also in view of other funding channels</a:t>
            </a:r>
          </a:p>
          <a:p>
            <a:r>
              <a:rPr lang="en-US" sz="2400" dirty="0" smtClean="0"/>
              <a:t>Ability of the GEF to </a:t>
            </a:r>
            <a:r>
              <a:rPr lang="en-US" sz="2400" b="1" dirty="0" smtClean="0"/>
              <a:t>mobilize sufficient funding </a:t>
            </a:r>
            <a:r>
              <a:rPr lang="en-US" sz="2400" dirty="0" smtClean="0"/>
              <a:t>for a meaningful role in focal areas</a:t>
            </a:r>
          </a:p>
          <a:p>
            <a:r>
              <a:rPr lang="en-US" sz="2400" dirty="0" smtClean="0"/>
              <a:t>A more in-depth look at impact of the </a:t>
            </a:r>
            <a:r>
              <a:rPr lang="en-US" sz="2400" b="1" dirty="0" smtClean="0"/>
              <a:t>GEF</a:t>
            </a:r>
            <a:r>
              <a:rPr lang="en-US" sz="2400" dirty="0" smtClean="0"/>
              <a:t> </a:t>
            </a:r>
            <a:r>
              <a:rPr lang="en-US" sz="2400" b="1" dirty="0" smtClean="0"/>
              <a:t>focal area strategies</a:t>
            </a:r>
            <a:r>
              <a:rPr lang="en-US" sz="2400" dirty="0" smtClean="0"/>
              <a:t>, including multi-focal area support</a:t>
            </a:r>
          </a:p>
          <a:p>
            <a:r>
              <a:rPr lang="en-US" sz="2400" dirty="0" smtClean="0"/>
              <a:t>Extent to which the </a:t>
            </a:r>
            <a:r>
              <a:rPr lang="en-US" sz="2400" b="1" dirty="0" smtClean="0"/>
              <a:t>GEF reform processes </a:t>
            </a:r>
            <a:r>
              <a:rPr lang="en-US" sz="2400" dirty="0" smtClean="0"/>
              <a:t>have achieved enhanced country ownership and improved effectiveness and efficiency</a:t>
            </a:r>
          </a:p>
          <a:p>
            <a:r>
              <a:rPr lang="en-US" sz="2400" b="1" dirty="0" smtClean="0"/>
              <a:t>Governance of the GEF </a:t>
            </a:r>
            <a:r>
              <a:rPr lang="en-US" sz="2400" dirty="0" smtClean="0"/>
              <a:t>and donor performance</a:t>
            </a:r>
          </a:p>
          <a:p>
            <a:r>
              <a:rPr lang="en-US" sz="2400" dirty="0" smtClean="0"/>
              <a:t>Trends in the involvement of stakeholders, the </a:t>
            </a:r>
            <a:r>
              <a:rPr lang="en-US" sz="2400" b="1" dirty="0" smtClean="0"/>
              <a:t>private sector </a:t>
            </a:r>
            <a:r>
              <a:rPr lang="en-US" sz="2400" dirty="0" smtClean="0"/>
              <a:t>and </a:t>
            </a:r>
            <a:r>
              <a:rPr lang="en-US" sz="2400" b="1" dirty="0" smtClean="0"/>
              <a:t>civil society </a:t>
            </a:r>
          </a:p>
          <a:p>
            <a:r>
              <a:rPr lang="en-US" sz="2400" b="1" dirty="0" smtClean="0"/>
              <a:t>Cross-cutting policies</a:t>
            </a:r>
            <a:r>
              <a:rPr lang="en-US" sz="2400" dirty="0" smtClean="0"/>
              <a:t>: gender, participation, knowledge sharing</a:t>
            </a:r>
          </a:p>
          <a:p>
            <a:r>
              <a:rPr lang="en-US" sz="2400" dirty="0" smtClean="0"/>
              <a:t>Update of the </a:t>
            </a:r>
            <a:r>
              <a:rPr lang="en-US" sz="2400" b="1" dirty="0" smtClean="0"/>
              <a:t>SGP</a:t>
            </a:r>
            <a:r>
              <a:rPr lang="en-US" sz="2400" dirty="0" smtClean="0"/>
              <a:t> evaluation (since 2009)</a:t>
            </a:r>
          </a:p>
          <a:p>
            <a:r>
              <a:rPr lang="en-US" sz="2400" dirty="0" smtClean="0"/>
              <a:t>Role of </a:t>
            </a:r>
            <a:r>
              <a:rPr lang="en-US" sz="2400" b="1" dirty="0" smtClean="0"/>
              <a:t>STAP</a:t>
            </a:r>
          </a:p>
          <a:p>
            <a:r>
              <a:rPr lang="en-US" sz="2400" b="1" dirty="0" smtClean="0"/>
              <a:t>Health </a:t>
            </a:r>
            <a:r>
              <a:rPr lang="en-US" sz="2400" dirty="0" smtClean="0"/>
              <a:t>of the GEF Network</a:t>
            </a:r>
            <a:endParaRPr lang="en-US" sz="2400" b="1" dirty="0" smtClean="0"/>
          </a:p>
        </p:txBody>
      </p:sp>
      <p:sp>
        <p:nvSpPr>
          <p:cNvPr id="4" name="Slide Number Placeholder 3"/>
          <p:cNvSpPr>
            <a:spLocks noGrp="1"/>
          </p:cNvSpPr>
          <p:nvPr>
            <p:ph type="sldNum" sz="quarter" idx="11"/>
          </p:nvPr>
        </p:nvSpPr>
        <p:spPr/>
        <p:txBody>
          <a:bodyPr/>
          <a:lstStyle/>
          <a:p>
            <a:pPr>
              <a:defRPr/>
            </a:pPr>
            <a:fld id="{0B83D19A-9148-4DB3-BC92-EAEEDE5B8766}" type="slidenum">
              <a:rPr lang="en-US" smtClean="0"/>
              <a:pPr>
                <a:defRPr/>
              </a:pPr>
              <a:t>9</a:t>
            </a:fld>
            <a:endParaRPr lang="en-US" dirty="0"/>
          </a:p>
        </p:txBody>
      </p:sp>
    </p:spTree>
    <p:extLst>
      <p:ext uri="{BB962C8B-B14F-4D97-AF65-F5344CB8AC3E}">
        <p14:creationId xmlns:p14="http://schemas.microsoft.com/office/powerpoint/2010/main" val="3291883143"/>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7955</TotalTime>
  <Words>1255</Words>
  <Application>Microsoft Office PowerPoint</Application>
  <PresentationFormat>On-screen Show (4:3)</PresentationFormat>
  <Paragraphs>293</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Fifth Overall Performance Study  (OPS5)   </vt:lpstr>
      <vt:lpstr>Overview</vt:lpstr>
      <vt:lpstr>Objective of Overall Performance Studies</vt:lpstr>
      <vt:lpstr>EO Evaluation Streams &amp; OPS5</vt:lpstr>
      <vt:lpstr>Overall Analytical Framework: GEF’s Catalytic Role</vt:lpstr>
      <vt:lpstr>PowerPoint Presentation</vt:lpstr>
      <vt:lpstr>OPS5: Two Reports</vt:lpstr>
      <vt:lpstr>Key Issues in the First OPS5 Report</vt:lpstr>
      <vt:lpstr>Key Issues in the Final OPS5 Report: </vt:lpstr>
      <vt:lpstr>OPS5 Audience</vt:lpstr>
      <vt:lpstr>Organizational Issues</vt:lpstr>
      <vt:lpstr>Response on Recommendations</vt:lpstr>
      <vt:lpstr>Group Work and Discussions</vt:lpstr>
      <vt:lpstr>Group Work and Discussions (Cont’d.)</vt:lpstr>
      <vt:lpstr>Guidance of the Conventions</vt:lpstr>
      <vt:lpstr>Trends in Ownership and Country Drivenness</vt:lpstr>
      <vt:lpstr>Trends in Performance Issues</vt:lpstr>
      <vt:lpstr>Trends in Performance Issues (cont’d)</vt:lpstr>
      <vt:lpstr>Involvement of Civil Society and Private Sector</vt:lpstr>
      <vt:lpstr>Ongoing Consultations</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Soledad</dc:creator>
  <cp:lastModifiedBy>Kseniya Temnenko</cp:lastModifiedBy>
  <cp:revision>531</cp:revision>
  <dcterms:created xsi:type="dcterms:W3CDTF">2010-12-28T20:45:39Z</dcterms:created>
  <dcterms:modified xsi:type="dcterms:W3CDTF">2013-02-14T15:40:11Z</dcterms:modified>
</cp:coreProperties>
</file>