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86" r:id="rId2"/>
    <p:sldId id="377" r:id="rId3"/>
    <p:sldId id="290" r:id="rId4"/>
    <p:sldId id="419" r:id="rId5"/>
    <p:sldId id="418" r:id="rId6"/>
    <p:sldId id="383" r:id="rId7"/>
    <p:sldId id="298" r:id="rId8"/>
    <p:sldId id="338" r:id="rId9"/>
    <p:sldId id="384" r:id="rId10"/>
    <p:sldId id="356" r:id="rId1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llavi Nuka" initials="P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76B4C"/>
    <a:srgbClr val="502800"/>
    <a:srgbClr val="663300"/>
    <a:srgbClr val="CE3E71"/>
    <a:srgbClr val="3A1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458" autoAdjust="0"/>
    <p:restoredTop sz="95167" autoAdjust="0"/>
  </p:normalViewPr>
  <p:slideViewPr>
    <p:cSldViewPr>
      <p:cViewPr varScale="1">
        <p:scale>
          <a:sx n="108" d="100"/>
          <a:sy n="108" d="100"/>
        </p:scale>
        <p:origin x="-1704" y="-84"/>
      </p:cViewPr>
      <p:guideLst>
        <p:guide orient="horz" pos="864"/>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14" tIns="45707" rIns="91414" bIns="45707"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3898102" y="0"/>
            <a:ext cx="2982119" cy="465138"/>
          </a:xfrm>
          <a:prstGeom prst="rect">
            <a:avLst/>
          </a:prstGeom>
        </p:spPr>
        <p:txBody>
          <a:bodyPr vert="horz" lIns="91414" tIns="45707" rIns="91414" bIns="45707" rtlCol="0"/>
          <a:lstStyle>
            <a:lvl1pPr algn="r" fontAlgn="auto">
              <a:spcBef>
                <a:spcPts val="0"/>
              </a:spcBef>
              <a:spcAft>
                <a:spcPts val="0"/>
              </a:spcAft>
              <a:defRPr sz="1300" smtClean="0">
                <a:latin typeface="+mn-lt"/>
                <a:cs typeface="+mn-cs"/>
              </a:defRPr>
            </a:lvl1pPr>
          </a:lstStyle>
          <a:p>
            <a:pPr>
              <a:defRPr/>
            </a:pPr>
            <a:endParaRPr lang="en-US" dirty="0"/>
          </a:p>
        </p:txBody>
      </p:sp>
      <p:sp>
        <p:nvSpPr>
          <p:cNvPr id="4" name="Footer Placeholder 3"/>
          <p:cNvSpPr>
            <a:spLocks noGrp="1"/>
          </p:cNvSpPr>
          <p:nvPr>
            <p:ph type="ftr" sz="quarter" idx="2"/>
          </p:nvPr>
        </p:nvSpPr>
        <p:spPr>
          <a:xfrm>
            <a:off x="0" y="8829675"/>
            <a:ext cx="2982119" cy="465138"/>
          </a:xfrm>
          <a:prstGeom prst="rect">
            <a:avLst/>
          </a:prstGeom>
        </p:spPr>
        <p:txBody>
          <a:bodyPr vert="horz" lIns="91414" tIns="45707" rIns="91414" bIns="45707"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14" tIns="45707" rIns="91414" bIns="45707" rtlCol="0" anchor="b"/>
          <a:lstStyle>
            <a:lvl1pPr algn="r" fontAlgn="auto">
              <a:spcBef>
                <a:spcPts val="0"/>
              </a:spcBef>
              <a:spcAft>
                <a:spcPts val="0"/>
              </a:spcAft>
              <a:defRPr sz="1300" smtClean="0">
                <a:latin typeface="+mn-lt"/>
                <a:cs typeface="+mn-cs"/>
              </a:defRPr>
            </a:lvl1pPr>
          </a:lstStyle>
          <a:p>
            <a:pPr>
              <a:defRPr/>
            </a:pPr>
            <a:fld id="{93B4D20D-49A8-4317-8ED9-6021DF0375FE}" type="slidenum">
              <a:rPr lang="en-US"/>
              <a:pPr>
                <a:defRPr/>
              </a:pPr>
              <a:t>‹#›</a:t>
            </a:fld>
            <a:endParaRPr lang="en-US" dirty="0"/>
          </a:p>
        </p:txBody>
      </p:sp>
    </p:spTree>
    <p:extLst>
      <p:ext uri="{BB962C8B-B14F-4D97-AF65-F5344CB8AC3E}">
        <p14:creationId xmlns:p14="http://schemas.microsoft.com/office/powerpoint/2010/main" xmlns="" val="10269162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14" tIns="45707" rIns="91414" bIns="45707"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898102" y="0"/>
            <a:ext cx="2982119" cy="465138"/>
          </a:xfrm>
          <a:prstGeom prst="rect">
            <a:avLst/>
          </a:prstGeom>
        </p:spPr>
        <p:txBody>
          <a:bodyPr vert="horz" lIns="91414" tIns="45707" rIns="91414" bIns="45707" rtlCol="0"/>
          <a:lstStyle>
            <a:lvl1pPr algn="r" fontAlgn="auto">
              <a:spcBef>
                <a:spcPts val="0"/>
              </a:spcBef>
              <a:spcAft>
                <a:spcPts val="0"/>
              </a:spcAft>
              <a:defRPr sz="1300" smtClean="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14" tIns="45707" rIns="91414" bIns="45707" rtlCol="0" anchor="ctr"/>
          <a:lstStyle/>
          <a:p>
            <a:pPr lvl="0"/>
            <a:endParaRPr lang="en-US" noProof="0" dirty="0"/>
          </a:p>
        </p:txBody>
      </p:sp>
      <p:sp>
        <p:nvSpPr>
          <p:cNvPr id="5" name="Notes Placeholder 4"/>
          <p:cNvSpPr>
            <a:spLocks noGrp="1"/>
          </p:cNvSpPr>
          <p:nvPr>
            <p:ph type="body" sz="quarter" idx="3"/>
          </p:nvPr>
        </p:nvSpPr>
        <p:spPr>
          <a:xfrm>
            <a:off x="688182" y="4416430"/>
            <a:ext cx="5505450" cy="4183063"/>
          </a:xfrm>
          <a:prstGeom prst="rect">
            <a:avLst/>
          </a:prstGeom>
        </p:spPr>
        <p:txBody>
          <a:bodyPr vert="horz" lIns="91414" tIns="45707" rIns="91414" bIns="457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119" cy="465138"/>
          </a:xfrm>
          <a:prstGeom prst="rect">
            <a:avLst/>
          </a:prstGeom>
        </p:spPr>
        <p:txBody>
          <a:bodyPr vert="horz" lIns="91414" tIns="45707" rIns="91414" bIns="45707"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1414" tIns="45707" rIns="91414" bIns="45707" rtlCol="0" anchor="b"/>
          <a:lstStyle>
            <a:lvl1pPr algn="r" fontAlgn="auto">
              <a:spcBef>
                <a:spcPts val="0"/>
              </a:spcBef>
              <a:spcAft>
                <a:spcPts val="0"/>
              </a:spcAft>
              <a:defRPr sz="1300" smtClean="0">
                <a:latin typeface="+mn-lt"/>
                <a:cs typeface="+mn-cs"/>
              </a:defRPr>
            </a:lvl1pPr>
          </a:lstStyle>
          <a:p>
            <a:pPr>
              <a:defRPr/>
            </a:pPr>
            <a:fld id="{C4B4E565-E5ED-4BB7-947A-D55A1325A474}" type="slidenum">
              <a:rPr lang="en-US"/>
              <a:pPr>
                <a:defRPr/>
              </a:pPr>
              <a:t>‹#›</a:t>
            </a:fld>
            <a:endParaRPr lang="en-US" dirty="0"/>
          </a:p>
        </p:txBody>
      </p:sp>
    </p:spTree>
    <p:extLst>
      <p:ext uri="{BB962C8B-B14F-4D97-AF65-F5344CB8AC3E}">
        <p14:creationId xmlns:p14="http://schemas.microsoft.com/office/powerpoint/2010/main" xmlns="" val="26809032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27A41-A3DA-4716-969E-D8FF64CF4710}" type="slidenum">
              <a:rPr lang="en-US"/>
              <a:pPr fontAlgn="base">
                <a:spcBef>
                  <a:spcPct val="0"/>
                </a:spcBef>
                <a:spcAft>
                  <a:spcPct val="0"/>
                </a:spcAft>
              </a:pPr>
              <a:t>1</a:t>
            </a:fld>
            <a:endParaRPr lang="en-US" dirty="0"/>
          </a:p>
        </p:txBody>
      </p:sp>
      <p:sp>
        <p:nvSpPr>
          <p:cNvPr id="7" name="Header Placeholder 6"/>
          <p:cNvSpPr>
            <a:spLocks noGrp="1"/>
          </p:cNvSpPr>
          <p:nvPr>
            <p:ph type="hdr" sz="quarter" idx="12"/>
          </p:nvPr>
        </p:nvSpPr>
        <p:spPr/>
        <p:txBody>
          <a:bodyPr/>
          <a:lstStyle/>
          <a:p>
            <a:pPr>
              <a:defRPr/>
            </a:pPr>
            <a:endParaRPr lang="en-US" dirty="0"/>
          </a:p>
        </p:txBody>
      </p:sp>
      <p:sp>
        <p:nvSpPr>
          <p:cNvPr id="8" name="Date Placeholder 7"/>
          <p:cNvSpPr>
            <a:spLocks noGrp="1"/>
          </p:cNvSpPr>
          <p:nvPr>
            <p:ph type="dt" idx="13"/>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71106-F8BA-4025-B923-F7921FA37A61}" type="slidenum">
              <a:rPr lang="en-US"/>
              <a:pPr fontAlgn="base">
                <a:spcBef>
                  <a:spcPct val="0"/>
                </a:spcBef>
                <a:spcAft>
                  <a:spcPct val="0"/>
                </a:spcAft>
              </a:pPr>
              <a:t>2</a:t>
            </a:fld>
            <a:endParaRPr lang="en-US" dirty="0"/>
          </a:p>
        </p:txBody>
      </p:sp>
      <p:sp>
        <p:nvSpPr>
          <p:cNvPr id="5" name="Date Placeholder 4"/>
          <p:cNvSpPr>
            <a:spLocks noGrp="1"/>
          </p:cNvSpPr>
          <p:nvPr>
            <p:ph type="dt" idx="10"/>
          </p:nvPr>
        </p:nvSpPr>
        <p:spPr/>
        <p:txBody>
          <a:bodyPr/>
          <a:lstStyle/>
          <a:p>
            <a:pPr>
              <a:defRPr/>
            </a:pPr>
            <a:fld id="{D884BA87-B542-4166-A0A9-61F1E418CF1E}" type="datetime1">
              <a:rPr lang="en-US" smtClean="0"/>
              <a:pPr>
                <a:defRPr/>
              </a:pPr>
              <a:t>8/15/2012</a:t>
            </a:fld>
            <a:endParaRPr lang="en-US" dirty="0"/>
          </a:p>
        </p:txBody>
      </p:sp>
      <p:sp>
        <p:nvSpPr>
          <p:cNvPr id="6" name="Footer Placeholder 5"/>
          <p:cNvSpPr>
            <a:spLocks noGrp="1"/>
          </p:cNvSpPr>
          <p:nvPr>
            <p:ph type="ftr" sz="quarter" idx="11"/>
          </p:nvPr>
        </p:nvSpPr>
        <p:spPr/>
        <p:txBody>
          <a:bodyPr/>
          <a:lstStyle/>
          <a:p>
            <a:pPr>
              <a:defRPr/>
            </a:pPr>
            <a:r>
              <a:rPr lang="en-US" dirty="0" smtClean="0"/>
              <a:t>Dakar, Senegal</a:t>
            </a:r>
            <a:endParaRPr lang="en-US" dirty="0"/>
          </a:p>
        </p:txBody>
      </p:sp>
      <p:sp>
        <p:nvSpPr>
          <p:cNvPr id="7" name="Header Placeholder 6"/>
          <p:cNvSpPr>
            <a:spLocks noGrp="1"/>
          </p:cNvSpPr>
          <p:nvPr>
            <p:ph type="hdr" sz="quarter" idx="12"/>
          </p:nvPr>
        </p:nvSpPr>
        <p:spPr/>
        <p:txBody>
          <a:bodyPr/>
          <a:lstStyle/>
          <a:p>
            <a:pPr>
              <a:defRPr/>
            </a:pPr>
            <a:r>
              <a:rPr lang="en-US" dirty="0" smtClean="0"/>
              <a:t>GEF Expanded Constituency Workshop</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89ED1F-7708-4F3D-822C-F6A98B398F85}" type="slidenum">
              <a:rPr lang="en-US"/>
              <a:pPr fontAlgn="base">
                <a:spcBef>
                  <a:spcPct val="0"/>
                </a:spcBef>
                <a:spcAft>
                  <a:spcPct val="0"/>
                </a:spcAft>
              </a:pPr>
              <a:t>3</a:t>
            </a:fld>
            <a:endParaRPr lang="en-US" dirty="0"/>
          </a:p>
        </p:txBody>
      </p:sp>
      <p:sp>
        <p:nvSpPr>
          <p:cNvPr id="7" name="Header Placeholder 6"/>
          <p:cNvSpPr>
            <a:spLocks noGrp="1"/>
          </p:cNvSpPr>
          <p:nvPr>
            <p:ph type="hdr" sz="quarter" idx="12"/>
          </p:nvPr>
        </p:nvSpPr>
        <p:spPr/>
        <p:txBody>
          <a:bodyPr/>
          <a:lstStyle/>
          <a:p>
            <a:pPr>
              <a:defRPr/>
            </a:pPr>
            <a:endParaRPr lang="en-US" dirty="0"/>
          </a:p>
        </p:txBody>
      </p:sp>
      <p:sp>
        <p:nvSpPr>
          <p:cNvPr id="8" name="Date Placeholder 7"/>
          <p:cNvSpPr>
            <a:spLocks noGrp="1"/>
          </p:cNvSpPr>
          <p:nvPr>
            <p:ph type="dt" idx="13"/>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1B410A-CFB6-4727-98BC-2FA23C7E9113}" type="slidenum">
              <a:rPr lang="en-US"/>
              <a:pPr fontAlgn="base">
                <a:spcBef>
                  <a:spcPct val="0"/>
                </a:spcBef>
                <a:spcAft>
                  <a:spcPct val="0"/>
                </a:spcAft>
              </a:pPr>
              <a:t>4</a:t>
            </a:fld>
            <a:endParaRPr lang="en-US" dirty="0"/>
          </a:p>
        </p:txBody>
      </p:sp>
      <p:sp>
        <p:nvSpPr>
          <p:cNvPr id="7" name="Header Placeholder 6"/>
          <p:cNvSpPr>
            <a:spLocks noGrp="1"/>
          </p:cNvSpPr>
          <p:nvPr>
            <p:ph type="hdr" sz="quarter" idx="12"/>
          </p:nvPr>
        </p:nvSpPr>
        <p:spPr/>
        <p:txBody>
          <a:bodyPr/>
          <a:lstStyle/>
          <a:p>
            <a:pPr>
              <a:defRPr/>
            </a:pPr>
            <a:endParaRPr lang="en-US" dirty="0"/>
          </a:p>
        </p:txBody>
      </p:sp>
      <p:sp>
        <p:nvSpPr>
          <p:cNvPr id="8" name="Date Placeholder 7"/>
          <p:cNvSpPr>
            <a:spLocks noGrp="1"/>
          </p:cNvSpPr>
          <p:nvPr>
            <p:ph type="dt" idx="13"/>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98E9E-BA28-4614-9B60-42032081881D}" type="slidenum">
              <a:rPr lang="en-US"/>
              <a:pPr fontAlgn="base">
                <a:spcBef>
                  <a:spcPct val="0"/>
                </a:spcBef>
                <a:spcAft>
                  <a:spcPct val="0"/>
                </a:spcAft>
              </a:pPr>
              <a:t>9</a:t>
            </a:fld>
            <a:endParaRPr lang="en-US" dirty="0"/>
          </a:p>
        </p:txBody>
      </p:sp>
      <p:sp>
        <p:nvSpPr>
          <p:cNvPr id="7" name="Header Placeholder 6"/>
          <p:cNvSpPr>
            <a:spLocks noGrp="1"/>
          </p:cNvSpPr>
          <p:nvPr>
            <p:ph type="hdr" sz="quarter" idx="12"/>
          </p:nvPr>
        </p:nvSpPr>
        <p:spPr/>
        <p:txBody>
          <a:bodyPr/>
          <a:lstStyle/>
          <a:p>
            <a:pPr>
              <a:defRPr/>
            </a:pPr>
            <a:endParaRPr lang="en-US" dirty="0"/>
          </a:p>
        </p:txBody>
      </p:sp>
      <p:sp>
        <p:nvSpPr>
          <p:cNvPr id="8" name="Date Placeholder 7"/>
          <p:cNvSpPr>
            <a:spLocks noGrp="1"/>
          </p:cNvSpPr>
          <p:nvPr>
            <p:ph type="dt" idx="13"/>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ACB516E-D4AD-4746-8313-56E3D60722D7}" type="datetime1">
              <a:rPr lang="en-US"/>
              <a:pPr>
                <a:defRPr/>
              </a:pPr>
              <a:t>8/15/2012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8C4BAF-2B39-47BF-B387-AE20A1EDB149}" type="slidenum">
              <a:rPr lang="en-US"/>
              <a:pPr>
                <a:defRPr/>
              </a:pPr>
              <a:t>‹#›</a:t>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1FF1D-541E-4806-9A8A-B56BB9021050}" type="datetime1">
              <a:rPr lang="en-US"/>
              <a:pPr>
                <a:defRPr/>
              </a:pPr>
              <a:t>8/15/2012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9096ED-DFCF-4FB5-8117-B06B807A7C3A}" type="slidenum">
              <a:rPr lang="en-US"/>
              <a:pPr>
                <a:defRPr/>
              </a:pPr>
              <a:t>‹#›</a:t>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E6DAB2-D647-4711-927B-733F75A08188}" type="datetime1">
              <a:rPr lang="en-US"/>
              <a:pPr>
                <a:defRPr/>
              </a:pPr>
              <a:t>8/15/2012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DAFC93-5BB0-43D4-9770-A6A534C5D3A9}" type="slidenum">
              <a:rPr lang="en-US"/>
              <a:pPr>
                <a:defRPr/>
              </a:pPr>
              <a:t>‹#›</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0" y="0"/>
            <a:ext cx="1600200" cy="369888"/>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pic>
        <p:nvPicPr>
          <p:cNvPr id="5" name="Picture 2"/>
          <p:cNvPicPr>
            <a:picLocks noChangeAspect="1"/>
          </p:cNvPicPr>
          <p:nvPr userDrawn="1"/>
        </p:nvPicPr>
        <p:blipFill>
          <a:blip r:embed="rId2" cstate="print">
            <a:duotone>
              <a:prstClr val="black"/>
              <a:schemeClr val="accent3">
                <a:tint val="45000"/>
                <a:satMod val="400000"/>
              </a:schemeClr>
            </a:duotone>
          </a:blip>
          <a:srcRect/>
          <a:stretch>
            <a:fillRect/>
          </a:stretch>
        </p:blipFill>
        <p:spPr>
          <a:xfrm>
            <a:off x="0" y="0"/>
            <a:ext cx="1219200" cy="6858000"/>
          </a:xfrm>
          <a:prstGeom prst="rect">
            <a:avLst/>
          </a:prstGeom>
          <a:noFill/>
          <a:ln>
            <a:noFill/>
          </a:ln>
        </p:spPr>
      </p:pic>
      <p:pic>
        <p:nvPicPr>
          <p:cNvPr id="6" name="Picture 2"/>
          <p:cNvPicPr>
            <a:picLocks noChangeAspect="1"/>
          </p:cNvPicPr>
          <p:nvPr userDrawn="1"/>
        </p:nvPicPr>
        <p:blipFill>
          <a:blip r:embed="rId3" cstate="print"/>
          <a:srcRect/>
          <a:stretch>
            <a:fillRect/>
          </a:stretch>
        </p:blipFill>
        <p:spPr bwMode="auto">
          <a:xfrm>
            <a:off x="0" y="6321425"/>
            <a:ext cx="1219200" cy="536575"/>
          </a:xfrm>
          <a:prstGeom prst="rect">
            <a:avLst/>
          </a:prstGeom>
          <a:solidFill>
            <a:srgbClr val="77933C"/>
          </a:solidFill>
          <a:ln w="9525">
            <a:noFill/>
            <a:miter lim="800000"/>
            <a:headEnd/>
            <a:tailEnd/>
          </a:ln>
        </p:spPr>
      </p:pic>
      <p:sp>
        <p:nvSpPr>
          <p:cNvPr id="7" name="Rectangle 6"/>
          <p:cNvSpPr/>
          <p:nvPr userDrawn="1"/>
        </p:nvSpPr>
        <p:spPr>
          <a:xfrm>
            <a:off x="0" y="0"/>
            <a:ext cx="1219200" cy="15240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userDrawn="1"/>
        </p:nvCxnSpPr>
        <p:spPr>
          <a:xfrm>
            <a:off x="0" y="228600"/>
            <a:ext cx="1219200" cy="1588"/>
          </a:xfrm>
          <a:prstGeom prst="line">
            <a:avLst/>
          </a:prstGeom>
          <a:ln w="31750">
            <a:solidFill>
              <a:srgbClr val="5028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219200" y="0"/>
            <a:ext cx="7924800" cy="1524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userDrawn="1"/>
        </p:nvCxnSpPr>
        <p:spPr>
          <a:xfrm>
            <a:off x="990600" y="228600"/>
            <a:ext cx="8153400" cy="1588"/>
          </a:xfrm>
          <a:prstGeom prst="line">
            <a:avLst/>
          </a:prstGeom>
          <a:ln w="28575">
            <a:solidFill>
              <a:srgbClr val="5028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19200" y="274638"/>
            <a:ext cx="7924800" cy="792162"/>
          </a:xfrm>
          <a:noFill/>
        </p:spPr>
        <p:txBody>
          <a:bodyPr>
            <a:normAutofit/>
            <a:scene3d>
              <a:camera prst="orthographicFront"/>
              <a:lightRig rig="threePt" dir="t"/>
            </a:scene3d>
            <a:sp3d>
              <a:bevelB w="38100" h="38100"/>
            </a:sp3d>
          </a:bodyPr>
          <a:lstStyle>
            <a:lvl1pPr>
              <a:defRPr sz="3200" b="1" baseline="0">
                <a:ln w="3175" cap="sq" cmpd="dbl">
                  <a:noFill/>
                </a:ln>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143000"/>
            <a:ext cx="7924800" cy="4983163"/>
          </a:xfrm>
        </p:spPr>
        <p:txBody>
          <a:bodyPr/>
          <a:lstStyle>
            <a:lvl1pPr>
              <a:buClr>
                <a:schemeClr val="tx1"/>
              </a:buClr>
              <a:buFont typeface="Wingdings" pitchFamily="2" charset="2"/>
              <a:buChar char="q"/>
              <a:defRPr sz="2800"/>
            </a:lvl1pPr>
            <a:lvl2pPr>
              <a:buClr>
                <a:srgbClr val="006600"/>
              </a:buClr>
              <a:buFont typeface="Wingdings" pitchFamily="2" charset="2"/>
              <a:buChar char="§"/>
              <a:defRPr sz="2400">
                <a:solidFill>
                  <a:srgbClr val="006600"/>
                </a:solidFill>
              </a:defRPr>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4"/>
          <p:cNvSpPr>
            <a:spLocks noGrp="1"/>
          </p:cNvSpPr>
          <p:nvPr>
            <p:ph type="ftr" sz="quarter" idx="10"/>
          </p:nvPr>
        </p:nvSpPr>
        <p:spPr/>
        <p:txBody>
          <a:bodyPr/>
          <a:lstStyle>
            <a:lvl1pPr>
              <a:defRPr dirty="0"/>
            </a:lvl1pPr>
          </a:lstStyle>
          <a:p>
            <a:pPr>
              <a:defRPr/>
            </a:pPr>
            <a:endParaRPr lang="en-US" dirty="0"/>
          </a:p>
        </p:txBody>
      </p:sp>
      <p:sp>
        <p:nvSpPr>
          <p:cNvPr id="12" name="Slide Number Placeholder 5"/>
          <p:cNvSpPr>
            <a:spLocks noGrp="1"/>
          </p:cNvSpPr>
          <p:nvPr>
            <p:ph type="sldNum" sz="quarter" idx="11"/>
          </p:nvPr>
        </p:nvSpPr>
        <p:spPr>
          <a:xfrm>
            <a:off x="6553200" y="6356350"/>
            <a:ext cx="2057400" cy="365125"/>
          </a:xfrm>
        </p:spPr>
        <p:txBody>
          <a:bodyPr/>
          <a:lstStyle>
            <a:lvl1pPr>
              <a:defRPr sz="1800" b="1" i="0" baseline="0" smtClean="0">
                <a:solidFill>
                  <a:srgbClr val="502800"/>
                </a:solidFill>
              </a:defRPr>
            </a:lvl1pPr>
          </a:lstStyle>
          <a:p>
            <a:pPr>
              <a:defRPr/>
            </a:pPr>
            <a:fld id="{0B83D19A-9148-4DB3-BC92-EAEEDE5B8766}"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6A88E2-D442-46A7-BA38-FDE316B2737B}" type="datetime1">
              <a:rPr lang="en-US"/>
              <a:pPr>
                <a:defRPr/>
              </a:pPr>
              <a:t>8/15/2012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9A4A30-28DD-441B-9F08-8AF04D2AA42D}" type="slidenum">
              <a:rPr lang="en-US"/>
              <a:pPr>
                <a:defRPr/>
              </a:pPr>
              <a:t>‹#›</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FA52A0-3BEA-45CC-80AC-F5C8EB1A8392}" type="datetime1">
              <a:rPr lang="en-US"/>
              <a:pPr>
                <a:defRPr/>
              </a:pPr>
              <a:t>8/15/2012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371EB0-9375-41C9-B2A1-8C0D1942996C}" type="slidenum">
              <a:rPr lang="en-US"/>
              <a:pPr>
                <a:defRPr/>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48AE8E-E498-4761-90E7-A97E585B6830}" type="datetime1">
              <a:rPr lang="en-US"/>
              <a:pPr>
                <a:defRPr/>
              </a:pPr>
              <a:t>8/15/2012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1D3A6D2-A455-4E90-8A52-8E94572AF2AD}" type="slidenum">
              <a:rPr lang="en-US"/>
              <a:pPr>
                <a:defRPr/>
              </a:pPr>
              <a:t>‹#›</a:t>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14DF7A-C846-4011-B973-F9199781F11A}" type="datetime1">
              <a:rPr lang="en-US"/>
              <a:pPr>
                <a:defRPr/>
              </a:pPr>
              <a:t>8/15/2012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5E6E1C0-876D-40F2-9222-F399CA28816B}" type="slidenum">
              <a:rPr lang="en-US"/>
              <a:pPr>
                <a:defRPr/>
              </a:pPr>
              <a:t>‹#›</a:t>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7CE6B9-E998-44DC-84F2-2945B3FD6CD0}" type="datetime1">
              <a:rPr lang="en-US"/>
              <a:pPr>
                <a:defRPr/>
              </a:pPr>
              <a:t>8/15/2012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BA9AA41-EAC4-432B-BCF2-CE5AAA8037C8}" type="slidenum">
              <a:rPr lang="en-US"/>
              <a:pPr>
                <a:defRPr/>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54056-2520-493E-B952-BD2C2723A7F0}" type="datetime1">
              <a:rPr lang="en-US"/>
              <a:pPr>
                <a:defRPr/>
              </a:pPr>
              <a:t>8/15/2012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6ABA7CD-DDBA-42E7-9B2F-1DBB67BF9049}" type="slidenum">
              <a:rPr lang="en-US"/>
              <a:pPr>
                <a:defRPr/>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358230-FFE5-455D-9AEB-90FA06E8C1BE}" type="datetime1">
              <a:rPr lang="en-US"/>
              <a:pPr>
                <a:defRPr/>
              </a:pPr>
              <a:t>8/15/2012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118A48-52BD-4FBC-A478-EFC2F8326DA5}" type="slidenum">
              <a:rPr lang="en-US"/>
              <a:pPr>
                <a:defRPr/>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141848-BB5E-4CD8-B3AB-82F6A612DA93}" type="datetime1">
              <a:rPr lang="en-US"/>
              <a:pPr>
                <a:defRPr/>
              </a:pPr>
              <a:t>8/15/2012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4DCDA9A-496F-4E5B-85F8-83E38E8CD3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wipe dir="d"/>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efe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23000"/>
              </a:srgbClr>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47800"/>
            <a:ext cx="7391400" cy="1676400"/>
          </a:xfrm>
        </p:spPr>
        <p:txBody>
          <a:bodyPr rtlCol="0">
            <a:normAutofit fontScale="90000"/>
          </a:bodyPr>
          <a:lstStyle/>
          <a:p>
            <a:pPr fontAlgn="auto">
              <a:spcAft>
                <a:spcPts val="0"/>
              </a:spcAft>
              <a:defRPr/>
            </a:pPr>
            <a:r>
              <a:rPr lang="en-US" dirty="0" smtClean="0">
                <a:solidFill>
                  <a:schemeClr val="accent5">
                    <a:lumMod val="75000"/>
                  </a:schemeClr>
                </a:solidFill>
                <a:effectLst>
                  <a:outerShdw blurRad="50800" dist="38100" dir="5400000" algn="t" rotWithShape="0">
                    <a:prstClr val="black">
                      <a:alpha val="40000"/>
                    </a:prstClr>
                  </a:outerShdw>
                </a:effectLst>
              </a:rPr>
              <a:t/>
            </a:r>
            <a:br>
              <a:rPr lang="en-US" dirty="0" smtClean="0">
                <a:solidFill>
                  <a:schemeClr val="accent5">
                    <a:lumMod val="75000"/>
                  </a:schemeClr>
                </a:solidFill>
                <a:effectLst>
                  <a:outerShdw blurRad="50800" dist="38100" dir="5400000" algn="t" rotWithShape="0">
                    <a:prstClr val="black">
                      <a:alpha val="40000"/>
                    </a:prstClr>
                  </a:outerShdw>
                </a:effectLst>
              </a:rPr>
            </a:br>
            <a:r>
              <a:rPr lang="en-US" dirty="0">
                <a:solidFill>
                  <a:schemeClr val="accent5">
                    <a:lumMod val="75000"/>
                  </a:schemeClr>
                </a:solidFill>
                <a:effectLst>
                  <a:outerShdw blurRad="50800" dist="38100" dir="5400000" algn="t" rotWithShape="0">
                    <a:prstClr val="black">
                      <a:alpha val="40000"/>
                    </a:prstClr>
                  </a:outerShdw>
                </a:effectLst>
              </a:rPr>
              <a:t/>
            </a:r>
            <a:br>
              <a:rPr lang="en-US" dirty="0">
                <a:solidFill>
                  <a:schemeClr val="accent5">
                    <a:lumMod val="75000"/>
                  </a:schemeClr>
                </a:solidFill>
                <a:effectLst>
                  <a:outerShdw blurRad="50800" dist="38100" dir="5400000" algn="t" rotWithShape="0">
                    <a:prstClr val="black">
                      <a:alpha val="40000"/>
                    </a:prstClr>
                  </a:outerShdw>
                </a:effectLst>
              </a:rPr>
            </a:br>
            <a:r>
              <a:rPr lang="fr-FR" sz="6000" b="1" dirty="0" smtClean="0">
                <a:solidFill>
                  <a:srgbClr val="376B4C"/>
                </a:solidFill>
              </a:rPr>
              <a:t> </a:t>
            </a:r>
            <a:r>
              <a:rPr lang="fr-FR" sz="6000" b="1" dirty="0" smtClean="0">
                <a:solidFill>
                  <a:schemeClr val="accent5">
                    <a:lumMod val="75000"/>
                  </a:schemeClr>
                </a:solidFill>
                <a:effectLst>
                  <a:outerShdw blurRad="38100" dist="38100" dir="2700000" algn="tl">
                    <a:srgbClr val="000000">
                      <a:alpha val="43137"/>
                    </a:srgbClr>
                  </a:outerShdw>
                </a:effectLst>
              </a:rPr>
              <a:t>Le suivi et l’évaluation du FEM </a:t>
            </a:r>
            <a:r>
              <a:rPr lang="en-US" sz="6000" dirty="0" smtClean="0">
                <a:solidFill>
                  <a:schemeClr val="accent5">
                    <a:lumMod val="75000"/>
                  </a:schemeClr>
                </a:solidFill>
                <a:effectLst>
                  <a:outerShdw blurRad="38100" dist="38100" dir="2700000" algn="tl" rotWithShape="0">
                    <a:srgbClr val="000000">
                      <a:alpha val="43137"/>
                    </a:srgbClr>
                  </a:outerShdw>
                </a:effectLst>
              </a:rPr>
              <a:t/>
            </a:r>
            <a:br>
              <a:rPr lang="en-US" sz="6000" dirty="0" smtClean="0">
                <a:solidFill>
                  <a:schemeClr val="accent5">
                    <a:lumMod val="75000"/>
                  </a:schemeClr>
                </a:solidFill>
                <a:effectLst>
                  <a:outerShdw blurRad="38100" dist="38100" dir="2700000" algn="tl" rotWithShape="0">
                    <a:srgbClr val="000000">
                      <a:alpha val="43137"/>
                    </a:srgbClr>
                  </a:outerShdw>
                </a:effectLst>
              </a:rPr>
            </a:br>
            <a:r>
              <a:rPr lang="en-US" dirty="0" smtClean="0">
                <a:solidFill>
                  <a:schemeClr val="accent5">
                    <a:lumMod val="75000"/>
                  </a:schemeClr>
                </a:solidFill>
                <a:effectLst>
                  <a:outerShdw blurRad="50800" dist="38100" dir="5400000" algn="t" rotWithShape="0">
                    <a:prstClr val="black">
                      <a:alpha val="40000"/>
                    </a:prstClr>
                  </a:outerShdw>
                </a:effectLst>
              </a:rPr>
              <a:t/>
            </a:r>
            <a:br>
              <a:rPr lang="en-US" dirty="0" smtClean="0">
                <a:solidFill>
                  <a:schemeClr val="accent5">
                    <a:lumMod val="75000"/>
                  </a:schemeClr>
                </a:solidFill>
                <a:effectLst>
                  <a:outerShdw blurRad="50800" dist="38100" dir="5400000" algn="t" rotWithShape="0">
                    <a:prstClr val="black">
                      <a:alpha val="40000"/>
                    </a:prstClr>
                  </a:outerShdw>
                </a:effectLst>
              </a:rPr>
            </a:br>
            <a:endParaRPr lang="en-US" b="1" dirty="0">
              <a:solidFill>
                <a:schemeClr val="accent5">
                  <a:lumMod val="75000"/>
                </a:schemeClr>
              </a:solidFill>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1447800" y="3352800"/>
            <a:ext cx="6324600" cy="3048000"/>
          </a:xfrm>
          <a:solidFill>
            <a:schemeClr val="bg1">
              <a:alpha val="0"/>
            </a:schemeClr>
          </a:solidFill>
          <a:ln>
            <a:noFill/>
          </a:ln>
        </p:spPr>
        <p:txBody>
          <a:bodyPr rtlCol="0">
            <a:normAutofit fontScale="25000" lnSpcReduction="20000"/>
          </a:bodyPr>
          <a:lstStyle/>
          <a:p>
            <a:r>
              <a:rPr lang="fr-FR" sz="14400" b="1" dirty="0" smtClean="0">
                <a:solidFill>
                  <a:schemeClr val="tx1"/>
                </a:solidFill>
              </a:rPr>
              <a:t>Rob D. van den Berg</a:t>
            </a:r>
          </a:p>
          <a:p>
            <a:pPr>
              <a:lnSpc>
                <a:spcPct val="120000"/>
              </a:lnSpc>
              <a:spcBef>
                <a:spcPts val="0"/>
              </a:spcBef>
              <a:spcAft>
                <a:spcPts val="0"/>
              </a:spcAft>
            </a:pPr>
            <a:r>
              <a:rPr lang="fr-FR" sz="9600" b="1" dirty="0" smtClean="0">
                <a:solidFill>
                  <a:schemeClr val="tx1"/>
                </a:solidFill>
              </a:rPr>
              <a:t>Directeur</a:t>
            </a:r>
          </a:p>
          <a:p>
            <a:pPr fontAlgn="auto">
              <a:lnSpc>
                <a:spcPct val="120000"/>
              </a:lnSpc>
              <a:spcBef>
                <a:spcPts val="0"/>
              </a:spcBef>
              <a:spcAft>
                <a:spcPts val="0"/>
              </a:spcAft>
              <a:defRPr/>
            </a:pPr>
            <a:r>
              <a:rPr lang="en-US" sz="9600" b="1" dirty="0" smtClean="0">
                <a:solidFill>
                  <a:schemeClr val="tx1"/>
                </a:solidFill>
              </a:rPr>
              <a:t>Bureau de </a:t>
            </a:r>
            <a:r>
              <a:rPr lang="en-US" sz="9600" b="1" dirty="0" err="1" smtClean="0">
                <a:solidFill>
                  <a:schemeClr val="tx1"/>
                </a:solidFill>
              </a:rPr>
              <a:t>l’évaluation</a:t>
            </a:r>
            <a:endParaRPr lang="fr-FR" sz="9600" b="1" dirty="0" smtClean="0">
              <a:ln>
                <a:solidFill>
                  <a:schemeClr val="tx1"/>
                </a:solidFill>
              </a:ln>
              <a:solidFill>
                <a:schemeClr val="tx1"/>
              </a:solidFill>
            </a:endParaRPr>
          </a:p>
          <a:p>
            <a:pPr lvl="0">
              <a:lnSpc>
                <a:spcPct val="80000"/>
              </a:lnSpc>
              <a:defRPr/>
            </a:pPr>
            <a:endParaRPr lang="fr-FR" sz="9600" b="1" dirty="0" smtClean="0">
              <a:ln>
                <a:solidFill>
                  <a:schemeClr val="tx1"/>
                </a:solidFill>
              </a:ln>
              <a:solidFill>
                <a:srgbClr val="502800"/>
              </a:solidFill>
              <a:latin typeface="Calibri" pitchFamily="34" charset="0"/>
            </a:endParaRPr>
          </a:p>
          <a:p>
            <a:pPr lvl="0">
              <a:lnSpc>
                <a:spcPct val="80000"/>
              </a:lnSpc>
              <a:defRPr/>
            </a:pPr>
            <a:endParaRPr lang="fr-FR" sz="9600" b="1" dirty="0" smtClean="0">
              <a:ln>
                <a:solidFill>
                  <a:schemeClr val="tx1"/>
                </a:solidFill>
              </a:ln>
              <a:solidFill>
                <a:srgbClr val="502800"/>
              </a:solidFill>
              <a:latin typeface="Calibri" pitchFamily="34" charset="0"/>
            </a:endParaRPr>
          </a:p>
          <a:p>
            <a:pPr lvl="0">
              <a:lnSpc>
                <a:spcPct val="80000"/>
              </a:lnSpc>
              <a:defRPr/>
            </a:pPr>
            <a:r>
              <a:rPr lang="fr-FR" sz="9600" b="1" dirty="0" smtClean="0">
                <a:ln>
                  <a:solidFill>
                    <a:schemeClr val="tx1"/>
                  </a:solidFill>
                </a:ln>
                <a:solidFill>
                  <a:schemeClr val="tx1"/>
                </a:solidFill>
                <a:latin typeface="Calibri" pitchFamily="34" charset="0"/>
              </a:rPr>
              <a:t>Atelier de coordination élargie au niveau</a:t>
            </a:r>
            <a:br>
              <a:rPr lang="fr-FR" sz="9600" b="1" dirty="0" smtClean="0">
                <a:ln>
                  <a:solidFill>
                    <a:schemeClr val="tx1"/>
                  </a:solidFill>
                </a:ln>
                <a:solidFill>
                  <a:schemeClr val="tx1"/>
                </a:solidFill>
                <a:latin typeface="Calibri" pitchFamily="34" charset="0"/>
              </a:rPr>
            </a:br>
            <a:r>
              <a:rPr lang="fr-FR" sz="9600" b="1" dirty="0" smtClean="0">
                <a:ln>
                  <a:solidFill>
                    <a:schemeClr val="tx1"/>
                  </a:solidFill>
                </a:ln>
                <a:solidFill>
                  <a:schemeClr val="tx1"/>
                </a:solidFill>
                <a:latin typeface="Calibri" pitchFamily="34" charset="0"/>
              </a:rPr>
              <a:t>des groupes de pays </a:t>
            </a:r>
          </a:p>
          <a:p>
            <a:pPr lvl="0">
              <a:lnSpc>
                <a:spcPct val="120000"/>
              </a:lnSpc>
              <a:spcBef>
                <a:spcPts val="0"/>
              </a:spcBef>
              <a:defRPr/>
            </a:pPr>
            <a:r>
              <a:rPr lang="fr-FR" sz="9600" b="1" dirty="0" smtClean="0">
                <a:ln>
                  <a:solidFill>
                    <a:schemeClr val="tx1"/>
                  </a:solidFill>
                </a:ln>
                <a:solidFill>
                  <a:schemeClr val="tx1"/>
                </a:solidFill>
                <a:latin typeface="Calibri" pitchFamily="34" charset="0"/>
              </a:rPr>
              <a:t>4-6 </a:t>
            </a:r>
            <a:r>
              <a:rPr lang="fr-FR" sz="9600" b="1" dirty="0" smtClean="0">
                <a:ln>
                  <a:solidFill>
                    <a:schemeClr val="tx1"/>
                  </a:solidFill>
                </a:ln>
                <a:solidFill>
                  <a:schemeClr val="tx1"/>
                </a:solidFill>
                <a:latin typeface="Calibri" pitchFamily="34" charset="0"/>
              </a:rPr>
              <a:t>septembre 2012</a:t>
            </a:r>
          </a:p>
          <a:p>
            <a:pPr lvl="0">
              <a:lnSpc>
                <a:spcPct val="120000"/>
              </a:lnSpc>
              <a:spcBef>
                <a:spcPts val="0"/>
              </a:spcBef>
              <a:defRPr/>
            </a:pPr>
            <a:r>
              <a:rPr lang="fr-FR" sz="9600" b="1" dirty="0" smtClean="0">
                <a:ln>
                  <a:solidFill>
                    <a:schemeClr val="tx1"/>
                  </a:solidFill>
                </a:ln>
                <a:solidFill>
                  <a:schemeClr val="tx1"/>
                </a:solidFill>
                <a:latin typeface="Calibri" pitchFamily="34" charset="0"/>
              </a:rPr>
              <a:t>Abidjan</a:t>
            </a:r>
            <a:r>
              <a:rPr lang="fr-FR" sz="9600" b="1" dirty="0" smtClean="0">
                <a:ln>
                  <a:solidFill>
                    <a:schemeClr val="tx1"/>
                  </a:solidFill>
                </a:ln>
                <a:solidFill>
                  <a:schemeClr val="tx1"/>
                </a:solidFill>
                <a:latin typeface="Calibri" pitchFamily="34" charset="0"/>
              </a:rPr>
              <a:t>, Cote d’Ivoire</a:t>
            </a:r>
            <a:br>
              <a:rPr lang="fr-FR" sz="9600" b="1" dirty="0" smtClean="0">
                <a:ln>
                  <a:solidFill>
                    <a:schemeClr val="tx1"/>
                  </a:solidFill>
                </a:ln>
                <a:solidFill>
                  <a:schemeClr val="tx1"/>
                </a:solidFill>
                <a:latin typeface="Calibri" pitchFamily="34" charset="0"/>
              </a:rPr>
            </a:br>
            <a:endParaRPr lang="fr-FR" sz="9600" b="1" dirty="0" smtClean="0">
              <a:ln>
                <a:solidFill>
                  <a:schemeClr val="tx1"/>
                </a:solidFill>
              </a:ln>
              <a:solidFill>
                <a:schemeClr val="tx1"/>
              </a:solidFill>
              <a:latin typeface="Calibri" pitchFamily="34" charset="0"/>
            </a:endParaRPr>
          </a:p>
        </p:txBody>
      </p:sp>
      <p:sp>
        <p:nvSpPr>
          <p:cNvPr id="5125" name="TextBox 4"/>
          <p:cNvSpPr txBox="1">
            <a:spLocks noChangeArrowheads="1"/>
          </p:cNvSpPr>
          <p:nvPr/>
        </p:nvSpPr>
        <p:spPr bwMode="auto">
          <a:xfrm>
            <a:off x="7696200" y="0"/>
            <a:ext cx="2590800" cy="369888"/>
          </a:xfrm>
          <a:prstGeom prst="rect">
            <a:avLst/>
          </a:prstGeom>
          <a:noFill/>
          <a:ln w="9525">
            <a:noFill/>
            <a:miter lim="800000"/>
            <a:headEnd/>
            <a:tailEnd/>
          </a:ln>
        </p:spPr>
        <p:txBody>
          <a:bodyPr>
            <a:spAutoFit/>
          </a:bodyPr>
          <a:lstStyle/>
          <a:p>
            <a:endParaRPr lang="en-US" dirty="0">
              <a:latin typeface="Calibri" pitchFamily="34" charset="0"/>
            </a:endParaRPr>
          </a:p>
        </p:txBody>
      </p:sp>
      <p:pic>
        <p:nvPicPr>
          <p:cNvPr id="6" name="Picture 2" descr="M:\CSG\Project Co-ordination\LOGOS\GEF\GEF_NewLogos_LanguageVersionJPG\GEF_Brand_LongColor_TAG_FR.jpg"/>
          <p:cNvPicPr>
            <a:picLocks noChangeAspect="1" noChangeArrowheads="1"/>
          </p:cNvPicPr>
          <p:nvPr/>
        </p:nvPicPr>
        <p:blipFill>
          <a:blip r:embed="rId3" cstate="print"/>
          <a:srcRect/>
          <a:stretch>
            <a:fillRect/>
          </a:stretch>
        </p:blipFill>
        <p:spPr bwMode="auto">
          <a:xfrm>
            <a:off x="3962400" y="152400"/>
            <a:ext cx="4835895" cy="990600"/>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1371600"/>
            <a:ext cx="9144000" cy="3429000"/>
          </a:xfrm>
          <a:noFill/>
        </p:spPr>
        <p:txBody>
          <a:bodyPr/>
          <a:lstStyle/>
          <a:p>
            <a:pPr algn="ctr">
              <a:buNone/>
            </a:pPr>
            <a:r>
              <a:rPr lang="fr-FR" sz="4000" b="1" dirty="0" smtClean="0">
                <a:solidFill>
                  <a:srgbClr val="C00000"/>
                </a:solidFill>
              </a:rPr>
              <a:t>Questions et  réponses</a:t>
            </a:r>
          </a:p>
          <a:p>
            <a:pPr algn="ctr">
              <a:buFont typeface="Wingdings" pitchFamily="2" charset="2"/>
              <a:buNone/>
            </a:pPr>
            <a:endParaRPr lang="fr-FR" sz="4000" b="1" dirty="0" smtClean="0">
              <a:solidFill>
                <a:schemeClr val="accent5">
                  <a:lumMod val="75000"/>
                </a:schemeClr>
              </a:solidFill>
            </a:endParaRPr>
          </a:p>
          <a:p>
            <a:pPr algn="ctr">
              <a:buFont typeface="Wingdings" pitchFamily="2" charset="2"/>
              <a:buNone/>
            </a:pPr>
            <a:endParaRPr lang="fr-FR" sz="4000" b="1" dirty="0" smtClean="0">
              <a:solidFill>
                <a:schemeClr val="accent5">
                  <a:lumMod val="75000"/>
                </a:schemeClr>
              </a:solidFill>
            </a:endParaRPr>
          </a:p>
          <a:p>
            <a:pPr algn="ctr">
              <a:buFont typeface="Wingdings" pitchFamily="2" charset="2"/>
              <a:buNone/>
            </a:pPr>
            <a:r>
              <a:rPr lang="fr-FR" b="1" i="1" dirty="0" smtClean="0">
                <a:solidFill>
                  <a:srgbClr val="376B4C"/>
                </a:solidFill>
              </a:rPr>
              <a:t>Merci de votre attention </a:t>
            </a:r>
          </a:p>
          <a:p>
            <a:pPr algn="ctr">
              <a:buFont typeface="Wingdings" pitchFamily="2" charset="2"/>
              <a:buNone/>
            </a:pPr>
            <a:endParaRPr lang="fr-FR" sz="1600" dirty="0" smtClean="0"/>
          </a:p>
          <a:p>
            <a:pPr algn="ctr">
              <a:buFont typeface="Wingdings" pitchFamily="2" charset="2"/>
              <a:buNone/>
            </a:pPr>
            <a:r>
              <a:rPr lang="fr-FR" sz="2000" b="1" dirty="0" smtClean="0">
                <a:solidFill>
                  <a:schemeClr val="accent5">
                    <a:lumMod val="75000"/>
                  </a:schemeClr>
                </a:solidFill>
                <a:hlinkClick r:id="rId2"/>
              </a:rPr>
              <a:t>www.gefeo.org</a:t>
            </a:r>
            <a:endParaRPr lang="fr-FR" sz="2000" b="1" dirty="0" smtClean="0">
              <a:solidFill>
                <a:schemeClr val="accent5">
                  <a:lumMod val="75000"/>
                </a:schemeClr>
              </a:solidFill>
            </a:endParaRPr>
          </a:p>
          <a:p>
            <a:pPr algn="ctr">
              <a:buFont typeface="Wingdings" pitchFamily="2" charset="2"/>
              <a:buNone/>
            </a:pPr>
            <a:endParaRPr lang="fr-FR" sz="2000" b="1" dirty="0" smtClean="0"/>
          </a:p>
          <a:p>
            <a:pPr algn="ctr">
              <a:buFont typeface="Wingdings" pitchFamily="2" charset="2"/>
              <a:buNone/>
            </a:pPr>
            <a:endParaRPr lang="fr-FR" sz="2000" b="1" dirty="0" smtClean="0"/>
          </a:p>
        </p:txBody>
      </p:sp>
      <p:sp>
        <p:nvSpPr>
          <p:cNvPr id="30723" name="Slide Number Placeholder 5"/>
          <p:cNvSpPr txBox="1">
            <a:spLocks/>
          </p:cNvSpPr>
          <p:nvPr/>
        </p:nvSpPr>
        <p:spPr bwMode="auto">
          <a:xfrm>
            <a:off x="84138" y="6357938"/>
            <a:ext cx="587375" cy="474662"/>
          </a:xfrm>
          <a:prstGeom prst="rect">
            <a:avLst/>
          </a:prstGeom>
          <a:noFill/>
          <a:ln w="9525">
            <a:noFill/>
            <a:miter lim="800000"/>
            <a:headEnd/>
            <a:tailEnd/>
          </a:ln>
        </p:spPr>
        <p:txBody>
          <a:bodyPr lIns="86493" tIns="43247" rIns="86493" bIns="43247"/>
          <a:lstStyle/>
          <a:p>
            <a:fld id="{621C1C32-0494-4B46-875A-63D88CAD60B2}" type="slidenum">
              <a:rPr lang="en-US" sz="2000" b="1" i="0"/>
              <a:pPr/>
              <a:t>10</a:t>
            </a:fld>
            <a:endParaRPr lang="en-US" sz="2000" b="1" i="0"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63736-504C-4F76-9A80-14C0C0B59F42}" type="slidenum">
              <a:rPr lang="en-US"/>
              <a:pPr fontAlgn="base">
                <a:spcBef>
                  <a:spcPct val="0"/>
                </a:spcBef>
                <a:spcAft>
                  <a:spcPct val="0"/>
                </a:spcAft>
              </a:pPr>
              <a:t>2</a:t>
            </a:fld>
            <a:endParaRPr lang="en-US" dirty="0"/>
          </a:p>
        </p:txBody>
      </p:sp>
      <p:pic>
        <p:nvPicPr>
          <p:cNvPr id="8196" name="Picture 2"/>
          <p:cNvPicPr>
            <a:picLocks noChangeAspect="1"/>
          </p:cNvPicPr>
          <p:nvPr/>
        </p:nvPicPr>
        <p:blipFill>
          <a:blip r:embed="rId3" cstate="print"/>
          <a:srcRect/>
          <a:stretch>
            <a:fillRect/>
          </a:stretch>
        </p:blipFill>
        <p:spPr bwMode="auto">
          <a:xfrm>
            <a:off x="0" y="6321425"/>
            <a:ext cx="1219200" cy="536575"/>
          </a:xfrm>
          <a:prstGeom prst="rect">
            <a:avLst/>
          </a:prstGeom>
          <a:solidFill>
            <a:srgbClr val="77933C"/>
          </a:solidFill>
          <a:ln w="9525">
            <a:noFill/>
            <a:miter lim="800000"/>
            <a:headEnd/>
            <a:tailEnd/>
          </a:ln>
        </p:spPr>
      </p:pic>
      <p:sp>
        <p:nvSpPr>
          <p:cNvPr id="18" name="Title 1"/>
          <p:cNvSpPr txBox="1">
            <a:spLocks/>
          </p:cNvSpPr>
          <p:nvPr/>
        </p:nvSpPr>
        <p:spPr>
          <a:xfrm>
            <a:off x="1224000" y="381000"/>
            <a:ext cx="7920000" cy="1295400"/>
          </a:xfrm>
          <a:prstGeom prst="rect">
            <a:avLst/>
          </a:prstGeom>
          <a:noFill/>
        </p:spPr>
        <p:txBody>
          <a:bodyPr anchor="ctr">
            <a:noAutofit/>
            <a:scene3d>
              <a:camera prst="orthographicFront"/>
              <a:lightRig rig="threePt" dir="t"/>
            </a:scene3d>
            <a:sp3d>
              <a:bevelB w="38100" h="38100"/>
            </a:sp3d>
          </a:bodyPr>
          <a:lstStyle/>
          <a:p>
            <a:pPr algn="ctr" fontAlgn="auto">
              <a:spcAft>
                <a:spcPts val="0"/>
              </a:spcAft>
              <a:defRPr/>
            </a:pPr>
            <a:r>
              <a:rPr lang="fr-FR" sz="4000" b="1" noProof="1" smtClean="0">
                <a:solidFill>
                  <a:srgbClr val="C00000"/>
                </a:solidFill>
              </a:rPr>
              <a:t>La gestion à objectifs de résultats (GOR) </a:t>
            </a:r>
            <a:br>
              <a:rPr lang="fr-FR" sz="4000" b="1" noProof="1" smtClean="0">
                <a:solidFill>
                  <a:srgbClr val="C00000"/>
                </a:solidFill>
              </a:rPr>
            </a:br>
            <a:r>
              <a:rPr lang="fr-FR" sz="4000" b="1" noProof="1" smtClean="0">
                <a:solidFill>
                  <a:srgbClr val="C00000"/>
                </a:solidFill>
              </a:rPr>
              <a:t>et le suivi et l’évaluation (S&amp;E)</a:t>
            </a:r>
          </a:p>
        </p:txBody>
      </p:sp>
      <p:sp>
        <p:nvSpPr>
          <p:cNvPr id="19" name="Content Placeholder 2"/>
          <p:cNvSpPr txBox="1">
            <a:spLocks/>
          </p:cNvSpPr>
          <p:nvPr/>
        </p:nvSpPr>
        <p:spPr>
          <a:xfrm>
            <a:off x="1219200" y="1981200"/>
            <a:ext cx="7924800" cy="4648200"/>
          </a:xfrm>
          <a:prstGeom prst="rect">
            <a:avLst/>
          </a:prstGeom>
          <a:ln>
            <a:solidFill>
              <a:srgbClr val="FFFF00"/>
            </a:solidFill>
          </a:ln>
        </p:spPr>
        <p:txBody>
          <a:bodyPr/>
          <a:lstStyle/>
          <a:p>
            <a:pPr marL="342000" indent="-342000" fontAlgn="auto">
              <a:lnSpc>
                <a:spcPct val="90000"/>
              </a:lnSpc>
              <a:spcBef>
                <a:spcPts val="0"/>
              </a:spcBef>
              <a:spcAft>
                <a:spcPts val="600"/>
              </a:spcAft>
              <a:buClr>
                <a:schemeClr val="tx1"/>
              </a:buClr>
              <a:buFont typeface="Wingdings" pitchFamily="2" charset="2"/>
              <a:buChar char="q"/>
              <a:defRPr/>
            </a:pPr>
            <a:endParaRPr lang="fr-FR" sz="2000" dirty="0" smtClean="0">
              <a:latin typeface="+mn-lt"/>
              <a:ea typeface="Verdana" pitchFamily="34" charset="0"/>
              <a:cs typeface="Verdana" pitchFamily="34" charset="0"/>
            </a:endParaRPr>
          </a:p>
          <a:p>
            <a:pPr marL="358775" indent="-358775" fontAlgn="auto">
              <a:spcBef>
                <a:spcPct val="20000"/>
              </a:spcBef>
              <a:spcAft>
                <a:spcPts val="0"/>
              </a:spcAft>
              <a:buClr>
                <a:schemeClr val="tx1"/>
              </a:buClr>
              <a:buFont typeface="Wingdings" pitchFamily="2" charset="2"/>
              <a:buChar char="q"/>
              <a:defRPr/>
            </a:pPr>
            <a:r>
              <a:rPr lang="fr-FR" sz="2400" b="1" noProof="1" smtClean="0">
                <a:latin typeface="+mn-lt"/>
                <a:ea typeface="Verdana" pitchFamily="34" charset="0"/>
                <a:cs typeface="Verdana" pitchFamily="34" charset="0"/>
              </a:rPr>
              <a:t>La gestion à objectifs de résultats</a:t>
            </a:r>
            <a:r>
              <a:rPr lang="fr-FR" sz="2400" noProof="1" smtClean="0">
                <a:latin typeface="+mn-lt"/>
                <a:ea typeface="Verdana" pitchFamily="34" charset="0"/>
                <a:cs typeface="Verdana" pitchFamily="34" charset="0"/>
              </a:rPr>
              <a:t>(GOR) – Définition des buts et objectifs, suivi, apprentissage et prise de décisions. </a:t>
            </a:r>
          </a:p>
          <a:p>
            <a:pPr marL="342000" indent="-342000" fontAlgn="auto">
              <a:lnSpc>
                <a:spcPct val="90000"/>
              </a:lnSpc>
              <a:spcBef>
                <a:spcPts val="0"/>
              </a:spcBef>
              <a:spcAft>
                <a:spcPts val="600"/>
              </a:spcAft>
              <a:buClr>
                <a:schemeClr val="tx1"/>
              </a:buClr>
              <a:buFont typeface="Wingdings" pitchFamily="2" charset="2"/>
              <a:buChar char="q"/>
              <a:defRPr/>
            </a:pPr>
            <a:endParaRPr lang="fr-FR" sz="2400" dirty="0" smtClean="0">
              <a:latin typeface="+mn-lt"/>
              <a:ea typeface="Verdana" pitchFamily="34" charset="0"/>
              <a:cs typeface="Verdana" pitchFamily="34" charset="0"/>
            </a:endParaRPr>
          </a:p>
          <a:p>
            <a:pPr marL="342000" indent="-342000" fontAlgn="auto">
              <a:lnSpc>
                <a:spcPct val="90000"/>
              </a:lnSpc>
              <a:spcBef>
                <a:spcPts val="0"/>
              </a:spcBef>
              <a:spcAft>
                <a:spcPts val="600"/>
              </a:spcAft>
              <a:buClr>
                <a:schemeClr val="tx1"/>
              </a:buClr>
              <a:buFont typeface="Wingdings" pitchFamily="2" charset="2"/>
              <a:buChar char="q"/>
              <a:defRPr/>
            </a:pPr>
            <a:r>
              <a:rPr lang="fr-FR" sz="2400" b="1" dirty="0" smtClean="0">
                <a:latin typeface="+mn-lt"/>
                <a:ea typeface="Verdana" pitchFamily="34" charset="0"/>
                <a:cs typeface="Verdana" pitchFamily="34" charset="0"/>
              </a:rPr>
              <a:t>L’évaluation </a:t>
            </a:r>
            <a:r>
              <a:rPr lang="fr-FR" sz="2400" dirty="0" smtClean="0">
                <a:latin typeface="+mn-lt"/>
                <a:ea typeface="Verdana" pitchFamily="34" charset="0"/>
                <a:cs typeface="Verdana" pitchFamily="34" charset="0"/>
              </a:rPr>
              <a:t> est destinée à vérifier la « réalité » de la GOR.</a:t>
            </a:r>
          </a:p>
          <a:p>
            <a:pPr marL="342000" indent="-342000" fontAlgn="auto">
              <a:lnSpc>
                <a:spcPct val="90000"/>
              </a:lnSpc>
              <a:spcBef>
                <a:spcPts val="0"/>
              </a:spcBef>
              <a:spcAft>
                <a:spcPts val="600"/>
              </a:spcAft>
              <a:buClr>
                <a:schemeClr val="tx1"/>
              </a:buClr>
              <a:buFont typeface="Wingdings" pitchFamily="2" charset="2"/>
              <a:buChar char="q"/>
              <a:defRPr/>
            </a:pPr>
            <a:endParaRPr lang="fr-FR" sz="2400" dirty="0" smtClean="0">
              <a:latin typeface="+mn-lt"/>
              <a:ea typeface="Verdana" pitchFamily="34" charset="0"/>
              <a:cs typeface="Verdana" pitchFamily="34" charset="0"/>
            </a:endParaRPr>
          </a:p>
          <a:p>
            <a:pPr marL="342000" indent="-342000" fontAlgn="auto">
              <a:lnSpc>
                <a:spcPct val="90000"/>
              </a:lnSpc>
              <a:spcBef>
                <a:spcPts val="0"/>
              </a:spcBef>
              <a:spcAft>
                <a:spcPts val="600"/>
              </a:spcAft>
              <a:buClr>
                <a:schemeClr val="tx1"/>
              </a:buClr>
              <a:buFont typeface="Wingdings" pitchFamily="2" charset="2"/>
              <a:buChar char="q"/>
              <a:defRPr/>
            </a:pPr>
            <a:r>
              <a:rPr lang="fr-FR" sz="2400" b="1" dirty="0" smtClean="0">
                <a:latin typeface="+mn-lt"/>
                <a:ea typeface="Verdana" pitchFamily="34" charset="0"/>
                <a:cs typeface="Verdana" pitchFamily="34" charset="0"/>
              </a:rPr>
              <a:t>La GOR</a:t>
            </a:r>
            <a:r>
              <a:rPr lang="fr-FR" sz="2400" dirty="0" smtClean="0">
                <a:latin typeface="+mn-lt"/>
                <a:ea typeface="Verdana" pitchFamily="34" charset="0"/>
                <a:cs typeface="Verdana" pitchFamily="34" charset="0"/>
              </a:rPr>
              <a:t>, et en particulier </a:t>
            </a:r>
            <a:r>
              <a:rPr lang="fr-FR" sz="2400" b="1" dirty="0" smtClean="0">
                <a:latin typeface="+mn-lt"/>
                <a:ea typeface="Verdana" pitchFamily="34" charset="0"/>
                <a:cs typeface="Verdana" pitchFamily="34" charset="0"/>
              </a:rPr>
              <a:t>le suivi</a:t>
            </a:r>
            <a:r>
              <a:rPr lang="fr-FR" sz="2400" dirty="0" smtClean="0">
                <a:latin typeface="+mn-lt"/>
                <a:ea typeface="Verdana" pitchFamily="34" charset="0"/>
                <a:cs typeface="Verdana" pitchFamily="34" charset="0"/>
              </a:rPr>
              <a:t>, indiquent si l’organisation est </a:t>
            </a:r>
            <a:r>
              <a:rPr lang="fr-FR" sz="2400" b="1" dirty="0" smtClean="0">
                <a:solidFill>
                  <a:srgbClr val="006600"/>
                </a:solidFill>
                <a:latin typeface="+mn-lt"/>
                <a:ea typeface="Verdana" pitchFamily="34" charset="0"/>
                <a:cs typeface="Verdana" pitchFamily="34" charset="0"/>
              </a:rPr>
              <a:t>« bien engagée ».</a:t>
            </a:r>
          </a:p>
          <a:p>
            <a:pPr marL="342000" indent="-342000" fontAlgn="auto">
              <a:lnSpc>
                <a:spcPct val="90000"/>
              </a:lnSpc>
              <a:spcBef>
                <a:spcPts val="0"/>
              </a:spcBef>
              <a:spcAft>
                <a:spcPts val="600"/>
              </a:spcAft>
              <a:buClr>
                <a:schemeClr val="tx1"/>
              </a:buClr>
              <a:buFont typeface="Wingdings" pitchFamily="2" charset="2"/>
              <a:buChar char="q"/>
              <a:defRPr/>
            </a:pPr>
            <a:endParaRPr lang="fr-FR" sz="2400" dirty="0" smtClean="0">
              <a:latin typeface="+mn-lt"/>
              <a:ea typeface="Verdana" pitchFamily="34" charset="0"/>
              <a:cs typeface="Verdana" pitchFamily="34" charset="0"/>
            </a:endParaRPr>
          </a:p>
          <a:p>
            <a:pPr marL="342000" indent="-342000" fontAlgn="auto">
              <a:lnSpc>
                <a:spcPct val="90000"/>
              </a:lnSpc>
              <a:spcBef>
                <a:spcPts val="0"/>
              </a:spcBef>
              <a:spcAft>
                <a:spcPts val="600"/>
              </a:spcAft>
              <a:buClr>
                <a:schemeClr val="tx1"/>
              </a:buClr>
              <a:buFont typeface="Wingdings" pitchFamily="2" charset="2"/>
              <a:buChar char="q"/>
              <a:defRPr/>
            </a:pPr>
            <a:r>
              <a:rPr lang="fr-FR" sz="2400" b="1" dirty="0" smtClean="0">
                <a:latin typeface="+mn-lt"/>
                <a:ea typeface="Verdana" pitchFamily="34" charset="0"/>
                <a:cs typeface="Verdana" pitchFamily="34" charset="0"/>
              </a:rPr>
              <a:t>L’évaluation</a:t>
            </a:r>
            <a:r>
              <a:rPr lang="fr-FR" sz="2400" dirty="0" smtClean="0">
                <a:latin typeface="+mn-lt"/>
                <a:ea typeface="Verdana" pitchFamily="34" charset="0"/>
                <a:cs typeface="Verdana" pitchFamily="34" charset="0"/>
              </a:rPr>
              <a:t> peut indiquer si l’organisation est </a:t>
            </a:r>
            <a:r>
              <a:rPr lang="fr-FR" sz="2400" b="1" dirty="0" smtClean="0">
                <a:solidFill>
                  <a:srgbClr val="006600"/>
                </a:solidFill>
                <a:latin typeface="+mn-lt"/>
                <a:ea typeface="Verdana" pitchFamily="34" charset="0"/>
                <a:cs typeface="Verdana" pitchFamily="34" charset="0"/>
              </a:rPr>
              <a:t>« sur la bonne voie »</a:t>
            </a:r>
            <a:r>
              <a:rPr lang="fr-FR" sz="2400" dirty="0" smtClean="0">
                <a:solidFill>
                  <a:srgbClr val="006600"/>
                </a:solidFill>
                <a:latin typeface="+mn-lt"/>
                <a:ea typeface="Verdana" pitchFamily="34" charset="0"/>
                <a:cs typeface="Verdana" pitchFamily="34" charset="0"/>
              </a:rPr>
              <a:t>.</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4000" dirty="0" smtClean="0"/>
              <a:t>La procédure de S&amp;E du FEM</a:t>
            </a:r>
            <a:endParaRPr lang="fr-FR" sz="4000" dirty="0"/>
          </a:p>
        </p:txBody>
      </p:sp>
      <p:sp>
        <p:nvSpPr>
          <p:cNvPr id="3" name="Content Placeholder 2"/>
          <p:cNvSpPr>
            <a:spLocks noGrp="1"/>
          </p:cNvSpPr>
          <p:nvPr>
            <p:ph idx="1"/>
          </p:nvPr>
        </p:nvSpPr>
        <p:spPr>
          <a:xfrm>
            <a:off x="1219200" y="1440000"/>
            <a:ext cx="7620000" cy="5410200"/>
          </a:xfrm>
        </p:spPr>
        <p:txBody>
          <a:bodyPr rtlCol="0">
            <a:normAutofit/>
          </a:bodyPr>
          <a:lstStyle/>
          <a:p>
            <a:pPr fontAlgn="auto">
              <a:spcBef>
                <a:spcPts val="0"/>
              </a:spcBef>
              <a:spcAft>
                <a:spcPts val="1800"/>
              </a:spcAft>
              <a:buFont typeface="Wingdings" pitchFamily="2" charset="2"/>
              <a:buNone/>
              <a:defRPr/>
            </a:pPr>
            <a:r>
              <a:rPr lang="fr-FR" sz="2600" b="1" dirty="0" smtClean="0">
                <a:solidFill>
                  <a:srgbClr val="006600"/>
                </a:solidFill>
              </a:rPr>
              <a:t>Deux objectifs primordiaux :</a:t>
            </a:r>
          </a:p>
          <a:p>
            <a:pPr fontAlgn="auto">
              <a:spcBef>
                <a:spcPts val="0"/>
              </a:spcBef>
              <a:spcAft>
                <a:spcPts val="1800"/>
              </a:spcAft>
              <a:defRPr/>
            </a:pPr>
            <a:r>
              <a:rPr lang="fr-FR" sz="2400" dirty="0" smtClean="0"/>
              <a:t>Promouvoir la </a:t>
            </a:r>
            <a:r>
              <a:rPr lang="fr-FR" sz="2400" b="1" dirty="0" smtClean="0"/>
              <a:t>responsabilisation </a:t>
            </a:r>
            <a:r>
              <a:rPr lang="fr-FR" sz="2400" dirty="0" smtClean="0"/>
              <a:t>en vue d’atteindre les objectifs du FEM grâce à l’évaluation des</a:t>
            </a:r>
            <a:r>
              <a:rPr lang="fr-FR" sz="2400" b="1" dirty="0" smtClean="0">
                <a:solidFill>
                  <a:schemeClr val="accent5">
                    <a:lumMod val="75000"/>
                  </a:schemeClr>
                </a:solidFill>
              </a:rPr>
              <a:t> </a:t>
            </a:r>
            <a:r>
              <a:rPr lang="fr-FR" sz="2400" b="1" dirty="0" smtClean="0">
                <a:solidFill>
                  <a:srgbClr val="006600"/>
                </a:solidFill>
              </a:rPr>
              <a:t>résultats,</a:t>
            </a:r>
            <a:r>
              <a:rPr lang="fr-FR" sz="2400" b="1" dirty="0" smtClean="0">
                <a:solidFill>
                  <a:schemeClr val="accent5">
                    <a:lumMod val="75000"/>
                  </a:schemeClr>
                </a:solidFill>
              </a:rPr>
              <a:t> </a:t>
            </a:r>
            <a:r>
              <a:rPr lang="fr-FR" sz="2400" dirty="0" smtClean="0"/>
              <a:t>de</a:t>
            </a:r>
            <a:r>
              <a:rPr lang="fr-FR" sz="2400" b="1" dirty="0" smtClean="0">
                <a:solidFill>
                  <a:schemeClr val="accent5">
                    <a:lumMod val="75000"/>
                  </a:schemeClr>
                </a:solidFill>
              </a:rPr>
              <a:t> </a:t>
            </a:r>
            <a:r>
              <a:rPr lang="fr-FR" sz="2400" b="1" dirty="0" smtClean="0">
                <a:solidFill>
                  <a:srgbClr val="006600"/>
                </a:solidFill>
              </a:rPr>
              <a:t>l’efficacité,</a:t>
            </a:r>
            <a:r>
              <a:rPr lang="fr-FR" sz="2400" b="1" dirty="0" smtClean="0">
                <a:solidFill>
                  <a:schemeClr val="accent5">
                    <a:lumMod val="75000"/>
                  </a:schemeClr>
                </a:solidFill>
              </a:rPr>
              <a:t> </a:t>
            </a:r>
            <a:r>
              <a:rPr lang="fr-FR" sz="2400" dirty="0" smtClean="0"/>
              <a:t>des</a:t>
            </a:r>
            <a:r>
              <a:rPr lang="fr-FR" sz="2400" b="1" dirty="0" smtClean="0">
                <a:solidFill>
                  <a:schemeClr val="accent5">
                    <a:lumMod val="75000"/>
                  </a:schemeClr>
                </a:solidFill>
              </a:rPr>
              <a:t> </a:t>
            </a:r>
            <a:r>
              <a:rPr lang="fr-FR" sz="2400" b="1" dirty="0" smtClean="0">
                <a:solidFill>
                  <a:srgbClr val="006600"/>
                </a:solidFill>
              </a:rPr>
              <a:t>processus </a:t>
            </a:r>
            <a:r>
              <a:rPr lang="fr-FR" sz="2400" dirty="0" smtClean="0"/>
              <a:t>et de </a:t>
            </a:r>
            <a:r>
              <a:rPr lang="fr-FR" sz="2400" b="1" dirty="0" smtClean="0">
                <a:solidFill>
                  <a:srgbClr val="006600"/>
                </a:solidFill>
              </a:rPr>
              <a:t>la performance </a:t>
            </a:r>
            <a:r>
              <a:rPr lang="fr-FR" sz="2400" dirty="0" smtClean="0"/>
              <a:t>des partenaires qui prennent part aux activités </a:t>
            </a:r>
            <a:r>
              <a:rPr lang="fr-FR" sz="2400" dirty="0" smtClean="0">
                <a:solidFill>
                  <a:srgbClr val="502800"/>
                </a:solidFill>
              </a:rPr>
              <a:t>du FEM</a:t>
            </a:r>
            <a:r>
              <a:rPr lang="fr-FR" sz="2400" dirty="0" smtClean="0"/>
              <a:t>. </a:t>
            </a:r>
          </a:p>
          <a:p>
            <a:pPr fontAlgn="ctr">
              <a:spcBef>
                <a:spcPts val="0"/>
              </a:spcBef>
              <a:spcAft>
                <a:spcPts val="600"/>
              </a:spcAft>
              <a:defRPr/>
            </a:pPr>
            <a:r>
              <a:rPr lang="fr-FR" sz="2400" dirty="0" smtClean="0"/>
              <a:t>Promouvoir </a:t>
            </a:r>
            <a:r>
              <a:rPr lang="fr-FR" sz="2400" b="1" dirty="0" smtClean="0"/>
              <a:t>l’apprentissage</a:t>
            </a:r>
            <a:r>
              <a:rPr lang="fr-FR" sz="2400" dirty="0" smtClean="0"/>
              <a:t>, </a:t>
            </a:r>
            <a:r>
              <a:rPr lang="fr-FR" sz="2400" b="1" dirty="0" smtClean="0"/>
              <a:t>la rétroaction</a:t>
            </a:r>
            <a:r>
              <a:rPr lang="fr-FR" sz="2400" dirty="0" smtClean="0"/>
              <a:t> et </a:t>
            </a:r>
            <a:r>
              <a:rPr lang="fr-FR" sz="2400" b="1" dirty="0" smtClean="0"/>
              <a:t>l’échange de connaissances </a:t>
            </a:r>
            <a:r>
              <a:rPr lang="fr-FR" sz="2400" dirty="0" smtClean="0"/>
              <a:t>sur les résultats et les enseignements tirés entre le FEM et ses partenaires, comme fondement de la prise de décisions sur les politiques, les stratégies, la gestion des programmes et les projets, et pour améliorer les connaissances et la performance.</a:t>
            </a:r>
            <a:endParaRPr lang="fr-FR" sz="2400" dirty="0"/>
          </a:p>
        </p:txBody>
      </p:sp>
      <p:sp>
        <p:nvSpPr>
          <p:cNvPr id="92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ECE2D-3B80-40D5-885C-2AB59ADB475F}" type="slidenum">
              <a:rPr lang="en-US"/>
              <a:pPr fontAlgn="base">
                <a:spcBef>
                  <a:spcPct val="0"/>
                </a:spcBef>
                <a:spcAft>
                  <a:spcPct val="0"/>
                </a:spcAft>
              </a:pPr>
              <a:t>3</a:t>
            </a:fld>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4000" dirty="0" smtClean="0"/>
              <a:t>Échange de connaissances</a:t>
            </a:r>
            <a:endParaRPr lang="fr-FR" sz="4000" dirty="0"/>
          </a:p>
        </p:txBody>
      </p:sp>
      <p:sp>
        <p:nvSpPr>
          <p:cNvPr id="3" name="Content Placeholder 2"/>
          <p:cNvSpPr>
            <a:spLocks noGrp="1"/>
          </p:cNvSpPr>
          <p:nvPr>
            <p:ph idx="1"/>
          </p:nvPr>
        </p:nvSpPr>
        <p:spPr>
          <a:xfrm>
            <a:off x="1219200" y="1066800"/>
            <a:ext cx="7620000" cy="5935800"/>
          </a:xfrm>
        </p:spPr>
        <p:txBody>
          <a:bodyPr rtlCol="0">
            <a:normAutofit/>
          </a:bodyPr>
          <a:lstStyle/>
          <a:p>
            <a:pPr fontAlgn="auto">
              <a:spcAft>
                <a:spcPts val="0"/>
              </a:spcAft>
              <a:defRPr/>
            </a:pPr>
            <a:r>
              <a:rPr lang="fr-FR" sz="2400" dirty="0" smtClean="0"/>
              <a:t>Le </a:t>
            </a:r>
            <a:r>
              <a:rPr lang="fr-FR" sz="2400" noProof="1" smtClean="0"/>
              <a:t>S&amp;E contribue </a:t>
            </a:r>
            <a:r>
              <a:rPr lang="fr-FR" sz="2400" dirty="0" smtClean="0"/>
              <a:t>à l’acquisition de connaissances et à l’amélioration de l’organisation :</a:t>
            </a:r>
          </a:p>
          <a:p>
            <a:pPr lvl="1" fontAlgn="auto">
              <a:spcBef>
                <a:spcPts val="0"/>
              </a:spcBef>
              <a:spcAft>
                <a:spcPts val="0"/>
              </a:spcAft>
              <a:defRPr/>
            </a:pPr>
            <a:r>
              <a:rPr lang="fr-FR" dirty="0" smtClean="0"/>
              <a:t>L’accès des publics ciblés aux conclusions et enseignements devrait être convivial</a:t>
            </a:r>
          </a:p>
          <a:p>
            <a:pPr lvl="1" fontAlgn="auto">
              <a:spcBef>
                <a:spcPts val="0"/>
              </a:spcBef>
              <a:spcAft>
                <a:spcPts val="0"/>
              </a:spcAft>
              <a:defRPr/>
            </a:pPr>
            <a:r>
              <a:rPr lang="fr-FR" dirty="0" smtClean="0"/>
              <a:t>Les rapports d’évaluation devraient faire l’objet d’une stratégie de diffusion dynamique</a:t>
            </a:r>
          </a:p>
          <a:p>
            <a:pPr fontAlgn="auto">
              <a:spcAft>
                <a:spcPts val="0"/>
              </a:spcAft>
              <a:defRPr/>
            </a:pPr>
            <a:r>
              <a:rPr lang="fr-FR" sz="2400" dirty="0" smtClean="0"/>
              <a:t> L’échange de connaissances permet aux partenaires de tirer parti des leçons de l’expérience</a:t>
            </a:r>
          </a:p>
          <a:p>
            <a:pPr fontAlgn="auto">
              <a:spcAft>
                <a:spcPts val="0"/>
              </a:spcAft>
              <a:defRPr/>
            </a:pPr>
            <a:endParaRPr lang="fr-FR" sz="2400" dirty="0" smtClean="0"/>
          </a:p>
          <a:p>
            <a:pPr fontAlgn="auto">
              <a:spcAft>
                <a:spcPts val="0"/>
              </a:spcAft>
              <a:defRPr/>
            </a:pPr>
            <a:r>
              <a:rPr lang="fr-FR" sz="2400" dirty="0" smtClean="0"/>
              <a:t>Buts de l’échange de connaissances au sein du FEM :</a:t>
            </a:r>
          </a:p>
          <a:p>
            <a:pPr lvl="1" fontAlgn="auto">
              <a:spcAft>
                <a:spcPts val="0"/>
              </a:spcAft>
              <a:defRPr/>
            </a:pPr>
            <a:r>
              <a:rPr lang="fr-FR" dirty="0" smtClean="0"/>
              <a:t>Promouvoir une culture d’apprentissage</a:t>
            </a:r>
          </a:p>
          <a:p>
            <a:pPr lvl="1" fontAlgn="auto">
              <a:spcAft>
                <a:spcPts val="0"/>
              </a:spcAft>
              <a:defRPr/>
            </a:pPr>
            <a:r>
              <a:rPr lang="fr-FR" dirty="0" smtClean="0"/>
              <a:t>Mettre en pratique les enseignements tirés</a:t>
            </a:r>
          </a:p>
          <a:p>
            <a:pPr lvl="1" fontAlgn="auto">
              <a:spcAft>
                <a:spcPts val="0"/>
              </a:spcAft>
              <a:defRPr/>
            </a:pPr>
            <a:r>
              <a:rPr lang="fr-FR" dirty="0" smtClean="0"/>
              <a:t>Rétroagir dans le cadre de nouvelles activités</a:t>
            </a:r>
          </a:p>
        </p:txBody>
      </p:sp>
      <p:sp>
        <p:nvSpPr>
          <p:cNvPr id="1843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7B7D2A-D244-4006-9AD0-1FC1289F67FE}" type="slidenum">
              <a:rPr lang="en-US"/>
              <a:pPr fontAlgn="base">
                <a:spcBef>
                  <a:spcPct val="0"/>
                </a:spcBef>
                <a:spcAft>
                  <a:spcPct val="0"/>
                </a:spcAft>
              </a:pPr>
              <a:t>4</a:t>
            </a:fld>
            <a:endParaRPr lang="en-US"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0B83D19A-9148-4DB3-BC92-EAEEDE5B8766}" type="slidenum">
              <a:rPr lang="en-US" smtClean="0"/>
              <a:pPr>
                <a:defRPr/>
              </a:pPr>
              <a:t>5</a:t>
            </a:fld>
            <a:endParaRPr lang="en-US" dirty="0"/>
          </a:p>
        </p:txBody>
      </p:sp>
      <p:sp>
        <p:nvSpPr>
          <p:cNvPr id="5" name="Espace réservé du numéro de diapositive 1"/>
          <p:cNvSpPr txBox="1">
            <a:spLocks/>
          </p:cNvSpPr>
          <p:nvPr/>
        </p:nvSpPr>
        <p:spPr>
          <a:xfrm>
            <a:off x="6553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itle 1"/>
          <p:cNvSpPr txBox="1">
            <a:spLocks/>
          </p:cNvSpPr>
          <p:nvPr/>
        </p:nvSpPr>
        <p:spPr>
          <a:xfrm>
            <a:off x="1254063" y="173426"/>
            <a:ext cx="7924800" cy="792162"/>
          </a:xfrm>
          <a:prstGeom prst="rect">
            <a:avLst/>
          </a:prstGeom>
        </p:spPr>
        <p:txBody>
          <a:bodyPr rtlCol="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noProof="0" dirty="0" smtClean="0">
                <a:ln>
                  <a:noFill/>
                </a:ln>
                <a:solidFill>
                  <a:srgbClr val="C00000"/>
                </a:solidFill>
                <a:effectLst/>
                <a:uLnTx/>
                <a:uFillTx/>
                <a:latin typeface="+mj-lt"/>
                <a:ea typeface="+mj-ea"/>
                <a:cs typeface="+mj-cs"/>
              </a:rPr>
              <a:t>Niveaux de S&amp;E et entités responsables</a:t>
            </a:r>
            <a:endParaRPr kumimoji="0" lang="fr-FR" sz="4400" b="1" i="0" u="none" strike="noStrike" kern="1200" cap="none" spc="0" normalizeH="0" noProof="0" dirty="0">
              <a:ln>
                <a:noFill/>
              </a:ln>
              <a:solidFill>
                <a:srgbClr val="C00000"/>
              </a:solidFill>
              <a:effectLst/>
              <a:uLnTx/>
              <a:uFillTx/>
              <a:latin typeface="+mj-lt"/>
              <a:ea typeface="+mj-ea"/>
              <a:cs typeface="+mj-cs"/>
            </a:endParaRPr>
          </a:p>
        </p:txBody>
      </p:sp>
      <p:sp>
        <p:nvSpPr>
          <p:cNvPr id="7" name="AutoShape 120"/>
          <p:cNvSpPr>
            <a:spLocks noChangeAspect="1" noChangeArrowheads="1" noTextEdit="1"/>
          </p:cNvSpPr>
          <p:nvPr/>
        </p:nvSpPr>
        <p:spPr bwMode="auto">
          <a:xfrm>
            <a:off x="1693853" y="965588"/>
            <a:ext cx="6051550" cy="468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119"/>
          <p:cNvSpPr>
            <a:spLocks noChangeArrowheads="1"/>
          </p:cNvSpPr>
          <p:nvPr/>
        </p:nvSpPr>
        <p:spPr bwMode="auto">
          <a:xfrm>
            <a:off x="4949156" y="1309123"/>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8"/>
          <p:cNvSpPr>
            <a:spLocks noChangeArrowheads="1"/>
          </p:cNvSpPr>
          <p:nvPr/>
        </p:nvSpPr>
        <p:spPr bwMode="auto">
          <a:xfrm>
            <a:off x="7660957" y="543979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117"/>
          <p:cNvPicPr>
            <a:picLocks noChangeAspect="1" noChangeArrowheads="1"/>
          </p:cNvPicPr>
          <p:nvPr/>
        </p:nvPicPr>
        <p:blipFill>
          <a:blip r:embed="rId2" cstate="print"/>
          <a:srcRect/>
          <a:stretch>
            <a:fillRect/>
          </a:stretch>
        </p:blipFill>
        <p:spPr bwMode="auto">
          <a:xfrm>
            <a:off x="2157989" y="1545978"/>
            <a:ext cx="5506777" cy="3836670"/>
          </a:xfrm>
          <a:prstGeom prst="rect">
            <a:avLst/>
          </a:prstGeom>
          <a:noFill/>
        </p:spPr>
      </p:pic>
      <p:pic>
        <p:nvPicPr>
          <p:cNvPr id="11" name="Picture 116"/>
          <p:cNvPicPr>
            <a:picLocks noChangeAspect="1" noChangeArrowheads="1"/>
          </p:cNvPicPr>
          <p:nvPr/>
        </p:nvPicPr>
        <p:blipFill>
          <a:blip r:embed="rId3" cstate="print"/>
          <a:srcRect/>
          <a:stretch>
            <a:fillRect/>
          </a:stretch>
        </p:blipFill>
        <p:spPr bwMode="auto">
          <a:xfrm>
            <a:off x="2627840" y="1917453"/>
            <a:ext cx="5056609" cy="3522980"/>
          </a:xfrm>
          <a:prstGeom prst="rect">
            <a:avLst/>
          </a:prstGeom>
          <a:noFill/>
        </p:spPr>
      </p:pic>
      <p:grpSp>
        <p:nvGrpSpPr>
          <p:cNvPr id="12" name="Group 113"/>
          <p:cNvGrpSpPr>
            <a:grpSpLocks/>
          </p:cNvGrpSpPr>
          <p:nvPr/>
        </p:nvGrpSpPr>
        <p:grpSpPr bwMode="auto">
          <a:xfrm>
            <a:off x="6205690" y="2839473"/>
            <a:ext cx="501597" cy="206375"/>
            <a:chOff x="7106" y="2944"/>
            <a:chExt cx="790" cy="325"/>
          </a:xfrm>
        </p:grpSpPr>
        <p:sp>
          <p:nvSpPr>
            <p:cNvPr id="13" name="Rectangle 115"/>
            <p:cNvSpPr>
              <a:spLocks noChangeArrowheads="1"/>
            </p:cNvSpPr>
            <p:nvPr/>
          </p:nvSpPr>
          <p:spPr bwMode="auto">
            <a:xfrm>
              <a:off x="7106" y="2944"/>
              <a:ext cx="790" cy="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 name="Rectangle 114"/>
            <p:cNvSpPr>
              <a:spLocks noChangeArrowheads="1"/>
            </p:cNvSpPr>
            <p:nvPr/>
          </p:nvSpPr>
          <p:spPr bwMode="auto">
            <a:xfrm>
              <a:off x="7106" y="2944"/>
              <a:ext cx="790" cy="325"/>
            </a:xfrm>
            <a:prstGeom prst="rect">
              <a:avLst/>
            </a:prstGeom>
            <a:noFill/>
            <a:ln w="13" cap="rnd">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5" name="Rectangle 112"/>
          <p:cNvSpPr>
            <a:spLocks noChangeArrowheads="1"/>
          </p:cNvSpPr>
          <p:nvPr/>
        </p:nvSpPr>
        <p:spPr bwMode="auto">
          <a:xfrm>
            <a:off x="6113624" y="2870588"/>
            <a:ext cx="536519" cy="121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rgbClr val="008000"/>
                </a:solidFill>
                <a:effectLst/>
                <a:latin typeface="Arial" pitchFamily="34" charset="0"/>
                <a:ea typeface="Times New Roman" pitchFamily="18" charset="0"/>
                <a:cs typeface="Calibri" pitchFamily="34" charset="0"/>
              </a:rPr>
              <a:t>Conseils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11"/>
          <p:cNvSpPr>
            <a:spLocks noChangeArrowheads="1"/>
          </p:cNvSpPr>
          <p:nvPr/>
        </p:nvSpPr>
        <p:spPr bwMode="auto">
          <a:xfrm>
            <a:off x="6610142" y="287947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 108"/>
          <p:cNvGrpSpPr>
            <a:grpSpLocks/>
          </p:cNvGrpSpPr>
          <p:nvPr/>
        </p:nvGrpSpPr>
        <p:grpSpPr bwMode="auto">
          <a:xfrm>
            <a:off x="3016419" y="1572648"/>
            <a:ext cx="633029" cy="206375"/>
            <a:chOff x="2083" y="949"/>
            <a:chExt cx="997" cy="325"/>
          </a:xfrm>
        </p:grpSpPr>
        <p:sp>
          <p:nvSpPr>
            <p:cNvPr id="18" name="Rectangle 110"/>
            <p:cNvSpPr>
              <a:spLocks noChangeArrowheads="1"/>
            </p:cNvSpPr>
            <p:nvPr/>
          </p:nvSpPr>
          <p:spPr bwMode="auto">
            <a:xfrm>
              <a:off x="2083" y="949"/>
              <a:ext cx="997" cy="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 name="Rectangle 109"/>
            <p:cNvSpPr>
              <a:spLocks noChangeArrowheads="1"/>
            </p:cNvSpPr>
            <p:nvPr/>
          </p:nvSpPr>
          <p:spPr bwMode="auto">
            <a:xfrm>
              <a:off x="2083" y="949"/>
              <a:ext cx="997" cy="325"/>
            </a:xfrm>
            <a:prstGeom prst="rect">
              <a:avLst/>
            </a:prstGeom>
            <a:noFill/>
            <a:ln w="13" cap="rnd">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0" name="Rectangle 107"/>
          <p:cNvSpPr>
            <a:spLocks noChangeArrowheads="1"/>
          </p:cNvSpPr>
          <p:nvPr/>
        </p:nvSpPr>
        <p:spPr bwMode="auto">
          <a:xfrm>
            <a:off x="2608157" y="1651388"/>
            <a:ext cx="49524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8000"/>
                </a:solidFill>
                <a:effectLst/>
                <a:latin typeface="Arial" pitchFamily="34" charset="0"/>
                <a:ea typeface="Times New Roman" pitchFamily="18" charset="0"/>
                <a:cs typeface="Calibri" pitchFamily="34" charset="0"/>
              </a:rPr>
              <a:t>Surveillance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05"/>
          <p:cNvSpPr>
            <a:spLocks noChangeArrowheads="1"/>
          </p:cNvSpPr>
          <p:nvPr/>
        </p:nvSpPr>
        <p:spPr bwMode="auto">
          <a:xfrm>
            <a:off x="3553573" y="161328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 name="Group 102"/>
          <p:cNvGrpSpPr>
            <a:grpSpLocks/>
          </p:cNvGrpSpPr>
          <p:nvPr/>
        </p:nvGrpSpPr>
        <p:grpSpPr bwMode="auto">
          <a:xfrm>
            <a:off x="4191681" y="1094493"/>
            <a:ext cx="699062" cy="191135"/>
            <a:chOff x="3934" y="196"/>
            <a:chExt cx="1101" cy="301"/>
          </a:xfrm>
        </p:grpSpPr>
        <p:sp>
          <p:nvSpPr>
            <p:cNvPr id="23" name="Rectangle 104"/>
            <p:cNvSpPr>
              <a:spLocks noChangeArrowheads="1"/>
            </p:cNvSpPr>
            <p:nvPr/>
          </p:nvSpPr>
          <p:spPr bwMode="auto">
            <a:xfrm>
              <a:off x="3934" y="196"/>
              <a:ext cx="1101" cy="3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 name="Rectangle 103"/>
            <p:cNvSpPr>
              <a:spLocks noChangeArrowheads="1"/>
            </p:cNvSpPr>
            <p:nvPr/>
          </p:nvSpPr>
          <p:spPr bwMode="auto">
            <a:xfrm>
              <a:off x="3934" y="196"/>
              <a:ext cx="1101" cy="301"/>
            </a:xfrm>
            <a:prstGeom prst="rect">
              <a:avLst/>
            </a:prstGeom>
            <a:noFill/>
            <a:ln w="13" cap="rnd">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5" name="Rectangle 101"/>
          <p:cNvSpPr>
            <a:spLocks noChangeArrowheads="1"/>
          </p:cNvSpPr>
          <p:nvPr/>
        </p:nvSpPr>
        <p:spPr bwMode="auto">
          <a:xfrm>
            <a:off x="4617721" y="1171328"/>
            <a:ext cx="68572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Politique de S&amp;E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00"/>
          <p:cNvSpPr>
            <a:spLocks noChangeArrowheads="1"/>
          </p:cNvSpPr>
          <p:nvPr/>
        </p:nvSpPr>
        <p:spPr bwMode="auto">
          <a:xfrm>
            <a:off x="4801852" y="113449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Oval 99"/>
          <p:cNvSpPr>
            <a:spLocks noChangeArrowheads="1"/>
          </p:cNvSpPr>
          <p:nvPr/>
        </p:nvSpPr>
        <p:spPr bwMode="auto">
          <a:xfrm>
            <a:off x="5295195" y="2971553"/>
            <a:ext cx="877478" cy="819785"/>
          </a:xfrm>
          <a:prstGeom prst="ellipse">
            <a:avLst/>
          </a:prstGeom>
          <a:solidFill>
            <a:srgbClr val="62B28C"/>
          </a:solidFill>
          <a:ln w="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Rectangle 94"/>
          <p:cNvSpPr>
            <a:spLocks noChangeArrowheads="1"/>
          </p:cNvSpPr>
          <p:nvPr/>
        </p:nvSpPr>
        <p:spPr bwMode="auto">
          <a:xfrm>
            <a:off x="5403134" y="2948693"/>
            <a:ext cx="773984" cy="6153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Bureau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de  l’évaluation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du FEM,</a:t>
            </a:r>
          </a:p>
          <a:p>
            <a:pPr marL="0" marR="0" lvl="0" indent="0" algn="l" defTabSz="914400" rtl="0" eaLnBrk="1" fontAlgn="base" latinLnBrk="0" hangingPunct="1">
              <a:lnSpc>
                <a:spcPct val="100000"/>
              </a:lnSpc>
              <a:spcBef>
                <a:spcPct val="0"/>
              </a:spcBef>
              <a:spcAft>
                <a:spcPct val="0"/>
              </a:spcAft>
              <a:buClrTx/>
              <a:buSzTx/>
              <a:buFontTx/>
              <a:buNone/>
              <a:tabLst/>
            </a:pPr>
            <a:r>
              <a:rPr lang="en-US" sz="800" b="1" dirty="0" err="1" smtClean="0">
                <a:solidFill>
                  <a:srgbClr val="FFFFFF"/>
                </a:solidFill>
              </a:rPr>
              <a:t>Partenaires</a:t>
            </a:r>
            <a:r>
              <a:rPr lang="en-US" sz="800" b="1" dirty="0" smtClean="0">
                <a:solidFill>
                  <a:srgbClr val="FFFFFF"/>
                </a:solidFill>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800" b="1" dirty="0" smtClean="0">
                <a:solidFill>
                  <a:srgbClr val="FFFFFF"/>
                </a:solidFill>
              </a:rPr>
              <a:t>de l’évaluation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89"/>
          <p:cNvSpPr>
            <a:spLocks noChangeArrowheads="1"/>
          </p:cNvSpPr>
          <p:nvPr/>
        </p:nvSpPr>
        <p:spPr bwMode="auto">
          <a:xfrm>
            <a:off x="3278647" y="1012578"/>
            <a:ext cx="1316217" cy="717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 name="Rectangle 41"/>
          <p:cNvSpPr>
            <a:spLocks noChangeArrowheads="1"/>
          </p:cNvSpPr>
          <p:nvPr/>
        </p:nvSpPr>
        <p:spPr bwMode="auto">
          <a:xfrm>
            <a:off x="3937708" y="1253878"/>
            <a:ext cx="7619" cy="304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Freeform 38"/>
          <p:cNvSpPr>
            <a:spLocks noEditPoints="1"/>
          </p:cNvSpPr>
          <p:nvPr/>
        </p:nvSpPr>
        <p:spPr bwMode="auto">
          <a:xfrm>
            <a:off x="2831654" y="965588"/>
            <a:ext cx="822239" cy="335280"/>
          </a:xfrm>
          <a:custGeom>
            <a:avLst/>
            <a:gdLst/>
            <a:ahLst/>
            <a:cxnLst>
              <a:cxn ang="0">
                <a:pos x="9450" y="100"/>
              </a:cxn>
              <a:cxn ang="0">
                <a:pos x="9050" y="0"/>
              </a:cxn>
              <a:cxn ang="0">
                <a:pos x="8700" y="50"/>
              </a:cxn>
              <a:cxn ang="0">
                <a:pos x="8050" y="100"/>
              </a:cxn>
              <a:cxn ang="0">
                <a:pos x="7599" y="50"/>
              </a:cxn>
              <a:cxn ang="0">
                <a:pos x="7249" y="0"/>
              </a:cxn>
              <a:cxn ang="0">
                <a:pos x="6849" y="100"/>
              </a:cxn>
              <a:cxn ang="0">
                <a:pos x="6249" y="100"/>
              </a:cxn>
              <a:cxn ang="0">
                <a:pos x="5848" y="0"/>
              </a:cxn>
              <a:cxn ang="0">
                <a:pos x="5498" y="50"/>
              </a:cxn>
              <a:cxn ang="0">
                <a:pos x="4848" y="100"/>
              </a:cxn>
              <a:cxn ang="0">
                <a:pos x="4398" y="50"/>
              </a:cxn>
              <a:cxn ang="0">
                <a:pos x="4048" y="0"/>
              </a:cxn>
              <a:cxn ang="0">
                <a:pos x="3647" y="100"/>
              </a:cxn>
              <a:cxn ang="0">
                <a:pos x="3047" y="100"/>
              </a:cxn>
              <a:cxn ang="0">
                <a:pos x="2647" y="0"/>
              </a:cxn>
              <a:cxn ang="0">
                <a:pos x="2297" y="50"/>
              </a:cxn>
              <a:cxn ang="0">
                <a:pos x="1646" y="100"/>
              </a:cxn>
              <a:cxn ang="0">
                <a:pos x="1196" y="50"/>
              </a:cxn>
              <a:cxn ang="0">
                <a:pos x="846" y="0"/>
              </a:cxn>
              <a:cxn ang="0">
                <a:pos x="446" y="100"/>
              </a:cxn>
              <a:cxn ang="0">
                <a:pos x="100" y="255"/>
              </a:cxn>
              <a:cxn ang="0">
                <a:pos x="0" y="655"/>
              </a:cxn>
              <a:cxn ang="0">
                <a:pos x="50" y="1005"/>
              </a:cxn>
              <a:cxn ang="0">
                <a:pos x="100" y="1656"/>
              </a:cxn>
              <a:cxn ang="0">
                <a:pos x="50" y="2106"/>
              </a:cxn>
              <a:cxn ang="0">
                <a:pos x="0" y="2456"/>
              </a:cxn>
              <a:cxn ang="0">
                <a:pos x="100" y="2856"/>
              </a:cxn>
              <a:cxn ang="0">
                <a:pos x="100" y="3457"/>
              </a:cxn>
              <a:cxn ang="0">
                <a:pos x="0" y="3857"/>
              </a:cxn>
              <a:cxn ang="0">
                <a:pos x="50" y="4207"/>
              </a:cxn>
              <a:cxn ang="0">
                <a:pos x="404" y="4453"/>
              </a:cxn>
              <a:cxn ang="0">
                <a:pos x="855" y="4503"/>
              </a:cxn>
              <a:cxn ang="0">
                <a:pos x="1205" y="4553"/>
              </a:cxn>
              <a:cxn ang="0">
                <a:pos x="1605" y="4453"/>
              </a:cxn>
              <a:cxn ang="0">
                <a:pos x="2205" y="4453"/>
              </a:cxn>
              <a:cxn ang="0">
                <a:pos x="2606" y="4553"/>
              </a:cxn>
              <a:cxn ang="0">
                <a:pos x="2956" y="4503"/>
              </a:cxn>
              <a:cxn ang="0">
                <a:pos x="3606" y="4453"/>
              </a:cxn>
              <a:cxn ang="0">
                <a:pos x="4056" y="4503"/>
              </a:cxn>
              <a:cxn ang="0">
                <a:pos x="4406" y="4553"/>
              </a:cxn>
              <a:cxn ang="0">
                <a:pos x="4807" y="4453"/>
              </a:cxn>
              <a:cxn ang="0">
                <a:pos x="5407" y="4453"/>
              </a:cxn>
              <a:cxn ang="0">
                <a:pos x="5807" y="4553"/>
              </a:cxn>
              <a:cxn ang="0">
                <a:pos x="6157" y="4503"/>
              </a:cxn>
              <a:cxn ang="0">
                <a:pos x="6808" y="4453"/>
              </a:cxn>
              <a:cxn ang="0">
                <a:pos x="7258" y="4503"/>
              </a:cxn>
              <a:cxn ang="0">
                <a:pos x="7608" y="4553"/>
              </a:cxn>
              <a:cxn ang="0">
                <a:pos x="8008" y="4453"/>
              </a:cxn>
              <a:cxn ang="0">
                <a:pos x="8609" y="4453"/>
              </a:cxn>
              <a:cxn ang="0">
                <a:pos x="9009" y="4553"/>
              </a:cxn>
              <a:cxn ang="0">
                <a:pos x="9359" y="4503"/>
              </a:cxn>
              <a:cxn ang="0">
                <a:pos x="9900" y="4444"/>
              </a:cxn>
              <a:cxn ang="0">
                <a:pos x="9950" y="3994"/>
              </a:cxn>
              <a:cxn ang="0">
                <a:pos x="10000" y="3644"/>
              </a:cxn>
              <a:cxn ang="0">
                <a:pos x="9900" y="3244"/>
              </a:cxn>
              <a:cxn ang="0">
                <a:pos x="9900" y="2643"/>
              </a:cxn>
              <a:cxn ang="0">
                <a:pos x="10000" y="2243"/>
              </a:cxn>
              <a:cxn ang="0">
                <a:pos x="9950" y="1893"/>
              </a:cxn>
              <a:cxn ang="0">
                <a:pos x="9900" y="1243"/>
              </a:cxn>
              <a:cxn ang="0">
                <a:pos x="9950" y="792"/>
              </a:cxn>
              <a:cxn ang="0">
                <a:pos x="10000" y="442"/>
              </a:cxn>
            </a:cxnLst>
            <a:rect l="0" t="0" r="r" b="b"/>
            <a:pathLst>
              <a:path w="10000" h="4553">
                <a:moveTo>
                  <a:pt x="9850" y="100"/>
                </a:moveTo>
                <a:lnTo>
                  <a:pt x="9850" y="100"/>
                </a:lnTo>
                <a:cubicBezTo>
                  <a:pt x="9823" y="100"/>
                  <a:pt x="9800" y="77"/>
                  <a:pt x="9800" y="50"/>
                </a:cubicBezTo>
                <a:cubicBezTo>
                  <a:pt x="9800" y="22"/>
                  <a:pt x="9823" y="0"/>
                  <a:pt x="9850" y="0"/>
                </a:cubicBezTo>
                <a:lnTo>
                  <a:pt x="9850" y="0"/>
                </a:lnTo>
                <a:cubicBezTo>
                  <a:pt x="9878" y="0"/>
                  <a:pt x="9900" y="22"/>
                  <a:pt x="9900" y="50"/>
                </a:cubicBezTo>
                <a:cubicBezTo>
                  <a:pt x="9900" y="77"/>
                  <a:pt x="9878" y="100"/>
                  <a:pt x="9850" y="100"/>
                </a:cubicBezTo>
                <a:close/>
                <a:moveTo>
                  <a:pt x="9650" y="100"/>
                </a:moveTo>
                <a:lnTo>
                  <a:pt x="9650" y="100"/>
                </a:lnTo>
                <a:cubicBezTo>
                  <a:pt x="9623" y="100"/>
                  <a:pt x="9600" y="77"/>
                  <a:pt x="9600" y="50"/>
                </a:cubicBezTo>
                <a:cubicBezTo>
                  <a:pt x="9600" y="22"/>
                  <a:pt x="9623" y="0"/>
                  <a:pt x="9650" y="0"/>
                </a:cubicBezTo>
                <a:lnTo>
                  <a:pt x="9650" y="0"/>
                </a:lnTo>
                <a:cubicBezTo>
                  <a:pt x="9678" y="0"/>
                  <a:pt x="9700" y="22"/>
                  <a:pt x="9700" y="50"/>
                </a:cubicBezTo>
                <a:cubicBezTo>
                  <a:pt x="9700" y="77"/>
                  <a:pt x="9678" y="100"/>
                  <a:pt x="9650" y="100"/>
                </a:cubicBezTo>
                <a:close/>
                <a:moveTo>
                  <a:pt x="9450" y="100"/>
                </a:moveTo>
                <a:lnTo>
                  <a:pt x="9450" y="100"/>
                </a:lnTo>
                <a:cubicBezTo>
                  <a:pt x="9423" y="100"/>
                  <a:pt x="9400" y="77"/>
                  <a:pt x="9400" y="50"/>
                </a:cubicBezTo>
                <a:cubicBezTo>
                  <a:pt x="9400" y="22"/>
                  <a:pt x="9423" y="0"/>
                  <a:pt x="9450" y="0"/>
                </a:cubicBezTo>
                <a:lnTo>
                  <a:pt x="9450" y="0"/>
                </a:lnTo>
                <a:cubicBezTo>
                  <a:pt x="9478" y="0"/>
                  <a:pt x="9500" y="22"/>
                  <a:pt x="9500" y="50"/>
                </a:cubicBezTo>
                <a:cubicBezTo>
                  <a:pt x="9500" y="77"/>
                  <a:pt x="9478" y="100"/>
                  <a:pt x="9450" y="100"/>
                </a:cubicBezTo>
                <a:close/>
                <a:moveTo>
                  <a:pt x="9250" y="100"/>
                </a:moveTo>
                <a:lnTo>
                  <a:pt x="9250" y="100"/>
                </a:lnTo>
                <a:cubicBezTo>
                  <a:pt x="9222" y="100"/>
                  <a:pt x="9200" y="77"/>
                  <a:pt x="9200" y="50"/>
                </a:cubicBezTo>
                <a:cubicBezTo>
                  <a:pt x="9200" y="22"/>
                  <a:pt x="9222" y="0"/>
                  <a:pt x="9250" y="0"/>
                </a:cubicBezTo>
                <a:lnTo>
                  <a:pt x="9250" y="0"/>
                </a:lnTo>
                <a:cubicBezTo>
                  <a:pt x="9278" y="0"/>
                  <a:pt x="9300" y="22"/>
                  <a:pt x="9300" y="50"/>
                </a:cubicBezTo>
                <a:cubicBezTo>
                  <a:pt x="9300" y="77"/>
                  <a:pt x="9278" y="100"/>
                  <a:pt x="9250" y="100"/>
                </a:cubicBezTo>
                <a:close/>
                <a:moveTo>
                  <a:pt x="9050" y="100"/>
                </a:moveTo>
                <a:lnTo>
                  <a:pt x="9050" y="100"/>
                </a:lnTo>
                <a:cubicBezTo>
                  <a:pt x="9022" y="100"/>
                  <a:pt x="9000" y="77"/>
                  <a:pt x="9000" y="50"/>
                </a:cubicBezTo>
                <a:cubicBezTo>
                  <a:pt x="9000" y="22"/>
                  <a:pt x="9022" y="0"/>
                  <a:pt x="9050" y="0"/>
                </a:cubicBezTo>
                <a:lnTo>
                  <a:pt x="9050" y="0"/>
                </a:lnTo>
                <a:cubicBezTo>
                  <a:pt x="9078" y="0"/>
                  <a:pt x="9100" y="22"/>
                  <a:pt x="9100" y="50"/>
                </a:cubicBezTo>
                <a:cubicBezTo>
                  <a:pt x="9100" y="77"/>
                  <a:pt x="9078" y="100"/>
                  <a:pt x="9050" y="100"/>
                </a:cubicBezTo>
                <a:close/>
                <a:moveTo>
                  <a:pt x="8850" y="100"/>
                </a:moveTo>
                <a:lnTo>
                  <a:pt x="8850" y="100"/>
                </a:lnTo>
                <a:cubicBezTo>
                  <a:pt x="8822" y="100"/>
                  <a:pt x="8800" y="77"/>
                  <a:pt x="8800" y="50"/>
                </a:cubicBezTo>
                <a:cubicBezTo>
                  <a:pt x="8800" y="22"/>
                  <a:pt x="8822" y="0"/>
                  <a:pt x="8850" y="0"/>
                </a:cubicBezTo>
                <a:lnTo>
                  <a:pt x="8850" y="0"/>
                </a:lnTo>
                <a:cubicBezTo>
                  <a:pt x="8878" y="0"/>
                  <a:pt x="8900" y="22"/>
                  <a:pt x="8900" y="50"/>
                </a:cubicBezTo>
                <a:cubicBezTo>
                  <a:pt x="8900" y="77"/>
                  <a:pt x="8878" y="100"/>
                  <a:pt x="8850" y="100"/>
                </a:cubicBezTo>
                <a:close/>
                <a:moveTo>
                  <a:pt x="8650" y="100"/>
                </a:moveTo>
                <a:lnTo>
                  <a:pt x="8650" y="100"/>
                </a:lnTo>
                <a:cubicBezTo>
                  <a:pt x="8622" y="100"/>
                  <a:pt x="8600" y="77"/>
                  <a:pt x="8600" y="50"/>
                </a:cubicBezTo>
                <a:cubicBezTo>
                  <a:pt x="8600" y="22"/>
                  <a:pt x="8622" y="0"/>
                  <a:pt x="8650" y="0"/>
                </a:cubicBezTo>
                <a:lnTo>
                  <a:pt x="8650" y="0"/>
                </a:lnTo>
                <a:cubicBezTo>
                  <a:pt x="8677" y="0"/>
                  <a:pt x="8700" y="22"/>
                  <a:pt x="8700" y="50"/>
                </a:cubicBezTo>
                <a:cubicBezTo>
                  <a:pt x="8700" y="77"/>
                  <a:pt x="8677" y="100"/>
                  <a:pt x="8650" y="100"/>
                </a:cubicBezTo>
                <a:close/>
                <a:moveTo>
                  <a:pt x="8450" y="100"/>
                </a:moveTo>
                <a:lnTo>
                  <a:pt x="8450" y="100"/>
                </a:lnTo>
                <a:cubicBezTo>
                  <a:pt x="8422" y="100"/>
                  <a:pt x="8400" y="77"/>
                  <a:pt x="8400" y="50"/>
                </a:cubicBezTo>
                <a:cubicBezTo>
                  <a:pt x="8400" y="22"/>
                  <a:pt x="8422" y="0"/>
                  <a:pt x="8450" y="0"/>
                </a:cubicBezTo>
                <a:lnTo>
                  <a:pt x="8450" y="0"/>
                </a:lnTo>
                <a:cubicBezTo>
                  <a:pt x="8477" y="0"/>
                  <a:pt x="8500" y="22"/>
                  <a:pt x="8500" y="50"/>
                </a:cubicBezTo>
                <a:cubicBezTo>
                  <a:pt x="8500" y="77"/>
                  <a:pt x="8477" y="100"/>
                  <a:pt x="8450" y="100"/>
                </a:cubicBezTo>
                <a:close/>
                <a:moveTo>
                  <a:pt x="8250" y="100"/>
                </a:moveTo>
                <a:lnTo>
                  <a:pt x="8250" y="100"/>
                </a:lnTo>
                <a:cubicBezTo>
                  <a:pt x="8222" y="100"/>
                  <a:pt x="8200" y="77"/>
                  <a:pt x="8200" y="50"/>
                </a:cubicBezTo>
                <a:cubicBezTo>
                  <a:pt x="8200" y="22"/>
                  <a:pt x="8222" y="0"/>
                  <a:pt x="8250" y="0"/>
                </a:cubicBezTo>
                <a:lnTo>
                  <a:pt x="8250" y="0"/>
                </a:lnTo>
                <a:cubicBezTo>
                  <a:pt x="8277" y="0"/>
                  <a:pt x="8300" y="22"/>
                  <a:pt x="8300" y="50"/>
                </a:cubicBezTo>
                <a:cubicBezTo>
                  <a:pt x="8300" y="77"/>
                  <a:pt x="8277" y="100"/>
                  <a:pt x="8250" y="100"/>
                </a:cubicBezTo>
                <a:close/>
                <a:moveTo>
                  <a:pt x="8050" y="100"/>
                </a:moveTo>
                <a:lnTo>
                  <a:pt x="8049" y="100"/>
                </a:lnTo>
                <a:cubicBezTo>
                  <a:pt x="8022" y="100"/>
                  <a:pt x="7999" y="77"/>
                  <a:pt x="7999" y="50"/>
                </a:cubicBezTo>
                <a:cubicBezTo>
                  <a:pt x="7999" y="22"/>
                  <a:pt x="8022" y="0"/>
                  <a:pt x="8049" y="0"/>
                </a:cubicBezTo>
                <a:lnTo>
                  <a:pt x="8050" y="0"/>
                </a:lnTo>
                <a:cubicBezTo>
                  <a:pt x="8077" y="0"/>
                  <a:pt x="8100" y="22"/>
                  <a:pt x="8100" y="50"/>
                </a:cubicBezTo>
                <a:cubicBezTo>
                  <a:pt x="8100" y="77"/>
                  <a:pt x="8077" y="100"/>
                  <a:pt x="8050" y="100"/>
                </a:cubicBezTo>
                <a:close/>
                <a:moveTo>
                  <a:pt x="7849" y="100"/>
                </a:moveTo>
                <a:lnTo>
                  <a:pt x="7849" y="100"/>
                </a:lnTo>
                <a:cubicBezTo>
                  <a:pt x="7822" y="100"/>
                  <a:pt x="7799" y="77"/>
                  <a:pt x="7799" y="50"/>
                </a:cubicBezTo>
                <a:cubicBezTo>
                  <a:pt x="7799" y="22"/>
                  <a:pt x="7822" y="0"/>
                  <a:pt x="7849" y="0"/>
                </a:cubicBezTo>
                <a:lnTo>
                  <a:pt x="7849" y="0"/>
                </a:lnTo>
                <a:cubicBezTo>
                  <a:pt x="7877" y="0"/>
                  <a:pt x="7899" y="22"/>
                  <a:pt x="7899" y="50"/>
                </a:cubicBezTo>
                <a:cubicBezTo>
                  <a:pt x="7899" y="77"/>
                  <a:pt x="7877" y="100"/>
                  <a:pt x="7849" y="100"/>
                </a:cubicBezTo>
                <a:close/>
                <a:moveTo>
                  <a:pt x="7649" y="100"/>
                </a:moveTo>
                <a:lnTo>
                  <a:pt x="7649" y="100"/>
                </a:lnTo>
                <a:cubicBezTo>
                  <a:pt x="7622" y="100"/>
                  <a:pt x="7599" y="77"/>
                  <a:pt x="7599" y="50"/>
                </a:cubicBezTo>
                <a:cubicBezTo>
                  <a:pt x="7599" y="22"/>
                  <a:pt x="7622" y="0"/>
                  <a:pt x="7649" y="0"/>
                </a:cubicBezTo>
                <a:lnTo>
                  <a:pt x="7649" y="0"/>
                </a:lnTo>
                <a:cubicBezTo>
                  <a:pt x="7677" y="0"/>
                  <a:pt x="7699" y="22"/>
                  <a:pt x="7699" y="50"/>
                </a:cubicBezTo>
                <a:cubicBezTo>
                  <a:pt x="7699" y="77"/>
                  <a:pt x="7677" y="100"/>
                  <a:pt x="7649" y="100"/>
                </a:cubicBezTo>
                <a:close/>
                <a:moveTo>
                  <a:pt x="7449" y="100"/>
                </a:moveTo>
                <a:lnTo>
                  <a:pt x="7449" y="100"/>
                </a:lnTo>
                <a:cubicBezTo>
                  <a:pt x="7422" y="100"/>
                  <a:pt x="7399" y="77"/>
                  <a:pt x="7399" y="50"/>
                </a:cubicBezTo>
                <a:cubicBezTo>
                  <a:pt x="7399" y="22"/>
                  <a:pt x="7422" y="0"/>
                  <a:pt x="7449" y="0"/>
                </a:cubicBezTo>
                <a:lnTo>
                  <a:pt x="7449" y="0"/>
                </a:lnTo>
                <a:cubicBezTo>
                  <a:pt x="7477" y="0"/>
                  <a:pt x="7499" y="22"/>
                  <a:pt x="7499" y="50"/>
                </a:cubicBezTo>
                <a:cubicBezTo>
                  <a:pt x="7499" y="77"/>
                  <a:pt x="7477" y="100"/>
                  <a:pt x="7449" y="100"/>
                </a:cubicBezTo>
                <a:close/>
                <a:moveTo>
                  <a:pt x="7249" y="100"/>
                </a:moveTo>
                <a:lnTo>
                  <a:pt x="7249" y="100"/>
                </a:lnTo>
                <a:cubicBezTo>
                  <a:pt x="7221" y="100"/>
                  <a:pt x="7199" y="77"/>
                  <a:pt x="7199" y="50"/>
                </a:cubicBezTo>
                <a:cubicBezTo>
                  <a:pt x="7199" y="22"/>
                  <a:pt x="7221" y="0"/>
                  <a:pt x="7249" y="0"/>
                </a:cubicBezTo>
                <a:lnTo>
                  <a:pt x="7249" y="0"/>
                </a:lnTo>
                <a:cubicBezTo>
                  <a:pt x="7277" y="0"/>
                  <a:pt x="7299" y="22"/>
                  <a:pt x="7299" y="50"/>
                </a:cubicBezTo>
                <a:cubicBezTo>
                  <a:pt x="7299" y="77"/>
                  <a:pt x="7277" y="100"/>
                  <a:pt x="7249" y="100"/>
                </a:cubicBezTo>
                <a:close/>
                <a:moveTo>
                  <a:pt x="7049" y="100"/>
                </a:moveTo>
                <a:lnTo>
                  <a:pt x="7049" y="100"/>
                </a:lnTo>
                <a:cubicBezTo>
                  <a:pt x="7021" y="100"/>
                  <a:pt x="6999" y="77"/>
                  <a:pt x="6999" y="50"/>
                </a:cubicBezTo>
                <a:cubicBezTo>
                  <a:pt x="6999" y="22"/>
                  <a:pt x="7021" y="0"/>
                  <a:pt x="7049" y="0"/>
                </a:cubicBezTo>
                <a:lnTo>
                  <a:pt x="7049" y="0"/>
                </a:lnTo>
                <a:cubicBezTo>
                  <a:pt x="7077" y="0"/>
                  <a:pt x="7099" y="22"/>
                  <a:pt x="7099" y="50"/>
                </a:cubicBezTo>
                <a:cubicBezTo>
                  <a:pt x="7099" y="77"/>
                  <a:pt x="7077" y="100"/>
                  <a:pt x="7049" y="100"/>
                </a:cubicBezTo>
                <a:close/>
                <a:moveTo>
                  <a:pt x="6849" y="100"/>
                </a:moveTo>
                <a:lnTo>
                  <a:pt x="6849" y="100"/>
                </a:lnTo>
                <a:cubicBezTo>
                  <a:pt x="6821" y="100"/>
                  <a:pt x="6799" y="77"/>
                  <a:pt x="6799" y="50"/>
                </a:cubicBezTo>
                <a:cubicBezTo>
                  <a:pt x="6799" y="22"/>
                  <a:pt x="6821" y="0"/>
                  <a:pt x="6849" y="0"/>
                </a:cubicBezTo>
                <a:lnTo>
                  <a:pt x="6849" y="0"/>
                </a:lnTo>
                <a:cubicBezTo>
                  <a:pt x="6877" y="0"/>
                  <a:pt x="6899" y="22"/>
                  <a:pt x="6899" y="50"/>
                </a:cubicBezTo>
                <a:cubicBezTo>
                  <a:pt x="6899" y="77"/>
                  <a:pt x="6877" y="100"/>
                  <a:pt x="6849" y="100"/>
                </a:cubicBezTo>
                <a:close/>
                <a:moveTo>
                  <a:pt x="6649" y="100"/>
                </a:moveTo>
                <a:lnTo>
                  <a:pt x="6649" y="100"/>
                </a:lnTo>
                <a:cubicBezTo>
                  <a:pt x="6621" y="100"/>
                  <a:pt x="6599" y="77"/>
                  <a:pt x="6599" y="50"/>
                </a:cubicBezTo>
                <a:cubicBezTo>
                  <a:pt x="6599" y="22"/>
                  <a:pt x="6621" y="0"/>
                  <a:pt x="6649" y="0"/>
                </a:cubicBezTo>
                <a:lnTo>
                  <a:pt x="6649" y="0"/>
                </a:lnTo>
                <a:cubicBezTo>
                  <a:pt x="6676" y="0"/>
                  <a:pt x="6699" y="22"/>
                  <a:pt x="6699" y="50"/>
                </a:cubicBezTo>
                <a:cubicBezTo>
                  <a:pt x="6699" y="77"/>
                  <a:pt x="6676" y="100"/>
                  <a:pt x="6649" y="100"/>
                </a:cubicBezTo>
                <a:close/>
                <a:moveTo>
                  <a:pt x="6449" y="100"/>
                </a:moveTo>
                <a:lnTo>
                  <a:pt x="6449" y="100"/>
                </a:lnTo>
                <a:cubicBezTo>
                  <a:pt x="6421" y="100"/>
                  <a:pt x="6399" y="77"/>
                  <a:pt x="6399" y="50"/>
                </a:cubicBezTo>
                <a:cubicBezTo>
                  <a:pt x="6399" y="22"/>
                  <a:pt x="6421" y="0"/>
                  <a:pt x="6449" y="0"/>
                </a:cubicBezTo>
                <a:lnTo>
                  <a:pt x="6449" y="0"/>
                </a:lnTo>
                <a:cubicBezTo>
                  <a:pt x="6476" y="0"/>
                  <a:pt x="6499" y="22"/>
                  <a:pt x="6499" y="50"/>
                </a:cubicBezTo>
                <a:cubicBezTo>
                  <a:pt x="6499" y="77"/>
                  <a:pt x="6476" y="100"/>
                  <a:pt x="6449" y="100"/>
                </a:cubicBezTo>
                <a:close/>
                <a:moveTo>
                  <a:pt x="6249" y="100"/>
                </a:moveTo>
                <a:lnTo>
                  <a:pt x="6249" y="100"/>
                </a:lnTo>
                <a:cubicBezTo>
                  <a:pt x="6221" y="100"/>
                  <a:pt x="6199" y="77"/>
                  <a:pt x="6199" y="50"/>
                </a:cubicBezTo>
                <a:cubicBezTo>
                  <a:pt x="6199" y="22"/>
                  <a:pt x="6221" y="0"/>
                  <a:pt x="6249" y="0"/>
                </a:cubicBezTo>
                <a:lnTo>
                  <a:pt x="6249" y="0"/>
                </a:lnTo>
                <a:cubicBezTo>
                  <a:pt x="6276" y="0"/>
                  <a:pt x="6299" y="22"/>
                  <a:pt x="6299" y="50"/>
                </a:cubicBezTo>
                <a:cubicBezTo>
                  <a:pt x="6299" y="77"/>
                  <a:pt x="6276" y="100"/>
                  <a:pt x="6249" y="100"/>
                </a:cubicBezTo>
                <a:close/>
                <a:moveTo>
                  <a:pt x="6049" y="100"/>
                </a:moveTo>
                <a:lnTo>
                  <a:pt x="6048" y="100"/>
                </a:lnTo>
                <a:cubicBezTo>
                  <a:pt x="6021" y="100"/>
                  <a:pt x="5998" y="77"/>
                  <a:pt x="5998" y="50"/>
                </a:cubicBezTo>
                <a:cubicBezTo>
                  <a:pt x="5998" y="22"/>
                  <a:pt x="6021" y="0"/>
                  <a:pt x="6048" y="0"/>
                </a:cubicBezTo>
                <a:lnTo>
                  <a:pt x="6049" y="0"/>
                </a:lnTo>
                <a:cubicBezTo>
                  <a:pt x="6076" y="0"/>
                  <a:pt x="6099" y="22"/>
                  <a:pt x="6099" y="50"/>
                </a:cubicBezTo>
                <a:cubicBezTo>
                  <a:pt x="6099" y="77"/>
                  <a:pt x="6076" y="100"/>
                  <a:pt x="6049" y="100"/>
                </a:cubicBezTo>
                <a:close/>
                <a:moveTo>
                  <a:pt x="5848" y="100"/>
                </a:moveTo>
                <a:lnTo>
                  <a:pt x="5848" y="100"/>
                </a:lnTo>
                <a:cubicBezTo>
                  <a:pt x="5821" y="100"/>
                  <a:pt x="5798" y="77"/>
                  <a:pt x="5798" y="50"/>
                </a:cubicBezTo>
                <a:cubicBezTo>
                  <a:pt x="5798" y="22"/>
                  <a:pt x="5821" y="0"/>
                  <a:pt x="5848" y="0"/>
                </a:cubicBezTo>
                <a:lnTo>
                  <a:pt x="5848" y="0"/>
                </a:lnTo>
                <a:cubicBezTo>
                  <a:pt x="5876" y="0"/>
                  <a:pt x="5898" y="22"/>
                  <a:pt x="5898" y="50"/>
                </a:cubicBezTo>
                <a:cubicBezTo>
                  <a:pt x="5898" y="77"/>
                  <a:pt x="5876" y="100"/>
                  <a:pt x="5848" y="100"/>
                </a:cubicBezTo>
                <a:close/>
                <a:moveTo>
                  <a:pt x="5648" y="100"/>
                </a:moveTo>
                <a:lnTo>
                  <a:pt x="5648" y="100"/>
                </a:lnTo>
                <a:cubicBezTo>
                  <a:pt x="5621" y="100"/>
                  <a:pt x="5598" y="77"/>
                  <a:pt x="5598" y="50"/>
                </a:cubicBezTo>
                <a:cubicBezTo>
                  <a:pt x="5598" y="22"/>
                  <a:pt x="5621" y="0"/>
                  <a:pt x="5648" y="0"/>
                </a:cubicBezTo>
                <a:lnTo>
                  <a:pt x="5648" y="0"/>
                </a:lnTo>
                <a:cubicBezTo>
                  <a:pt x="5676" y="0"/>
                  <a:pt x="5698" y="22"/>
                  <a:pt x="5698" y="50"/>
                </a:cubicBezTo>
                <a:cubicBezTo>
                  <a:pt x="5698" y="77"/>
                  <a:pt x="5676" y="100"/>
                  <a:pt x="5648" y="100"/>
                </a:cubicBezTo>
                <a:close/>
                <a:moveTo>
                  <a:pt x="5448" y="100"/>
                </a:moveTo>
                <a:lnTo>
                  <a:pt x="5448" y="100"/>
                </a:lnTo>
                <a:cubicBezTo>
                  <a:pt x="5421" y="100"/>
                  <a:pt x="5398" y="77"/>
                  <a:pt x="5398" y="50"/>
                </a:cubicBezTo>
                <a:cubicBezTo>
                  <a:pt x="5398" y="22"/>
                  <a:pt x="5421" y="0"/>
                  <a:pt x="5448" y="0"/>
                </a:cubicBezTo>
                <a:lnTo>
                  <a:pt x="5448" y="0"/>
                </a:lnTo>
                <a:cubicBezTo>
                  <a:pt x="5476" y="0"/>
                  <a:pt x="5498" y="22"/>
                  <a:pt x="5498" y="50"/>
                </a:cubicBezTo>
                <a:cubicBezTo>
                  <a:pt x="5498" y="77"/>
                  <a:pt x="5476" y="100"/>
                  <a:pt x="5448" y="100"/>
                </a:cubicBezTo>
                <a:close/>
                <a:moveTo>
                  <a:pt x="5248" y="100"/>
                </a:moveTo>
                <a:lnTo>
                  <a:pt x="5248" y="100"/>
                </a:lnTo>
                <a:cubicBezTo>
                  <a:pt x="5220" y="100"/>
                  <a:pt x="5198" y="77"/>
                  <a:pt x="5198" y="50"/>
                </a:cubicBezTo>
                <a:cubicBezTo>
                  <a:pt x="5198" y="22"/>
                  <a:pt x="5220" y="0"/>
                  <a:pt x="5248" y="0"/>
                </a:cubicBezTo>
                <a:lnTo>
                  <a:pt x="5248" y="0"/>
                </a:lnTo>
                <a:cubicBezTo>
                  <a:pt x="5276" y="0"/>
                  <a:pt x="5298" y="22"/>
                  <a:pt x="5298" y="50"/>
                </a:cubicBezTo>
                <a:cubicBezTo>
                  <a:pt x="5298" y="77"/>
                  <a:pt x="5276" y="100"/>
                  <a:pt x="5248" y="100"/>
                </a:cubicBezTo>
                <a:close/>
                <a:moveTo>
                  <a:pt x="5048" y="100"/>
                </a:moveTo>
                <a:lnTo>
                  <a:pt x="5048" y="100"/>
                </a:lnTo>
                <a:cubicBezTo>
                  <a:pt x="5020" y="100"/>
                  <a:pt x="4998" y="77"/>
                  <a:pt x="4998" y="50"/>
                </a:cubicBezTo>
                <a:cubicBezTo>
                  <a:pt x="4998" y="22"/>
                  <a:pt x="5020" y="0"/>
                  <a:pt x="5048" y="0"/>
                </a:cubicBezTo>
                <a:lnTo>
                  <a:pt x="5048" y="0"/>
                </a:lnTo>
                <a:cubicBezTo>
                  <a:pt x="5076" y="0"/>
                  <a:pt x="5098" y="22"/>
                  <a:pt x="5098" y="50"/>
                </a:cubicBezTo>
                <a:cubicBezTo>
                  <a:pt x="5098" y="77"/>
                  <a:pt x="5076" y="100"/>
                  <a:pt x="5048" y="100"/>
                </a:cubicBezTo>
                <a:close/>
                <a:moveTo>
                  <a:pt x="4848" y="100"/>
                </a:moveTo>
                <a:lnTo>
                  <a:pt x="4848" y="100"/>
                </a:lnTo>
                <a:cubicBezTo>
                  <a:pt x="4820" y="100"/>
                  <a:pt x="4798" y="77"/>
                  <a:pt x="4798" y="50"/>
                </a:cubicBezTo>
                <a:cubicBezTo>
                  <a:pt x="4798" y="22"/>
                  <a:pt x="4820" y="0"/>
                  <a:pt x="4848" y="0"/>
                </a:cubicBezTo>
                <a:lnTo>
                  <a:pt x="4848" y="0"/>
                </a:lnTo>
                <a:cubicBezTo>
                  <a:pt x="4876" y="0"/>
                  <a:pt x="4898" y="22"/>
                  <a:pt x="4898" y="50"/>
                </a:cubicBezTo>
                <a:cubicBezTo>
                  <a:pt x="4898" y="77"/>
                  <a:pt x="4876" y="100"/>
                  <a:pt x="4848" y="100"/>
                </a:cubicBezTo>
                <a:close/>
                <a:moveTo>
                  <a:pt x="4648" y="100"/>
                </a:moveTo>
                <a:lnTo>
                  <a:pt x="4648" y="100"/>
                </a:lnTo>
                <a:cubicBezTo>
                  <a:pt x="4620" y="100"/>
                  <a:pt x="4598" y="77"/>
                  <a:pt x="4598" y="50"/>
                </a:cubicBezTo>
                <a:cubicBezTo>
                  <a:pt x="4598" y="22"/>
                  <a:pt x="4620" y="0"/>
                  <a:pt x="4648" y="0"/>
                </a:cubicBezTo>
                <a:lnTo>
                  <a:pt x="4648" y="0"/>
                </a:lnTo>
                <a:cubicBezTo>
                  <a:pt x="4675" y="0"/>
                  <a:pt x="4698" y="22"/>
                  <a:pt x="4698" y="50"/>
                </a:cubicBezTo>
                <a:cubicBezTo>
                  <a:pt x="4698" y="77"/>
                  <a:pt x="4675" y="100"/>
                  <a:pt x="4648" y="100"/>
                </a:cubicBezTo>
                <a:close/>
                <a:moveTo>
                  <a:pt x="4448" y="100"/>
                </a:moveTo>
                <a:lnTo>
                  <a:pt x="4448" y="100"/>
                </a:lnTo>
                <a:cubicBezTo>
                  <a:pt x="4420" y="100"/>
                  <a:pt x="4398" y="77"/>
                  <a:pt x="4398" y="50"/>
                </a:cubicBezTo>
                <a:cubicBezTo>
                  <a:pt x="4398" y="22"/>
                  <a:pt x="4420" y="0"/>
                  <a:pt x="4448" y="0"/>
                </a:cubicBezTo>
                <a:lnTo>
                  <a:pt x="4448" y="0"/>
                </a:lnTo>
                <a:cubicBezTo>
                  <a:pt x="4475" y="0"/>
                  <a:pt x="4498" y="22"/>
                  <a:pt x="4498" y="50"/>
                </a:cubicBezTo>
                <a:cubicBezTo>
                  <a:pt x="4498" y="77"/>
                  <a:pt x="4475" y="100"/>
                  <a:pt x="4448" y="100"/>
                </a:cubicBezTo>
                <a:close/>
                <a:moveTo>
                  <a:pt x="4248" y="100"/>
                </a:moveTo>
                <a:lnTo>
                  <a:pt x="4248" y="100"/>
                </a:lnTo>
                <a:cubicBezTo>
                  <a:pt x="4220" y="100"/>
                  <a:pt x="4198" y="77"/>
                  <a:pt x="4198" y="50"/>
                </a:cubicBezTo>
                <a:cubicBezTo>
                  <a:pt x="4198" y="22"/>
                  <a:pt x="4220" y="0"/>
                  <a:pt x="4248" y="0"/>
                </a:cubicBezTo>
                <a:lnTo>
                  <a:pt x="4248" y="0"/>
                </a:lnTo>
                <a:cubicBezTo>
                  <a:pt x="4275" y="0"/>
                  <a:pt x="4298" y="22"/>
                  <a:pt x="4298" y="50"/>
                </a:cubicBezTo>
                <a:cubicBezTo>
                  <a:pt x="4298" y="77"/>
                  <a:pt x="4275" y="100"/>
                  <a:pt x="4248" y="100"/>
                </a:cubicBezTo>
                <a:close/>
                <a:moveTo>
                  <a:pt x="4048" y="100"/>
                </a:moveTo>
                <a:lnTo>
                  <a:pt x="4047" y="100"/>
                </a:lnTo>
                <a:cubicBezTo>
                  <a:pt x="4020" y="100"/>
                  <a:pt x="3997" y="77"/>
                  <a:pt x="3997" y="50"/>
                </a:cubicBezTo>
                <a:cubicBezTo>
                  <a:pt x="3997" y="22"/>
                  <a:pt x="4020" y="0"/>
                  <a:pt x="4047" y="0"/>
                </a:cubicBezTo>
                <a:lnTo>
                  <a:pt x="4048" y="0"/>
                </a:lnTo>
                <a:cubicBezTo>
                  <a:pt x="4075" y="0"/>
                  <a:pt x="4098" y="22"/>
                  <a:pt x="4098" y="50"/>
                </a:cubicBezTo>
                <a:cubicBezTo>
                  <a:pt x="4098" y="77"/>
                  <a:pt x="4075" y="100"/>
                  <a:pt x="4048" y="100"/>
                </a:cubicBezTo>
                <a:close/>
                <a:moveTo>
                  <a:pt x="3847" y="100"/>
                </a:moveTo>
                <a:lnTo>
                  <a:pt x="3847" y="100"/>
                </a:lnTo>
                <a:cubicBezTo>
                  <a:pt x="3820" y="100"/>
                  <a:pt x="3797" y="77"/>
                  <a:pt x="3797" y="50"/>
                </a:cubicBezTo>
                <a:cubicBezTo>
                  <a:pt x="3797" y="22"/>
                  <a:pt x="3820" y="0"/>
                  <a:pt x="3847" y="0"/>
                </a:cubicBezTo>
                <a:lnTo>
                  <a:pt x="3847" y="0"/>
                </a:lnTo>
                <a:cubicBezTo>
                  <a:pt x="3875" y="0"/>
                  <a:pt x="3897" y="22"/>
                  <a:pt x="3897" y="50"/>
                </a:cubicBezTo>
                <a:cubicBezTo>
                  <a:pt x="3897" y="77"/>
                  <a:pt x="3875" y="100"/>
                  <a:pt x="3847" y="100"/>
                </a:cubicBezTo>
                <a:close/>
                <a:moveTo>
                  <a:pt x="3647" y="100"/>
                </a:moveTo>
                <a:lnTo>
                  <a:pt x="3647" y="100"/>
                </a:lnTo>
                <a:cubicBezTo>
                  <a:pt x="3620" y="100"/>
                  <a:pt x="3597" y="77"/>
                  <a:pt x="3597" y="50"/>
                </a:cubicBezTo>
                <a:cubicBezTo>
                  <a:pt x="3597" y="22"/>
                  <a:pt x="3620" y="0"/>
                  <a:pt x="3647" y="0"/>
                </a:cubicBezTo>
                <a:lnTo>
                  <a:pt x="3647" y="0"/>
                </a:lnTo>
                <a:cubicBezTo>
                  <a:pt x="3675" y="0"/>
                  <a:pt x="3697" y="22"/>
                  <a:pt x="3697" y="50"/>
                </a:cubicBezTo>
                <a:cubicBezTo>
                  <a:pt x="3697" y="77"/>
                  <a:pt x="3675" y="100"/>
                  <a:pt x="3647" y="100"/>
                </a:cubicBezTo>
                <a:close/>
                <a:moveTo>
                  <a:pt x="3447" y="100"/>
                </a:moveTo>
                <a:lnTo>
                  <a:pt x="3447" y="100"/>
                </a:lnTo>
                <a:cubicBezTo>
                  <a:pt x="3420" y="100"/>
                  <a:pt x="3397" y="77"/>
                  <a:pt x="3397" y="50"/>
                </a:cubicBezTo>
                <a:cubicBezTo>
                  <a:pt x="3397" y="22"/>
                  <a:pt x="3420" y="0"/>
                  <a:pt x="3447" y="0"/>
                </a:cubicBezTo>
                <a:lnTo>
                  <a:pt x="3447" y="0"/>
                </a:lnTo>
                <a:cubicBezTo>
                  <a:pt x="3475" y="0"/>
                  <a:pt x="3497" y="22"/>
                  <a:pt x="3497" y="50"/>
                </a:cubicBezTo>
                <a:cubicBezTo>
                  <a:pt x="3497" y="77"/>
                  <a:pt x="3475" y="100"/>
                  <a:pt x="3447" y="100"/>
                </a:cubicBezTo>
                <a:close/>
                <a:moveTo>
                  <a:pt x="3247" y="100"/>
                </a:moveTo>
                <a:lnTo>
                  <a:pt x="3247" y="100"/>
                </a:lnTo>
                <a:cubicBezTo>
                  <a:pt x="3219" y="100"/>
                  <a:pt x="3197" y="77"/>
                  <a:pt x="3197" y="50"/>
                </a:cubicBezTo>
                <a:cubicBezTo>
                  <a:pt x="3197" y="22"/>
                  <a:pt x="3219" y="0"/>
                  <a:pt x="3247" y="0"/>
                </a:cubicBezTo>
                <a:lnTo>
                  <a:pt x="3247" y="0"/>
                </a:lnTo>
                <a:cubicBezTo>
                  <a:pt x="3275" y="0"/>
                  <a:pt x="3297" y="22"/>
                  <a:pt x="3297" y="50"/>
                </a:cubicBezTo>
                <a:cubicBezTo>
                  <a:pt x="3297" y="77"/>
                  <a:pt x="3275" y="100"/>
                  <a:pt x="3247" y="100"/>
                </a:cubicBezTo>
                <a:close/>
                <a:moveTo>
                  <a:pt x="3047" y="100"/>
                </a:moveTo>
                <a:lnTo>
                  <a:pt x="3047" y="100"/>
                </a:lnTo>
                <a:cubicBezTo>
                  <a:pt x="3019" y="100"/>
                  <a:pt x="2997" y="77"/>
                  <a:pt x="2997" y="50"/>
                </a:cubicBezTo>
                <a:cubicBezTo>
                  <a:pt x="2997" y="22"/>
                  <a:pt x="3019" y="0"/>
                  <a:pt x="3047" y="0"/>
                </a:cubicBezTo>
                <a:lnTo>
                  <a:pt x="3047" y="0"/>
                </a:lnTo>
                <a:cubicBezTo>
                  <a:pt x="3075" y="0"/>
                  <a:pt x="3097" y="22"/>
                  <a:pt x="3097" y="50"/>
                </a:cubicBezTo>
                <a:cubicBezTo>
                  <a:pt x="3097" y="77"/>
                  <a:pt x="3075" y="100"/>
                  <a:pt x="3047" y="100"/>
                </a:cubicBezTo>
                <a:close/>
                <a:moveTo>
                  <a:pt x="2847" y="100"/>
                </a:moveTo>
                <a:lnTo>
                  <a:pt x="2847" y="100"/>
                </a:lnTo>
                <a:cubicBezTo>
                  <a:pt x="2819" y="100"/>
                  <a:pt x="2797" y="77"/>
                  <a:pt x="2797" y="50"/>
                </a:cubicBezTo>
                <a:cubicBezTo>
                  <a:pt x="2797" y="22"/>
                  <a:pt x="2819" y="0"/>
                  <a:pt x="2847" y="0"/>
                </a:cubicBezTo>
                <a:lnTo>
                  <a:pt x="2847" y="0"/>
                </a:lnTo>
                <a:cubicBezTo>
                  <a:pt x="2875" y="0"/>
                  <a:pt x="2897" y="22"/>
                  <a:pt x="2897" y="50"/>
                </a:cubicBezTo>
                <a:cubicBezTo>
                  <a:pt x="2897" y="77"/>
                  <a:pt x="2875" y="100"/>
                  <a:pt x="2847" y="100"/>
                </a:cubicBezTo>
                <a:close/>
                <a:moveTo>
                  <a:pt x="2647" y="100"/>
                </a:moveTo>
                <a:lnTo>
                  <a:pt x="2647" y="100"/>
                </a:lnTo>
                <a:cubicBezTo>
                  <a:pt x="2619" y="100"/>
                  <a:pt x="2597" y="77"/>
                  <a:pt x="2597" y="50"/>
                </a:cubicBezTo>
                <a:cubicBezTo>
                  <a:pt x="2597" y="22"/>
                  <a:pt x="2619" y="0"/>
                  <a:pt x="2647" y="0"/>
                </a:cubicBezTo>
                <a:lnTo>
                  <a:pt x="2647" y="0"/>
                </a:lnTo>
                <a:cubicBezTo>
                  <a:pt x="2674" y="0"/>
                  <a:pt x="2697" y="22"/>
                  <a:pt x="2697" y="50"/>
                </a:cubicBezTo>
                <a:cubicBezTo>
                  <a:pt x="2697" y="77"/>
                  <a:pt x="2674" y="100"/>
                  <a:pt x="2647" y="100"/>
                </a:cubicBezTo>
                <a:close/>
                <a:moveTo>
                  <a:pt x="2447" y="100"/>
                </a:moveTo>
                <a:lnTo>
                  <a:pt x="2447" y="100"/>
                </a:lnTo>
                <a:cubicBezTo>
                  <a:pt x="2419" y="100"/>
                  <a:pt x="2397" y="77"/>
                  <a:pt x="2397" y="50"/>
                </a:cubicBezTo>
                <a:cubicBezTo>
                  <a:pt x="2397" y="22"/>
                  <a:pt x="2419" y="0"/>
                  <a:pt x="2447" y="0"/>
                </a:cubicBezTo>
                <a:lnTo>
                  <a:pt x="2447" y="0"/>
                </a:lnTo>
                <a:cubicBezTo>
                  <a:pt x="2474" y="0"/>
                  <a:pt x="2497" y="22"/>
                  <a:pt x="2497" y="50"/>
                </a:cubicBezTo>
                <a:cubicBezTo>
                  <a:pt x="2497" y="77"/>
                  <a:pt x="2474" y="100"/>
                  <a:pt x="2447" y="100"/>
                </a:cubicBezTo>
                <a:close/>
                <a:moveTo>
                  <a:pt x="2247" y="100"/>
                </a:moveTo>
                <a:lnTo>
                  <a:pt x="2247" y="100"/>
                </a:lnTo>
                <a:cubicBezTo>
                  <a:pt x="2219" y="100"/>
                  <a:pt x="2197" y="77"/>
                  <a:pt x="2197" y="50"/>
                </a:cubicBezTo>
                <a:cubicBezTo>
                  <a:pt x="2197" y="22"/>
                  <a:pt x="2219" y="0"/>
                  <a:pt x="2247" y="0"/>
                </a:cubicBezTo>
                <a:lnTo>
                  <a:pt x="2247" y="0"/>
                </a:lnTo>
                <a:cubicBezTo>
                  <a:pt x="2274" y="0"/>
                  <a:pt x="2297" y="22"/>
                  <a:pt x="2297" y="50"/>
                </a:cubicBezTo>
                <a:cubicBezTo>
                  <a:pt x="2297" y="77"/>
                  <a:pt x="2274" y="100"/>
                  <a:pt x="2247" y="100"/>
                </a:cubicBezTo>
                <a:close/>
                <a:moveTo>
                  <a:pt x="2047" y="100"/>
                </a:moveTo>
                <a:lnTo>
                  <a:pt x="2046" y="100"/>
                </a:lnTo>
                <a:cubicBezTo>
                  <a:pt x="2019" y="100"/>
                  <a:pt x="1996" y="77"/>
                  <a:pt x="1996" y="50"/>
                </a:cubicBezTo>
                <a:cubicBezTo>
                  <a:pt x="1996" y="22"/>
                  <a:pt x="2019" y="0"/>
                  <a:pt x="2046" y="0"/>
                </a:cubicBezTo>
                <a:lnTo>
                  <a:pt x="2047" y="0"/>
                </a:lnTo>
                <a:cubicBezTo>
                  <a:pt x="2074" y="0"/>
                  <a:pt x="2097" y="22"/>
                  <a:pt x="2097" y="50"/>
                </a:cubicBezTo>
                <a:cubicBezTo>
                  <a:pt x="2097" y="77"/>
                  <a:pt x="2074" y="100"/>
                  <a:pt x="2047" y="100"/>
                </a:cubicBezTo>
                <a:close/>
                <a:moveTo>
                  <a:pt x="1846" y="100"/>
                </a:moveTo>
                <a:lnTo>
                  <a:pt x="1846" y="100"/>
                </a:lnTo>
                <a:cubicBezTo>
                  <a:pt x="1819" y="100"/>
                  <a:pt x="1796" y="77"/>
                  <a:pt x="1796" y="50"/>
                </a:cubicBezTo>
                <a:cubicBezTo>
                  <a:pt x="1796" y="22"/>
                  <a:pt x="1819" y="0"/>
                  <a:pt x="1846" y="0"/>
                </a:cubicBezTo>
                <a:lnTo>
                  <a:pt x="1846" y="0"/>
                </a:lnTo>
                <a:cubicBezTo>
                  <a:pt x="1874" y="0"/>
                  <a:pt x="1896" y="22"/>
                  <a:pt x="1896" y="50"/>
                </a:cubicBezTo>
                <a:cubicBezTo>
                  <a:pt x="1896" y="77"/>
                  <a:pt x="1874" y="100"/>
                  <a:pt x="1846" y="100"/>
                </a:cubicBezTo>
                <a:close/>
                <a:moveTo>
                  <a:pt x="1646" y="100"/>
                </a:moveTo>
                <a:lnTo>
                  <a:pt x="1646" y="100"/>
                </a:lnTo>
                <a:cubicBezTo>
                  <a:pt x="1619" y="100"/>
                  <a:pt x="1596" y="77"/>
                  <a:pt x="1596" y="50"/>
                </a:cubicBezTo>
                <a:cubicBezTo>
                  <a:pt x="1596" y="22"/>
                  <a:pt x="1619" y="0"/>
                  <a:pt x="1646" y="0"/>
                </a:cubicBezTo>
                <a:lnTo>
                  <a:pt x="1646" y="0"/>
                </a:lnTo>
                <a:cubicBezTo>
                  <a:pt x="1674" y="0"/>
                  <a:pt x="1696" y="22"/>
                  <a:pt x="1696" y="50"/>
                </a:cubicBezTo>
                <a:cubicBezTo>
                  <a:pt x="1696" y="77"/>
                  <a:pt x="1674" y="100"/>
                  <a:pt x="1646" y="100"/>
                </a:cubicBezTo>
                <a:close/>
                <a:moveTo>
                  <a:pt x="1446" y="100"/>
                </a:moveTo>
                <a:lnTo>
                  <a:pt x="1446" y="100"/>
                </a:lnTo>
                <a:cubicBezTo>
                  <a:pt x="1419" y="100"/>
                  <a:pt x="1396" y="77"/>
                  <a:pt x="1396" y="50"/>
                </a:cubicBezTo>
                <a:cubicBezTo>
                  <a:pt x="1396" y="22"/>
                  <a:pt x="1419" y="0"/>
                  <a:pt x="1446" y="0"/>
                </a:cubicBezTo>
                <a:lnTo>
                  <a:pt x="1446" y="0"/>
                </a:lnTo>
                <a:cubicBezTo>
                  <a:pt x="1474" y="0"/>
                  <a:pt x="1496" y="22"/>
                  <a:pt x="1496" y="50"/>
                </a:cubicBezTo>
                <a:cubicBezTo>
                  <a:pt x="1496" y="77"/>
                  <a:pt x="1474" y="100"/>
                  <a:pt x="1446" y="100"/>
                </a:cubicBezTo>
                <a:close/>
                <a:moveTo>
                  <a:pt x="1246" y="100"/>
                </a:moveTo>
                <a:lnTo>
                  <a:pt x="1246" y="100"/>
                </a:lnTo>
                <a:cubicBezTo>
                  <a:pt x="1218" y="100"/>
                  <a:pt x="1196" y="77"/>
                  <a:pt x="1196" y="50"/>
                </a:cubicBezTo>
                <a:cubicBezTo>
                  <a:pt x="1196" y="22"/>
                  <a:pt x="1218" y="0"/>
                  <a:pt x="1246" y="0"/>
                </a:cubicBezTo>
                <a:lnTo>
                  <a:pt x="1246" y="0"/>
                </a:lnTo>
                <a:cubicBezTo>
                  <a:pt x="1274" y="0"/>
                  <a:pt x="1296" y="22"/>
                  <a:pt x="1296" y="50"/>
                </a:cubicBezTo>
                <a:cubicBezTo>
                  <a:pt x="1296" y="77"/>
                  <a:pt x="1274" y="100"/>
                  <a:pt x="1246" y="100"/>
                </a:cubicBezTo>
                <a:close/>
                <a:moveTo>
                  <a:pt x="1046" y="100"/>
                </a:moveTo>
                <a:lnTo>
                  <a:pt x="1046" y="100"/>
                </a:lnTo>
                <a:cubicBezTo>
                  <a:pt x="1018" y="100"/>
                  <a:pt x="996" y="77"/>
                  <a:pt x="996" y="50"/>
                </a:cubicBezTo>
                <a:cubicBezTo>
                  <a:pt x="996" y="22"/>
                  <a:pt x="1018" y="0"/>
                  <a:pt x="1046" y="0"/>
                </a:cubicBezTo>
                <a:lnTo>
                  <a:pt x="1046" y="0"/>
                </a:lnTo>
                <a:cubicBezTo>
                  <a:pt x="1074" y="0"/>
                  <a:pt x="1096" y="22"/>
                  <a:pt x="1096" y="50"/>
                </a:cubicBezTo>
                <a:cubicBezTo>
                  <a:pt x="1096" y="77"/>
                  <a:pt x="1074" y="100"/>
                  <a:pt x="1046" y="100"/>
                </a:cubicBezTo>
                <a:close/>
                <a:moveTo>
                  <a:pt x="846" y="100"/>
                </a:moveTo>
                <a:lnTo>
                  <a:pt x="846" y="100"/>
                </a:lnTo>
                <a:cubicBezTo>
                  <a:pt x="818" y="100"/>
                  <a:pt x="796" y="77"/>
                  <a:pt x="796" y="50"/>
                </a:cubicBezTo>
                <a:cubicBezTo>
                  <a:pt x="796" y="22"/>
                  <a:pt x="818" y="0"/>
                  <a:pt x="846" y="0"/>
                </a:cubicBezTo>
                <a:lnTo>
                  <a:pt x="846" y="0"/>
                </a:lnTo>
                <a:cubicBezTo>
                  <a:pt x="874" y="0"/>
                  <a:pt x="896" y="22"/>
                  <a:pt x="896" y="50"/>
                </a:cubicBezTo>
                <a:cubicBezTo>
                  <a:pt x="896" y="77"/>
                  <a:pt x="874" y="100"/>
                  <a:pt x="846" y="100"/>
                </a:cubicBezTo>
                <a:close/>
                <a:moveTo>
                  <a:pt x="646" y="100"/>
                </a:moveTo>
                <a:lnTo>
                  <a:pt x="646" y="100"/>
                </a:lnTo>
                <a:cubicBezTo>
                  <a:pt x="618" y="100"/>
                  <a:pt x="596" y="77"/>
                  <a:pt x="596" y="50"/>
                </a:cubicBezTo>
                <a:cubicBezTo>
                  <a:pt x="596" y="22"/>
                  <a:pt x="618" y="0"/>
                  <a:pt x="646" y="0"/>
                </a:cubicBezTo>
                <a:lnTo>
                  <a:pt x="646" y="0"/>
                </a:lnTo>
                <a:cubicBezTo>
                  <a:pt x="673" y="0"/>
                  <a:pt x="696" y="22"/>
                  <a:pt x="696" y="50"/>
                </a:cubicBezTo>
                <a:cubicBezTo>
                  <a:pt x="696" y="77"/>
                  <a:pt x="673" y="100"/>
                  <a:pt x="646" y="100"/>
                </a:cubicBezTo>
                <a:close/>
                <a:moveTo>
                  <a:pt x="446" y="100"/>
                </a:moveTo>
                <a:lnTo>
                  <a:pt x="446" y="100"/>
                </a:lnTo>
                <a:cubicBezTo>
                  <a:pt x="418" y="100"/>
                  <a:pt x="396" y="77"/>
                  <a:pt x="396" y="50"/>
                </a:cubicBezTo>
                <a:cubicBezTo>
                  <a:pt x="396" y="22"/>
                  <a:pt x="418" y="0"/>
                  <a:pt x="446" y="0"/>
                </a:cubicBezTo>
                <a:lnTo>
                  <a:pt x="446" y="0"/>
                </a:lnTo>
                <a:cubicBezTo>
                  <a:pt x="473" y="0"/>
                  <a:pt x="496" y="22"/>
                  <a:pt x="496" y="50"/>
                </a:cubicBezTo>
                <a:cubicBezTo>
                  <a:pt x="496" y="77"/>
                  <a:pt x="473" y="100"/>
                  <a:pt x="446" y="100"/>
                </a:cubicBezTo>
                <a:close/>
                <a:moveTo>
                  <a:pt x="246" y="100"/>
                </a:moveTo>
                <a:lnTo>
                  <a:pt x="246" y="100"/>
                </a:lnTo>
                <a:cubicBezTo>
                  <a:pt x="218" y="100"/>
                  <a:pt x="196" y="77"/>
                  <a:pt x="196" y="50"/>
                </a:cubicBezTo>
                <a:cubicBezTo>
                  <a:pt x="196" y="22"/>
                  <a:pt x="218" y="0"/>
                  <a:pt x="246" y="0"/>
                </a:cubicBezTo>
                <a:lnTo>
                  <a:pt x="246" y="0"/>
                </a:lnTo>
                <a:cubicBezTo>
                  <a:pt x="273" y="0"/>
                  <a:pt x="296" y="22"/>
                  <a:pt x="296" y="50"/>
                </a:cubicBezTo>
                <a:cubicBezTo>
                  <a:pt x="296" y="77"/>
                  <a:pt x="273" y="100"/>
                  <a:pt x="246" y="100"/>
                </a:cubicBezTo>
                <a:close/>
                <a:moveTo>
                  <a:pt x="100" y="55"/>
                </a:moveTo>
                <a:lnTo>
                  <a:pt x="100" y="55"/>
                </a:lnTo>
                <a:cubicBezTo>
                  <a:pt x="100" y="82"/>
                  <a:pt x="78" y="105"/>
                  <a:pt x="50" y="105"/>
                </a:cubicBezTo>
                <a:cubicBezTo>
                  <a:pt x="23" y="105"/>
                  <a:pt x="0" y="82"/>
                  <a:pt x="0" y="55"/>
                </a:cubicBezTo>
                <a:lnTo>
                  <a:pt x="0" y="55"/>
                </a:lnTo>
                <a:cubicBezTo>
                  <a:pt x="0" y="27"/>
                  <a:pt x="23" y="5"/>
                  <a:pt x="50" y="5"/>
                </a:cubicBezTo>
                <a:cubicBezTo>
                  <a:pt x="78" y="5"/>
                  <a:pt x="100" y="27"/>
                  <a:pt x="100" y="55"/>
                </a:cubicBezTo>
                <a:close/>
                <a:moveTo>
                  <a:pt x="100" y="255"/>
                </a:moveTo>
                <a:lnTo>
                  <a:pt x="100" y="255"/>
                </a:lnTo>
                <a:cubicBezTo>
                  <a:pt x="100" y="283"/>
                  <a:pt x="78" y="305"/>
                  <a:pt x="50" y="305"/>
                </a:cubicBezTo>
                <a:cubicBezTo>
                  <a:pt x="23" y="305"/>
                  <a:pt x="0" y="283"/>
                  <a:pt x="0" y="255"/>
                </a:cubicBezTo>
                <a:lnTo>
                  <a:pt x="0" y="255"/>
                </a:lnTo>
                <a:cubicBezTo>
                  <a:pt x="0" y="227"/>
                  <a:pt x="23" y="205"/>
                  <a:pt x="50" y="205"/>
                </a:cubicBezTo>
                <a:cubicBezTo>
                  <a:pt x="78" y="205"/>
                  <a:pt x="100" y="227"/>
                  <a:pt x="100" y="255"/>
                </a:cubicBezTo>
                <a:close/>
                <a:moveTo>
                  <a:pt x="100" y="455"/>
                </a:moveTo>
                <a:lnTo>
                  <a:pt x="100" y="455"/>
                </a:lnTo>
                <a:cubicBezTo>
                  <a:pt x="100" y="483"/>
                  <a:pt x="78" y="505"/>
                  <a:pt x="50" y="505"/>
                </a:cubicBezTo>
                <a:cubicBezTo>
                  <a:pt x="23" y="505"/>
                  <a:pt x="0" y="483"/>
                  <a:pt x="0" y="455"/>
                </a:cubicBezTo>
                <a:lnTo>
                  <a:pt x="0" y="455"/>
                </a:lnTo>
                <a:cubicBezTo>
                  <a:pt x="0" y="427"/>
                  <a:pt x="23" y="405"/>
                  <a:pt x="50" y="405"/>
                </a:cubicBezTo>
                <a:cubicBezTo>
                  <a:pt x="78" y="405"/>
                  <a:pt x="100" y="427"/>
                  <a:pt x="100" y="455"/>
                </a:cubicBezTo>
                <a:close/>
                <a:moveTo>
                  <a:pt x="100" y="655"/>
                </a:moveTo>
                <a:lnTo>
                  <a:pt x="100" y="655"/>
                </a:lnTo>
                <a:cubicBezTo>
                  <a:pt x="100" y="683"/>
                  <a:pt x="78" y="705"/>
                  <a:pt x="50" y="705"/>
                </a:cubicBezTo>
                <a:cubicBezTo>
                  <a:pt x="23" y="705"/>
                  <a:pt x="0" y="683"/>
                  <a:pt x="0" y="655"/>
                </a:cubicBezTo>
                <a:lnTo>
                  <a:pt x="0" y="655"/>
                </a:lnTo>
                <a:cubicBezTo>
                  <a:pt x="0" y="627"/>
                  <a:pt x="23" y="605"/>
                  <a:pt x="50" y="605"/>
                </a:cubicBezTo>
                <a:cubicBezTo>
                  <a:pt x="78" y="605"/>
                  <a:pt x="100" y="627"/>
                  <a:pt x="100" y="655"/>
                </a:cubicBezTo>
                <a:close/>
                <a:moveTo>
                  <a:pt x="100" y="855"/>
                </a:moveTo>
                <a:lnTo>
                  <a:pt x="100" y="855"/>
                </a:lnTo>
                <a:cubicBezTo>
                  <a:pt x="100" y="883"/>
                  <a:pt x="78" y="905"/>
                  <a:pt x="50" y="905"/>
                </a:cubicBezTo>
                <a:cubicBezTo>
                  <a:pt x="23" y="905"/>
                  <a:pt x="0" y="883"/>
                  <a:pt x="0" y="855"/>
                </a:cubicBezTo>
                <a:lnTo>
                  <a:pt x="0" y="855"/>
                </a:lnTo>
                <a:cubicBezTo>
                  <a:pt x="0" y="827"/>
                  <a:pt x="23" y="805"/>
                  <a:pt x="50" y="805"/>
                </a:cubicBezTo>
                <a:cubicBezTo>
                  <a:pt x="78" y="805"/>
                  <a:pt x="100" y="827"/>
                  <a:pt x="100" y="855"/>
                </a:cubicBezTo>
                <a:close/>
                <a:moveTo>
                  <a:pt x="100" y="1055"/>
                </a:moveTo>
                <a:lnTo>
                  <a:pt x="100" y="1055"/>
                </a:lnTo>
                <a:cubicBezTo>
                  <a:pt x="100" y="1083"/>
                  <a:pt x="78" y="1105"/>
                  <a:pt x="50" y="1105"/>
                </a:cubicBezTo>
                <a:cubicBezTo>
                  <a:pt x="23" y="1105"/>
                  <a:pt x="0" y="1083"/>
                  <a:pt x="0" y="1055"/>
                </a:cubicBezTo>
                <a:lnTo>
                  <a:pt x="0" y="1055"/>
                </a:lnTo>
                <a:cubicBezTo>
                  <a:pt x="0" y="1028"/>
                  <a:pt x="23" y="1005"/>
                  <a:pt x="50" y="1005"/>
                </a:cubicBezTo>
                <a:cubicBezTo>
                  <a:pt x="78" y="1005"/>
                  <a:pt x="100" y="1028"/>
                  <a:pt x="100" y="1055"/>
                </a:cubicBezTo>
                <a:close/>
                <a:moveTo>
                  <a:pt x="100" y="1255"/>
                </a:moveTo>
                <a:lnTo>
                  <a:pt x="100" y="1255"/>
                </a:lnTo>
                <a:cubicBezTo>
                  <a:pt x="100" y="1283"/>
                  <a:pt x="78" y="1305"/>
                  <a:pt x="50" y="1305"/>
                </a:cubicBezTo>
                <a:cubicBezTo>
                  <a:pt x="23" y="1305"/>
                  <a:pt x="0" y="1283"/>
                  <a:pt x="0" y="1255"/>
                </a:cubicBezTo>
                <a:lnTo>
                  <a:pt x="0" y="1255"/>
                </a:lnTo>
                <a:cubicBezTo>
                  <a:pt x="0" y="1228"/>
                  <a:pt x="23" y="1205"/>
                  <a:pt x="50" y="1205"/>
                </a:cubicBezTo>
                <a:cubicBezTo>
                  <a:pt x="78" y="1205"/>
                  <a:pt x="100" y="1228"/>
                  <a:pt x="100" y="1255"/>
                </a:cubicBezTo>
                <a:close/>
                <a:moveTo>
                  <a:pt x="100" y="1455"/>
                </a:moveTo>
                <a:lnTo>
                  <a:pt x="100" y="1456"/>
                </a:lnTo>
                <a:cubicBezTo>
                  <a:pt x="100" y="1483"/>
                  <a:pt x="78" y="1506"/>
                  <a:pt x="50" y="1506"/>
                </a:cubicBezTo>
                <a:cubicBezTo>
                  <a:pt x="23" y="1506"/>
                  <a:pt x="0" y="1483"/>
                  <a:pt x="0" y="1456"/>
                </a:cubicBezTo>
                <a:lnTo>
                  <a:pt x="0" y="1455"/>
                </a:lnTo>
                <a:cubicBezTo>
                  <a:pt x="0" y="1428"/>
                  <a:pt x="23" y="1405"/>
                  <a:pt x="50" y="1405"/>
                </a:cubicBezTo>
                <a:cubicBezTo>
                  <a:pt x="78" y="1405"/>
                  <a:pt x="100" y="1428"/>
                  <a:pt x="100" y="1455"/>
                </a:cubicBezTo>
                <a:close/>
                <a:moveTo>
                  <a:pt x="100" y="1656"/>
                </a:moveTo>
                <a:lnTo>
                  <a:pt x="100" y="1656"/>
                </a:lnTo>
                <a:cubicBezTo>
                  <a:pt x="100" y="1683"/>
                  <a:pt x="78" y="1706"/>
                  <a:pt x="50" y="1706"/>
                </a:cubicBezTo>
                <a:cubicBezTo>
                  <a:pt x="23" y="1706"/>
                  <a:pt x="0" y="1683"/>
                  <a:pt x="0" y="1656"/>
                </a:cubicBezTo>
                <a:lnTo>
                  <a:pt x="0" y="1656"/>
                </a:lnTo>
                <a:cubicBezTo>
                  <a:pt x="0" y="1628"/>
                  <a:pt x="23" y="1606"/>
                  <a:pt x="50" y="1606"/>
                </a:cubicBezTo>
                <a:cubicBezTo>
                  <a:pt x="78" y="1606"/>
                  <a:pt x="100" y="1628"/>
                  <a:pt x="100" y="1656"/>
                </a:cubicBezTo>
                <a:close/>
                <a:moveTo>
                  <a:pt x="100" y="1856"/>
                </a:moveTo>
                <a:lnTo>
                  <a:pt x="100" y="1856"/>
                </a:lnTo>
                <a:cubicBezTo>
                  <a:pt x="100" y="1883"/>
                  <a:pt x="78" y="1906"/>
                  <a:pt x="50" y="1906"/>
                </a:cubicBezTo>
                <a:cubicBezTo>
                  <a:pt x="23" y="1906"/>
                  <a:pt x="0" y="1883"/>
                  <a:pt x="0" y="1856"/>
                </a:cubicBezTo>
                <a:lnTo>
                  <a:pt x="0" y="1856"/>
                </a:lnTo>
                <a:cubicBezTo>
                  <a:pt x="0" y="1828"/>
                  <a:pt x="23" y="1806"/>
                  <a:pt x="50" y="1806"/>
                </a:cubicBezTo>
                <a:cubicBezTo>
                  <a:pt x="78" y="1806"/>
                  <a:pt x="100" y="1828"/>
                  <a:pt x="100" y="1856"/>
                </a:cubicBezTo>
                <a:close/>
                <a:moveTo>
                  <a:pt x="100" y="2056"/>
                </a:moveTo>
                <a:lnTo>
                  <a:pt x="100" y="2056"/>
                </a:lnTo>
                <a:cubicBezTo>
                  <a:pt x="100" y="2083"/>
                  <a:pt x="78" y="2106"/>
                  <a:pt x="50" y="2106"/>
                </a:cubicBezTo>
                <a:cubicBezTo>
                  <a:pt x="23" y="2106"/>
                  <a:pt x="0" y="2083"/>
                  <a:pt x="0" y="2056"/>
                </a:cubicBezTo>
                <a:lnTo>
                  <a:pt x="0" y="2056"/>
                </a:lnTo>
                <a:cubicBezTo>
                  <a:pt x="0" y="2028"/>
                  <a:pt x="23" y="2006"/>
                  <a:pt x="50" y="2006"/>
                </a:cubicBezTo>
                <a:cubicBezTo>
                  <a:pt x="78" y="2006"/>
                  <a:pt x="100" y="2028"/>
                  <a:pt x="100" y="2056"/>
                </a:cubicBezTo>
                <a:close/>
                <a:moveTo>
                  <a:pt x="100" y="2256"/>
                </a:moveTo>
                <a:lnTo>
                  <a:pt x="100" y="2256"/>
                </a:lnTo>
                <a:cubicBezTo>
                  <a:pt x="100" y="2284"/>
                  <a:pt x="78" y="2306"/>
                  <a:pt x="50" y="2306"/>
                </a:cubicBezTo>
                <a:cubicBezTo>
                  <a:pt x="23" y="2306"/>
                  <a:pt x="0" y="2284"/>
                  <a:pt x="0" y="2256"/>
                </a:cubicBezTo>
                <a:lnTo>
                  <a:pt x="0" y="2256"/>
                </a:lnTo>
                <a:cubicBezTo>
                  <a:pt x="0" y="2228"/>
                  <a:pt x="23" y="2206"/>
                  <a:pt x="50" y="2206"/>
                </a:cubicBezTo>
                <a:cubicBezTo>
                  <a:pt x="78" y="2206"/>
                  <a:pt x="100" y="2228"/>
                  <a:pt x="100" y="2256"/>
                </a:cubicBezTo>
                <a:close/>
                <a:moveTo>
                  <a:pt x="100" y="2456"/>
                </a:moveTo>
                <a:lnTo>
                  <a:pt x="100" y="2456"/>
                </a:lnTo>
                <a:cubicBezTo>
                  <a:pt x="100" y="2484"/>
                  <a:pt x="78" y="2506"/>
                  <a:pt x="50" y="2506"/>
                </a:cubicBezTo>
                <a:cubicBezTo>
                  <a:pt x="23" y="2506"/>
                  <a:pt x="0" y="2484"/>
                  <a:pt x="0" y="2456"/>
                </a:cubicBezTo>
                <a:lnTo>
                  <a:pt x="0" y="2456"/>
                </a:lnTo>
                <a:cubicBezTo>
                  <a:pt x="0" y="2428"/>
                  <a:pt x="23" y="2406"/>
                  <a:pt x="50" y="2406"/>
                </a:cubicBezTo>
                <a:cubicBezTo>
                  <a:pt x="78" y="2406"/>
                  <a:pt x="100" y="2428"/>
                  <a:pt x="100" y="2456"/>
                </a:cubicBezTo>
                <a:close/>
                <a:moveTo>
                  <a:pt x="100" y="2656"/>
                </a:moveTo>
                <a:lnTo>
                  <a:pt x="100" y="2656"/>
                </a:lnTo>
                <a:cubicBezTo>
                  <a:pt x="100" y="2684"/>
                  <a:pt x="78" y="2706"/>
                  <a:pt x="50" y="2706"/>
                </a:cubicBezTo>
                <a:cubicBezTo>
                  <a:pt x="23" y="2706"/>
                  <a:pt x="0" y="2684"/>
                  <a:pt x="0" y="2656"/>
                </a:cubicBezTo>
                <a:lnTo>
                  <a:pt x="0" y="2656"/>
                </a:lnTo>
                <a:cubicBezTo>
                  <a:pt x="0" y="2628"/>
                  <a:pt x="23" y="2606"/>
                  <a:pt x="50" y="2606"/>
                </a:cubicBezTo>
                <a:cubicBezTo>
                  <a:pt x="78" y="2606"/>
                  <a:pt x="100" y="2628"/>
                  <a:pt x="100" y="2656"/>
                </a:cubicBezTo>
                <a:close/>
                <a:moveTo>
                  <a:pt x="100" y="2856"/>
                </a:moveTo>
                <a:lnTo>
                  <a:pt x="100" y="2856"/>
                </a:lnTo>
                <a:cubicBezTo>
                  <a:pt x="100" y="2884"/>
                  <a:pt x="78" y="2906"/>
                  <a:pt x="50" y="2906"/>
                </a:cubicBezTo>
                <a:cubicBezTo>
                  <a:pt x="23" y="2906"/>
                  <a:pt x="0" y="2884"/>
                  <a:pt x="0" y="2856"/>
                </a:cubicBezTo>
                <a:lnTo>
                  <a:pt x="0" y="2856"/>
                </a:lnTo>
                <a:cubicBezTo>
                  <a:pt x="0" y="2828"/>
                  <a:pt x="23" y="2806"/>
                  <a:pt x="50" y="2806"/>
                </a:cubicBezTo>
                <a:cubicBezTo>
                  <a:pt x="78" y="2806"/>
                  <a:pt x="100" y="2828"/>
                  <a:pt x="100" y="2856"/>
                </a:cubicBezTo>
                <a:close/>
                <a:moveTo>
                  <a:pt x="100" y="3056"/>
                </a:moveTo>
                <a:lnTo>
                  <a:pt x="100" y="3056"/>
                </a:lnTo>
                <a:cubicBezTo>
                  <a:pt x="100" y="3084"/>
                  <a:pt x="78" y="3106"/>
                  <a:pt x="50" y="3106"/>
                </a:cubicBezTo>
                <a:cubicBezTo>
                  <a:pt x="23" y="3106"/>
                  <a:pt x="0" y="3084"/>
                  <a:pt x="0" y="3056"/>
                </a:cubicBezTo>
                <a:lnTo>
                  <a:pt x="0" y="3056"/>
                </a:lnTo>
                <a:cubicBezTo>
                  <a:pt x="0" y="3029"/>
                  <a:pt x="23" y="3006"/>
                  <a:pt x="50" y="3006"/>
                </a:cubicBezTo>
                <a:cubicBezTo>
                  <a:pt x="78" y="3006"/>
                  <a:pt x="100" y="3029"/>
                  <a:pt x="100" y="3056"/>
                </a:cubicBezTo>
                <a:close/>
                <a:moveTo>
                  <a:pt x="100" y="3256"/>
                </a:moveTo>
                <a:lnTo>
                  <a:pt x="100" y="3256"/>
                </a:lnTo>
                <a:cubicBezTo>
                  <a:pt x="100" y="3284"/>
                  <a:pt x="78" y="3306"/>
                  <a:pt x="50" y="3306"/>
                </a:cubicBezTo>
                <a:cubicBezTo>
                  <a:pt x="23" y="3306"/>
                  <a:pt x="0" y="3284"/>
                  <a:pt x="0" y="3256"/>
                </a:cubicBezTo>
                <a:lnTo>
                  <a:pt x="0" y="3256"/>
                </a:lnTo>
                <a:cubicBezTo>
                  <a:pt x="0" y="3229"/>
                  <a:pt x="23" y="3206"/>
                  <a:pt x="50" y="3206"/>
                </a:cubicBezTo>
                <a:cubicBezTo>
                  <a:pt x="78" y="3206"/>
                  <a:pt x="100" y="3229"/>
                  <a:pt x="100" y="3256"/>
                </a:cubicBezTo>
                <a:close/>
                <a:moveTo>
                  <a:pt x="100" y="3456"/>
                </a:moveTo>
                <a:lnTo>
                  <a:pt x="100" y="3457"/>
                </a:lnTo>
                <a:cubicBezTo>
                  <a:pt x="100" y="3484"/>
                  <a:pt x="78" y="3507"/>
                  <a:pt x="50" y="3507"/>
                </a:cubicBezTo>
                <a:cubicBezTo>
                  <a:pt x="23" y="3507"/>
                  <a:pt x="0" y="3484"/>
                  <a:pt x="0" y="3457"/>
                </a:cubicBezTo>
                <a:lnTo>
                  <a:pt x="0" y="3456"/>
                </a:lnTo>
                <a:cubicBezTo>
                  <a:pt x="0" y="3429"/>
                  <a:pt x="23" y="3406"/>
                  <a:pt x="50" y="3406"/>
                </a:cubicBezTo>
                <a:cubicBezTo>
                  <a:pt x="78" y="3406"/>
                  <a:pt x="100" y="3429"/>
                  <a:pt x="100" y="3456"/>
                </a:cubicBezTo>
                <a:close/>
                <a:moveTo>
                  <a:pt x="100" y="3657"/>
                </a:moveTo>
                <a:lnTo>
                  <a:pt x="100" y="3657"/>
                </a:lnTo>
                <a:cubicBezTo>
                  <a:pt x="100" y="3684"/>
                  <a:pt x="78" y="3707"/>
                  <a:pt x="50" y="3707"/>
                </a:cubicBezTo>
                <a:cubicBezTo>
                  <a:pt x="23" y="3707"/>
                  <a:pt x="0" y="3684"/>
                  <a:pt x="0" y="3657"/>
                </a:cubicBezTo>
                <a:lnTo>
                  <a:pt x="0" y="3657"/>
                </a:lnTo>
                <a:cubicBezTo>
                  <a:pt x="0" y="3629"/>
                  <a:pt x="23" y="3607"/>
                  <a:pt x="50" y="3607"/>
                </a:cubicBezTo>
                <a:cubicBezTo>
                  <a:pt x="78" y="3607"/>
                  <a:pt x="100" y="3629"/>
                  <a:pt x="100" y="3657"/>
                </a:cubicBezTo>
                <a:close/>
                <a:moveTo>
                  <a:pt x="100" y="3857"/>
                </a:moveTo>
                <a:lnTo>
                  <a:pt x="100" y="3857"/>
                </a:lnTo>
                <a:cubicBezTo>
                  <a:pt x="100" y="3884"/>
                  <a:pt x="78" y="3907"/>
                  <a:pt x="50" y="3907"/>
                </a:cubicBezTo>
                <a:cubicBezTo>
                  <a:pt x="23" y="3907"/>
                  <a:pt x="0" y="3884"/>
                  <a:pt x="0" y="3857"/>
                </a:cubicBezTo>
                <a:lnTo>
                  <a:pt x="0" y="3857"/>
                </a:lnTo>
                <a:cubicBezTo>
                  <a:pt x="0" y="3829"/>
                  <a:pt x="23" y="3807"/>
                  <a:pt x="50" y="3807"/>
                </a:cubicBezTo>
                <a:cubicBezTo>
                  <a:pt x="78" y="3807"/>
                  <a:pt x="100" y="3829"/>
                  <a:pt x="100" y="3857"/>
                </a:cubicBezTo>
                <a:close/>
                <a:moveTo>
                  <a:pt x="100" y="4057"/>
                </a:moveTo>
                <a:lnTo>
                  <a:pt x="100" y="4057"/>
                </a:lnTo>
                <a:cubicBezTo>
                  <a:pt x="100" y="4084"/>
                  <a:pt x="78" y="4107"/>
                  <a:pt x="50" y="4107"/>
                </a:cubicBezTo>
                <a:cubicBezTo>
                  <a:pt x="23" y="4107"/>
                  <a:pt x="0" y="4084"/>
                  <a:pt x="0" y="4057"/>
                </a:cubicBezTo>
                <a:lnTo>
                  <a:pt x="0" y="4057"/>
                </a:lnTo>
                <a:cubicBezTo>
                  <a:pt x="0" y="4029"/>
                  <a:pt x="23" y="4007"/>
                  <a:pt x="50" y="4007"/>
                </a:cubicBezTo>
                <a:cubicBezTo>
                  <a:pt x="78" y="4007"/>
                  <a:pt x="100" y="4029"/>
                  <a:pt x="100" y="4057"/>
                </a:cubicBezTo>
                <a:close/>
                <a:moveTo>
                  <a:pt x="100" y="4257"/>
                </a:moveTo>
                <a:lnTo>
                  <a:pt x="100" y="4257"/>
                </a:lnTo>
                <a:cubicBezTo>
                  <a:pt x="100" y="4285"/>
                  <a:pt x="78" y="4307"/>
                  <a:pt x="50" y="4307"/>
                </a:cubicBezTo>
                <a:cubicBezTo>
                  <a:pt x="23" y="4307"/>
                  <a:pt x="0" y="4285"/>
                  <a:pt x="0" y="4257"/>
                </a:cubicBezTo>
                <a:lnTo>
                  <a:pt x="0" y="4257"/>
                </a:lnTo>
                <a:cubicBezTo>
                  <a:pt x="0" y="4229"/>
                  <a:pt x="23" y="4207"/>
                  <a:pt x="50" y="4207"/>
                </a:cubicBezTo>
                <a:cubicBezTo>
                  <a:pt x="78" y="4207"/>
                  <a:pt x="100" y="4229"/>
                  <a:pt x="100" y="4257"/>
                </a:cubicBezTo>
                <a:close/>
                <a:moveTo>
                  <a:pt x="100" y="4457"/>
                </a:moveTo>
                <a:lnTo>
                  <a:pt x="100" y="4457"/>
                </a:lnTo>
                <a:cubicBezTo>
                  <a:pt x="100" y="4485"/>
                  <a:pt x="78" y="4507"/>
                  <a:pt x="50" y="4507"/>
                </a:cubicBezTo>
                <a:cubicBezTo>
                  <a:pt x="23" y="4507"/>
                  <a:pt x="0" y="4485"/>
                  <a:pt x="0" y="4457"/>
                </a:cubicBezTo>
                <a:lnTo>
                  <a:pt x="0" y="4457"/>
                </a:lnTo>
                <a:cubicBezTo>
                  <a:pt x="0" y="4429"/>
                  <a:pt x="23" y="4407"/>
                  <a:pt x="50" y="4407"/>
                </a:cubicBezTo>
                <a:cubicBezTo>
                  <a:pt x="78" y="4407"/>
                  <a:pt x="100" y="4429"/>
                  <a:pt x="100" y="4457"/>
                </a:cubicBezTo>
                <a:close/>
                <a:moveTo>
                  <a:pt x="204" y="4453"/>
                </a:moveTo>
                <a:lnTo>
                  <a:pt x="204" y="4453"/>
                </a:lnTo>
                <a:cubicBezTo>
                  <a:pt x="232" y="4453"/>
                  <a:pt x="254" y="4476"/>
                  <a:pt x="254" y="4503"/>
                </a:cubicBezTo>
                <a:cubicBezTo>
                  <a:pt x="254" y="4531"/>
                  <a:pt x="232" y="4553"/>
                  <a:pt x="204" y="4553"/>
                </a:cubicBezTo>
                <a:lnTo>
                  <a:pt x="204" y="4553"/>
                </a:lnTo>
                <a:cubicBezTo>
                  <a:pt x="177" y="4553"/>
                  <a:pt x="154" y="4531"/>
                  <a:pt x="154" y="4503"/>
                </a:cubicBezTo>
                <a:cubicBezTo>
                  <a:pt x="154" y="4476"/>
                  <a:pt x="177" y="4453"/>
                  <a:pt x="204" y="4453"/>
                </a:cubicBezTo>
                <a:close/>
                <a:moveTo>
                  <a:pt x="404" y="4453"/>
                </a:moveTo>
                <a:lnTo>
                  <a:pt x="405" y="4453"/>
                </a:lnTo>
                <a:cubicBezTo>
                  <a:pt x="432" y="4453"/>
                  <a:pt x="455" y="4476"/>
                  <a:pt x="455" y="4503"/>
                </a:cubicBezTo>
                <a:cubicBezTo>
                  <a:pt x="455" y="4531"/>
                  <a:pt x="432" y="4553"/>
                  <a:pt x="405" y="4553"/>
                </a:cubicBezTo>
                <a:lnTo>
                  <a:pt x="404" y="4553"/>
                </a:lnTo>
                <a:cubicBezTo>
                  <a:pt x="377" y="4553"/>
                  <a:pt x="354" y="4531"/>
                  <a:pt x="354" y="4503"/>
                </a:cubicBezTo>
                <a:cubicBezTo>
                  <a:pt x="354" y="4476"/>
                  <a:pt x="377" y="4453"/>
                  <a:pt x="404" y="4453"/>
                </a:cubicBezTo>
                <a:close/>
                <a:moveTo>
                  <a:pt x="605" y="4453"/>
                </a:moveTo>
                <a:lnTo>
                  <a:pt x="605" y="4453"/>
                </a:lnTo>
                <a:cubicBezTo>
                  <a:pt x="632" y="4453"/>
                  <a:pt x="655" y="4476"/>
                  <a:pt x="655" y="4503"/>
                </a:cubicBezTo>
                <a:cubicBezTo>
                  <a:pt x="655" y="4531"/>
                  <a:pt x="632" y="4553"/>
                  <a:pt x="605" y="4553"/>
                </a:cubicBezTo>
                <a:lnTo>
                  <a:pt x="605" y="4553"/>
                </a:lnTo>
                <a:cubicBezTo>
                  <a:pt x="577" y="4553"/>
                  <a:pt x="555" y="4531"/>
                  <a:pt x="555" y="4503"/>
                </a:cubicBezTo>
                <a:cubicBezTo>
                  <a:pt x="555" y="4476"/>
                  <a:pt x="577" y="4453"/>
                  <a:pt x="605" y="4453"/>
                </a:cubicBezTo>
                <a:close/>
                <a:moveTo>
                  <a:pt x="805" y="4453"/>
                </a:moveTo>
                <a:lnTo>
                  <a:pt x="805" y="4453"/>
                </a:lnTo>
                <a:cubicBezTo>
                  <a:pt x="832" y="4453"/>
                  <a:pt x="855" y="4476"/>
                  <a:pt x="855" y="4503"/>
                </a:cubicBezTo>
                <a:cubicBezTo>
                  <a:pt x="855" y="4531"/>
                  <a:pt x="832" y="4553"/>
                  <a:pt x="805" y="4553"/>
                </a:cubicBezTo>
                <a:lnTo>
                  <a:pt x="805" y="4553"/>
                </a:lnTo>
                <a:cubicBezTo>
                  <a:pt x="777" y="4553"/>
                  <a:pt x="755" y="4531"/>
                  <a:pt x="755" y="4503"/>
                </a:cubicBezTo>
                <a:cubicBezTo>
                  <a:pt x="755" y="4476"/>
                  <a:pt x="777" y="4453"/>
                  <a:pt x="805" y="4453"/>
                </a:cubicBezTo>
                <a:close/>
                <a:moveTo>
                  <a:pt x="1005" y="4453"/>
                </a:moveTo>
                <a:lnTo>
                  <a:pt x="1005" y="4453"/>
                </a:lnTo>
                <a:cubicBezTo>
                  <a:pt x="1032" y="4453"/>
                  <a:pt x="1055" y="4476"/>
                  <a:pt x="1055" y="4503"/>
                </a:cubicBezTo>
                <a:cubicBezTo>
                  <a:pt x="1055" y="4531"/>
                  <a:pt x="1032" y="4553"/>
                  <a:pt x="1005" y="4553"/>
                </a:cubicBezTo>
                <a:lnTo>
                  <a:pt x="1005" y="4553"/>
                </a:lnTo>
                <a:cubicBezTo>
                  <a:pt x="977" y="4553"/>
                  <a:pt x="955" y="4531"/>
                  <a:pt x="955" y="4503"/>
                </a:cubicBezTo>
                <a:cubicBezTo>
                  <a:pt x="955" y="4476"/>
                  <a:pt x="977" y="4453"/>
                  <a:pt x="1005" y="4453"/>
                </a:cubicBezTo>
                <a:close/>
                <a:moveTo>
                  <a:pt x="1205" y="4453"/>
                </a:moveTo>
                <a:lnTo>
                  <a:pt x="1205" y="4453"/>
                </a:lnTo>
                <a:cubicBezTo>
                  <a:pt x="1233" y="4453"/>
                  <a:pt x="1255" y="4476"/>
                  <a:pt x="1255" y="4503"/>
                </a:cubicBezTo>
                <a:cubicBezTo>
                  <a:pt x="1255" y="4531"/>
                  <a:pt x="1233" y="4553"/>
                  <a:pt x="1205" y="4553"/>
                </a:cubicBezTo>
                <a:lnTo>
                  <a:pt x="1205" y="4553"/>
                </a:lnTo>
                <a:cubicBezTo>
                  <a:pt x="1177" y="4553"/>
                  <a:pt x="1155" y="4531"/>
                  <a:pt x="1155" y="4503"/>
                </a:cubicBezTo>
                <a:cubicBezTo>
                  <a:pt x="1155" y="4476"/>
                  <a:pt x="1177" y="4453"/>
                  <a:pt x="1205" y="4453"/>
                </a:cubicBezTo>
                <a:close/>
                <a:moveTo>
                  <a:pt x="1405" y="4453"/>
                </a:moveTo>
                <a:lnTo>
                  <a:pt x="1405" y="4453"/>
                </a:lnTo>
                <a:cubicBezTo>
                  <a:pt x="1433" y="4453"/>
                  <a:pt x="1455" y="4476"/>
                  <a:pt x="1455" y="4503"/>
                </a:cubicBezTo>
                <a:cubicBezTo>
                  <a:pt x="1455" y="4531"/>
                  <a:pt x="1433" y="4553"/>
                  <a:pt x="1405" y="4553"/>
                </a:cubicBezTo>
                <a:lnTo>
                  <a:pt x="1405" y="4553"/>
                </a:lnTo>
                <a:cubicBezTo>
                  <a:pt x="1377" y="4553"/>
                  <a:pt x="1355" y="4531"/>
                  <a:pt x="1355" y="4503"/>
                </a:cubicBezTo>
                <a:cubicBezTo>
                  <a:pt x="1355" y="4476"/>
                  <a:pt x="1377" y="4453"/>
                  <a:pt x="1405" y="4453"/>
                </a:cubicBezTo>
                <a:close/>
                <a:moveTo>
                  <a:pt x="1605" y="4453"/>
                </a:moveTo>
                <a:lnTo>
                  <a:pt x="1605" y="4453"/>
                </a:lnTo>
                <a:cubicBezTo>
                  <a:pt x="1633" y="4453"/>
                  <a:pt x="1655" y="4476"/>
                  <a:pt x="1655" y="4503"/>
                </a:cubicBezTo>
                <a:cubicBezTo>
                  <a:pt x="1655" y="4531"/>
                  <a:pt x="1633" y="4553"/>
                  <a:pt x="1605" y="4553"/>
                </a:cubicBezTo>
                <a:lnTo>
                  <a:pt x="1605" y="4553"/>
                </a:lnTo>
                <a:cubicBezTo>
                  <a:pt x="1577" y="4553"/>
                  <a:pt x="1555" y="4531"/>
                  <a:pt x="1555" y="4503"/>
                </a:cubicBezTo>
                <a:cubicBezTo>
                  <a:pt x="1555" y="4476"/>
                  <a:pt x="1577" y="4453"/>
                  <a:pt x="1605" y="4453"/>
                </a:cubicBezTo>
                <a:close/>
                <a:moveTo>
                  <a:pt x="1805" y="4453"/>
                </a:moveTo>
                <a:lnTo>
                  <a:pt x="1805" y="4453"/>
                </a:lnTo>
                <a:cubicBezTo>
                  <a:pt x="1833" y="4453"/>
                  <a:pt x="1855" y="4476"/>
                  <a:pt x="1855" y="4503"/>
                </a:cubicBezTo>
                <a:cubicBezTo>
                  <a:pt x="1855" y="4531"/>
                  <a:pt x="1833" y="4553"/>
                  <a:pt x="1805" y="4553"/>
                </a:cubicBezTo>
                <a:lnTo>
                  <a:pt x="1805" y="4553"/>
                </a:lnTo>
                <a:cubicBezTo>
                  <a:pt x="1778" y="4553"/>
                  <a:pt x="1755" y="4531"/>
                  <a:pt x="1755" y="4503"/>
                </a:cubicBezTo>
                <a:cubicBezTo>
                  <a:pt x="1755" y="4476"/>
                  <a:pt x="1778" y="4453"/>
                  <a:pt x="1805" y="4453"/>
                </a:cubicBezTo>
                <a:close/>
                <a:moveTo>
                  <a:pt x="2005" y="4453"/>
                </a:moveTo>
                <a:lnTo>
                  <a:pt x="2005" y="4453"/>
                </a:lnTo>
                <a:cubicBezTo>
                  <a:pt x="2033" y="4453"/>
                  <a:pt x="2055" y="4476"/>
                  <a:pt x="2055" y="4503"/>
                </a:cubicBezTo>
                <a:cubicBezTo>
                  <a:pt x="2055" y="4531"/>
                  <a:pt x="2033" y="4553"/>
                  <a:pt x="2005" y="4553"/>
                </a:cubicBezTo>
                <a:lnTo>
                  <a:pt x="2005" y="4553"/>
                </a:lnTo>
                <a:cubicBezTo>
                  <a:pt x="1978" y="4553"/>
                  <a:pt x="1955" y="4531"/>
                  <a:pt x="1955" y="4503"/>
                </a:cubicBezTo>
                <a:cubicBezTo>
                  <a:pt x="1955" y="4476"/>
                  <a:pt x="1978" y="4453"/>
                  <a:pt x="2005" y="4453"/>
                </a:cubicBezTo>
                <a:close/>
                <a:moveTo>
                  <a:pt x="2205" y="4453"/>
                </a:moveTo>
                <a:lnTo>
                  <a:pt x="2205" y="4453"/>
                </a:lnTo>
                <a:cubicBezTo>
                  <a:pt x="2233" y="4453"/>
                  <a:pt x="2255" y="4476"/>
                  <a:pt x="2255" y="4503"/>
                </a:cubicBezTo>
                <a:cubicBezTo>
                  <a:pt x="2255" y="4531"/>
                  <a:pt x="2233" y="4553"/>
                  <a:pt x="2205" y="4553"/>
                </a:cubicBezTo>
                <a:lnTo>
                  <a:pt x="2205" y="4553"/>
                </a:lnTo>
                <a:cubicBezTo>
                  <a:pt x="2178" y="4553"/>
                  <a:pt x="2155" y="4531"/>
                  <a:pt x="2155" y="4503"/>
                </a:cubicBezTo>
                <a:cubicBezTo>
                  <a:pt x="2155" y="4476"/>
                  <a:pt x="2178" y="4453"/>
                  <a:pt x="2205" y="4453"/>
                </a:cubicBezTo>
                <a:close/>
                <a:moveTo>
                  <a:pt x="2405" y="4453"/>
                </a:moveTo>
                <a:lnTo>
                  <a:pt x="2406" y="4453"/>
                </a:lnTo>
                <a:cubicBezTo>
                  <a:pt x="2433" y="4453"/>
                  <a:pt x="2456" y="4476"/>
                  <a:pt x="2456" y="4503"/>
                </a:cubicBezTo>
                <a:cubicBezTo>
                  <a:pt x="2456" y="4531"/>
                  <a:pt x="2433" y="4553"/>
                  <a:pt x="2406" y="4553"/>
                </a:cubicBezTo>
                <a:lnTo>
                  <a:pt x="2405" y="4553"/>
                </a:lnTo>
                <a:cubicBezTo>
                  <a:pt x="2378" y="4553"/>
                  <a:pt x="2355" y="4531"/>
                  <a:pt x="2355" y="4503"/>
                </a:cubicBezTo>
                <a:cubicBezTo>
                  <a:pt x="2355" y="4476"/>
                  <a:pt x="2378" y="4453"/>
                  <a:pt x="2405" y="4453"/>
                </a:cubicBezTo>
                <a:close/>
                <a:moveTo>
                  <a:pt x="2606" y="4453"/>
                </a:moveTo>
                <a:lnTo>
                  <a:pt x="2606" y="4453"/>
                </a:lnTo>
                <a:cubicBezTo>
                  <a:pt x="2633" y="4453"/>
                  <a:pt x="2656" y="4476"/>
                  <a:pt x="2656" y="4503"/>
                </a:cubicBezTo>
                <a:cubicBezTo>
                  <a:pt x="2656" y="4531"/>
                  <a:pt x="2633" y="4553"/>
                  <a:pt x="2606" y="4553"/>
                </a:cubicBezTo>
                <a:lnTo>
                  <a:pt x="2606" y="4553"/>
                </a:lnTo>
                <a:cubicBezTo>
                  <a:pt x="2578" y="4553"/>
                  <a:pt x="2556" y="4531"/>
                  <a:pt x="2556" y="4503"/>
                </a:cubicBezTo>
                <a:cubicBezTo>
                  <a:pt x="2556" y="4476"/>
                  <a:pt x="2578" y="4453"/>
                  <a:pt x="2606" y="4453"/>
                </a:cubicBezTo>
                <a:close/>
                <a:moveTo>
                  <a:pt x="2806" y="4453"/>
                </a:moveTo>
                <a:lnTo>
                  <a:pt x="2806" y="4453"/>
                </a:lnTo>
                <a:cubicBezTo>
                  <a:pt x="2833" y="4453"/>
                  <a:pt x="2856" y="4476"/>
                  <a:pt x="2856" y="4503"/>
                </a:cubicBezTo>
                <a:cubicBezTo>
                  <a:pt x="2856" y="4531"/>
                  <a:pt x="2833" y="4553"/>
                  <a:pt x="2806" y="4553"/>
                </a:cubicBezTo>
                <a:lnTo>
                  <a:pt x="2806" y="4553"/>
                </a:lnTo>
                <a:cubicBezTo>
                  <a:pt x="2778" y="4553"/>
                  <a:pt x="2756" y="4531"/>
                  <a:pt x="2756" y="4503"/>
                </a:cubicBezTo>
                <a:cubicBezTo>
                  <a:pt x="2756" y="4476"/>
                  <a:pt x="2778" y="4453"/>
                  <a:pt x="2806" y="4453"/>
                </a:cubicBezTo>
                <a:close/>
                <a:moveTo>
                  <a:pt x="3006" y="4453"/>
                </a:moveTo>
                <a:lnTo>
                  <a:pt x="3006" y="4453"/>
                </a:lnTo>
                <a:cubicBezTo>
                  <a:pt x="3033" y="4453"/>
                  <a:pt x="3056" y="4476"/>
                  <a:pt x="3056" y="4503"/>
                </a:cubicBezTo>
                <a:cubicBezTo>
                  <a:pt x="3056" y="4531"/>
                  <a:pt x="3033" y="4553"/>
                  <a:pt x="3006" y="4553"/>
                </a:cubicBezTo>
                <a:lnTo>
                  <a:pt x="3006" y="4553"/>
                </a:lnTo>
                <a:cubicBezTo>
                  <a:pt x="2978" y="4553"/>
                  <a:pt x="2956" y="4531"/>
                  <a:pt x="2956" y="4503"/>
                </a:cubicBezTo>
                <a:cubicBezTo>
                  <a:pt x="2956" y="4476"/>
                  <a:pt x="2978" y="4453"/>
                  <a:pt x="3006" y="4453"/>
                </a:cubicBezTo>
                <a:close/>
                <a:moveTo>
                  <a:pt x="3206" y="4453"/>
                </a:moveTo>
                <a:lnTo>
                  <a:pt x="3206" y="4453"/>
                </a:lnTo>
                <a:cubicBezTo>
                  <a:pt x="3234" y="4453"/>
                  <a:pt x="3256" y="4476"/>
                  <a:pt x="3256" y="4503"/>
                </a:cubicBezTo>
                <a:cubicBezTo>
                  <a:pt x="3256" y="4531"/>
                  <a:pt x="3234" y="4553"/>
                  <a:pt x="3206" y="4553"/>
                </a:cubicBezTo>
                <a:lnTo>
                  <a:pt x="3206" y="4553"/>
                </a:lnTo>
                <a:cubicBezTo>
                  <a:pt x="3178" y="4553"/>
                  <a:pt x="3156" y="4531"/>
                  <a:pt x="3156" y="4503"/>
                </a:cubicBezTo>
                <a:cubicBezTo>
                  <a:pt x="3156" y="4476"/>
                  <a:pt x="3178" y="4453"/>
                  <a:pt x="3206" y="4453"/>
                </a:cubicBezTo>
                <a:close/>
                <a:moveTo>
                  <a:pt x="3406" y="4453"/>
                </a:moveTo>
                <a:lnTo>
                  <a:pt x="3406" y="4453"/>
                </a:lnTo>
                <a:cubicBezTo>
                  <a:pt x="3434" y="4453"/>
                  <a:pt x="3456" y="4476"/>
                  <a:pt x="3456" y="4503"/>
                </a:cubicBezTo>
                <a:cubicBezTo>
                  <a:pt x="3456" y="4531"/>
                  <a:pt x="3434" y="4553"/>
                  <a:pt x="3406" y="4553"/>
                </a:cubicBezTo>
                <a:lnTo>
                  <a:pt x="3406" y="4553"/>
                </a:lnTo>
                <a:cubicBezTo>
                  <a:pt x="3378" y="4553"/>
                  <a:pt x="3356" y="4531"/>
                  <a:pt x="3356" y="4503"/>
                </a:cubicBezTo>
                <a:cubicBezTo>
                  <a:pt x="3356" y="4476"/>
                  <a:pt x="3378" y="4453"/>
                  <a:pt x="3406" y="4453"/>
                </a:cubicBezTo>
                <a:close/>
                <a:moveTo>
                  <a:pt x="3606" y="4453"/>
                </a:moveTo>
                <a:lnTo>
                  <a:pt x="3606" y="4453"/>
                </a:lnTo>
                <a:cubicBezTo>
                  <a:pt x="3634" y="4453"/>
                  <a:pt x="3656" y="4476"/>
                  <a:pt x="3656" y="4503"/>
                </a:cubicBezTo>
                <a:cubicBezTo>
                  <a:pt x="3656" y="4531"/>
                  <a:pt x="3634" y="4553"/>
                  <a:pt x="3606" y="4553"/>
                </a:cubicBezTo>
                <a:lnTo>
                  <a:pt x="3606" y="4553"/>
                </a:lnTo>
                <a:cubicBezTo>
                  <a:pt x="3578" y="4553"/>
                  <a:pt x="3556" y="4531"/>
                  <a:pt x="3556" y="4503"/>
                </a:cubicBezTo>
                <a:cubicBezTo>
                  <a:pt x="3556" y="4476"/>
                  <a:pt x="3578" y="4453"/>
                  <a:pt x="3606" y="4453"/>
                </a:cubicBezTo>
                <a:close/>
                <a:moveTo>
                  <a:pt x="3806" y="4453"/>
                </a:moveTo>
                <a:lnTo>
                  <a:pt x="3806" y="4453"/>
                </a:lnTo>
                <a:cubicBezTo>
                  <a:pt x="3834" y="4453"/>
                  <a:pt x="3856" y="4476"/>
                  <a:pt x="3856" y="4503"/>
                </a:cubicBezTo>
                <a:cubicBezTo>
                  <a:pt x="3856" y="4531"/>
                  <a:pt x="3834" y="4553"/>
                  <a:pt x="3806" y="4553"/>
                </a:cubicBezTo>
                <a:lnTo>
                  <a:pt x="3806" y="4553"/>
                </a:lnTo>
                <a:cubicBezTo>
                  <a:pt x="3779" y="4553"/>
                  <a:pt x="3756" y="4531"/>
                  <a:pt x="3756" y="4503"/>
                </a:cubicBezTo>
                <a:cubicBezTo>
                  <a:pt x="3756" y="4476"/>
                  <a:pt x="3779" y="4453"/>
                  <a:pt x="3806" y="4453"/>
                </a:cubicBezTo>
                <a:close/>
                <a:moveTo>
                  <a:pt x="4006" y="4453"/>
                </a:moveTo>
                <a:lnTo>
                  <a:pt x="4006" y="4453"/>
                </a:lnTo>
                <a:cubicBezTo>
                  <a:pt x="4034" y="4453"/>
                  <a:pt x="4056" y="4476"/>
                  <a:pt x="4056" y="4503"/>
                </a:cubicBezTo>
                <a:cubicBezTo>
                  <a:pt x="4056" y="4531"/>
                  <a:pt x="4034" y="4553"/>
                  <a:pt x="4006" y="4553"/>
                </a:cubicBezTo>
                <a:lnTo>
                  <a:pt x="4006" y="4553"/>
                </a:lnTo>
                <a:cubicBezTo>
                  <a:pt x="3979" y="4553"/>
                  <a:pt x="3956" y="4531"/>
                  <a:pt x="3956" y="4503"/>
                </a:cubicBezTo>
                <a:cubicBezTo>
                  <a:pt x="3956" y="4476"/>
                  <a:pt x="3979" y="4453"/>
                  <a:pt x="4006" y="4453"/>
                </a:cubicBezTo>
                <a:close/>
                <a:moveTo>
                  <a:pt x="4206" y="4453"/>
                </a:moveTo>
                <a:lnTo>
                  <a:pt x="4206" y="4453"/>
                </a:lnTo>
                <a:cubicBezTo>
                  <a:pt x="4234" y="4453"/>
                  <a:pt x="4256" y="4476"/>
                  <a:pt x="4256" y="4503"/>
                </a:cubicBezTo>
                <a:cubicBezTo>
                  <a:pt x="4256" y="4531"/>
                  <a:pt x="4234" y="4553"/>
                  <a:pt x="4206" y="4553"/>
                </a:cubicBezTo>
                <a:lnTo>
                  <a:pt x="4206" y="4553"/>
                </a:lnTo>
                <a:cubicBezTo>
                  <a:pt x="4179" y="4553"/>
                  <a:pt x="4156" y="4531"/>
                  <a:pt x="4156" y="4503"/>
                </a:cubicBezTo>
                <a:cubicBezTo>
                  <a:pt x="4156" y="4476"/>
                  <a:pt x="4179" y="4453"/>
                  <a:pt x="4206" y="4453"/>
                </a:cubicBezTo>
                <a:close/>
                <a:moveTo>
                  <a:pt x="4406" y="4453"/>
                </a:moveTo>
                <a:lnTo>
                  <a:pt x="4407" y="4453"/>
                </a:lnTo>
                <a:cubicBezTo>
                  <a:pt x="4434" y="4453"/>
                  <a:pt x="4457" y="4476"/>
                  <a:pt x="4457" y="4503"/>
                </a:cubicBezTo>
                <a:cubicBezTo>
                  <a:pt x="4457" y="4531"/>
                  <a:pt x="4434" y="4553"/>
                  <a:pt x="4407" y="4553"/>
                </a:cubicBezTo>
                <a:lnTo>
                  <a:pt x="4406" y="4553"/>
                </a:lnTo>
                <a:cubicBezTo>
                  <a:pt x="4379" y="4553"/>
                  <a:pt x="4356" y="4531"/>
                  <a:pt x="4356" y="4503"/>
                </a:cubicBezTo>
                <a:cubicBezTo>
                  <a:pt x="4356" y="4476"/>
                  <a:pt x="4379" y="4453"/>
                  <a:pt x="4406" y="4453"/>
                </a:cubicBezTo>
                <a:close/>
                <a:moveTo>
                  <a:pt x="4607" y="4453"/>
                </a:moveTo>
                <a:lnTo>
                  <a:pt x="4607" y="4453"/>
                </a:lnTo>
                <a:cubicBezTo>
                  <a:pt x="4634" y="4453"/>
                  <a:pt x="4657" y="4476"/>
                  <a:pt x="4657" y="4503"/>
                </a:cubicBezTo>
                <a:cubicBezTo>
                  <a:pt x="4657" y="4531"/>
                  <a:pt x="4634" y="4553"/>
                  <a:pt x="4607" y="4553"/>
                </a:cubicBezTo>
                <a:lnTo>
                  <a:pt x="4607" y="4553"/>
                </a:lnTo>
                <a:cubicBezTo>
                  <a:pt x="4579" y="4553"/>
                  <a:pt x="4557" y="4531"/>
                  <a:pt x="4557" y="4503"/>
                </a:cubicBezTo>
                <a:cubicBezTo>
                  <a:pt x="4557" y="4476"/>
                  <a:pt x="4579" y="4453"/>
                  <a:pt x="4607" y="4453"/>
                </a:cubicBezTo>
                <a:close/>
                <a:moveTo>
                  <a:pt x="4807" y="4453"/>
                </a:moveTo>
                <a:lnTo>
                  <a:pt x="4807" y="4453"/>
                </a:lnTo>
                <a:cubicBezTo>
                  <a:pt x="4834" y="4453"/>
                  <a:pt x="4857" y="4476"/>
                  <a:pt x="4857" y="4503"/>
                </a:cubicBezTo>
                <a:cubicBezTo>
                  <a:pt x="4857" y="4531"/>
                  <a:pt x="4834" y="4553"/>
                  <a:pt x="4807" y="4553"/>
                </a:cubicBezTo>
                <a:lnTo>
                  <a:pt x="4807" y="4553"/>
                </a:lnTo>
                <a:cubicBezTo>
                  <a:pt x="4779" y="4553"/>
                  <a:pt x="4757" y="4531"/>
                  <a:pt x="4757" y="4503"/>
                </a:cubicBezTo>
                <a:cubicBezTo>
                  <a:pt x="4757" y="4476"/>
                  <a:pt x="4779" y="4453"/>
                  <a:pt x="4807" y="4453"/>
                </a:cubicBezTo>
                <a:close/>
                <a:moveTo>
                  <a:pt x="5007" y="4453"/>
                </a:moveTo>
                <a:lnTo>
                  <a:pt x="5007" y="4453"/>
                </a:lnTo>
                <a:cubicBezTo>
                  <a:pt x="5034" y="4453"/>
                  <a:pt x="5057" y="4476"/>
                  <a:pt x="5057" y="4503"/>
                </a:cubicBezTo>
                <a:cubicBezTo>
                  <a:pt x="5057" y="4531"/>
                  <a:pt x="5034" y="4553"/>
                  <a:pt x="5007" y="4553"/>
                </a:cubicBezTo>
                <a:lnTo>
                  <a:pt x="5007" y="4553"/>
                </a:lnTo>
                <a:cubicBezTo>
                  <a:pt x="4979" y="4553"/>
                  <a:pt x="4957" y="4531"/>
                  <a:pt x="4957" y="4503"/>
                </a:cubicBezTo>
                <a:cubicBezTo>
                  <a:pt x="4957" y="4476"/>
                  <a:pt x="4979" y="4453"/>
                  <a:pt x="5007" y="4453"/>
                </a:cubicBezTo>
                <a:close/>
                <a:moveTo>
                  <a:pt x="5207" y="4453"/>
                </a:moveTo>
                <a:lnTo>
                  <a:pt x="5207" y="4453"/>
                </a:lnTo>
                <a:cubicBezTo>
                  <a:pt x="5235" y="4453"/>
                  <a:pt x="5257" y="4476"/>
                  <a:pt x="5257" y="4503"/>
                </a:cubicBezTo>
                <a:cubicBezTo>
                  <a:pt x="5257" y="4531"/>
                  <a:pt x="5235" y="4553"/>
                  <a:pt x="5207" y="4553"/>
                </a:cubicBezTo>
                <a:lnTo>
                  <a:pt x="5207" y="4553"/>
                </a:lnTo>
                <a:cubicBezTo>
                  <a:pt x="5179" y="4553"/>
                  <a:pt x="5157" y="4531"/>
                  <a:pt x="5157" y="4503"/>
                </a:cubicBezTo>
                <a:cubicBezTo>
                  <a:pt x="5157" y="4476"/>
                  <a:pt x="5179" y="4453"/>
                  <a:pt x="5207" y="4453"/>
                </a:cubicBezTo>
                <a:close/>
                <a:moveTo>
                  <a:pt x="5407" y="4453"/>
                </a:moveTo>
                <a:lnTo>
                  <a:pt x="5407" y="4453"/>
                </a:lnTo>
                <a:cubicBezTo>
                  <a:pt x="5435" y="4453"/>
                  <a:pt x="5457" y="4476"/>
                  <a:pt x="5457" y="4503"/>
                </a:cubicBezTo>
                <a:cubicBezTo>
                  <a:pt x="5457" y="4531"/>
                  <a:pt x="5435" y="4553"/>
                  <a:pt x="5407" y="4553"/>
                </a:cubicBezTo>
                <a:lnTo>
                  <a:pt x="5407" y="4553"/>
                </a:lnTo>
                <a:cubicBezTo>
                  <a:pt x="5379" y="4553"/>
                  <a:pt x="5357" y="4531"/>
                  <a:pt x="5357" y="4503"/>
                </a:cubicBezTo>
                <a:cubicBezTo>
                  <a:pt x="5357" y="4476"/>
                  <a:pt x="5379" y="4453"/>
                  <a:pt x="5407" y="4453"/>
                </a:cubicBezTo>
                <a:close/>
                <a:moveTo>
                  <a:pt x="5607" y="4453"/>
                </a:moveTo>
                <a:lnTo>
                  <a:pt x="5607" y="4453"/>
                </a:lnTo>
                <a:cubicBezTo>
                  <a:pt x="5635" y="4453"/>
                  <a:pt x="5657" y="4476"/>
                  <a:pt x="5657" y="4503"/>
                </a:cubicBezTo>
                <a:cubicBezTo>
                  <a:pt x="5657" y="4531"/>
                  <a:pt x="5635" y="4553"/>
                  <a:pt x="5607" y="4553"/>
                </a:cubicBezTo>
                <a:lnTo>
                  <a:pt x="5607" y="4553"/>
                </a:lnTo>
                <a:cubicBezTo>
                  <a:pt x="5579" y="4553"/>
                  <a:pt x="5557" y="4531"/>
                  <a:pt x="5557" y="4503"/>
                </a:cubicBezTo>
                <a:cubicBezTo>
                  <a:pt x="5557" y="4476"/>
                  <a:pt x="5579" y="4453"/>
                  <a:pt x="5607" y="4453"/>
                </a:cubicBezTo>
                <a:close/>
                <a:moveTo>
                  <a:pt x="5807" y="4453"/>
                </a:moveTo>
                <a:lnTo>
                  <a:pt x="5807" y="4453"/>
                </a:lnTo>
                <a:cubicBezTo>
                  <a:pt x="5835" y="4453"/>
                  <a:pt x="5857" y="4476"/>
                  <a:pt x="5857" y="4503"/>
                </a:cubicBezTo>
                <a:cubicBezTo>
                  <a:pt x="5857" y="4531"/>
                  <a:pt x="5835" y="4553"/>
                  <a:pt x="5807" y="4553"/>
                </a:cubicBezTo>
                <a:lnTo>
                  <a:pt x="5807" y="4553"/>
                </a:lnTo>
                <a:cubicBezTo>
                  <a:pt x="5780" y="4553"/>
                  <a:pt x="5757" y="4531"/>
                  <a:pt x="5757" y="4503"/>
                </a:cubicBezTo>
                <a:cubicBezTo>
                  <a:pt x="5757" y="4476"/>
                  <a:pt x="5780" y="4453"/>
                  <a:pt x="5807" y="4453"/>
                </a:cubicBezTo>
                <a:close/>
                <a:moveTo>
                  <a:pt x="6007" y="4453"/>
                </a:moveTo>
                <a:lnTo>
                  <a:pt x="6007" y="4453"/>
                </a:lnTo>
                <a:cubicBezTo>
                  <a:pt x="6035" y="4453"/>
                  <a:pt x="6057" y="4476"/>
                  <a:pt x="6057" y="4503"/>
                </a:cubicBezTo>
                <a:cubicBezTo>
                  <a:pt x="6057" y="4531"/>
                  <a:pt x="6035" y="4553"/>
                  <a:pt x="6007" y="4553"/>
                </a:cubicBezTo>
                <a:lnTo>
                  <a:pt x="6007" y="4553"/>
                </a:lnTo>
                <a:cubicBezTo>
                  <a:pt x="5980" y="4553"/>
                  <a:pt x="5957" y="4531"/>
                  <a:pt x="5957" y="4503"/>
                </a:cubicBezTo>
                <a:cubicBezTo>
                  <a:pt x="5957" y="4476"/>
                  <a:pt x="5980" y="4453"/>
                  <a:pt x="6007" y="4453"/>
                </a:cubicBezTo>
                <a:close/>
                <a:moveTo>
                  <a:pt x="6207" y="4453"/>
                </a:moveTo>
                <a:lnTo>
                  <a:pt x="6207" y="4453"/>
                </a:lnTo>
                <a:cubicBezTo>
                  <a:pt x="6235" y="4453"/>
                  <a:pt x="6257" y="4476"/>
                  <a:pt x="6257" y="4503"/>
                </a:cubicBezTo>
                <a:cubicBezTo>
                  <a:pt x="6257" y="4531"/>
                  <a:pt x="6235" y="4553"/>
                  <a:pt x="6207" y="4553"/>
                </a:cubicBezTo>
                <a:lnTo>
                  <a:pt x="6207" y="4553"/>
                </a:lnTo>
                <a:cubicBezTo>
                  <a:pt x="6180" y="4553"/>
                  <a:pt x="6157" y="4531"/>
                  <a:pt x="6157" y="4503"/>
                </a:cubicBezTo>
                <a:cubicBezTo>
                  <a:pt x="6157" y="4476"/>
                  <a:pt x="6180" y="4453"/>
                  <a:pt x="6207" y="4453"/>
                </a:cubicBezTo>
                <a:close/>
                <a:moveTo>
                  <a:pt x="6407" y="4453"/>
                </a:moveTo>
                <a:lnTo>
                  <a:pt x="6408" y="4453"/>
                </a:lnTo>
                <a:cubicBezTo>
                  <a:pt x="6435" y="4453"/>
                  <a:pt x="6458" y="4476"/>
                  <a:pt x="6458" y="4503"/>
                </a:cubicBezTo>
                <a:cubicBezTo>
                  <a:pt x="6458" y="4531"/>
                  <a:pt x="6435" y="4553"/>
                  <a:pt x="6408" y="4553"/>
                </a:cubicBezTo>
                <a:lnTo>
                  <a:pt x="6407" y="4553"/>
                </a:lnTo>
                <a:cubicBezTo>
                  <a:pt x="6380" y="4553"/>
                  <a:pt x="6357" y="4531"/>
                  <a:pt x="6357" y="4503"/>
                </a:cubicBezTo>
                <a:cubicBezTo>
                  <a:pt x="6357" y="4476"/>
                  <a:pt x="6380" y="4453"/>
                  <a:pt x="6407" y="4453"/>
                </a:cubicBezTo>
                <a:close/>
                <a:moveTo>
                  <a:pt x="6608" y="4453"/>
                </a:moveTo>
                <a:lnTo>
                  <a:pt x="6608" y="4453"/>
                </a:lnTo>
                <a:cubicBezTo>
                  <a:pt x="6635" y="4453"/>
                  <a:pt x="6658" y="4476"/>
                  <a:pt x="6658" y="4503"/>
                </a:cubicBezTo>
                <a:cubicBezTo>
                  <a:pt x="6658" y="4531"/>
                  <a:pt x="6635" y="4553"/>
                  <a:pt x="6608" y="4553"/>
                </a:cubicBezTo>
                <a:lnTo>
                  <a:pt x="6608" y="4553"/>
                </a:lnTo>
                <a:cubicBezTo>
                  <a:pt x="6580" y="4553"/>
                  <a:pt x="6558" y="4531"/>
                  <a:pt x="6558" y="4503"/>
                </a:cubicBezTo>
                <a:cubicBezTo>
                  <a:pt x="6558" y="4476"/>
                  <a:pt x="6580" y="4453"/>
                  <a:pt x="6608" y="4453"/>
                </a:cubicBezTo>
                <a:close/>
                <a:moveTo>
                  <a:pt x="6808" y="4453"/>
                </a:moveTo>
                <a:lnTo>
                  <a:pt x="6808" y="4453"/>
                </a:lnTo>
                <a:cubicBezTo>
                  <a:pt x="6835" y="4453"/>
                  <a:pt x="6858" y="4476"/>
                  <a:pt x="6858" y="4503"/>
                </a:cubicBezTo>
                <a:cubicBezTo>
                  <a:pt x="6858" y="4531"/>
                  <a:pt x="6835" y="4553"/>
                  <a:pt x="6808" y="4553"/>
                </a:cubicBezTo>
                <a:lnTo>
                  <a:pt x="6808" y="4553"/>
                </a:lnTo>
                <a:cubicBezTo>
                  <a:pt x="6780" y="4553"/>
                  <a:pt x="6758" y="4531"/>
                  <a:pt x="6758" y="4503"/>
                </a:cubicBezTo>
                <a:cubicBezTo>
                  <a:pt x="6758" y="4476"/>
                  <a:pt x="6780" y="4453"/>
                  <a:pt x="6808" y="4453"/>
                </a:cubicBezTo>
                <a:close/>
                <a:moveTo>
                  <a:pt x="7008" y="4453"/>
                </a:moveTo>
                <a:lnTo>
                  <a:pt x="7008" y="4453"/>
                </a:lnTo>
                <a:cubicBezTo>
                  <a:pt x="7035" y="4453"/>
                  <a:pt x="7058" y="4476"/>
                  <a:pt x="7058" y="4503"/>
                </a:cubicBezTo>
                <a:cubicBezTo>
                  <a:pt x="7058" y="4531"/>
                  <a:pt x="7035" y="4553"/>
                  <a:pt x="7008" y="4553"/>
                </a:cubicBezTo>
                <a:lnTo>
                  <a:pt x="7008" y="4553"/>
                </a:lnTo>
                <a:cubicBezTo>
                  <a:pt x="6980" y="4553"/>
                  <a:pt x="6958" y="4531"/>
                  <a:pt x="6958" y="4503"/>
                </a:cubicBezTo>
                <a:cubicBezTo>
                  <a:pt x="6958" y="4476"/>
                  <a:pt x="6980" y="4453"/>
                  <a:pt x="7008" y="4453"/>
                </a:cubicBezTo>
                <a:close/>
                <a:moveTo>
                  <a:pt x="7208" y="4453"/>
                </a:moveTo>
                <a:lnTo>
                  <a:pt x="7208" y="4453"/>
                </a:lnTo>
                <a:cubicBezTo>
                  <a:pt x="7236" y="4453"/>
                  <a:pt x="7258" y="4476"/>
                  <a:pt x="7258" y="4503"/>
                </a:cubicBezTo>
                <a:cubicBezTo>
                  <a:pt x="7258" y="4531"/>
                  <a:pt x="7236" y="4553"/>
                  <a:pt x="7208" y="4553"/>
                </a:cubicBezTo>
                <a:lnTo>
                  <a:pt x="7208" y="4553"/>
                </a:lnTo>
                <a:cubicBezTo>
                  <a:pt x="7180" y="4553"/>
                  <a:pt x="7158" y="4531"/>
                  <a:pt x="7158" y="4503"/>
                </a:cubicBezTo>
                <a:cubicBezTo>
                  <a:pt x="7158" y="4476"/>
                  <a:pt x="7180" y="4453"/>
                  <a:pt x="7208" y="4453"/>
                </a:cubicBezTo>
                <a:close/>
                <a:moveTo>
                  <a:pt x="7408" y="4453"/>
                </a:moveTo>
                <a:lnTo>
                  <a:pt x="7408" y="4453"/>
                </a:lnTo>
                <a:cubicBezTo>
                  <a:pt x="7436" y="4453"/>
                  <a:pt x="7458" y="4476"/>
                  <a:pt x="7458" y="4503"/>
                </a:cubicBezTo>
                <a:cubicBezTo>
                  <a:pt x="7458" y="4531"/>
                  <a:pt x="7436" y="4553"/>
                  <a:pt x="7408" y="4553"/>
                </a:cubicBezTo>
                <a:lnTo>
                  <a:pt x="7408" y="4553"/>
                </a:lnTo>
                <a:cubicBezTo>
                  <a:pt x="7380" y="4553"/>
                  <a:pt x="7358" y="4531"/>
                  <a:pt x="7358" y="4503"/>
                </a:cubicBezTo>
                <a:cubicBezTo>
                  <a:pt x="7358" y="4476"/>
                  <a:pt x="7380" y="4453"/>
                  <a:pt x="7408" y="4453"/>
                </a:cubicBezTo>
                <a:close/>
                <a:moveTo>
                  <a:pt x="7608" y="4453"/>
                </a:moveTo>
                <a:lnTo>
                  <a:pt x="7608" y="4453"/>
                </a:lnTo>
                <a:cubicBezTo>
                  <a:pt x="7636" y="4453"/>
                  <a:pt x="7658" y="4476"/>
                  <a:pt x="7658" y="4503"/>
                </a:cubicBezTo>
                <a:cubicBezTo>
                  <a:pt x="7658" y="4531"/>
                  <a:pt x="7636" y="4553"/>
                  <a:pt x="7608" y="4553"/>
                </a:cubicBezTo>
                <a:lnTo>
                  <a:pt x="7608" y="4553"/>
                </a:lnTo>
                <a:cubicBezTo>
                  <a:pt x="7580" y="4553"/>
                  <a:pt x="7558" y="4531"/>
                  <a:pt x="7558" y="4503"/>
                </a:cubicBezTo>
                <a:cubicBezTo>
                  <a:pt x="7558" y="4476"/>
                  <a:pt x="7580" y="4453"/>
                  <a:pt x="7608" y="4453"/>
                </a:cubicBezTo>
                <a:close/>
                <a:moveTo>
                  <a:pt x="7808" y="4453"/>
                </a:moveTo>
                <a:lnTo>
                  <a:pt x="7808" y="4453"/>
                </a:lnTo>
                <a:cubicBezTo>
                  <a:pt x="7836" y="4453"/>
                  <a:pt x="7858" y="4476"/>
                  <a:pt x="7858" y="4503"/>
                </a:cubicBezTo>
                <a:cubicBezTo>
                  <a:pt x="7858" y="4531"/>
                  <a:pt x="7836" y="4553"/>
                  <a:pt x="7808" y="4553"/>
                </a:cubicBezTo>
                <a:lnTo>
                  <a:pt x="7808" y="4553"/>
                </a:lnTo>
                <a:cubicBezTo>
                  <a:pt x="7781" y="4553"/>
                  <a:pt x="7758" y="4531"/>
                  <a:pt x="7758" y="4503"/>
                </a:cubicBezTo>
                <a:cubicBezTo>
                  <a:pt x="7758" y="4476"/>
                  <a:pt x="7781" y="4453"/>
                  <a:pt x="7808" y="4453"/>
                </a:cubicBezTo>
                <a:close/>
                <a:moveTo>
                  <a:pt x="8008" y="4453"/>
                </a:moveTo>
                <a:lnTo>
                  <a:pt x="8008" y="4453"/>
                </a:lnTo>
                <a:cubicBezTo>
                  <a:pt x="8036" y="4453"/>
                  <a:pt x="8058" y="4476"/>
                  <a:pt x="8058" y="4503"/>
                </a:cubicBezTo>
                <a:cubicBezTo>
                  <a:pt x="8058" y="4531"/>
                  <a:pt x="8036" y="4553"/>
                  <a:pt x="8008" y="4553"/>
                </a:cubicBezTo>
                <a:lnTo>
                  <a:pt x="8008" y="4553"/>
                </a:lnTo>
                <a:cubicBezTo>
                  <a:pt x="7981" y="4553"/>
                  <a:pt x="7958" y="4531"/>
                  <a:pt x="7958" y="4503"/>
                </a:cubicBezTo>
                <a:cubicBezTo>
                  <a:pt x="7958" y="4476"/>
                  <a:pt x="7981" y="4453"/>
                  <a:pt x="8008" y="4453"/>
                </a:cubicBezTo>
                <a:close/>
                <a:moveTo>
                  <a:pt x="8208" y="4453"/>
                </a:moveTo>
                <a:lnTo>
                  <a:pt x="8208" y="4453"/>
                </a:lnTo>
                <a:cubicBezTo>
                  <a:pt x="8236" y="4453"/>
                  <a:pt x="8258" y="4476"/>
                  <a:pt x="8258" y="4503"/>
                </a:cubicBezTo>
                <a:cubicBezTo>
                  <a:pt x="8258" y="4531"/>
                  <a:pt x="8236" y="4553"/>
                  <a:pt x="8208" y="4553"/>
                </a:cubicBezTo>
                <a:lnTo>
                  <a:pt x="8208" y="4553"/>
                </a:lnTo>
                <a:cubicBezTo>
                  <a:pt x="8181" y="4553"/>
                  <a:pt x="8158" y="4531"/>
                  <a:pt x="8158" y="4503"/>
                </a:cubicBezTo>
                <a:cubicBezTo>
                  <a:pt x="8158" y="4476"/>
                  <a:pt x="8181" y="4453"/>
                  <a:pt x="8208" y="4453"/>
                </a:cubicBezTo>
                <a:close/>
                <a:moveTo>
                  <a:pt x="8408" y="4453"/>
                </a:moveTo>
                <a:lnTo>
                  <a:pt x="8409" y="4453"/>
                </a:lnTo>
                <a:cubicBezTo>
                  <a:pt x="8436" y="4453"/>
                  <a:pt x="8459" y="4476"/>
                  <a:pt x="8459" y="4503"/>
                </a:cubicBezTo>
                <a:cubicBezTo>
                  <a:pt x="8459" y="4531"/>
                  <a:pt x="8436" y="4553"/>
                  <a:pt x="8409" y="4553"/>
                </a:cubicBezTo>
                <a:lnTo>
                  <a:pt x="8408" y="4553"/>
                </a:lnTo>
                <a:cubicBezTo>
                  <a:pt x="8381" y="4553"/>
                  <a:pt x="8358" y="4531"/>
                  <a:pt x="8358" y="4503"/>
                </a:cubicBezTo>
                <a:cubicBezTo>
                  <a:pt x="8358" y="4476"/>
                  <a:pt x="8381" y="4453"/>
                  <a:pt x="8408" y="4453"/>
                </a:cubicBezTo>
                <a:close/>
                <a:moveTo>
                  <a:pt x="8609" y="4453"/>
                </a:moveTo>
                <a:lnTo>
                  <a:pt x="8609" y="4453"/>
                </a:lnTo>
                <a:cubicBezTo>
                  <a:pt x="8636" y="4453"/>
                  <a:pt x="8659" y="4476"/>
                  <a:pt x="8659" y="4503"/>
                </a:cubicBezTo>
                <a:cubicBezTo>
                  <a:pt x="8659" y="4531"/>
                  <a:pt x="8636" y="4553"/>
                  <a:pt x="8609" y="4553"/>
                </a:cubicBezTo>
                <a:lnTo>
                  <a:pt x="8609" y="4553"/>
                </a:lnTo>
                <a:cubicBezTo>
                  <a:pt x="8581" y="4553"/>
                  <a:pt x="8559" y="4531"/>
                  <a:pt x="8559" y="4503"/>
                </a:cubicBezTo>
                <a:cubicBezTo>
                  <a:pt x="8559" y="4476"/>
                  <a:pt x="8581" y="4453"/>
                  <a:pt x="8609" y="4453"/>
                </a:cubicBezTo>
                <a:close/>
                <a:moveTo>
                  <a:pt x="8809" y="4453"/>
                </a:moveTo>
                <a:lnTo>
                  <a:pt x="8809" y="4453"/>
                </a:lnTo>
                <a:cubicBezTo>
                  <a:pt x="8836" y="4453"/>
                  <a:pt x="8859" y="4476"/>
                  <a:pt x="8859" y="4503"/>
                </a:cubicBezTo>
                <a:cubicBezTo>
                  <a:pt x="8859" y="4531"/>
                  <a:pt x="8836" y="4553"/>
                  <a:pt x="8809" y="4553"/>
                </a:cubicBezTo>
                <a:lnTo>
                  <a:pt x="8809" y="4553"/>
                </a:lnTo>
                <a:cubicBezTo>
                  <a:pt x="8781" y="4553"/>
                  <a:pt x="8759" y="4531"/>
                  <a:pt x="8759" y="4503"/>
                </a:cubicBezTo>
                <a:cubicBezTo>
                  <a:pt x="8759" y="4476"/>
                  <a:pt x="8781" y="4453"/>
                  <a:pt x="8809" y="4453"/>
                </a:cubicBezTo>
                <a:close/>
                <a:moveTo>
                  <a:pt x="9009" y="4453"/>
                </a:moveTo>
                <a:lnTo>
                  <a:pt x="9009" y="4453"/>
                </a:lnTo>
                <a:cubicBezTo>
                  <a:pt x="9036" y="4453"/>
                  <a:pt x="9059" y="4476"/>
                  <a:pt x="9059" y="4503"/>
                </a:cubicBezTo>
                <a:cubicBezTo>
                  <a:pt x="9059" y="4531"/>
                  <a:pt x="9036" y="4553"/>
                  <a:pt x="9009" y="4553"/>
                </a:cubicBezTo>
                <a:lnTo>
                  <a:pt x="9009" y="4553"/>
                </a:lnTo>
                <a:cubicBezTo>
                  <a:pt x="8981" y="4553"/>
                  <a:pt x="8959" y="4531"/>
                  <a:pt x="8959" y="4503"/>
                </a:cubicBezTo>
                <a:cubicBezTo>
                  <a:pt x="8959" y="4476"/>
                  <a:pt x="8981" y="4453"/>
                  <a:pt x="9009" y="4453"/>
                </a:cubicBezTo>
                <a:close/>
                <a:moveTo>
                  <a:pt x="9209" y="4453"/>
                </a:moveTo>
                <a:lnTo>
                  <a:pt x="9209" y="4453"/>
                </a:lnTo>
                <a:cubicBezTo>
                  <a:pt x="9237" y="4453"/>
                  <a:pt x="9259" y="4476"/>
                  <a:pt x="9259" y="4503"/>
                </a:cubicBezTo>
                <a:cubicBezTo>
                  <a:pt x="9259" y="4531"/>
                  <a:pt x="9237" y="4553"/>
                  <a:pt x="9209" y="4553"/>
                </a:cubicBezTo>
                <a:lnTo>
                  <a:pt x="9209" y="4553"/>
                </a:lnTo>
                <a:cubicBezTo>
                  <a:pt x="9181" y="4553"/>
                  <a:pt x="9159" y="4531"/>
                  <a:pt x="9159" y="4503"/>
                </a:cubicBezTo>
                <a:cubicBezTo>
                  <a:pt x="9159" y="4476"/>
                  <a:pt x="9181" y="4453"/>
                  <a:pt x="9209" y="4453"/>
                </a:cubicBezTo>
                <a:close/>
                <a:moveTo>
                  <a:pt x="9409" y="4453"/>
                </a:moveTo>
                <a:lnTo>
                  <a:pt x="9409" y="4453"/>
                </a:lnTo>
                <a:cubicBezTo>
                  <a:pt x="9437" y="4453"/>
                  <a:pt x="9459" y="4476"/>
                  <a:pt x="9459" y="4503"/>
                </a:cubicBezTo>
                <a:cubicBezTo>
                  <a:pt x="9459" y="4531"/>
                  <a:pt x="9437" y="4553"/>
                  <a:pt x="9409" y="4553"/>
                </a:cubicBezTo>
                <a:lnTo>
                  <a:pt x="9409" y="4553"/>
                </a:lnTo>
                <a:cubicBezTo>
                  <a:pt x="9381" y="4553"/>
                  <a:pt x="9359" y="4531"/>
                  <a:pt x="9359" y="4503"/>
                </a:cubicBezTo>
                <a:cubicBezTo>
                  <a:pt x="9359" y="4476"/>
                  <a:pt x="9381" y="4453"/>
                  <a:pt x="9409" y="4453"/>
                </a:cubicBezTo>
                <a:close/>
                <a:moveTo>
                  <a:pt x="9609" y="4453"/>
                </a:moveTo>
                <a:lnTo>
                  <a:pt x="9609" y="4453"/>
                </a:lnTo>
                <a:cubicBezTo>
                  <a:pt x="9637" y="4453"/>
                  <a:pt x="9659" y="4476"/>
                  <a:pt x="9659" y="4503"/>
                </a:cubicBezTo>
                <a:cubicBezTo>
                  <a:pt x="9659" y="4531"/>
                  <a:pt x="9637" y="4553"/>
                  <a:pt x="9609" y="4553"/>
                </a:cubicBezTo>
                <a:lnTo>
                  <a:pt x="9609" y="4553"/>
                </a:lnTo>
                <a:cubicBezTo>
                  <a:pt x="9581" y="4553"/>
                  <a:pt x="9559" y="4531"/>
                  <a:pt x="9559" y="4503"/>
                </a:cubicBezTo>
                <a:cubicBezTo>
                  <a:pt x="9559" y="4476"/>
                  <a:pt x="9581" y="4453"/>
                  <a:pt x="9609" y="4453"/>
                </a:cubicBezTo>
                <a:close/>
                <a:moveTo>
                  <a:pt x="9809" y="4453"/>
                </a:moveTo>
                <a:lnTo>
                  <a:pt x="9809" y="4453"/>
                </a:lnTo>
                <a:cubicBezTo>
                  <a:pt x="9837" y="4453"/>
                  <a:pt x="9859" y="4476"/>
                  <a:pt x="9859" y="4503"/>
                </a:cubicBezTo>
                <a:cubicBezTo>
                  <a:pt x="9859" y="4531"/>
                  <a:pt x="9837" y="4553"/>
                  <a:pt x="9809" y="4553"/>
                </a:cubicBezTo>
                <a:lnTo>
                  <a:pt x="9809" y="4553"/>
                </a:lnTo>
                <a:cubicBezTo>
                  <a:pt x="9782" y="4553"/>
                  <a:pt x="9759" y="4531"/>
                  <a:pt x="9759" y="4503"/>
                </a:cubicBezTo>
                <a:cubicBezTo>
                  <a:pt x="9759" y="4476"/>
                  <a:pt x="9782" y="4453"/>
                  <a:pt x="9809" y="4453"/>
                </a:cubicBezTo>
                <a:close/>
                <a:moveTo>
                  <a:pt x="9900" y="4444"/>
                </a:moveTo>
                <a:lnTo>
                  <a:pt x="9900" y="4444"/>
                </a:lnTo>
                <a:cubicBezTo>
                  <a:pt x="9900" y="4417"/>
                  <a:pt x="9923" y="4394"/>
                  <a:pt x="9950" y="4394"/>
                </a:cubicBezTo>
                <a:cubicBezTo>
                  <a:pt x="9978" y="4394"/>
                  <a:pt x="10000" y="4417"/>
                  <a:pt x="10000" y="4444"/>
                </a:cubicBezTo>
                <a:lnTo>
                  <a:pt x="10000" y="4444"/>
                </a:lnTo>
                <a:cubicBezTo>
                  <a:pt x="10000" y="4472"/>
                  <a:pt x="9978" y="4494"/>
                  <a:pt x="9950" y="4494"/>
                </a:cubicBezTo>
                <a:cubicBezTo>
                  <a:pt x="9923" y="4494"/>
                  <a:pt x="9900" y="4472"/>
                  <a:pt x="9900" y="4444"/>
                </a:cubicBezTo>
                <a:close/>
                <a:moveTo>
                  <a:pt x="9900" y="4244"/>
                </a:moveTo>
                <a:lnTo>
                  <a:pt x="9900" y="4244"/>
                </a:lnTo>
                <a:cubicBezTo>
                  <a:pt x="9900" y="4217"/>
                  <a:pt x="9923" y="4194"/>
                  <a:pt x="9950" y="4194"/>
                </a:cubicBezTo>
                <a:cubicBezTo>
                  <a:pt x="9978" y="4194"/>
                  <a:pt x="10000" y="4217"/>
                  <a:pt x="10000" y="4244"/>
                </a:cubicBezTo>
                <a:lnTo>
                  <a:pt x="10000" y="4244"/>
                </a:lnTo>
                <a:cubicBezTo>
                  <a:pt x="10000" y="4272"/>
                  <a:pt x="9978" y="4294"/>
                  <a:pt x="9950" y="4294"/>
                </a:cubicBezTo>
                <a:cubicBezTo>
                  <a:pt x="9923" y="4294"/>
                  <a:pt x="9900" y="4272"/>
                  <a:pt x="9900" y="4244"/>
                </a:cubicBezTo>
                <a:close/>
                <a:moveTo>
                  <a:pt x="9900" y="4044"/>
                </a:moveTo>
                <a:lnTo>
                  <a:pt x="9900" y="4044"/>
                </a:lnTo>
                <a:cubicBezTo>
                  <a:pt x="9900" y="4016"/>
                  <a:pt x="9923" y="3994"/>
                  <a:pt x="9950" y="3994"/>
                </a:cubicBezTo>
                <a:cubicBezTo>
                  <a:pt x="9978" y="3994"/>
                  <a:pt x="10000" y="4016"/>
                  <a:pt x="10000" y="4044"/>
                </a:cubicBezTo>
                <a:lnTo>
                  <a:pt x="10000" y="4044"/>
                </a:lnTo>
                <a:cubicBezTo>
                  <a:pt x="10000" y="4072"/>
                  <a:pt x="9978" y="4094"/>
                  <a:pt x="9950" y="4094"/>
                </a:cubicBezTo>
                <a:cubicBezTo>
                  <a:pt x="9923" y="4094"/>
                  <a:pt x="9900" y="4072"/>
                  <a:pt x="9900" y="4044"/>
                </a:cubicBezTo>
                <a:close/>
                <a:moveTo>
                  <a:pt x="9900" y="3844"/>
                </a:moveTo>
                <a:lnTo>
                  <a:pt x="9900" y="3844"/>
                </a:lnTo>
                <a:cubicBezTo>
                  <a:pt x="9900" y="3816"/>
                  <a:pt x="9923" y="3794"/>
                  <a:pt x="9950" y="3794"/>
                </a:cubicBezTo>
                <a:cubicBezTo>
                  <a:pt x="9978" y="3794"/>
                  <a:pt x="10000" y="3816"/>
                  <a:pt x="10000" y="3844"/>
                </a:cubicBezTo>
                <a:lnTo>
                  <a:pt x="10000" y="3844"/>
                </a:lnTo>
                <a:cubicBezTo>
                  <a:pt x="10000" y="3872"/>
                  <a:pt x="9978" y="3894"/>
                  <a:pt x="9950" y="3894"/>
                </a:cubicBezTo>
                <a:cubicBezTo>
                  <a:pt x="9923" y="3894"/>
                  <a:pt x="9900" y="3872"/>
                  <a:pt x="9900" y="3844"/>
                </a:cubicBezTo>
                <a:close/>
                <a:moveTo>
                  <a:pt x="9900" y="3644"/>
                </a:moveTo>
                <a:lnTo>
                  <a:pt x="9900" y="3644"/>
                </a:lnTo>
                <a:cubicBezTo>
                  <a:pt x="9900" y="3616"/>
                  <a:pt x="9923" y="3594"/>
                  <a:pt x="9950" y="3594"/>
                </a:cubicBezTo>
                <a:cubicBezTo>
                  <a:pt x="9978" y="3594"/>
                  <a:pt x="10000" y="3616"/>
                  <a:pt x="10000" y="3644"/>
                </a:cubicBezTo>
                <a:lnTo>
                  <a:pt x="10000" y="3644"/>
                </a:lnTo>
                <a:cubicBezTo>
                  <a:pt x="10000" y="3672"/>
                  <a:pt x="9978" y="3694"/>
                  <a:pt x="9950" y="3694"/>
                </a:cubicBezTo>
                <a:cubicBezTo>
                  <a:pt x="9923" y="3694"/>
                  <a:pt x="9900" y="3672"/>
                  <a:pt x="9900" y="3644"/>
                </a:cubicBezTo>
                <a:close/>
                <a:moveTo>
                  <a:pt x="9900" y="3444"/>
                </a:moveTo>
                <a:lnTo>
                  <a:pt x="9900" y="3444"/>
                </a:lnTo>
                <a:cubicBezTo>
                  <a:pt x="9900" y="3416"/>
                  <a:pt x="9923" y="3394"/>
                  <a:pt x="9950" y="3394"/>
                </a:cubicBezTo>
                <a:cubicBezTo>
                  <a:pt x="9978" y="3394"/>
                  <a:pt x="10000" y="3416"/>
                  <a:pt x="10000" y="3444"/>
                </a:cubicBezTo>
                <a:lnTo>
                  <a:pt x="10000" y="3444"/>
                </a:lnTo>
                <a:cubicBezTo>
                  <a:pt x="10000" y="3471"/>
                  <a:pt x="9978" y="3494"/>
                  <a:pt x="9950" y="3494"/>
                </a:cubicBezTo>
                <a:cubicBezTo>
                  <a:pt x="9923" y="3494"/>
                  <a:pt x="9900" y="3471"/>
                  <a:pt x="9900" y="3444"/>
                </a:cubicBezTo>
                <a:close/>
                <a:moveTo>
                  <a:pt x="9900" y="3244"/>
                </a:moveTo>
                <a:lnTo>
                  <a:pt x="9900" y="3244"/>
                </a:lnTo>
                <a:cubicBezTo>
                  <a:pt x="9900" y="3216"/>
                  <a:pt x="9923" y="3194"/>
                  <a:pt x="9950" y="3194"/>
                </a:cubicBezTo>
                <a:cubicBezTo>
                  <a:pt x="9978" y="3194"/>
                  <a:pt x="10000" y="3216"/>
                  <a:pt x="10000" y="3244"/>
                </a:cubicBezTo>
                <a:lnTo>
                  <a:pt x="10000" y="3244"/>
                </a:lnTo>
                <a:cubicBezTo>
                  <a:pt x="10000" y="3271"/>
                  <a:pt x="9978" y="3294"/>
                  <a:pt x="9950" y="3294"/>
                </a:cubicBezTo>
                <a:cubicBezTo>
                  <a:pt x="9923" y="3294"/>
                  <a:pt x="9900" y="3271"/>
                  <a:pt x="9900" y="3244"/>
                </a:cubicBezTo>
                <a:close/>
                <a:moveTo>
                  <a:pt x="9900" y="3044"/>
                </a:moveTo>
                <a:lnTo>
                  <a:pt x="9900" y="3044"/>
                </a:lnTo>
                <a:cubicBezTo>
                  <a:pt x="9900" y="3016"/>
                  <a:pt x="9923" y="2994"/>
                  <a:pt x="9950" y="2994"/>
                </a:cubicBezTo>
                <a:cubicBezTo>
                  <a:pt x="9978" y="2994"/>
                  <a:pt x="10000" y="3016"/>
                  <a:pt x="10000" y="3044"/>
                </a:cubicBezTo>
                <a:lnTo>
                  <a:pt x="10000" y="3044"/>
                </a:lnTo>
                <a:cubicBezTo>
                  <a:pt x="10000" y="3071"/>
                  <a:pt x="9978" y="3094"/>
                  <a:pt x="9950" y="3094"/>
                </a:cubicBezTo>
                <a:cubicBezTo>
                  <a:pt x="9923" y="3094"/>
                  <a:pt x="9900" y="3071"/>
                  <a:pt x="9900" y="3044"/>
                </a:cubicBezTo>
                <a:close/>
                <a:moveTo>
                  <a:pt x="9900" y="2844"/>
                </a:moveTo>
                <a:lnTo>
                  <a:pt x="9900" y="2843"/>
                </a:lnTo>
                <a:cubicBezTo>
                  <a:pt x="9900" y="2816"/>
                  <a:pt x="9923" y="2793"/>
                  <a:pt x="9950" y="2793"/>
                </a:cubicBezTo>
                <a:cubicBezTo>
                  <a:pt x="9978" y="2793"/>
                  <a:pt x="10000" y="2816"/>
                  <a:pt x="10000" y="2843"/>
                </a:cubicBezTo>
                <a:lnTo>
                  <a:pt x="10000" y="2844"/>
                </a:lnTo>
                <a:cubicBezTo>
                  <a:pt x="10000" y="2871"/>
                  <a:pt x="9978" y="2894"/>
                  <a:pt x="9950" y="2894"/>
                </a:cubicBezTo>
                <a:cubicBezTo>
                  <a:pt x="9923" y="2894"/>
                  <a:pt x="9900" y="2871"/>
                  <a:pt x="9900" y="2844"/>
                </a:cubicBezTo>
                <a:close/>
                <a:moveTo>
                  <a:pt x="9900" y="2643"/>
                </a:moveTo>
                <a:lnTo>
                  <a:pt x="9900" y="2643"/>
                </a:lnTo>
                <a:cubicBezTo>
                  <a:pt x="9900" y="2616"/>
                  <a:pt x="9923" y="2593"/>
                  <a:pt x="9950" y="2593"/>
                </a:cubicBezTo>
                <a:cubicBezTo>
                  <a:pt x="9978" y="2593"/>
                  <a:pt x="10000" y="2616"/>
                  <a:pt x="10000" y="2643"/>
                </a:cubicBezTo>
                <a:lnTo>
                  <a:pt x="10000" y="2643"/>
                </a:lnTo>
                <a:cubicBezTo>
                  <a:pt x="10000" y="2671"/>
                  <a:pt x="9978" y="2693"/>
                  <a:pt x="9950" y="2693"/>
                </a:cubicBezTo>
                <a:cubicBezTo>
                  <a:pt x="9923" y="2693"/>
                  <a:pt x="9900" y="2671"/>
                  <a:pt x="9900" y="2643"/>
                </a:cubicBezTo>
                <a:close/>
                <a:moveTo>
                  <a:pt x="9900" y="2443"/>
                </a:moveTo>
                <a:lnTo>
                  <a:pt x="9900" y="2443"/>
                </a:lnTo>
                <a:cubicBezTo>
                  <a:pt x="9900" y="2416"/>
                  <a:pt x="9923" y="2393"/>
                  <a:pt x="9950" y="2393"/>
                </a:cubicBezTo>
                <a:cubicBezTo>
                  <a:pt x="9978" y="2393"/>
                  <a:pt x="10000" y="2416"/>
                  <a:pt x="10000" y="2443"/>
                </a:cubicBezTo>
                <a:lnTo>
                  <a:pt x="10000" y="2443"/>
                </a:lnTo>
                <a:cubicBezTo>
                  <a:pt x="10000" y="2471"/>
                  <a:pt x="9978" y="2493"/>
                  <a:pt x="9950" y="2493"/>
                </a:cubicBezTo>
                <a:cubicBezTo>
                  <a:pt x="9923" y="2493"/>
                  <a:pt x="9900" y="2471"/>
                  <a:pt x="9900" y="2443"/>
                </a:cubicBezTo>
                <a:close/>
                <a:moveTo>
                  <a:pt x="9900" y="2243"/>
                </a:moveTo>
                <a:lnTo>
                  <a:pt x="9900" y="2243"/>
                </a:lnTo>
                <a:cubicBezTo>
                  <a:pt x="9900" y="2216"/>
                  <a:pt x="9923" y="2193"/>
                  <a:pt x="9950" y="2193"/>
                </a:cubicBezTo>
                <a:cubicBezTo>
                  <a:pt x="9978" y="2193"/>
                  <a:pt x="10000" y="2216"/>
                  <a:pt x="10000" y="2243"/>
                </a:cubicBezTo>
                <a:lnTo>
                  <a:pt x="10000" y="2243"/>
                </a:lnTo>
                <a:cubicBezTo>
                  <a:pt x="10000" y="2271"/>
                  <a:pt x="9978" y="2293"/>
                  <a:pt x="9950" y="2293"/>
                </a:cubicBezTo>
                <a:cubicBezTo>
                  <a:pt x="9923" y="2293"/>
                  <a:pt x="9900" y="2271"/>
                  <a:pt x="9900" y="2243"/>
                </a:cubicBezTo>
                <a:close/>
                <a:moveTo>
                  <a:pt x="9900" y="2043"/>
                </a:moveTo>
                <a:lnTo>
                  <a:pt x="9900" y="2043"/>
                </a:lnTo>
                <a:cubicBezTo>
                  <a:pt x="9900" y="2015"/>
                  <a:pt x="9923" y="1993"/>
                  <a:pt x="9950" y="1993"/>
                </a:cubicBezTo>
                <a:cubicBezTo>
                  <a:pt x="9978" y="1993"/>
                  <a:pt x="10000" y="2015"/>
                  <a:pt x="10000" y="2043"/>
                </a:cubicBezTo>
                <a:lnTo>
                  <a:pt x="10000" y="2043"/>
                </a:lnTo>
                <a:cubicBezTo>
                  <a:pt x="10000" y="2071"/>
                  <a:pt x="9978" y="2093"/>
                  <a:pt x="9950" y="2093"/>
                </a:cubicBezTo>
                <a:cubicBezTo>
                  <a:pt x="9923" y="2093"/>
                  <a:pt x="9900" y="2071"/>
                  <a:pt x="9900" y="2043"/>
                </a:cubicBezTo>
                <a:close/>
                <a:moveTo>
                  <a:pt x="9900" y="1843"/>
                </a:moveTo>
                <a:lnTo>
                  <a:pt x="9900" y="1843"/>
                </a:lnTo>
                <a:cubicBezTo>
                  <a:pt x="9900" y="1815"/>
                  <a:pt x="9923" y="1793"/>
                  <a:pt x="9950" y="1793"/>
                </a:cubicBezTo>
                <a:cubicBezTo>
                  <a:pt x="9978" y="1793"/>
                  <a:pt x="10000" y="1815"/>
                  <a:pt x="10000" y="1843"/>
                </a:cubicBezTo>
                <a:lnTo>
                  <a:pt x="10000" y="1843"/>
                </a:lnTo>
                <a:cubicBezTo>
                  <a:pt x="10000" y="1871"/>
                  <a:pt x="9978" y="1893"/>
                  <a:pt x="9950" y="1893"/>
                </a:cubicBezTo>
                <a:cubicBezTo>
                  <a:pt x="9923" y="1893"/>
                  <a:pt x="9900" y="1871"/>
                  <a:pt x="9900" y="1843"/>
                </a:cubicBezTo>
                <a:close/>
                <a:moveTo>
                  <a:pt x="9900" y="1643"/>
                </a:moveTo>
                <a:lnTo>
                  <a:pt x="9900" y="1643"/>
                </a:lnTo>
                <a:cubicBezTo>
                  <a:pt x="9900" y="1615"/>
                  <a:pt x="9923" y="1593"/>
                  <a:pt x="9950" y="1593"/>
                </a:cubicBezTo>
                <a:cubicBezTo>
                  <a:pt x="9978" y="1593"/>
                  <a:pt x="10000" y="1615"/>
                  <a:pt x="10000" y="1643"/>
                </a:cubicBezTo>
                <a:lnTo>
                  <a:pt x="10000" y="1643"/>
                </a:lnTo>
                <a:cubicBezTo>
                  <a:pt x="10000" y="1671"/>
                  <a:pt x="9978" y="1693"/>
                  <a:pt x="9950" y="1693"/>
                </a:cubicBezTo>
                <a:cubicBezTo>
                  <a:pt x="9923" y="1693"/>
                  <a:pt x="9900" y="1671"/>
                  <a:pt x="9900" y="1643"/>
                </a:cubicBezTo>
                <a:close/>
                <a:moveTo>
                  <a:pt x="9900" y="1443"/>
                </a:moveTo>
                <a:lnTo>
                  <a:pt x="9900" y="1443"/>
                </a:lnTo>
                <a:cubicBezTo>
                  <a:pt x="9900" y="1415"/>
                  <a:pt x="9923" y="1393"/>
                  <a:pt x="9950" y="1393"/>
                </a:cubicBezTo>
                <a:cubicBezTo>
                  <a:pt x="9978" y="1393"/>
                  <a:pt x="10000" y="1415"/>
                  <a:pt x="10000" y="1443"/>
                </a:cubicBezTo>
                <a:lnTo>
                  <a:pt x="10000" y="1443"/>
                </a:lnTo>
                <a:cubicBezTo>
                  <a:pt x="10000" y="1470"/>
                  <a:pt x="9978" y="1493"/>
                  <a:pt x="9950" y="1493"/>
                </a:cubicBezTo>
                <a:cubicBezTo>
                  <a:pt x="9923" y="1493"/>
                  <a:pt x="9900" y="1470"/>
                  <a:pt x="9900" y="1443"/>
                </a:cubicBezTo>
                <a:close/>
                <a:moveTo>
                  <a:pt x="9900" y="1243"/>
                </a:moveTo>
                <a:lnTo>
                  <a:pt x="9900" y="1243"/>
                </a:lnTo>
                <a:cubicBezTo>
                  <a:pt x="9900" y="1215"/>
                  <a:pt x="9923" y="1193"/>
                  <a:pt x="9950" y="1193"/>
                </a:cubicBezTo>
                <a:cubicBezTo>
                  <a:pt x="9978" y="1193"/>
                  <a:pt x="10000" y="1215"/>
                  <a:pt x="10000" y="1243"/>
                </a:cubicBezTo>
                <a:lnTo>
                  <a:pt x="10000" y="1243"/>
                </a:lnTo>
                <a:cubicBezTo>
                  <a:pt x="10000" y="1270"/>
                  <a:pt x="9978" y="1293"/>
                  <a:pt x="9950" y="1293"/>
                </a:cubicBezTo>
                <a:cubicBezTo>
                  <a:pt x="9923" y="1293"/>
                  <a:pt x="9900" y="1270"/>
                  <a:pt x="9900" y="1243"/>
                </a:cubicBezTo>
                <a:close/>
                <a:moveTo>
                  <a:pt x="9900" y="1043"/>
                </a:moveTo>
                <a:lnTo>
                  <a:pt x="9900" y="1043"/>
                </a:lnTo>
                <a:cubicBezTo>
                  <a:pt x="9900" y="1015"/>
                  <a:pt x="9923" y="993"/>
                  <a:pt x="9950" y="993"/>
                </a:cubicBezTo>
                <a:cubicBezTo>
                  <a:pt x="9978" y="993"/>
                  <a:pt x="10000" y="1015"/>
                  <a:pt x="10000" y="1043"/>
                </a:cubicBezTo>
                <a:lnTo>
                  <a:pt x="10000" y="1043"/>
                </a:lnTo>
                <a:cubicBezTo>
                  <a:pt x="10000" y="1070"/>
                  <a:pt x="9978" y="1093"/>
                  <a:pt x="9950" y="1093"/>
                </a:cubicBezTo>
                <a:cubicBezTo>
                  <a:pt x="9923" y="1093"/>
                  <a:pt x="9900" y="1070"/>
                  <a:pt x="9900" y="1043"/>
                </a:cubicBezTo>
                <a:close/>
                <a:moveTo>
                  <a:pt x="9900" y="843"/>
                </a:moveTo>
                <a:lnTo>
                  <a:pt x="9900" y="842"/>
                </a:lnTo>
                <a:cubicBezTo>
                  <a:pt x="9900" y="815"/>
                  <a:pt x="9923" y="792"/>
                  <a:pt x="9950" y="792"/>
                </a:cubicBezTo>
                <a:cubicBezTo>
                  <a:pt x="9978" y="792"/>
                  <a:pt x="10000" y="815"/>
                  <a:pt x="10000" y="842"/>
                </a:cubicBezTo>
                <a:lnTo>
                  <a:pt x="10000" y="843"/>
                </a:lnTo>
                <a:cubicBezTo>
                  <a:pt x="10000" y="870"/>
                  <a:pt x="9978" y="893"/>
                  <a:pt x="9950" y="893"/>
                </a:cubicBezTo>
                <a:cubicBezTo>
                  <a:pt x="9923" y="893"/>
                  <a:pt x="9900" y="870"/>
                  <a:pt x="9900" y="843"/>
                </a:cubicBezTo>
                <a:close/>
                <a:moveTo>
                  <a:pt x="9900" y="642"/>
                </a:moveTo>
                <a:lnTo>
                  <a:pt x="9900" y="642"/>
                </a:lnTo>
                <a:cubicBezTo>
                  <a:pt x="9900" y="615"/>
                  <a:pt x="9923" y="592"/>
                  <a:pt x="9950" y="592"/>
                </a:cubicBezTo>
                <a:cubicBezTo>
                  <a:pt x="9978" y="592"/>
                  <a:pt x="10000" y="615"/>
                  <a:pt x="10000" y="642"/>
                </a:cubicBezTo>
                <a:lnTo>
                  <a:pt x="10000" y="642"/>
                </a:lnTo>
                <a:cubicBezTo>
                  <a:pt x="10000" y="670"/>
                  <a:pt x="9978" y="692"/>
                  <a:pt x="9950" y="692"/>
                </a:cubicBezTo>
                <a:cubicBezTo>
                  <a:pt x="9923" y="692"/>
                  <a:pt x="9900" y="670"/>
                  <a:pt x="9900" y="642"/>
                </a:cubicBezTo>
                <a:close/>
                <a:moveTo>
                  <a:pt x="9900" y="442"/>
                </a:moveTo>
                <a:lnTo>
                  <a:pt x="9900" y="442"/>
                </a:lnTo>
                <a:cubicBezTo>
                  <a:pt x="9900" y="415"/>
                  <a:pt x="9923" y="392"/>
                  <a:pt x="9950" y="392"/>
                </a:cubicBezTo>
                <a:cubicBezTo>
                  <a:pt x="9978" y="392"/>
                  <a:pt x="10000" y="415"/>
                  <a:pt x="10000" y="442"/>
                </a:cubicBezTo>
                <a:lnTo>
                  <a:pt x="10000" y="442"/>
                </a:lnTo>
                <a:cubicBezTo>
                  <a:pt x="10000" y="470"/>
                  <a:pt x="9978" y="492"/>
                  <a:pt x="9950" y="492"/>
                </a:cubicBezTo>
                <a:cubicBezTo>
                  <a:pt x="9923" y="492"/>
                  <a:pt x="9900" y="470"/>
                  <a:pt x="9900" y="442"/>
                </a:cubicBezTo>
                <a:close/>
                <a:moveTo>
                  <a:pt x="9900" y="242"/>
                </a:moveTo>
                <a:lnTo>
                  <a:pt x="9900" y="242"/>
                </a:lnTo>
                <a:cubicBezTo>
                  <a:pt x="9900" y="215"/>
                  <a:pt x="9923" y="192"/>
                  <a:pt x="9950" y="192"/>
                </a:cubicBezTo>
                <a:cubicBezTo>
                  <a:pt x="9978" y="192"/>
                  <a:pt x="10000" y="215"/>
                  <a:pt x="10000" y="242"/>
                </a:cubicBezTo>
                <a:lnTo>
                  <a:pt x="10000" y="242"/>
                </a:lnTo>
                <a:cubicBezTo>
                  <a:pt x="10000" y="270"/>
                  <a:pt x="9978" y="292"/>
                  <a:pt x="9950" y="292"/>
                </a:cubicBezTo>
                <a:cubicBezTo>
                  <a:pt x="9923" y="292"/>
                  <a:pt x="9900" y="270"/>
                  <a:pt x="9900" y="242"/>
                </a:cubicBezTo>
                <a:close/>
              </a:path>
            </a:pathLst>
          </a:custGeom>
          <a:solidFill>
            <a:srgbClr val="FFFFFF"/>
          </a:solidFill>
          <a:ln w="2">
            <a:solidFill>
              <a:srgbClr val="FFFFFF"/>
            </a:solidFill>
            <a:bevel/>
            <a:headEnd/>
            <a:tailEnd/>
          </a:ln>
        </p:spPr>
        <p:txBody>
          <a:bodyPr vert="horz" wrap="square" lIns="91440" tIns="45720" rIns="91440" bIns="45720" numCol="1" anchor="t" anchorCtr="0" compatLnSpc="1">
            <a:prstTxWarp prst="textNoShape">
              <a:avLst/>
            </a:prstTxWarp>
          </a:bodyPr>
          <a:lstStyle/>
          <a:p>
            <a:endParaRPr lang="fr-FR"/>
          </a:p>
        </p:txBody>
      </p:sp>
      <p:sp>
        <p:nvSpPr>
          <p:cNvPr id="32" name="Rectangle 37"/>
          <p:cNvSpPr>
            <a:spLocks noChangeArrowheads="1"/>
          </p:cNvSpPr>
          <p:nvPr/>
        </p:nvSpPr>
        <p:spPr bwMode="auto">
          <a:xfrm>
            <a:off x="2948481" y="1013213"/>
            <a:ext cx="647632"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Environnement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6"/>
          <p:cNvSpPr>
            <a:spLocks noChangeArrowheads="1"/>
          </p:cNvSpPr>
          <p:nvPr/>
        </p:nvSpPr>
        <p:spPr bwMode="auto">
          <a:xfrm>
            <a:off x="2948481" y="1147833"/>
            <a:ext cx="388579"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favorable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5"/>
          <p:cNvSpPr>
            <a:spLocks noChangeArrowheads="1"/>
          </p:cNvSpPr>
          <p:nvPr/>
        </p:nvSpPr>
        <p:spPr bwMode="auto">
          <a:xfrm>
            <a:off x="3537700" y="1147833"/>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8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5" name="Group 29"/>
          <p:cNvGrpSpPr>
            <a:grpSpLocks/>
          </p:cNvGrpSpPr>
          <p:nvPr/>
        </p:nvGrpSpPr>
        <p:grpSpPr bwMode="auto">
          <a:xfrm>
            <a:off x="6707287" y="2647703"/>
            <a:ext cx="677474" cy="605790"/>
            <a:chOff x="7896" y="2642"/>
            <a:chExt cx="1067" cy="954"/>
          </a:xfrm>
        </p:grpSpPr>
        <p:sp>
          <p:nvSpPr>
            <p:cNvPr id="36" name="Rectangle 34"/>
            <p:cNvSpPr>
              <a:spLocks noChangeArrowheads="1"/>
            </p:cNvSpPr>
            <p:nvPr/>
          </p:nvSpPr>
          <p:spPr bwMode="auto">
            <a:xfrm>
              <a:off x="7912" y="2672"/>
              <a:ext cx="1051" cy="924"/>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37" name="Picture 33"/>
            <p:cNvPicPr>
              <a:picLocks noChangeAspect="1" noChangeArrowheads="1"/>
            </p:cNvPicPr>
            <p:nvPr/>
          </p:nvPicPr>
          <p:blipFill>
            <a:blip r:embed="rId4" cstate="print"/>
            <a:srcRect/>
            <a:stretch>
              <a:fillRect/>
            </a:stretch>
          </p:blipFill>
          <p:spPr bwMode="auto">
            <a:xfrm>
              <a:off x="7913" y="2673"/>
              <a:ext cx="1049" cy="923"/>
            </a:xfrm>
            <a:prstGeom prst="rect">
              <a:avLst/>
            </a:prstGeom>
            <a:noFill/>
          </p:spPr>
        </p:pic>
        <p:sp>
          <p:nvSpPr>
            <p:cNvPr id="38" name="Rectangle 32"/>
            <p:cNvSpPr>
              <a:spLocks noChangeArrowheads="1"/>
            </p:cNvSpPr>
            <p:nvPr/>
          </p:nvSpPr>
          <p:spPr bwMode="auto">
            <a:xfrm>
              <a:off x="7912" y="2672"/>
              <a:ext cx="1051" cy="924"/>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39" name="Picture 31"/>
            <p:cNvPicPr>
              <a:picLocks noChangeAspect="1" noChangeArrowheads="1"/>
            </p:cNvPicPr>
            <p:nvPr/>
          </p:nvPicPr>
          <p:blipFill>
            <a:blip r:embed="rId5" cstate="print"/>
            <a:srcRect/>
            <a:stretch>
              <a:fillRect/>
            </a:stretch>
          </p:blipFill>
          <p:spPr bwMode="auto">
            <a:xfrm>
              <a:off x="7896" y="2642"/>
              <a:ext cx="1050" cy="922"/>
            </a:xfrm>
            <a:prstGeom prst="rect">
              <a:avLst/>
            </a:prstGeom>
            <a:noFill/>
          </p:spPr>
        </p:pic>
        <p:sp>
          <p:nvSpPr>
            <p:cNvPr id="40" name="Rectangle 30"/>
            <p:cNvSpPr>
              <a:spLocks noChangeArrowheads="1"/>
            </p:cNvSpPr>
            <p:nvPr/>
          </p:nvSpPr>
          <p:spPr bwMode="auto">
            <a:xfrm>
              <a:off x="7896" y="2643"/>
              <a:ext cx="1048" cy="922"/>
            </a:xfrm>
            <a:prstGeom prst="rect">
              <a:avLst/>
            </a:prstGeom>
            <a:noFill/>
            <a:ln w="17" cap="rnd">
              <a:solidFill>
                <a:srgbClr val="95B3D7"/>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41" name="Rectangle 28"/>
          <p:cNvSpPr>
            <a:spLocks noChangeArrowheads="1"/>
          </p:cNvSpPr>
          <p:nvPr/>
        </p:nvSpPr>
        <p:spPr bwMode="auto">
          <a:xfrm>
            <a:off x="7041262" y="2690248"/>
            <a:ext cx="15238" cy="76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7"/>
          <p:cNvSpPr>
            <a:spLocks noChangeArrowheads="1"/>
          </p:cNvSpPr>
          <p:nvPr/>
        </p:nvSpPr>
        <p:spPr bwMode="auto">
          <a:xfrm>
            <a:off x="6925704" y="2868048"/>
            <a:ext cx="20571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STAP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6"/>
          <p:cNvSpPr>
            <a:spLocks noChangeArrowheads="1"/>
          </p:cNvSpPr>
          <p:nvPr/>
        </p:nvSpPr>
        <p:spPr bwMode="auto">
          <a:xfrm>
            <a:off x="7156820" y="286804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3"/>
          <p:cNvSpPr>
            <a:spLocks noChangeArrowheads="1"/>
          </p:cNvSpPr>
          <p:nvPr/>
        </p:nvSpPr>
        <p:spPr bwMode="auto">
          <a:xfrm>
            <a:off x="4726930" y="2356873"/>
            <a:ext cx="699062" cy="4152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Bureau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 l’évaluation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 du FEM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21"/>
          <p:cNvSpPr>
            <a:spLocks noChangeArrowheads="1"/>
          </p:cNvSpPr>
          <p:nvPr/>
        </p:nvSpPr>
        <p:spPr bwMode="auto">
          <a:xfrm>
            <a:off x="4982808" y="229908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0"/>
          <p:cNvSpPr>
            <a:spLocks noChangeArrowheads="1"/>
          </p:cNvSpPr>
          <p:nvPr/>
        </p:nvSpPr>
        <p:spPr bwMode="auto">
          <a:xfrm>
            <a:off x="6145371" y="3619888"/>
            <a:ext cx="60954"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19"/>
          <p:cNvSpPr>
            <a:spLocks noChangeArrowheads="1"/>
          </p:cNvSpPr>
          <p:nvPr/>
        </p:nvSpPr>
        <p:spPr bwMode="auto">
          <a:xfrm>
            <a:off x="6071084" y="3717043"/>
            <a:ext cx="601282" cy="6153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rgbClr val="FFFFFF"/>
                </a:solidFill>
                <a:effectLst/>
                <a:latin typeface="Arial" pitchFamily="34" charset="0"/>
                <a:ea typeface="Times New Roman" pitchFamily="18" charset="0"/>
                <a:cs typeface="Calibri" pitchFamily="34" charset="0"/>
              </a:rPr>
              <a:t>Secrétariat</a:t>
            </a:r>
            <a:endPar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Times New Roman" pitchFamily="18" charset="0"/>
                <a:cs typeface="Calibri" pitchFamily="34" charset="0"/>
              </a:rPr>
              <a:t>du FEM, </a:t>
            </a:r>
            <a:endPar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endParaRPr>
          </a:p>
          <a:p>
            <a:pPr lvl="0"/>
            <a:r>
              <a:rPr lang="en-US" sz="800" b="1" dirty="0" smtClean="0">
                <a:solidFill>
                  <a:srgbClr val="FFFFFF"/>
                </a:solidFill>
                <a:ea typeface="Times New Roman" pitchFamily="18" charset="0"/>
                <a:cs typeface="Calibri" pitchFamily="34" charset="0"/>
              </a:rPr>
              <a:t> </a:t>
            </a:r>
            <a:r>
              <a:rPr lang="en-US" sz="800" b="1" dirty="0" err="1" smtClean="0">
                <a:solidFill>
                  <a:srgbClr val="FFFFFF"/>
                </a:solidFill>
                <a:ea typeface="Times New Roman" pitchFamily="18" charset="0"/>
                <a:cs typeface="Calibri" pitchFamily="34" charset="0"/>
              </a:rPr>
              <a:t>Entités</a:t>
            </a:r>
            <a:endParaRPr lang="en-US" sz="800" b="1" dirty="0" smtClean="0">
              <a:solidFill>
                <a:srgbClr val="FFFFFF"/>
              </a:solidFill>
              <a:ea typeface="Times New Roman" pitchFamily="18" charset="0"/>
              <a:cs typeface="Calibri" pitchFamily="34" charset="0"/>
            </a:endParaRPr>
          </a:p>
          <a:p>
            <a:r>
              <a:rPr lang="en-US" sz="800" b="1" dirty="0" err="1" smtClean="0">
                <a:solidFill>
                  <a:srgbClr val="FFFFFF"/>
                </a:solidFill>
                <a:ea typeface="Times New Roman" pitchFamily="18" charset="0"/>
                <a:cs typeface="Calibri" pitchFamily="34" charset="0"/>
              </a:rPr>
              <a:t>d’exécution</a:t>
            </a:r>
            <a:r>
              <a:rPr lang="en-US" sz="800" b="1" dirty="0" smtClean="0">
                <a:solidFill>
                  <a:srgbClr val="FFFFFF"/>
                </a:solidFill>
                <a:ea typeface="Times New Roman" pitchFamily="18" charset="0"/>
                <a:cs typeface="Calibri" pitchFamily="34" charset="0"/>
              </a:rPr>
              <a:t> </a:t>
            </a:r>
          </a:p>
          <a:p>
            <a:r>
              <a:rPr lang="en-US" sz="800" b="1" dirty="0" smtClean="0">
                <a:solidFill>
                  <a:srgbClr val="FFFFFF"/>
                </a:solidFill>
                <a:ea typeface="Times New Roman" pitchFamily="18" charset="0"/>
                <a:cs typeface="Calibri" pitchFamily="34" charset="0"/>
              </a:rPr>
              <a:t>du FEM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17"/>
          <p:cNvSpPr>
            <a:spLocks noChangeArrowheads="1"/>
          </p:cNvSpPr>
          <p:nvPr/>
        </p:nvSpPr>
        <p:spPr bwMode="auto">
          <a:xfrm>
            <a:off x="5905366" y="3976758"/>
            <a:ext cx="0" cy="2768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16"/>
          <p:cNvSpPr>
            <a:spLocks noChangeArrowheads="1"/>
          </p:cNvSpPr>
          <p:nvPr/>
        </p:nvSpPr>
        <p:spPr bwMode="auto">
          <a:xfrm>
            <a:off x="6433631" y="397929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15"/>
          <p:cNvSpPr>
            <a:spLocks noChangeArrowheads="1"/>
          </p:cNvSpPr>
          <p:nvPr/>
        </p:nvSpPr>
        <p:spPr bwMode="auto">
          <a:xfrm>
            <a:off x="6231087" y="4100583"/>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13"/>
          <p:cNvSpPr>
            <a:spLocks noChangeArrowheads="1"/>
          </p:cNvSpPr>
          <p:nvPr/>
        </p:nvSpPr>
        <p:spPr bwMode="auto">
          <a:xfrm>
            <a:off x="6714271" y="4419353"/>
            <a:ext cx="642805" cy="738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ea typeface="Times New Roman" pitchFamily="18" charset="0"/>
                <a:cs typeface="Calibri" pitchFamily="34" charset="0"/>
              </a:rPr>
              <a:t>Pays </a:t>
            </a:r>
          </a:p>
          <a:p>
            <a:pPr lvl="0"/>
            <a:r>
              <a:rPr lang="en-US" sz="800" b="1" dirty="0" err="1" smtClean="0">
                <a:solidFill>
                  <a:srgbClr val="FFFFFF"/>
                </a:solidFill>
                <a:ea typeface="Times New Roman" pitchFamily="18" charset="0"/>
                <a:cs typeface="Calibri" pitchFamily="34" charset="0"/>
              </a:rPr>
              <a:t>partenaires</a:t>
            </a:r>
            <a:r>
              <a:rPr lang="en-US" sz="800" b="1" dirty="0" smtClean="0">
                <a:solidFill>
                  <a:srgbClr val="FFFFFF"/>
                </a:solidFill>
                <a:ea typeface="Times New Roman" pitchFamily="18" charset="0"/>
                <a:cs typeface="Calibri" pitchFamily="34" charset="0"/>
              </a:rPr>
              <a:t>, </a:t>
            </a:r>
          </a:p>
          <a:p>
            <a:pPr lvl="0"/>
            <a:r>
              <a:rPr lang="en-US" sz="800" b="1" dirty="0" smtClean="0">
                <a:solidFill>
                  <a:srgbClr val="FFFFFF"/>
                </a:solidFill>
                <a:ea typeface="Times New Roman" pitchFamily="18" charset="0"/>
                <a:cs typeface="Calibri" pitchFamily="34" charset="0"/>
              </a:rPr>
              <a:t>ONG, </a:t>
            </a:r>
          </a:p>
          <a:p>
            <a:pPr lvl="0"/>
            <a:r>
              <a:rPr lang="en-US" sz="800" b="1" dirty="0" err="1" smtClean="0">
                <a:solidFill>
                  <a:srgbClr val="FFFFFF"/>
                </a:solidFill>
                <a:ea typeface="Times New Roman" pitchFamily="18" charset="0"/>
                <a:cs typeface="Calibri" pitchFamily="34" charset="0"/>
              </a:rPr>
              <a:t>secteur</a:t>
            </a:r>
            <a:r>
              <a:rPr lang="en-US" sz="800" b="1" dirty="0" smtClean="0">
                <a:solidFill>
                  <a:srgbClr val="FFFFFF"/>
                </a:solidFill>
                <a:ea typeface="Times New Roman" pitchFamily="18" charset="0"/>
                <a:cs typeface="Calibri" pitchFamily="34" charset="0"/>
              </a:rPr>
              <a:t> </a:t>
            </a:r>
            <a:r>
              <a:rPr lang="en-US" sz="800" b="1" dirty="0" err="1" smtClean="0">
                <a:solidFill>
                  <a:srgbClr val="FFFFFF"/>
                </a:solidFill>
                <a:ea typeface="Times New Roman" pitchFamily="18" charset="0"/>
                <a:cs typeface="Calibri" pitchFamily="34" charset="0"/>
              </a:rPr>
              <a:t>privé</a:t>
            </a:r>
            <a:endParaRPr lang="en-US" sz="800" b="1" dirty="0" smtClean="0">
              <a:solidFill>
                <a:srgbClr val="FFFFFF"/>
              </a:solidFill>
              <a:ea typeface="Times New Roman" pitchFamily="18" charset="0"/>
              <a:cs typeface="Calibri" pitchFamily="34" charset="0"/>
            </a:endParaRPr>
          </a:p>
          <a:p>
            <a:pPr lvl="0"/>
            <a:r>
              <a:rPr lang="en-US" sz="800" b="1" dirty="0" smtClean="0">
                <a:solidFill>
                  <a:srgbClr val="FFFFFF"/>
                </a:solidFill>
                <a:ea typeface="Times New Roman" pitchFamily="18" charset="0"/>
                <a:cs typeface="Calibri" pitchFamily="34" charset="0"/>
              </a:rPr>
              <a:t>populations </a:t>
            </a:r>
          </a:p>
          <a:p>
            <a:pPr lvl="0"/>
            <a:r>
              <a:rPr lang="en-US" sz="800" b="1" dirty="0" smtClean="0">
                <a:solidFill>
                  <a:srgbClr val="FFFFFF"/>
                </a:solidFill>
                <a:ea typeface="Times New Roman" pitchFamily="18" charset="0"/>
                <a:cs typeface="Calibri" pitchFamily="34" charset="0"/>
              </a:rPr>
              <a:t>locales</a:t>
            </a:r>
            <a:endParaRPr lang="en-US" dirty="0" smtClean="0"/>
          </a:p>
        </p:txBody>
      </p:sp>
      <p:sp>
        <p:nvSpPr>
          <p:cNvPr id="52" name="Rectangle 12"/>
          <p:cNvSpPr>
            <a:spLocks noChangeArrowheads="1"/>
          </p:cNvSpPr>
          <p:nvPr/>
        </p:nvSpPr>
        <p:spPr bwMode="auto">
          <a:xfrm>
            <a:off x="6679350" y="4442213"/>
            <a:ext cx="0" cy="2768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11"/>
          <p:cNvSpPr>
            <a:spLocks noChangeArrowheads="1"/>
          </p:cNvSpPr>
          <p:nvPr/>
        </p:nvSpPr>
        <p:spPr bwMode="auto">
          <a:xfrm>
            <a:off x="6595539" y="4562228"/>
            <a:ext cx="0" cy="2768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10"/>
          <p:cNvSpPr>
            <a:spLocks noChangeArrowheads="1"/>
          </p:cNvSpPr>
          <p:nvPr/>
        </p:nvSpPr>
        <p:spPr bwMode="auto">
          <a:xfrm>
            <a:off x="6754272" y="4682243"/>
            <a:ext cx="0" cy="2768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8"/>
          <p:cNvSpPr>
            <a:spLocks noChangeArrowheads="1"/>
          </p:cNvSpPr>
          <p:nvPr/>
        </p:nvSpPr>
        <p:spPr bwMode="auto">
          <a:xfrm>
            <a:off x="6611412" y="4802893"/>
            <a:ext cx="0" cy="2768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7"/>
          <p:cNvSpPr>
            <a:spLocks noChangeArrowheads="1"/>
          </p:cNvSpPr>
          <p:nvPr/>
        </p:nvSpPr>
        <p:spPr bwMode="auto">
          <a:xfrm>
            <a:off x="7214599" y="4802893"/>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6"/>
          <p:cNvSpPr>
            <a:spLocks noChangeArrowheads="1"/>
          </p:cNvSpPr>
          <p:nvPr/>
        </p:nvSpPr>
        <p:spPr bwMode="auto">
          <a:xfrm>
            <a:off x="6912370" y="4922908"/>
            <a:ext cx="2285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Flowchart: Decision 121"/>
          <p:cNvSpPr/>
          <p:nvPr/>
        </p:nvSpPr>
        <p:spPr>
          <a:xfrm>
            <a:off x="3505200" y="1083732"/>
            <a:ext cx="1219200" cy="838200"/>
          </a:xfrm>
          <a:prstGeom prst="flowChartDecision">
            <a:avLst/>
          </a:prstGeom>
          <a:gradFill flip="none" rotWithShape="1">
            <a:gsLst>
              <a:gs pos="0">
                <a:schemeClr val="accent6">
                  <a:lumMod val="20000"/>
                  <a:lumOff val="80000"/>
                </a:schemeClr>
              </a:gs>
              <a:gs pos="64999">
                <a:srgbClr val="F0EBD5"/>
              </a:gs>
              <a:gs pos="100000">
                <a:srgbClr val="D1C39F"/>
              </a:gs>
            </a:gsLst>
            <a:path path="circle">
              <a:fillToRect l="100000" t="100000"/>
            </a:path>
            <a:tileRect r="-100000" b="-100000"/>
          </a:gradFill>
          <a:ln>
            <a:solidFill>
              <a:schemeClr val="accent6">
                <a:lumMod val="20000"/>
                <a:lumOff val="80000"/>
              </a:schemeClr>
            </a:solidFill>
          </a:ln>
          <a:effectLst>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cap="small" dirty="0" smtClean="0">
                <a:solidFill>
                  <a:schemeClr val="tx1"/>
                </a:solidFill>
              </a:rPr>
              <a:t>conseil</a:t>
            </a:r>
            <a:endParaRPr lang="fr-FR" sz="1100" b="1" cap="small" dirty="0">
              <a:solidFill>
                <a:schemeClr val="tx1"/>
              </a:solidFill>
            </a:endParaRPr>
          </a:p>
        </p:txBody>
      </p:sp>
      <p:sp>
        <p:nvSpPr>
          <p:cNvPr id="59" name="TextBox 124"/>
          <p:cNvSpPr txBox="1"/>
          <p:nvPr/>
        </p:nvSpPr>
        <p:spPr>
          <a:xfrm>
            <a:off x="4236156" y="2785533"/>
            <a:ext cx="423333" cy="200055"/>
          </a:xfrm>
          <a:prstGeom prst="rect">
            <a:avLst/>
          </a:prstGeom>
          <a:solidFill>
            <a:srgbClr val="9CBB5D"/>
          </a:solidFill>
        </p:spPr>
        <p:txBody>
          <a:bodyPr wrap="square" rtlCol="0">
            <a:spAutoFit/>
          </a:bodyPr>
          <a:lstStyle/>
          <a:p>
            <a:r>
              <a:rPr lang="fr-FR" sz="700" dirty="0" smtClean="0"/>
              <a:t>Bilan </a:t>
            </a:r>
          </a:p>
        </p:txBody>
      </p:sp>
      <p:sp>
        <p:nvSpPr>
          <p:cNvPr id="60" name="TextBox 125"/>
          <p:cNvSpPr txBox="1"/>
          <p:nvPr/>
        </p:nvSpPr>
        <p:spPr>
          <a:xfrm>
            <a:off x="3852333" y="3499558"/>
            <a:ext cx="1405467" cy="415498"/>
          </a:xfrm>
          <a:prstGeom prst="rect">
            <a:avLst/>
          </a:prstGeom>
          <a:solidFill>
            <a:srgbClr val="48B672"/>
          </a:solidFill>
        </p:spPr>
        <p:txBody>
          <a:bodyPr wrap="square" rtlCol="0">
            <a:spAutoFit/>
          </a:bodyPr>
          <a:lstStyle/>
          <a:p>
            <a:pPr lvl="0" algn="ctr"/>
            <a:r>
              <a:rPr lang="fr-CH" sz="700" dirty="0" smtClean="0">
                <a:latin typeface="Calibri" pitchFamily="34" charset="0"/>
                <a:ea typeface="Times New Roman" pitchFamily="18" charset="0"/>
              </a:rPr>
              <a:t>portefeuille-pays, thématiques, transversales, d’impacts, de  processus et de performance</a:t>
            </a:r>
            <a:endParaRPr lang="fr-FR" sz="700" dirty="0"/>
          </a:p>
        </p:txBody>
      </p:sp>
      <p:sp>
        <p:nvSpPr>
          <p:cNvPr id="61" name="TextBox 126"/>
          <p:cNvSpPr txBox="1"/>
          <p:nvPr/>
        </p:nvSpPr>
        <p:spPr>
          <a:xfrm>
            <a:off x="4038600" y="3234266"/>
            <a:ext cx="1219200" cy="307777"/>
          </a:xfrm>
          <a:prstGeom prst="rect">
            <a:avLst/>
          </a:prstGeom>
          <a:solidFill>
            <a:srgbClr val="48B672"/>
          </a:solidFill>
        </p:spPr>
        <p:txBody>
          <a:bodyPr wrap="square" rtlCol="0">
            <a:spAutoFit/>
          </a:bodyPr>
          <a:lstStyle/>
          <a:p>
            <a:pPr algn="ctr"/>
            <a:r>
              <a:rPr lang="fr-CH" sz="700" dirty="0" smtClean="0">
                <a:latin typeface="Calibri" pitchFamily="34" charset="0"/>
                <a:ea typeface="Times New Roman" pitchFamily="18" charset="0"/>
              </a:rPr>
              <a:t>Évaluations de projets, de programmes, du</a:t>
            </a:r>
            <a:endParaRPr lang="fr-FR" sz="700" dirty="0"/>
          </a:p>
        </p:txBody>
      </p:sp>
      <p:sp>
        <p:nvSpPr>
          <p:cNvPr id="62" name="TextBox 127"/>
          <p:cNvSpPr txBox="1"/>
          <p:nvPr/>
        </p:nvSpPr>
        <p:spPr>
          <a:xfrm>
            <a:off x="4162776" y="2949222"/>
            <a:ext cx="609600" cy="200055"/>
          </a:xfrm>
          <a:prstGeom prst="rect">
            <a:avLst/>
          </a:prstGeom>
          <a:solidFill>
            <a:srgbClr val="9CBB5D"/>
          </a:solidFill>
        </p:spPr>
        <p:txBody>
          <a:bodyPr wrap="square" rtlCol="0">
            <a:spAutoFit/>
          </a:bodyPr>
          <a:lstStyle/>
          <a:p>
            <a:r>
              <a:rPr lang="fr-FR" sz="700" dirty="0" smtClean="0"/>
              <a:t>global</a:t>
            </a:r>
            <a:endParaRPr lang="fr-FR" sz="700" dirty="0"/>
          </a:p>
        </p:txBody>
      </p:sp>
      <p:sp>
        <p:nvSpPr>
          <p:cNvPr id="63" name="TextBox 128"/>
          <p:cNvSpPr txBox="1"/>
          <p:nvPr/>
        </p:nvSpPr>
        <p:spPr>
          <a:xfrm>
            <a:off x="3657600" y="4004733"/>
            <a:ext cx="2057400" cy="646331"/>
          </a:xfrm>
          <a:prstGeom prst="rect">
            <a:avLst/>
          </a:prstGeom>
          <a:solidFill>
            <a:srgbClr val="6D94B7"/>
          </a:solidFill>
        </p:spPr>
        <p:txBody>
          <a:bodyPr wrap="square" rtlCol="0">
            <a:spAutoFit/>
          </a:bodyPr>
          <a:lstStyle/>
          <a:p>
            <a:pPr algn="ctr"/>
            <a:r>
              <a:rPr lang="fr-CH" sz="900" dirty="0" smtClean="0">
                <a:latin typeface="Calibri" pitchFamily="34" charset="0"/>
                <a:ea typeface="Times New Roman" pitchFamily="18" charset="0"/>
              </a:rPr>
              <a:t>Examens de portefeuilles et de programmes, rapports annuels d’exécution de projets, suivi annuel, outils de suivi, examens à mi-parcours</a:t>
            </a:r>
            <a:endParaRPr lang="fr-FR" sz="900" dirty="0"/>
          </a:p>
        </p:txBody>
      </p:sp>
      <p:sp>
        <p:nvSpPr>
          <p:cNvPr id="64" name="TextBox 129"/>
          <p:cNvSpPr txBox="1"/>
          <p:nvPr/>
        </p:nvSpPr>
        <p:spPr>
          <a:xfrm>
            <a:off x="3341511" y="4803423"/>
            <a:ext cx="2971800" cy="369332"/>
          </a:xfrm>
          <a:prstGeom prst="rect">
            <a:avLst/>
          </a:prstGeom>
          <a:solidFill>
            <a:srgbClr val="8166A2"/>
          </a:solidFill>
        </p:spPr>
        <p:txBody>
          <a:bodyPr wrap="square" rtlCol="0">
            <a:spAutoFit/>
          </a:bodyPr>
          <a:lstStyle/>
          <a:p>
            <a:pPr algn="ctr"/>
            <a:r>
              <a:rPr lang="fr-CH" sz="900" dirty="0" smtClean="0">
                <a:latin typeface="Calibri" pitchFamily="34" charset="0"/>
                <a:ea typeface="Times New Roman" pitchFamily="18" charset="0"/>
              </a:rPr>
              <a:t>Indicateurs de projets, suivi, collecte de données, </a:t>
            </a:r>
            <a:br>
              <a:rPr lang="fr-CH" sz="900" dirty="0" smtClean="0">
                <a:latin typeface="Calibri" pitchFamily="34" charset="0"/>
                <a:ea typeface="Times New Roman" pitchFamily="18" charset="0"/>
              </a:rPr>
            </a:br>
            <a:r>
              <a:rPr lang="fr-CH" sz="900" dirty="0" smtClean="0">
                <a:latin typeface="Calibri" pitchFamily="34" charset="0"/>
                <a:ea typeface="Times New Roman" pitchFamily="18" charset="0"/>
              </a:rPr>
              <a:t>fourniture d’informations</a:t>
            </a:r>
            <a:endParaRPr lang="fr-FR" sz="900"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4000" dirty="0" smtClean="0"/>
              <a:t>Exigences minimales de S&amp;E :</a:t>
            </a:r>
            <a:endParaRPr lang="fr-FR" sz="4000" dirty="0"/>
          </a:p>
        </p:txBody>
      </p:sp>
      <p:sp>
        <p:nvSpPr>
          <p:cNvPr id="3" name="Content Placeholder 2"/>
          <p:cNvSpPr>
            <a:spLocks noGrp="1"/>
          </p:cNvSpPr>
          <p:nvPr>
            <p:ph idx="1"/>
          </p:nvPr>
        </p:nvSpPr>
        <p:spPr>
          <a:xfrm>
            <a:off x="1219200" y="914400"/>
            <a:ext cx="7696200" cy="5707200"/>
          </a:xfrm>
        </p:spPr>
        <p:txBody>
          <a:bodyPr rtlCol="0">
            <a:noAutofit/>
          </a:bodyPr>
          <a:lstStyle/>
          <a:p>
            <a:pPr marL="342000" indent="-342000" fontAlgn="auto">
              <a:spcBef>
                <a:spcPts val="300"/>
              </a:spcBef>
              <a:spcAft>
                <a:spcPts val="0"/>
              </a:spcAft>
              <a:defRPr/>
            </a:pPr>
            <a:r>
              <a:rPr lang="fr-FR" sz="1800" b="1" dirty="0" smtClean="0">
                <a:solidFill>
                  <a:schemeClr val="tx1">
                    <a:lumMod val="50000"/>
                  </a:schemeClr>
                </a:solidFill>
              </a:rPr>
              <a:t>1: Conception de plans de S&amp;E</a:t>
            </a:r>
          </a:p>
          <a:p>
            <a:pPr marL="720000" lvl="1" indent="-284400" fontAlgn="auto">
              <a:spcBef>
                <a:spcPts val="0"/>
              </a:spcBef>
              <a:spcAft>
                <a:spcPts val="0"/>
              </a:spcAft>
              <a:defRPr/>
            </a:pPr>
            <a:r>
              <a:rPr lang="fr-FR" sz="1800" dirty="0" smtClean="0">
                <a:solidFill>
                  <a:schemeClr val="tx1"/>
                </a:solidFill>
              </a:rPr>
              <a:t>Établissement de plans de S&amp;E assortis de budgets détaillés en vue de l’obtention de l’agrément du directeur général (DG) du FEM dans le cas des projets de grande envergure, et de l’agrément du DG dans le cas des projets de moyenne envergure. </a:t>
            </a:r>
          </a:p>
          <a:p>
            <a:pPr marL="720000" lvl="1" indent="-284400" fontAlgn="auto">
              <a:spcBef>
                <a:spcPts val="0"/>
              </a:spcBef>
              <a:spcAft>
                <a:spcPts val="0"/>
              </a:spcAft>
              <a:defRPr/>
            </a:pPr>
            <a:r>
              <a:rPr lang="fr-FR" sz="1800" dirty="0" smtClean="0">
                <a:solidFill>
                  <a:schemeClr val="tx1"/>
                </a:solidFill>
              </a:rPr>
              <a:t>Les matrices de planification des projets doivent s’aligner sur les cadres de résultats du domaine d’intervention du FEM inclus dans la gestion à objectifs de résultats de FEM-5. </a:t>
            </a:r>
          </a:p>
          <a:p>
            <a:pPr marL="342000" lvl="1" indent="-342000" fontAlgn="auto">
              <a:spcBef>
                <a:spcPts val="600"/>
              </a:spcBef>
              <a:spcAft>
                <a:spcPts val="0"/>
              </a:spcAft>
              <a:buClr>
                <a:schemeClr val="tx1"/>
              </a:buClr>
              <a:buFont typeface="Wingdings" pitchFamily="2" charset="2"/>
              <a:buChar char="q"/>
              <a:defRPr/>
            </a:pPr>
            <a:r>
              <a:rPr lang="fr-FR" sz="1800" b="1" dirty="0" smtClean="0">
                <a:solidFill>
                  <a:schemeClr val="tx1">
                    <a:lumMod val="50000"/>
                  </a:schemeClr>
                </a:solidFill>
              </a:rPr>
              <a:t>2: Mise en œuvre des plans de S&amp;E</a:t>
            </a:r>
          </a:p>
          <a:p>
            <a:pPr marL="862013" lvl="1" indent="-461963" fontAlgn="auto">
              <a:spcAft>
                <a:spcPts val="0"/>
              </a:spcAft>
              <a:defRPr/>
            </a:pPr>
            <a:r>
              <a:rPr lang="fr-FR" sz="1800" dirty="0" smtClean="0">
                <a:solidFill>
                  <a:schemeClr val="tx1"/>
                </a:solidFill>
              </a:rPr>
              <a:t>Le suivi et la supervision du projet/programme couvrent l’exécution du Plan de S&amp;E.</a:t>
            </a:r>
            <a:endParaRPr lang="fr-FR" sz="1800" b="1" noProof="1" smtClean="0">
              <a:solidFill>
                <a:schemeClr val="tx1">
                  <a:lumMod val="50000"/>
                </a:schemeClr>
              </a:solidFill>
            </a:endParaRPr>
          </a:p>
          <a:p>
            <a:pPr marL="342000" indent="-342000" fontAlgn="auto">
              <a:spcBef>
                <a:spcPts val="600"/>
              </a:spcBef>
              <a:spcAft>
                <a:spcPts val="0"/>
              </a:spcAft>
              <a:defRPr/>
            </a:pPr>
            <a:r>
              <a:rPr lang="fr-FR" sz="1800" b="1" dirty="0" smtClean="0">
                <a:solidFill>
                  <a:schemeClr val="tx1">
                    <a:lumMod val="50000"/>
                  </a:schemeClr>
                </a:solidFill>
              </a:rPr>
              <a:t>3: Évaluations de projets/programmes</a:t>
            </a:r>
          </a:p>
          <a:p>
            <a:pPr marL="720000" lvl="1" indent="-284400" fontAlgn="auto">
              <a:spcBef>
                <a:spcPts val="300"/>
              </a:spcBef>
              <a:spcAft>
                <a:spcPts val="0"/>
              </a:spcAft>
              <a:defRPr/>
            </a:pPr>
            <a:r>
              <a:rPr lang="fr-FR" sz="1800" dirty="0" smtClean="0">
                <a:solidFill>
                  <a:schemeClr val="tx1"/>
                </a:solidFill>
              </a:rPr>
              <a:t>Tous les projets de grande et de moyenne envergure doivent être évalués.</a:t>
            </a:r>
          </a:p>
          <a:p>
            <a:pPr marL="720000" lvl="1" indent="-284400" fontAlgn="auto">
              <a:spcBef>
                <a:spcPts val="300"/>
              </a:spcBef>
              <a:spcAft>
                <a:spcPts val="0"/>
              </a:spcAft>
              <a:defRPr/>
            </a:pPr>
            <a:r>
              <a:rPr lang="fr-FR" sz="1800" dirty="0" smtClean="0">
                <a:solidFill>
                  <a:schemeClr val="tx1"/>
                </a:solidFill>
              </a:rPr>
              <a:t>Les rapports doivent être transmis au Bureau de l’évaluation du FEM dans les 12 mois qui suivent l’achèvement du projet.</a:t>
            </a:r>
          </a:p>
          <a:p>
            <a:pPr marL="342000" indent="-342000" fontAlgn="auto">
              <a:spcAft>
                <a:spcPts val="0"/>
              </a:spcAft>
              <a:defRPr/>
            </a:pPr>
            <a:r>
              <a:rPr lang="fr-FR" sz="1800" b="1" dirty="0" smtClean="0">
                <a:solidFill>
                  <a:schemeClr val="tx1">
                    <a:lumMod val="50000"/>
                  </a:schemeClr>
                </a:solidFill>
              </a:rPr>
              <a:t>4: Participation des points focaux opérationnels</a:t>
            </a:r>
          </a:p>
          <a:p>
            <a:pPr marL="720000" lvl="1" indent="-284400" fontAlgn="auto">
              <a:spcBef>
                <a:spcPts val="300"/>
              </a:spcBef>
              <a:spcAft>
                <a:spcPts val="0"/>
              </a:spcAft>
              <a:defRPr/>
            </a:pPr>
            <a:r>
              <a:rPr lang="fr-FR" sz="1800" dirty="0" smtClean="0">
                <a:solidFill>
                  <a:schemeClr val="tx1"/>
                </a:solidFill>
              </a:rPr>
              <a:t>Les plans de S&amp;E doivent expliquer comment les points focaux techniques participeront aux activités de S&amp;E.</a:t>
            </a:r>
          </a:p>
        </p:txBody>
      </p:sp>
      <p:sp>
        <p:nvSpPr>
          <p:cNvPr id="2458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F5FCC2-7394-41D1-AB25-B2495D1A2BEB}" type="slidenum">
              <a:rPr lang="en-US"/>
              <a:pPr fontAlgn="base">
                <a:spcBef>
                  <a:spcPct val="0"/>
                </a:spcBef>
                <a:spcAft>
                  <a:spcPct val="0"/>
                </a:spcAft>
              </a:pPr>
              <a:t>6</a:t>
            </a:fld>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dirty="0" smtClean="0"/>
              <a:t>Suivi et </a:t>
            </a:r>
            <a:r>
              <a:rPr lang="en-US" sz="4000" dirty="0" err="1" smtClean="0"/>
              <a:t>évaluation</a:t>
            </a:r>
            <a:r>
              <a:rPr lang="en-US" sz="4000" dirty="0" smtClean="0"/>
              <a:t> : </a:t>
            </a:r>
            <a:r>
              <a:rPr lang="en-US" sz="4000" dirty="0" err="1" smtClean="0"/>
              <a:t>Exigence</a:t>
            </a:r>
            <a:r>
              <a:rPr lang="en-US" sz="4000" dirty="0" smtClean="0"/>
              <a:t> </a:t>
            </a:r>
            <a:r>
              <a:rPr lang="en-US" sz="4000" dirty="0" err="1" smtClean="0"/>
              <a:t>minimale</a:t>
            </a:r>
            <a:r>
              <a:rPr lang="en-US" sz="4000" dirty="0" smtClean="0"/>
              <a:t> 4</a:t>
            </a:r>
            <a:endParaRPr lang="en-US" sz="4000" dirty="0"/>
          </a:p>
        </p:txBody>
      </p:sp>
      <p:sp>
        <p:nvSpPr>
          <p:cNvPr id="3" name="Content Placeholder 2"/>
          <p:cNvSpPr>
            <a:spLocks noGrp="1"/>
          </p:cNvSpPr>
          <p:nvPr>
            <p:ph idx="1"/>
          </p:nvPr>
        </p:nvSpPr>
        <p:spPr>
          <a:xfrm>
            <a:off x="1219200" y="1440000"/>
            <a:ext cx="7772400" cy="5486400"/>
          </a:xfrm>
        </p:spPr>
        <p:txBody>
          <a:bodyPr rtlCol="0">
            <a:normAutofit/>
          </a:bodyPr>
          <a:lstStyle/>
          <a:p>
            <a:pPr marL="514350" indent="-514350" fontAlgn="auto">
              <a:spcBef>
                <a:spcPts val="0"/>
              </a:spcBef>
              <a:spcAft>
                <a:spcPts val="600"/>
              </a:spcAft>
              <a:defRPr/>
            </a:pPr>
            <a:r>
              <a:rPr lang="fr-FR" b="1" dirty="0" smtClean="0"/>
              <a:t>4: Participation des points focaux opérationnels (PFO)</a:t>
            </a:r>
          </a:p>
          <a:p>
            <a:pPr marL="914400" lvl="2" indent="-514350" fontAlgn="auto">
              <a:spcAft>
                <a:spcPts val="0"/>
              </a:spcAft>
              <a:buClr>
                <a:schemeClr val="tx1"/>
              </a:buClr>
              <a:buFont typeface="Wingdings" pitchFamily="2" charset="2"/>
              <a:buChar char="q"/>
              <a:defRPr/>
            </a:pPr>
            <a:r>
              <a:rPr lang="fr-FR" sz="2200" noProof="1" smtClean="0">
                <a:solidFill>
                  <a:schemeClr val="tx1"/>
                </a:solidFill>
              </a:rPr>
              <a:t>Les plans de S&amp;E doivent indiquer les modalités de participation des PFO</a:t>
            </a:r>
          </a:p>
          <a:p>
            <a:pPr marL="914400" lvl="2" indent="-514350" fontAlgn="auto">
              <a:spcAft>
                <a:spcPts val="0"/>
              </a:spcAft>
              <a:buClr>
                <a:schemeClr val="tx1"/>
              </a:buClr>
              <a:buFont typeface="Wingdings" pitchFamily="2" charset="2"/>
              <a:buChar char="q"/>
              <a:defRPr/>
            </a:pPr>
            <a:r>
              <a:rPr lang="fr-FR" sz="2200" noProof="1" smtClean="0">
                <a:solidFill>
                  <a:schemeClr val="tx1"/>
                </a:solidFill>
              </a:rPr>
              <a:t>Les PFO doivent être informés des activités de S&amp;E, examens à mi-parcours et évaluations finales y compris, et recevoir des versions préliminaires de ces documents pour observations ainsi que les rapports finals</a:t>
            </a:r>
          </a:p>
          <a:p>
            <a:pPr marL="914400" lvl="2" indent="-514350" fontAlgn="auto">
              <a:spcAft>
                <a:spcPts val="0"/>
              </a:spcAft>
              <a:buClr>
                <a:schemeClr val="tx1"/>
              </a:buClr>
              <a:buFont typeface="Wingdings" pitchFamily="2" charset="2"/>
              <a:buChar char="q"/>
              <a:defRPr/>
            </a:pPr>
            <a:r>
              <a:rPr lang="fr-FR" sz="2200" noProof="1" smtClean="0">
                <a:solidFill>
                  <a:schemeClr val="tx1"/>
                </a:solidFill>
              </a:rPr>
              <a:t>Les PFO sont invités à contribuer à la réponse de la direction (le cas échéant)</a:t>
            </a:r>
          </a:p>
          <a:p>
            <a:pPr marL="914400" lvl="2" indent="-514350" fontAlgn="auto">
              <a:spcAft>
                <a:spcPts val="0"/>
              </a:spcAft>
              <a:buClr>
                <a:schemeClr val="tx1"/>
              </a:buClr>
              <a:buFont typeface="Wingdings" pitchFamily="2" charset="2"/>
              <a:buChar char="q"/>
              <a:defRPr/>
            </a:pPr>
            <a:r>
              <a:rPr lang="fr-FR" sz="2200" noProof="1" smtClean="0">
                <a:solidFill>
                  <a:schemeClr val="tx1"/>
                </a:solidFill>
              </a:rPr>
              <a:t>Les Entités d’exécution du FEM prennent note de l’application de cette exigence dans les projets et programmes financés par le FEM</a:t>
            </a:r>
            <a:endParaRPr lang="fr-FR" b="1" dirty="0" smtClean="0">
              <a:solidFill>
                <a:schemeClr val="tx1">
                  <a:lumMod val="50000"/>
                </a:schemeClr>
              </a:solidFill>
            </a:endParaRPr>
          </a:p>
          <a:p>
            <a:pPr marL="720000" lvl="1" indent="-273600" fontAlgn="auto">
              <a:spcAft>
                <a:spcPts val="0"/>
              </a:spcAft>
              <a:buClr>
                <a:srgbClr val="25695E"/>
              </a:buClr>
              <a:buFont typeface="Wingdings" pitchFamily="2" charset="2"/>
              <a:buChar char="q"/>
              <a:defRPr/>
            </a:pPr>
            <a:endParaRPr lang="fr-FR" sz="1800" dirty="0" smtClean="0"/>
          </a:p>
          <a:p>
            <a:pPr fontAlgn="auto">
              <a:spcAft>
                <a:spcPts val="0"/>
              </a:spcAft>
              <a:buFont typeface="Wingdings" pitchFamily="2" charset="2"/>
              <a:buNone/>
              <a:defRPr/>
            </a:pPr>
            <a:endParaRPr lang="fr-FR" dirty="0"/>
          </a:p>
        </p:txBody>
      </p:sp>
      <p:sp>
        <p:nvSpPr>
          <p:cNvPr id="2765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6FEF25-93F8-4163-A4C9-F21B08C98BBC}" type="slidenum">
              <a:rPr lang="en-US"/>
              <a:pPr fontAlgn="base">
                <a:spcBef>
                  <a:spcPct val="0"/>
                </a:spcBef>
                <a:spcAft>
                  <a:spcPct val="0"/>
                </a:spcAft>
              </a:pPr>
              <a:t>7</a:t>
            </a:fld>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914400"/>
          </a:xfrm>
        </p:spPr>
        <p:txBody>
          <a:bodyPr rtlCol="0">
            <a:noAutofit/>
          </a:bodyPr>
          <a:lstStyle/>
          <a:p>
            <a:pPr fontAlgn="auto">
              <a:spcAft>
                <a:spcPts val="0"/>
              </a:spcAft>
              <a:defRPr/>
            </a:pPr>
            <a:r>
              <a:rPr lang="en-US" sz="4000" dirty="0" err="1" smtClean="0"/>
              <a:t>Rôle</a:t>
            </a:r>
            <a:r>
              <a:rPr lang="en-US" sz="4000" dirty="0" smtClean="0"/>
              <a:t> des points </a:t>
            </a:r>
            <a:r>
              <a:rPr lang="en-US" sz="4000" dirty="0" err="1" smtClean="0"/>
              <a:t>focaux</a:t>
            </a:r>
            <a:r>
              <a:rPr lang="en-US" sz="4000" dirty="0" smtClean="0"/>
              <a:t> du FEM</a:t>
            </a:r>
            <a:br>
              <a:rPr lang="en-US" sz="4000" dirty="0" smtClean="0"/>
            </a:br>
            <a:r>
              <a:rPr lang="en-US" sz="4000" dirty="0" err="1" smtClean="0"/>
              <a:t>dans</a:t>
            </a:r>
            <a:r>
              <a:rPr lang="en-US" sz="4000" dirty="0" smtClean="0"/>
              <a:t> le </a:t>
            </a:r>
            <a:r>
              <a:rPr lang="en-US" sz="4000" dirty="0" err="1" smtClean="0"/>
              <a:t>suivi</a:t>
            </a:r>
            <a:r>
              <a:rPr lang="en-US" sz="4000" dirty="0" smtClean="0"/>
              <a:t> et </a:t>
            </a:r>
            <a:r>
              <a:rPr lang="en-US" sz="4000" dirty="0" err="1" smtClean="0"/>
              <a:t>l’évaluation</a:t>
            </a:r>
            <a:endParaRPr lang="en-US" sz="4000" dirty="0"/>
          </a:p>
        </p:txBody>
      </p:sp>
      <p:sp>
        <p:nvSpPr>
          <p:cNvPr id="2970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892939-B0BF-4494-8551-3494A72A2F5E}" type="slidenum">
              <a:rPr lang="en-US"/>
              <a:pPr fontAlgn="base">
                <a:spcBef>
                  <a:spcPct val="0"/>
                </a:spcBef>
                <a:spcAft>
                  <a:spcPct val="0"/>
                </a:spcAft>
              </a:pPr>
              <a:t>8</a:t>
            </a:fld>
            <a:endParaRPr lang="en-US" dirty="0"/>
          </a:p>
        </p:txBody>
      </p:sp>
      <p:sp>
        <p:nvSpPr>
          <p:cNvPr id="6" name="Rectangle 5"/>
          <p:cNvSpPr/>
          <p:nvPr/>
        </p:nvSpPr>
        <p:spPr>
          <a:xfrm>
            <a:off x="1371600" y="1219200"/>
            <a:ext cx="7772400" cy="5423023"/>
          </a:xfrm>
          <a:prstGeom prst="rect">
            <a:avLst/>
          </a:prstGeom>
        </p:spPr>
        <p:txBody>
          <a:bodyPr wrap="square">
            <a:spAutoFit/>
          </a:bodyPr>
          <a:lstStyle/>
          <a:p>
            <a:pPr marL="342900" indent="-342900">
              <a:spcBef>
                <a:spcPct val="20000"/>
              </a:spcBef>
              <a:spcAft>
                <a:spcPts val="600"/>
              </a:spcAft>
              <a:buClr>
                <a:schemeClr val="tx1"/>
              </a:buClr>
              <a:buFont typeface="Wingdings" pitchFamily="2" charset="2"/>
              <a:buChar char="q"/>
              <a:defRPr/>
            </a:pPr>
            <a:r>
              <a:rPr lang="fr-FR" sz="2400" b="1" dirty="0" smtClean="0">
                <a:latin typeface="+mn-lt"/>
                <a:cs typeface="+mn-cs"/>
              </a:rPr>
              <a:t>Suivre l’évolution </a:t>
            </a:r>
            <a:r>
              <a:rPr lang="fr-FR" sz="2400" dirty="0" smtClean="0">
                <a:latin typeface="+mn-lt"/>
                <a:cs typeface="+mn-cs"/>
              </a:rPr>
              <a:t>du soutien du FEM à l’échelon national.</a:t>
            </a:r>
          </a:p>
          <a:p>
            <a:pPr marL="342900" indent="-342900">
              <a:spcBef>
                <a:spcPct val="20000"/>
              </a:spcBef>
              <a:spcAft>
                <a:spcPts val="600"/>
              </a:spcAft>
              <a:buClr>
                <a:schemeClr val="tx1"/>
              </a:buClr>
              <a:buFont typeface="Wingdings" pitchFamily="2" charset="2"/>
              <a:buChar char="q"/>
              <a:defRPr/>
            </a:pPr>
            <a:r>
              <a:rPr lang="fr-FR" sz="2400" dirty="0" smtClean="0">
                <a:latin typeface="+mn-lt"/>
                <a:cs typeface="+mn-cs"/>
              </a:rPr>
              <a:t>Tenir les </a:t>
            </a:r>
            <a:r>
              <a:rPr lang="fr-FR" sz="2400" b="1" dirty="0" smtClean="0">
                <a:latin typeface="+mn-lt"/>
                <a:cs typeface="+mn-cs"/>
              </a:rPr>
              <a:t>parties prenantes informées </a:t>
            </a:r>
            <a:r>
              <a:rPr lang="fr-FR" sz="2400" dirty="0" smtClean="0">
                <a:latin typeface="+mn-lt"/>
                <a:cs typeface="+mn-cs"/>
              </a:rPr>
              <a:t>et les </a:t>
            </a:r>
            <a:r>
              <a:rPr lang="fr-FR" sz="2400" b="1" dirty="0" smtClean="0">
                <a:latin typeface="+mn-lt"/>
                <a:cs typeface="+mn-cs"/>
              </a:rPr>
              <a:t>consulter</a:t>
            </a:r>
            <a:r>
              <a:rPr lang="fr-FR" sz="2400" dirty="0" smtClean="0">
                <a:latin typeface="+mn-lt"/>
                <a:cs typeface="+mn-cs"/>
              </a:rPr>
              <a:t> sur les plans, l’exécution et les résultats des activités du FEM dans le pays.</a:t>
            </a:r>
          </a:p>
          <a:p>
            <a:pPr marL="342900" indent="-342900">
              <a:spcBef>
                <a:spcPct val="20000"/>
              </a:spcBef>
              <a:spcAft>
                <a:spcPts val="600"/>
              </a:spcAft>
              <a:buClr>
                <a:schemeClr val="tx1"/>
              </a:buClr>
              <a:buFont typeface="Wingdings" pitchFamily="2" charset="2"/>
              <a:buChar char="q"/>
              <a:defRPr/>
            </a:pPr>
            <a:r>
              <a:rPr lang="fr-FR" sz="2400" b="1" dirty="0" smtClean="0">
                <a:latin typeface="+mn-lt"/>
                <a:cs typeface="+mn-cs"/>
              </a:rPr>
              <a:t>Diffuser</a:t>
            </a:r>
            <a:r>
              <a:rPr lang="fr-FR" sz="2400" dirty="0" smtClean="0">
                <a:latin typeface="+mn-lt"/>
                <a:cs typeface="+mn-cs"/>
              </a:rPr>
              <a:t> des informations sur le S&amp;E, promouvoir l’exécution des recommandations de l’évaluation et les </a:t>
            </a:r>
            <a:r>
              <a:rPr lang="fr-FR" sz="2400" b="1" dirty="0" smtClean="0">
                <a:latin typeface="+mn-lt"/>
                <a:cs typeface="+mn-cs"/>
              </a:rPr>
              <a:t>enseignements tirés</a:t>
            </a:r>
            <a:r>
              <a:rPr lang="fr-FR" sz="2400" dirty="0" smtClean="0">
                <a:latin typeface="+mn-lt"/>
                <a:cs typeface="+mn-cs"/>
              </a:rPr>
              <a:t>. </a:t>
            </a:r>
          </a:p>
          <a:p>
            <a:pPr marL="342900" indent="-342900">
              <a:spcBef>
                <a:spcPct val="20000"/>
              </a:spcBef>
              <a:spcAft>
                <a:spcPts val="600"/>
              </a:spcAft>
              <a:buClr>
                <a:schemeClr val="tx1"/>
              </a:buClr>
              <a:buFont typeface="Wingdings" pitchFamily="2" charset="2"/>
              <a:buChar char="q"/>
              <a:defRPr/>
            </a:pPr>
            <a:r>
              <a:rPr lang="fr-FR" sz="2400" b="1" dirty="0" smtClean="0">
                <a:latin typeface="+mn-lt"/>
                <a:cs typeface="+mn-cs"/>
              </a:rPr>
              <a:t>Aider le Bureau de l’évaluation</a:t>
            </a:r>
            <a:r>
              <a:rPr lang="fr-FR" sz="2400" dirty="0" smtClean="0">
                <a:latin typeface="+mn-lt"/>
                <a:cs typeface="+mn-cs"/>
              </a:rPr>
              <a:t>, premier point d’entrée dans un pays, à :</a:t>
            </a:r>
          </a:p>
          <a:p>
            <a:pPr marL="742950" lvl="1" indent="-285750">
              <a:spcBef>
                <a:spcPts val="0"/>
              </a:spcBef>
              <a:spcAft>
                <a:spcPts val="0"/>
              </a:spcAft>
              <a:buClr>
                <a:srgbClr val="006600"/>
              </a:buClr>
              <a:buFont typeface="Wingdings" pitchFamily="2" charset="2"/>
              <a:buChar char="§"/>
              <a:defRPr/>
            </a:pPr>
            <a:r>
              <a:rPr lang="fr-FR" sz="2000" b="1" dirty="0" smtClean="0">
                <a:solidFill>
                  <a:srgbClr val="006600"/>
                </a:solidFill>
                <a:latin typeface="+mn-lt"/>
                <a:cs typeface="+mn-cs"/>
              </a:rPr>
              <a:t>Identifier</a:t>
            </a:r>
            <a:r>
              <a:rPr lang="fr-FR" sz="2400" dirty="0" smtClean="0">
                <a:solidFill>
                  <a:srgbClr val="006600"/>
                </a:solidFill>
                <a:latin typeface="+mn-lt"/>
                <a:cs typeface="+mn-cs"/>
              </a:rPr>
              <a:t> </a:t>
            </a:r>
            <a:r>
              <a:rPr lang="fr-FR" sz="2000" b="1" dirty="0" smtClean="0">
                <a:solidFill>
                  <a:srgbClr val="006600"/>
                </a:solidFill>
                <a:latin typeface="+mn-lt"/>
                <a:cs typeface="+mn-cs"/>
              </a:rPr>
              <a:t>les</a:t>
            </a:r>
            <a:r>
              <a:rPr lang="fr-FR" sz="2400" dirty="0" smtClean="0">
                <a:solidFill>
                  <a:srgbClr val="006600"/>
                </a:solidFill>
                <a:latin typeface="+mn-lt"/>
                <a:cs typeface="+mn-cs"/>
              </a:rPr>
              <a:t> </a:t>
            </a:r>
            <a:r>
              <a:rPr lang="fr-FR" sz="2000" b="1" dirty="0" smtClean="0">
                <a:solidFill>
                  <a:srgbClr val="006600"/>
                </a:solidFill>
                <a:latin typeface="+mn-lt"/>
                <a:cs typeface="+mn-cs"/>
              </a:rPr>
              <a:t>principales</a:t>
            </a:r>
            <a:r>
              <a:rPr lang="fr-FR" sz="2400" dirty="0" smtClean="0">
                <a:solidFill>
                  <a:srgbClr val="006600"/>
                </a:solidFill>
                <a:latin typeface="+mn-lt"/>
                <a:cs typeface="+mn-cs"/>
              </a:rPr>
              <a:t> </a:t>
            </a:r>
            <a:r>
              <a:rPr lang="fr-FR" sz="2000" b="1" dirty="0" smtClean="0">
                <a:solidFill>
                  <a:srgbClr val="006600"/>
                </a:solidFill>
                <a:latin typeface="+mn-lt"/>
                <a:cs typeface="+mn-cs"/>
              </a:rPr>
              <a:t>parties</a:t>
            </a:r>
            <a:r>
              <a:rPr lang="fr-FR" sz="2400" dirty="0" smtClean="0">
                <a:solidFill>
                  <a:srgbClr val="006600"/>
                </a:solidFill>
                <a:latin typeface="+mn-lt"/>
                <a:cs typeface="+mn-cs"/>
              </a:rPr>
              <a:t> </a:t>
            </a:r>
            <a:r>
              <a:rPr lang="fr-FR" sz="2000" b="1" dirty="0" smtClean="0">
                <a:solidFill>
                  <a:srgbClr val="006600"/>
                </a:solidFill>
                <a:latin typeface="+mn-lt"/>
                <a:cs typeface="+mn-cs"/>
              </a:rPr>
              <a:t>prenantes</a:t>
            </a:r>
            <a:r>
              <a:rPr lang="fr-FR" sz="2400" dirty="0" smtClean="0">
                <a:solidFill>
                  <a:srgbClr val="006600"/>
                </a:solidFill>
                <a:latin typeface="+mn-lt"/>
                <a:cs typeface="+mn-cs"/>
              </a:rPr>
              <a:t> </a:t>
            </a:r>
            <a:r>
              <a:rPr lang="fr-FR" sz="2000" b="1" dirty="0" smtClean="0">
                <a:solidFill>
                  <a:srgbClr val="006600"/>
                </a:solidFill>
                <a:latin typeface="+mn-lt"/>
                <a:cs typeface="+mn-cs"/>
              </a:rPr>
              <a:t>concernées,</a:t>
            </a:r>
          </a:p>
          <a:p>
            <a:pPr marL="742950" lvl="1" indent="-285750">
              <a:spcBef>
                <a:spcPts val="0"/>
              </a:spcBef>
              <a:spcAft>
                <a:spcPts val="0"/>
              </a:spcAft>
              <a:buClr>
                <a:srgbClr val="006600"/>
              </a:buClr>
              <a:buFont typeface="Wingdings" pitchFamily="2" charset="2"/>
              <a:buChar char="§"/>
              <a:defRPr/>
            </a:pPr>
            <a:r>
              <a:rPr lang="fr-FR" sz="2000" b="1" dirty="0" smtClean="0">
                <a:solidFill>
                  <a:srgbClr val="006600"/>
                </a:solidFill>
                <a:latin typeface="+mn-lt"/>
                <a:cs typeface="+mn-cs"/>
              </a:rPr>
              <a:t>Coordonner les réunions, </a:t>
            </a:r>
          </a:p>
          <a:p>
            <a:pPr marL="742950" lvl="1" indent="-285750">
              <a:spcBef>
                <a:spcPts val="0"/>
              </a:spcBef>
              <a:spcAft>
                <a:spcPts val="0"/>
              </a:spcAft>
              <a:buClr>
                <a:srgbClr val="006600"/>
              </a:buClr>
              <a:buFont typeface="Wingdings" pitchFamily="2" charset="2"/>
              <a:buChar char="§"/>
              <a:defRPr/>
            </a:pPr>
            <a:r>
              <a:rPr lang="fr-FR" sz="2000" b="1" dirty="0" smtClean="0">
                <a:solidFill>
                  <a:srgbClr val="006600"/>
                </a:solidFill>
                <a:latin typeface="+mn-lt"/>
                <a:cs typeface="+mn-cs"/>
              </a:rPr>
              <a:t>Établir les ordres du jour,</a:t>
            </a:r>
          </a:p>
          <a:p>
            <a:pPr marL="742950" lvl="1" indent="-285750">
              <a:spcBef>
                <a:spcPts val="0"/>
              </a:spcBef>
              <a:spcAft>
                <a:spcPts val="0"/>
              </a:spcAft>
              <a:buClr>
                <a:srgbClr val="006600"/>
              </a:buClr>
              <a:buFont typeface="Wingdings" pitchFamily="2" charset="2"/>
              <a:buChar char="§"/>
              <a:defRPr/>
            </a:pPr>
            <a:r>
              <a:rPr lang="fr-FR" sz="2000" b="1" dirty="0" smtClean="0">
                <a:solidFill>
                  <a:srgbClr val="006600"/>
                </a:solidFill>
                <a:latin typeface="+mn-lt"/>
                <a:cs typeface="+mn-cs"/>
              </a:rPr>
              <a:t>Coordonner les réponses des pays à ces évaluations.</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000" dirty="0" smtClean="0"/>
              <a:t>Suite </a:t>
            </a:r>
            <a:r>
              <a:rPr lang="en-US" sz="4000" dirty="0" err="1" smtClean="0"/>
              <a:t>donnée</a:t>
            </a:r>
            <a:r>
              <a:rPr lang="en-US" sz="4000" dirty="0" smtClean="0"/>
              <a:t> aux </a:t>
            </a:r>
            <a:r>
              <a:rPr lang="en-US" sz="4000" dirty="0" err="1" smtClean="0"/>
              <a:t>évaluations</a:t>
            </a:r>
            <a:r>
              <a:rPr lang="en-US" sz="4000" dirty="0" smtClean="0"/>
              <a:t> </a:t>
            </a:r>
            <a:endParaRPr lang="en-US" sz="4000" dirty="0"/>
          </a:p>
        </p:txBody>
      </p:sp>
      <p:sp>
        <p:nvSpPr>
          <p:cNvPr id="1741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7DF58-2482-485A-A254-40C0A9802D6A}" type="slidenum">
              <a:rPr lang="en-US"/>
              <a:pPr fontAlgn="base">
                <a:spcBef>
                  <a:spcPct val="0"/>
                </a:spcBef>
                <a:spcAft>
                  <a:spcPct val="0"/>
                </a:spcAft>
              </a:pPr>
              <a:t>9</a:t>
            </a:fld>
            <a:endParaRPr lang="en-US" dirty="0"/>
          </a:p>
        </p:txBody>
      </p:sp>
      <p:sp>
        <p:nvSpPr>
          <p:cNvPr id="6" name="Content Placeholder 2"/>
          <p:cNvSpPr>
            <a:spLocks noGrp="1"/>
          </p:cNvSpPr>
          <p:nvPr>
            <p:ph idx="1"/>
          </p:nvPr>
        </p:nvSpPr>
        <p:spPr>
          <a:xfrm>
            <a:off x="1295400" y="1219200"/>
            <a:ext cx="7620000" cy="5410200"/>
          </a:xfrm>
        </p:spPr>
        <p:txBody>
          <a:bodyPr rtlCol="0">
            <a:normAutofit/>
          </a:bodyPr>
          <a:lstStyle/>
          <a:p>
            <a:pPr fontAlgn="auto">
              <a:spcAft>
                <a:spcPts val="0"/>
              </a:spcAft>
              <a:buFont typeface="Wingdings" pitchFamily="2" charset="2"/>
              <a:buNone/>
              <a:defRPr/>
            </a:pPr>
            <a:endParaRPr lang="fr-FR" sz="1800" dirty="0" smtClean="0">
              <a:solidFill>
                <a:srgbClr val="C00000"/>
              </a:solidFill>
            </a:endParaRPr>
          </a:p>
          <a:p>
            <a:pPr fontAlgn="auto">
              <a:spcAft>
                <a:spcPts val="0"/>
              </a:spcAft>
              <a:defRPr/>
            </a:pPr>
            <a:r>
              <a:rPr lang="fr-FR" sz="2400" dirty="0" smtClean="0"/>
              <a:t>La direction doit répondre à tous les rapports d’évaluation que le Bureau de l’évaluation du FEM présente au Conseil du FEM</a:t>
            </a:r>
          </a:p>
          <a:p>
            <a:pPr fontAlgn="auto">
              <a:spcAft>
                <a:spcPts val="0"/>
              </a:spcAft>
              <a:defRPr/>
            </a:pPr>
            <a:r>
              <a:rPr lang="fr-FR" sz="2400" dirty="0" smtClean="0"/>
              <a:t>Le Conseil du FEM tient compte de l’évaluation et de la réponse de la direction pour prendre une décision</a:t>
            </a:r>
          </a:p>
          <a:p>
            <a:pPr fontAlgn="auto">
              <a:spcAft>
                <a:spcPts val="0"/>
              </a:spcAft>
              <a:defRPr/>
            </a:pPr>
            <a:r>
              <a:rPr lang="fr-FR" sz="2400" dirty="0" smtClean="0"/>
              <a:t>Le Bureau de l’évaluation du FEM présente un rapport annuel sur la suite donnée aux décisions (Relevé d'interventions de la direction)</a:t>
            </a:r>
          </a:p>
          <a:p>
            <a:pPr fontAlgn="auto">
              <a:spcAft>
                <a:spcPts val="0"/>
              </a:spcAft>
              <a:defRPr/>
            </a:pPr>
            <a:r>
              <a:rPr lang="fr-FR" sz="2400" dirty="0" smtClean="0"/>
              <a:t>Dans le cas des évaluations de portefeuille-pays, ceux-ci ont la possibilité d’exposer également leur point de vue au Conseil</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6936</TotalTime>
  <Words>876</Words>
  <Application>Microsoft Office PowerPoint</Application>
  <PresentationFormat>On-screen Show (4:3)</PresentationFormat>
  <Paragraphs>134</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Le suivi et l’évaluation du FEM   </vt:lpstr>
      <vt:lpstr>Slide 2</vt:lpstr>
      <vt:lpstr>La procédure de S&amp;E du FEM</vt:lpstr>
      <vt:lpstr>Échange de connaissances</vt:lpstr>
      <vt:lpstr>Slide 5</vt:lpstr>
      <vt:lpstr>Exigences minimales de S&amp;E :</vt:lpstr>
      <vt:lpstr>Suivi et évaluation : Exigence minimale 4</vt:lpstr>
      <vt:lpstr>Rôle des points focaux du FEM dans le suivi et l’évaluation</vt:lpstr>
      <vt:lpstr>Suite donnée aux évaluations </vt:lpstr>
      <vt:lpstr>Slide 10</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Soledad</dc:creator>
  <cp:lastModifiedBy>wb258540</cp:lastModifiedBy>
  <cp:revision>415</cp:revision>
  <dcterms:created xsi:type="dcterms:W3CDTF">2010-12-28T20:45:39Z</dcterms:created>
  <dcterms:modified xsi:type="dcterms:W3CDTF">2012-08-15T19:44:59Z</dcterms:modified>
</cp:coreProperties>
</file>