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6" r:id="rId1"/>
  </p:sldMasterIdLst>
  <p:notesMasterIdLst>
    <p:notesMasterId r:id="rId17"/>
  </p:notesMasterIdLst>
  <p:handoutMasterIdLst>
    <p:handoutMasterId r:id="rId18"/>
  </p:handoutMasterIdLst>
  <p:sldIdLst>
    <p:sldId id="264" r:id="rId2"/>
    <p:sldId id="306" r:id="rId3"/>
    <p:sldId id="339" r:id="rId4"/>
    <p:sldId id="334" r:id="rId5"/>
    <p:sldId id="322" r:id="rId6"/>
    <p:sldId id="321" r:id="rId7"/>
    <p:sldId id="323" r:id="rId8"/>
    <p:sldId id="341" r:id="rId9"/>
    <p:sldId id="343" r:id="rId10"/>
    <p:sldId id="326" r:id="rId11"/>
    <p:sldId id="344" r:id="rId12"/>
    <p:sldId id="345" r:id="rId13"/>
    <p:sldId id="346" r:id="rId14"/>
    <p:sldId id="347" r:id="rId15"/>
    <p:sldId id="328"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400249"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84580" autoAdjust="0"/>
  </p:normalViewPr>
  <p:slideViewPr>
    <p:cSldViewPr>
      <p:cViewPr varScale="1">
        <p:scale>
          <a:sx n="57" d="100"/>
          <a:sy n="57" d="100"/>
        </p:scale>
        <p:origin x="15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3" d="100"/>
          <a:sy n="133" d="100"/>
        </p:scale>
        <p:origin x="-5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DF0298-B49B-45E0-9B7E-E0ED00063355}"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137EF6B0-A5D9-4FDE-8439-A49705E15102}">
      <dgm:prSet phldrT="[Text]"/>
      <dgm:spPr>
        <a:solidFill>
          <a:schemeClr val="accent3"/>
        </a:solidFill>
      </dgm:spPr>
      <dgm:t>
        <a:bodyPr/>
        <a:lstStyle/>
        <a:p>
          <a:r>
            <a:rPr lang="en-US" dirty="0"/>
            <a:t>COP Decisions</a:t>
          </a:r>
        </a:p>
      </dgm:t>
    </dgm:pt>
    <dgm:pt modelId="{BA976235-EAB4-49C8-900A-6F15C2EF76BC}" type="parTrans" cxnId="{29A0EF7F-8F5C-4210-818F-9E5FCAF089DA}">
      <dgm:prSet/>
      <dgm:spPr/>
      <dgm:t>
        <a:bodyPr/>
        <a:lstStyle/>
        <a:p>
          <a:endParaRPr lang="en-US"/>
        </a:p>
      </dgm:t>
    </dgm:pt>
    <dgm:pt modelId="{20335E8B-BCFD-4D77-9203-9D80D5557ECA}" type="sibTrans" cxnId="{29A0EF7F-8F5C-4210-818F-9E5FCAF089DA}">
      <dgm:prSet/>
      <dgm:spPr/>
      <dgm:t>
        <a:bodyPr/>
        <a:lstStyle/>
        <a:p>
          <a:endParaRPr lang="en-US"/>
        </a:p>
      </dgm:t>
    </dgm:pt>
    <dgm:pt modelId="{209F6CD0-179C-42F4-944A-B09BDC782A40}" type="pres">
      <dgm:prSet presAssocID="{98DF0298-B49B-45E0-9B7E-E0ED00063355}" presName="Name0" presStyleCnt="0">
        <dgm:presLayoutVars>
          <dgm:chMax val="1"/>
          <dgm:chPref val="1"/>
        </dgm:presLayoutVars>
      </dgm:prSet>
      <dgm:spPr/>
    </dgm:pt>
    <dgm:pt modelId="{608EA977-47A3-48E4-9F5A-F09CBDFEF6F7}" type="pres">
      <dgm:prSet presAssocID="{137EF6B0-A5D9-4FDE-8439-A49705E15102}" presName="Parent" presStyleLbl="node0" presStyleIdx="0" presStyleCnt="1" custScaleX="126918" custScaleY="102491">
        <dgm:presLayoutVars>
          <dgm:chMax val="5"/>
          <dgm:chPref val="5"/>
        </dgm:presLayoutVars>
      </dgm:prSet>
      <dgm:spPr/>
    </dgm:pt>
    <dgm:pt modelId="{E6B40220-B144-4CBC-A82B-527278BB6F3C}" type="pres">
      <dgm:prSet presAssocID="{137EF6B0-A5D9-4FDE-8439-A49705E15102}" presName="Accent1" presStyleLbl="node1" presStyleIdx="0" presStyleCnt="6"/>
      <dgm:spPr/>
    </dgm:pt>
    <dgm:pt modelId="{D60A29E1-35B0-4616-B002-0E18212B55DB}" type="pres">
      <dgm:prSet presAssocID="{137EF6B0-A5D9-4FDE-8439-A49705E15102}" presName="Accent2" presStyleLbl="node1" presStyleIdx="1" presStyleCnt="6"/>
      <dgm:spPr/>
    </dgm:pt>
    <dgm:pt modelId="{BD8A05CF-9824-4392-BF8A-2D6FD2EEC401}" type="pres">
      <dgm:prSet presAssocID="{137EF6B0-A5D9-4FDE-8439-A49705E15102}" presName="Accent3" presStyleLbl="node1" presStyleIdx="2" presStyleCnt="6"/>
      <dgm:spPr/>
    </dgm:pt>
    <dgm:pt modelId="{FADE0AA6-56E8-43C8-A094-99377D1852CB}" type="pres">
      <dgm:prSet presAssocID="{137EF6B0-A5D9-4FDE-8439-A49705E15102}" presName="Accent4" presStyleLbl="node1" presStyleIdx="3" presStyleCnt="6"/>
      <dgm:spPr/>
    </dgm:pt>
    <dgm:pt modelId="{1EBE1770-008B-423C-B553-37F688336FBD}" type="pres">
      <dgm:prSet presAssocID="{137EF6B0-A5D9-4FDE-8439-A49705E15102}" presName="Accent5" presStyleLbl="node1" presStyleIdx="4" presStyleCnt="6"/>
      <dgm:spPr/>
    </dgm:pt>
    <dgm:pt modelId="{0D112917-0491-446A-A076-66EE449C3DDB}" type="pres">
      <dgm:prSet presAssocID="{137EF6B0-A5D9-4FDE-8439-A49705E15102}" presName="Accent6" presStyleLbl="node1" presStyleIdx="5" presStyleCnt="6" custLinFactX="-65236" custLinFactNeighborX="-100000"/>
      <dgm:spPr/>
    </dgm:pt>
  </dgm:ptLst>
  <dgm:cxnLst>
    <dgm:cxn modelId="{215F9BFA-3715-4713-ADB3-076811E10FFC}" type="presOf" srcId="{98DF0298-B49B-45E0-9B7E-E0ED00063355}" destId="{209F6CD0-179C-42F4-944A-B09BDC782A40}" srcOrd="0" destOrd="0" presId="urn:microsoft.com/office/officeart/2009/3/layout/CircleRelationship"/>
    <dgm:cxn modelId="{29A0EF7F-8F5C-4210-818F-9E5FCAF089DA}" srcId="{98DF0298-B49B-45E0-9B7E-E0ED00063355}" destId="{137EF6B0-A5D9-4FDE-8439-A49705E15102}" srcOrd="0" destOrd="0" parTransId="{BA976235-EAB4-49C8-900A-6F15C2EF76BC}" sibTransId="{20335E8B-BCFD-4D77-9203-9D80D5557ECA}"/>
    <dgm:cxn modelId="{7877437A-DFA2-46F5-A5F0-B38C09974019}" type="presOf" srcId="{137EF6B0-A5D9-4FDE-8439-A49705E15102}" destId="{608EA977-47A3-48E4-9F5A-F09CBDFEF6F7}" srcOrd="0" destOrd="0" presId="urn:microsoft.com/office/officeart/2009/3/layout/CircleRelationship"/>
    <dgm:cxn modelId="{EA095D22-9CF6-4FED-91B7-30B23EE4E33D}" type="presParOf" srcId="{209F6CD0-179C-42F4-944A-B09BDC782A40}" destId="{608EA977-47A3-48E4-9F5A-F09CBDFEF6F7}" srcOrd="0" destOrd="0" presId="urn:microsoft.com/office/officeart/2009/3/layout/CircleRelationship"/>
    <dgm:cxn modelId="{8443655C-E6F4-4A7C-8FBA-BF36B6EB67DD}" type="presParOf" srcId="{209F6CD0-179C-42F4-944A-B09BDC782A40}" destId="{E6B40220-B144-4CBC-A82B-527278BB6F3C}" srcOrd="1" destOrd="0" presId="urn:microsoft.com/office/officeart/2009/3/layout/CircleRelationship"/>
    <dgm:cxn modelId="{E297D8D3-BC0C-4AF6-AB89-3835307365A1}" type="presParOf" srcId="{209F6CD0-179C-42F4-944A-B09BDC782A40}" destId="{D60A29E1-35B0-4616-B002-0E18212B55DB}" srcOrd="2" destOrd="0" presId="urn:microsoft.com/office/officeart/2009/3/layout/CircleRelationship"/>
    <dgm:cxn modelId="{445D4774-BDCC-4087-9003-4E550794C2A3}" type="presParOf" srcId="{209F6CD0-179C-42F4-944A-B09BDC782A40}" destId="{BD8A05CF-9824-4392-BF8A-2D6FD2EEC401}" srcOrd="3" destOrd="0" presId="urn:microsoft.com/office/officeart/2009/3/layout/CircleRelationship"/>
    <dgm:cxn modelId="{354EC231-0DA0-438C-9A88-F6ECC1D51B12}" type="presParOf" srcId="{209F6CD0-179C-42F4-944A-B09BDC782A40}" destId="{FADE0AA6-56E8-43C8-A094-99377D1852CB}" srcOrd="4" destOrd="0" presId="urn:microsoft.com/office/officeart/2009/3/layout/CircleRelationship"/>
    <dgm:cxn modelId="{07B082E7-FC7A-487A-8C44-64A0D23BC0E4}" type="presParOf" srcId="{209F6CD0-179C-42F4-944A-B09BDC782A40}" destId="{1EBE1770-008B-423C-B553-37F688336FBD}" srcOrd="5" destOrd="0" presId="urn:microsoft.com/office/officeart/2009/3/layout/CircleRelationship"/>
    <dgm:cxn modelId="{E5AE1EF4-76F1-4024-BF9B-C92CAAB57D1A}" type="presParOf" srcId="{209F6CD0-179C-42F4-944A-B09BDC782A40}" destId="{0D112917-0491-446A-A076-66EE449C3DDB}" srcOrd="6"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DF0298-B49B-45E0-9B7E-E0ED00063355}"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137EF6B0-A5D9-4FDE-8439-A49705E15102}">
      <dgm:prSet phldrT="[Text]"/>
      <dgm:spPr>
        <a:solidFill>
          <a:schemeClr val="accent3"/>
        </a:solidFill>
      </dgm:spPr>
      <dgm:t>
        <a:bodyPr/>
        <a:lstStyle/>
        <a:p>
          <a:r>
            <a:rPr lang="en-US" dirty="0"/>
            <a:t>COP Decisions</a:t>
          </a:r>
        </a:p>
      </dgm:t>
    </dgm:pt>
    <dgm:pt modelId="{BA976235-EAB4-49C8-900A-6F15C2EF76BC}" type="parTrans" cxnId="{29A0EF7F-8F5C-4210-818F-9E5FCAF089DA}">
      <dgm:prSet/>
      <dgm:spPr/>
      <dgm:t>
        <a:bodyPr/>
        <a:lstStyle/>
        <a:p>
          <a:endParaRPr lang="en-US"/>
        </a:p>
      </dgm:t>
    </dgm:pt>
    <dgm:pt modelId="{20335E8B-BCFD-4D77-9203-9D80D5557ECA}" type="sibTrans" cxnId="{29A0EF7F-8F5C-4210-818F-9E5FCAF089DA}">
      <dgm:prSet/>
      <dgm:spPr/>
      <dgm:t>
        <a:bodyPr/>
        <a:lstStyle/>
        <a:p>
          <a:endParaRPr lang="en-US"/>
        </a:p>
      </dgm:t>
    </dgm:pt>
    <dgm:pt modelId="{209F6CD0-179C-42F4-944A-B09BDC782A40}" type="pres">
      <dgm:prSet presAssocID="{98DF0298-B49B-45E0-9B7E-E0ED00063355}" presName="Name0" presStyleCnt="0">
        <dgm:presLayoutVars>
          <dgm:chMax val="1"/>
          <dgm:chPref val="1"/>
        </dgm:presLayoutVars>
      </dgm:prSet>
      <dgm:spPr/>
    </dgm:pt>
    <dgm:pt modelId="{608EA977-47A3-48E4-9F5A-F09CBDFEF6F7}" type="pres">
      <dgm:prSet presAssocID="{137EF6B0-A5D9-4FDE-8439-A49705E15102}" presName="Parent" presStyleLbl="node0" presStyleIdx="0" presStyleCnt="1" custScaleX="126918" custScaleY="102491">
        <dgm:presLayoutVars>
          <dgm:chMax val="5"/>
          <dgm:chPref val="5"/>
        </dgm:presLayoutVars>
      </dgm:prSet>
      <dgm:spPr/>
    </dgm:pt>
    <dgm:pt modelId="{E6B40220-B144-4CBC-A82B-527278BB6F3C}" type="pres">
      <dgm:prSet presAssocID="{137EF6B0-A5D9-4FDE-8439-A49705E15102}" presName="Accent1" presStyleLbl="node1" presStyleIdx="0" presStyleCnt="6"/>
      <dgm:spPr/>
    </dgm:pt>
    <dgm:pt modelId="{D60A29E1-35B0-4616-B002-0E18212B55DB}" type="pres">
      <dgm:prSet presAssocID="{137EF6B0-A5D9-4FDE-8439-A49705E15102}" presName="Accent2" presStyleLbl="node1" presStyleIdx="1" presStyleCnt="6"/>
      <dgm:spPr/>
    </dgm:pt>
    <dgm:pt modelId="{BD8A05CF-9824-4392-BF8A-2D6FD2EEC401}" type="pres">
      <dgm:prSet presAssocID="{137EF6B0-A5D9-4FDE-8439-A49705E15102}" presName="Accent3" presStyleLbl="node1" presStyleIdx="2" presStyleCnt="6"/>
      <dgm:spPr/>
    </dgm:pt>
    <dgm:pt modelId="{FADE0AA6-56E8-43C8-A094-99377D1852CB}" type="pres">
      <dgm:prSet presAssocID="{137EF6B0-A5D9-4FDE-8439-A49705E15102}" presName="Accent4" presStyleLbl="node1" presStyleIdx="3" presStyleCnt="6"/>
      <dgm:spPr/>
    </dgm:pt>
    <dgm:pt modelId="{1EBE1770-008B-423C-B553-37F688336FBD}" type="pres">
      <dgm:prSet presAssocID="{137EF6B0-A5D9-4FDE-8439-A49705E15102}" presName="Accent5" presStyleLbl="node1" presStyleIdx="4" presStyleCnt="6"/>
      <dgm:spPr/>
    </dgm:pt>
    <dgm:pt modelId="{0D112917-0491-446A-A076-66EE449C3DDB}" type="pres">
      <dgm:prSet presAssocID="{137EF6B0-A5D9-4FDE-8439-A49705E15102}" presName="Accent6" presStyleLbl="node1" presStyleIdx="5" presStyleCnt="6" custLinFactX="-65236" custLinFactNeighborX="-100000"/>
      <dgm:spPr/>
    </dgm:pt>
  </dgm:ptLst>
  <dgm:cxnLst>
    <dgm:cxn modelId="{29A0EF7F-8F5C-4210-818F-9E5FCAF089DA}" srcId="{98DF0298-B49B-45E0-9B7E-E0ED00063355}" destId="{137EF6B0-A5D9-4FDE-8439-A49705E15102}" srcOrd="0" destOrd="0" parTransId="{BA976235-EAB4-49C8-900A-6F15C2EF76BC}" sibTransId="{20335E8B-BCFD-4D77-9203-9D80D5557ECA}"/>
    <dgm:cxn modelId="{AB8D1B86-DE77-49FE-BC6A-7CB46DA0A515}" type="presOf" srcId="{98DF0298-B49B-45E0-9B7E-E0ED00063355}" destId="{209F6CD0-179C-42F4-944A-B09BDC782A40}" srcOrd="0" destOrd="0" presId="urn:microsoft.com/office/officeart/2009/3/layout/CircleRelationship"/>
    <dgm:cxn modelId="{20AC0270-FB95-4D6D-8F16-4178274130F6}" type="presOf" srcId="{137EF6B0-A5D9-4FDE-8439-A49705E15102}" destId="{608EA977-47A3-48E4-9F5A-F09CBDFEF6F7}" srcOrd="0" destOrd="0" presId="urn:microsoft.com/office/officeart/2009/3/layout/CircleRelationship"/>
    <dgm:cxn modelId="{F3FDA065-2E20-44DF-8C9E-2C3FB40215CE}" type="presParOf" srcId="{209F6CD0-179C-42F4-944A-B09BDC782A40}" destId="{608EA977-47A3-48E4-9F5A-F09CBDFEF6F7}" srcOrd="0" destOrd="0" presId="urn:microsoft.com/office/officeart/2009/3/layout/CircleRelationship"/>
    <dgm:cxn modelId="{1FE37CA2-10D9-4E34-A195-2B211BEB0FE5}" type="presParOf" srcId="{209F6CD0-179C-42F4-944A-B09BDC782A40}" destId="{E6B40220-B144-4CBC-A82B-527278BB6F3C}" srcOrd="1" destOrd="0" presId="urn:microsoft.com/office/officeart/2009/3/layout/CircleRelationship"/>
    <dgm:cxn modelId="{20AF2F5C-F544-45CA-B0D4-9F072A7661F8}" type="presParOf" srcId="{209F6CD0-179C-42F4-944A-B09BDC782A40}" destId="{D60A29E1-35B0-4616-B002-0E18212B55DB}" srcOrd="2" destOrd="0" presId="urn:microsoft.com/office/officeart/2009/3/layout/CircleRelationship"/>
    <dgm:cxn modelId="{6D856879-374F-4742-B351-A0B423715108}" type="presParOf" srcId="{209F6CD0-179C-42F4-944A-B09BDC782A40}" destId="{BD8A05CF-9824-4392-BF8A-2D6FD2EEC401}" srcOrd="3" destOrd="0" presId="urn:microsoft.com/office/officeart/2009/3/layout/CircleRelationship"/>
    <dgm:cxn modelId="{65E48059-F79A-4CBC-B0C2-53900D211AFE}" type="presParOf" srcId="{209F6CD0-179C-42F4-944A-B09BDC782A40}" destId="{FADE0AA6-56E8-43C8-A094-99377D1852CB}" srcOrd="4" destOrd="0" presId="urn:microsoft.com/office/officeart/2009/3/layout/CircleRelationship"/>
    <dgm:cxn modelId="{49011568-E0BF-4985-9B3F-EC87200824EB}" type="presParOf" srcId="{209F6CD0-179C-42F4-944A-B09BDC782A40}" destId="{1EBE1770-008B-423C-B553-37F688336FBD}" srcOrd="5" destOrd="0" presId="urn:microsoft.com/office/officeart/2009/3/layout/CircleRelationship"/>
    <dgm:cxn modelId="{92FD1A33-644C-4B03-82E6-84E808990076}" type="presParOf" srcId="{209F6CD0-179C-42F4-944A-B09BDC782A40}" destId="{0D112917-0491-446A-A076-66EE449C3DDB}" srcOrd="6"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DF0298-B49B-45E0-9B7E-E0ED00063355}"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209F6CD0-179C-42F4-944A-B09BDC782A40}" type="pres">
      <dgm:prSet presAssocID="{98DF0298-B49B-45E0-9B7E-E0ED00063355}" presName="Name0" presStyleCnt="0">
        <dgm:presLayoutVars>
          <dgm:chMax val="1"/>
          <dgm:chPref val="1"/>
        </dgm:presLayoutVars>
      </dgm:prSet>
      <dgm:spPr/>
    </dgm:pt>
  </dgm:ptLst>
  <dgm:cxnLst>
    <dgm:cxn modelId="{D28692BD-2F1A-4121-9CEE-D4E5799C7949}" type="presOf" srcId="{98DF0298-B49B-45E0-9B7E-E0ED00063355}" destId="{209F6CD0-179C-42F4-944A-B09BDC782A40}" srcOrd="0" destOrd="0" presId="urn:microsoft.com/office/officeart/2009/3/layout/CircleRelationship"/>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DF0298-B49B-45E0-9B7E-E0ED00063355}"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209F6CD0-179C-42F4-944A-B09BDC782A40}" type="pres">
      <dgm:prSet presAssocID="{98DF0298-B49B-45E0-9B7E-E0ED00063355}" presName="Name0" presStyleCnt="0">
        <dgm:presLayoutVars>
          <dgm:chMax val="1"/>
          <dgm:chPref val="1"/>
        </dgm:presLayoutVars>
      </dgm:prSet>
      <dgm:spPr/>
    </dgm:pt>
  </dgm:ptLst>
  <dgm:cxnLst>
    <dgm:cxn modelId="{321D77FE-DCAF-49DF-98EB-F30B9CF94813}" type="presOf" srcId="{98DF0298-B49B-45E0-9B7E-E0ED00063355}" destId="{209F6CD0-179C-42F4-944A-B09BDC782A40}"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EA977-47A3-48E4-9F5A-F09CBDFEF6F7}">
      <dsp:nvSpPr>
        <dsp:cNvPr id="0" name=""/>
        <dsp:cNvSpPr/>
      </dsp:nvSpPr>
      <dsp:spPr>
        <a:xfrm>
          <a:off x="139120" y="38149"/>
          <a:ext cx="1462419" cy="1181052"/>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COP Decisions</a:t>
          </a:r>
        </a:p>
      </dsp:txBody>
      <dsp:txXfrm>
        <a:off x="353286" y="211110"/>
        <a:ext cx="1034087" cy="835130"/>
      </dsp:txXfrm>
    </dsp:sp>
    <dsp:sp modelId="{E6B40220-B144-4CBC-A82B-527278BB6F3C}">
      <dsp:nvSpPr>
        <dsp:cNvPr id="0" name=""/>
        <dsp:cNvSpPr/>
      </dsp:nvSpPr>
      <dsp:spPr>
        <a:xfrm>
          <a:off x="951730" y="0"/>
          <a:ext cx="128233" cy="128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0A29E1-35B0-4616-B002-0E18212B55DB}">
      <dsp:nvSpPr>
        <dsp:cNvPr id="0" name=""/>
        <dsp:cNvSpPr/>
      </dsp:nvSpPr>
      <dsp:spPr>
        <a:xfrm>
          <a:off x="648296" y="1119230"/>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8A05CF-9824-4392-BF8A-2D6FD2EEC401}">
      <dsp:nvSpPr>
        <dsp:cNvPr id="0" name=""/>
        <dsp:cNvSpPr/>
      </dsp:nvSpPr>
      <dsp:spPr>
        <a:xfrm>
          <a:off x="1520602" y="520171"/>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E0AA6-56E8-43C8-A094-99377D1852CB}">
      <dsp:nvSpPr>
        <dsp:cNvPr id="0" name=""/>
        <dsp:cNvSpPr/>
      </dsp:nvSpPr>
      <dsp:spPr>
        <a:xfrm>
          <a:off x="1076665" y="1218041"/>
          <a:ext cx="128233" cy="128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BE1770-008B-423C-B553-37F688336FBD}">
      <dsp:nvSpPr>
        <dsp:cNvPr id="0" name=""/>
        <dsp:cNvSpPr/>
      </dsp:nvSpPr>
      <dsp:spPr>
        <a:xfrm>
          <a:off x="674550" y="182140"/>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112917-0491-446A-A076-66EE449C3DDB}">
      <dsp:nvSpPr>
        <dsp:cNvPr id="0" name=""/>
        <dsp:cNvSpPr/>
      </dsp:nvSpPr>
      <dsp:spPr>
        <a:xfrm>
          <a:off x="228600" y="713486"/>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EA977-47A3-48E4-9F5A-F09CBDFEF6F7}">
      <dsp:nvSpPr>
        <dsp:cNvPr id="0" name=""/>
        <dsp:cNvSpPr/>
      </dsp:nvSpPr>
      <dsp:spPr>
        <a:xfrm>
          <a:off x="139120" y="38149"/>
          <a:ext cx="1462419" cy="1181052"/>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COP Decisions</a:t>
          </a:r>
        </a:p>
      </dsp:txBody>
      <dsp:txXfrm>
        <a:off x="353286" y="211110"/>
        <a:ext cx="1034087" cy="835130"/>
      </dsp:txXfrm>
    </dsp:sp>
    <dsp:sp modelId="{E6B40220-B144-4CBC-A82B-527278BB6F3C}">
      <dsp:nvSpPr>
        <dsp:cNvPr id="0" name=""/>
        <dsp:cNvSpPr/>
      </dsp:nvSpPr>
      <dsp:spPr>
        <a:xfrm>
          <a:off x="951730" y="0"/>
          <a:ext cx="128233" cy="128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0A29E1-35B0-4616-B002-0E18212B55DB}">
      <dsp:nvSpPr>
        <dsp:cNvPr id="0" name=""/>
        <dsp:cNvSpPr/>
      </dsp:nvSpPr>
      <dsp:spPr>
        <a:xfrm>
          <a:off x="648296" y="1119230"/>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8A05CF-9824-4392-BF8A-2D6FD2EEC401}">
      <dsp:nvSpPr>
        <dsp:cNvPr id="0" name=""/>
        <dsp:cNvSpPr/>
      </dsp:nvSpPr>
      <dsp:spPr>
        <a:xfrm>
          <a:off x="1520602" y="520171"/>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E0AA6-56E8-43C8-A094-99377D1852CB}">
      <dsp:nvSpPr>
        <dsp:cNvPr id="0" name=""/>
        <dsp:cNvSpPr/>
      </dsp:nvSpPr>
      <dsp:spPr>
        <a:xfrm>
          <a:off x="1076665" y="1218041"/>
          <a:ext cx="128233" cy="128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BE1770-008B-423C-B553-37F688336FBD}">
      <dsp:nvSpPr>
        <dsp:cNvPr id="0" name=""/>
        <dsp:cNvSpPr/>
      </dsp:nvSpPr>
      <dsp:spPr>
        <a:xfrm>
          <a:off x="674550" y="182140"/>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112917-0491-446A-A076-66EE449C3DDB}">
      <dsp:nvSpPr>
        <dsp:cNvPr id="0" name=""/>
        <dsp:cNvSpPr/>
      </dsp:nvSpPr>
      <dsp:spPr>
        <a:xfrm>
          <a:off x="228600" y="713486"/>
          <a:ext cx="92877" cy="928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7200"/>
          </a:xfrm>
          <a:prstGeom prst="rect">
            <a:avLst/>
          </a:prstGeom>
        </p:spPr>
        <p:txBody>
          <a:bodyPr vert="horz" lIns="91416" tIns="45708" rIns="91416" bIns="45708" rtlCol="0"/>
          <a:lstStyle>
            <a:lvl1pPr algn="r">
              <a:defRPr sz="1200"/>
            </a:lvl1pPr>
          </a:lstStyle>
          <a:p>
            <a:endParaRPr lang="en-US" dirty="0"/>
          </a:p>
        </p:txBody>
      </p:sp>
      <p:sp>
        <p:nvSpPr>
          <p:cNvPr id="4" name="Footer Placeholder 3"/>
          <p:cNvSpPr>
            <a:spLocks noGrp="1"/>
          </p:cNvSpPr>
          <p:nvPr>
            <p:ph type="ftr" sz="quarter" idx="2"/>
          </p:nvPr>
        </p:nvSpPr>
        <p:spPr>
          <a:xfrm>
            <a:off x="0" y="8685214"/>
            <a:ext cx="2971800" cy="457200"/>
          </a:xfrm>
          <a:prstGeom prst="rect">
            <a:avLst/>
          </a:prstGeom>
        </p:spPr>
        <p:txBody>
          <a:bodyPr vert="horz" lIns="91416" tIns="45708" rIns="91416"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4"/>
            <a:ext cx="2971800" cy="457200"/>
          </a:xfrm>
          <a:prstGeom prst="rect">
            <a:avLst/>
          </a:prstGeom>
        </p:spPr>
        <p:txBody>
          <a:bodyPr vert="horz" lIns="91416" tIns="45708" rIns="91416" bIns="45708" rtlCol="0" anchor="b"/>
          <a:lstStyle>
            <a:lvl1pPr algn="r">
              <a:defRPr sz="1200"/>
            </a:lvl1pPr>
          </a:lstStyle>
          <a:p>
            <a:fld id="{B1270BB1-7768-41F8-9F1B-E2E7E9320AB4}" type="slidenum">
              <a:rPr lang="en-US" smtClean="0"/>
              <a:pPr/>
              <a:t>‹#›</a:t>
            </a:fld>
            <a:endParaRPr lang="en-US" dirty="0"/>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2098" cy="456595"/>
          </a:xfrm>
          <a:prstGeom prst="rect">
            <a:avLst/>
          </a:prstGeom>
        </p:spPr>
        <p:txBody>
          <a:bodyPr vert="horz" lIns="86479" tIns="43239" rIns="86479" bIns="43239" rtlCol="0"/>
          <a:lstStyle>
            <a:lvl1pPr algn="l">
              <a:defRPr sz="1100"/>
            </a:lvl1pPr>
          </a:lstStyle>
          <a:p>
            <a:endParaRPr lang="en-US" dirty="0"/>
          </a:p>
        </p:txBody>
      </p:sp>
      <p:sp>
        <p:nvSpPr>
          <p:cNvPr id="3" name="Date Placeholder 2"/>
          <p:cNvSpPr>
            <a:spLocks noGrp="1"/>
          </p:cNvSpPr>
          <p:nvPr>
            <p:ph type="dt" idx="1"/>
          </p:nvPr>
        </p:nvSpPr>
        <p:spPr>
          <a:xfrm>
            <a:off x="3884414" y="3"/>
            <a:ext cx="2972098" cy="456595"/>
          </a:xfrm>
          <a:prstGeom prst="rect">
            <a:avLst/>
          </a:prstGeom>
        </p:spPr>
        <p:txBody>
          <a:bodyPr vert="horz" lIns="86479" tIns="43239" rIns="86479" bIns="43239" rtlCol="0"/>
          <a:lstStyle>
            <a:lvl1pPr algn="r">
              <a:defRPr sz="1100"/>
            </a:lvl1pPr>
          </a:lstStyle>
          <a:p>
            <a:endParaRPr lang="en-US" dirty="0"/>
          </a:p>
        </p:txBody>
      </p:sp>
      <p:sp>
        <p:nvSpPr>
          <p:cNvPr id="4" name="Slide Image Placeholder 3"/>
          <p:cNvSpPr>
            <a:spLocks noGrp="1" noRot="1" noChangeAspect="1"/>
          </p:cNvSpPr>
          <p:nvPr>
            <p:ph type="sldImg" idx="2"/>
          </p:nvPr>
        </p:nvSpPr>
        <p:spPr>
          <a:xfrm>
            <a:off x="1144588" y="687388"/>
            <a:ext cx="4570412" cy="3429000"/>
          </a:xfrm>
          <a:prstGeom prst="rect">
            <a:avLst/>
          </a:prstGeom>
          <a:noFill/>
          <a:ln w="12700">
            <a:solidFill>
              <a:prstClr val="black"/>
            </a:solidFill>
          </a:ln>
        </p:spPr>
        <p:txBody>
          <a:bodyPr vert="horz" lIns="86479" tIns="43239" rIns="86479" bIns="43239" rtlCol="0" anchor="ctr"/>
          <a:lstStyle/>
          <a:p>
            <a:endParaRPr lang="en-US" dirty="0"/>
          </a:p>
        </p:txBody>
      </p:sp>
      <p:sp>
        <p:nvSpPr>
          <p:cNvPr id="5" name="Notes Placeholder 4"/>
          <p:cNvSpPr>
            <a:spLocks noGrp="1"/>
          </p:cNvSpPr>
          <p:nvPr>
            <p:ph type="body" sz="quarter" idx="3"/>
          </p:nvPr>
        </p:nvSpPr>
        <p:spPr>
          <a:xfrm>
            <a:off x="686099" y="4343706"/>
            <a:ext cx="5485805" cy="4113893"/>
          </a:xfrm>
          <a:prstGeom prst="rect">
            <a:avLst/>
          </a:prstGeom>
        </p:spPr>
        <p:txBody>
          <a:bodyPr vert="horz" lIns="86479" tIns="43239" rIns="86479" bIns="4323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896"/>
            <a:ext cx="2972098" cy="456595"/>
          </a:xfrm>
          <a:prstGeom prst="rect">
            <a:avLst/>
          </a:prstGeom>
        </p:spPr>
        <p:txBody>
          <a:bodyPr vert="horz" lIns="86479" tIns="43239" rIns="86479" bIns="43239"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414" y="8685896"/>
            <a:ext cx="2972098" cy="456595"/>
          </a:xfrm>
          <a:prstGeom prst="rect">
            <a:avLst/>
          </a:prstGeom>
        </p:spPr>
        <p:txBody>
          <a:bodyPr vert="horz" lIns="86479" tIns="43239" rIns="86479" bIns="43239" rtlCol="0" anchor="b"/>
          <a:lstStyle>
            <a:lvl1pPr algn="r">
              <a:defRPr sz="1100"/>
            </a:lvl1pPr>
          </a:lstStyle>
          <a:p>
            <a:fld id="{AC37F9C5-DADA-40EF-BCE0-F0AA5007CB72}" type="slidenum">
              <a:rPr lang="en-US" smtClean="0"/>
              <a:pPr/>
              <a:t>‹#›</a:t>
            </a:fld>
            <a:endParaRPr lang="en-US" dirty="0"/>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a:t>
            </a:fld>
            <a:endParaRPr lang="en-US" dirty="0"/>
          </a:p>
        </p:txBody>
      </p:sp>
    </p:spTree>
    <p:extLst>
      <p:ext uri="{BB962C8B-B14F-4D97-AF65-F5344CB8AC3E}">
        <p14:creationId xmlns:p14="http://schemas.microsoft.com/office/powerpoint/2010/main" val="3452263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10</a:t>
            </a:fld>
            <a:endParaRPr lang="en-US" dirty="0"/>
          </a:p>
        </p:txBody>
      </p:sp>
    </p:spTree>
    <p:extLst>
      <p:ext uri="{BB962C8B-B14F-4D97-AF65-F5344CB8AC3E}">
        <p14:creationId xmlns:p14="http://schemas.microsoft.com/office/powerpoint/2010/main" val="20551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a:latin typeface="Garamond" panose="02020404030301010803" pitchFamily="18" charset="0"/>
                <a:cs typeface="Times New Roman" panose="02020603050405020304" pitchFamily="18" charset="0"/>
              </a:rPr>
              <a:t>Non-exhaustive menu of options under three CBIT aims!!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11</a:t>
            </a:fld>
            <a:endParaRPr lang="en-US" dirty="0"/>
          </a:p>
        </p:txBody>
      </p:sp>
    </p:spTree>
    <p:extLst>
      <p:ext uri="{BB962C8B-B14F-4D97-AF65-F5344CB8AC3E}">
        <p14:creationId xmlns:p14="http://schemas.microsoft.com/office/powerpoint/2010/main" val="2565020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a:latin typeface="Garamond" panose="02020404030301010803" pitchFamily="18" charset="0"/>
                <a:cs typeface="Times New Roman" panose="02020603050405020304" pitchFamily="18" charset="0"/>
              </a:rPr>
              <a:t>Non-exhaustive menu of options under three CBIT aims!!</a:t>
            </a:r>
          </a:p>
          <a:p>
            <a:endParaRPr lang="en-US" dirty="0"/>
          </a:p>
          <a:p>
            <a:endParaRPr lang="en-US" dirty="0"/>
          </a:p>
          <a:p>
            <a:r>
              <a:rPr lang="en-US" dirty="0"/>
              <a:t>(E)</a:t>
            </a:r>
            <a:r>
              <a:rPr lang="en-US" baseline="0" dirty="0"/>
              <a:t> Option text is longer, please see: </a:t>
            </a:r>
            <a:r>
              <a:rPr lang="en-US" dirty="0"/>
              <a:t>e) Country-specific training and peer exchange programs on transparency activities, such as establishing domestic MRV systems, tracking nationally determined contributions (NDCs), enhancement of greenhouse gas (GHG) inventories and economic and emissions projections, including methodological approaches, data collection, and data management, and adaptation monitoring, evaluation, and communication measures;</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12</a:t>
            </a:fld>
            <a:endParaRPr lang="en-US" dirty="0"/>
          </a:p>
        </p:txBody>
      </p:sp>
    </p:spTree>
    <p:extLst>
      <p:ext uri="{BB962C8B-B14F-4D97-AF65-F5344CB8AC3E}">
        <p14:creationId xmlns:p14="http://schemas.microsoft.com/office/powerpoint/2010/main" val="1138620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a:latin typeface="Garamond" panose="02020404030301010803" pitchFamily="18" charset="0"/>
                <a:cs typeface="Times New Roman" panose="02020603050405020304" pitchFamily="18" charset="0"/>
              </a:rPr>
              <a:t>Non-exhaustive menu of options under three CBIT aims!!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13</a:t>
            </a:fld>
            <a:endParaRPr lang="en-US" dirty="0"/>
          </a:p>
        </p:txBody>
      </p:sp>
    </p:spTree>
    <p:extLst>
      <p:ext uri="{BB962C8B-B14F-4D97-AF65-F5344CB8AC3E}">
        <p14:creationId xmlns:p14="http://schemas.microsoft.com/office/powerpoint/2010/main" val="1618081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a:latin typeface="Garamond" panose="02020404030301010803" pitchFamily="18" charset="0"/>
                <a:cs typeface="Times New Roman" panose="02020603050405020304" pitchFamily="18" charset="0"/>
              </a:rPr>
              <a:t>Non-exhaustive menu of options under three CBIT aims!!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14</a:t>
            </a:fld>
            <a:endParaRPr lang="en-US" dirty="0"/>
          </a:p>
        </p:txBody>
      </p:sp>
    </p:spTree>
    <p:extLst>
      <p:ext uri="{BB962C8B-B14F-4D97-AF65-F5344CB8AC3E}">
        <p14:creationId xmlns:p14="http://schemas.microsoft.com/office/powerpoint/2010/main" val="1035165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15</a:t>
            </a:fld>
            <a:endParaRPr lang="en-US" dirty="0"/>
          </a:p>
        </p:txBody>
      </p:sp>
    </p:spTree>
    <p:extLst>
      <p:ext uri="{BB962C8B-B14F-4D97-AF65-F5344CB8AC3E}">
        <p14:creationId xmlns:p14="http://schemas.microsoft.com/office/powerpoint/2010/main" val="207988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CBIT came out of</a:t>
            </a:r>
            <a:r>
              <a:rPr lang="en-US" baseline="0" dirty="0">
                <a:effectLst/>
              </a:rPr>
              <a:t> Paris</a:t>
            </a:r>
          </a:p>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2</a:t>
            </a:fld>
            <a:endParaRPr lang="en-US" dirty="0"/>
          </a:p>
        </p:txBody>
      </p:sp>
    </p:spTree>
    <p:extLst>
      <p:ext uri="{BB962C8B-B14F-4D97-AF65-F5344CB8AC3E}">
        <p14:creationId xmlns:p14="http://schemas.microsoft.com/office/powerpoint/2010/main" val="75344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effectLst/>
            </a:endParaRPr>
          </a:p>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3</a:t>
            </a:fld>
            <a:endParaRPr lang="en-US" dirty="0"/>
          </a:p>
        </p:txBody>
      </p:sp>
    </p:spTree>
    <p:extLst>
      <p:ext uri="{BB962C8B-B14F-4D97-AF65-F5344CB8AC3E}">
        <p14:creationId xmlns:p14="http://schemas.microsoft.com/office/powerpoint/2010/main" val="64047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effectLst/>
            </a:endParaRPr>
          </a:p>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4</a:t>
            </a:fld>
            <a:endParaRPr lang="en-US" dirty="0"/>
          </a:p>
        </p:txBody>
      </p:sp>
    </p:spTree>
    <p:extLst>
      <p:ext uri="{BB962C8B-B14F-4D97-AF65-F5344CB8AC3E}">
        <p14:creationId xmlns:p14="http://schemas.microsoft.com/office/powerpoint/2010/main" val="62572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Paragraph 85 of the COP decision text lists</a:t>
            </a:r>
            <a:r>
              <a:rPr lang="en-US" baseline="0" dirty="0">
                <a:effectLst/>
              </a:rPr>
              <a:t> 3 aims of the CBIT.</a:t>
            </a:r>
          </a:p>
          <a:p>
            <a:endParaRPr lang="en-US" baseline="0" dirty="0">
              <a:effectLst/>
            </a:endParaRPr>
          </a:p>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5</a:t>
            </a:fld>
            <a:endParaRPr lang="en-US" dirty="0"/>
          </a:p>
        </p:txBody>
      </p:sp>
    </p:spTree>
    <p:extLst>
      <p:ext uri="{BB962C8B-B14F-4D97-AF65-F5344CB8AC3E}">
        <p14:creationId xmlns:p14="http://schemas.microsoft.com/office/powerpoint/2010/main" val="110525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6</a:t>
            </a:fld>
            <a:endParaRPr lang="en-US" dirty="0"/>
          </a:p>
        </p:txBody>
      </p:sp>
    </p:spTree>
    <p:extLst>
      <p:ext uri="{BB962C8B-B14F-4D97-AF65-F5344CB8AC3E}">
        <p14:creationId xmlns:p14="http://schemas.microsoft.com/office/powerpoint/2010/main" val="1921247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GEF Secretariat</a:t>
            </a:r>
            <a:r>
              <a:rPr lang="en-US" baseline="0" dirty="0">
                <a:effectLst/>
              </a:rPr>
              <a:t> working at high pace to prepare a June Council decision.</a:t>
            </a:r>
          </a:p>
          <a:p>
            <a:endParaRPr lang="en-US" baseline="0" dirty="0">
              <a:effectLst/>
            </a:endParaRPr>
          </a:p>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7</a:t>
            </a:fld>
            <a:endParaRPr lang="en-US" dirty="0"/>
          </a:p>
        </p:txBody>
      </p:sp>
    </p:spTree>
    <p:extLst>
      <p:ext uri="{BB962C8B-B14F-4D97-AF65-F5344CB8AC3E}">
        <p14:creationId xmlns:p14="http://schemas.microsoft.com/office/powerpoint/2010/main" val="1812602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GEF Secretariat</a:t>
            </a:r>
            <a:r>
              <a:rPr lang="en-US" baseline="0" dirty="0">
                <a:effectLst/>
              </a:rPr>
              <a:t> working at high pace to prepare a June Council decision.</a:t>
            </a:r>
          </a:p>
          <a:p>
            <a:endParaRPr lang="en-US" baseline="0" dirty="0">
              <a:effectLst/>
            </a:endParaRPr>
          </a:p>
          <a:p>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8</a:t>
            </a:fld>
            <a:endParaRPr lang="en-US" dirty="0"/>
          </a:p>
        </p:txBody>
      </p:sp>
    </p:spTree>
    <p:extLst>
      <p:ext uri="{BB962C8B-B14F-4D97-AF65-F5344CB8AC3E}">
        <p14:creationId xmlns:p14="http://schemas.microsoft.com/office/powerpoint/2010/main" val="2916281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effectLst/>
            </a:endParaRP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9</a:t>
            </a:fld>
            <a:endParaRPr lang="en-US" dirty="0"/>
          </a:p>
        </p:txBody>
      </p:sp>
    </p:spTree>
    <p:extLst>
      <p:ext uri="{BB962C8B-B14F-4D97-AF65-F5344CB8AC3E}">
        <p14:creationId xmlns:p14="http://schemas.microsoft.com/office/powerpoint/2010/main" val="30872237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a:t>Click to edit Master title style</a:t>
            </a:r>
          </a:p>
        </p:txBody>
      </p:sp>
      <p:pic>
        <p:nvPicPr>
          <p:cNvPr id="6" name="Picture 5" descr="GEF-20-PPT-BG-blank.png"/>
          <p:cNvPicPr>
            <a:picLocks noChangeAspect="1"/>
          </p:cNvPicPr>
          <p:nvPr userDrawn="1"/>
        </p:nvPicPr>
        <p:blipFill>
          <a:blip r:embed="rId2" cstate="print"/>
          <a:stretch>
            <a:fillRect/>
          </a:stretch>
        </p:blipFill>
        <p:spPr>
          <a:xfrm>
            <a:off x="0" y="5769"/>
            <a:ext cx="9144000" cy="1246632"/>
          </a:xfrm>
          <a:prstGeom prst="rect">
            <a:avLst/>
          </a:prstGeom>
          <a:effectLst>
            <a:reflection blurRad="6350" stA="50000" endA="300" endPos="38500" dist="50800" dir="5400000" sy="-100000" algn="bl" rotWithShape="0"/>
          </a:effectLst>
        </p:spPr>
      </p:pic>
      <p:sp>
        <p:nvSpPr>
          <p:cNvPr id="4" name="Rectangle 3"/>
          <p:cNvSpPr/>
          <p:nvPr userDrawn="1"/>
        </p:nvSpPr>
        <p:spPr>
          <a:xfrm>
            <a:off x="8259195" y="4852472"/>
            <a:ext cx="248786" cy="369332"/>
          </a:xfrm>
          <a:prstGeom prst="rect">
            <a:avLst/>
          </a:prstGeom>
        </p:spPr>
        <p:txBody>
          <a:bodyPr wrap="none">
            <a:spAutoFit/>
          </a:bodyPr>
          <a:lstStyle/>
          <a:p>
            <a:r>
              <a:rPr lang="en-US" dirty="0"/>
              <a:t> </a:t>
            </a:r>
          </a:p>
        </p:txBody>
      </p:sp>
      <p:pic>
        <p:nvPicPr>
          <p:cNvPr id="5" name="Picture 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5769"/>
            <a:ext cx="9144000" cy="124777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038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5610225"/>
            <a:ext cx="9144000" cy="124777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a:t>Questions?</a:t>
            </a:r>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latin typeface="+mn-lt"/>
                <a:ea typeface="+mn-ea"/>
                <a:cs typeface="+mn-cs"/>
              </a:rPr>
              <a:t>Thank you for your attention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pPr>
              <a:defRPr/>
            </a:pPr>
            <a:fld id="{2B155357-BDAB-44BD-92A7-596A50CE19A6}" type="datetime1">
              <a:rPr lang="en-US"/>
              <a:pPr>
                <a:defRPr/>
              </a:pPr>
              <a:t>4/19/2017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dirty="0">
                <a:solidFill>
                  <a:srgbClr val="898989"/>
                </a:solidFill>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pPr>
              <a:defRPr/>
            </a:pPr>
            <a:fld id="{C885AE7C-C775-4C69-AB9E-2C99615E3D2F}" type="slidenum">
              <a:rPr lang="en-US"/>
              <a:pPr>
                <a:defRPr/>
              </a:pPr>
              <a:t>‹#›</a:t>
            </a:fld>
            <a:endParaRPr lang="en-US" dirty="0"/>
          </a:p>
        </p:txBody>
      </p:sp>
    </p:spTree>
    <p:extLst>
      <p:ext uri="{BB962C8B-B14F-4D97-AF65-F5344CB8AC3E}">
        <p14:creationId xmlns:p14="http://schemas.microsoft.com/office/powerpoint/2010/main" val="16972566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hyperlink" Target="https://www.thegef.org/gef/node/11832" TargetMode="External"/><Relationship Id="rId7"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hyperlink" Target="https://www.thegef.org/gef/node/11833" TargetMode="External"/><Relationship Id="rId9" Type="http://schemas.microsoft.com/office/2007/relationships/diagramDrawing" Target="../diagrams/drawin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52600"/>
            <a:ext cx="8229600" cy="1295400"/>
          </a:xfrm>
        </p:spPr>
        <p:txBody>
          <a:bodyPr/>
          <a:lstStyle/>
          <a:p>
            <a:br>
              <a:rPr lang="en-US" sz="3600" dirty="0"/>
            </a:br>
            <a:br>
              <a:rPr lang="en-US" sz="3600" dirty="0">
                <a:solidFill>
                  <a:srgbClr val="006600"/>
                </a:solidFill>
              </a:rPr>
            </a:br>
            <a:r>
              <a:rPr lang="en-US" sz="3600" i="1" dirty="0">
                <a:solidFill>
                  <a:srgbClr val="006600"/>
                </a:solidFill>
              </a:rPr>
              <a:t>Capacity-building Initiative for Transparency</a:t>
            </a:r>
            <a:br>
              <a:rPr lang="en-US" sz="3600" i="1" dirty="0">
                <a:solidFill>
                  <a:srgbClr val="006600"/>
                </a:solidFill>
              </a:rPr>
            </a:br>
            <a:br>
              <a:rPr lang="en-US" sz="3600" i="1">
                <a:solidFill>
                  <a:srgbClr val="006600"/>
                </a:solidFill>
              </a:rPr>
            </a:br>
            <a:endParaRPr lang="en-US" sz="2800" i="1" dirty="0">
              <a:solidFill>
                <a:srgbClr val="006600"/>
              </a:solidFill>
            </a:endParaRPr>
          </a:p>
        </p:txBody>
      </p:sp>
      <p:sp>
        <p:nvSpPr>
          <p:cNvPr id="4" name="Subtitle 4"/>
          <p:cNvSpPr txBox="1">
            <a:spLocks/>
          </p:cNvSpPr>
          <p:nvPr/>
        </p:nvSpPr>
        <p:spPr bwMode="auto">
          <a:xfrm>
            <a:off x="876300" y="4876800"/>
            <a:ext cx="7391400"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GEF Secretariat</a:t>
            </a:r>
          </a:p>
        </p:txBody>
      </p:sp>
    </p:spTree>
    <p:extLst>
      <p:ext uri="{BB962C8B-B14F-4D97-AF65-F5344CB8AC3E}">
        <p14:creationId xmlns:p14="http://schemas.microsoft.com/office/powerpoint/2010/main" val="1517852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CBIT Support</a:t>
            </a:r>
          </a:p>
        </p:txBody>
      </p:sp>
      <p:sp>
        <p:nvSpPr>
          <p:cNvPr id="3" name="TextBox 2"/>
          <p:cNvSpPr txBox="1"/>
          <p:nvPr/>
        </p:nvSpPr>
        <p:spPr>
          <a:xfrm>
            <a:off x="76200" y="990600"/>
            <a:ext cx="9067800" cy="5139869"/>
          </a:xfrm>
          <a:prstGeom prst="rect">
            <a:avLst/>
          </a:prstGeom>
          <a:noFill/>
        </p:spPr>
        <p:txBody>
          <a:bodyPr wrap="square" rtlCol="0">
            <a:spAutoFit/>
          </a:bodyPr>
          <a:lstStyle/>
          <a:p>
            <a:pPr marL="514350" indent="-514350">
              <a:spcBef>
                <a:spcPts val="0"/>
              </a:spcBef>
              <a:spcAft>
                <a:spcPts val="600"/>
              </a:spcAft>
              <a:buFont typeface="+mj-lt"/>
              <a:buAutoNum type="arabicPeriod"/>
            </a:pPr>
            <a:r>
              <a:rPr lang="en-US" sz="2800" b="1" dirty="0">
                <a:solidFill>
                  <a:srgbClr val="006600"/>
                </a:solidFill>
                <a:latin typeface="Garamond" panose="02020404030301010803" pitchFamily="18" charset="0"/>
                <a:cs typeface="Times New Roman" panose="02020603050405020304" pitchFamily="18" charset="0"/>
              </a:rPr>
              <a:t>National level support</a:t>
            </a:r>
          </a:p>
          <a:p>
            <a:pPr marL="971550" lvl="1" indent="-514350">
              <a:spcBef>
                <a:spcPts val="0"/>
              </a:spcBef>
              <a:spcAft>
                <a:spcPts val="600"/>
              </a:spcAft>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Developing countries to request resources to implement priorities to build capacity to meet enhanced transparency needs</a:t>
            </a:r>
          </a:p>
          <a:p>
            <a:pPr marL="971550" lvl="1" indent="-514350">
              <a:spcBef>
                <a:spcPts val="0"/>
              </a:spcBef>
              <a:spcAft>
                <a:spcPts val="600"/>
              </a:spcAft>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Non-exhaustive menu of options under three CBIT aims</a:t>
            </a:r>
          </a:p>
          <a:p>
            <a:pPr marL="514350" indent="-514350">
              <a:spcBef>
                <a:spcPts val="0"/>
              </a:spcBef>
              <a:spcAft>
                <a:spcPts val="600"/>
              </a:spcAft>
              <a:buFont typeface="+mj-lt"/>
              <a:buAutoNum type="arabicPeriod"/>
            </a:pPr>
            <a:r>
              <a:rPr lang="en-US" sz="2800" b="1" dirty="0">
                <a:solidFill>
                  <a:srgbClr val="006600"/>
                </a:solidFill>
                <a:latin typeface="Garamond" panose="02020404030301010803" pitchFamily="18" charset="0"/>
                <a:cs typeface="Times New Roman" panose="02020603050405020304" pitchFamily="18" charset="0"/>
              </a:rPr>
              <a:t>Global and regional level</a:t>
            </a:r>
          </a:p>
          <a:p>
            <a:pPr marL="971550" lvl="1" indent="-514350">
              <a:spcBef>
                <a:spcPts val="0"/>
              </a:spcBef>
              <a:spcAft>
                <a:spcPts val="600"/>
              </a:spcAft>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Coordination platform, sharing of best practices, exchange of practitioners, tracking progress, collaboration with existing/emerging initiatives, UNFCCC bodies, collaboration with IPCC and other initiatives supporting UNFCCC process</a:t>
            </a:r>
          </a:p>
        </p:txBody>
      </p:sp>
    </p:spTree>
    <p:extLst>
      <p:ext uri="{BB962C8B-B14F-4D97-AF65-F5344CB8AC3E}">
        <p14:creationId xmlns:p14="http://schemas.microsoft.com/office/powerpoint/2010/main" val="8317169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600" dirty="0"/>
              <a:t>CBIT Aims and Support Options</a:t>
            </a:r>
          </a:p>
        </p:txBody>
      </p:sp>
      <p:sp>
        <p:nvSpPr>
          <p:cNvPr id="3" name="Content Placeholder 2"/>
          <p:cNvSpPr>
            <a:spLocks noGrp="1"/>
          </p:cNvSpPr>
          <p:nvPr>
            <p:ph idx="1"/>
          </p:nvPr>
        </p:nvSpPr>
        <p:spPr>
          <a:xfrm>
            <a:off x="0" y="914400"/>
            <a:ext cx="9220200" cy="5029200"/>
          </a:xfrm>
        </p:spPr>
        <p:txBody>
          <a:bodyPr/>
          <a:lstStyle/>
          <a:p>
            <a:pPr marL="514350" indent="-514350">
              <a:buAutoNum type="arabicPeriod"/>
            </a:pPr>
            <a:r>
              <a:rPr lang="en-US" sz="2600" b="1" dirty="0">
                <a:solidFill>
                  <a:srgbClr val="006600"/>
                </a:solidFill>
                <a:latin typeface="Garamond" panose="02020404030301010803" pitchFamily="18" charset="0"/>
                <a:cs typeface="Times New Roman" panose="02020603050405020304" pitchFamily="18" charset="0"/>
              </a:rPr>
              <a:t>Activities to strengthen national institutions for transparency-related activities in line with national priorities: </a:t>
            </a:r>
            <a:br>
              <a:rPr lang="en-US" b="1" dirty="0"/>
            </a:br>
            <a:endParaRPr lang="en-US" sz="2400" b="1" dirty="0"/>
          </a:p>
          <a:p>
            <a:pPr marL="400050" lvl="1" indent="0">
              <a:buNone/>
            </a:pPr>
            <a:r>
              <a:rPr lang="en-US" sz="2400" dirty="0">
                <a:latin typeface="Garamond" panose="02020404030301010803" pitchFamily="18" charset="0"/>
              </a:rPr>
              <a:t>(a) Support to national institutions to lead, plan, coordinate, implement, monitor, and evaluate policies, strategies, and programs to enhance transparency, including identification and dissemination of best/good practices for institutional strengthening and national network of practitioners.</a:t>
            </a:r>
            <a:br>
              <a:rPr lang="en-US" sz="2400" dirty="0">
                <a:latin typeface="Garamond" panose="02020404030301010803" pitchFamily="18" charset="0"/>
              </a:rPr>
            </a:br>
            <a:br>
              <a:rPr lang="en-US" sz="1400" dirty="0">
                <a:latin typeface="Garamond" panose="02020404030301010803" pitchFamily="18" charset="0"/>
              </a:rPr>
            </a:br>
            <a:r>
              <a:rPr lang="en-US" sz="2400" dirty="0">
                <a:latin typeface="Garamond" panose="02020404030301010803" pitchFamily="18" charset="0"/>
              </a:rPr>
              <a:t>(b) Support on how to integrate knowledge from transparency initiatives into national policy and decision-making.</a:t>
            </a:r>
            <a:br>
              <a:rPr lang="en-US" sz="2400" dirty="0">
                <a:latin typeface="Garamond" panose="02020404030301010803" pitchFamily="18" charset="0"/>
              </a:rPr>
            </a:br>
            <a:br>
              <a:rPr lang="en-US" sz="1400" dirty="0">
                <a:latin typeface="Garamond" panose="02020404030301010803" pitchFamily="18" charset="0"/>
              </a:rPr>
            </a:br>
            <a:r>
              <a:rPr lang="en-US" sz="2400" dirty="0">
                <a:latin typeface="Garamond" panose="02020404030301010803" pitchFamily="18" charset="0"/>
              </a:rPr>
              <a:t>(c) Assistance with deployment and enhancement of information and knowledge management structure to meet Article 13 needs.</a:t>
            </a:r>
            <a:endParaRPr lang="en-US" sz="3200" dirty="0">
              <a:latin typeface="Garamond" panose="02020404030301010803" pitchFamily="18" charset="0"/>
            </a:endParaRPr>
          </a:p>
        </p:txBody>
      </p:sp>
    </p:spTree>
    <p:extLst>
      <p:ext uri="{BB962C8B-B14F-4D97-AF65-F5344CB8AC3E}">
        <p14:creationId xmlns:p14="http://schemas.microsoft.com/office/powerpoint/2010/main" val="202954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a:t>CBIT</a:t>
            </a:r>
            <a:r>
              <a:rPr lang="en-US" dirty="0"/>
              <a:t> </a:t>
            </a:r>
            <a:r>
              <a:rPr lang="en-US" sz="3600" dirty="0"/>
              <a:t>Aims and Support Options</a:t>
            </a:r>
          </a:p>
        </p:txBody>
      </p:sp>
      <p:sp>
        <p:nvSpPr>
          <p:cNvPr id="3" name="Content Placeholder 2"/>
          <p:cNvSpPr>
            <a:spLocks noGrp="1"/>
          </p:cNvSpPr>
          <p:nvPr>
            <p:ph idx="1"/>
          </p:nvPr>
        </p:nvSpPr>
        <p:spPr>
          <a:xfrm>
            <a:off x="0" y="838200"/>
            <a:ext cx="9144000" cy="4648201"/>
          </a:xfrm>
        </p:spPr>
        <p:txBody>
          <a:bodyPr/>
          <a:lstStyle/>
          <a:p>
            <a:pPr marL="514350" indent="-514350">
              <a:buFont typeface="+mj-lt"/>
              <a:buAutoNum type="arabicPeriod" startAt="2"/>
            </a:pPr>
            <a:r>
              <a:rPr lang="en-US" sz="2600" b="1" dirty="0">
                <a:solidFill>
                  <a:srgbClr val="006600"/>
                </a:solidFill>
                <a:latin typeface="Garamond" panose="02020404030301010803" pitchFamily="18" charset="0"/>
                <a:cs typeface="Times New Roman" panose="02020603050405020304" pitchFamily="18" charset="0"/>
              </a:rPr>
              <a:t>Activities to provide relevant tools, training, and assistance for meeting the provisions stipulated in Article 13: </a:t>
            </a:r>
            <a:br>
              <a:rPr lang="en-US" sz="2800" b="1" dirty="0">
                <a:solidFill>
                  <a:srgbClr val="006600"/>
                </a:solidFill>
                <a:latin typeface="Garamond" panose="02020404030301010803" pitchFamily="18" charset="0"/>
                <a:cs typeface="Times New Roman" panose="02020603050405020304" pitchFamily="18" charset="0"/>
              </a:rPr>
            </a:br>
            <a:br>
              <a:rPr lang="en-US" sz="2000" b="1" dirty="0">
                <a:solidFill>
                  <a:srgbClr val="006600"/>
                </a:solidFill>
                <a:latin typeface="Garamond" panose="02020404030301010803" pitchFamily="18" charset="0"/>
                <a:cs typeface="Times New Roman" panose="02020603050405020304" pitchFamily="18" charset="0"/>
              </a:rPr>
            </a:br>
            <a:r>
              <a:rPr lang="en-US" sz="2400" dirty="0">
                <a:latin typeface="Garamond" panose="02020404030301010803" pitchFamily="18" charset="0"/>
              </a:rPr>
              <a:t>(d) Access to tools, templates, and applications to facilitate the use of improved methodologies, guidelines, datasets, and database system tools and economic models of enhanced transparency-related activities.</a:t>
            </a:r>
            <a:br>
              <a:rPr lang="en-US" sz="2400" dirty="0">
                <a:latin typeface="Garamond" panose="02020404030301010803" pitchFamily="18" charset="0"/>
              </a:rPr>
            </a:br>
            <a:br>
              <a:rPr lang="en-US" sz="2400" dirty="0">
                <a:latin typeface="Garamond" panose="02020404030301010803" pitchFamily="18" charset="0"/>
              </a:rPr>
            </a:br>
            <a:r>
              <a:rPr lang="en-US" sz="2400" dirty="0">
                <a:latin typeface="Garamond" panose="02020404030301010803" pitchFamily="18" charset="0"/>
              </a:rPr>
              <a:t>(e) Country-specific training and peer exchange programs on transparency activities, such as establishing domestic MRV systems, tracking NDCs, enhancement of GHG inventories and economic and emissions projections.</a:t>
            </a:r>
            <a:br>
              <a:rPr lang="en-US" sz="2400" dirty="0">
                <a:latin typeface="Garamond" panose="02020404030301010803" pitchFamily="18" charset="0"/>
              </a:rPr>
            </a:br>
            <a:br>
              <a:rPr lang="en-US" sz="2400" dirty="0">
                <a:latin typeface="Garamond" panose="02020404030301010803" pitchFamily="18" charset="0"/>
              </a:rPr>
            </a:br>
            <a:r>
              <a:rPr lang="en-US" sz="2400" dirty="0">
                <a:latin typeface="Garamond" panose="02020404030301010803" pitchFamily="18" charset="0"/>
              </a:rPr>
              <a:t>(f) Development of country-specific emissions factors and activity data</a:t>
            </a:r>
            <a:r>
              <a:rPr lang="en-US" sz="2300" dirty="0">
                <a:latin typeface="Garamond" panose="02020404030301010803" pitchFamily="18" charset="0"/>
              </a:rPr>
              <a:t>.</a:t>
            </a:r>
            <a:br>
              <a:rPr lang="en-US" sz="2300" dirty="0">
                <a:latin typeface="Garamond" panose="02020404030301010803" pitchFamily="18" charset="0"/>
              </a:rPr>
            </a:br>
            <a:endParaRPr lang="en-US" sz="2300" dirty="0">
              <a:latin typeface="Garamond" panose="02020404030301010803" pitchFamily="18" charset="0"/>
            </a:endParaRPr>
          </a:p>
        </p:txBody>
      </p:sp>
    </p:spTree>
    <p:extLst>
      <p:ext uri="{BB962C8B-B14F-4D97-AF65-F5344CB8AC3E}">
        <p14:creationId xmlns:p14="http://schemas.microsoft.com/office/powerpoint/2010/main" val="2340028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a:t>CBIT</a:t>
            </a:r>
            <a:r>
              <a:rPr lang="en-US" dirty="0"/>
              <a:t> </a:t>
            </a:r>
            <a:r>
              <a:rPr lang="en-US" sz="3600" dirty="0"/>
              <a:t>Aims and Support Options</a:t>
            </a:r>
          </a:p>
        </p:txBody>
      </p:sp>
      <p:sp>
        <p:nvSpPr>
          <p:cNvPr id="3" name="Content Placeholder 2"/>
          <p:cNvSpPr>
            <a:spLocks noGrp="1"/>
          </p:cNvSpPr>
          <p:nvPr>
            <p:ph idx="1"/>
          </p:nvPr>
        </p:nvSpPr>
        <p:spPr>
          <a:xfrm>
            <a:off x="0" y="914400"/>
            <a:ext cx="9067800" cy="4648201"/>
          </a:xfrm>
        </p:spPr>
        <p:txBody>
          <a:bodyPr/>
          <a:lstStyle/>
          <a:p>
            <a:pPr marL="514350" indent="-514350">
              <a:buFont typeface="+mj-lt"/>
              <a:buAutoNum type="arabicPeriod" startAt="2"/>
            </a:pPr>
            <a:r>
              <a:rPr lang="en-US" sz="2600" b="1" dirty="0">
                <a:solidFill>
                  <a:srgbClr val="006600"/>
                </a:solidFill>
                <a:latin typeface="Garamond" panose="02020404030301010803" pitchFamily="18" charset="0"/>
                <a:cs typeface="Times New Roman" panose="02020603050405020304" pitchFamily="18" charset="0"/>
              </a:rPr>
              <a:t>Activities to provide relevant tools, training, and assistance for meeting the provisions stipulated in Article 13: </a:t>
            </a:r>
            <a:br>
              <a:rPr lang="en-US" sz="2800" b="1" dirty="0">
                <a:solidFill>
                  <a:srgbClr val="006600"/>
                </a:solidFill>
                <a:latin typeface="Garamond" panose="02020404030301010803" pitchFamily="18" charset="0"/>
                <a:cs typeface="Times New Roman" panose="02020603050405020304" pitchFamily="18" charset="0"/>
              </a:rPr>
            </a:br>
            <a:br>
              <a:rPr lang="en-US" sz="2800" b="1" dirty="0">
                <a:solidFill>
                  <a:srgbClr val="006600"/>
                </a:solidFill>
                <a:latin typeface="Garamond" panose="02020404030301010803" pitchFamily="18" charset="0"/>
                <a:cs typeface="Times New Roman" panose="02020603050405020304" pitchFamily="18" charset="0"/>
              </a:rPr>
            </a:br>
            <a:r>
              <a:rPr lang="en-US" sz="2300" dirty="0">
                <a:latin typeface="Garamond" panose="02020404030301010803" pitchFamily="18" charset="0"/>
              </a:rPr>
              <a:t>(g) Assistance in quantifying and reporting impact of policy measures</a:t>
            </a:r>
            <a:br>
              <a:rPr lang="en-US" sz="2300" dirty="0">
                <a:latin typeface="Garamond" panose="02020404030301010803" pitchFamily="18" charset="0"/>
              </a:rPr>
            </a:br>
            <a:br>
              <a:rPr lang="en-US" sz="2000" dirty="0">
                <a:latin typeface="Garamond" panose="02020404030301010803" pitchFamily="18" charset="0"/>
              </a:rPr>
            </a:br>
            <a:r>
              <a:rPr lang="en-US" sz="2300" dirty="0">
                <a:latin typeface="Garamond" panose="02020404030301010803" pitchFamily="18" charset="0"/>
              </a:rPr>
              <a:t>(h) Clarifying key NDC information, e.g. baseline projections including for business-as-usual targets, and reporting progress towards achieving their NDCs</a:t>
            </a:r>
            <a:br>
              <a:rPr lang="en-US" sz="2300" dirty="0">
                <a:latin typeface="Garamond" panose="02020404030301010803" pitchFamily="18" charset="0"/>
              </a:rPr>
            </a:br>
            <a:r>
              <a:rPr lang="en-US" sz="2300" dirty="0">
                <a:latin typeface="Garamond" panose="02020404030301010803" pitchFamily="18" charset="0"/>
              </a:rPr>
              <a:t> </a:t>
            </a:r>
            <a:br>
              <a:rPr lang="en-US" sz="2000" dirty="0">
                <a:latin typeface="Garamond" panose="02020404030301010803" pitchFamily="18" charset="0"/>
              </a:rPr>
            </a:br>
            <a:r>
              <a:rPr lang="en-US" sz="2300" dirty="0">
                <a:latin typeface="Garamond" panose="02020404030301010803" pitchFamily="18" charset="0"/>
              </a:rPr>
              <a:t>(i) Assistance in quantifying and reporting on support provided and received. </a:t>
            </a:r>
          </a:p>
        </p:txBody>
      </p:sp>
    </p:spTree>
    <p:extLst>
      <p:ext uri="{BB962C8B-B14F-4D97-AF65-F5344CB8AC3E}">
        <p14:creationId xmlns:p14="http://schemas.microsoft.com/office/powerpoint/2010/main" val="3758645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a:t>CBIT</a:t>
            </a:r>
            <a:r>
              <a:rPr lang="en-US" dirty="0"/>
              <a:t> </a:t>
            </a:r>
            <a:r>
              <a:rPr lang="en-US" sz="3600" dirty="0"/>
              <a:t>Aims and Support Options</a:t>
            </a:r>
          </a:p>
        </p:txBody>
      </p:sp>
      <p:sp>
        <p:nvSpPr>
          <p:cNvPr id="3" name="Content Placeholder 2"/>
          <p:cNvSpPr>
            <a:spLocks noGrp="1"/>
          </p:cNvSpPr>
          <p:nvPr>
            <p:ph idx="1"/>
          </p:nvPr>
        </p:nvSpPr>
        <p:spPr>
          <a:xfrm>
            <a:off x="0" y="914400"/>
            <a:ext cx="9067800" cy="4648201"/>
          </a:xfrm>
        </p:spPr>
        <p:txBody>
          <a:bodyPr/>
          <a:lstStyle/>
          <a:p>
            <a:pPr marL="514350" indent="-514350">
              <a:buFont typeface="+mj-lt"/>
              <a:buAutoNum type="arabicPeriod" startAt="3"/>
            </a:pPr>
            <a:r>
              <a:rPr lang="en-US" sz="2600" b="1" dirty="0">
                <a:solidFill>
                  <a:srgbClr val="006600"/>
                </a:solidFill>
                <a:latin typeface="Garamond" panose="02020404030301010803" pitchFamily="18" charset="0"/>
                <a:cs typeface="Times New Roman" panose="02020603050405020304" pitchFamily="18" charset="0"/>
              </a:rPr>
              <a:t>Activities to assist with improvement of transparency over time: </a:t>
            </a:r>
            <a:br>
              <a:rPr lang="en-US" sz="2600" b="1" dirty="0">
                <a:solidFill>
                  <a:srgbClr val="006600"/>
                </a:solidFill>
                <a:latin typeface="Garamond" panose="02020404030301010803" pitchFamily="18" charset="0"/>
                <a:cs typeface="Times New Roman" panose="02020603050405020304" pitchFamily="18" charset="0"/>
              </a:rPr>
            </a:br>
            <a:br>
              <a:rPr lang="en-US" sz="2000" b="1" dirty="0">
                <a:solidFill>
                  <a:srgbClr val="006600"/>
                </a:solidFill>
                <a:latin typeface="Garamond" panose="02020404030301010803" pitchFamily="18" charset="0"/>
                <a:cs typeface="Times New Roman" panose="02020603050405020304" pitchFamily="18" charset="0"/>
              </a:rPr>
            </a:br>
            <a:r>
              <a:rPr lang="en-US" sz="2300" dirty="0">
                <a:latin typeface="Garamond" panose="02020404030301010803" pitchFamily="18" charset="0"/>
              </a:rPr>
              <a:t>(j) Capacity needs assessment for transparency, in particular to assess institutional arrangements for data collection, analysis, and reporting: the assessment supports mapping of current baseline and planned reporting and related activities, including associated institutions, tools, methodologies, MRV systems, associated data systems.</a:t>
            </a:r>
            <a:br>
              <a:rPr lang="en-US" sz="2300" dirty="0">
                <a:latin typeface="Garamond" panose="02020404030301010803" pitchFamily="18" charset="0"/>
              </a:rPr>
            </a:br>
            <a:br>
              <a:rPr lang="en-US" sz="2300" dirty="0">
                <a:latin typeface="Garamond" panose="02020404030301010803" pitchFamily="18" charset="0"/>
              </a:rPr>
            </a:br>
            <a:r>
              <a:rPr lang="en-US" sz="2300" dirty="0">
                <a:latin typeface="Garamond" panose="02020404030301010803" pitchFamily="18" charset="0"/>
              </a:rPr>
              <a:t>(k) Support to introduce and maintain progress tracking tools for </a:t>
            </a:r>
            <a:r>
              <a:rPr lang="en-US" sz="2300" dirty="0" err="1">
                <a:latin typeface="Garamond" panose="02020404030301010803" pitchFamily="18" charset="0"/>
              </a:rPr>
              <a:t>transparencyrelated</a:t>
            </a:r>
            <a:r>
              <a:rPr lang="en-US" sz="2300" dirty="0">
                <a:latin typeface="Garamond" panose="02020404030301010803" pitchFamily="18" charset="0"/>
              </a:rPr>
              <a:t> actions and progress towards targets/goals.</a:t>
            </a:r>
          </a:p>
        </p:txBody>
      </p:sp>
    </p:spTree>
    <p:extLst>
      <p:ext uri="{BB962C8B-B14F-4D97-AF65-F5344CB8AC3E}">
        <p14:creationId xmlns:p14="http://schemas.microsoft.com/office/powerpoint/2010/main" val="249710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981200"/>
            <a:ext cx="8610600" cy="2523768"/>
          </a:xfrm>
          <a:prstGeom prst="rect">
            <a:avLst/>
          </a:prstGeom>
          <a:noFill/>
        </p:spPr>
        <p:txBody>
          <a:bodyPr wrap="square" rtlCol="0">
            <a:spAutoFit/>
          </a:bodyPr>
          <a:lstStyle/>
          <a:p>
            <a:pPr algn="ctr">
              <a:spcAft>
                <a:spcPts val="1200"/>
              </a:spcAft>
            </a:pPr>
            <a:r>
              <a:rPr lang="en-US" sz="3600" dirty="0">
                <a:solidFill>
                  <a:srgbClr val="002060"/>
                </a:solidFill>
                <a:latin typeface="Garamond" panose="02020404030301010803" pitchFamily="18" charset="0"/>
                <a:cs typeface="Arial" panose="020B0604020202020204" pitchFamily="34" charset="0"/>
              </a:rPr>
              <a:t>Thank you and any questions?</a:t>
            </a:r>
            <a:br>
              <a:rPr lang="en-US" sz="3600" dirty="0">
                <a:solidFill>
                  <a:srgbClr val="002060"/>
                </a:solidFill>
                <a:latin typeface="Garamond" panose="02020404030301010803" pitchFamily="18" charset="0"/>
                <a:cs typeface="Arial" panose="020B0604020202020204" pitchFamily="34" charset="0"/>
              </a:rPr>
            </a:br>
            <a:br>
              <a:rPr lang="en-US" sz="2800" dirty="0">
                <a:latin typeface="Garamond" panose="02020404030301010803" pitchFamily="18" charset="0"/>
                <a:cs typeface="Arial" panose="020B0604020202020204" pitchFamily="34" charset="0"/>
              </a:rPr>
            </a:br>
            <a:r>
              <a:rPr lang="en-US" sz="2800" b="1" dirty="0" err="1">
                <a:solidFill>
                  <a:srgbClr val="006600"/>
                </a:solidFill>
                <a:latin typeface="Garamond" panose="02020404030301010803" pitchFamily="18" charset="0"/>
                <a:cs typeface="Times New Roman" panose="02020603050405020304" pitchFamily="18" charset="0"/>
              </a:rPr>
              <a:t>www.thegef.org</a:t>
            </a:r>
            <a:r>
              <a:rPr lang="en-US" sz="2800" b="1" dirty="0">
                <a:solidFill>
                  <a:srgbClr val="006600"/>
                </a:solidFill>
                <a:latin typeface="Garamond" panose="02020404030301010803" pitchFamily="18" charset="0"/>
                <a:cs typeface="Times New Roman" panose="02020603050405020304" pitchFamily="18" charset="0"/>
              </a:rPr>
              <a:t>/</a:t>
            </a:r>
            <a:r>
              <a:rPr lang="en-US" sz="2800" b="1" dirty="0" err="1">
                <a:solidFill>
                  <a:srgbClr val="006600"/>
                </a:solidFill>
                <a:latin typeface="Garamond" panose="02020404030301010803" pitchFamily="18" charset="0"/>
                <a:cs typeface="Times New Roman" panose="02020603050405020304" pitchFamily="18" charset="0"/>
              </a:rPr>
              <a:t>gef</a:t>
            </a:r>
            <a:r>
              <a:rPr lang="en-US" sz="2800" b="1" dirty="0">
                <a:solidFill>
                  <a:srgbClr val="006600"/>
                </a:solidFill>
                <a:latin typeface="Garamond" panose="02020404030301010803" pitchFamily="18" charset="0"/>
                <a:cs typeface="Times New Roman" panose="02020603050405020304" pitchFamily="18" charset="0"/>
              </a:rPr>
              <a:t>/CC/capacity-building-initiative-for-transparency</a:t>
            </a:r>
          </a:p>
          <a:p>
            <a:pPr marL="342900" indent="-342900" algn="ctr">
              <a:spcAft>
                <a:spcPts val="1200"/>
              </a:spcAft>
              <a:buFont typeface="Arial" panose="020B0604020202020204" pitchFamily="34" charset="0"/>
              <a:buChar char="•"/>
            </a:pPr>
            <a:endParaRPr lang="en-US" sz="2800" dirty="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13909884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Background</a:t>
            </a:r>
          </a:p>
        </p:txBody>
      </p:sp>
      <p:sp>
        <p:nvSpPr>
          <p:cNvPr id="3" name="TextBox 2"/>
          <p:cNvSpPr txBox="1"/>
          <p:nvPr/>
        </p:nvSpPr>
        <p:spPr>
          <a:xfrm>
            <a:off x="304800" y="1333381"/>
            <a:ext cx="8077200" cy="523220"/>
          </a:xfrm>
          <a:prstGeom prst="rect">
            <a:avLst/>
          </a:prstGeom>
          <a:noFill/>
        </p:spPr>
        <p:txBody>
          <a:bodyPr wrap="square" rtlCol="0">
            <a:spAutoFit/>
          </a:bodyPr>
          <a:lstStyle/>
          <a:p>
            <a:pPr algn="ctr"/>
            <a:r>
              <a:rPr lang="en-US" sz="2800" dirty="0">
                <a:solidFill>
                  <a:srgbClr val="006600"/>
                </a:solidFill>
                <a:latin typeface="Garamond" panose="02020404030301010803" pitchFamily="18" charset="0"/>
                <a:cs typeface="Times New Roman" panose="02020603050405020304" pitchFamily="18" charset="0"/>
              </a:rPr>
              <a:t>Paris Agreement, Transparency, and CBIT</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87736" y="2133600"/>
            <a:ext cx="7870464" cy="3322623"/>
          </a:xfrm>
          <a:prstGeom prst="rect">
            <a:avLst/>
          </a:prstGeom>
        </p:spPr>
      </p:pic>
    </p:spTree>
    <p:extLst>
      <p:ext uri="{BB962C8B-B14F-4D97-AF65-F5344CB8AC3E}">
        <p14:creationId xmlns:p14="http://schemas.microsoft.com/office/powerpoint/2010/main" val="22157934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384" y="0"/>
            <a:ext cx="9144000" cy="1143000"/>
          </a:xfrm>
        </p:spPr>
        <p:txBody>
          <a:bodyPr/>
          <a:lstStyle/>
          <a:p>
            <a:r>
              <a:rPr lang="en-US" sz="3600" dirty="0"/>
              <a:t>Paris Agreement Article 13: Transparency</a:t>
            </a:r>
          </a:p>
        </p:txBody>
      </p:sp>
      <p:sp>
        <p:nvSpPr>
          <p:cNvPr id="6" name="TextBox 5"/>
          <p:cNvSpPr txBox="1"/>
          <p:nvPr/>
        </p:nvSpPr>
        <p:spPr>
          <a:xfrm>
            <a:off x="557784" y="1715393"/>
            <a:ext cx="8077200" cy="3847207"/>
          </a:xfrm>
          <a:prstGeom prst="rect">
            <a:avLst/>
          </a:prstGeom>
          <a:noFill/>
        </p:spPr>
        <p:txBody>
          <a:bodyPr wrap="square" rtlCol="0">
            <a:spAutoFit/>
          </a:bodyPr>
          <a:lstStyle/>
          <a:p>
            <a:pPr marL="457200" indent="-457200">
              <a:spcBef>
                <a:spcPts val="1800"/>
              </a:spcBef>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To build </a:t>
            </a:r>
            <a:r>
              <a:rPr lang="en-US" sz="2800" b="1" dirty="0">
                <a:solidFill>
                  <a:srgbClr val="006600"/>
                </a:solidFill>
                <a:latin typeface="Garamond" panose="02020404030301010803" pitchFamily="18" charset="0"/>
                <a:cs typeface="Times New Roman" panose="02020603050405020304" pitchFamily="18" charset="0"/>
              </a:rPr>
              <a:t>mutual trust and confidence </a:t>
            </a:r>
            <a:r>
              <a:rPr lang="en-US" sz="2800" dirty="0">
                <a:latin typeface="Garamond" panose="02020404030301010803" pitchFamily="18" charset="0"/>
                <a:cs typeface="Times New Roman" panose="02020603050405020304" pitchFamily="18" charset="0"/>
              </a:rPr>
              <a:t>and to promote </a:t>
            </a:r>
            <a:r>
              <a:rPr lang="en-US" sz="2800" b="1" dirty="0">
                <a:solidFill>
                  <a:srgbClr val="006600"/>
                </a:solidFill>
                <a:latin typeface="Garamond" panose="02020404030301010803" pitchFamily="18" charset="0"/>
                <a:cs typeface="Times New Roman" panose="02020603050405020304" pitchFamily="18" charset="0"/>
              </a:rPr>
              <a:t>effective implementation</a:t>
            </a:r>
          </a:p>
          <a:p>
            <a:pPr marL="457200" indent="-457200">
              <a:spcBef>
                <a:spcPts val="1800"/>
              </a:spcBef>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Enhanced transparency framework for </a:t>
            </a:r>
            <a:r>
              <a:rPr lang="en-US" sz="2800" b="1" dirty="0">
                <a:solidFill>
                  <a:srgbClr val="006600"/>
                </a:solidFill>
                <a:latin typeface="Garamond" panose="02020404030301010803" pitchFamily="18" charset="0"/>
                <a:cs typeface="Times New Roman" panose="02020603050405020304" pitchFamily="18" charset="0"/>
              </a:rPr>
              <a:t>action and support </a:t>
            </a:r>
          </a:p>
          <a:p>
            <a:pPr marL="457200" indent="-457200">
              <a:spcBef>
                <a:spcPts val="1800"/>
              </a:spcBef>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With built-in </a:t>
            </a:r>
            <a:r>
              <a:rPr lang="en-US" sz="2800" b="1" dirty="0">
                <a:solidFill>
                  <a:srgbClr val="006600"/>
                </a:solidFill>
                <a:latin typeface="Garamond" panose="02020404030301010803" pitchFamily="18" charset="0"/>
                <a:cs typeface="Times New Roman" panose="02020603050405020304" pitchFamily="18" charset="0"/>
              </a:rPr>
              <a:t>flexibility</a:t>
            </a:r>
            <a:r>
              <a:rPr lang="en-US" sz="2800" dirty="0">
                <a:latin typeface="Garamond" panose="02020404030301010803" pitchFamily="18" charset="0"/>
                <a:cs typeface="Times New Roman" panose="02020603050405020304" pitchFamily="18" charset="0"/>
              </a:rPr>
              <a:t> to take into account Parties’ different capacities and building upon collective experience</a:t>
            </a:r>
          </a:p>
          <a:p>
            <a:endParaRPr lang="en-US" dirty="0"/>
          </a:p>
        </p:txBody>
      </p:sp>
    </p:spTree>
    <p:extLst>
      <p:ext uri="{BB962C8B-B14F-4D97-AF65-F5344CB8AC3E}">
        <p14:creationId xmlns:p14="http://schemas.microsoft.com/office/powerpoint/2010/main" val="20205705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CBIT Establishment</a:t>
            </a:r>
          </a:p>
        </p:txBody>
      </p:sp>
      <p:sp>
        <p:nvSpPr>
          <p:cNvPr id="3" name="TextBox 2"/>
          <p:cNvSpPr txBox="1"/>
          <p:nvPr/>
        </p:nvSpPr>
        <p:spPr>
          <a:xfrm>
            <a:off x="571500" y="1447800"/>
            <a:ext cx="8001000" cy="4001095"/>
          </a:xfrm>
          <a:prstGeom prst="rect">
            <a:avLst/>
          </a:prstGeom>
          <a:noFill/>
        </p:spPr>
        <p:txBody>
          <a:bodyPr wrap="square" rtlCol="0">
            <a:spAutoFit/>
          </a:bodyPr>
          <a:lstStyle/>
          <a:p>
            <a:pPr algn="ctr">
              <a:spcBef>
                <a:spcPts val="1800"/>
              </a:spcBef>
            </a:pPr>
            <a:r>
              <a:rPr lang="en-US" sz="2800" b="1" dirty="0">
                <a:solidFill>
                  <a:srgbClr val="006600"/>
                </a:solidFill>
                <a:latin typeface="Garamond" panose="02020404030301010803" pitchFamily="18" charset="0"/>
                <a:cs typeface="Times New Roman" panose="02020603050405020304" pitchFamily="18" charset="0"/>
              </a:rPr>
              <a:t>Paris Decision Paragraph 84</a:t>
            </a:r>
          </a:p>
          <a:p>
            <a:pPr marL="457200" indent="-457200">
              <a:spcBef>
                <a:spcPts val="1800"/>
              </a:spcBef>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Decides to establish a Capacity-building Initiative for Transparency in order to build institutional and technical capacity, both pre- and post-2020</a:t>
            </a:r>
          </a:p>
          <a:p>
            <a:pPr marL="457200" indent="-457200">
              <a:spcBef>
                <a:spcPts val="1800"/>
              </a:spcBef>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This initiative will support developing country Parties, upon request, in meeting enhanced transparency requirements as defined in Article 13 of the Agreement in a timely manner</a:t>
            </a:r>
            <a:endParaRPr lang="en-US" dirty="0"/>
          </a:p>
        </p:txBody>
      </p:sp>
      <p:graphicFrame>
        <p:nvGraphicFramePr>
          <p:cNvPr id="6" name="Diagram 5"/>
          <p:cNvGraphicFramePr/>
          <p:nvPr>
            <p:extLst/>
          </p:nvPr>
        </p:nvGraphicFramePr>
        <p:xfrm>
          <a:off x="6705600" y="5105400"/>
          <a:ext cx="1752600" cy="134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63280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CBIT Aims</a:t>
            </a:r>
          </a:p>
        </p:txBody>
      </p:sp>
      <p:sp>
        <p:nvSpPr>
          <p:cNvPr id="3" name="TextBox 2"/>
          <p:cNvSpPr txBox="1"/>
          <p:nvPr/>
        </p:nvSpPr>
        <p:spPr>
          <a:xfrm>
            <a:off x="571500" y="1447800"/>
            <a:ext cx="8001000" cy="4508927"/>
          </a:xfrm>
          <a:prstGeom prst="rect">
            <a:avLst/>
          </a:prstGeom>
          <a:noFill/>
        </p:spPr>
        <p:txBody>
          <a:bodyPr wrap="square" rtlCol="0">
            <a:spAutoFit/>
          </a:bodyPr>
          <a:lstStyle/>
          <a:p>
            <a:pPr algn="ctr">
              <a:spcBef>
                <a:spcPts val="1800"/>
              </a:spcBef>
            </a:pPr>
            <a:r>
              <a:rPr lang="en-US" sz="2800" dirty="0">
                <a:solidFill>
                  <a:srgbClr val="006600"/>
                </a:solidFill>
                <a:latin typeface="Garamond" panose="02020404030301010803" pitchFamily="18" charset="0"/>
                <a:cs typeface="Times New Roman" panose="02020603050405020304" pitchFamily="18" charset="0"/>
              </a:rPr>
              <a:t>Paris Decision Paragraph 85:</a:t>
            </a:r>
          </a:p>
          <a:p>
            <a:pPr marL="514350" indent="-514350">
              <a:spcBef>
                <a:spcPts val="1800"/>
              </a:spcBef>
              <a:buFont typeface="+mj-lt"/>
              <a:buAutoNum type="alphaLcParenR"/>
            </a:pPr>
            <a:r>
              <a:rPr lang="en-US" sz="2800" dirty="0">
                <a:latin typeface="Garamond" panose="02020404030301010803" pitchFamily="18" charset="0"/>
                <a:cs typeface="Times New Roman" panose="02020603050405020304" pitchFamily="18" charset="0"/>
              </a:rPr>
              <a:t>To strengthen national institutions for transparency-related activities in line with national priorities</a:t>
            </a:r>
          </a:p>
          <a:p>
            <a:pPr marL="514350" indent="-514350">
              <a:spcBef>
                <a:spcPts val="1800"/>
              </a:spcBef>
              <a:buFont typeface="+mj-lt"/>
              <a:buAutoNum type="alphaLcParenR"/>
            </a:pPr>
            <a:r>
              <a:rPr lang="en-US" sz="2800" dirty="0">
                <a:latin typeface="Garamond" panose="02020404030301010803" pitchFamily="18" charset="0"/>
                <a:cs typeface="Times New Roman" panose="02020603050405020304" pitchFamily="18" charset="0"/>
              </a:rPr>
              <a:t>To provide relevant tools, training and assistance for meeting the provisions stipulated in Article 13 of the Agreement</a:t>
            </a:r>
          </a:p>
          <a:p>
            <a:pPr marL="514350" indent="-514350">
              <a:spcBef>
                <a:spcPts val="1800"/>
              </a:spcBef>
              <a:buFont typeface="+mj-lt"/>
              <a:buAutoNum type="alphaLcParenR"/>
            </a:pPr>
            <a:r>
              <a:rPr lang="en-US" sz="2800" dirty="0">
                <a:latin typeface="Garamond" panose="02020404030301010803" pitchFamily="18" charset="0"/>
                <a:cs typeface="Times New Roman" panose="02020603050405020304" pitchFamily="18" charset="0"/>
              </a:rPr>
              <a:t>To assist in the improvement of transparency over time</a:t>
            </a:r>
            <a:endParaRPr lang="en-US" sz="2400" dirty="0">
              <a:latin typeface="Garamond" panose="02020404030301010803" pitchFamily="18" charset="0"/>
              <a:cs typeface="Times New Roman" panose="02020603050405020304" pitchFamily="18" charset="0"/>
            </a:endParaRPr>
          </a:p>
          <a:p>
            <a:endParaRPr lang="en-US" dirty="0"/>
          </a:p>
        </p:txBody>
      </p:sp>
      <p:graphicFrame>
        <p:nvGraphicFramePr>
          <p:cNvPr id="6" name="Diagram 5"/>
          <p:cNvGraphicFramePr/>
          <p:nvPr>
            <p:extLst>
              <p:ext uri="{D42A27DB-BD31-4B8C-83A1-F6EECF244321}">
                <p14:modId xmlns:p14="http://schemas.microsoft.com/office/powerpoint/2010/main" val="4281954684"/>
              </p:ext>
            </p:extLst>
          </p:nvPr>
        </p:nvGraphicFramePr>
        <p:xfrm>
          <a:off x="6705600" y="5105400"/>
          <a:ext cx="1752600" cy="134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46409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CBIT and GEF’s Role</a:t>
            </a:r>
          </a:p>
        </p:txBody>
      </p:sp>
      <p:sp>
        <p:nvSpPr>
          <p:cNvPr id="3" name="TextBox 2"/>
          <p:cNvSpPr txBox="1"/>
          <p:nvPr/>
        </p:nvSpPr>
        <p:spPr>
          <a:xfrm>
            <a:off x="266700" y="1143000"/>
            <a:ext cx="8610600" cy="4708981"/>
          </a:xfrm>
          <a:prstGeom prst="rect">
            <a:avLst/>
          </a:prstGeom>
          <a:noFill/>
        </p:spPr>
        <p:txBody>
          <a:bodyPr wrap="square" rtlCol="0">
            <a:spAutoFit/>
          </a:bodyPr>
          <a:lstStyle/>
          <a:p>
            <a:pPr algn="ctr"/>
            <a:r>
              <a:rPr lang="en-US" sz="2800" dirty="0">
                <a:solidFill>
                  <a:srgbClr val="006600"/>
                </a:solidFill>
                <a:latin typeface="Garamond" panose="02020404030301010803" pitchFamily="18" charset="0"/>
                <a:cs typeface="Times New Roman" panose="02020603050405020304" pitchFamily="18" charset="0"/>
              </a:rPr>
              <a:t>Paris Decision Paragraph 86:</a:t>
            </a:r>
          </a:p>
          <a:p>
            <a:endParaRPr lang="en-US" sz="2800" dirty="0">
              <a:latin typeface="Garamond" panose="02020404030301010803" pitchFamily="18" charset="0"/>
              <a:cs typeface="Times New Roman" panose="02020603050405020304" pitchFamily="18" charset="0"/>
            </a:endParaRPr>
          </a:p>
          <a:p>
            <a:pPr algn="ctr"/>
            <a:r>
              <a:rPr lang="en-US" sz="2800" u="sng" dirty="0">
                <a:latin typeface="Garamond" panose="02020404030301010803" pitchFamily="18" charset="0"/>
                <a:cs typeface="Times New Roman" panose="02020603050405020304" pitchFamily="18" charset="0"/>
              </a:rPr>
              <a:t>Urges and requests the GEF to make arrangements to support the establishment and operation of the CBIT</a:t>
            </a:r>
            <a:br>
              <a:rPr lang="en-US" sz="2800" dirty="0">
                <a:latin typeface="Garamond" panose="02020404030301010803" pitchFamily="18" charset="0"/>
                <a:cs typeface="Times New Roman" panose="02020603050405020304" pitchFamily="18" charset="0"/>
              </a:rPr>
            </a:br>
            <a:r>
              <a:rPr lang="en-US" sz="2800" dirty="0">
                <a:latin typeface="Garamond" panose="02020404030301010803" pitchFamily="18" charset="0"/>
                <a:cs typeface="Times New Roman" panose="02020603050405020304" pitchFamily="18" charset="0"/>
              </a:rPr>
              <a:t>as a priority reporting-related need, including through: </a:t>
            </a:r>
          </a:p>
          <a:p>
            <a:endParaRPr lang="en-US" sz="2800" dirty="0">
              <a:latin typeface="Garamond" panose="02020404030301010803" pitchFamily="18" charset="0"/>
              <a:cs typeface="Times New Roman" panose="02020603050405020304" pitchFamily="18" charset="0"/>
            </a:endParaRPr>
          </a:p>
          <a:p>
            <a:pPr marL="914400" lvl="1" indent="-457200">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voluntary contributions to support developing country Parties in the sixth replenishment of the GEF </a:t>
            </a:r>
          </a:p>
          <a:p>
            <a:pPr marL="914400" lvl="1" indent="-457200">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and future replenishment cycles</a:t>
            </a:r>
          </a:p>
          <a:p>
            <a:pPr marL="914400" lvl="1" indent="-457200">
              <a:buFont typeface="Arial" panose="020B0604020202020204" pitchFamily="34" charset="0"/>
              <a:buChar char="•"/>
            </a:pPr>
            <a:r>
              <a:rPr lang="en-US" sz="2800" dirty="0">
                <a:latin typeface="Garamond" panose="02020404030301010803" pitchFamily="18" charset="0"/>
                <a:cs typeface="Times New Roman" panose="02020603050405020304" pitchFamily="18" charset="0"/>
              </a:rPr>
              <a:t>to complement existing support under the GEF</a:t>
            </a:r>
          </a:p>
          <a:p>
            <a:endParaRPr lang="en-US" sz="2000" dirty="0"/>
          </a:p>
        </p:txBody>
      </p:sp>
    </p:spTree>
    <p:extLst>
      <p:ext uri="{BB962C8B-B14F-4D97-AF65-F5344CB8AC3E}">
        <p14:creationId xmlns:p14="http://schemas.microsoft.com/office/powerpoint/2010/main" val="132329943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GEF Council approved CBIT (June 2016)</a:t>
            </a:r>
          </a:p>
        </p:txBody>
      </p:sp>
      <p:sp>
        <p:nvSpPr>
          <p:cNvPr id="3" name="TextBox 2"/>
          <p:cNvSpPr txBox="1"/>
          <p:nvPr/>
        </p:nvSpPr>
        <p:spPr>
          <a:xfrm>
            <a:off x="304800" y="1278285"/>
            <a:ext cx="8763000" cy="4116512"/>
          </a:xfrm>
          <a:prstGeom prst="rect">
            <a:avLst/>
          </a:prstGeom>
          <a:noFill/>
        </p:spPr>
        <p:txBody>
          <a:bodyPr wrap="square" rtlCol="0">
            <a:spAutoFit/>
          </a:bodyPr>
          <a:lstStyle/>
          <a:p>
            <a:pPr marL="457200" indent="-457200">
              <a:spcBef>
                <a:spcPts val="300"/>
              </a:spcBef>
              <a:buFont typeface="Wingdings" panose="05000000000000000000" pitchFamily="2" charset="2"/>
              <a:buChar char="ü"/>
            </a:pPr>
            <a:r>
              <a:rPr lang="en-US" sz="2800" b="1" dirty="0">
                <a:latin typeface="Garamond" panose="02020404030301010803" pitchFamily="18" charset="0"/>
                <a:cs typeface="Times New Roman" panose="02020603050405020304" pitchFamily="18" charset="0"/>
              </a:rPr>
              <a:t>GEF Council approved the establishment and programming directions of the CBIT on June 7</a:t>
            </a:r>
          </a:p>
          <a:p>
            <a:pPr marL="457200" indent="-457200">
              <a:spcBef>
                <a:spcPts val="300"/>
              </a:spcBef>
              <a:buFont typeface="Wingdings" panose="05000000000000000000" pitchFamily="2" charset="2"/>
              <a:buChar char="ü"/>
            </a:pPr>
            <a:endParaRPr lang="en-US" sz="2800" b="1" dirty="0">
              <a:latin typeface="Garamond" panose="02020404030301010803" pitchFamily="18" charset="0"/>
              <a:cs typeface="Times New Roman" panose="02020603050405020304" pitchFamily="18" charset="0"/>
            </a:endParaRPr>
          </a:p>
          <a:p>
            <a:pPr marL="457200" indent="-457200">
              <a:spcBef>
                <a:spcPts val="300"/>
              </a:spcBef>
              <a:buFont typeface="Wingdings" panose="05000000000000000000" pitchFamily="2" charset="2"/>
              <a:buChar char="ü"/>
            </a:pPr>
            <a:r>
              <a:rPr lang="en-US" sz="2800" b="1" dirty="0">
                <a:latin typeface="Garamond" panose="02020404030301010803" pitchFamily="18" charset="0"/>
                <a:cs typeface="Times New Roman" panose="02020603050405020304" pitchFamily="18" charset="0"/>
              </a:rPr>
              <a:t>These are the Council decisions:</a:t>
            </a:r>
          </a:p>
          <a:p>
            <a:pPr lvl="1">
              <a:spcBef>
                <a:spcPts val="300"/>
              </a:spcBef>
            </a:pPr>
            <a:r>
              <a:rPr lang="en-US" sz="2800" b="1" dirty="0">
                <a:latin typeface="Garamond" panose="02020404030301010803" pitchFamily="18" charset="0"/>
                <a:cs typeface="Times New Roman" panose="02020603050405020304" pitchFamily="18" charset="0"/>
                <a:hlinkClick r:id="rId3"/>
              </a:rPr>
              <a:t>https://www.thegef.org/gef/node/11832</a:t>
            </a:r>
            <a:endParaRPr lang="en-US" sz="2800" b="1" dirty="0">
              <a:latin typeface="Garamond" panose="02020404030301010803" pitchFamily="18" charset="0"/>
              <a:cs typeface="Times New Roman" panose="02020603050405020304" pitchFamily="18" charset="0"/>
            </a:endParaRPr>
          </a:p>
          <a:p>
            <a:pPr lvl="1">
              <a:spcBef>
                <a:spcPts val="300"/>
              </a:spcBef>
            </a:pPr>
            <a:r>
              <a:rPr lang="en-US" sz="2800" b="1" dirty="0">
                <a:latin typeface="Garamond" panose="02020404030301010803" pitchFamily="18" charset="0"/>
                <a:cs typeface="Times New Roman" panose="02020603050405020304" pitchFamily="18" charset="0"/>
                <a:hlinkClick r:id="rId4"/>
              </a:rPr>
              <a:t>https://www.thegef.org/gef/node/11833</a:t>
            </a:r>
            <a:r>
              <a:rPr lang="en-US" sz="2800" b="1" dirty="0">
                <a:latin typeface="Garamond" panose="02020404030301010803" pitchFamily="18" charset="0"/>
                <a:cs typeface="Times New Roman" panose="02020603050405020304" pitchFamily="18" charset="0"/>
              </a:rPr>
              <a:t> </a:t>
            </a:r>
          </a:p>
          <a:p>
            <a:pPr marL="914400" lvl="1" indent="-457200">
              <a:spcBef>
                <a:spcPts val="300"/>
              </a:spcBef>
              <a:buFont typeface="Wingdings" panose="05000000000000000000" pitchFamily="2" charset="2"/>
              <a:buChar char="ü"/>
            </a:pPr>
            <a:endParaRPr lang="en-US" sz="2800" b="1" dirty="0">
              <a:solidFill>
                <a:srgbClr val="006600"/>
              </a:solidFill>
              <a:latin typeface="Garamond" panose="02020404030301010803" pitchFamily="18" charset="0"/>
              <a:cs typeface="Times New Roman" panose="02020603050405020304" pitchFamily="18" charset="0"/>
            </a:endParaRPr>
          </a:p>
          <a:p>
            <a:pPr marL="914400" lvl="1" indent="-457200">
              <a:spcBef>
                <a:spcPts val="300"/>
              </a:spcBef>
              <a:buFont typeface="Wingdings" panose="05000000000000000000" pitchFamily="2" charset="2"/>
              <a:buChar char="§"/>
            </a:pPr>
            <a:endParaRPr lang="en-US" sz="2800" b="1" dirty="0">
              <a:solidFill>
                <a:srgbClr val="006600"/>
              </a:solidFill>
              <a:latin typeface="Garamond" panose="02020404030301010803" pitchFamily="18" charset="0"/>
              <a:cs typeface="Times New Roman" panose="02020603050405020304" pitchFamily="18" charset="0"/>
            </a:endParaRPr>
          </a:p>
          <a:p>
            <a:pPr lvl="1">
              <a:spcBef>
                <a:spcPts val="300"/>
              </a:spcBef>
            </a:pPr>
            <a:endParaRPr lang="en-US" sz="2000" dirty="0">
              <a:latin typeface="Garamond" panose="02020404030301010803"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val="3257246524"/>
              </p:ext>
            </p:extLst>
          </p:nvPr>
        </p:nvGraphicFramePr>
        <p:xfrm>
          <a:off x="9296400" y="4724400"/>
          <a:ext cx="1752600" cy="1346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444983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Key Features of CBIT</a:t>
            </a:r>
          </a:p>
        </p:txBody>
      </p:sp>
      <p:sp>
        <p:nvSpPr>
          <p:cNvPr id="3" name="TextBox 2"/>
          <p:cNvSpPr txBox="1"/>
          <p:nvPr/>
        </p:nvSpPr>
        <p:spPr>
          <a:xfrm>
            <a:off x="0" y="1327696"/>
            <a:ext cx="8763000" cy="4539704"/>
          </a:xfrm>
          <a:prstGeom prst="rect">
            <a:avLst/>
          </a:prstGeom>
          <a:noFill/>
        </p:spPr>
        <p:txBody>
          <a:bodyPr wrap="square" rtlCol="0">
            <a:spAutoFit/>
          </a:bodyPr>
          <a:lstStyle/>
          <a:p>
            <a:pPr marL="457200" indent="-457200">
              <a:spcBef>
                <a:spcPts val="300"/>
              </a:spcBef>
              <a:buFont typeface="Wingdings" panose="05000000000000000000" pitchFamily="2" charset="2"/>
              <a:buChar char="ü"/>
            </a:pPr>
            <a:r>
              <a:rPr lang="en-US" sz="2400" b="1" dirty="0">
                <a:solidFill>
                  <a:srgbClr val="008000"/>
                </a:solidFill>
                <a:latin typeface="Garamond" panose="02020404030301010803" pitchFamily="18" charset="0"/>
                <a:cs typeface="Times New Roman" panose="02020603050405020304" pitchFamily="18" charset="0"/>
              </a:rPr>
              <a:t>CBIT Trust Fund Establishment</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Time bound: support until end of GEF-6 (- June 2018)</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Supported by voluntary donor contributions</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Governance and Trustee arrangements</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GEF policies and program cycle to apply</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CBIT activities to be mainstreamed into GEF-7 (July 2018 -)</a:t>
            </a:r>
          </a:p>
          <a:p>
            <a:pPr marL="342900" indent="-342900">
              <a:spcBef>
                <a:spcPts val="300"/>
              </a:spcBef>
              <a:buFont typeface="Wingdings" panose="05000000000000000000" pitchFamily="2" charset="2"/>
              <a:buChar char="ü"/>
            </a:pPr>
            <a:r>
              <a:rPr lang="en-US" sz="2400" b="1" dirty="0">
                <a:solidFill>
                  <a:srgbClr val="008000"/>
                </a:solidFill>
                <a:latin typeface="Garamond" panose="02020404030301010803" pitchFamily="18" charset="0"/>
                <a:cs typeface="Times New Roman" panose="02020603050405020304" pitchFamily="18" charset="0"/>
              </a:rPr>
              <a:t>CBIT Programming Directions</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Programming at national level and global/regional level</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Eligibility to access support and priorities</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Results and indicators</a:t>
            </a:r>
          </a:p>
          <a:p>
            <a:pPr marL="800100" lvl="1" indent="-342900">
              <a:spcBef>
                <a:spcPts val="300"/>
              </a:spcBef>
              <a:buFont typeface="Arial" panose="020B0604020202020204" pitchFamily="34" charset="0"/>
              <a:buChar char="•"/>
            </a:pPr>
            <a:r>
              <a:rPr lang="en-US" sz="2400" dirty="0">
                <a:latin typeface="Garamond" panose="02020404030301010803" pitchFamily="18" charset="0"/>
                <a:cs typeface="Times New Roman" panose="02020603050405020304" pitchFamily="18" charset="0"/>
              </a:rPr>
              <a:t>Engagement with relevant entities and alignment</a:t>
            </a:r>
          </a:p>
        </p:txBody>
      </p:sp>
    </p:spTree>
    <p:extLst>
      <p:ext uri="{BB962C8B-B14F-4D97-AF65-F5344CB8AC3E}">
        <p14:creationId xmlns:p14="http://schemas.microsoft.com/office/powerpoint/2010/main" val="3450532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lstStyle/>
          <a:p>
            <a:r>
              <a:rPr lang="en-US" sz="3600" dirty="0"/>
              <a:t>Eligibility</a:t>
            </a:r>
          </a:p>
        </p:txBody>
      </p:sp>
      <p:sp>
        <p:nvSpPr>
          <p:cNvPr id="3" name="TextBox 2"/>
          <p:cNvSpPr txBox="1"/>
          <p:nvPr/>
        </p:nvSpPr>
        <p:spPr>
          <a:xfrm>
            <a:off x="762000" y="2188220"/>
            <a:ext cx="8077200" cy="2231380"/>
          </a:xfrm>
          <a:prstGeom prst="rect">
            <a:avLst/>
          </a:prstGeom>
          <a:noFill/>
        </p:spPr>
        <p:txBody>
          <a:bodyPr wrap="square" rtlCol="0">
            <a:spAutoFit/>
          </a:bodyPr>
          <a:lstStyle/>
          <a:p>
            <a:pPr algn="ctr">
              <a:spcBef>
                <a:spcPts val="1800"/>
              </a:spcBef>
            </a:pPr>
            <a:r>
              <a:rPr lang="en-US" sz="3200" b="1" dirty="0">
                <a:solidFill>
                  <a:srgbClr val="006600"/>
                </a:solidFill>
                <a:latin typeface="Garamond" panose="02020404030301010803" pitchFamily="18" charset="0"/>
                <a:cs typeface="Times New Roman" panose="02020603050405020304" pitchFamily="18" charset="0"/>
                <a:sym typeface="Wingdings" panose="05000000000000000000" pitchFamily="2" charset="2"/>
              </a:rPr>
              <a:t>In line with the Paris Agreement and its decision</a:t>
            </a:r>
            <a:r>
              <a:rPr lang="en-US" sz="3200" b="1" dirty="0">
                <a:solidFill>
                  <a:schemeClr val="tx2">
                    <a:lumMod val="75000"/>
                  </a:schemeClr>
                </a:solidFill>
                <a:latin typeface="Garamond" panose="02020404030301010803" pitchFamily="18" charset="0"/>
                <a:cs typeface="Times New Roman" panose="02020603050405020304" pitchFamily="18" charset="0"/>
                <a:sym typeface="Wingdings" panose="05000000000000000000" pitchFamily="2" charset="2"/>
              </a:rPr>
              <a:t>,</a:t>
            </a:r>
            <a:r>
              <a:rPr lang="en-US" sz="2000" dirty="0">
                <a:sym typeface="Wingdings" panose="05000000000000000000" pitchFamily="2" charset="2"/>
              </a:rPr>
              <a:t> </a:t>
            </a:r>
            <a:r>
              <a:rPr lang="en-US" sz="3200" b="1" dirty="0">
                <a:solidFill>
                  <a:srgbClr val="006600"/>
                </a:solidFill>
                <a:latin typeface="Garamond" panose="02020404030301010803" pitchFamily="18" charset="0"/>
                <a:cs typeface="Times New Roman" panose="02020603050405020304" pitchFamily="18" charset="0"/>
                <a:sym typeface="Wingdings" panose="05000000000000000000" pitchFamily="2" charset="2"/>
              </a:rPr>
              <a:t>all developing country Parties will have access to CBIT, upon request</a:t>
            </a:r>
          </a:p>
          <a:p>
            <a:pPr>
              <a:spcBef>
                <a:spcPts val="1800"/>
              </a:spcBef>
            </a:pPr>
            <a:endParaRPr lang="en-US" sz="2800" b="1" i="1" dirty="0">
              <a:solidFill>
                <a:schemeClr val="tx2">
                  <a:lumMod val="75000"/>
                </a:schemeClr>
              </a:solidFill>
              <a:latin typeface="Garamond" panose="02020404030301010803" pitchFamily="18" charset="0"/>
              <a:cs typeface="Times New Roman" panose="02020603050405020304" pitchFamily="18" charset="0"/>
              <a:sym typeface="Wingdings" panose="05000000000000000000" pitchFamily="2" charset="2"/>
            </a:endParaRPr>
          </a:p>
        </p:txBody>
      </p:sp>
      <p:graphicFrame>
        <p:nvGraphicFramePr>
          <p:cNvPr id="6" name="Diagram 5"/>
          <p:cNvGraphicFramePr/>
          <p:nvPr>
            <p:extLst>
              <p:ext uri="{D42A27DB-BD31-4B8C-83A1-F6EECF244321}">
                <p14:modId xmlns:p14="http://schemas.microsoft.com/office/powerpoint/2010/main" val="3700441942"/>
              </p:ext>
            </p:extLst>
          </p:nvPr>
        </p:nvGraphicFramePr>
        <p:xfrm>
          <a:off x="381000" y="4419600"/>
          <a:ext cx="1600200" cy="129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237732"/>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11195</TotalTime>
  <Words>632</Words>
  <Application>Microsoft Office PowerPoint</Application>
  <PresentationFormat>On-screen Show (4:3)</PresentationFormat>
  <Paragraphs>90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Garamond</vt:lpstr>
      <vt:lpstr>Times New Roman</vt:lpstr>
      <vt:lpstr>Wingdings</vt:lpstr>
      <vt:lpstr>1_Office Theme</vt:lpstr>
      <vt:lpstr>  Capacity-building Initiative for Transparency  </vt:lpstr>
      <vt:lpstr>Background</vt:lpstr>
      <vt:lpstr>Paris Agreement Article 13: Transparency</vt:lpstr>
      <vt:lpstr>CBIT Establishment</vt:lpstr>
      <vt:lpstr>CBIT Aims</vt:lpstr>
      <vt:lpstr>CBIT and GEF’s Role</vt:lpstr>
      <vt:lpstr>GEF Council approved CBIT (June 2016)</vt:lpstr>
      <vt:lpstr>Key Features of CBIT</vt:lpstr>
      <vt:lpstr>Eligibility</vt:lpstr>
      <vt:lpstr>CBIT Support</vt:lpstr>
      <vt:lpstr>CBIT Aims and Support Options</vt:lpstr>
      <vt:lpstr>CBIT Aims and Support Options</vt:lpstr>
      <vt:lpstr>CBIT Aims and Support Options</vt:lpstr>
      <vt:lpstr>CBIT Aims and Support Options</vt:lpstr>
      <vt:lpstr>PowerPoint Presentation</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William Ernest Ehlers</cp:lastModifiedBy>
  <cp:revision>461</cp:revision>
  <cp:lastPrinted>2014-10-20T16:31:16Z</cp:lastPrinted>
  <dcterms:created xsi:type="dcterms:W3CDTF">2011-03-08T15:42:01Z</dcterms:created>
  <dcterms:modified xsi:type="dcterms:W3CDTF">2017-04-19T13:48:07Z</dcterms:modified>
</cp:coreProperties>
</file>