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99" r:id="rId2"/>
  </p:sldMasterIdLst>
  <p:notesMasterIdLst>
    <p:notesMasterId r:id="rId15"/>
  </p:notesMasterIdLst>
  <p:handoutMasterIdLst>
    <p:handoutMasterId r:id="rId16"/>
  </p:handoutMasterIdLst>
  <p:sldIdLst>
    <p:sldId id="423" r:id="rId3"/>
    <p:sldId id="453" r:id="rId4"/>
    <p:sldId id="443" r:id="rId5"/>
    <p:sldId id="424" r:id="rId6"/>
    <p:sldId id="459" r:id="rId7"/>
    <p:sldId id="460" r:id="rId8"/>
    <p:sldId id="457" r:id="rId9"/>
    <p:sldId id="458" r:id="rId10"/>
    <p:sldId id="427" r:id="rId11"/>
    <p:sldId id="454" r:id="rId12"/>
    <p:sldId id="455" r:id="rId13"/>
    <p:sldId id="432"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60580" autoAdjust="0"/>
  </p:normalViewPr>
  <p:slideViewPr>
    <p:cSldViewPr>
      <p:cViewPr varScale="1">
        <p:scale>
          <a:sx n="22" d="100"/>
          <a:sy n="22" d="100"/>
        </p:scale>
        <p:origin x="1860" y="30"/>
      </p:cViewPr>
      <p:guideLst>
        <p:guide orient="horz" pos="2160"/>
        <p:guide pos="2880"/>
      </p:guideLst>
    </p:cSldViewPr>
  </p:slideViewPr>
  <p:outlineViewPr>
    <p:cViewPr>
      <p:scale>
        <a:sx n="33" d="100"/>
        <a:sy n="33" d="100"/>
      </p:scale>
      <p:origin x="0" y="-336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2288" y="-4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07" tIns="45703" rIns="91407" bIns="45703" rtlCol="0"/>
          <a:lstStyle>
            <a:lvl1pPr algn="r">
              <a:defRPr sz="1200"/>
            </a:lvl1pPr>
          </a:lstStyle>
          <a:p>
            <a:endParaRPr lang="en-US"/>
          </a:p>
        </p:txBody>
      </p:sp>
      <p:sp>
        <p:nvSpPr>
          <p:cNvPr id="4" name="Footer Placeholder 3"/>
          <p:cNvSpPr>
            <a:spLocks noGrp="1"/>
          </p:cNvSpPr>
          <p:nvPr>
            <p:ph type="ftr" sz="quarter" idx="2"/>
          </p:nvPr>
        </p:nvSpPr>
        <p:spPr>
          <a:xfrm>
            <a:off x="1" y="8685213"/>
            <a:ext cx="2971800" cy="457200"/>
          </a:xfrm>
          <a:prstGeom prst="rect">
            <a:avLst/>
          </a:prstGeom>
        </p:spPr>
        <p:txBody>
          <a:bodyPr vert="horz" lIns="91407" tIns="45703" rIns="91407" bIns="45703"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07" tIns="45703" rIns="91407" bIns="45703"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2098" cy="456595"/>
          </a:xfrm>
          <a:prstGeom prst="rect">
            <a:avLst/>
          </a:prstGeom>
        </p:spPr>
        <p:txBody>
          <a:bodyPr vert="horz" lIns="86470" tIns="43235" rIns="86470" bIns="43235" rtlCol="0"/>
          <a:lstStyle>
            <a:lvl1pPr algn="l">
              <a:defRPr sz="1100"/>
            </a:lvl1pPr>
          </a:lstStyle>
          <a:p>
            <a:endParaRPr lang="en-US"/>
          </a:p>
        </p:txBody>
      </p:sp>
      <p:sp>
        <p:nvSpPr>
          <p:cNvPr id="3" name="Date Placeholder 2"/>
          <p:cNvSpPr>
            <a:spLocks noGrp="1"/>
          </p:cNvSpPr>
          <p:nvPr>
            <p:ph type="dt" idx="1"/>
          </p:nvPr>
        </p:nvSpPr>
        <p:spPr>
          <a:xfrm>
            <a:off x="3884414" y="3"/>
            <a:ext cx="2972098" cy="456595"/>
          </a:xfrm>
          <a:prstGeom prst="rect">
            <a:avLst/>
          </a:prstGeom>
        </p:spPr>
        <p:txBody>
          <a:bodyPr vert="horz" lIns="86470" tIns="43235" rIns="86470" bIns="43235" rtlCol="0"/>
          <a:lstStyle>
            <a:lvl1pPr algn="r">
              <a:defRPr sz="1100"/>
            </a:lvl1pPr>
          </a:lstStyle>
          <a:p>
            <a:endParaRPr lang="en-US"/>
          </a:p>
        </p:txBody>
      </p:sp>
      <p:sp>
        <p:nvSpPr>
          <p:cNvPr id="4" name="Slide Image Placeholder 3"/>
          <p:cNvSpPr>
            <a:spLocks noGrp="1" noRot="1" noChangeAspect="1"/>
          </p:cNvSpPr>
          <p:nvPr>
            <p:ph type="sldImg" idx="2"/>
          </p:nvPr>
        </p:nvSpPr>
        <p:spPr>
          <a:xfrm>
            <a:off x="1143000" y="687388"/>
            <a:ext cx="4573588" cy="3429000"/>
          </a:xfrm>
          <a:prstGeom prst="rect">
            <a:avLst/>
          </a:prstGeom>
          <a:noFill/>
          <a:ln w="12700">
            <a:solidFill>
              <a:prstClr val="black"/>
            </a:solidFill>
          </a:ln>
        </p:spPr>
        <p:txBody>
          <a:bodyPr vert="horz" lIns="86470" tIns="43235" rIns="86470" bIns="43235" rtlCol="0" anchor="ctr"/>
          <a:lstStyle/>
          <a:p>
            <a:endParaRPr lang="en-US"/>
          </a:p>
        </p:txBody>
      </p:sp>
      <p:sp>
        <p:nvSpPr>
          <p:cNvPr id="5" name="Notes Placeholder 4"/>
          <p:cNvSpPr>
            <a:spLocks noGrp="1"/>
          </p:cNvSpPr>
          <p:nvPr>
            <p:ph type="body" sz="quarter" idx="3"/>
          </p:nvPr>
        </p:nvSpPr>
        <p:spPr>
          <a:xfrm>
            <a:off x="686101" y="4343706"/>
            <a:ext cx="5485805" cy="4113892"/>
          </a:xfrm>
          <a:prstGeom prst="rect">
            <a:avLst/>
          </a:prstGeom>
        </p:spPr>
        <p:txBody>
          <a:bodyPr vert="horz" lIns="86470" tIns="43235" rIns="86470" bIns="43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897"/>
            <a:ext cx="2972098" cy="456595"/>
          </a:xfrm>
          <a:prstGeom prst="rect">
            <a:avLst/>
          </a:prstGeom>
        </p:spPr>
        <p:txBody>
          <a:bodyPr vert="horz" lIns="86470" tIns="43235" rIns="86470" bIns="43235"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685897"/>
            <a:ext cx="2972098" cy="456595"/>
          </a:xfrm>
          <a:prstGeom prst="rect">
            <a:avLst/>
          </a:prstGeom>
        </p:spPr>
        <p:txBody>
          <a:bodyPr vert="horz" lIns="86470" tIns="43235" rIns="86470" bIns="43235"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34852" indent="-282635">
              <a:defRPr>
                <a:solidFill>
                  <a:schemeClr val="tx1"/>
                </a:solidFill>
                <a:latin typeface="Arial" panose="020B0604020202020204" pitchFamily="34" charset="0"/>
                <a:cs typeface="Arial" panose="020B0604020202020204" pitchFamily="34" charset="0"/>
              </a:defRPr>
            </a:lvl2pPr>
            <a:lvl3pPr marL="1130541" indent="-226108">
              <a:defRPr>
                <a:solidFill>
                  <a:schemeClr val="tx1"/>
                </a:solidFill>
                <a:latin typeface="Arial" panose="020B0604020202020204" pitchFamily="34" charset="0"/>
                <a:cs typeface="Arial" panose="020B0604020202020204" pitchFamily="34" charset="0"/>
              </a:defRPr>
            </a:lvl3pPr>
            <a:lvl4pPr marL="1582758" indent="-226108">
              <a:defRPr>
                <a:solidFill>
                  <a:schemeClr val="tx1"/>
                </a:solidFill>
                <a:latin typeface="Arial" panose="020B0604020202020204" pitchFamily="34" charset="0"/>
                <a:cs typeface="Arial" panose="020B0604020202020204" pitchFamily="34" charset="0"/>
              </a:defRPr>
            </a:lvl4pPr>
            <a:lvl5pPr marL="2034974" indent="-226108">
              <a:defRPr>
                <a:solidFill>
                  <a:schemeClr val="tx1"/>
                </a:solidFill>
                <a:latin typeface="Arial" panose="020B0604020202020204" pitchFamily="34" charset="0"/>
                <a:cs typeface="Arial" panose="020B0604020202020204" pitchFamily="34" charset="0"/>
              </a:defRPr>
            </a:lvl5pPr>
            <a:lvl6pPr marL="2487191"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9407"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91624"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3840"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4BF6B5-A9B7-41BB-815B-28A2574024B6}" type="slidenum">
              <a:rPr lang="en-US" altLang="en-US" smtClean="0">
                <a:solidFill>
                  <a:srgbClr val="000000"/>
                </a:solidFill>
              </a:rPr>
              <a:pPr/>
              <a:t>1</a:t>
            </a:fld>
            <a:endParaRPr lang="en-US" altLang="en-US">
              <a:solidFill>
                <a:srgbClr val="000000"/>
              </a:solidFill>
            </a:endParaRPr>
          </a:p>
        </p:txBody>
      </p:sp>
      <p:sp>
        <p:nvSpPr>
          <p:cNvPr id="1126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4852" indent="-282635">
              <a:defRPr>
                <a:solidFill>
                  <a:schemeClr val="tx1"/>
                </a:solidFill>
                <a:latin typeface="Arial" panose="020B0604020202020204" pitchFamily="34" charset="0"/>
                <a:cs typeface="Arial" panose="020B0604020202020204" pitchFamily="34" charset="0"/>
              </a:defRPr>
            </a:lvl2pPr>
            <a:lvl3pPr marL="1130541" indent="-226108">
              <a:defRPr>
                <a:solidFill>
                  <a:schemeClr val="tx1"/>
                </a:solidFill>
                <a:latin typeface="Arial" panose="020B0604020202020204" pitchFamily="34" charset="0"/>
                <a:cs typeface="Arial" panose="020B0604020202020204" pitchFamily="34" charset="0"/>
              </a:defRPr>
            </a:lvl3pPr>
            <a:lvl4pPr marL="1582758" indent="-226108">
              <a:defRPr>
                <a:solidFill>
                  <a:schemeClr val="tx1"/>
                </a:solidFill>
                <a:latin typeface="Arial" panose="020B0604020202020204" pitchFamily="34" charset="0"/>
                <a:cs typeface="Arial" panose="020B0604020202020204" pitchFamily="34" charset="0"/>
              </a:defRPr>
            </a:lvl4pPr>
            <a:lvl5pPr marL="2034974" indent="-226108">
              <a:defRPr>
                <a:solidFill>
                  <a:schemeClr val="tx1"/>
                </a:solidFill>
                <a:latin typeface="Arial" panose="020B0604020202020204" pitchFamily="34" charset="0"/>
                <a:cs typeface="Arial" panose="020B0604020202020204" pitchFamily="34" charset="0"/>
              </a:defRPr>
            </a:lvl5pPr>
            <a:lvl6pPr marL="2487191"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9407"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91624"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3840"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solidFill>
                <a:srgbClr val="000000"/>
              </a:solidFill>
            </a:endParaRPr>
          </a:p>
        </p:txBody>
      </p:sp>
      <p:sp>
        <p:nvSpPr>
          <p:cNvPr id="1127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4852" indent="-282635">
              <a:defRPr>
                <a:solidFill>
                  <a:schemeClr val="tx1"/>
                </a:solidFill>
                <a:latin typeface="Arial" panose="020B0604020202020204" pitchFamily="34" charset="0"/>
                <a:cs typeface="Arial" panose="020B0604020202020204" pitchFamily="34" charset="0"/>
              </a:defRPr>
            </a:lvl2pPr>
            <a:lvl3pPr marL="1130541" indent="-226108">
              <a:defRPr>
                <a:solidFill>
                  <a:schemeClr val="tx1"/>
                </a:solidFill>
                <a:latin typeface="Arial" panose="020B0604020202020204" pitchFamily="34" charset="0"/>
                <a:cs typeface="Arial" panose="020B0604020202020204" pitchFamily="34" charset="0"/>
              </a:defRPr>
            </a:lvl3pPr>
            <a:lvl4pPr marL="1582758" indent="-226108">
              <a:defRPr>
                <a:solidFill>
                  <a:schemeClr val="tx1"/>
                </a:solidFill>
                <a:latin typeface="Arial" panose="020B0604020202020204" pitchFamily="34" charset="0"/>
                <a:cs typeface="Arial" panose="020B0604020202020204" pitchFamily="34" charset="0"/>
              </a:defRPr>
            </a:lvl4pPr>
            <a:lvl5pPr marL="2034974" indent="-226108">
              <a:defRPr>
                <a:solidFill>
                  <a:schemeClr val="tx1"/>
                </a:solidFill>
                <a:latin typeface="Arial" panose="020B0604020202020204" pitchFamily="34" charset="0"/>
                <a:cs typeface="Arial" panose="020B0604020202020204" pitchFamily="34" charset="0"/>
              </a:defRPr>
            </a:lvl5pPr>
            <a:lvl6pPr marL="2487191"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9407"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91624"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3840"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solidFill>
                <a:srgbClr val="000000"/>
              </a:solidFill>
            </a:endParaRPr>
          </a:p>
        </p:txBody>
      </p:sp>
      <p:sp>
        <p:nvSpPr>
          <p:cNvPr id="11271"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4852" indent="-282635">
              <a:defRPr>
                <a:solidFill>
                  <a:schemeClr val="tx1"/>
                </a:solidFill>
                <a:latin typeface="Arial" panose="020B0604020202020204" pitchFamily="34" charset="0"/>
                <a:cs typeface="Arial" panose="020B0604020202020204" pitchFamily="34" charset="0"/>
              </a:defRPr>
            </a:lvl2pPr>
            <a:lvl3pPr marL="1130541" indent="-226108">
              <a:defRPr>
                <a:solidFill>
                  <a:schemeClr val="tx1"/>
                </a:solidFill>
                <a:latin typeface="Arial" panose="020B0604020202020204" pitchFamily="34" charset="0"/>
                <a:cs typeface="Arial" panose="020B0604020202020204" pitchFamily="34" charset="0"/>
              </a:defRPr>
            </a:lvl3pPr>
            <a:lvl4pPr marL="1582758" indent="-226108">
              <a:defRPr>
                <a:solidFill>
                  <a:schemeClr val="tx1"/>
                </a:solidFill>
                <a:latin typeface="Arial" panose="020B0604020202020204" pitchFamily="34" charset="0"/>
                <a:cs typeface="Arial" panose="020B0604020202020204" pitchFamily="34" charset="0"/>
              </a:defRPr>
            </a:lvl4pPr>
            <a:lvl5pPr marL="2034974" indent="-226108">
              <a:defRPr>
                <a:solidFill>
                  <a:schemeClr val="tx1"/>
                </a:solidFill>
                <a:latin typeface="Arial" panose="020B0604020202020204" pitchFamily="34" charset="0"/>
                <a:cs typeface="Arial" panose="020B0604020202020204" pitchFamily="34" charset="0"/>
              </a:defRPr>
            </a:lvl5pPr>
            <a:lvl6pPr marL="2487191"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9407"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91624"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43840" indent="-2261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solidFill>
                <a:srgbClr val="000000"/>
              </a:solidFill>
            </a:endParaRPr>
          </a:p>
        </p:txBody>
      </p:sp>
    </p:spTree>
    <p:extLst>
      <p:ext uri="{BB962C8B-B14F-4D97-AF65-F5344CB8AC3E}">
        <p14:creationId xmlns:p14="http://schemas.microsoft.com/office/powerpoint/2010/main" val="3972113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69581" indent="-169581" defTabSz="904433" eaLnBrk="0" fontAlgn="base" hangingPunct="0">
              <a:spcBef>
                <a:spcPct val="30000"/>
              </a:spcBef>
              <a:spcAft>
                <a:spcPct val="0"/>
              </a:spcAft>
              <a:buFont typeface="Arial" charset="0"/>
              <a:buChar char="•"/>
              <a:defRPr/>
            </a:pPr>
            <a:endParaRPr lang="en-US" dirty="0"/>
          </a:p>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Some institutional arrangements that have been supported under the CCCD</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Informal and/or formal </a:t>
            </a:r>
            <a:r>
              <a:rPr kumimoji="0" lang="en-US" altLang="en-US" sz="2200" b="1"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committees</a:t>
            </a:r>
            <a:r>
              <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 to coordinate between national focal points, different ministries and agencies, and other stakeholders.</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altLang="en-US" sz="2200" b="1"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National GEF committees</a:t>
            </a:r>
            <a:r>
              <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 as mechanisms for national focal points to foster the coherent implementation of the MEAs and SDGs.</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altLang="en-US" sz="2200" b="1"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National strategy for the implementation across MEAs and SDGs.</a:t>
            </a:r>
            <a:endPar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altLang="en-US" sz="2200" b="1"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Regional initiatives</a:t>
            </a:r>
            <a:r>
              <a:rPr kumimoji="0" lang="en-US" altLang="en-US" sz="2200" b="0" i="0" u="none" strike="noStrike" kern="1200" cap="none" spc="0" normalizeH="0" baseline="0" noProof="0" dirty="0">
                <a:ln>
                  <a:noFill/>
                </a:ln>
                <a:solidFill>
                  <a:prstClr val="black"/>
                </a:solidFill>
                <a:effectLst/>
                <a:uLnTx/>
                <a:uFillTx/>
                <a:latin typeface="Garamond" panose="02020404030301010803" pitchFamily="18" charset="0"/>
                <a:ea typeface="ＭＳ Ｐゴシック" panose="020B0600070205080204" pitchFamily="34" charset="-128"/>
                <a:cs typeface="+mn-cs"/>
              </a:rPr>
              <a:t> including learning and peer-to-peer exchange, regional centers of excellence in data monitoring and reporting, implementation of large-scale, cross-cutting impact programs.</a:t>
            </a:r>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spcBef>
                <a:spcPct val="30000"/>
              </a:spcBef>
              <a:spcAft>
                <a:spcPct val="0"/>
              </a:spcAft>
              <a:buFont typeface="Arial" charset="0"/>
              <a:buChar char="•"/>
              <a:defRPr/>
            </a:pPr>
            <a:r>
              <a:rPr lang="en-US" dirty="0"/>
              <a:t>The Overall CCCD Goal in GEF-6 is to help countries meet and sustain global environmental outcomes by strengthening key capacities that address challenges and remove barriers common to the MEAs that the GEF serves and to mainstream the global environment into decision making.</a:t>
            </a:r>
          </a:p>
          <a:p>
            <a:pPr defTabSz="904433" eaLnBrk="0" fontAlgn="base" hangingPunct="0">
              <a:spcBef>
                <a:spcPct val="30000"/>
              </a:spcBef>
              <a:spcAft>
                <a:spcPct val="0"/>
              </a:spcAft>
              <a:defRPr/>
            </a:pPr>
            <a:endParaRPr lang="en-US" b="1" dirty="0"/>
          </a:p>
          <a:p>
            <a:pPr defTabSz="904433" eaLnBrk="0" fontAlgn="base" hangingPunct="0">
              <a:spcAft>
                <a:spcPct val="0"/>
              </a:spcAft>
              <a:buFont typeface="Arial" charset="0"/>
              <a:buChar char="•"/>
              <a:defRPr/>
            </a:pPr>
            <a:r>
              <a:rPr lang="en-US" dirty="0"/>
              <a:t>CCCD-1: To integrate global environmental needs into management information systems and monitoring. </a:t>
            </a:r>
          </a:p>
          <a:p>
            <a:pPr defTabSz="904433" eaLnBrk="0" fontAlgn="base" hangingPunct="0">
              <a:spcAft>
                <a:spcPct val="0"/>
              </a:spcAft>
              <a:buFont typeface="Arial" charset="0"/>
              <a:buChar char="•"/>
              <a:defRPr/>
            </a:pPr>
            <a:r>
              <a:rPr lang="en-US" dirty="0"/>
              <a:t>CCCD-2: To strengthen consultative and management structures and mechanisms. </a:t>
            </a:r>
          </a:p>
          <a:p>
            <a:pPr defTabSz="904433" eaLnBrk="0" fontAlgn="base" hangingPunct="0">
              <a:spcAft>
                <a:spcPct val="0"/>
              </a:spcAft>
              <a:buFont typeface="Arial" charset="0"/>
              <a:buChar char="•"/>
              <a:defRPr/>
            </a:pPr>
            <a:r>
              <a:rPr lang="en-US" dirty="0"/>
              <a:t>CCCD-3: To integrate MEAs’ provisions within national policy, legislative, and regulatory frameworks.  </a:t>
            </a:r>
          </a:p>
          <a:p>
            <a:pPr defTabSz="904433" eaLnBrk="0" fontAlgn="base" hangingPunct="0">
              <a:spcAft>
                <a:spcPct val="0"/>
              </a:spcAft>
              <a:buFont typeface="Arial" charset="0"/>
              <a:buChar char="•"/>
              <a:defRPr/>
            </a:pPr>
            <a:r>
              <a:rPr lang="en-US" dirty="0"/>
              <a:t>CCCD-4: To pilot innovative economic and financial tools for Convention implementation. </a:t>
            </a:r>
          </a:p>
          <a:p>
            <a:pPr defTabSz="904433" eaLnBrk="0" fontAlgn="base" hangingPunct="0">
              <a:spcAft>
                <a:spcPct val="0"/>
              </a:spcAft>
              <a:buFont typeface="Arial" charset="0"/>
              <a:buChar char="•"/>
              <a:defRPr/>
            </a:pPr>
            <a:r>
              <a:rPr lang="en-US" dirty="0"/>
              <a:t>CCCD-5: Updating of NCSAs. </a:t>
            </a:r>
          </a:p>
          <a:p>
            <a:pPr marL="169581" indent="-169581" defTabSz="904433" eaLnBrk="0" fontAlgn="base" hangingPunct="0">
              <a:spcBef>
                <a:spcPct val="30000"/>
              </a:spcBef>
              <a:spcAft>
                <a:spcPct val="0"/>
              </a:spcAft>
              <a:buFont typeface="Arial" charset="0"/>
              <a:buChar char="•"/>
              <a:defRPr/>
            </a:pPr>
            <a:endParaRPr lang="en-US" dirty="0"/>
          </a:p>
          <a:p>
            <a:pPr marL="0" indent="0">
              <a:buNone/>
            </a:pPr>
            <a:r>
              <a:rPr lang="en-US" sz="1200" dirty="0"/>
              <a:t>Recommendations for GEF 6</a:t>
            </a:r>
          </a:p>
          <a:p>
            <a:r>
              <a:rPr lang="en-US" sz="1200" dirty="0"/>
              <a:t>Value added of GEF CCCD - capacity across focal areas and catalyze synergies</a:t>
            </a:r>
          </a:p>
          <a:p>
            <a:r>
              <a:rPr lang="en-US" sz="1200" dirty="0"/>
              <a:t>Integration of environmental sustainability across key development sectors – Planning and Finance  and various actors. </a:t>
            </a:r>
          </a:p>
          <a:p>
            <a:r>
              <a:rPr lang="en-US" sz="1200" dirty="0"/>
              <a:t>Innovation – engage private sector and CSOs in decision making</a:t>
            </a:r>
          </a:p>
          <a:p>
            <a:r>
              <a:rPr lang="en-US" sz="1200" dirty="0"/>
              <a:t>Strong knowledge management and awareness raising</a:t>
            </a:r>
          </a:p>
          <a:p>
            <a:r>
              <a:rPr lang="en-US" sz="1200" dirty="0"/>
              <a:t>Align with GEF 2020. </a:t>
            </a:r>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lnSpc>
                <a:spcPct val="120000"/>
              </a:lnSpc>
              <a:spcBef>
                <a:spcPct val="30000"/>
              </a:spcBef>
              <a:spcAft>
                <a:spcPct val="0"/>
              </a:spcAft>
              <a:buFont typeface="Arial" charset="0"/>
              <a:buChar char="•"/>
              <a:defRPr/>
            </a:pPr>
            <a:endParaRPr 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06E09-9211-4E11-B62A-7AF935750757}" type="slidenum">
              <a:rPr lang="en-US" altLang="en-US" smtClean="0">
                <a:latin typeface="Arial" panose="020B0604020202020204" pitchFamily="34" charset="0"/>
              </a:rPr>
              <a:pPr>
                <a:spcBef>
                  <a:spcPct val="0"/>
                </a:spcBef>
              </a:pPr>
              <a:t>10</a:t>
            </a:fld>
            <a:endParaRPr lang="en-US" altLang="en-US" dirty="0">
              <a:latin typeface="Arial" panose="020B0604020202020204" pitchFamily="34" charset="0"/>
            </a:endParaRPr>
          </a:p>
        </p:txBody>
      </p:sp>
    </p:spTree>
    <p:extLst>
      <p:ext uri="{BB962C8B-B14F-4D97-AF65-F5344CB8AC3E}">
        <p14:creationId xmlns:p14="http://schemas.microsoft.com/office/powerpoint/2010/main" val="2324537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81" indent="-169581">
              <a:buFont typeface="Arial" charset="0"/>
              <a:buChar char="•"/>
            </a:pPr>
            <a:endParaRPr lang="en-US" altLang="en-US" dirty="0">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7C5C61-B052-42F5-A167-EF7650029901}" type="slidenum">
              <a:rPr lang="en-US" altLang="en-US" smtClean="0">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4215235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12AEDD-E090-4C23-8E9A-0E449B2A8476}" type="slidenum">
              <a:rPr lang="en-US" altLang="en-US" smtClean="0">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2537325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81" indent="-169581">
              <a:buFont typeface="Arial" charset="0"/>
              <a:buChar char="•"/>
            </a:pPr>
            <a:r>
              <a:rPr lang="en-US" altLang="en-US" b="1" dirty="0">
                <a:ea typeface="ＭＳ Ｐゴシック" panose="020B0600070205080204" pitchFamily="34" charset="-128"/>
              </a:rPr>
              <a:t>CD = Strengthen</a:t>
            </a:r>
            <a:r>
              <a:rPr lang="en-US" altLang="en-US" b="1" baseline="0" dirty="0">
                <a:ea typeface="ＭＳ Ｐゴシック" panose="020B0600070205080204" pitchFamily="34" charset="-128"/>
              </a:rPr>
              <a:t> abilities to address issues.</a:t>
            </a:r>
          </a:p>
          <a:p>
            <a:pPr marL="169581" indent="-169581" defTabSz="904433">
              <a:buFont typeface="Arial" charset="0"/>
              <a:buChar char="•"/>
              <a:defRPr/>
            </a:pPr>
            <a:r>
              <a:rPr lang="en-US" altLang="en-US" dirty="0">
                <a:ea typeface="ＭＳ Ｐゴシック" panose="020B0600070205080204" pitchFamily="34" charset="-128"/>
              </a:rPr>
              <a:t>There are many definitions of what capacity development means. This is just an example of one that we use, which is UNPD’s definition.</a:t>
            </a:r>
          </a:p>
          <a:p>
            <a:pPr marL="169581" indent="-169581">
              <a:buFont typeface="Arial" charset="0"/>
              <a:buChar char="•"/>
            </a:pPr>
            <a:r>
              <a:rPr lang="en-US" altLang="en-US" dirty="0">
                <a:ea typeface="ＭＳ Ｐゴシック" panose="020B0600070205080204" pitchFamily="34" charset="-128"/>
              </a:rPr>
              <a:t>For those of you</a:t>
            </a:r>
            <a:r>
              <a:rPr lang="en-US" altLang="en-US" baseline="0" dirty="0">
                <a:ea typeface="ＭＳ Ｐゴシック" panose="020B0600070205080204" pitchFamily="34" charset="-128"/>
              </a:rPr>
              <a:t> who might not know, </a:t>
            </a:r>
            <a:r>
              <a:rPr lang="en-US" altLang="en-US" dirty="0">
                <a:ea typeface="ＭＳ Ｐゴシック" panose="020B0600070205080204" pitchFamily="34" charset="-128"/>
              </a:rPr>
              <a:t>Capacity Development</a:t>
            </a:r>
            <a:r>
              <a:rPr lang="en-US" altLang="en-US" baseline="0" dirty="0">
                <a:ea typeface="ＭＳ Ｐゴシック" panose="020B0600070205080204" pitchFamily="34" charset="-128"/>
              </a:rPr>
              <a:t> is a key issue in development politics since the end of World War II, when there was a clear need to strengthen the abilities of those who would be in charge of reconstructing the devastated world and promoting development across the globe. </a:t>
            </a:r>
            <a:endParaRPr lang="en-US" altLang="en-US" dirty="0">
              <a:ea typeface="ＭＳ Ｐゴシック" panose="020B0600070205080204" pitchFamily="34" charset="-128"/>
            </a:endParaRPr>
          </a:p>
          <a:p>
            <a:pPr marL="169581" indent="-169581">
              <a:buFont typeface="Arial" charset="0"/>
              <a:buChar char="•"/>
            </a:pPr>
            <a:r>
              <a:rPr lang="en-US" altLang="en-US" dirty="0">
                <a:ea typeface="ＭＳ Ｐゴシック" panose="020B0600070205080204" pitchFamily="34" charset="-128"/>
              </a:rPr>
              <a:t>With</a:t>
            </a:r>
            <a:r>
              <a:rPr lang="en-US" altLang="en-US" baseline="0" dirty="0">
                <a:ea typeface="ＭＳ Ｐゴシック" panose="020B0600070205080204" pitchFamily="34" charset="-128"/>
              </a:rPr>
              <a:t> the Declaration on Millennium Development Goals in September 2000, the importance of Capacity Development came again to the fore. </a:t>
            </a:r>
          </a:p>
          <a:p>
            <a:pPr marL="169581" indent="-169581">
              <a:buFont typeface="Arial" charset="0"/>
              <a:buChar char="•"/>
            </a:pPr>
            <a:r>
              <a:rPr lang="en-US" altLang="en-US" baseline="0" dirty="0">
                <a:ea typeface="ＭＳ Ｐゴシック" panose="020B0600070205080204" pitchFamily="34" charset="-128"/>
              </a:rPr>
              <a:t>In that context, the GEF Council in its 22</a:t>
            </a:r>
            <a:r>
              <a:rPr lang="en-US" altLang="en-US" baseline="30000" dirty="0">
                <a:ea typeface="ＭＳ Ｐゴシック" panose="020B0600070205080204" pitchFamily="34" charset="-128"/>
              </a:rPr>
              <a:t>nd</a:t>
            </a:r>
            <a:r>
              <a:rPr lang="en-US" altLang="en-US" baseline="0" dirty="0">
                <a:ea typeface="ＭＳ Ｐゴシック" panose="020B0600070205080204" pitchFamily="34" charset="-128"/>
              </a:rPr>
              <a:t> meeting in 2003 approved the document on Strategic Approach to Enhance Capacity Building and requested the GEF Secretariat to take appropriate measures to operationalize it. </a:t>
            </a:r>
          </a:p>
          <a:p>
            <a:pPr marL="169581" indent="-169581">
              <a:buFont typeface="Arial" charset="0"/>
              <a:buChar char="•"/>
            </a:pPr>
            <a:r>
              <a:rPr lang="en-US" altLang="en-US" baseline="0" dirty="0">
                <a:ea typeface="ＭＳ Ｐゴシック" panose="020B0600070205080204" pitchFamily="34" charset="-128"/>
              </a:rPr>
              <a:t>In response to the Council, the GEF Secretariat adopted its approach on Cross-Cutting Capacity Development (CCCD), aimed at </a:t>
            </a:r>
            <a:r>
              <a:rPr lang="en-US" dirty="0">
                <a:effectLst/>
              </a:rPr>
              <a:t>addressing national environmental issues in recipient countries in a systemic manner (which is transversal</a:t>
            </a:r>
            <a:r>
              <a:rPr lang="en-US" baseline="0" dirty="0">
                <a:effectLst/>
              </a:rPr>
              <a:t>, </a:t>
            </a:r>
            <a:r>
              <a:rPr lang="en-US" dirty="0">
                <a:effectLst/>
              </a:rPr>
              <a:t>crosscutting</a:t>
            </a:r>
            <a:r>
              <a:rPr lang="en-US" baseline="0" dirty="0">
                <a:effectLst/>
              </a:rPr>
              <a:t> or across environmental focal areas), but also paying attention to projects in a regular individual manner (per each focal area separately)</a:t>
            </a:r>
            <a:r>
              <a:rPr lang="en-US" dirty="0">
                <a:effectLst/>
              </a:rPr>
              <a:t>.</a:t>
            </a:r>
            <a:endParaRPr lang="en-US" altLang="en-US" dirty="0">
              <a:ea typeface="ＭＳ Ｐゴシック" panose="020B0600070205080204" pitchFamily="34" charset="-128"/>
            </a:endParaRPr>
          </a:p>
          <a:p>
            <a:pPr marL="169581" indent="-169581">
              <a:buFont typeface="Arial" charset="0"/>
              <a:buChar char="•"/>
            </a:pPr>
            <a:r>
              <a:rPr lang="en-US" altLang="en-US" dirty="0">
                <a:ea typeface="ＭＳ Ｐゴシック" panose="020B0600070205080204" pitchFamily="34" charset="-128"/>
              </a:rPr>
              <a:t>Of the many definitions of capacity development,</a:t>
            </a:r>
            <a:r>
              <a:rPr lang="en-US" altLang="en-US" baseline="0" dirty="0">
                <a:ea typeface="ＭＳ Ｐゴシック" panose="020B0600070205080204" pitchFamily="34" charset="-128"/>
              </a:rPr>
              <a:t> a</a:t>
            </a:r>
            <a:r>
              <a:rPr lang="en-US" altLang="en-US" dirty="0">
                <a:ea typeface="ＭＳ Ｐゴシック" panose="020B0600070205080204" pitchFamily="34" charset="-128"/>
              </a:rPr>
              <a:t>t the GEF, we like to use this definition on screen</a:t>
            </a:r>
            <a:r>
              <a:rPr lang="en-US" altLang="en-US" baseline="0" dirty="0">
                <a:ea typeface="ＭＳ Ｐゴシック" panose="020B0600070205080204" pitchFamily="34" charset="-128"/>
              </a:rPr>
              <a:t>, which is clearly focused on the environment. </a:t>
            </a:r>
            <a:endParaRPr lang="en-US" altLang="en-US" dirty="0">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7C5C61-B052-42F5-A167-EF7650029901}"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2353570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CDI -</a:t>
            </a:r>
            <a:r>
              <a:rPr lang="en-US" sz="1200" dirty="0"/>
              <a:t>Capacity Development Initiative – in GEF 2 – assessed CD activities in UNEP, UNDP and WB and found that their activities have at least one CD component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2003 GEF Council document (GEF-3) on Strategic Approach to Enhancing Capacity Building identified 4 pathways to promote capacity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Almost all countries did an NCSA, they should have these documents, all of which are also available on our website.</a:t>
            </a:r>
          </a:p>
          <a:p>
            <a:r>
              <a:rPr lang="en-US" dirty="0"/>
              <a:t>The Agencies UNEP and UNDP put together a publication.</a:t>
            </a:r>
          </a:p>
          <a:p>
            <a:r>
              <a:rPr lang="en-US" dirty="0"/>
              <a:t>GEF publication with contributions form UNDP and UNEP</a:t>
            </a:r>
          </a:p>
          <a:p>
            <a:endParaRPr lang="en-US" dirty="0"/>
          </a:p>
          <a:p>
            <a:r>
              <a:rPr lang="en-US" dirty="0"/>
              <a:t>NCSAs</a:t>
            </a:r>
          </a:p>
          <a:p>
            <a:r>
              <a:rPr lang="en-US" dirty="0"/>
              <a:t>The NCSA itself consists in a self-assessment effort conducted by each country at the national level through UNDP in order to determine its own collective abilities to meet requirements from the Environmental Conventions.</a:t>
            </a:r>
          </a:p>
          <a:p>
            <a:r>
              <a:rPr lang="en-US" dirty="0"/>
              <a:t>The idea of conducting NCSAs came in 2003 (still during GEF-3), when the GEF Council, interested to help determining if countries had national capacity to address their priority environmental issues, made available USD 200 thousand for each country to conduct their own NCSAs. </a:t>
            </a:r>
          </a:p>
          <a:p>
            <a:r>
              <a:rPr lang="en-US" dirty="0"/>
              <a:t>In general, the NCSAs assess if countries have 4 types of capacity : </a:t>
            </a:r>
          </a:p>
          <a:p>
            <a:r>
              <a:rPr lang="en-US" dirty="0"/>
              <a:t>1) To manage functions to mobilize information and knowledge; </a:t>
            </a:r>
          </a:p>
          <a:p>
            <a:r>
              <a:rPr lang="en-US" dirty="0"/>
              <a:t>2) to build consultative partnerships among stakeholders in different sectors of the economy; </a:t>
            </a:r>
          </a:p>
          <a:p>
            <a:r>
              <a:rPr lang="en-US" dirty="0"/>
              <a:t>3) to formulate policies, legislation, and programs to implement convention requirements; and </a:t>
            </a:r>
          </a:p>
          <a:p>
            <a:r>
              <a:rPr lang="en-US" dirty="0"/>
              <a:t>4) to monitor, evaluate, and learn from all these activities.  </a:t>
            </a:r>
          </a:p>
          <a:p>
            <a:r>
              <a:rPr lang="en-US" dirty="0"/>
              <a:t>As a result of most NCSAs, the outputs identified were basically immense needs for capacity building at the individual, institutional, regulatory, and systemic levels. </a:t>
            </a:r>
          </a:p>
          <a:p>
            <a:r>
              <a:rPr lang="en-US" dirty="0"/>
              <a:t>The results and lessons learned from these NCSAs were compiled in a publication by UNDP and UNEP which is available on our website (cover is on screen). </a:t>
            </a:r>
          </a:p>
          <a:p>
            <a:r>
              <a:rPr lang="en-US" dirty="0"/>
              <a:t>Also, you can all access the NCSA of your respective countries on the GEF website’s home page, at the bottom’s quick link to NCSAs.</a:t>
            </a:r>
          </a:p>
          <a:p>
            <a:endParaRPr lang="en-US" dirty="0"/>
          </a:p>
          <a:p>
            <a:r>
              <a:rPr lang="en-US" dirty="0"/>
              <a:t>Also FYI, the Current Status of NCSAs is:</a:t>
            </a:r>
          </a:p>
          <a:p>
            <a:r>
              <a:rPr lang="en-US" dirty="0"/>
              <a:t>Out of the 183 GEF member countries;</a:t>
            </a:r>
          </a:p>
          <a:p>
            <a:r>
              <a:rPr lang="en-US" dirty="0"/>
              <a:t>166 are eligible to receive GEF funding to conduct an NCSA</a:t>
            </a:r>
          </a:p>
          <a:p>
            <a:r>
              <a:rPr lang="en-US" dirty="0"/>
              <a:t>153 have already received these funds</a:t>
            </a:r>
          </a:p>
          <a:p>
            <a:r>
              <a:rPr lang="en-US" dirty="0"/>
              <a:t>133 have already completed their NCSAs</a:t>
            </a:r>
          </a:p>
          <a:p>
            <a:r>
              <a:rPr lang="en-US" dirty="0"/>
              <a:t>4 are still drafting the final report</a:t>
            </a:r>
          </a:p>
          <a:p>
            <a:r>
              <a:rPr lang="en-US" dirty="0"/>
              <a:t>8 are still in the process of implementing the NCSA</a:t>
            </a:r>
          </a:p>
          <a:p>
            <a:r>
              <a:rPr lang="en-US" dirty="0"/>
              <a:t>7 had their NCSAs cancelled. </a:t>
            </a:r>
          </a:p>
          <a:p>
            <a:r>
              <a:rPr lang="en-US" dirty="0"/>
              <a:t>From Evaluation Report - As of June 30, 2011, 133 NCSAs (87%) are completed, 13 are still under implementation or at the final stage, and 6 were cancelled. When considering the 146 completed and to-be-completed NCSAs, UNDP implemented 111 NCSAs (77%), UNEP 34 (23%) and the World Bank 1 (&lt;1</a:t>
            </a:r>
          </a:p>
          <a:p>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a:p>
        </p:txBody>
      </p:sp>
    </p:spTree>
    <p:extLst>
      <p:ext uri="{BB962C8B-B14F-4D97-AF65-F5344CB8AC3E}">
        <p14:creationId xmlns:p14="http://schemas.microsoft.com/office/powerpoint/2010/main" val="74968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81" indent="-169581">
              <a:buFont typeface="Arial" charset="0"/>
              <a:buChar char="•"/>
            </a:pPr>
            <a:endParaRPr lang="en-US" altLang="en-US" dirty="0">
              <a:ea typeface="ＭＳ Ｐゴシック" panose="020B0600070205080204"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7C5C61-B052-42F5-A167-EF7650029901}"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39941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a:p>
        </p:txBody>
      </p:sp>
    </p:spTree>
    <p:extLst>
      <p:ext uri="{BB962C8B-B14F-4D97-AF65-F5344CB8AC3E}">
        <p14:creationId xmlns:p14="http://schemas.microsoft.com/office/powerpoint/2010/main" val="334062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69581" indent="-169581" defTabSz="904433" eaLnBrk="0" fontAlgn="base" hangingPunct="0">
              <a:spcBef>
                <a:spcPct val="30000"/>
              </a:spcBef>
              <a:spcAft>
                <a:spcPct val="0"/>
              </a:spcAft>
              <a:buFont typeface="Arial" charset="0"/>
              <a:buChar char="•"/>
              <a:defRPr/>
            </a:pPr>
            <a:r>
              <a:rPr lang="en-US" dirty="0"/>
              <a:t>The Overall CCCD Goal in GEF-6 is to help countries meet and sustain global environmental outcomes by strengthening key capacities that address challenges and remove barriers common to the MEAs that the GEF serves and to mainstream the global environment into decision making.</a:t>
            </a:r>
          </a:p>
          <a:p>
            <a:pPr defTabSz="904433" eaLnBrk="0" fontAlgn="base" hangingPunct="0">
              <a:spcBef>
                <a:spcPct val="30000"/>
              </a:spcBef>
              <a:spcAft>
                <a:spcPct val="0"/>
              </a:spcAft>
              <a:defRPr/>
            </a:pPr>
            <a:endParaRPr lang="en-US" b="1" dirty="0"/>
          </a:p>
          <a:p>
            <a:pPr defTabSz="904433" eaLnBrk="0" fontAlgn="base" hangingPunct="0">
              <a:spcAft>
                <a:spcPct val="0"/>
              </a:spcAft>
              <a:buFont typeface="Arial" charset="0"/>
              <a:buChar char="•"/>
              <a:defRPr/>
            </a:pPr>
            <a:r>
              <a:rPr lang="en-US" dirty="0"/>
              <a:t>CCCD-1: To integrate global environmental needs into management information systems and monitoring. </a:t>
            </a:r>
          </a:p>
          <a:p>
            <a:pPr defTabSz="904433" eaLnBrk="0" fontAlgn="base" hangingPunct="0">
              <a:spcAft>
                <a:spcPct val="0"/>
              </a:spcAft>
              <a:buFont typeface="Arial" charset="0"/>
              <a:buChar char="•"/>
              <a:defRPr/>
            </a:pPr>
            <a:r>
              <a:rPr lang="en-US" dirty="0"/>
              <a:t>CCCD-2: To strengthen consultative and management structures and mechanisms. </a:t>
            </a:r>
          </a:p>
          <a:p>
            <a:pPr defTabSz="904433" eaLnBrk="0" fontAlgn="base" hangingPunct="0">
              <a:spcAft>
                <a:spcPct val="0"/>
              </a:spcAft>
              <a:buFont typeface="Arial" charset="0"/>
              <a:buChar char="•"/>
              <a:defRPr/>
            </a:pPr>
            <a:r>
              <a:rPr lang="en-US" dirty="0"/>
              <a:t>CCCD-3: To integrate MEAs’ provisions within national policy, legislative, and regulatory frameworks.  </a:t>
            </a:r>
          </a:p>
          <a:p>
            <a:pPr defTabSz="904433" eaLnBrk="0" fontAlgn="base" hangingPunct="0">
              <a:spcAft>
                <a:spcPct val="0"/>
              </a:spcAft>
              <a:buFont typeface="Arial" charset="0"/>
              <a:buChar char="•"/>
              <a:defRPr/>
            </a:pPr>
            <a:r>
              <a:rPr lang="en-US" dirty="0"/>
              <a:t>CCCD-4: To pilot innovative economic and financial tools for Convention implementation. </a:t>
            </a:r>
          </a:p>
          <a:p>
            <a:pPr defTabSz="904433" eaLnBrk="0" fontAlgn="base" hangingPunct="0">
              <a:spcAft>
                <a:spcPct val="0"/>
              </a:spcAft>
              <a:buFont typeface="Arial" charset="0"/>
              <a:buChar char="•"/>
              <a:defRPr/>
            </a:pPr>
            <a:r>
              <a:rPr lang="en-US" dirty="0"/>
              <a:t>CCCD-5: Updating of NCSAs. </a:t>
            </a:r>
          </a:p>
          <a:p>
            <a:pPr marL="169581" indent="-169581" defTabSz="904433" eaLnBrk="0" fontAlgn="base" hangingPunct="0">
              <a:spcBef>
                <a:spcPct val="30000"/>
              </a:spcBef>
              <a:spcAft>
                <a:spcPct val="0"/>
              </a:spcAft>
              <a:buFont typeface="Arial" charset="0"/>
              <a:buChar char="•"/>
              <a:defRPr/>
            </a:pPr>
            <a:endParaRPr lang="en-US" dirty="0"/>
          </a:p>
          <a:p>
            <a:pPr marL="0" indent="0">
              <a:buNone/>
            </a:pPr>
            <a:r>
              <a:rPr lang="en-US" sz="1200" dirty="0"/>
              <a:t>Recommendations for GEF 6</a:t>
            </a:r>
          </a:p>
          <a:p>
            <a:r>
              <a:rPr lang="en-US" sz="1200" dirty="0"/>
              <a:t>Value added of GEF CCCD - capacity across focal areas and catalyze synergies</a:t>
            </a:r>
          </a:p>
          <a:p>
            <a:r>
              <a:rPr lang="en-US" sz="1200" dirty="0"/>
              <a:t>Integration of environmental sustainability across key development sectors – Planning and Finance  and various actors. </a:t>
            </a:r>
          </a:p>
          <a:p>
            <a:r>
              <a:rPr lang="en-US" sz="1200" dirty="0"/>
              <a:t>Innovation – engage private sector and CSOs in decision making</a:t>
            </a:r>
          </a:p>
          <a:p>
            <a:r>
              <a:rPr lang="en-US" sz="1200" dirty="0"/>
              <a:t>Strong knowledge management and awareness raising</a:t>
            </a:r>
          </a:p>
          <a:p>
            <a:r>
              <a:rPr lang="en-US" sz="1200" dirty="0"/>
              <a:t>Align with GEF 2020. </a:t>
            </a:r>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lnSpc>
                <a:spcPct val="120000"/>
              </a:lnSpc>
              <a:spcBef>
                <a:spcPct val="30000"/>
              </a:spcBef>
              <a:spcAft>
                <a:spcPct val="0"/>
              </a:spcAft>
              <a:buFont typeface="Arial" charset="0"/>
              <a:buChar char="•"/>
              <a:defRPr/>
            </a:pPr>
            <a:endParaRPr 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06E09-9211-4E11-B62A-7AF935750757}" type="slidenum">
              <a:rPr lang="en-US" altLang="en-US" smtClean="0">
                <a:latin typeface="Arial" panose="020B0604020202020204" pitchFamily="34" charset="0"/>
              </a:rPr>
              <a:pPr>
                <a:spcBef>
                  <a:spcPct val="0"/>
                </a:spcBef>
              </a:pPr>
              <a:t>6</a:t>
            </a:fld>
            <a:endParaRPr lang="en-US" altLang="en-US" dirty="0">
              <a:latin typeface="Arial" panose="020B0604020202020204" pitchFamily="34" charset="0"/>
            </a:endParaRPr>
          </a:p>
        </p:txBody>
      </p:sp>
    </p:spTree>
    <p:extLst>
      <p:ext uri="{BB962C8B-B14F-4D97-AF65-F5344CB8AC3E}">
        <p14:creationId xmlns:p14="http://schemas.microsoft.com/office/powerpoint/2010/main" val="1951100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69581" indent="-169581" defTabSz="904433" eaLnBrk="0" fontAlgn="base" hangingPunct="0">
              <a:spcBef>
                <a:spcPct val="30000"/>
              </a:spcBef>
              <a:spcAft>
                <a:spcPct val="0"/>
              </a:spcAft>
              <a:buFont typeface="Arial" charset="0"/>
              <a:buChar char="•"/>
              <a:defRPr/>
            </a:pPr>
            <a:r>
              <a:rPr lang="en-US" dirty="0"/>
              <a:t>The Overall CCCD Goal in GEF-6 is to help countries meet and sustain global environmental outcomes by strengthening key capacities that address challenges and remove barriers common to the MEAs that the GEF serves and to mainstream the global environment into decision making.</a:t>
            </a:r>
          </a:p>
          <a:p>
            <a:pPr defTabSz="904433" eaLnBrk="0" fontAlgn="base" hangingPunct="0">
              <a:spcBef>
                <a:spcPct val="30000"/>
              </a:spcBef>
              <a:spcAft>
                <a:spcPct val="0"/>
              </a:spcAft>
              <a:defRPr/>
            </a:pPr>
            <a:endParaRPr lang="en-US" b="1" dirty="0"/>
          </a:p>
          <a:p>
            <a:pPr defTabSz="904433" eaLnBrk="0" fontAlgn="base" hangingPunct="0">
              <a:spcAft>
                <a:spcPct val="0"/>
              </a:spcAft>
              <a:buFont typeface="Arial" charset="0"/>
              <a:buChar char="•"/>
              <a:defRPr/>
            </a:pPr>
            <a:r>
              <a:rPr lang="en-US" dirty="0"/>
              <a:t>CCCD-1: To integrate global environmental needs into management information systems and monitoring. </a:t>
            </a:r>
          </a:p>
          <a:p>
            <a:pPr defTabSz="904433" eaLnBrk="0" fontAlgn="base" hangingPunct="0">
              <a:spcAft>
                <a:spcPct val="0"/>
              </a:spcAft>
              <a:buFont typeface="Arial" charset="0"/>
              <a:buChar char="•"/>
              <a:defRPr/>
            </a:pPr>
            <a:r>
              <a:rPr lang="en-US" dirty="0"/>
              <a:t>CCCD-2: To strengthen consultative and management structures and mechanisms. </a:t>
            </a:r>
          </a:p>
          <a:p>
            <a:pPr defTabSz="904433" eaLnBrk="0" fontAlgn="base" hangingPunct="0">
              <a:spcAft>
                <a:spcPct val="0"/>
              </a:spcAft>
              <a:buFont typeface="Arial" charset="0"/>
              <a:buChar char="•"/>
              <a:defRPr/>
            </a:pPr>
            <a:r>
              <a:rPr lang="en-US" dirty="0"/>
              <a:t>CCCD-3: To integrate MEAs’ provisions within national policy, legislative, and regulatory frameworks.  </a:t>
            </a:r>
          </a:p>
          <a:p>
            <a:pPr defTabSz="904433" eaLnBrk="0" fontAlgn="base" hangingPunct="0">
              <a:spcAft>
                <a:spcPct val="0"/>
              </a:spcAft>
              <a:buFont typeface="Arial" charset="0"/>
              <a:buChar char="•"/>
              <a:defRPr/>
            </a:pPr>
            <a:r>
              <a:rPr lang="en-US" dirty="0"/>
              <a:t>CCCD-4: To pilot innovative economic and financial tools for Convention implementation. </a:t>
            </a:r>
          </a:p>
          <a:p>
            <a:pPr defTabSz="904433" eaLnBrk="0" fontAlgn="base" hangingPunct="0">
              <a:spcAft>
                <a:spcPct val="0"/>
              </a:spcAft>
              <a:buFont typeface="Arial" charset="0"/>
              <a:buChar char="•"/>
              <a:defRPr/>
            </a:pPr>
            <a:r>
              <a:rPr lang="en-US" dirty="0"/>
              <a:t>CCCD-5: Updating of NCSAs. </a:t>
            </a:r>
          </a:p>
          <a:p>
            <a:pPr marL="169581" indent="-169581" defTabSz="904433" eaLnBrk="0" fontAlgn="base" hangingPunct="0">
              <a:spcBef>
                <a:spcPct val="30000"/>
              </a:spcBef>
              <a:spcAft>
                <a:spcPct val="0"/>
              </a:spcAft>
              <a:buFont typeface="Arial" charset="0"/>
              <a:buChar char="•"/>
              <a:defRPr/>
            </a:pPr>
            <a:endParaRPr lang="en-US" dirty="0"/>
          </a:p>
          <a:p>
            <a:pPr marL="0" indent="0">
              <a:buNone/>
            </a:pPr>
            <a:r>
              <a:rPr lang="en-US" sz="1200" dirty="0"/>
              <a:t>Recommendations for GEF 6</a:t>
            </a:r>
          </a:p>
          <a:p>
            <a:r>
              <a:rPr lang="en-US" sz="1200" dirty="0"/>
              <a:t>Value added of GEF CCCD - capacity across focal areas and catalyze synergies</a:t>
            </a:r>
          </a:p>
          <a:p>
            <a:r>
              <a:rPr lang="en-US" sz="1200" dirty="0"/>
              <a:t>Integration of environmental sustainability across key development sectors – Planning and Finance  and various actors. </a:t>
            </a:r>
          </a:p>
          <a:p>
            <a:r>
              <a:rPr lang="en-US" sz="1200" dirty="0"/>
              <a:t>Innovation – engage private sector and CSOs in decision making</a:t>
            </a:r>
          </a:p>
          <a:p>
            <a:r>
              <a:rPr lang="en-US" sz="1200" dirty="0"/>
              <a:t>Strong knowledge management and awareness raising</a:t>
            </a:r>
          </a:p>
          <a:p>
            <a:r>
              <a:rPr lang="en-US" sz="1200" dirty="0"/>
              <a:t>Align with GEF 2020. </a:t>
            </a:r>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lnSpc>
                <a:spcPct val="120000"/>
              </a:lnSpc>
              <a:spcBef>
                <a:spcPct val="30000"/>
              </a:spcBef>
              <a:spcAft>
                <a:spcPct val="0"/>
              </a:spcAft>
              <a:buFont typeface="Arial" charset="0"/>
              <a:buChar char="•"/>
              <a:defRPr/>
            </a:pPr>
            <a:endParaRPr 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06E09-9211-4E11-B62A-7AF935750757}" type="slidenum">
              <a:rPr lang="en-US" altLang="en-US" smtClean="0">
                <a:latin typeface="Arial" panose="020B0604020202020204" pitchFamily="34" charset="0"/>
              </a:rPr>
              <a:pPr>
                <a:spcBef>
                  <a:spcPct val="0"/>
                </a:spcBef>
              </a:pPr>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154383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69581" indent="-169581" defTabSz="904433" eaLnBrk="0" fontAlgn="base" hangingPunct="0">
              <a:spcBef>
                <a:spcPct val="30000"/>
              </a:spcBef>
              <a:spcAft>
                <a:spcPct val="0"/>
              </a:spcAft>
              <a:buFont typeface="Arial" charset="0"/>
              <a:buChar char="•"/>
              <a:defRPr/>
            </a:pPr>
            <a:r>
              <a:rPr lang="en-US" dirty="0"/>
              <a:t>The Overall CCCD Goal in GEF-6 is to help countries meet and sustain global environmental outcomes by strengthening key capacities that address challenges and remove barriers common to the MEAs that the GEF serves and to mainstream the global environment into decision making.</a:t>
            </a:r>
          </a:p>
          <a:p>
            <a:pPr defTabSz="904433" eaLnBrk="0" fontAlgn="base" hangingPunct="0">
              <a:spcBef>
                <a:spcPct val="30000"/>
              </a:spcBef>
              <a:spcAft>
                <a:spcPct val="0"/>
              </a:spcAft>
              <a:defRPr/>
            </a:pPr>
            <a:endParaRPr lang="en-US" b="1" dirty="0"/>
          </a:p>
          <a:p>
            <a:pPr defTabSz="904433" eaLnBrk="0" fontAlgn="base" hangingPunct="0">
              <a:spcAft>
                <a:spcPct val="0"/>
              </a:spcAft>
              <a:buFont typeface="Arial" charset="0"/>
              <a:buChar char="•"/>
              <a:defRPr/>
            </a:pPr>
            <a:r>
              <a:rPr lang="en-US" dirty="0"/>
              <a:t>CCCD-1: To integrate global environmental needs into management information systems and monitoring. </a:t>
            </a:r>
          </a:p>
          <a:p>
            <a:pPr defTabSz="904433" eaLnBrk="0" fontAlgn="base" hangingPunct="0">
              <a:spcAft>
                <a:spcPct val="0"/>
              </a:spcAft>
              <a:buFont typeface="Arial" charset="0"/>
              <a:buChar char="•"/>
              <a:defRPr/>
            </a:pPr>
            <a:r>
              <a:rPr lang="en-US" dirty="0"/>
              <a:t>CCCD-2: To strengthen consultative and management structures and mechanisms. </a:t>
            </a:r>
          </a:p>
          <a:p>
            <a:pPr defTabSz="904433" eaLnBrk="0" fontAlgn="base" hangingPunct="0">
              <a:spcAft>
                <a:spcPct val="0"/>
              </a:spcAft>
              <a:buFont typeface="Arial" charset="0"/>
              <a:buChar char="•"/>
              <a:defRPr/>
            </a:pPr>
            <a:r>
              <a:rPr lang="en-US" dirty="0"/>
              <a:t>CCCD-3: To integrate MEAs’ provisions within national policy, legislative, and regulatory frameworks.  </a:t>
            </a:r>
          </a:p>
          <a:p>
            <a:pPr defTabSz="904433" eaLnBrk="0" fontAlgn="base" hangingPunct="0">
              <a:spcAft>
                <a:spcPct val="0"/>
              </a:spcAft>
              <a:buFont typeface="Arial" charset="0"/>
              <a:buChar char="•"/>
              <a:defRPr/>
            </a:pPr>
            <a:r>
              <a:rPr lang="en-US" dirty="0"/>
              <a:t>CCCD-4: To pilot innovative economic and financial tools for Convention implementation. </a:t>
            </a:r>
          </a:p>
          <a:p>
            <a:pPr defTabSz="904433" eaLnBrk="0" fontAlgn="base" hangingPunct="0">
              <a:spcAft>
                <a:spcPct val="0"/>
              </a:spcAft>
              <a:buFont typeface="Arial" charset="0"/>
              <a:buChar char="•"/>
              <a:defRPr/>
            </a:pPr>
            <a:r>
              <a:rPr lang="en-US" dirty="0"/>
              <a:t>CCCD-5: Updating of NCSAs. </a:t>
            </a:r>
          </a:p>
          <a:p>
            <a:pPr marL="169581" indent="-169581" defTabSz="904433" eaLnBrk="0" fontAlgn="base" hangingPunct="0">
              <a:spcBef>
                <a:spcPct val="30000"/>
              </a:spcBef>
              <a:spcAft>
                <a:spcPct val="0"/>
              </a:spcAft>
              <a:buFont typeface="Arial" charset="0"/>
              <a:buChar char="•"/>
              <a:defRPr/>
            </a:pPr>
            <a:endParaRPr lang="en-US" dirty="0"/>
          </a:p>
          <a:p>
            <a:pPr marL="0" indent="0">
              <a:buNone/>
            </a:pPr>
            <a:r>
              <a:rPr lang="en-US" sz="1200" dirty="0"/>
              <a:t>Recommendations for GEF 6</a:t>
            </a:r>
          </a:p>
          <a:p>
            <a:r>
              <a:rPr lang="en-US" sz="1200" dirty="0"/>
              <a:t>Value added of GEF CCCD - capacity across focal areas and catalyze synergies</a:t>
            </a:r>
          </a:p>
          <a:p>
            <a:r>
              <a:rPr lang="en-US" sz="1200" dirty="0"/>
              <a:t>Integration of environmental sustainability across key development sectors – Planning and Finance  and various actors. </a:t>
            </a:r>
          </a:p>
          <a:p>
            <a:r>
              <a:rPr lang="en-US" sz="1200" dirty="0"/>
              <a:t>Innovation – engage private sector and CSOs in decision making</a:t>
            </a:r>
          </a:p>
          <a:p>
            <a:r>
              <a:rPr lang="en-US" sz="1200" dirty="0"/>
              <a:t>Strong knowledge management and awareness raising</a:t>
            </a:r>
          </a:p>
          <a:p>
            <a:r>
              <a:rPr lang="en-US" sz="1200" dirty="0"/>
              <a:t>Align with GEF 2020. </a:t>
            </a:r>
          </a:p>
          <a:p>
            <a:pPr marL="169581" indent="-169581" defTabSz="904433" eaLnBrk="0" fontAlgn="base" hangingPunct="0">
              <a:spcBef>
                <a:spcPct val="30000"/>
              </a:spcBef>
              <a:spcAft>
                <a:spcPct val="0"/>
              </a:spcAft>
              <a:buFont typeface="Arial" charset="0"/>
              <a:buChar char="•"/>
              <a:defRPr/>
            </a:pPr>
            <a:endParaRPr lang="en-US" dirty="0"/>
          </a:p>
          <a:p>
            <a:pPr marL="169581" indent="-169581" defTabSz="904433" eaLnBrk="0" fontAlgn="base" hangingPunct="0">
              <a:lnSpc>
                <a:spcPct val="120000"/>
              </a:lnSpc>
              <a:spcBef>
                <a:spcPct val="30000"/>
              </a:spcBef>
              <a:spcAft>
                <a:spcPct val="0"/>
              </a:spcAft>
              <a:buFont typeface="Arial" charset="0"/>
              <a:buChar char="•"/>
              <a:defRPr/>
            </a:pPr>
            <a:endParaRPr 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06E09-9211-4E11-B62A-7AF935750757}" type="slidenum">
              <a:rPr lang="en-US" altLang="en-US" smtClean="0">
                <a:latin typeface="Arial" panose="020B0604020202020204" pitchFamily="34" charset="0"/>
              </a:rPr>
              <a:pPr>
                <a:spcBef>
                  <a:spcPct val="0"/>
                </a:spcBef>
              </a:pPr>
              <a:t>8</a:t>
            </a:fld>
            <a:endParaRPr lang="en-US" altLang="en-US" dirty="0">
              <a:latin typeface="Arial" panose="020B0604020202020204" pitchFamily="34" charset="0"/>
            </a:endParaRPr>
          </a:p>
        </p:txBody>
      </p:sp>
    </p:spTree>
    <p:extLst>
      <p:ext uri="{BB962C8B-B14F-4D97-AF65-F5344CB8AC3E}">
        <p14:creationId xmlns:p14="http://schemas.microsoft.com/office/powerpoint/2010/main" val="155925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69581" indent="-169581">
              <a:buFont typeface="Arial" charset="0"/>
              <a:buChar char="•"/>
            </a:pPr>
            <a:r>
              <a:rPr lang="en-US" altLang="en-US" sz="900" b="1" dirty="0"/>
              <a:t>As a follow-on</a:t>
            </a:r>
            <a:r>
              <a:rPr lang="en-US" altLang="en-US" sz="900" b="1" baseline="0" dirty="0"/>
              <a:t> to NCSAs, having identified limitations, CB2s were so called (considering NCSAs as CB1) </a:t>
            </a:r>
          </a:p>
          <a:p>
            <a:pPr marL="169581" indent="-169581">
              <a:buFont typeface="Arial" charset="0"/>
              <a:buChar char="•"/>
            </a:pPr>
            <a:r>
              <a:rPr lang="en-US" altLang="en-US" sz="900" b="1" baseline="0" dirty="0"/>
              <a:t>They derived directly from NCSAs and they were meant address the gaps identified in NCSAs.</a:t>
            </a:r>
            <a:endParaRPr lang="en-US" altLang="en-US" sz="900" b="1" dirty="0"/>
          </a:p>
          <a:p>
            <a:endParaRPr lang="en-US" altLang="en-US" sz="900" dirty="0"/>
          </a:p>
          <a:p>
            <a:endParaRPr lang="en-US" altLang="en-US" sz="900" dirty="0"/>
          </a:p>
          <a:p>
            <a:r>
              <a:rPr lang="en-US" altLang="en-US" sz="900" dirty="0"/>
              <a:t>CB2 Portfolio</a:t>
            </a:r>
          </a:p>
          <a:p>
            <a:pPr marL="169581" indent="-169581">
              <a:buFont typeface="Arial" charset="0"/>
              <a:buChar char="•"/>
            </a:pPr>
            <a:r>
              <a:rPr lang="en-US" altLang="en-US" sz="900" dirty="0"/>
              <a:t>Based on the results of the NCSAs, the GEF has funded during</a:t>
            </a:r>
            <a:r>
              <a:rPr lang="en-US" altLang="en-US" sz="900" baseline="0" dirty="0"/>
              <a:t> GEF-4 </a:t>
            </a:r>
            <a:r>
              <a:rPr lang="en-US" altLang="en-US" sz="900" dirty="0"/>
              <a:t>implementation</a:t>
            </a:r>
            <a:r>
              <a:rPr lang="en-US" altLang="en-US" sz="900" baseline="0" dirty="0"/>
              <a:t> of CB2 projects </a:t>
            </a:r>
            <a:r>
              <a:rPr lang="en-US" altLang="en-US" sz="900" dirty="0"/>
              <a:t>(as are called the MSPs</a:t>
            </a:r>
            <a:r>
              <a:rPr lang="en-US" altLang="en-US" sz="900" baseline="0" dirty="0"/>
              <a:t> on CCCD) and has proven to be </a:t>
            </a:r>
            <a:r>
              <a:rPr lang="en-US" altLang="en-US" sz="900" dirty="0"/>
              <a:t>very relevant to address capacity gaps in GEF recipient countries.</a:t>
            </a:r>
          </a:p>
          <a:p>
            <a:pPr marL="169581" indent="-169581">
              <a:buFont typeface="Arial" charset="0"/>
              <a:buChar char="•"/>
            </a:pPr>
            <a:r>
              <a:rPr lang="en-US" altLang="en-US" sz="900" baseline="0" dirty="0"/>
              <a:t>GEF-4 MSPs to address gaps that were identified in NCSAs.</a:t>
            </a:r>
            <a:endParaRPr lang="en-US" altLang="en-US" sz="900" dirty="0"/>
          </a:p>
          <a:p>
            <a:pPr marL="169581" indent="-169581">
              <a:buFont typeface="Arial" charset="0"/>
              <a:buChar char="•"/>
            </a:pPr>
            <a:r>
              <a:rPr lang="en-US" altLang="en-US" sz="900" baseline="0" dirty="0"/>
              <a:t>As a result of the CB2 portfolio implementation, p</a:t>
            </a:r>
            <a:r>
              <a:rPr lang="en-US" altLang="en-US" sz="900" dirty="0"/>
              <a:t>rojects have managed</a:t>
            </a:r>
            <a:r>
              <a:rPr lang="en-US" altLang="en-US" sz="900" baseline="0" dirty="0"/>
              <a:t> to</a:t>
            </a:r>
            <a:r>
              <a:rPr lang="en-US" altLang="en-US" sz="900" dirty="0"/>
              <a:t>: </a:t>
            </a:r>
          </a:p>
          <a:p>
            <a:pPr marL="452217" lvl="1"/>
            <a:r>
              <a:rPr lang="en-US" altLang="en-US" sz="900" dirty="0"/>
              <a:t>1) Strengthen multi-</a:t>
            </a:r>
            <a:r>
              <a:rPr lang="en-US" altLang="en-US" sz="900" dirty="0" err="1"/>
              <a:t>sectoral</a:t>
            </a:r>
            <a:r>
              <a:rPr lang="en-US" altLang="en-US" sz="900" dirty="0"/>
              <a:t> implementation processes,</a:t>
            </a:r>
            <a:r>
              <a:rPr lang="en-US" altLang="en-US" sz="900" baseline="0" dirty="0"/>
              <a:t> through increased institutional coordination and cooperation</a:t>
            </a:r>
            <a:r>
              <a:rPr lang="en-US" altLang="en-US" sz="900" dirty="0"/>
              <a:t>;</a:t>
            </a:r>
          </a:p>
          <a:p>
            <a:pPr marL="452217" lvl="1"/>
            <a:r>
              <a:rPr lang="en-US" altLang="en-US" sz="900" dirty="0"/>
              <a:t>2) Promote policy and legislation harmonization; </a:t>
            </a:r>
          </a:p>
          <a:p>
            <a:pPr marL="452217" lvl="1"/>
            <a:r>
              <a:rPr lang="en-US" altLang="en-US" sz="900" dirty="0"/>
              <a:t>4) Mainstream global environmental issues into national strategies and programs, thereby also meeting obligations before International</a:t>
            </a:r>
            <a:r>
              <a:rPr lang="en-US" altLang="en-US" sz="900" baseline="0" dirty="0"/>
              <a:t> Environmental </a:t>
            </a:r>
            <a:r>
              <a:rPr lang="en-US" altLang="en-US" sz="900" dirty="0"/>
              <a:t>Conventions.</a:t>
            </a:r>
            <a:endParaRPr lang="en-US" altLang="en-US" sz="900" baseline="0" dirty="0"/>
          </a:p>
          <a:p>
            <a:pPr marL="169581" indent="-169581">
              <a:buFont typeface="Arial" charset="0"/>
              <a:buChar char="•"/>
            </a:pPr>
            <a:r>
              <a:rPr lang="en-US" altLang="en-US" sz="900" baseline="0" dirty="0"/>
              <a:t>The CB2 projects have managed to address these gaps by promoting </a:t>
            </a:r>
            <a:r>
              <a:rPr lang="en-US" altLang="en-US" sz="900" dirty="0"/>
              <a:t>a holistic approach, clearly cross-cutting across foca</a:t>
            </a:r>
            <a:r>
              <a:rPr lang="en-US" altLang="en-US" sz="900" baseline="0" dirty="0"/>
              <a:t>l areas</a:t>
            </a:r>
            <a:r>
              <a:rPr lang="en-US" altLang="en-US" sz="900" dirty="0"/>
              <a:t>, to develop the required capacities,</a:t>
            </a:r>
            <a:r>
              <a:rPr lang="en-US" altLang="en-US" sz="900" baseline="0" dirty="0"/>
              <a:t> helping to clarify</a:t>
            </a:r>
            <a:r>
              <a:rPr lang="en-US" altLang="en-US" sz="900" dirty="0"/>
              <a:t> existing bottlenecks</a:t>
            </a:r>
            <a:r>
              <a:rPr lang="en-US" altLang="en-US" sz="900" baseline="0" dirty="0"/>
              <a:t> and</a:t>
            </a:r>
            <a:r>
              <a:rPr lang="en-US" altLang="en-US" sz="900" dirty="0"/>
              <a:t> lack of skills.</a:t>
            </a:r>
          </a:p>
          <a:p>
            <a:pPr marL="169581" indent="-169581">
              <a:buFont typeface="Arial" charset="0"/>
              <a:buChar char="•"/>
            </a:pPr>
            <a:endParaRPr lang="en-US" altLang="en-US" sz="900" dirty="0"/>
          </a:p>
          <a:p>
            <a:pPr marL="0" indent="0">
              <a:buFont typeface="Arial" charset="0"/>
              <a:buNone/>
            </a:pPr>
            <a:r>
              <a:rPr lang="en-US" altLang="en-US" sz="900" dirty="0"/>
              <a:t>GEF 5 Objectives</a:t>
            </a:r>
          </a:p>
          <a:p>
            <a:pPr marL="169581" indent="-169581">
              <a:buFont typeface="Arial" charset="0"/>
              <a:buChar char="•"/>
            </a:pPr>
            <a:r>
              <a:rPr lang="en-US" altLang="en-US" sz="900" dirty="0"/>
              <a:t>CD 1:  Enhance capacities of stakeholders for engagement through consultative process (NDI, CSP, SGP and focal area projects)</a:t>
            </a:r>
          </a:p>
          <a:p>
            <a:pPr marL="169581" indent="-169581">
              <a:buFont typeface="Arial" charset="0"/>
              <a:buChar char="•"/>
            </a:pPr>
            <a:r>
              <a:rPr lang="en-US" altLang="en-US" sz="900" dirty="0"/>
              <a:t>CD 2: Generate, access and use of information and knowledge</a:t>
            </a:r>
          </a:p>
          <a:p>
            <a:pPr marL="169581" indent="-169581">
              <a:buFont typeface="Arial" charset="0"/>
              <a:buChar char="•"/>
            </a:pPr>
            <a:r>
              <a:rPr lang="en-US" altLang="en-US" sz="900" dirty="0"/>
              <a:t>CD 3: Strengthened capacities for policy and legislation  development for achieving global benefits</a:t>
            </a:r>
          </a:p>
          <a:p>
            <a:pPr marL="169581" indent="-169581">
              <a:buFont typeface="Arial" charset="0"/>
              <a:buChar char="•"/>
            </a:pPr>
            <a:r>
              <a:rPr lang="en-US" altLang="en-US" sz="900" dirty="0"/>
              <a:t>CD 4: Strengthened capacities for management and implementation of convention guidelines</a:t>
            </a:r>
          </a:p>
          <a:p>
            <a:pPr marL="169581" indent="-169581">
              <a:buFont typeface="Arial" charset="0"/>
              <a:buChar char="•"/>
            </a:pPr>
            <a:r>
              <a:rPr lang="en-US" altLang="en-US" sz="900" dirty="0"/>
              <a:t>CD 5: Capacities enhanced to monitor and evaluate environmental impacts and trends</a:t>
            </a:r>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a:p>
            <a:pPr marL="169581" indent="-169581">
              <a:lnSpc>
                <a:spcPts val="2844"/>
              </a:lnSpc>
              <a:buFont typeface="Arial" charset="0"/>
              <a:buChar cha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852" indent="-282635">
              <a:spcBef>
                <a:spcPct val="30000"/>
              </a:spcBef>
              <a:defRPr sz="1200">
                <a:solidFill>
                  <a:schemeClr val="tx1"/>
                </a:solidFill>
                <a:latin typeface="Calibri" panose="020F0502020204030204" pitchFamily="34" charset="0"/>
              </a:defRPr>
            </a:lvl2pPr>
            <a:lvl3pPr marL="1130541" indent="-226108">
              <a:spcBef>
                <a:spcPct val="30000"/>
              </a:spcBef>
              <a:defRPr sz="1200">
                <a:solidFill>
                  <a:schemeClr val="tx1"/>
                </a:solidFill>
                <a:latin typeface="Calibri" panose="020F0502020204030204" pitchFamily="34" charset="0"/>
              </a:defRPr>
            </a:lvl3pPr>
            <a:lvl4pPr marL="1582758" indent="-226108">
              <a:spcBef>
                <a:spcPct val="30000"/>
              </a:spcBef>
              <a:defRPr sz="1200">
                <a:solidFill>
                  <a:schemeClr val="tx1"/>
                </a:solidFill>
                <a:latin typeface="Calibri" panose="020F0502020204030204" pitchFamily="34" charset="0"/>
              </a:defRPr>
            </a:lvl4pPr>
            <a:lvl5pPr marL="2034974" indent="-226108">
              <a:spcBef>
                <a:spcPct val="30000"/>
              </a:spcBef>
              <a:defRPr sz="1200">
                <a:solidFill>
                  <a:schemeClr val="tx1"/>
                </a:solidFill>
                <a:latin typeface="Calibri" panose="020F0502020204030204" pitchFamily="34" charset="0"/>
              </a:defRPr>
            </a:lvl5pPr>
            <a:lvl6pPr marL="2487191" indent="-226108" eaLnBrk="0" fontAlgn="base" hangingPunct="0">
              <a:spcBef>
                <a:spcPct val="30000"/>
              </a:spcBef>
              <a:spcAft>
                <a:spcPct val="0"/>
              </a:spcAft>
              <a:defRPr sz="1200">
                <a:solidFill>
                  <a:schemeClr val="tx1"/>
                </a:solidFill>
                <a:latin typeface="Calibri" panose="020F0502020204030204" pitchFamily="34" charset="0"/>
              </a:defRPr>
            </a:lvl6pPr>
            <a:lvl7pPr marL="2939407" indent="-226108" eaLnBrk="0" fontAlgn="base" hangingPunct="0">
              <a:spcBef>
                <a:spcPct val="30000"/>
              </a:spcBef>
              <a:spcAft>
                <a:spcPct val="0"/>
              </a:spcAft>
              <a:defRPr sz="1200">
                <a:solidFill>
                  <a:schemeClr val="tx1"/>
                </a:solidFill>
                <a:latin typeface="Calibri" panose="020F0502020204030204" pitchFamily="34" charset="0"/>
              </a:defRPr>
            </a:lvl7pPr>
            <a:lvl8pPr marL="3391624" indent="-226108" eaLnBrk="0" fontAlgn="base" hangingPunct="0">
              <a:spcBef>
                <a:spcPct val="30000"/>
              </a:spcBef>
              <a:spcAft>
                <a:spcPct val="0"/>
              </a:spcAft>
              <a:defRPr sz="1200">
                <a:solidFill>
                  <a:schemeClr val="tx1"/>
                </a:solidFill>
                <a:latin typeface="Calibri" panose="020F0502020204030204" pitchFamily="34" charset="0"/>
              </a:defRPr>
            </a:lvl8pPr>
            <a:lvl9pPr marL="3843840" indent="-2261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06E09-9211-4E11-B62A-7AF935750757}" type="slidenum">
              <a:rPr lang="en-US" altLang="en-US" smtClean="0">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59886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GEF-20-PPT-BG-blank.png"/>
          <p:cNvPicPr>
            <a:picLocks noChangeAspect="1"/>
          </p:cNvPicPr>
          <p:nvPr userDrawn="1"/>
        </p:nvPicPr>
        <p:blipFill>
          <a:blip r:embed="rId2" cstate="print"/>
          <a:stretch>
            <a:fillRect/>
          </a:stretch>
        </p:blipFill>
        <p:spPr bwMode="auto">
          <a:xfrm>
            <a:off x="0" y="0"/>
            <a:ext cx="9144000" cy="1246251"/>
          </a:xfrm>
          <a:prstGeom prst="rect">
            <a:avLst/>
          </a:prstGeom>
          <a:effectLst>
            <a:reflection blurRad="6350" stA="50000" endA="300" endPos="38500" dist="50800" dir="5400000" sy="-100000" algn="bl" rotWithShape="0"/>
          </a:effectLst>
        </p:spPr>
      </p:pic>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76200"/>
            <a:ext cx="4358640" cy="838200"/>
          </a:xfrm>
          <a:prstGeom prst="rect">
            <a:avLst/>
          </a:prstGeom>
        </p:spPr>
      </p:pic>
    </p:spTree>
    <p:extLst>
      <p:ext uri="{BB962C8B-B14F-4D97-AF65-F5344CB8AC3E}">
        <p14:creationId xmlns:p14="http://schemas.microsoft.com/office/powerpoint/2010/main" val="404567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DB8670-AA2D-4948-8372-B83DD8440D9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309351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8670-AA2D-4948-8372-B83DD8440D9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3875817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B8670-AA2D-4948-8372-B83DD8440D9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1076261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DB8670-AA2D-4948-8372-B83DD8440D90}"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2961708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DB8670-AA2D-4948-8372-B83DD8440D90}"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3578123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DB8670-AA2D-4948-8372-B83DD8440D90}"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36200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B8670-AA2D-4948-8372-B83DD8440D90}"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1835639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B8670-AA2D-4948-8372-B83DD8440D90}"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1522234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B8670-AA2D-4948-8372-B83DD8440D90}"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2984717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8670-AA2D-4948-8372-B83DD8440D9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5001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389984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DB8670-AA2D-4948-8372-B83DD8440D9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20283-824C-4280-BD18-9AA71E1A6E59}" type="slidenum">
              <a:rPr lang="en-US" smtClean="0"/>
              <a:t>‹#›</a:t>
            </a:fld>
            <a:endParaRPr lang="en-US"/>
          </a:p>
        </p:txBody>
      </p:sp>
    </p:spTree>
    <p:extLst>
      <p:ext uri="{BB962C8B-B14F-4D97-AF65-F5344CB8AC3E}">
        <p14:creationId xmlns:p14="http://schemas.microsoft.com/office/powerpoint/2010/main" val="104696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316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4430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97194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367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533400"/>
            <a:ext cx="5299710" cy="1019175"/>
          </a:xfrm>
          <a:prstGeom prst="rect">
            <a:avLst/>
          </a:prstGeom>
        </p:spPr>
      </p:pic>
    </p:spTree>
    <p:extLst>
      <p:ext uri="{BB962C8B-B14F-4D97-AF65-F5344CB8AC3E}">
        <p14:creationId xmlns:p14="http://schemas.microsoft.com/office/powerpoint/2010/main" val="84770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7492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dirty="0"/>
              <a:t>Click to edit Master title style</a:t>
            </a:r>
            <a:endParaRPr lang="fr-CA"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fr-CA" dirty="0"/>
          </a:p>
        </p:txBody>
      </p:sp>
      <p:sp>
        <p:nvSpPr>
          <p:cNvPr id="4" name="Espace réservé de la date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cs typeface="Arial" charset="0"/>
              </a:defRPr>
            </a:lvl1pPr>
          </a:lstStyle>
          <a:p>
            <a:pPr eaLnBrk="0" hangingPunct="0">
              <a:defRPr/>
            </a:pPr>
            <a:fld id="{26325822-CC5A-438B-BB65-E49082ABD639}" type="datetime1">
              <a:rPr lang="fr-FR">
                <a:solidFill>
                  <a:prstClr val="black"/>
                </a:solidFill>
              </a:rPr>
              <a:pPr eaLnBrk="0" hangingPunct="0">
                <a:defRPr/>
              </a:pPr>
              <a:t>19/04/2017</a:t>
            </a:fld>
            <a:endParaRPr lang="fr-CA"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109" charset="0"/>
                <a:ea typeface="Arial" pitchFamily="-109" charset="0"/>
                <a:cs typeface="Arial" pitchFamily="-109" charset="0"/>
              </a:defRPr>
            </a:lvl1pPr>
          </a:lstStyle>
          <a:p>
            <a:pPr eaLnBrk="0" hangingPunct="0">
              <a:defRPr/>
            </a:pPr>
            <a:endParaRPr lang="fr-CA">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hangingPunct="0">
              <a:defRPr/>
            </a:pPr>
            <a:fld id="{B7E105A7-7A33-4883-BCE2-AD52E47F373C}" type="slidenum">
              <a:rPr lang="fr-CA" altLang="en-US">
                <a:solidFill>
                  <a:prstClr val="black"/>
                </a:solidFill>
                <a:latin typeface="Arial" panose="020B0604020202020204" pitchFamily="34" charset="0"/>
                <a:cs typeface="Arial" panose="020B0604020202020204" pitchFamily="34" charset="0"/>
              </a:rPr>
              <a:pPr eaLnBrk="0" hangingPunct="0">
                <a:defRPr/>
              </a:pPr>
              <a:t>‹#›</a:t>
            </a:fld>
            <a:endParaRPr lang="fr-CA" altLang="en-US">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28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4" descr="GEF-PPT-BG.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5610225"/>
            <a:ext cx="91440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44904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713" r:id="rId4"/>
    <p:sldLayoutId id="2147483711" r:id="rId5"/>
    <p:sldLayoutId id="2147483684" r:id="rId6"/>
    <p:sldLayoutId id="2147483685" r:id="rId7"/>
    <p:sldLayoutId id="2147483712" r:id="rId8"/>
    <p:sldLayoutId id="2147483686" r:id="rId9"/>
  </p:sldLayoutIdLst>
  <p:txStyles>
    <p:titleStyle>
      <a:lvl1pPr algn="ctr" rtl="0" eaLnBrk="0" fontAlgn="base" hangingPunct="0">
        <a:spcBef>
          <a:spcPct val="0"/>
        </a:spcBef>
        <a:spcAft>
          <a:spcPct val="0"/>
        </a:spcAft>
        <a:defRPr sz="4400" b="1" kern="1200">
          <a:solidFill>
            <a:srgbClr val="1F497D"/>
          </a:solidFill>
          <a:latin typeface="+mj-lt"/>
          <a:ea typeface="ＭＳ Ｐゴシック" charset="-128"/>
          <a:cs typeface="+mj-cs"/>
        </a:defRPr>
      </a:lvl1pPr>
      <a:lvl2pPr algn="ctr" rtl="0" eaLnBrk="0" fontAlgn="base" hangingPunct="0">
        <a:spcBef>
          <a:spcPct val="0"/>
        </a:spcBef>
        <a:spcAft>
          <a:spcPct val="0"/>
        </a:spcAft>
        <a:defRPr sz="4400" b="1">
          <a:solidFill>
            <a:srgbClr val="1F497D"/>
          </a:solidFill>
          <a:latin typeface="Calibri" pitchFamily="34" charset="0"/>
          <a:ea typeface="ＭＳ Ｐゴシック" charset="-128"/>
        </a:defRPr>
      </a:lvl2pPr>
      <a:lvl3pPr algn="ctr" rtl="0" eaLnBrk="0" fontAlgn="base" hangingPunct="0">
        <a:spcBef>
          <a:spcPct val="0"/>
        </a:spcBef>
        <a:spcAft>
          <a:spcPct val="0"/>
        </a:spcAft>
        <a:defRPr sz="4400" b="1">
          <a:solidFill>
            <a:srgbClr val="1F497D"/>
          </a:solidFill>
          <a:latin typeface="Calibri" pitchFamily="34" charset="0"/>
          <a:ea typeface="ＭＳ Ｐゴシック" charset="-128"/>
        </a:defRPr>
      </a:lvl3pPr>
      <a:lvl4pPr algn="ctr" rtl="0" eaLnBrk="0" fontAlgn="base" hangingPunct="0">
        <a:spcBef>
          <a:spcPct val="0"/>
        </a:spcBef>
        <a:spcAft>
          <a:spcPct val="0"/>
        </a:spcAft>
        <a:defRPr sz="4400" b="1">
          <a:solidFill>
            <a:srgbClr val="1F497D"/>
          </a:solidFill>
          <a:latin typeface="Calibri" pitchFamily="34" charset="0"/>
          <a:ea typeface="ＭＳ Ｐゴシック" charset="-128"/>
        </a:defRPr>
      </a:lvl4pPr>
      <a:lvl5pPr algn="ctr" rtl="0" eaLnBrk="0" fontAlgn="base" hangingPunct="0">
        <a:spcBef>
          <a:spcPct val="0"/>
        </a:spcBef>
        <a:spcAft>
          <a:spcPct val="0"/>
        </a:spcAft>
        <a:defRPr sz="4400" b="1">
          <a:solidFill>
            <a:srgbClr val="1F497D"/>
          </a:solidFill>
          <a:latin typeface="Calibri" pitchFamily="34" charset="0"/>
          <a:ea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B8670-AA2D-4948-8372-B83DD8440D90}" type="datetimeFigureOut">
              <a:rPr lang="en-US" smtClean="0"/>
              <a:t>4/19/2017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20283-824C-4280-BD18-9AA71E1A6E59}" type="slidenum">
              <a:rPr lang="en-US" smtClean="0"/>
              <a:t>‹#›</a:t>
            </a:fld>
            <a:endParaRPr lang="en-US"/>
          </a:p>
        </p:txBody>
      </p:sp>
    </p:spTree>
    <p:extLst>
      <p:ext uri="{BB962C8B-B14F-4D97-AF65-F5344CB8AC3E}">
        <p14:creationId xmlns:p14="http://schemas.microsoft.com/office/powerpoint/2010/main" val="311199653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600200"/>
          </a:xfrm>
        </p:spPr>
        <p:txBody>
          <a:bodyPr/>
          <a:lstStyle/>
          <a:p>
            <a:pPr eaLnBrk="1" hangingPunct="1">
              <a:defRPr/>
            </a:pPr>
            <a:br>
              <a:rPr lang="en-US" dirty="0">
                <a:solidFill>
                  <a:srgbClr val="00642D"/>
                </a:solidFill>
                <a:latin typeface="+mn-lt"/>
              </a:rPr>
            </a:br>
            <a:br>
              <a:rPr lang="en-US" dirty="0">
                <a:solidFill>
                  <a:srgbClr val="00642D"/>
                </a:solidFill>
                <a:latin typeface="+mn-lt"/>
              </a:rPr>
            </a:br>
            <a:br>
              <a:rPr lang="en-US" dirty="0">
                <a:solidFill>
                  <a:srgbClr val="00642D"/>
                </a:solidFill>
                <a:latin typeface="+mn-lt"/>
              </a:rPr>
            </a:br>
            <a:r>
              <a:rPr lang="en-US" sz="3600" dirty="0">
                <a:solidFill>
                  <a:schemeClr val="tx2"/>
                </a:solidFill>
                <a:latin typeface="Cambria" panose="02040503050406030204" pitchFamily="18" charset="0"/>
              </a:rPr>
              <a:t>Cross-Cutting Capacity Development (CCCD)in the GEF – </a:t>
            </a:r>
            <a:br>
              <a:rPr lang="en-US" sz="3600" dirty="0">
                <a:solidFill>
                  <a:schemeClr val="tx2"/>
                </a:solidFill>
                <a:latin typeface="Cambria" panose="02040503050406030204" pitchFamily="18" charset="0"/>
              </a:rPr>
            </a:br>
            <a:r>
              <a:rPr lang="en-US" sz="3600" dirty="0">
                <a:solidFill>
                  <a:schemeClr val="tx2"/>
                </a:solidFill>
                <a:latin typeface="Cambria" panose="02040503050406030204" pitchFamily="18" charset="0"/>
              </a:rPr>
              <a:t>A REVIEW</a:t>
            </a:r>
            <a:br>
              <a:rPr lang="en-US" sz="3600" dirty="0">
                <a:solidFill>
                  <a:schemeClr val="tx2"/>
                </a:solidFill>
                <a:latin typeface="Cambria" panose="02040503050406030204" pitchFamily="18" charset="0"/>
              </a:rPr>
            </a:br>
            <a:br>
              <a:rPr lang="en-US" sz="3600" dirty="0">
                <a:solidFill>
                  <a:schemeClr val="tx2"/>
                </a:solidFill>
                <a:latin typeface="Cambria" panose="02040503050406030204" pitchFamily="18" charset="0"/>
              </a:rPr>
            </a:br>
            <a:r>
              <a:rPr lang="en-US" sz="2800" dirty="0">
                <a:solidFill>
                  <a:schemeClr val="tx2"/>
                </a:solidFill>
                <a:latin typeface="Cambria" panose="02040503050406030204" pitchFamily="18" charset="0"/>
              </a:rPr>
              <a:t>GEF Expanded Constituency Workshops</a:t>
            </a:r>
            <a:br>
              <a:rPr lang="en-US" sz="2800" dirty="0">
                <a:solidFill>
                  <a:schemeClr val="tx2"/>
                </a:solidFill>
                <a:latin typeface="Cambria" panose="02040503050406030204" pitchFamily="18" charset="0"/>
              </a:rPr>
            </a:br>
            <a:r>
              <a:rPr lang="en-US" sz="2800" dirty="0">
                <a:solidFill>
                  <a:schemeClr val="tx2"/>
                </a:solidFill>
                <a:latin typeface="Cambria" panose="02040503050406030204" pitchFamily="18" charset="0"/>
              </a:rPr>
              <a:t>2017</a:t>
            </a:r>
          </a:p>
        </p:txBody>
      </p:sp>
    </p:spTree>
    <p:extLst>
      <p:ext uri="{BB962C8B-B14F-4D97-AF65-F5344CB8AC3E}">
        <p14:creationId xmlns:p14="http://schemas.microsoft.com/office/powerpoint/2010/main" val="392136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4294967295"/>
          </p:nvPr>
        </p:nvSpPr>
        <p:spPr>
          <a:xfrm>
            <a:off x="457200" y="1143000"/>
            <a:ext cx="8229600" cy="4953000"/>
          </a:xfrm>
        </p:spPr>
        <p:txBody>
          <a:bodyPr/>
          <a:lstStyle/>
          <a:p>
            <a:pPr eaLnBrk="1" hangingPunct="1">
              <a:buFont typeface="Wingdings" panose="05000000000000000000" pitchFamily="2" charset="2"/>
              <a:buChar char="§"/>
              <a:defRPr/>
            </a:pPr>
            <a:r>
              <a:rPr lang="en-US" sz="2800" dirty="0">
                <a:latin typeface="Helvetica" panose="020B0604020202020204" pitchFamily="34" charset="0"/>
                <a:ea typeface="ＭＳ Ｐゴシック" pitchFamily="34" charset="-128"/>
                <a:cs typeface="Helvetica" panose="020B0604020202020204" pitchFamily="34" charset="0"/>
              </a:rPr>
              <a:t>Improving environmental information, monitoring and reporting (40%)</a:t>
            </a:r>
          </a:p>
          <a:p>
            <a:pPr eaLnBrk="1" hangingPunct="1">
              <a:buFont typeface="Wingdings" panose="05000000000000000000" pitchFamily="2" charset="2"/>
              <a:buChar char="§"/>
              <a:defRPr/>
            </a:pPr>
            <a:r>
              <a:rPr lang="en-US" sz="2800" dirty="0">
                <a:latin typeface="Helvetica" panose="020B0604020202020204" pitchFamily="34" charset="0"/>
                <a:ea typeface="ＭＳ Ｐゴシック" pitchFamily="34" charset="-128"/>
                <a:cs typeface="Helvetica" panose="020B0604020202020204" pitchFamily="34" charset="0"/>
              </a:rPr>
              <a:t>Improving Policy and Legislation (22%)</a:t>
            </a:r>
          </a:p>
          <a:p>
            <a:pPr eaLnBrk="1" hangingPunct="1">
              <a:buFont typeface="Wingdings" panose="05000000000000000000" pitchFamily="2" charset="2"/>
              <a:buChar char="§"/>
              <a:defRPr/>
            </a:pPr>
            <a:r>
              <a:rPr lang="en-US" sz="2800" dirty="0">
                <a:latin typeface="Helvetica" panose="020B0604020202020204" pitchFamily="34" charset="0"/>
                <a:ea typeface="ＭＳ Ｐゴシック" pitchFamily="34" charset="-128"/>
                <a:cs typeface="Helvetica" panose="020B0604020202020204" pitchFamily="34" charset="0"/>
              </a:rPr>
              <a:t>Mainstreaming Implementation of MEAs in National Development (27%)</a:t>
            </a:r>
          </a:p>
          <a:p>
            <a:pPr eaLnBrk="1" hangingPunct="1">
              <a:buFont typeface="Wingdings" panose="05000000000000000000" pitchFamily="2" charset="2"/>
              <a:buChar char="§"/>
              <a:defRPr/>
            </a:pPr>
            <a:r>
              <a:rPr lang="en-US" sz="2800" dirty="0">
                <a:latin typeface="Helvetica" panose="020B0604020202020204" pitchFamily="34" charset="0"/>
                <a:ea typeface="ＭＳ Ｐゴシック" pitchFamily="34" charset="-128"/>
                <a:cs typeface="Helvetica" panose="020B0604020202020204" pitchFamily="34" charset="0"/>
              </a:rPr>
              <a:t>Strengthening Coordination, Consultation and management approaches to Implement MEA obligation (38%)</a:t>
            </a:r>
          </a:p>
          <a:p>
            <a:pPr eaLnBrk="1" hangingPunct="1">
              <a:buFont typeface="Wingdings" panose="05000000000000000000" pitchFamily="2" charset="2"/>
              <a:buChar char="§"/>
              <a:defRPr/>
            </a:pPr>
            <a:r>
              <a:rPr lang="en-US" sz="2800" dirty="0">
                <a:latin typeface="Helvetica" panose="020B0604020202020204" pitchFamily="34" charset="0"/>
                <a:ea typeface="ＭＳ Ｐゴシック" pitchFamily="34" charset="-128"/>
                <a:cs typeface="Helvetica" panose="020B0604020202020204" pitchFamily="34" charset="0"/>
              </a:rPr>
              <a:t>Pilot Innovative Economic and Financial Tools (8%)</a:t>
            </a:r>
          </a:p>
          <a:p>
            <a:pPr marL="0" indent="0" eaLnBrk="1" hangingPunct="1">
              <a:buNone/>
              <a:defRPr/>
            </a:pPr>
            <a:endParaRPr lang="en-US" dirty="0">
              <a:latin typeface="Helvetica" panose="020B0604020202020204" pitchFamily="34" charset="0"/>
              <a:ea typeface="ＭＳ Ｐゴシック" pitchFamily="34" charset="-128"/>
              <a:cs typeface="Helvetica" panose="020B0604020202020204" pitchFamily="34" charset="0"/>
            </a:endParaRPr>
          </a:p>
          <a:p>
            <a:pPr eaLnBrk="1" hangingPunct="1">
              <a:buFont typeface="Wingdings" panose="05000000000000000000" pitchFamily="2" charset="2"/>
              <a:buChar char="v"/>
              <a:defRPr/>
            </a:pPr>
            <a:endParaRPr lang="en-US" dirty="0">
              <a:latin typeface="Helvetica" panose="020B0604020202020204" pitchFamily="34" charset="0"/>
              <a:ea typeface="ＭＳ Ｐゴシック" pitchFamily="34" charset="-128"/>
              <a:cs typeface="Helvetica" panose="020B0604020202020204" pitchFamily="34" charset="0"/>
            </a:endParaRPr>
          </a:p>
          <a:p>
            <a:pPr eaLnBrk="1" hangingPunct="1">
              <a:buFont typeface="Wingdings" panose="05000000000000000000" pitchFamily="2" charset="2"/>
              <a:buChar char="v"/>
              <a:defRPr/>
            </a:pPr>
            <a:endParaRPr lang="en-US" dirty="0">
              <a:ea typeface="ＭＳ Ｐゴシック" pitchFamily="34" charset="-128"/>
            </a:endParaRPr>
          </a:p>
          <a:p>
            <a:pPr marL="0" indent="0" eaLnBrk="1" hangingPunct="1">
              <a:lnSpc>
                <a:spcPct val="7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marL="0" indent="0" eaLnBrk="1" hangingPunct="1">
              <a:lnSpc>
                <a:spcPct val="70000"/>
              </a:lnSpc>
              <a:buFont typeface="Arial" charset="0"/>
              <a:buNone/>
              <a:defRPr/>
            </a:pPr>
            <a:endParaRPr lang="en-US" sz="1800" dirty="0">
              <a:ea typeface="ＭＳ Ｐゴシック" pitchFamily="34" charset="-128"/>
            </a:endParaRPr>
          </a:p>
        </p:txBody>
      </p:sp>
      <p:sp>
        <p:nvSpPr>
          <p:cNvPr id="18435" name="Title 3"/>
          <p:cNvSpPr txBox="1">
            <a:spLocks/>
          </p:cNvSpPr>
          <p:nvPr/>
        </p:nvSpPr>
        <p:spPr bwMode="auto">
          <a:xfrm>
            <a:off x="0" y="27122"/>
            <a:ext cx="9144000" cy="11430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dirty="0">
                <a:solidFill>
                  <a:schemeClr val="bg1"/>
                </a:solidFill>
              </a:rPr>
              <a:t>Projects classified under</a:t>
            </a:r>
          </a:p>
        </p:txBody>
      </p:sp>
    </p:spTree>
    <p:extLst>
      <p:ext uri="{BB962C8B-B14F-4D97-AF65-F5344CB8AC3E}">
        <p14:creationId xmlns:p14="http://schemas.microsoft.com/office/powerpoint/2010/main" val="122277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457200" y="1066800"/>
            <a:ext cx="8229600" cy="4770438"/>
          </a:xfrm>
        </p:spPr>
        <p:txBody>
          <a:bodyPr/>
          <a:lstStyle/>
          <a:p>
            <a:pPr marL="457200" lvl="1" indent="0">
              <a:buNone/>
            </a:pPr>
            <a:r>
              <a:rPr lang="en-US" sz="3200" dirty="0">
                <a:latin typeface="Helvetica" panose="020B0604020202020204" pitchFamily="34" charset="0"/>
                <a:cs typeface="Helvetica" panose="020B0604020202020204" pitchFamily="34" charset="0"/>
              </a:rPr>
              <a:t> </a:t>
            </a:r>
          </a:p>
          <a:p>
            <a:pPr marL="457200" lvl="1" indent="0">
              <a:buNone/>
            </a:pPr>
            <a:r>
              <a:rPr lang="en-US" sz="3200" dirty="0">
                <a:latin typeface="Helvetica" panose="020B0604020202020204" pitchFamily="34" charset="0"/>
                <a:cs typeface="Helvetica" panose="020B0604020202020204" pitchFamily="34" charset="0"/>
              </a:rPr>
              <a:t>What other areas do you think your countries need to focus on in regards to  MEAs, SDGs? Synergies? And How would you propose that GEF support you?</a:t>
            </a:r>
          </a:p>
          <a:p>
            <a:endParaRPr lang="en-US" dirty="0"/>
          </a:p>
          <a:p>
            <a:r>
              <a:rPr lang="en-US" dirty="0"/>
              <a:t> </a:t>
            </a:r>
          </a:p>
          <a:p>
            <a:pPr lvl="0"/>
            <a:endParaRPr lang="en-US" dirty="0"/>
          </a:p>
        </p:txBody>
      </p:sp>
      <p:sp>
        <p:nvSpPr>
          <p:cNvPr id="12291" name="Title 3"/>
          <p:cNvSpPr txBox="1">
            <a:spLocks/>
          </p:cNvSpPr>
          <p:nvPr/>
        </p:nvSpPr>
        <p:spPr bwMode="auto">
          <a:xfrm>
            <a:off x="0" y="0"/>
            <a:ext cx="9144000" cy="9906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b="1" dirty="0">
                <a:solidFill>
                  <a:schemeClr val="bg1"/>
                </a:solidFill>
              </a:rPr>
              <a:t>Table Discussions</a:t>
            </a:r>
          </a:p>
        </p:txBody>
      </p:sp>
    </p:spTree>
    <p:extLst>
      <p:ext uri="{BB962C8B-B14F-4D97-AF65-F5344CB8AC3E}">
        <p14:creationId xmlns:p14="http://schemas.microsoft.com/office/powerpoint/2010/main" val="2631369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txBox="1">
            <a:spLocks/>
          </p:cNvSpPr>
          <p:nvPr/>
        </p:nvSpPr>
        <p:spPr bwMode="auto">
          <a:xfrm>
            <a:off x="0" y="1295400"/>
            <a:ext cx="9144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4000" b="1" dirty="0">
                <a:latin typeface="Arial" panose="020B0604020202020204" pitchFamily="34" charset="0"/>
              </a:rPr>
              <a:t> </a:t>
            </a:r>
            <a:endParaRPr lang="en-US" altLang="en-US" sz="4000" dirty="0">
              <a:latin typeface="Arial" panose="020B0604020202020204" pitchFamily="34" charset="0"/>
            </a:endParaRPr>
          </a:p>
          <a:p>
            <a:pPr algn="ctr" eaLnBrk="1" hangingPunct="1">
              <a:spcBef>
                <a:spcPct val="0"/>
              </a:spcBef>
              <a:buFontTx/>
              <a:buNone/>
            </a:pPr>
            <a:r>
              <a:rPr lang="en-US" altLang="en-US" sz="3800" b="1" dirty="0">
                <a:solidFill>
                  <a:srgbClr val="00642D"/>
                </a:solidFill>
              </a:rPr>
              <a:t>Thank you for your attention</a:t>
            </a:r>
          </a:p>
        </p:txBody>
      </p:sp>
      <p:sp>
        <p:nvSpPr>
          <p:cNvPr id="25603" name="Title 3"/>
          <p:cNvSpPr txBox="1">
            <a:spLocks/>
          </p:cNvSpPr>
          <p:nvPr/>
        </p:nvSpPr>
        <p:spPr bwMode="auto">
          <a:xfrm>
            <a:off x="0" y="3135261"/>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800" b="1" dirty="0">
                <a:solidFill>
                  <a:srgbClr val="4D4D4D"/>
                </a:solidFill>
              </a:rPr>
              <a:t>Any questions?</a:t>
            </a:r>
          </a:p>
        </p:txBody>
      </p:sp>
    </p:spTree>
    <p:extLst>
      <p:ext uri="{BB962C8B-B14F-4D97-AF65-F5344CB8AC3E}">
        <p14:creationId xmlns:p14="http://schemas.microsoft.com/office/powerpoint/2010/main" val="12462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457200" y="1066800"/>
            <a:ext cx="8229600" cy="4770438"/>
          </a:xfrm>
        </p:spPr>
        <p:txBody>
          <a:bodyPr/>
          <a:lstStyle/>
          <a:p>
            <a:pPr marL="0" indent="0">
              <a:buFont typeface="Arial" charset="0"/>
              <a:buNone/>
              <a:defRPr/>
            </a:pPr>
            <a:r>
              <a:rPr lang="en-US" sz="2800" dirty="0">
                <a:latin typeface="Andes" panose="02000000000000000000" pitchFamily="50" charset="0"/>
              </a:rPr>
              <a:t>GEF definition : “The process by which individuals, organizations and societies strengthen their ability to address environmental issues, manage natural resource issues, and mainstream environmental sustainability into development policies, plans and decisions</a:t>
            </a:r>
            <a:r>
              <a:rPr lang="en-US" sz="2800" dirty="0"/>
              <a:t>.”</a:t>
            </a:r>
            <a:endParaRPr lang="en-US" sz="2800" b="1" dirty="0">
              <a:solidFill>
                <a:schemeClr val="bg1"/>
              </a:solidFill>
              <a:ea typeface="+mn-ea"/>
              <a:cs typeface="Arial" charset="0"/>
            </a:endParaRPr>
          </a:p>
        </p:txBody>
      </p:sp>
      <p:sp>
        <p:nvSpPr>
          <p:cNvPr id="12291" name="Title 3"/>
          <p:cNvSpPr txBox="1">
            <a:spLocks/>
          </p:cNvSpPr>
          <p:nvPr/>
        </p:nvSpPr>
        <p:spPr bwMode="auto">
          <a:xfrm>
            <a:off x="0" y="0"/>
            <a:ext cx="9144000" cy="9906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400" b="1" dirty="0">
                <a:solidFill>
                  <a:schemeClr val="bg1"/>
                </a:solidFill>
              </a:rPr>
              <a:t>Capacity Development</a:t>
            </a:r>
          </a:p>
        </p:txBody>
      </p:sp>
      <p:pic>
        <p:nvPicPr>
          <p:cNvPr id="1229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752128"/>
            <a:ext cx="275113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67871"/>
            <a:ext cx="2646036" cy="171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27800" y="3276600"/>
            <a:ext cx="17018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82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457200" y="838200"/>
            <a:ext cx="8229600" cy="5029200"/>
          </a:xfrm>
        </p:spPr>
        <p:txBody>
          <a:bodyPr/>
          <a:lstStyle/>
          <a:p>
            <a:pPr>
              <a:spcBef>
                <a:spcPts val="0"/>
              </a:spcBef>
              <a:buFont typeface="Wingdings" panose="05000000000000000000" pitchFamily="2" charset="2"/>
              <a:buChar char="Ø"/>
            </a:pPr>
            <a:r>
              <a:rPr lang="en-US" sz="2800" dirty="0"/>
              <a:t> </a:t>
            </a:r>
            <a:r>
              <a:rPr lang="en-US" sz="2800" dirty="0">
                <a:latin typeface="Helvetica" panose="020B0604020202020204" pitchFamily="34" charset="0"/>
                <a:cs typeface="Helvetica" panose="020B0604020202020204" pitchFamily="34" charset="0"/>
              </a:rPr>
              <a:t>UNDP, UNEP And WB jointly assessed projects and found at least one component of Capacity Development (CD). Council Approved -  Capacity Development Initiative (CDI)</a:t>
            </a:r>
          </a:p>
          <a:p>
            <a:pPr marL="0" indent="0">
              <a:spcBef>
                <a:spcPts val="0"/>
              </a:spcBef>
              <a:buNone/>
            </a:pPr>
            <a:endParaRPr lang="en-US" sz="2800" dirty="0">
              <a:latin typeface="Helvetica" panose="020B0604020202020204" pitchFamily="34" charset="0"/>
              <a:cs typeface="Helvetica" panose="020B0604020202020204" pitchFamily="34" charset="0"/>
            </a:endParaRPr>
          </a:p>
          <a:p>
            <a:pPr>
              <a:spcBef>
                <a:spcPts val="0"/>
              </a:spcBef>
              <a:buFont typeface="Wingdings" panose="05000000000000000000" pitchFamily="2" charset="2"/>
              <a:buChar char="Ø"/>
            </a:pPr>
            <a:r>
              <a:rPr lang="en-US" sz="2800" dirty="0">
                <a:latin typeface="Helvetica" panose="020B0604020202020204" pitchFamily="34" charset="0"/>
                <a:cs typeface="Helvetica" panose="020B0604020202020204" pitchFamily="34" charset="0"/>
              </a:rPr>
              <a:t>2003- GEF council approved NCSAs as well as a Global Support Program managed by UNEP and UNDP</a:t>
            </a:r>
          </a:p>
          <a:p>
            <a:pPr marL="0" indent="0">
              <a:spcBef>
                <a:spcPts val="0"/>
              </a:spcBef>
              <a:buNone/>
            </a:pPr>
            <a:endParaRPr lang="en-US" sz="2800" dirty="0">
              <a:latin typeface="Helvetica" panose="020B0604020202020204" pitchFamily="34" charset="0"/>
              <a:cs typeface="Helvetica" panose="020B0604020202020204" pitchFamily="34" charset="0"/>
            </a:endParaRPr>
          </a:p>
          <a:p>
            <a:pPr>
              <a:spcBef>
                <a:spcPts val="0"/>
              </a:spcBef>
              <a:buFont typeface="Wingdings" panose="05000000000000000000" pitchFamily="2" charset="2"/>
              <a:buChar char="Ø"/>
            </a:pPr>
            <a:r>
              <a:rPr lang="en-US" sz="2800" dirty="0">
                <a:latin typeface="Helvetica" panose="020B0604020202020204" pitchFamily="34" charset="0"/>
                <a:cs typeface="Helvetica" panose="020B0604020202020204" pitchFamily="34" charset="0"/>
              </a:rPr>
              <a:t>23 Projects in GEF 4 (CB2), 37 projects in GEF 5 and 12 projects approved in GEF 6</a:t>
            </a:r>
          </a:p>
          <a:p>
            <a:endParaRPr lang="en-US" sz="2800" dirty="0"/>
          </a:p>
        </p:txBody>
      </p:sp>
      <p:sp>
        <p:nvSpPr>
          <p:cNvPr id="6147" name="Title 3"/>
          <p:cNvSpPr txBox="1">
            <a:spLocks/>
          </p:cNvSpPr>
          <p:nvPr/>
        </p:nvSpPr>
        <p:spPr bwMode="auto">
          <a:xfrm>
            <a:off x="0" y="0"/>
            <a:ext cx="9144000" cy="685800"/>
          </a:xfrm>
          <a:prstGeom prst="rect">
            <a:avLst/>
          </a:prstGeom>
          <a:solidFill>
            <a:schemeClr val="accent1"/>
          </a:solidFill>
          <a:ln>
            <a:noFill/>
          </a:ln>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600" b="1" dirty="0">
                <a:solidFill>
                  <a:schemeClr val="bg1"/>
                </a:solidFill>
                <a:latin typeface="Calibri" pitchFamily="34" charset="0"/>
              </a:rPr>
              <a:t>Evolution of Capacity Development at the GEF</a:t>
            </a:r>
          </a:p>
        </p:txBody>
      </p:sp>
    </p:spTree>
    <p:extLst>
      <p:ext uri="{BB962C8B-B14F-4D97-AF65-F5344CB8AC3E}">
        <p14:creationId xmlns:p14="http://schemas.microsoft.com/office/powerpoint/2010/main" val="358816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457200" y="990600"/>
            <a:ext cx="8229600" cy="4846638"/>
          </a:xfrm>
        </p:spPr>
        <p:txBody>
          <a:bodyPr/>
          <a:lstStyle/>
          <a:p>
            <a:r>
              <a:rPr lang="en-US" sz="2800" dirty="0">
                <a:latin typeface="Helvetica" panose="020B0604020202020204" pitchFamily="34" charset="0"/>
                <a:cs typeface="Helvetica" panose="020B0604020202020204" pitchFamily="34" charset="0"/>
              </a:rPr>
              <a:t>193 countries received funding for National Capacity Self Assessments (NCSAs)</a:t>
            </a:r>
          </a:p>
          <a:p>
            <a:endParaRPr lang="en-US" sz="2800" dirty="0">
              <a:latin typeface="Helvetica" panose="020B0604020202020204" pitchFamily="34" charset="0"/>
              <a:cs typeface="Helvetica" panose="020B0604020202020204" pitchFamily="34" charset="0"/>
            </a:endParaRPr>
          </a:p>
          <a:p>
            <a:r>
              <a:rPr lang="en-US" sz="2800" dirty="0">
                <a:latin typeface="Helvetica" panose="020B0604020202020204" pitchFamily="34" charset="0"/>
                <a:cs typeface="Helvetica" panose="020B0604020202020204" pitchFamily="34" charset="0"/>
              </a:rPr>
              <a:t>146 completed and prepared Action Plans</a:t>
            </a:r>
          </a:p>
          <a:p>
            <a:r>
              <a:rPr lang="en-US" sz="2800" dirty="0">
                <a:latin typeface="Helvetica" panose="020B0604020202020204" pitchFamily="34" charset="0"/>
                <a:cs typeface="Helvetica" panose="020B0604020202020204" pitchFamily="34" charset="0"/>
              </a:rPr>
              <a:t>All countries in this constituency carried out NCSAs</a:t>
            </a:r>
          </a:p>
          <a:p>
            <a:r>
              <a:rPr lang="en-US" sz="2800" dirty="0">
                <a:latin typeface="Helvetica" panose="020B0604020202020204" pitchFamily="34" charset="0"/>
                <a:cs typeface="Helvetica" panose="020B0604020202020204" pitchFamily="34" charset="0"/>
              </a:rPr>
              <a:t>Two countries prepared follow up projects – Seychelles and Kenya</a:t>
            </a:r>
            <a:r>
              <a:rPr lang="en-US" dirty="0">
                <a:latin typeface="Helvetica" panose="020B0604020202020204" pitchFamily="34" charset="0"/>
                <a:cs typeface="Helvetica" panose="020B0604020202020204" pitchFamily="34" charset="0"/>
              </a:rPr>
              <a:t>. (</a:t>
            </a:r>
            <a:r>
              <a:rPr lang="en-US" sz="2800" dirty="0">
                <a:latin typeface="Helvetica" panose="020B0604020202020204" pitchFamily="34" charset="0"/>
                <a:cs typeface="Helvetica" panose="020B0604020202020204" pitchFamily="34" charset="0"/>
              </a:rPr>
              <a:t>GEF 4 – Now closed)</a:t>
            </a:r>
          </a:p>
          <a:p>
            <a:r>
              <a:rPr lang="en-US" sz="2800" dirty="0">
                <a:latin typeface="Helvetica" panose="020B0604020202020204" pitchFamily="34" charset="0"/>
                <a:cs typeface="Helvetica" panose="020B0604020202020204" pitchFamily="34" charset="0"/>
              </a:rPr>
              <a:t>South Sudan, Sudan, Madagascar, Comoros, Djibouti, Uganda approved In GEF 6</a:t>
            </a:r>
          </a:p>
          <a:p>
            <a:endParaRPr lang="en-US" dirty="0"/>
          </a:p>
          <a:p>
            <a:endParaRPr lang="en-US" dirty="0"/>
          </a:p>
          <a:p>
            <a:r>
              <a:rPr lang="en-US" dirty="0"/>
              <a:t> </a:t>
            </a:r>
          </a:p>
          <a:p>
            <a:pPr lvl="0"/>
            <a:endParaRPr lang="en-US" dirty="0"/>
          </a:p>
        </p:txBody>
      </p:sp>
      <p:sp>
        <p:nvSpPr>
          <p:cNvPr id="12291" name="Title 3"/>
          <p:cNvSpPr txBox="1">
            <a:spLocks/>
          </p:cNvSpPr>
          <p:nvPr/>
        </p:nvSpPr>
        <p:spPr bwMode="auto">
          <a:xfrm>
            <a:off x="0" y="0"/>
            <a:ext cx="9144000" cy="9906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3600" b="1" dirty="0">
                <a:solidFill>
                  <a:schemeClr val="bg1"/>
                </a:solidFill>
              </a:rPr>
              <a:t>National Capacity Self Assessment (NCSA</a:t>
            </a:r>
            <a:r>
              <a:rPr lang="en-US" altLang="en-US" dirty="0">
                <a:solidFill>
                  <a:schemeClr val="bg1"/>
                </a:solidFill>
              </a:rPr>
              <a:t>)</a:t>
            </a:r>
          </a:p>
        </p:txBody>
      </p:sp>
    </p:spTree>
    <p:extLst>
      <p:ext uri="{BB962C8B-B14F-4D97-AF65-F5344CB8AC3E}">
        <p14:creationId xmlns:p14="http://schemas.microsoft.com/office/powerpoint/2010/main" val="154415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630633454"/>
              </p:ext>
            </p:extLst>
          </p:nvPr>
        </p:nvGraphicFramePr>
        <p:xfrm>
          <a:off x="1035874" y="933511"/>
          <a:ext cx="7193726" cy="5230270"/>
        </p:xfrm>
        <a:graphic>
          <a:graphicData uri="http://schemas.openxmlformats.org/presentationml/2006/ole">
            <mc:AlternateContent xmlns:mc="http://schemas.openxmlformats.org/markup-compatibility/2006">
              <mc:Choice xmlns:v="urn:schemas-microsoft-com:vml" Requires="v">
                <p:oleObj spid="_x0000_s1042" name="Document" r:id="rId4" imgW="5949456" imgH="5136462" progId="Word.Document.12">
                  <p:embed/>
                </p:oleObj>
              </mc:Choice>
              <mc:Fallback>
                <p:oleObj name="Document" r:id="rId4" imgW="5949456" imgH="5136462" progId="Word.Document.12">
                  <p:embed/>
                  <p:pic>
                    <p:nvPicPr>
                      <p:cNvPr id="0" name=""/>
                      <p:cNvPicPr/>
                      <p:nvPr/>
                    </p:nvPicPr>
                    <p:blipFill>
                      <a:blip r:embed="rId5"/>
                      <a:stretch>
                        <a:fillRect/>
                      </a:stretch>
                    </p:blipFill>
                    <p:spPr>
                      <a:xfrm>
                        <a:off x="1035874" y="933511"/>
                        <a:ext cx="7193726" cy="5230270"/>
                      </a:xfrm>
                      <a:prstGeom prst="rect">
                        <a:avLst/>
                      </a:prstGeom>
                      <a:noFill/>
                      <a:ln cmpd="dbl">
                        <a:solidFill>
                          <a:schemeClr val="accent1">
                            <a:lumMod val="75000"/>
                          </a:schemeClr>
                        </a:solidFill>
                      </a:ln>
                    </p:spPr>
                  </p:pic>
                </p:oleObj>
              </mc:Fallback>
            </mc:AlternateContent>
          </a:graphicData>
        </a:graphic>
      </p:graphicFrame>
      <p:sp>
        <p:nvSpPr>
          <p:cNvPr id="4" name="TextBox 3"/>
          <p:cNvSpPr txBox="1"/>
          <p:nvPr/>
        </p:nvSpPr>
        <p:spPr>
          <a:xfrm>
            <a:off x="1600200" y="533400"/>
            <a:ext cx="5943600" cy="400110"/>
          </a:xfrm>
          <a:prstGeom prst="rect">
            <a:avLst/>
          </a:prstGeom>
          <a:noFill/>
        </p:spPr>
        <p:txBody>
          <a:bodyPr wrap="square" rtlCol="0">
            <a:spAutoFit/>
          </a:bodyPr>
          <a:lstStyle/>
          <a:p>
            <a:r>
              <a:rPr lang="en-US" sz="2000" b="1" dirty="0"/>
              <a:t>CCCD Projects Alignment with MEA Obligation</a:t>
            </a:r>
          </a:p>
        </p:txBody>
      </p:sp>
    </p:spTree>
    <p:extLst>
      <p:ext uri="{BB962C8B-B14F-4D97-AF65-F5344CB8AC3E}">
        <p14:creationId xmlns:p14="http://schemas.microsoft.com/office/powerpoint/2010/main" val="329484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4294967295"/>
          </p:nvPr>
        </p:nvSpPr>
        <p:spPr>
          <a:xfrm>
            <a:off x="457200" y="1143000"/>
            <a:ext cx="8229600" cy="4953000"/>
          </a:xfrm>
        </p:spPr>
        <p:txBody>
          <a:bodyPr/>
          <a:lstStyle/>
          <a:p>
            <a:pPr eaLnBrk="1" hangingPunct="1">
              <a:buFont typeface="Wingdings" panose="05000000000000000000" pitchFamily="2" charset="2"/>
              <a:buChar char="v"/>
              <a:defRPr/>
            </a:pPr>
            <a:r>
              <a:rPr lang="en-US" dirty="0">
                <a:latin typeface="Helvetica" panose="020B0604020202020204" pitchFamily="34" charset="0"/>
                <a:ea typeface="ＭＳ Ｐゴシック" pitchFamily="34" charset="-128"/>
                <a:cs typeface="Helvetica" panose="020B0604020202020204" pitchFamily="34" charset="0"/>
              </a:rPr>
              <a:t>  	Improving environmental information,   	</a:t>
            </a:r>
            <a:r>
              <a:rPr lang="en-US" sz="2800" dirty="0">
                <a:latin typeface="Helvetica" panose="020B0604020202020204" pitchFamily="34" charset="0"/>
                <a:ea typeface="ＭＳ Ｐゴシック" pitchFamily="34" charset="-128"/>
                <a:cs typeface="Helvetica" panose="020B0604020202020204" pitchFamily="34" charset="0"/>
              </a:rPr>
              <a:t>monitoring and reporting –  in </a:t>
            </a:r>
            <a:r>
              <a:rPr lang="en-US" sz="2800" b="1" dirty="0">
                <a:latin typeface="Helvetica" panose="020B0604020202020204" pitchFamily="34" charset="0"/>
                <a:ea typeface="ＭＳ Ｐゴシック" pitchFamily="34" charset="-128"/>
                <a:cs typeface="Helvetica" panose="020B0604020202020204" pitchFamily="34" charset="0"/>
              </a:rPr>
              <a:t>Croatia</a:t>
            </a:r>
            <a:r>
              <a:rPr lang="en-US" sz="2800" dirty="0">
                <a:latin typeface="Helvetica" panose="020B0604020202020204" pitchFamily="34" charset="0"/>
                <a:ea typeface="ＭＳ Ｐゴシック" pitchFamily="34" charset="-128"/>
                <a:cs typeface="Helvetica" panose="020B0604020202020204" pitchFamily="34" charset="0"/>
              </a:rPr>
              <a:t> – 	</a:t>
            </a:r>
            <a:r>
              <a:rPr lang="en-US" sz="2800" i="1" dirty="0">
                <a:latin typeface="Helvetica" panose="020B0604020202020204" pitchFamily="34" charset="0"/>
                <a:ea typeface="ＭＳ Ｐゴシック" pitchFamily="34" charset="-128"/>
                <a:cs typeface="Helvetica" panose="020B0604020202020204" pitchFamily="34" charset="0"/>
              </a:rPr>
              <a:t>reporting system for MEAs</a:t>
            </a:r>
            <a:r>
              <a:rPr lang="en-US" sz="2800" dirty="0">
                <a:latin typeface="Helvetica" panose="020B0604020202020204" pitchFamily="34" charset="0"/>
                <a:ea typeface="ＭＳ Ｐゴシック" pitchFamily="34" charset="-128"/>
                <a:cs typeface="Helvetica" panose="020B0604020202020204" pitchFamily="34" charset="0"/>
              </a:rPr>
              <a:t>, in </a:t>
            </a:r>
            <a:r>
              <a:rPr lang="en-US" sz="2800" b="1" dirty="0">
                <a:latin typeface="Helvetica" panose="020B0604020202020204" pitchFamily="34" charset="0"/>
                <a:ea typeface="ＭＳ Ｐゴシック" pitchFamily="34" charset="-128"/>
                <a:cs typeface="Helvetica" panose="020B0604020202020204" pitchFamily="34" charset="0"/>
              </a:rPr>
              <a:t>Albania</a:t>
            </a:r>
            <a:r>
              <a:rPr lang="en-US" sz="2800" dirty="0">
                <a:latin typeface="Helvetica" panose="020B0604020202020204" pitchFamily="34" charset="0"/>
                <a:ea typeface="ＭＳ Ｐゴシック" pitchFamily="34" charset="-128"/>
                <a:cs typeface="Helvetica" panose="020B0604020202020204" pitchFamily="34" charset="0"/>
              </a:rPr>
              <a:t> 	– 	EMIS, </a:t>
            </a:r>
          </a:p>
          <a:p>
            <a:pPr eaLnBrk="1" hangingPunct="1">
              <a:buFont typeface="Wingdings" panose="05000000000000000000" pitchFamily="2" charset="2"/>
              <a:buChar char="v"/>
              <a:defRPr/>
            </a:pPr>
            <a:r>
              <a:rPr lang="en-US" sz="2800" dirty="0">
                <a:latin typeface="Helvetica" panose="020B0604020202020204" pitchFamily="34" charset="0"/>
                <a:ea typeface="ＭＳ Ｐゴシック" pitchFamily="34" charset="-128"/>
                <a:cs typeface="Helvetica" panose="020B0604020202020204" pitchFamily="34" charset="0"/>
              </a:rPr>
              <a:t> 	Capacity Development for Improved National 	And International Environmental 	Management in </a:t>
            </a:r>
            <a:r>
              <a:rPr lang="en-US" sz="2800" b="1" dirty="0">
                <a:latin typeface="Helvetica" panose="020B0604020202020204" pitchFamily="34" charset="0"/>
                <a:ea typeface="ＭＳ Ｐゴシック" pitchFamily="34" charset="-128"/>
                <a:cs typeface="Helvetica" panose="020B0604020202020204" pitchFamily="34" charset="0"/>
              </a:rPr>
              <a:t>Seychelles,</a:t>
            </a:r>
          </a:p>
          <a:p>
            <a:pPr marL="0" indent="0" eaLnBrk="1" hangingPunct="1">
              <a:lnSpc>
                <a:spcPct val="15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marL="0" indent="0" eaLnBrk="1" hangingPunct="1">
              <a:lnSpc>
                <a:spcPct val="70000"/>
              </a:lnSpc>
              <a:buFont typeface="Arial" charset="0"/>
              <a:buNone/>
              <a:defRPr/>
            </a:pPr>
            <a:endParaRPr lang="en-US" sz="1800" dirty="0">
              <a:ea typeface="ＭＳ Ｐゴシック" pitchFamily="34" charset="-128"/>
            </a:endParaRPr>
          </a:p>
        </p:txBody>
      </p:sp>
      <p:sp>
        <p:nvSpPr>
          <p:cNvPr id="18435" name="Title 3"/>
          <p:cNvSpPr txBox="1">
            <a:spLocks/>
          </p:cNvSpPr>
          <p:nvPr/>
        </p:nvSpPr>
        <p:spPr bwMode="auto">
          <a:xfrm>
            <a:off x="0" y="8467"/>
            <a:ext cx="9144000" cy="11430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dirty="0">
                <a:solidFill>
                  <a:schemeClr val="bg1"/>
                </a:solidFill>
              </a:rPr>
              <a:t>Follow up Projects - Focus</a:t>
            </a:r>
          </a:p>
        </p:txBody>
      </p:sp>
    </p:spTree>
    <p:extLst>
      <p:ext uri="{BB962C8B-B14F-4D97-AF65-F5344CB8AC3E}">
        <p14:creationId xmlns:p14="http://schemas.microsoft.com/office/powerpoint/2010/main" val="149186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4294967295"/>
          </p:nvPr>
        </p:nvSpPr>
        <p:spPr>
          <a:xfrm>
            <a:off x="457200" y="1143000"/>
            <a:ext cx="8229600" cy="4953000"/>
          </a:xfrm>
        </p:spPr>
        <p:txBody>
          <a:bodyPr/>
          <a:lstStyle/>
          <a:p>
            <a:pPr marL="0" indent="0" eaLnBrk="1" hangingPunct="1">
              <a:lnSpc>
                <a:spcPts val="2880"/>
              </a:lnSpc>
              <a:buNone/>
              <a:defRPr/>
            </a:pPr>
            <a:endParaRPr lang="en-US" sz="2800" dirty="0">
              <a:ea typeface="ＭＳ Ｐゴシック" pitchFamily="34" charset="-128"/>
            </a:endParaRPr>
          </a:p>
          <a:p>
            <a:pPr eaLnBrk="1" hangingPunct="1">
              <a:lnSpc>
                <a:spcPts val="2880"/>
              </a:lnSpc>
              <a:buFont typeface="Wingdings" panose="05000000000000000000" pitchFamily="2" charset="2"/>
              <a:buChar char="v"/>
              <a:defRPr/>
            </a:pPr>
            <a:r>
              <a:rPr lang="en-US" dirty="0">
                <a:latin typeface="Helvetica" panose="020B0604020202020204" pitchFamily="34" charset="0"/>
                <a:ea typeface="ＭＳ Ｐゴシック" pitchFamily="34" charset="-128"/>
                <a:cs typeface="Helvetica" panose="020B0604020202020204" pitchFamily="34" charset="0"/>
              </a:rPr>
              <a:t>	</a:t>
            </a:r>
            <a:r>
              <a:rPr lang="en-US" sz="2800" dirty="0">
                <a:latin typeface="Helvetica" panose="020B0604020202020204" pitchFamily="34" charset="0"/>
                <a:ea typeface="ＭＳ Ｐゴシック" pitchFamily="34" charset="-128"/>
                <a:cs typeface="Helvetica" panose="020B0604020202020204" pitchFamily="34" charset="0"/>
              </a:rPr>
              <a:t>Using Enhanced regulatory and 	information 	systems for integrated 	implementation of MEAs </a:t>
            </a:r>
            <a:r>
              <a:rPr lang="en-US" sz="2800" b="1" dirty="0">
                <a:latin typeface="Helvetica" panose="020B0604020202020204" pitchFamily="34" charset="0"/>
                <a:ea typeface="ＭＳ Ｐゴシック" pitchFamily="34" charset="-128"/>
                <a:cs typeface="Helvetica" panose="020B0604020202020204" pitchFamily="34" charset="0"/>
              </a:rPr>
              <a:t>Kenya, </a:t>
            </a:r>
          </a:p>
          <a:p>
            <a:pPr lvl="2" eaLnBrk="1" hangingPunct="1">
              <a:lnSpc>
                <a:spcPts val="2880"/>
              </a:lnSpc>
              <a:buFont typeface="Wingdings" panose="05000000000000000000" pitchFamily="2" charset="2"/>
              <a:buChar char="v"/>
              <a:defRPr/>
            </a:pPr>
            <a:endParaRPr lang="en-US" b="1" dirty="0">
              <a:latin typeface="Helvetica" panose="020B0604020202020204" pitchFamily="34" charset="0"/>
              <a:ea typeface="ＭＳ Ｐゴシック" pitchFamily="34" charset="-128"/>
              <a:cs typeface="Helvetica" panose="020B0604020202020204" pitchFamily="34" charset="0"/>
            </a:endParaRPr>
          </a:p>
          <a:p>
            <a:pPr eaLnBrk="1" hangingPunct="1">
              <a:buFont typeface="Wingdings" panose="05000000000000000000" pitchFamily="2" charset="2"/>
              <a:buChar char="v"/>
              <a:defRPr/>
            </a:pPr>
            <a:r>
              <a:rPr lang="en-US" sz="2800" dirty="0">
                <a:latin typeface="Helvetica" panose="020B0604020202020204" pitchFamily="34" charset="0"/>
                <a:ea typeface="ＭＳ Ｐゴシック" pitchFamily="34" charset="-128"/>
                <a:cs typeface="Helvetica" panose="020B0604020202020204" pitchFamily="34" charset="0"/>
              </a:rPr>
              <a:t>	Strengthening Coordination, consultation 	and 	management approached to 	implementation of 	MEA obligations </a:t>
            </a:r>
            <a:r>
              <a:rPr lang="en-US" sz="2800" dirty="0" err="1">
                <a:latin typeface="Helvetica" panose="020B0604020202020204" pitchFamily="34" charset="0"/>
                <a:ea typeface="ＭＳ Ｐゴシック" pitchFamily="34" charset="-128"/>
                <a:cs typeface="Helvetica" panose="020B0604020202020204" pitchFamily="34" charset="0"/>
              </a:rPr>
              <a:t>e.g</a:t>
            </a:r>
            <a:r>
              <a:rPr lang="en-US" sz="2800" dirty="0">
                <a:latin typeface="Helvetica" panose="020B0604020202020204" pitchFamily="34" charset="0"/>
                <a:ea typeface="ＭＳ Ｐゴシック" pitchFamily="34" charset="-128"/>
                <a:cs typeface="Helvetica" panose="020B0604020202020204" pitchFamily="34" charset="0"/>
              </a:rPr>
              <a:t> 	</a:t>
            </a:r>
            <a:r>
              <a:rPr lang="en-US" sz="2800" i="1" dirty="0">
                <a:latin typeface="Helvetica" panose="020B0604020202020204" pitchFamily="34" charset="0"/>
                <a:ea typeface="ＭＳ Ｐゴシック" pitchFamily="34" charset="-128"/>
                <a:cs typeface="Helvetica" panose="020B0604020202020204" pitchFamily="34" charset="0"/>
              </a:rPr>
              <a:t>strengthening 	capacity to integrate MEA 	obligations in national 	regional and local 	levels </a:t>
            </a:r>
            <a:r>
              <a:rPr lang="en-US" sz="2800" dirty="0">
                <a:latin typeface="Helvetica" panose="020B0604020202020204" pitchFamily="34" charset="0"/>
                <a:ea typeface="ＭＳ Ｐゴシック" pitchFamily="34" charset="-128"/>
                <a:cs typeface="Helvetica" panose="020B0604020202020204" pitchFamily="34" charset="0"/>
              </a:rPr>
              <a:t>in </a:t>
            </a:r>
            <a:r>
              <a:rPr lang="en-US" sz="2800" b="1" dirty="0">
                <a:latin typeface="Helvetica" panose="020B0604020202020204" pitchFamily="34" charset="0"/>
                <a:ea typeface="ＭＳ Ｐゴシック" pitchFamily="34" charset="-128"/>
                <a:cs typeface="Helvetica" panose="020B0604020202020204" pitchFamily="34" charset="0"/>
              </a:rPr>
              <a:t>Romania</a:t>
            </a:r>
          </a:p>
          <a:p>
            <a:pPr marL="0" indent="0" eaLnBrk="1" hangingPunct="1">
              <a:lnSpc>
                <a:spcPct val="15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marL="0" indent="0" eaLnBrk="1" hangingPunct="1">
              <a:lnSpc>
                <a:spcPct val="70000"/>
              </a:lnSpc>
              <a:buFont typeface="Arial" charset="0"/>
              <a:buNone/>
              <a:defRPr/>
            </a:pPr>
            <a:endParaRPr lang="en-US" sz="1800" dirty="0">
              <a:ea typeface="ＭＳ Ｐゴシック" pitchFamily="34" charset="-128"/>
            </a:endParaRPr>
          </a:p>
        </p:txBody>
      </p:sp>
      <p:sp>
        <p:nvSpPr>
          <p:cNvPr id="18435" name="Title 3"/>
          <p:cNvSpPr txBox="1">
            <a:spLocks/>
          </p:cNvSpPr>
          <p:nvPr/>
        </p:nvSpPr>
        <p:spPr bwMode="auto">
          <a:xfrm>
            <a:off x="0" y="8467"/>
            <a:ext cx="9144000" cy="11430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dirty="0">
                <a:solidFill>
                  <a:schemeClr val="bg1"/>
                </a:solidFill>
              </a:rPr>
              <a:t>Follow up Projects</a:t>
            </a:r>
          </a:p>
        </p:txBody>
      </p:sp>
    </p:spTree>
    <p:extLst>
      <p:ext uri="{BB962C8B-B14F-4D97-AF65-F5344CB8AC3E}">
        <p14:creationId xmlns:p14="http://schemas.microsoft.com/office/powerpoint/2010/main" val="229098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4294967295"/>
          </p:nvPr>
        </p:nvSpPr>
        <p:spPr>
          <a:xfrm>
            <a:off x="152400" y="1143000"/>
            <a:ext cx="8839200" cy="4953000"/>
          </a:xfrm>
        </p:spPr>
        <p:txBody>
          <a:bodyPr/>
          <a:lstStyle/>
          <a:p>
            <a:pPr marL="0" indent="0" eaLnBrk="1" hangingPunct="1">
              <a:lnSpc>
                <a:spcPts val="3700"/>
              </a:lnSpc>
              <a:spcBef>
                <a:spcPts val="0"/>
              </a:spcBef>
              <a:buNone/>
              <a:defRPr/>
            </a:pPr>
            <a:r>
              <a:rPr lang="en-US" sz="2800" dirty="0">
                <a:ea typeface="ＭＳ Ｐゴシック" pitchFamily="34" charset="-128"/>
              </a:rPr>
              <a:t>	</a:t>
            </a:r>
          </a:p>
          <a:p>
            <a:pPr eaLnBrk="1" hangingPunct="1">
              <a:lnSpc>
                <a:spcPts val="3700"/>
              </a:lnSpc>
              <a:spcBef>
                <a:spcPts val="0"/>
              </a:spcBef>
              <a:buFont typeface="Wingdings" panose="05000000000000000000" pitchFamily="2" charset="2"/>
              <a:buChar char="v"/>
              <a:defRPr/>
            </a:pPr>
            <a:r>
              <a:rPr lang="en-US" sz="2800" dirty="0">
                <a:latin typeface="Helvetica" panose="020B0604020202020204" pitchFamily="34" charset="0"/>
                <a:ea typeface="ＭＳ Ｐゴシック" pitchFamily="34" charset="-128"/>
                <a:cs typeface="Helvetica" panose="020B0604020202020204" pitchFamily="34" charset="0"/>
              </a:rPr>
              <a:t> 	Pilot innovative Economic and Financial tools </a:t>
            </a:r>
            <a:r>
              <a:rPr lang="en-US" sz="2800" dirty="0" err="1">
                <a:latin typeface="Helvetica" panose="020B0604020202020204" pitchFamily="34" charset="0"/>
                <a:ea typeface="ＭＳ Ｐゴシック" pitchFamily="34" charset="-128"/>
                <a:cs typeface="Helvetica" panose="020B0604020202020204" pitchFamily="34" charset="0"/>
              </a:rPr>
              <a:t>e.g</a:t>
            </a:r>
            <a:r>
              <a:rPr lang="en-US" sz="2800" dirty="0">
                <a:latin typeface="Helvetica" panose="020B0604020202020204" pitchFamily="34" charset="0"/>
                <a:ea typeface="ＭＳ Ｐゴシック" pitchFamily="34" charset="-128"/>
                <a:cs typeface="Helvetica" panose="020B0604020202020204" pitchFamily="34" charset="0"/>
              </a:rPr>
              <a:t> 	</a:t>
            </a:r>
            <a:r>
              <a:rPr lang="en-US" sz="2800" i="1" dirty="0">
                <a:latin typeface="Helvetica" panose="020B0604020202020204" pitchFamily="34" charset="0"/>
                <a:ea typeface="ＭＳ Ｐゴシック" pitchFamily="34" charset="-128"/>
                <a:cs typeface="Helvetica" panose="020B0604020202020204" pitchFamily="34" charset="0"/>
              </a:rPr>
              <a:t>strengthening environmental fiscal reform in 	</a:t>
            </a:r>
            <a:r>
              <a:rPr lang="en-US" sz="2800" b="1" dirty="0">
                <a:latin typeface="Helvetica" panose="020B0604020202020204" pitchFamily="34" charset="0"/>
                <a:ea typeface="ＭＳ Ｐゴシック" pitchFamily="34" charset="-128"/>
                <a:cs typeface="Helvetica" panose="020B0604020202020204" pitchFamily="34" charset="0"/>
              </a:rPr>
              <a:t>Moldova, </a:t>
            </a:r>
            <a:r>
              <a:rPr lang="en-US" sz="2800" i="1" dirty="0">
                <a:latin typeface="Helvetica" panose="020B0604020202020204" pitchFamily="34" charset="0"/>
                <a:ea typeface="ＭＳ Ｐゴシック" pitchFamily="34" charset="-128"/>
                <a:cs typeface="Helvetica" panose="020B0604020202020204" pitchFamily="34" charset="0"/>
              </a:rPr>
              <a:t>piloting natural resources valuation 	within environment impact assessments </a:t>
            </a:r>
            <a:r>
              <a:rPr lang="en-US" sz="2800" dirty="0">
                <a:latin typeface="Helvetica" panose="020B0604020202020204" pitchFamily="34" charset="0"/>
                <a:ea typeface="ＭＳ Ｐゴシック" pitchFamily="34" charset="-128"/>
                <a:cs typeface="Helvetica" panose="020B0604020202020204" pitchFamily="34" charset="0"/>
              </a:rPr>
              <a:t>in 	</a:t>
            </a:r>
            <a:r>
              <a:rPr lang="en-US" sz="2800" b="1" dirty="0">
                <a:latin typeface="Helvetica" panose="020B0604020202020204" pitchFamily="34" charset="0"/>
                <a:ea typeface="ＭＳ Ｐゴシック" pitchFamily="34" charset="-128"/>
                <a:cs typeface="Helvetica" panose="020B0604020202020204" pitchFamily="34" charset="0"/>
              </a:rPr>
              <a:t>Jamaica</a:t>
            </a:r>
          </a:p>
          <a:p>
            <a:pPr lvl="1" eaLnBrk="1" hangingPunct="1">
              <a:lnSpc>
                <a:spcPts val="2880"/>
              </a:lnSpc>
              <a:buFont typeface="Wingdings" panose="05000000000000000000" pitchFamily="2" charset="2"/>
              <a:buChar char="v"/>
              <a:defRPr/>
            </a:pPr>
            <a:endParaRPr lang="en-US" b="1" dirty="0">
              <a:latin typeface="Helvetica" panose="020B0604020202020204" pitchFamily="34" charset="0"/>
              <a:ea typeface="ＭＳ Ｐゴシック" pitchFamily="34" charset="-128"/>
              <a:cs typeface="Helvetica" panose="020B0604020202020204" pitchFamily="34" charset="0"/>
            </a:endParaRPr>
          </a:p>
          <a:p>
            <a:pPr marL="0" indent="0" eaLnBrk="1" hangingPunct="1">
              <a:buNone/>
              <a:defRPr/>
            </a:pPr>
            <a:r>
              <a:rPr lang="en-US" sz="2800" dirty="0">
                <a:latin typeface="Helvetica" panose="020B0604020202020204" pitchFamily="34" charset="0"/>
                <a:ea typeface="ＭＳ Ｐゴシック" pitchFamily="34" charset="-128"/>
                <a:cs typeface="Helvetica" panose="020B0604020202020204" pitchFamily="34" charset="0"/>
              </a:rPr>
              <a:t> 	</a:t>
            </a:r>
            <a:endParaRPr lang="en-US" dirty="0">
              <a:ea typeface="ＭＳ Ｐゴシック" pitchFamily="34" charset="-128"/>
            </a:endParaRPr>
          </a:p>
          <a:p>
            <a:pPr marL="0" indent="0" eaLnBrk="1" hangingPunct="1">
              <a:lnSpc>
                <a:spcPct val="70000"/>
              </a:lnSpc>
              <a:buFont typeface="Arial" charset="0"/>
              <a:buNone/>
              <a:defRPr/>
            </a:pPr>
            <a:endParaRPr lang="en-US"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marL="0" indent="0" eaLnBrk="1" hangingPunct="1">
              <a:lnSpc>
                <a:spcPct val="70000"/>
              </a:lnSpc>
              <a:buFont typeface="Arial" charset="0"/>
              <a:buNone/>
              <a:defRPr/>
            </a:pPr>
            <a:endParaRPr lang="en-US" sz="2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eaLnBrk="1" hangingPunct="1">
              <a:lnSpc>
                <a:spcPct val="70000"/>
              </a:lnSpc>
              <a:buFont typeface="Arial" charset="0"/>
              <a:buChar char="•"/>
              <a:defRPr/>
            </a:pPr>
            <a:endParaRPr lang="en-US" sz="1800" dirty="0">
              <a:ea typeface="ＭＳ Ｐゴシック" pitchFamily="34" charset="-128"/>
            </a:endParaRPr>
          </a:p>
          <a:p>
            <a:pPr marL="0" indent="0" eaLnBrk="1" hangingPunct="1">
              <a:lnSpc>
                <a:spcPct val="70000"/>
              </a:lnSpc>
              <a:buFont typeface="Arial" charset="0"/>
              <a:buNone/>
              <a:defRPr/>
            </a:pPr>
            <a:endParaRPr lang="en-US" sz="1800" dirty="0">
              <a:ea typeface="ＭＳ Ｐゴシック" pitchFamily="34" charset="-128"/>
            </a:endParaRPr>
          </a:p>
        </p:txBody>
      </p:sp>
      <p:sp>
        <p:nvSpPr>
          <p:cNvPr id="18435" name="Title 3"/>
          <p:cNvSpPr txBox="1">
            <a:spLocks/>
          </p:cNvSpPr>
          <p:nvPr/>
        </p:nvSpPr>
        <p:spPr bwMode="auto">
          <a:xfrm>
            <a:off x="0" y="8467"/>
            <a:ext cx="9144000" cy="11430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dirty="0">
                <a:solidFill>
                  <a:schemeClr val="bg1"/>
                </a:solidFill>
              </a:rPr>
              <a:t>Follow up Projects</a:t>
            </a:r>
          </a:p>
        </p:txBody>
      </p:sp>
    </p:spTree>
    <p:extLst>
      <p:ext uri="{BB962C8B-B14F-4D97-AF65-F5344CB8AC3E}">
        <p14:creationId xmlns:p14="http://schemas.microsoft.com/office/powerpoint/2010/main" val="383001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4294967295"/>
          </p:nvPr>
        </p:nvSpPr>
        <p:spPr>
          <a:xfrm>
            <a:off x="457200" y="1143000"/>
            <a:ext cx="8229600" cy="4953000"/>
          </a:xfrm>
        </p:spPr>
        <p:txBody>
          <a:bodyPr/>
          <a:lstStyle/>
          <a:p>
            <a:pPr eaLnBrk="1" hangingPunct="1">
              <a:lnSpc>
                <a:spcPts val="2880"/>
              </a:lnSpc>
              <a:buFont typeface="Wingdings" panose="05000000000000000000" pitchFamily="2" charset="2"/>
              <a:buChar char="§"/>
              <a:defRPr/>
            </a:pPr>
            <a:endParaRPr lang="en-US" dirty="0">
              <a:ea typeface="ＭＳ Ｐゴシック" pitchFamily="34" charset="-128"/>
            </a:endParaRPr>
          </a:p>
          <a:p>
            <a:pPr eaLnBrk="1" hangingPunct="1">
              <a:lnSpc>
                <a:spcPts val="2880"/>
              </a:lnSpc>
              <a:buFont typeface="Wingdings" panose="05000000000000000000" pitchFamily="2" charset="2"/>
              <a:buChar char="v"/>
              <a:defRPr/>
            </a:pPr>
            <a:r>
              <a:rPr lang="en-US" dirty="0">
                <a:latin typeface="Helvetica" panose="020B0604020202020204" pitchFamily="34" charset="0"/>
                <a:ea typeface="ＭＳ Ｐゴシック" pitchFamily="34" charset="-128"/>
                <a:cs typeface="Helvetica" panose="020B0604020202020204" pitchFamily="34" charset="0"/>
              </a:rPr>
              <a:t> 	73 Projects implemented in 64 	countries, and 2 Regional projects and 	1 global project</a:t>
            </a:r>
          </a:p>
          <a:p>
            <a:pPr eaLnBrk="1" hangingPunct="1">
              <a:lnSpc>
                <a:spcPts val="2880"/>
              </a:lnSpc>
              <a:buFont typeface="Wingdings" panose="05000000000000000000" pitchFamily="2" charset="2"/>
              <a:buChar char="v"/>
              <a:defRPr/>
            </a:pPr>
            <a:endParaRPr lang="en-US" dirty="0">
              <a:latin typeface="Helvetica" panose="020B0604020202020204" pitchFamily="34" charset="0"/>
              <a:ea typeface="ＭＳ Ｐゴシック" pitchFamily="34" charset="-128"/>
              <a:cs typeface="Helvetica" panose="020B0604020202020204" pitchFamily="34" charset="0"/>
            </a:endParaRPr>
          </a:p>
          <a:p>
            <a:pPr eaLnBrk="1" hangingPunct="1">
              <a:lnSpc>
                <a:spcPts val="2880"/>
              </a:lnSpc>
              <a:buFont typeface="Wingdings" panose="05000000000000000000" pitchFamily="2" charset="2"/>
              <a:buChar char="v"/>
              <a:defRPr/>
            </a:pPr>
            <a:r>
              <a:rPr lang="en-US" dirty="0">
                <a:latin typeface="Helvetica" panose="020B0604020202020204" pitchFamily="34" charset="0"/>
                <a:ea typeface="ＭＳ Ｐゴシック" pitchFamily="34" charset="-128"/>
                <a:cs typeface="Helvetica" panose="020B0604020202020204" pitchFamily="34" charset="0"/>
              </a:rPr>
              <a:t> 	24 projects (33%) are now closed, 32 	projects under implementation (44%) 	and 17 projects either just started, 	being developed or at signature stage. </a:t>
            </a:r>
          </a:p>
          <a:p>
            <a:pPr eaLnBrk="1" hangingPunct="1">
              <a:lnSpc>
                <a:spcPct val="70000"/>
              </a:lnSpc>
              <a:buFont typeface="Wingdings" panose="05000000000000000000" pitchFamily="2" charset="2"/>
              <a:buChar char="v"/>
              <a:defRPr/>
            </a:pPr>
            <a:endParaRPr lang="en-US" sz="2800" dirty="0">
              <a:ea typeface="ＭＳ Ｐゴシック" pitchFamily="34" charset="-128"/>
            </a:endParaRPr>
          </a:p>
          <a:p>
            <a:pPr eaLnBrk="1" hangingPunct="1">
              <a:lnSpc>
                <a:spcPct val="70000"/>
              </a:lnSpc>
              <a:buFont typeface="Wingdings" panose="05000000000000000000" pitchFamily="2" charset="2"/>
              <a:buChar char="v"/>
              <a:defRPr/>
            </a:pPr>
            <a:endParaRPr lang="en-US" sz="2800" dirty="0">
              <a:ea typeface="ＭＳ Ｐゴシック" pitchFamily="34" charset="-128"/>
            </a:endParaRPr>
          </a:p>
          <a:p>
            <a:pPr eaLnBrk="1" hangingPunct="1">
              <a:lnSpc>
                <a:spcPct val="70000"/>
              </a:lnSpc>
              <a:buFont typeface="Wingdings" panose="05000000000000000000" pitchFamily="2" charset="2"/>
              <a:buChar char="v"/>
              <a:defRPr/>
            </a:pPr>
            <a:endParaRPr lang="en-US" sz="1800" dirty="0">
              <a:ea typeface="ＭＳ Ｐゴシック" pitchFamily="34" charset="-128"/>
            </a:endParaRPr>
          </a:p>
          <a:p>
            <a:pPr eaLnBrk="1" hangingPunct="1">
              <a:lnSpc>
                <a:spcPct val="70000"/>
              </a:lnSpc>
              <a:buFont typeface="Wingdings" panose="05000000000000000000" pitchFamily="2" charset="2"/>
              <a:buChar char="v"/>
              <a:defRPr/>
            </a:pPr>
            <a:endParaRPr lang="en-US" sz="1800" dirty="0">
              <a:ea typeface="ＭＳ Ｐゴシック" pitchFamily="34" charset="-128"/>
            </a:endParaRPr>
          </a:p>
          <a:p>
            <a:pPr marL="0" indent="0" eaLnBrk="1" hangingPunct="1">
              <a:lnSpc>
                <a:spcPct val="70000"/>
              </a:lnSpc>
              <a:buFont typeface="Arial" charset="0"/>
              <a:buNone/>
              <a:defRPr/>
            </a:pPr>
            <a:endParaRPr lang="en-US" sz="1800" dirty="0">
              <a:ea typeface="ＭＳ Ｐゴシック" pitchFamily="34" charset="-128"/>
            </a:endParaRPr>
          </a:p>
        </p:txBody>
      </p:sp>
      <p:sp>
        <p:nvSpPr>
          <p:cNvPr id="18435" name="Title 3"/>
          <p:cNvSpPr txBox="1">
            <a:spLocks/>
          </p:cNvSpPr>
          <p:nvPr/>
        </p:nvSpPr>
        <p:spPr bwMode="auto">
          <a:xfrm>
            <a:off x="0" y="8467"/>
            <a:ext cx="9144000" cy="1143000"/>
          </a:xfrm>
          <a:prstGeom prst="rect">
            <a:avLst/>
          </a:prstGeom>
          <a:solidFill>
            <a:schemeClr val="accent1"/>
          </a:solidFill>
          <a:ln>
            <a:noFill/>
          </a:ln>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4000" b="1" dirty="0">
                <a:solidFill>
                  <a:schemeClr val="bg1"/>
                </a:solidFill>
              </a:rPr>
              <a:t>Follow up Projects</a:t>
            </a:r>
          </a:p>
        </p:txBody>
      </p:sp>
    </p:spTree>
    <p:extLst>
      <p:ext uri="{BB962C8B-B14F-4D97-AF65-F5344CB8AC3E}">
        <p14:creationId xmlns:p14="http://schemas.microsoft.com/office/powerpoint/2010/main" val="3942347063"/>
      </p:ext>
    </p:extLst>
  </p:cSld>
  <p:clrMapOvr>
    <a:masterClrMapping/>
  </p:clrMapOvr>
</p:sld>
</file>

<file path=ppt/theme/theme1.xml><?xml version="1.0" encoding="utf-8"?>
<a:theme xmlns:a="http://schemas.openxmlformats.org/drawingml/2006/main" name="GEF ECW 2012 Template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11118</TotalTime>
  <Words>1988</Words>
  <Application>Microsoft Office PowerPoint</Application>
  <PresentationFormat>On-screen Show (4:3)</PresentationFormat>
  <Paragraphs>230</Paragraphs>
  <Slides>12</Slides>
  <Notes>12</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4" baseType="lpstr">
      <vt:lpstr>ＭＳ Ｐゴシック</vt:lpstr>
      <vt:lpstr>Andes</vt:lpstr>
      <vt:lpstr>Arial</vt:lpstr>
      <vt:lpstr>Calibri</vt:lpstr>
      <vt:lpstr>Calibri Light</vt:lpstr>
      <vt:lpstr>Cambria</vt:lpstr>
      <vt:lpstr>Garamond</vt:lpstr>
      <vt:lpstr>Helvetica</vt:lpstr>
      <vt:lpstr>Wingdings</vt:lpstr>
      <vt:lpstr>GEF ECW 2012 Template English</vt:lpstr>
      <vt:lpstr>Custom Design</vt:lpstr>
      <vt:lpstr>Document</vt:lpstr>
      <vt:lpstr>   Cross-Cutting Capacity Development (CCCD)in the GEF –  A REVIEW  GEF Expanded Constituency Workshops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Nicolas Alejandro Marquez Pizzanelli</cp:lastModifiedBy>
  <cp:revision>603</cp:revision>
  <cp:lastPrinted>2017-02-01T13:42:38Z</cp:lastPrinted>
  <dcterms:created xsi:type="dcterms:W3CDTF">2011-03-08T15:42:01Z</dcterms:created>
  <dcterms:modified xsi:type="dcterms:W3CDTF">2017-04-19T14:20:19Z</dcterms:modified>
</cp:coreProperties>
</file>