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60" r:id="rId5"/>
    <p:sldId id="262" r:id="rId6"/>
    <p:sldId id="263" r:id="rId7"/>
    <p:sldId id="266" r:id="rId8"/>
    <p:sldId id="264" r:id="rId9"/>
    <p:sldId id="291" r:id="rId10"/>
    <p:sldId id="292" r:id="rId11"/>
    <p:sldId id="268" r:id="rId12"/>
    <p:sldId id="267" r:id="rId13"/>
    <p:sldId id="273" r:id="rId14"/>
    <p:sldId id="279" r:id="rId15"/>
    <p:sldId id="280" r:id="rId16"/>
    <p:sldId id="285" r:id="rId17"/>
    <p:sldId id="270" r:id="rId18"/>
    <p:sldId id="287" r:id="rId19"/>
    <p:sldId id="281" r:id="rId20"/>
    <p:sldId id="271" r:id="rId21"/>
    <p:sldId id="272" r:id="rId22"/>
    <p:sldId id="290" r:id="rId23"/>
    <p:sldId id="261" r:id="rId2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60" autoAdjust="0"/>
    <p:restoredTop sz="94016" autoAdjust="0"/>
  </p:normalViewPr>
  <p:slideViewPr>
    <p:cSldViewPr>
      <p:cViewPr varScale="1">
        <p:scale>
          <a:sx n="106" d="100"/>
          <a:sy n="106" d="100"/>
        </p:scale>
        <p:origin x="13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8" d="100"/>
          <a:sy n="68" d="100"/>
        </p:scale>
        <p:origin x="3019" y="5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400249\AppData\Local\Microsoft\Windows\Temporary%20Internet%20Files\Content.Outlook\66UHW812\GEF-CSO%20Network%20members%20(as%20of%20May%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CSO</a:t>
            </a:r>
            <a:r>
              <a:rPr lang="en-US" baseline="0" dirty="0" smtClean="0"/>
              <a:t> Network Membership</a:t>
            </a:r>
            <a:endParaRPr lang="en-US" dirty="0"/>
          </a:p>
        </c:rich>
      </c:tx>
      <c:overlay val="0"/>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279662441279092E-2"/>
          <c:y val="0.28151785001933216"/>
          <c:w val="0.91629297458893877"/>
          <c:h val="0.64432418028964644"/>
        </c:manualLayout>
      </c:layout>
      <c:pie3DChart>
        <c:varyColors val="1"/>
        <c:ser>
          <c:idx val="0"/>
          <c:order val="0"/>
          <c:tx>
            <c:strRef>
              <c:f>'[GEF-CSO Network members (as of May 2015).xlsx]active'!$I$522</c:f>
              <c:strCache>
                <c:ptCount val="1"/>
                <c:pt idx="0">
                  <c:v>Number of CSOs</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dLbl>
              <c:idx val="0"/>
              <c:layout>
                <c:manualLayout>
                  <c:x val="-0.19520887602473572"/>
                  <c:y val="6.7339011195029191E-2"/>
                </c:manualLayout>
              </c:layout>
              <c:showLegendKey val="0"/>
              <c:showVal val="1"/>
              <c:showCatName val="1"/>
              <c:showSerName val="0"/>
              <c:showPercent val="1"/>
              <c:showBubbleSize val="0"/>
              <c:extLst>
                <c:ext xmlns:c15="http://schemas.microsoft.com/office/drawing/2012/chart" uri="{CE6537A1-D6FC-4f65-9D91-7224C49458BB}"/>
              </c:extLst>
            </c:dLbl>
            <c:dLbl>
              <c:idx val="1"/>
              <c:layout>
                <c:manualLayout>
                  <c:x val="9.4217853904070892E-2"/>
                  <c:y val="-0.2207891156462585"/>
                </c:manualLayout>
              </c:layout>
              <c:showLegendKey val="0"/>
              <c:showVal val="1"/>
              <c:showCatName val="1"/>
              <c:showSerName val="0"/>
              <c:showPercent val="1"/>
              <c:showBubbleSize val="0"/>
              <c:extLst>
                <c:ext xmlns:c15="http://schemas.microsoft.com/office/drawing/2012/chart" uri="{CE6537A1-D6FC-4f65-9D91-7224C49458BB}"/>
              </c:extLst>
            </c:dLbl>
            <c:dLbl>
              <c:idx val="2"/>
              <c:layout>
                <c:manualLayout>
                  <c:x val="-5.7599661028918475E-2"/>
                  <c:y val="-3.9933916889830397E-2"/>
                </c:manualLayout>
              </c:layout>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'[GEF-CSO Network members (as of May 2015).xlsx]active'!$H$523:$H$526</c:f>
              <c:strCache>
                <c:ptCount val="4"/>
                <c:pt idx="0">
                  <c:v>Africa</c:v>
                </c:pt>
                <c:pt idx="1">
                  <c:v>Asia</c:v>
                </c:pt>
                <c:pt idx="2">
                  <c:v>Europe</c:v>
                </c:pt>
                <c:pt idx="3">
                  <c:v>Americas</c:v>
                </c:pt>
              </c:strCache>
            </c:strRef>
          </c:cat>
          <c:val>
            <c:numRef>
              <c:f>'[GEF-CSO Network members (as of May 2015).xlsx]active'!$I$523:$I$526</c:f>
              <c:numCache>
                <c:formatCode>General</c:formatCode>
                <c:ptCount val="4"/>
                <c:pt idx="0">
                  <c:v>189</c:v>
                </c:pt>
                <c:pt idx="1">
                  <c:v>113</c:v>
                </c:pt>
                <c:pt idx="2">
                  <c:v>79</c:v>
                </c:pt>
                <c:pt idx="3">
                  <c:v>85</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3" y="0"/>
            <a:ext cx="2982119" cy="464820"/>
          </a:xfrm>
          <a:prstGeom prst="rect">
            <a:avLst/>
          </a:prstGeom>
        </p:spPr>
        <p:txBody>
          <a:bodyPr vert="horz" lIns="92446" tIns="46223" rIns="92446" bIns="46223" rtlCol="0"/>
          <a:lstStyle>
            <a:lvl1pPr algn="r">
              <a:defRPr sz="1200"/>
            </a:lvl1pPr>
          </a:lstStyle>
          <a:p>
            <a:fld id="{51AB43A4-DCA0-4C24-8C34-237176F81A9C}" type="datetimeFigureOut">
              <a:rPr lang="en-US" smtClean="0"/>
              <a:t>9/16/2015</a:t>
            </a:fld>
            <a:endParaRPr lang="en-US"/>
          </a:p>
        </p:txBody>
      </p:sp>
      <p:sp>
        <p:nvSpPr>
          <p:cNvPr id="4" name="Footer Placeholder 3"/>
          <p:cNvSpPr>
            <a:spLocks noGrp="1"/>
          </p:cNvSpPr>
          <p:nvPr>
            <p:ph type="ftr" sz="quarter" idx="2"/>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2446" tIns="46223" rIns="92446" bIns="46223" rtlCol="0" anchor="b"/>
          <a:lstStyle>
            <a:lvl1pPr algn="r">
              <a:defRPr sz="1200"/>
            </a:lvl1pPr>
          </a:lstStyle>
          <a:p>
            <a:fld id="{12852A88-94C2-489F-A148-7AFA3F448BB5}" type="slidenum">
              <a:rPr lang="en-US" smtClean="0"/>
              <a:t>‹#›</a:t>
            </a:fld>
            <a:endParaRPr lang="en-US"/>
          </a:p>
        </p:txBody>
      </p:sp>
    </p:spTree>
    <p:extLst>
      <p:ext uri="{BB962C8B-B14F-4D97-AF65-F5344CB8AC3E}">
        <p14:creationId xmlns:p14="http://schemas.microsoft.com/office/powerpoint/2010/main" val="2362034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46" tIns="46223" rIns="92446" bIns="46223" rtlCol="0"/>
          <a:lstStyle>
            <a:lvl1pPr algn="r">
              <a:defRPr sz="1200"/>
            </a:lvl1pPr>
          </a:lstStyle>
          <a:p>
            <a:fld id="{36E69764-5E40-4B6F-A5FF-A74CAB646028}" type="datetimeFigureOut">
              <a:rPr lang="en-US" smtClean="0"/>
              <a:t>9/16/2015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a:defRPr sz="1200"/>
            </a:lvl1pPr>
          </a:lstStyle>
          <a:p>
            <a:fld id="{05F603F6-5552-4C91-B61E-0A12D1C204A5}" type="slidenum">
              <a:rPr lang="en-US" smtClean="0"/>
              <a:t>‹#›</a:t>
            </a:fld>
            <a:endParaRPr lang="en-US"/>
          </a:p>
        </p:txBody>
      </p:sp>
    </p:spTree>
    <p:extLst>
      <p:ext uri="{BB962C8B-B14F-4D97-AF65-F5344CB8AC3E}">
        <p14:creationId xmlns:p14="http://schemas.microsoft.com/office/powerpoint/2010/main" val="89412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603F6-5552-4C91-B61E-0A12D1C204A5}" type="slidenum">
              <a:rPr lang="en-US" smtClean="0"/>
              <a:t>1</a:t>
            </a:fld>
            <a:endParaRPr lang="en-US"/>
          </a:p>
        </p:txBody>
      </p:sp>
    </p:spTree>
    <p:extLst>
      <p:ext uri="{BB962C8B-B14F-4D97-AF65-F5344CB8AC3E}">
        <p14:creationId xmlns:p14="http://schemas.microsoft.com/office/powerpoint/2010/main" val="400365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5F603F6-5552-4C91-B61E-0A12D1C204A5}" type="slidenum">
              <a:rPr lang="en-US" smtClean="0"/>
              <a:t>10</a:t>
            </a:fld>
            <a:endParaRPr lang="en-US"/>
          </a:p>
        </p:txBody>
      </p:sp>
    </p:spTree>
    <p:extLst>
      <p:ext uri="{BB962C8B-B14F-4D97-AF65-F5344CB8AC3E}">
        <p14:creationId xmlns:p14="http://schemas.microsoft.com/office/powerpoint/2010/main" val="147978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603F6-5552-4C91-B61E-0A12D1C204A5}" type="slidenum">
              <a:rPr lang="en-US" smtClean="0"/>
              <a:t>11</a:t>
            </a:fld>
            <a:endParaRPr lang="en-US"/>
          </a:p>
        </p:txBody>
      </p:sp>
    </p:spTree>
    <p:extLst>
      <p:ext uri="{BB962C8B-B14F-4D97-AF65-F5344CB8AC3E}">
        <p14:creationId xmlns:p14="http://schemas.microsoft.com/office/powerpoint/2010/main" val="359750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603F6-5552-4C91-B61E-0A12D1C204A5}" type="slidenum">
              <a:rPr lang="en-US" smtClean="0"/>
              <a:t>12</a:t>
            </a:fld>
            <a:endParaRPr lang="en-US"/>
          </a:p>
        </p:txBody>
      </p:sp>
    </p:spTree>
    <p:extLst>
      <p:ext uri="{BB962C8B-B14F-4D97-AF65-F5344CB8AC3E}">
        <p14:creationId xmlns:p14="http://schemas.microsoft.com/office/powerpoint/2010/main" val="143007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sz="1200" dirty="0" smtClean="0">
              <a:effectLst/>
            </a:endParaRPr>
          </a:p>
        </p:txBody>
      </p:sp>
      <p:sp>
        <p:nvSpPr>
          <p:cNvPr id="4" name="Slide Number Placeholder 3"/>
          <p:cNvSpPr>
            <a:spLocks noGrp="1"/>
          </p:cNvSpPr>
          <p:nvPr>
            <p:ph type="sldNum" sz="quarter" idx="10"/>
          </p:nvPr>
        </p:nvSpPr>
        <p:spPr/>
        <p:txBody>
          <a:bodyPr/>
          <a:lstStyle/>
          <a:p>
            <a:fld id="{05F603F6-5552-4C91-B61E-0A12D1C204A5}" type="slidenum">
              <a:rPr lang="en-US" smtClean="0"/>
              <a:t>13</a:t>
            </a:fld>
            <a:endParaRPr lang="en-US"/>
          </a:p>
        </p:txBody>
      </p:sp>
    </p:spTree>
    <p:extLst>
      <p:ext uri="{BB962C8B-B14F-4D97-AF65-F5344CB8AC3E}">
        <p14:creationId xmlns:p14="http://schemas.microsoft.com/office/powerpoint/2010/main" val="267709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baseline="0" dirty="0" smtClean="0"/>
          </a:p>
        </p:txBody>
      </p:sp>
      <p:sp>
        <p:nvSpPr>
          <p:cNvPr id="4" name="Slide Number Placeholder 3"/>
          <p:cNvSpPr>
            <a:spLocks noGrp="1"/>
          </p:cNvSpPr>
          <p:nvPr>
            <p:ph type="sldNum" sz="quarter" idx="10"/>
          </p:nvPr>
        </p:nvSpPr>
        <p:spPr/>
        <p:txBody>
          <a:bodyPr/>
          <a:lstStyle/>
          <a:p>
            <a:fld id="{05F603F6-5552-4C91-B61E-0A12D1C204A5}" type="slidenum">
              <a:rPr lang="en-US" smtClean="0"/>
              <a:t>14</a:t>
            </a:fld>
            <a:endParaRPr lang="en-US"/>
          </a:p>
        </p:txBody>
      </p:sp>
    </p:spTree>
    <p:extLst>
      <p:ext uri="{BB962C8B-B14F-4D97-AF65-F5344CB8AC3E}">
        <p14:creationId xmlns:p14="http://schemas.microsoft.com/office/powerpoint/2010/main" val="301684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603F6-5552-4C91-B61E-0A12D1C204A5}" type="slidenum">
              <a:rPr lang="en-US" smtClean="0"/>
              <a:t>15</a:t>
            </a:fld>
            <a:endParaRPr lang="en-US"/>
          </a:p>
        </p:txBody>
      </p:sp>
    </p:spTree>
    <p:extLst>
      <p:ext uri="{BB962C8B-B14F-4D97-AF65-F5344CB8AC3E}">
        <p14:creationId xmlns:p14="http://schemas.microsoft.com/office/powerpoint/2010/main" val="117616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F603F6-5552-4C91-B61E-0A12D1C204A5}" type="slidenum">
              <a:rPr lang="en-US" smtClean="0"/>
              <a:t>16</a:t>
            </a:fld>
            <a:endParaRPr lang="en-US"/>
          </a:p>
        </p:txBody>
      </p:sp>
    </p:spTree>
    <p:extLst>
      <p:ext uri="{BB962C8B-B14F-4D97-AF65-F5344CB8AC3E}">
        <p14:creationId xmlns:p14="http://schemas.microsoft.com/office/powerpoint/2010/main" val="321176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F603F6-5552-4C91-B61E-0A12D1C204A5}" type="slidenum">
              <a:rPr lang="en-US" smtClean="0"/>
              <a:t>17</a:t>
            </a:fld>
            <a:endParaRPr lang="en-US"/>
          </a:p>
        </p:txBody>
      </p:sp>
    </p:spTree>
    <p:extLst>
      <p:ext uri="{BB962C8B-B14F-4D97-AF65-F5344CB8AC3E}">
        <p14:creationId xmlns:p14="http://schemas.microsoft.com/office/powerpoint/2010/main" val="2815982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a:pPr>
            <a:endParaRPr lang="en-US" sz="1200" u="none" kern="1200" dirty="0" smtClean="0">
              <a:solidFill>
                <a:schemeClr val="tx1"/>
              </a:solidFill>
              <a:effectLst/>
              <a:latin typeface="+mn-lt"/>
              <a:ea typeface="+mn-ea"/>
              <a:cs typeface="+mn-cs"/>
            </a:endParaRPr>
          </a:p>
          <a:p>
            <a:pPr lvl="0" rtl="0"/>
            <a:endParaRPr lang="en-US" sz="1200" dirty="0"/>
          </a:p>
        </p:txBody>
      </p:sp>
      <p:sp>
        <p:nvSpPr>
          <p:cNvPr id="4" name="Slide Number Placeholder 3"/>
          <p:cNvSpPr>
            <a:spLocks noGrp="1"/>
          </p:cNvSpPr>
          <p:nvPr>
            <p:ph type="sldNum" sz="quarter" idx="10"/>
          </p:nvPr>
        </p:nvSpPr>
        <p:spPr/>
        <p:txBody>
          <a:bodyPr/>
          <a:lstStyle/>
          <a:p>
            <a:fld id="{05F603F6-5552-4C91-B61E-0A12D1C204A5}" type="slidenum">
              <a:rPr lang="en-US" smtClean="0"/>
              <a:t>18</a:t>
            </a:fld>
            <a:endParaRPr lang="en-US"/>
          </a:p>
        </p:txBody>
      </p:sp>
    </p:spTree>
    <p:extLst>
      <p:ext uri="{BB962C8B-B14F-4D97-AF65-F5344CB8AC3E}">
        <p14:creationId xmlns:p14="http://schemas.microsoft.com/office/powerpoint/2010/main" val="1097905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05F603F6-5552-4C91-B61E-0A12D1C204A5}" type="slidenum">
              <a:rPr lang="en-US" smtClean="0"/>
              <a:t>19</a:t>
            </a:fld>
            <a:endParaRPr lang="en-US"/>
          </a:p>
        </p:txBody>
      </p:sp>
    </p:spTree>
    <p:extLst>
      <p:ext uri="{BB962C8B-B14F-4D97-AF65-F5344CB8AC3E}">
        <p14:creationId xmlns:p14="http://schemas.microsoft.com/office/powerpoint/2010/main" val="2494295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05F603F6-5552-4C91-B61E-0A12D1C204A5}" type="slidenum">
              <a:rPr lang="en-US" smtClean="0"/>
              <a:t>2</a:t>
            </a:fld>
            <a:endParaRPr lang="en-US"/>
          </a:p>
        </p:txBody>
      </p:sp>
    </p:spTree>
    <p:extLst>
      <p:ext uri="{BB962C8B-B14F-4D97-AF65-F5344CB8AC3E}">
        <p14:creationId xmlns:p14="http://schemas.microsoft.com/office/powerpoint/2010/main" val="564333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603F6-5552-4C91-B61E-0A12D1C204A5}" type="slidenum">
              <a:rPr lang="en-US" smtClean="0"/>
              <a:t>20</a:t>
            </a:fld>
            <a:endParaRPr lang="en-US"/>
          </a:p>
        </p:txBody>
      </p:sp>
    </p:spTree>
    <p:extLst>
      <p:ext uri="{BB962C8B-B14F-4D97-AF65-F5344CB8AC3E}">
        <p14:creationId xmlns:p14="http://schemas.microsoft.com/office/powerpoint/2010/main" val="35181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aseline="0" dirty="0" smtClean="0"/>
          </a:p>
        </p:txBody>
      </p:sp>
      <p:sp>
        <p:nvSpPr>
          <p:cNvPr id="4" name="Slide Number Placeholder 3"/>
          <p:cNvSpPr>
            <a:spLocks noGrp="1"/>
          </p:cNvSpPr>
          <p:nvPr>
            <p:ph type="sldNum" sz="quarter" idx="10"/>
          </p:nvPr>
        </p:nvSpPr>
        <p:spPr/>
        <p:txBody>
          <a:bodyPr/>
          <a:lstStyle/>
          <a:p>
            <a:fld id="{05F603F6-5552-4C91-B61E-0A12D1C204A5}" type="slidenum">
              <a:rPr lang="en-US" smtClean="0"/>
              <a:t>3</a:t>
            </a:fld>
            <a:endParaRPr lang="en-US"/>
          </a:p>
        </p:txBody>
      </p:sp>
    </p:spTree>
    <p:extLst>
      <p:ext uri="{BB962C8B-B14F-4D97-AF65-F5344CB8AC3E}">
        <p14:creationId xmlns:p14="http://schemas.microsoft.com/office/powerpoint/2010/main" val="3466836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5F603F6-5552-4C91-B61E-0A12D1C204A5}" type="slidenum">
              <a:rPr lang="en-US" smtClean="0"/>
              <a:t>4</a:t>
            </a:fld>
            <a:endParaRPr lang="en-US"/>
          </a:p>
        </p:txBody>
      </p:sp>
    </p:spTree>
    <p:extLst>
      <p:ext uri="{BB962C8B-B14F-4D97-AF65-F5344CB8AC3E}">
        <p14:creationId xmlns:p14="http://schemas.microsoft.com/office/powerpoint/2010/main" val="117417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5F603F6-5552-4C91-B61E-0A12D1C204A5}" type="slidenum">
              <a:rPr lang="en-US" smtClean="0"/>
              <a:t>5</a:t>
            </a:fld>
            <a:endParaRPr lang="en-US"/>
          </a:p>
        </p:txBody>
      </p:sp>
    </p:spTree>
    <p:extLst>
      <p:ext uri="{BB962C8B-B14F-4D97-AF65-F5344CB8AC3E}">
        <p14:creationId xmlns:p14="http://schemas.microsoft.com/office/powerpoint/2010/main" val="408534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marR="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05F603F6-5552-4C91-B61E-0A12D1C204A5}" type="slidenum">
              <a:rPr lang="en-US" smtClean="0"/>
              <a:t>6</a:t>
            </a:fld>
            <a:endParaRPr lang="en-US"/>
          </a:p>
        </p:txBody>
      </p:sp>
    </p:spTree>
    <p:extLst>
      <p:ext uri="{BB962C8B-B14F-4D97-AF65-F5344CB8AC3E}">
        <p14:creationId xmlns:p14="http://schemas.microsoft.com/office/powerpoint/2010/main" val="391107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5F603F6-5552-4C91-B61E-0A12D1C204A5}" type="slidenum">
              <a:rPr lang="en-US" smtClean="0"/>
              <a:t>7</a:t>
            </a:fld>
            <a:endParaRPr lang="en-US"/>
          </a:p>
        </p:txBody>
      </p:sp>
    </p:spTree>
    <p:extLst>
      <p:ext uri="{BB962C8B-B14F-4D97-AF65-F5344CB8AC3E}">
        <p14:creationId xmlns:p14="http://schemas.microsoft.com/office/powerpoint/2010/main" val="80887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5F603F6-5552-4C91-B61E-0A12D1C204A5}" type="slidenum">
              <a:rPr lang="en-US" smtClean="0"/>
              <a:t>8</a:t>
            </a:fld>
            <a:endParaRPr lang="en-US"/>
          </a:p>
        </p:txBody>
      </p:sp>
    </p:spTree>
    <p:extLst>
      <p:ext uri="{BB962C8B-B14F-4D97-AF65-F5344CB8AC3E}">
        <p14:creationId xmlns:p14="http://schemas.microsoft.com/office/powerpoint/2010/main" val="102676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603F6-5552-4C91-B61E-0A12D1C204A5}" type="slidenum">
              <a:rPr lang="en-US" smtClean="0"/>
              <a:t>9</a:t>
            </a:fld>
            <a:endParaRPr lang="en-US"/>
          </a:p>
        </p:txBody>
      </p:sp>
    </p:spTree>
    <p:extLst>
      <p:ext uri="{BB962C8B-B14F-4D97-AF65-F5344CB8AC3E}">
        <p14:creationId xmlns:p14="http://schemas.microsoft.com/office/powerpoint/2010/main" val="1370271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1" name="Text Placeholder 5"/>
          <p:cNvSpPr>
            <a:spLocks noGrp="1"/>
          </p:cNvSpPr>
          <p:nvPr>
            <p:ph type="body" sz="quarter" idx="11" hasCustomPrompt="1"/>
          </p:nvPr>
        </p:nvSpPr>
        <p:spPr>
          <a:xfrm>
            <a:off x="3124200" y="3733800"/>
            <a:ext cx="5715000" cy="1653956"/>
          </a:xfrm>
        </p:spPr>
        <p:txBody>
          <a:bodyPr anchor="t">
            <a:normAutofit/>
          </a:bodyPr>
          <a:lstStyle>
            <a:lvl1pPr marL="0" indent="0" algn="r">
              <a:buNone/>
              <a:defRPr lang="en-US" sz="2800" b="1" kern="1200" dirty="0">
                <a:solidFill>
                  <a:srgbClr val="6F7A8F"/>
                </a:solidFill>
                <a:latin typeface="+mn-lt"/>
                <a:ea typeface="+mn-ea"/>
                <a:cs typeface="+mn-cs"/>
              </a:defRPr>
            </a:lvl1pPr>
          </a:lstStyle>
          <a:p>
            <a:pPr lvl="0"/>
            <a:r>
              <a:rPr lang="en-US" dirty="0" smtClean="0"/>
              <a:t>Subtitle</a:t>
            </a:r>
            <a:endParaRPr lang="en-US" dirty="0"/>
          </a:p>
        </p:txBody>
      </p:sp>
      <p:sp>
        <p:nvSpPr>
          <p:cNvPr id="12" name="Text Placeholder 5"/>
          <p:cNvSpPr>
            <a:spLocks noGrp="1"/>
          </p:cNvSpPr>
          <p:nvPr>
            <p:ph type="body" sz="quarter" idx="12" hasCustomPrompt="1"/>
          </p:nvPr>
        </p:nvSpPr>
        <p:spPr>
          <a:xfrm>
            <a:off x="5410200" y="5562600"/>
            <a:ext cx="3429000" cy="304800"/>
          </a:xfrm>
        </p:spPr>
        <p:txBody>
          <a:bodyPr anchor="t">
            <a:normAutofit/>
          </a:bodyPr>
          <a:lstStyle>
            <a:lvl1pPr marL="0" indent="0" algn="l">
              <a:buNone/>
              <a:defRPr lang="en-US" sz="1600" kern="1200" dirty="0">
                <a:solidFill>
                  <a:srgbClr val="6F7A8F"/>
                </a:solidFill>
                <a:latin typeface="+mn-lt"/>
                <a:ea typeface="+mn-ea"/>
                <a:cs typeface="+mn-cs"/>
              </a:defRPr>
            </a:lvl1pPr>
          </a:lstStyle>
          <a:p>
            <a:pPr lvl="0"/>
            <a:r>
              <a:rPr lang="en-US" dirty="0" smtClean="0"/>
              <a:t>Name</a:t>
            </a:r>
          </a:p>
        </p:txBody>
      </p:sp>
      <p:sp>
        <p:nvSpPr>
          <p:cNvPr id="13" name="Text Placeholder 5"/>
          <p:cNvSpPr>
            <a:spLocks noGrp="1"/>
          </p:cNvSpPr>
          <p:nvPr>
            <p:ph type="body" sz="quarter" idx="13" hasCustomPrompt="1"/>
          </p:nvPr>
        </p:nvSpPr>
        <p:spPr>
          <a:xfrm>
            <a:off x="5410200" y="5867400"/>
            <a:ext cx="3429000" cy="304800"/>
          </a:xfrm>
        </p:spPr>
        <p:txBody>
          <a:bodyPr anchor="t">
            <a:normAutofit/>
          </a:bodyPr>
          <a:lstStyle>
            <a:lvl1pPr marL="0" indent="0" algn="l">
              <a:buNone/>
              <a:defRPr lang="en-US" sz="1600" kern="1200" dirty="0">
                <a:solidFill>
                  <a:srgbClr val="6F7A8F"/>
                </a:solidFill>
                <a:latin typeface="+mn-lt"/>
                <a:ea typeface="+mn-ea"/>
                <a:cs typeface="+mn-cs"/>
              </a:defRPr>
            </a:lvl1pPr>
          </a:lstStyle>
          <a:p>
            <a:pPr lvl="0"/>
            <a:r>
              <a:rPr lang="en-US" dirty="0" smtClean="0"/>
              <a:t>Position</a:t>
            </a:r>
          </a:p>
        </p:txBody>
      </p:sp>
      <p:sp>
        <p:nvSpPr>
          <p:cNvPr id="14" name="Text Placeholder 5"/>
          <p:cNvSpPr>
            <a:spLocks noGrp="1"/>
          </p:cNvSpPr>
          <p:nvPr>
            <p:ph type="body" sz="quarter" idx="14" hasCustomPrompt="1"/>
          </p:nvPr>
        </p:nvSpPr>
        <p:spPr>
          <a:xfrm>
            <a:off x="5410201" y="6172200"/>
            <a:ext cx="3429000" cy="304800"/>
          </a:xfrm>
        </p:spPr>
        <p:txBody>
          <a:bodyPr anchor="t">
            <a:normAutofit/>
          </a:bodyPr>
          <a:lstStyle>
            <a:lvl1pPr marL="0" indent="0" algn="l">
              <a:buNone/>
              <a:defRPr lang="en-US" sz="1600" kern="1200" dirty="0">
                <a:solidFill>
                  <a:srgbClr val="6F7A8F"/>
                </a:solidFill>
                <a:latin typeface="+mn-lt"/>
                <a:ea typeface="+mn-ea"/>
                <a:cs typeface="+mn-cs"/>
              </a:defRPr>
            </a:lvl1pPr>
          </a:lstStyle>
          <a:p>
            <a:pPr lvl="0"/>
            <a:r>
              <a:rPr lang="en-US" dirty="0" smtClean="0"/>
              <a:t>Date</a:t>
            </a:r>
          </a:p>
        </p:txBody>
      </p:sp>
      <p:sp>
        <p:nvSpPr>
          <p:cNvPr id="26" name="Rectangle 25"/>
          <p:cNvSpPr/>
          <p:nvPr userDrawn="1"/>
        </p:nvSpPr>
        <p:spPr>
          <a:xfrm>
            <a:off x="0" y="-1"/>
            <a:ext cx="2895600" cy="6622197"/>
          </a:xfrm>
          <a:prstGeom prst="rect">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p:cNvSpPr/>
          <p:nvPr userDrawn="1"/>
        </p:nvSpPr>
        <p:spPr>
          <a:xfrm>
            <a:off x="0" y="6622197"/>
            <a:ext cx="9144000" cy="235803"/>
          </a:xfrm>
          <a:prstGeom prst="rect">
            <a:avLst/>
          </a:prstGeom>
          <a:blipFill dpi="0" rotWithShape="1">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3000"/>
                      </a14:imgEffect>
                      <a14:imgEffect>
                        <a14:brightnessContrast bright="-12000"/>
                      </a14:imgEffect>
                    </a14:imgLayer>
                  </a14:imgProps>
                </a:ext>
                <a:ext uri="{28A0092B-C50C-407E-A947-70E740481C1C}">
                  <a14:useLocalDpi xmlns:a14="http://schemas.microsoft.com/office/drawing/2010/main" val="0"/>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 Placeholder 5"/>
          <p:cNvSpPr>
            <a:spLocks noGrp="1"/>
          </p:cNvSpPr>
          <p:nvPr>
            <p:ph type="body" sz="quarter" idx="10" hasCustomPrompt="1"/>
          </p:nvPr>
        </p:nvSpPr>
        <p:spPr>
          <a:xfrm>
            <a:off x="3113088" y="2003644"/>
            <a:ext cx="5726112" cy="1653956"/>
          </a:xfrm>
        </p:spPr>
        <p:txBody>
          <a:bodyPr anchor="t">
            <a:normAutofit/>
          </a:bodyPr>
          <a:lstStyle>
            <a:lvl1pPr marL="0" indent="0" algn="r">
              <a:buNone/>
              <a:defRPr kumimoji="0" lang="en-US" sz="4000" b="1" kern="1200" dirty="0">
                <a:solidFill>
                  <a:srgbClr val="2A602A"/>
                </a:solidFill>
                <a:effectLst/>
                <a:latin typeface="+mj-lt"/>
                <a:ea typeface="+mj-ea"/>
                <a:cs typeface="+mj-cs"/>
              </a:defRPr>
            </a:lvl1pPr>
          </a:lstStyle>
          <a:p>
            <a:pPr lvl="0"/>
            <a:r>
              <a:rPr lang="en-US" dirty="0" smtClean="0"/>
              <a:t>Title</a:t>
            </a:r>
            <a:endParaRPr lang="en-US" dirty="0"/>
          </a:p>
        </p:txBody>
      </p:sp>
      <p:sp>
        <p:nvSpPr>
          <p:cNvPr id="30" name="Заголовок 1"/>
          <p:cNvSpPr txBox="1">
            <a:spLocks/>
          </p:cNvSpPr>
          <p:nvPr userDrawn="1"/>
        </p:nvSpPr>
        <p:spPr>
          <a:xfrm>
            <a:off x="3112604" y="2003644"/>
            <a:ext cx="5726596" cy="1653956"/>
          </a:xfrm>
          <a:prstGeom prst="rect">
            <a:avLst/>
          </a:prstGeom>
          <a:ln w="41275" cap="sq">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ln>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smtClean="0">
              <a:solidFill>
                <a:srgbClr val="2A602A"/>
              </a:solidFill>
              <a:effectLst/>
            </a:endParaRPr>
          </a:p>
          <a:p>
            <a:endParaRPr lang="en-US" dirty="0">
              <a:solidFill>
                <a:srgbClr val="2A602A"/>
              </a:solidFill>
              <a:effectLst/>
            </a:endParaRPr>
          </a:p>
        </p:txBody>
      </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03023" y="772040"/>
            <a:ext cx="3048000" cy="583527"/>
          </a:xfrm>
          <a:prstGeom prst="rect">
            <a:avLst/>
          </a:prstGeom>
        </p:spPr>
      </p:pic>
    </p:spTree>
    <p:extLst>
      <p:ext uri="{BB962C8B-B14F-4D97-AF65-F5344CB8AC3E}">
        <p14:creationId xmlns:p14="http://schemas.microsoft.com/office/powerpoint/2010/main" val="256173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524000"/>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42259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2259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127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81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600200" y="533400"/>
            <a:ext cx="57912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48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 Placeholder 3"/>
          <p:cNvSpPr txBox="1">
            <a:spLocks/>
          </p:cNvSpPr>
          <p:nvPr userDrawn="1"/>
        </p:nvSpPr>
        <p:spPr>
          <a:xfrm>
            <a:off x="7924800" y="6400800"/>
            <a:ext cx="990600" cy="3048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lang="en-US" sz="1600" kern="1200" dirty="0">
                <a:solidFill>
                  <a:srgbClr val="6F7A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000" dirty="0" smtClean="0"/>
              <a:t>Page </a:t>
            </a:r>
            <a:fld id="{E6B49FC4-6DF8-4FFA-B89F-CC3B5DD88D1F}" type="slidenum">
              <a:rPr lang="en-US" sz="1000" smtClean="0"/>
              <a:t>‹#›</a:t>
            </a:fld>
            <a:endParaRPr lang="en-US" sz="10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Заголовок 1"/>
          <p:cNvSpPr txBox="1">
            <a:spLocks/>
          </p:cNvSpPr>
          <p:nvPr userDrawn="1"/>
        </p:nvSpPr>
        <p:spPr>
          <a:xfrm>
            <a:off x="411480" y="2819400"/>
            <a:ext cx="8351520" cy="86409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dirty="0" smtClean="0">
                <a:solidFill>
                  <a:schemeClr val="bg1"/>
                </a:solidFill>
                <a:effectLst/>
              </a:rPr>
              <a:t>Thank</a:t>
            </a:r>
            <a:r>
              <a:rPr lang="en-US" sz="5400" dirty="0" smtClean="0">
                <a:solidFill>
                  <a:schemeClr val="bg1"/>
                </a:solidFill>
              </a:rPr>
              <a:t> </a:t>
            </a:r>
            <a:r>
              <a:rPr lang="en-US" sz="5400" dirty="0" smtClean="0">
                <a:solidFill>
                  <a:schemeClr val="bg1"/>
                </a:solidFill>
                <a:effectLst/>
              </a:rPr>
              <a:t>you</a:t>
            </a:r>
            <a:endParaRPr lang="en-US" sz="5400" dirty="0">
              <a:solidFill>
                <a:schemeClr val="bg1"/>
              </a:solidFill>
              <a:effectLst/>
            </a:endParaRPr>
          </a:p>
        </p:txBody>
      </p:sp>
      <p:sp>
        <p:nvSpPr>
          <p:cNvPr id="6" name="Подзаголовок 3"/>
          <p:cNvSpPr txBox="1">
            <a:spLocks/>
          </p:cNvSpPr>
          <p:nvPr userDrawn="1"/>
        </p:nvSpPr>
        <p:spPr>
          <a:xfrm>
            <a:off x="350520" y="4725144"/>
            <a:ext cx="8351520" cy="1440159"/>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3600" b="1" dirty="0">
                <a:solidFill>
                  <a:schemeClr val="bg1"/>
                </a:solidFill>
              </a:rPr>
              <a:t>gefevaluation@thegef.org</a:t>
            </a:r>
            <a:endParaRPr lang="en-US" sz="3600" b="1" dirty="0" smtClean="0">
              <a:solidFill>
                <a:schemeClr val="bg1"/>
              </a:solidFill>
            </a:endParaRPr>
          </a:p>
          <a:p>
            <a:pPr marL="0" indent="0" algn="ctr">
              <a:buFont typeface="Arial" pitchFamily="34" charset="0"/>
              <a:buNone/>
            </a:pPr>
            <a:r>
              <a:rPr lang="en-US" sz="3600" b="1" dirty="0" smtClean="0">
                <a:solidFill>
                  <a:schemeClr val="bg1"/>
                </a:solidFill>
              </a:rPr>
              <a:t>www.gefieo.org</a:t>
            </a:r>
          </a:p>
          <a:p>
            <a:pPr algn="ctr"/>
            <a:endParaRPr lang="ru-RU" sz="4400" dirty="0">
              <a:solidFill>
                <a:schemeClr val="tx1">
                  <a:lumMod val="50000"/>
                  <a:lumOff val="50000"/>
                </a:schemeClr>
              </a:solidFill>
            </a:endParaRPr>
          </a:p>
        </p:txBody>
      </p:sp>
    </p:spTree>
    <p:extLst>
      <p:ext uri="{BB962C8B-B14F-4D97-AF65-F5344CB8AC3E}">
        <p14:creationId xmlns:p14="http://schemas.microsoft.com/office/powerpoint/2010/main" val="266309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524000"/>
            <a:ext cx="86868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0">
            <a:lum bright="70000" contrast="-70000"/>
            <a:extLst>
              <a:ext uri="{28A0092B-C50C-407E-A947-70E740481C1C}">
                <a14:useLocalDpi xmlns:a14="http://schemas.microsoft.com/office/drawing/2010/main" val="0"/>
              </a:ext>
            </a:extLst>
          </a:blip>
          <a:stretch>
            <a:fillRect/>
          </a:stretch>
        </p:blipFill>
        <p:spPr>
          <a:xfrm>
            <a:off x="1014" y="-651"/>
            <a:ext cx="9142985" cy="6858651"/>
          </a:xfrm>
          <a:prstGeom prst="rect">
            <a:avLst/>
          </a:prstGeom>
          <a:effectLst>
            <a:reflection endPos="0" dist="50800" dir="5400000" sy="-100000" algn="bl" rotWithShape="0"/>
          </a:effectLst>
        </p:spPr>
      </p:pic>
    </p:spTree>
  </p:cSld>
  <p:clrMap bg1="lt1" tx1="dk1" bg2="lt2" tx2="dk2" accent1="accent1" accent2="accent2" accent3="accent3" accent4="accent4" accent5="accent5" accent6="accent6" hlink="hlink" folHlink="folHlink"/>
  <p:sldLayoutIdLst>
    <p:sldLayoutId id="2147483659" r:id="rId1"/>
    <p:sldLayoutId id="2147483650" r:id="rId2"/>
    <p:sldLayoutId id="2147483652" r:id="rId3"/>
    <p:sldLayoutId id="2147483653" r:id="rId4"/>
    <p:sldLayoutId id="2147483654" r:id="rId5"/>
    <p:sldLayoutId id="2147483656" r:id="rId6"/>
    <p:sldLayoutId id="2147483657" r:id="rId7"/>
    <p:sldLayoutId id="2147483658" r:id="rId8"/>
  </p:sldLayoutIdLst>
  <p:timing>
    <p:tnLst>
      <p:par>
        <p:cTn id="1" dur="indefinite" restart="never" nodeType="tmRoot"/>
      </p:par>
    </p:tnLst>
  </p:timing>
  <p:hf hdr="0" dt="0"/>
  <p:txStyles>
    <p:titleStyle>
      <a:lvl1pPr algn="ctr" defTabSz="914400" rtl="0" eaLnBrk="1" latinLnBrk="0" hangingPunct="1">
        <a:spcBef>
          <a:spcPct val="0"/>
        </a:spcBef>
        <a:buNone/>
        <a:defRPr kumimoji="0" lang="en-US" sz="4000" b="1" kern="1200" dirty="0">
          <a:solidFill>
            <a:srgbClr val="2A602A"/>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181600" y="5257800"/>
            <a:ext cx="3657600" cy="609600"/>
          </a:xfrm>
        </p:spPr>
        <p:txBody>
          <a:bodyPr>
            <a:normAutofit/>
          </a:bodyPr>
          <a:lstStyle/>
          <a:p>
            <a:r>
              <a:rPr lang="en-US" sz="1800" b="1" dirty="0" smtClean="0"/>
              <a:t>Ms. Anna Viggh</a:t>
            </a:r>
            <a:endParaRPr lang="en-US" sz="1800" b="1" dirty="0"/>
          </a:p>
        </p:txBody>
      </p:sp>
      <p:sp>
        <p:nvSpPr>
          <p:cNvPr id="4" name="Text Placeholder 3"/>
          <p:cNvSpPr>
            <a:spLocks noGrp="1"/>
          </p:cNvSpPr>
          <p:nvPr>
            <p:ph type="body" sz="quarter" idx="13"/>
          </p:nvPr>
        </p:nvSpPr>
        <p:spPr>
          <a:xfrm>
            <a:off x="5181600" y="5562600"/>
            <a:ext cx="3657600" cy="609600"/>
          </a:xfrm>
        </p:spPr>
        <p:txBody>
          <a:bodyPr>
            <a:normAutofit/>
          </a:bodyPr>
          <a:lstStyle/>
          <a:p>
            <a:r>
              <a:rPr lang="en-US" sz="1800" b="1" dirty="0" smtClean="0"/>
              <a:t>Senior Evaluation Officer</a:t>
            </a:r>
            <a:endParaRPr lang="en-US" sz="1800" b="1" dirty="0"/>
          </a:p>
        </p:txBody>
      </p:sp>
      <p:sp>
        <p:nvSpPr>
          <p:cNvPr id="5" name="Text Placeholder 4"/>
          <p:cNvSpPr>
            <a:spLocks noGrp="1"/>
          </p:cNvSpPr>
          <p:nvPr>
            <p:ph type="body" sz="quarter" idx="14"/>
          </p:nvPr>
        </p:nvSpPr>
        <p:spPr>
          <a:xfrm>
            <a:off x="5181600" y="5867400"/>
            <a:ext cx="3657601" cy="609600"/>
          </a:xfrm>
        </p:spPr>
        <p:txBody>
          <a:bodyPr>
            <a:normAutofit/>
          </a:bodyPr>
          <a:lstStyle/>
          <a:p>
            <a:r>
              <a:rPr lang="en-US" sz="1800" b="1" dirty="0" smtClean="0"/>
              <a:t>22 September 2015 </a:t>
            </a:r>
            <a:endParaRPr lang="en-US" sz="1800" b="1" dirty="0"/>
          </a:p>
        </p:txBody>
      </p:sp>
      <p:sp>
        <p:nvSpPr>
          <p:cNvPr id="6" name="Text Placeholder 5"/>
          <p:cNvSpPr>
            <a:spLocks noGrp="1"/>
          </p:cNvSpPr>
          <p:nvPr>
            <p:ph type="body" sz="quarter" idx="10"/>
          </p:nvPr>
        </p:nvSpPr>
        <p:spPr>
          <a:xfrm>
            <a:off x="2895600" y="2003644"/>
            <a:ext cx="5943600" cy="1653956"/>
          </a:xfrm>
        </p:spPr>
        <p:txBody>
          <a:bodyPr>
            <a:noAutofit/>
          </a:bodyPr>
          <a:lstStyle/>
          <a:p>
            <a:pPr algn="ctr"/>
            <a:r>
              <a:rPr lang="en-US" sz="3200" dirty="0"/>
              <a:t>Evaluation of the </a:t>
            </a:r>
            <a:endParaRPr lang="en-US" sz="3200" dirty="0" smtClean="0"/>
          </a:p>
          <a:p>
            <a:pPr algn="ctr"/>
            <a:r>
              <a:rPr lang="en-US" sz="3200" dirty="0" smtClean="0"/>
              <a:t>GEF Civil Society Organizations (CSO) </a:t>
            </a:r>
            <a:r>
              <a:rPr lang="en-US" sz="3200" dirty="0"/>
              <a:t>Network </a:t>
            </a:r>
          </a:p>
        </p:txBody>
      </p:sp>
    </p:spTree>
    <p:extLst>
      <p:ext uri="{BB962C8B-B14F-4D97-AF65-F5344CB8AC3E}">
        <p14:creationId xmlns:p14="http://schemas.microsoft.com/office/powerpoint/2010/main" val="3011341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rmAutofit/>
          </a:bodyPr>
          <a:lstStyle/>
          <a:p>
            <a:r>
              <a:rPr lang="en-US" dirty="0" smtClean="0"/>
              <a:t>Key Questions (1)</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02266253"/>
              </p:ext>
            </p:extLst>
          </p:nvPr>
        </p:nvGraphicFramePr>
        <p:xfrm>
          <a:off x="0" y="1213039"/>
          <a:ext cx="9094789" cy="5568761"/>
        </p:xfrm>
        <a:graphic>
          <a:graphicData uri="http://schemas.openxmlformats.org/drawingml/2006/table">
            <a:tbl>
              <a:tblPr firstRow="1" firstCol="1" bandRow="1">
                <a:tableStyleId>{5C22544A-7EE6-4342-B048-85BDC9FD1C3A}</a:tableStyleId>
              </a:tblPr>
              <a:tblGrid>
                <a:gridCol w="2122118"/>
                <a:gridCol w="633161"/>
                <a:gridCol w="2625804"/>
                <a:gridCol w="1894747"/>
                <a:gridCol w="1818959"/>
              </a:tblGrid>
              <a:tr h="599955">
                <a:tc>
                  <a:txBody>
                    <a:bodyPr/>
                    <a:lstStyle/>
                    <a:p>
                      <a:pPr marL="0" marR="0" algn="ctr" defTabSz="914400" rtl="0" eaLnBrk="1" latinLnBrk="0" hangingPunct="1">
                        <a:lnSpc>
                          <a:spcPct val="107000"/>
                        </a:lnSpc>
                        <a:spcBef>
                          <a:spcPts val="0"/>
                        </a:spcBef>
                        <a:spcAft>
                          <a:spcPts val="0"/>
                        </a:spcAft>
                      </a:pPr>
                      <a:r>
                        <a:rPr lang="en-US" sz="1100" b="1" kern="1200" dirty="0">
                          <a:solidFill>
                            <a:schemeClr val="lt1"/>
                          </a:solidFill>
                          <a:effectLst/>
                          <a:latin typeface="+mn-lt"/>
                          <a:ea typeface="+mn-ea"/>
                          <a:cs typeface="+mn-cs"/>
                        </a:rPr>
                        <a:t>Key Evaluation Questions</a:t>
                      </a:r>
                    </a:p>
                  </a:txBody>
                  <a:tcPr marL="44157" marR="44157" marT="0" marB="0" anchor="ctr"/>
                </a:tc>
                <a:tc>
                  <a:txBody>
                    <a:bodyPr/>
                    <a:lstStyle/>
                    <a:p>
                      <a:pPr marL="0" marR="0" algn="ctr" defTabSz="914400" rtl="0" eaLnBrk="1" latinLnBrk="0" hangingPunct="1">
                        <a:lnSpc>
                          <a:spcPct val="107000"/>
                        </a:lnSpc>
                        <a:spcBef>
                          <a:spcPts val="0"/>
                        </a:spcBef>
                        <a:spcAft>
                          <a:spcPts val="0"/>
                        </a:spcAft>
                      </a:pPr>
                      <a:r>
                        <a:rPr lang="en-US" sz="1100" b="1" kern="1200" dirty="0">
                          <a:solidFill>
                            <a:schemeClr val="lt1"/>
                          </a:solidFill>
                          <a:effectLst/>
                          <a:latin typeface="+mn-lt"/>
                          <a:ea typeface="+mn-ea"/>
                          <a:cs typeface="+mn-cs"/>
                        </a:rPr>
                        <a:t>Network Elements</a:t>
                      </a:r>
                    </a:p>
                  </a:txBody>
                  <a:tcPr marL="44157" marR="44157" marT="0" marB="0" anchor="ctr"/>
                </a:tc>
                <a:tc>
                  <a:txBody>
                    <a:bodyPr/>
                    <a:lstStyle/>
                    <a:p>
                      <a:pPr marL="0" marR="0" algn="ctr" defTabSz="914400" rtl="0" eaLnBrk="1" latinLnBrk="0" hangingPunct="1">
                        <a:lnSpc>
                          <a:spcPct val="107000"/>
                        </a:lnSpc>
                        <a:spcBef>
                          <a:spcPts val="0"/>
                        </a:spcBef>
                        <a:spcAft>
                          <a:spcPts val="0"/>
                        </a:spcAft>
                      </a:pPr>
                      <a:r>
                        <a:rPr lang="en-US" sz="1100" b="1" kern="1200" dirty="0">
                          <a:solidFill>
                            <a:schemeClr val="lt1"/>
                          </a:solidFill>
                          <a:effectLst/>
                          <a:latin typeface="+mn-lt"/>
                          <a:ea typeface="+mn-ea"/>
                          <a:cs typeface="+mn-cs"/>
                        </a:rPr>
                        <a:t>Example Evaluation Questions</a:t>
                      </a:r>
                    </a:p>
                  </a:txBody>
                  <a:tcPr marL="44157" marR="44157" marT="0" marB="0" anchor="ctr"/>
                </a:tc>
                <a:tc>
                  <a:txBody>
                    <a:bodyPr/>
                    <a:lstStyle/>
                    <a:p>
                      <a:pPr marL="0" marR="0" algn="ctr" defTabSz="914400" rtl="0" eaLnBrk="1" latinLnBrk="0" hangingPunct="1">
                        <a:lnSpc>
                          <a:spcPct val="107000"/>
                        </a:lnSpc>
                        <a:spcBef>
                          <a:spcPts val="0"/>
                        </a:spcBef>
                        <a:spcAft>
                          <a:spcPts val="0"/>
                        </a:spcAft>
                      </a:pPr>
                      <a:r>
                        <a:rPr lang="en-US" sz="1100" b="1" kern="1200" dirty="0">
                          <a:solidFill>
                            <a:schemeClr val="lt1"/>
                          </a:solidFill>
                          <a:effectLst/>
                          <a:latin typeface="+mn-lt"/>
                          <a:ea typeface="+mn-ea"/>
                          <a:cs typeface="+mn-cs"/>
                        </a:rPr>
                        <a:t>Information Sources</a:t>
                      </a:r>
                    </a:p>
                  </a:txBody>
                  <a:tcPr marL="44157" marR="44157" marT="0" marB="0" anchor="ctr"/>
                </a:tc>
                <a:tc>
                  <a:txBody>
                    <a:bodyPr/>
                    <a:lstStyle/>
                    <a:p>
                      <a:pPr marL="0" marR="0" algn="ctr" defTabSz="914400" rtl="0" eaLnBrk="1" latinLnBrk="0" hangingPunct="1">
                        <a:lnSpc>
                          <a:spcPct val="107000"/>
                        </a:lnSpc>
                        <a:spcBef>
                          <a:spcPts val="0"/>
                        </a:spcBef>
                        <a:spcAft>
                          <a:spcPts val="0"/>
                        </a:spcAft>
                      </a:pPr>
                      <a:r>
                        <a:rPr lang="en-US" sz="1100" b="1" kern="1200" dirty="0">
                          <a:solidFill>
                            <a:schemeClr val="lt1"/>
                          </a:solidFill>
                          <a:effectLst/>
                          <a:latin typeface="+mn-lt"/>
                          <a:ea typeface="+mn-ea"/>
                          <a:cs typeface="+mn-cs"/>
                        </a:rPr>
                        <a:t>Possible Approaches</a:t>
                      </a:r>
                    </a:p>
                  </a:txBody>
                  <a:tcPr marL="44157" marR="44157" marT="0" marB="0" anchor="ctr"/>
                </a:tc>
              </a:tr>
              <a:tr h="1365538">
                <a:tc rowSpan="4">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lt1"/>
                          </a:solidFill>
                          <a:effectLst/>
                          <a:latin typeface="+mn-lt"/>
                          <a:ea typeface="+mn-ea"/>
                          <a:cs typeface="+mn-cs"/>
                        </a:rPr>
                        <a:t>Is the CSO Network meeting its intended goals and strategic objectives and adding value to the GEF partnership and its members? </a:t>
                      </a:r>
                    </a:p>
                    <a:p>
                      <a:pPr marL="160020" marR="0">
                        <a:lnSpc>
                          <a:spcPct val="107000"/>
                        </a:lnSpc>
                        <a:spcBef>
                          <a:spcPts val="0"/>
                        </a:spcBef>
                        <a:spcAft>
                          <a:spcPts val="0"/>
                        </a:spcAft>
                      </a:pPr>
                      <a:endParaRPr lang="en-US" sz="600" dirty="0" smtClean="0">
                        <a:effectLst/>
                      </a:endParaRPr>
                    </a:p>
                    <a:p>
                      <a:pPr marL="0" marR="0" lvl="0" indent="0" algn="l" defTabSz="914400" rtl="0" eaLnBrk="1" latinLnBrk="0" hangingPunct="1">
                        <a:lnSpc>
                          <a:spcPct val="107000"/>
                        </a:lnSpc>
                        <a:spcBef>
                          <a:spcPts val="0"/>
                        </a:spcBef>
                        <a:spcAft>
                          <a:spcPts val="0"/>
                        </a:spcAft>
                        <a:buSzPts val="1000"/>
                        <a:buFont typeface="Symbol" panose="05050102010706020507" pitchFamily="18" charset="2"/>
                        <a:buNone/>
                      </a:pPr>
                      <a:r>
                        <a:rPr lang="en-US" sz="1100" b="0" kern="1200" dirty="0" smtClean="0">
                          <a:solidFill>
                            <a:schemeClr val="lt1"/>
                          </a:solidFill>
                          <a:effectLst/>
                          <a:latin typeface="+mn-lt"/>
                          <a:ea typeface="+mn-ea"/>
                          <a:cs typeface="+mn-cs"/>
                        </a:rPr>
                        <a:t>Network </a:t>
                      </a:r>
                      <a:r>
                        <a:rPr lang="en-US" sz="1100" b="0" kern="1200" dirty="0">
                          <a:solidFill>
                            <a:schemeClr val="lt1"/>
                          </a:solidFill>
                          <a:effectLst/>
                          <a:latin typeface="+mn-lt"/>
                          <a:ea typeface="+mn-ea"/>
                          <a:cs typeface="+mn-cs"/>
                        </a:rPr>
                        <a:t>Objectives as set by the GEF Council:</a:t>
                      </a:r>
                    </a:p>
                    <a:p>
                      <a:pPr marL="342900" marR="0" lvl="0" indent="-342900">
                        <a:lnSpc>
                          <a:spcPct val="107000"/>
                        </a:lnSpc>
                        <a:spcBef>
                          <a:spcPts val="0"/>
                        </a:spcBef>
                        <a:spcAft>
                          <a:spcPts val="0"/>
                        </a:spcAft>
                        <a:buFont typeface="+mj-lt"/>
                        <a:buAutoNum type="romanLcPeriod"/>
                      </a:pPr>
                      <a:r>
                        <a:rPr lang="en-US" sz="1050" dirty="0">
                          <a:effectLst/>
                        </a:rPr>
                        <a:t>Preparing for and reporting on the GEF Council meetings and NGO Consultations to the wider CSO community at the national, regional &amp; international levels</a:t>
                      </a:r>
                    </a:p>
                    <a:p>
                      <a:pPr marL="442595" marR="0">
                        <a:lnSpc>
                          <a:spcPct val="107000"/>
                        </a:lnSpc>
                        <a:spcBef>
                          <a:spcPts val="0"/>
                        </a:spcBef>
                        <a:spcAft>
                          <a:spcPts val="0"/>
                        </a:spcAft>
                      </a:pPr>
                      <a:r>
                        <a:rPr lang="en-US" sz="600" dirty="0">
                          <a:effectLst/>
                        </a:rPr>
                        <a:t> </a:t>
                      </a:r>
                      <a:endParaRPr lang="en-US" sz="700" dirty="0" smtClean="0">
                        <a:effectLst/>
                      </a:endParaRPr>
                    </a:p>
                    <a:p>
                      <a:pPr marL="0" marR="0" lvl="0" indent="0" algn="l" defTabSz="914400" rtl="0" eaLnBrk="1" latinLnBrk="0" hangingPunct="1">
                        <a:lnSpc>
                          <a:spcPct val="107000"/>
                        </a:lnSpc>
                        <a:spcBef>
                          <a:spcPts val="0"/>
                        </a:spcBef>
                        <a:spcAft>
                          <a:spcPts val="0"/>
                        </a:spcAft>
                        <a:buSzPts val="1000"/>
                        <a:buFont typeface="Symbol" panose="05050102010706020507" pitchFamily="18" charset="2"/>
                        <a:buNone/>
                      </a:pPr>
                      <a:r>
                        <a:rPr lang="en-US" sz="1100" b="0" kern="1200" dirty="0" smtClean="0">
                          <a:solidFill>
                            <a:schemeClr val="lt1"/>
                          </a:solidFill>
                          <a:effectLst/>
                          <a:latin typeface="+mn-lt"/>
                          <a:ea typeface="+mn-ea"/>
                          <a:cs typeface="+mn-cs"/>
                        </a:rPr>
                        <a:t>Network Objectives as set by the CSO Network:</a:t>
                      </a:r>
                    </a:p>
                    <a:p>
                      <a:pPr marL="342900" marR="0" lvl="0" indent="-342900">
                        <a:lnSpc>
                          <a:spcPct val="107000"/>
                        </a:lnSpc>
                        <a:spcBef>
                          <a:spcPts val="0"/>
                        </a:spcBef>
                        <a:spcAft>
                          <a:spcPts val="0"/>
                        </a:spcAft>
                        <a:buFont typeface="+mj-lt"/>
                        <a:buAutoNum type="romanLcPeriod"/>
                      </a:pPr>
                      <a:r>
                        <a:rPr lang="en-US" sz="1050" dirty="0" smtClean="0">
                          <a:effectLst/>
                        </a:rPr>
                        <a:t>To </a:t>
                      </a:r>
                      <a:r>
                        <a:rPr lang="en-US" sz="1050" dirty="0">
                          <a:effectLst/>
                        </a:rPr>
                        <a:t>enhance the role of civil society in safeguarding the global environment</a:t>
                      </a:r>
                    </a:p>
                    <a:p>
                      <a:pPr marL="342900" marR="0" lvl="0" indent="-342900">
                        <a:lnSpc>
                          <a:spcPct val="107000"/>
                        </a:lnSpc>
                        <a:spcBef>
                          <a:spcPts val="0"/>
                        </a:spcBef>
                        <a:spcAft>
                          <a:spcPts val="0"/>
                        </a:spcAft>
                        <a:buFont typeface="+mj-lt"/>
                        <a:buAutoNum type="romanLcPeriod"/>
                      </a:pPr>
                      <a:r>
                        <a:rPr lang="en-US" sz="1050" dirty="0">
                          <a:effectLst/>
                        </a:rPr>
                        <a:t>To strengthen global environmental policy development through enhanced partnership between Civil Society and the GEF</a:t>
                      </a:r>
                    </a:p>
                    <a:p>
                      <a:pPr marL="342900" marR="0" lvl="0" indent="-342900">
                        <a:lnSpc>
                          <a:spcPct val="107000"/>
                        </a:lnSpc>
                        <a:spcBef>
                          <a:spcPts val="0"/>
                        </a:spcBef>
                        <a:spcAft>
                          <a:spcPts val="0"/>
                        </a:spcAft>
                        <a:buFont typeface="+mj-lt"/>
                        <a:buAutoNum type="romanLcPeriod"/>
                      </a:pPr>
                      <a:r>
                        <a:rPr lang="en-US" sz="1050" dirty="0">
                          <a:effectLst/>
                        </a:rPr>
                        <a:t>To Strengthen the GEF NGO Network Capacity</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44157" marR="44157" marT="0" marB="0" anchor="ctr"/>
                </a:tc>
                <a:tc>
                  <a:txBody>
                    <a:bodyPr/>
                    <a:lstStyle/>
                    <a:p>
                      <a:pPr marL="71755" marR="71755" algn="ctr">
                        <a:lnSpc>
                          <a:spcPct val="107000"/>
                        </a:lnSpc>
                        <a:spcBef>
                          <a:spcPts val="0"/>
                        </a:spcBef>
                        <a:spcAft>
                          <a:spcPts val="0"/>
                        </a:spcAft>
                      </a:pPr>
                      <a:r>
                        <a:rPr lang="en-US" sz="1000" kern="1200" dirty="0">
                          <a:solidFill>
                            <a:schemeClr val="dk1"/>
                          </a:solidFill>
                          <a:effectLst/>
                          <a:latin typeface="+mn-lt"/>
                          <a:ea typeface="+mn-ea"/>
                          <a:cs typeface="+mn-cs"/>
                        </a:rPr>
                        <a:t>Connectivity</a:t>
                      </a:r>
                    </a:p>
                  </a:txBody>
                  <a:tcPr marL="44157" marR="44157" marT="0" marB="0" vert="vert270" anchor="ctr"/>
                </a:tc>
                <a:tc>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What GEF-relevant information (knowledge products, presentations, reports, etc.) is flowing through the Network to its membership and other stakeholders?</a:t>
                      </a:r>
                    </a:p>
                  </a:txBody>
                  <a:tcPr marL="44157" marR="44157"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Network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Data / Results from Surveys, Interviews, and other primary sources (e.g. workshops)</a:t>
                      </a:r>
                    </a:p>
                  </a:txBody>
                  <a:tcPr marL="44157" marR="44157"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(Online) Self-Assessment</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Interviews and Focus Groups/Focused meetings with key stakeholders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Cost / Level of Effort Overview Assessment</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Social Network Analysis</a:t>
                      </a:r>
                    </a:p>
                  </a:txBody>
                  <a:tcPr marL="44157" marR="44157" marT="0" marB="0" anchor="ctr"/>
                </a:tc>
              </a:tr>
              <a:tr h="1513022">
                <a:tc vMerge="1">
                  <a:txBody>
                    <a:bodyPr/>
                    <a:lstStyle/>
                    <a:p>
                      <a:endParaRPr lang="en-US"/>
                    </a:p>
                  </a:txBody>
                  <a:tcPr/>
                </a:tc>
                <a:tc>
                  <a:txBody>
                    <a:bodyPr/>
                    <a:lstStyle/>
                    <a:p>
                      <a:pPr marL="71755" marR="71755" algn="ctr">
                        <a:lnSpc>
                          <a:spcPct val="107000"/>
                        </a:lnSpc>
                        <a:spcBef>
                          <a:spcPts val="0"/>
                        </a:spcBef>
                        <a:spcAft>
                          <a:spcPts val="0"/>
                        </a:spcAft>
                      </a:pPr>
                      <a:r>
                        <a:rPr lang="en-US" sz="1000" kern="1200" dirty="0">
                          <a:solidFill>
                            <a:schemeClr val="dk1"/>
                          </a:solidFill>
                          <a:effectLst/>
                          <a:latin typeface="+mn-lt"/>
                          <a:ea typeface="+mn-ea"/>
                          <a:cs typeface="+mn-cs"/>
                        </a:rPr>
                        <a:t>Credibility</a:t>
                      </a:r>
                    </a:p>
                  </a:txBody>
                  <a:tcPr marL="44157" marR="44157" marT="0" marB="0" vert="vert270" anchor="ctr"/>
                </a:tc>
                <a:tc>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Are the Network’s objectives still relevant?</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To what extent has the Network aligned with GEF goals on gender mainstreaming and indigenous peoples’ inclusion?</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Has the CSO Network contributed to shaping the GEF agenda (getting new issues on the GEF agenda, policies incorporated by the Council)?</a:t>
                      </a:r>
                    </a:p>
                  </a:txBody>
                  <a:tcPr marL="44157" marR="44157"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Council and GEF SEC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Network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Non-GEF CSO Networks</a:t>
                      </a:r>
                    </a:p>
                  </a:txBody>
                  <a:tcPr marL="44157" marR="44157"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Document review </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Interviews and Focus Groups/Focused meetings with key stakeholders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Surveys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(Online) Self-Assessment</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Comparative analysis with other networks</a:t>
                      </a:r>
                    </a:p>
                  </a:txBody>
                  <a:tcPr marL="44157" marR="44157" marT="0" marB="0" anchor="ctr"/>
                </a:tc>
              </a:tr>
              <a:tr h="945640">
                <a:tc vMerge="1">
                  <a:txBody>
                    <a:bodyPr/>
                    <a:lstStyle/>
                    <a:p>
                      <a:endParaRPr lang="en-US"/>
                    </a:p>
                  </a:txBody>
                  <a:tcPr/>
                </a:tc>
                <a:tc>
                  <a:txBody>
                    <a:bodyPr/>
                    <a:lstStyle/>
                    <a:p>
                      <a:pPr marL="71755" marR="71755" algn="ctr">
                        <a:lnSpc>
                          <a:spcPct val="107000"/>
                        </a:lnSpc>
                        <a:spcBef>
                          <a:spcPts val="0"/>
                        </a:spcBef>
                        <a:spcAft>
                          <a:spcPts val="0"/>
                        </a:spcAft>
                      </a:pPr>
                      <a:r>
                        <a:rPr lang="en-US" sz="1000" kern="1200" dirty="0">
                          <a:solidFill>
                            <a:schemeClr val="dk1"/>
                          </a:solidFill>
                          <a:effectLst/>
                          <a:latin typeface="+mn-lt"/>
                          <a:ea typeface="+mn-ea"/>
                          <a:cs typeface="+mn-cs"/>
                        </a:rPr>
                        <a:t>Capacity</a:t>
                      </a:r>
                    </a:p>
                  </a:txBody>
                  <a:tcPr marL="44157" marR="44157" marT="0" marB="0" vert="vert270" anchor="ctr"/>
                </a:tc>
                <a:tc>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How are Network members adding value to one another’s work, i.e. achieving more together than they could alone?</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Are there clear signals of development of CSO/member capacity? </a:t>
                      </a:r>
                    </a:p>
                  </a:txBody>
                  <a:tcPr marL="44157" marR="44157"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Data / Results from Surveys, Interviews, and other primary sources</a:t>
                      </a:r>
                    </a:p>
                  </a:txBody>
                  <a:tcPr marL="44157" marR="44157"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Interviews and Focus Groups/Focused meetings with key stakeholders </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Surveys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(Online) Self-Assessment</a:t>
                      </a:r>
                    </a:p>
                  </a:txBody>
                  <a:tcPr marL="44157" marR="44157" marT="0" marB="0" anchor="ctr"/>
                </a:tc>
              </a:tr>
              <a:tr h="1144606">
                <a:tc vMerge="1">
                  <a:txBody>
                    <a:bodyPr/>
                    <a:lstStyle/>
                    <a:p>
                      <a:endParaRPr lang="en-US"/>
                    </a:p>
                  </a:txBody>
                  <a:tcPr/>
                </a:tc>
                <a:tc>
                  <a:txBody>
                    <a:bodyPr/>
                    <a:lstStyle/>
                    <a:p>
                      <a:pPr marL="71755" marR="71755" algn="ctr">
                        <a:lnSpc>
                          <a:spcPct val="107000"/>
                        </a:lnSpc>
                        <a:spcBef>
                          <a:spcPts val="0"/>
                        </a:spcBef>
                        <a:spcAft>
                          <a:spcPts val="0"/>
                        </a:spcAft>
                      </a:pPr>
                      <a:r>
                        <a:rPr lang="en-US" sz="1000" kern="1200" dirty="0">
                          <a:solidFill>
                            <a:schemeClr val="dk1"/>
                          </a:solidFill>
                          <a:effectLst/>
                          <a:latin typeface="+mn-lt"/>
                          <a:ea typeface="+mn-ea"/>
                          <a:cs typeface="+mn-cs"/>
                        </a:rPr>
                        <a:t>Progress towards Results</a:t>
                      </a:r>
                    </a:p>
                  </a:txBody>
                  <a:tcPr marL="44157" marR="44157" marT="0" marB="0" vert="vert270" anchor="ctr"/>
                </a:tc>
                <a:tc>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Are there clear signals of influence on GEF policy and program implementation? Can a case be made as to Network contribution? </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Has the Network membership monitored the implementation of GEF portfolios and policies at the country level? </a:t>
                      </a:r>
                    </a:p>
                  </a:txBody>
                  <a:tcPr marL="44157" marR="44157"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Council and GEF SEC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Network Documents</a:t>
                      </a:r>
                    </a:p>
                  </a:txBody>
                  <a:tcPr marL="44157" marR="44157"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Document review </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Interviews and Focus Groups with key stakeholders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Surveys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(Online) Self-Assessment</a:t>
                      </a:r>
                    </a:p>
                  </a:txBody>
                  <a:tcPr marL="44157" marR="44157" marT="0" marB="0" anchor="ctr"/>
                </a:tc>
              </a:tr>
            </a:tbl>
          </a:graphicData>
        </a:graphic>
      </p:graphicFrame>
    </p:spTree>
    <p:extLst>
      <p:ext uri="{BB962C8B-B14F-4D97-AF65-F5344CB8AC3E}">
        <p14:creationId xmlns:p14="http://schemas.microsoft.com/office/powerpoint/2010/main" val="1180856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Questions (2)</a:t>
            </a:r>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324854415"/>
              </p:ext>
            </p:extLst>
          </p:nvPr>
        </p:nvGraphicFramePr>
        <p:xfrm>
          <a:off x="0" y="1371600"/>
          <a:ext cx="9132711" cy="5466644"/>
        </p:xfrm>
        <a:graphic>
          <a:graphicData uri="http://schemas.openxmlformats.org/drawingml/2006/table">
            <a:tbl>
              <a:tblPr firstRow="1" firstCol="1" bandRow="1">
                <a:tableStyleId>{5C22544A-7EE6-4342-B048-85BDC9FD1C3A}</a:tableStyleId>
              </a:tblPr>
              <a:tblGrid>
                <a:gridCol w="1611655"/>
                <a:gridCol w="767455"/>
                <a:gridCol w="3530292"/>
                <a:gridCol w="1611655"/>
                <a:gridCol w="1611654"/>
              </a:tblGrid>
              <a:tr h="365763">
                <a:tc>
                  <a:txBody>
                    <a:bodyPr/>
                    <a:lstStyle/>
                    <a:p>
                      <a:pPr marL="0" marR="0" lvl="0" indent="0" algn="ctr" defTabSz="914400" rtl="0" eaLnBrk="1" latinLnBrk="0" hangingPunct="1">
                        <a:lnSpc>
                          <a:spcPct val="107000"/>
                        </a:lnSpc>
                        <a:spcBef>
                          <a:spcPts val="0"/>
                        </a:spcBef>
                        <a:spcAft>
                          <a:spcPts val="0"/>
                        </a:spcAft>
                        <a:buFont typeface="+mj-lt"/>
                        <a:buNone/>
                      </a:pPr>
                      <a:r>
                        <a:rPr lang="en-US" sz="1100" b="1" kern="1200" dirty="0">
                          <a:solidFill>
                            <a:schemeClr val="lt1"/>
                          </a:solidFill>
                          <a:effectLst/>
                          <a:latin typeface="+mn-lt"/>
                          <a:ea typeface="+mn-ea"/>
                          <a:cs typeface="+mn-cs"/>
                        </a:rPr>
                        <a:t>Key Evaluation Questions</a:t>
                      </a:r>
                    </a:p>
                  </a:txBody>
                  <a:tcPr marL="49063" marR="49063" marT="0" marB="0" anchor="ctr"/>
                </a:tc>
                <a:tc>
                  <a:txBody>
                    <a:bodyPr/>
                    <a:lstStyle/>
                    <a:p>
                      <a:pPr marL="0" marR="0" algn="ctr" defTabSz="914400" rtl="0" eaLnBrk="1" latinLnBrk="0" hangingPunct="1">
                        <a:lnSpc>
                          <a:spcPct val="107000"/>
                        </a:lnSpc>
                        <a:spcBef>
                          <a:spcPts val="0"/>
                        </a:spcBef>
                        <a:spcAft>
                          <a:spcPts val="0"/>
                        </a:spcAft>
                      </a:pPr>
                      <a:r>
                        <a:rPr lang="en-US" sz="1100" b="1" kern="1200">
                          <a:solidFill>
                            <a:schemeClr val="lt1"/>
                          </a:solidFill>
                          <a:effectLst/>
                          <a:latin typeface="+mn-lt"/>
                          <a:ea typeface="+mn-ea"/>
                          <a:cs typeface="+mn-cs"/>
                        </a:rPr>
                        <a:t>Network Elements</a:t>
                      </a:r>
                    </a:p>
                  </a:txBody>
                  <a:tcPr marL="49063" marR="49063" marT="0" marB="0" anchor="ctr"/>
                </a:tc>
                <a:tc>
                  <a:txBody>
                    <a:bodyPr/>
                    <a:lstStyle/>
                    <a:p>
                      <a:pPr marL="0" marR="0" algn="ctr" defTabSz="914400" rtl="0" eaLnBrk="1" latinLnBrk="0" hangingPunct="1">
                        <a:lnSpc>
                          <a:spcPct val="107000"/>
                        </a:lnSpc>
                        <a:spcBef>
                          <a:spcPts val="0"/>
                        </a:spcBef>
                        <a:spcAft>
                          <a:spcPts val="0"/>
                        </a:spcAft>
                      </a:pPr>
                      <a:r>
                        <a:rPr lang="en-US" sz="1100" b="1" kern="1200" dirty="0">
                          <a:solidFill>
                            <a:schemeClr val="lt1"/>
                          </a:solidFill>
                          <a:effectLst/>
                          <a:latin typeface="+mn-lt"/>
                          <a:ea typeface="+mn-ea"/>
                          <a:cs typeface="+mn-cs"/>
                        </a:rPr>
                        <a:t>Example Evaluation Questions</a:t>
                      </a:r>
                    </a:p>
                  </a:txBody>
                  <a:tcPr marL="49063" marR="49063" marT="0" marB="0" anchor="ctr"/>
                </a:tc>
                <a:tc>
                  <a:txBody>
                    <a:bodyPr/>
                    <a:lstStyle/>
                    <a:p>
                      <a:pPr marL="0" marR="0" algn="ctr" defTabSz="914400" rtl="0" eaLnBrk="1" latinLnBrk="0" hangingPunct="1">
                        <a:lnSpc>
                          <a:spcPct val="107000"/>
                        </a:lnSpc>
                        <a:spcBef>
                          <a:spcPts val="0"/>
                        </a:spcBef>
                        <a:spcAft>
                          <a:spcPts val="0"/>
                        </a:spcAft>
                      </a:pPr>
                      <a:r>
                        <a:rPr lang="en-US" sz="1100" b="1" kern="1200" dirty="0">
                          <a:solidFill>
                            <a:schemeClr val="lt1"/>
                          </a:solidFill>
                          <a:effectLst/>
                          <a:latin typeface="+mn-lt"/>
                          <a:ea typeface="+mn-ea"/>
                          <a:cs typeface="+mn-cs"/>
                        </a:rPr>
                        <a:t>Information Sources</a:t>
                      </a:r>
                    </a:p>
                  </a:txBody>
                  <a:tcPr marL="49063" marR="49063" marT="0" marB="0" anchor="ctr"/>
                </a:tc>
                <a:tc>
                  <a:txBody>
                    <a:bodyPr/>
                    <a:lstStyle/>
                    <a:p>
                      <a:pPr marL="0" marR="0" algn="ctr" defTabSz="914400" rtl="0" eaLnBrk="1" latinLnBrk="0" hangingPunct="1">
                        <a:lnSpc>
                          <a:spcPct val="107000"/>
                        </a:lnSpc>
                        <a:spcBef>
                          <a:spcPts val="0"/>
                        </a:spcBef>
                        <a:spcAft>
                          <a:spcPts val="0"/>
                        </a:spcAft>
                      </a:pPr>
                      <a:r>
                        <a:rPr lang="en-US" sz="1100" b="1" kern="1200" dirty="0">
                          <a:solidFill>
                            <a:schemeClr val="lt1"/>
                          </a:solidFill>
                          <a:effectLst/>
                          <a:latin typeface="+mn-lt"/>
                          <a:ea typeface="+mn-ea"/>
                          <a:cs typeface="+mn-cs"/>
                        </a:rPr>
                        <a:t>Possible Approaches</a:t>
                      </a:r>
                    </a:p>
                  </a:txBody>
                  <a:tcPr marL="49063" marR="49063" marT="0" marB="0" anchor="ctr"/>
                </a:tc>
              </a:tr>
              <a:tr h="1454960">
                <a:tc rowSpan="3">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lt1"/>
                          </a:solidFill>
                          <a:effectLst/>
                          <a:latin typeface="+mn-lt"/>
                          <a:ea typeface="+mn-ea"/>
                          <a:cs typeface="+mn-cs"/>
                        </a:rPr>
                        <a:t>How are the CSO Network’s features (governance, structure, membership, connectivity, etc.) contributing to its ability to meet its objectives</a:t>
                      </a:r>
                    </a:p>
                  </a:txBody>
                  <a:tcPr marL="49063" marR="49063" marT="0" marB="0" anchor="ctr"/>
                </a:tc>
                <a:tc>
                  <a:txBody>
                    <a:bodyPr/>
                    <a:lstStyle/>
                    <a:p>
                      <a:pPr marL="71755" marR="71755" algn="ctr">
                        <a:lnSpc>
                          <a:spcPct val="107000"/>
                        </a:lnSpc>
                        <a:spcBef>
                          <a:spcPts val="0"/>
                        </a:spcBef>
                        <a:spcAft>
                          <a:spcPts val="0"/>
                        </a:spcAft>
                      </a:pPr>
                      <a:r>
                        <a:rPr lang="en-US" sz="1000" kern="1200" dirty="0">
                          <a:solidFill>
                            <a:schemeClr val="dk1"/>
                          </a:solidFill>
                          <a:effectLst/>
                          <a:latin typeface="+mn-lt"/>
                          <a:ea typeface="+mn-ea"/>
                          <a:cs typeface="+mn-cs"/>
                        </a:rPr>
                        <a:t>Connectivity</a:t>
                      </a:r>
                    </a:p>
                  </a:txBody>
                  <a:tcPr marL="49063" marR="49063" marT="0" marB="0" vert="vert270" anchor="ctr"/>
                </a:tc>
                <a:tc>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How effective and efficient are the connections the network makes?</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Are all members contributing, individually or through joint efforts, to network goals? </a:t>
                      </a:r>
                    </a:p>
                  </a:txBody>
                  <a:tcPr marL="49063" marR="49063"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Network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Data / Results from Surveys, Interviews, and other primary sources (e.g. workshops)</a:t>
                      </a:r>
                    </a:p>
                  </a:txBody>
                  <a:tcPr marL="49063" marR="49063"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(Online) Self-Assessment</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Interviews and Focus Groups/Focused meetings with key stakeholders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Cost / Level of Effort Overview Assessment</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Social Network Analysis</a:t>
                      </a:r>
                    </a:p>
                  </a:txBody>
                  <a:tcPr marL="49063" marR="49063" marT="0" marB="0" anchor="ctr"/>
                </a:tc>
              </a:tr>
              <a:tr h="1999988">
                <a:tc vMerge="1">
                  <a:txBody>
                    <a:bodyPr/>
                    <a:lstStyle/>
                    <a:p>
                      <a:endParaRPr lang="en-US"/>
                    </a:p>
                  </a:txBody>
                  <a:tcPr/>
                </a:tc>
                <a:tc>
                  <a:txBody>
                    <a:bodyPr/>
                    <a:lstStyle/>
                    <a:p>
                      <a:pPr marL="71755" marR="71755" algn="ctr">
                        <a:lnSpc>
                          <a:spcPct val="107000"/>
                        </a:lnSpc>
                        <a:spcBef>
                          <a:spcPts val="0"/>
                        </a:spcBef>
                        <a:spcAft>
                          <a:spcPts val="0"/>
                        </a:spcAft>
                      </a:pPr>
                      <a:r>
                        <a:rPr lang="en-US" sz="1000" kern="1200" dirty="0">
                          <a:solidFill>
                            <a:schemeClr val="dk1"/>
                          </a:solidFill>
                          <a:effectLst/>
                          <a:latin typeface="+mn-lt"/>
                          <a:ea typeface="+mn-ea"/>
                          <a:cs typeface="+mn-cs"/>
                        </a:rPr>
                        <a:t>Membership</a:t>
                      </a:r>
                    </a:p>
                  </a:txBody>
                  <a:tcPr marL="49063" marR="49063" marT="0" marB="0" vert="vert270" anchor="ctr"/>
                </a:tc>
                <a:tc>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Who participates in the Network and why? Are women’s, indigenous peoples’ and youth organizations represented? Has the Network assembled member organizations with the capacities needed to meet Network goals (experience, skills, and connections)? </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Is the process for Network membership transparent, effective, and efficient? Has it changed over time?</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What is the geographic distribution of membership in relation to GEF operations?</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What have been the trends in membership?</a:t>
                      </a:r>
                    </a:p>
                  </a:txBody>
                  <a:tcPr marL="49063" marR="49063"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Council and GEF SEC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Network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Data / Results from Surveys, Interviews, Focused meetings with key stakeholders and other primary sources</a:t>
                      </a:r>
                    </a:p>
                  </a:txBody>
                  <a:tcPr marL="49063" marR="49063"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Document review </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Social Network Analysis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Surveys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Meta-Evaluations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Comparison to other Networks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Visual Timeline (infographic Representation)</a:t>
                      </a:r>
                    </a:p>
                  </a:txBody>
                  <a:tcPr marL="49063" marR="49063" marT="0" marB="0" anchor="ctr"/>
                </a:tc>
              </a:tr>
              <a:tr h="1645933">
                <a:tc vMerge="1">
                  <a:txBody>
                    <a:bodyPr/>
                    <a:lstStyle/>
                    <a:p>
                      <a:endParaRPr lang="en-US"/>
                    </a:p>
                  </a:txBody>
                  <a:tcPr/>
                </a:tc>
                <a:tc>
                  <a:txBody>
                    <a:bodyPr/>
                    <a:lstStyle/>
                    <a:p>
                      <a:pPr marL="71755" marR="71755" algn="ctr">
                        <a:lnSpc>
                          <a:spcPct val="107000"/>
                        </a:lnSpc>
                        <a:spcBef>
                          <a:spcPts val="0"/>
                        </a:spcBef>
                        <a:spcAft>
                          <a:spcPts val="0"/>
                        </a:spcAft>
                      </a:pPr>
                      <a:r>
                        <a:rPr lang="en-US" sz="1000" kern="1200" dirty="0">
                          <a:solidFill>
                            <a:schemeClr val="dk1"/>
                          </a:solidFill>
                          <a:effectLst/>
                          <a:latin typeface="+mn-lt"/>
                          <a:ea typeface="+mn-ea"/>
                          <a:cs typeface="+mn-cs"/>
                        </a:rPr>
                        <a:t>Structure</a:t>
                      </a:r>
                    </a:p>
                  </a:txBody>
                  <a:tcPr marL="49063" marR="49063" marT="0" marB="0" vert="vert270" anchor="ctr"/>
                </a:tc>
                <a:tc>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Has the Network and GEF Partnership adjusted to meet changing GEF needs and priorities?</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What infrastructure is in place for Network coordination and communications?</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Are these coordination and communication structures efficient and effective?</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Are lessons from similar networks (Adaptation Fund, GCF, CIF, etc.) used to inform the workings of the GEF CSO Network?</a:t>
                      </a:r>
                    </a:p>
                  </a:txBody>
                  <a:tcPr marL="49063" marR="49063"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Membership Databases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Council and GEF SEC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Network Documents</a:t>
                      </a:r>
                    </a:p>
                  </a:txBody>
                  <a:tcPr marL="49063" marR="49063"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(Online) Self-Assessment</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Social Network Analysis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Visual Timeline (infographic Representation) </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Document review </a:t>
                      </a:r>
                    </a:p>
                  </a:txBody>
                  <a:tcPr marL="49063" marR="49063" marT="0" marB="0" anchor="ctr"/>
                </a:tc>
              </a:tr>
            </a:tbl>
          </a:graphicData>
        </a:graphic>
      </p:graphicFrame>
    </p:spTree>
    <p:extLst>
      <p:ext uri="{BB962C8B-B14F-4D97-AF65-F5344CB8AC3E}">
        <p14:creationId xmlns:p14="http://schemas.microsoft.com/office/powerpoint/2010/main" val="2376807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Questions (3)</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532577089"/>
              </p:ext>
            </p:extLst>
          </p:nvPr>
        </p:nvGraphicFramePr>
        <p:xfrm>
          <a:off x="0" y="1295400"/>
          <a:ext cx="9143999" cy="5503401"/>
        </p:xfrm>
        <a:graphic>
          <a:graphicData uri="http://schemas.openxmlformats.org/drawingml/2006/table">
            <a:tbl>
              <a:tblPr firstRow="1" firstCol="1" bandRow="1">
                <a:tableStyleId>{5C22544A-7EE6-4342-B048-85BDC9FD1C3A}</a:tableStyleId>
              </a:tblPr>
              <a:tblGrid>
                <a:gridCol w="1524000"/>
                <a:gridCol w="685800"/>
                <a:gridCol w="3810000"/>
                <a:gridCol w="1447800"/>
                <a:gridCol w="1676399"/>
              </a:tblGrid>
              <a:tr h="370237">
                <a:tc>
                  <a:txBody>
                    <a:bodyPr/>
                    <a:lstStyle/>
                    <a:p>
                      <a:pPr marL="0" marR="0" lvl="0" indent="0" algn="ctr" defTabSz="914400" rtl="0" eaLnBrk="1" latinLnBrk="0" hangingPunct="1">
                        <a:lnSpc>
                          <a:spcPct val="107000"/>
                        </a:lnSpc>
                        <a:spcBef>
                          <a:spcPts val="0"/>
                        </a:spcBef>
                        <a:spcAft>
                          <a:spcPts val="0"/>
                        </a:spcAft>
                        <a:buFont typeface="+mj-lt"/>
                        <a:buNone/>
                      </a:pPr>
                      <a:r>
                        <a:rPr lang="en-US" sz="1100" b="1" kern="1200" dirty="0">
                          <a:solidFill>
                            <a:schemeClr val="lt1"/>
                          </a:solidFill>
                          <a:effectLst/>
                          <a:latin typeface="+mn-lt"/>
                          <a:ea typeface="+mn-ea"/>
                          <a:cs typeface="+mn-cs"/>
                        </a:rPr>
                        <a:t>Key Evaluation Questions</a:t>
                      </a:r>
                    </a:p>
                  </a:txBody>
                  <a:tcPr marL="59672" marR="59672" marT="0" marB="0" anchor="ctr"/>
                </a:tc>
                <a:tc>
                  <a:txBody>
                    <a:bodyPr/>
                    <a:lstStyle/>
                    <a:p>
                      <a:pPr marL="0" marR="0" algn="ctr">
                        <a:lnSpc>
                          <a:spcPct val="107000"/>
                        </a:lnSpc>
                        <a:spcBef>
                          <a:spcPts val="0"/>
                        </a:spcBef>
                        <a:spcAft>
                          <a:spcPts val="0"/>
                        </a:spcAft>
                      </a:pPr>
                      <a:r>
                        <a:rPr lang="en-US" sz="1100" b="1" kern="1200" dirty="0">
                          <a:solidFill>
                            <a:schemeClr val="lt1"/>
                          </a:solidFill>
                          <a:effectLst/>
                          <a:latin typeface="+mn-lt"/>
                          <a:ea typeface="+mn-ea"/>
                          <a:cs typeface="+mn-cs"/>
                        </a:rPr>
                        <a:t>Network Elements</a:t>
                      </a:r>
                    </a:p>
                  </a:txBody>
                  <a:tcPr marL="59672" marR="59672" marT="0" marB="0" anchor="ctr"/>
                </a:tc>
                <a:tc>
                  <a:txBody>
                    <a:bodyPr/>
                    <a:lstStyle/>
                    <a:p>
                      <a:pPr marL="0" marR="0" algn="ctr">
                        <a:lnSpc>
                          <a:spcPct val="107000"/>
                        </a:lnSpc>
                        <a:spcBef>
                          <a:spcPts val="0"/>
                        </a:spcBef>
                        <a:spcAft>
                          <a:spcPts val="0"/>
                        </a:spcAft>
                      </a:pPr>
                      <a:r>
                        <a:rPr lang="en-US" sz="1100" b="1" kern="1200" dirty="0">
                          <a:solidFill>
                            <a:schemeClr val="lt1"/>
                          </a:solidFill>
                          <a:effectLst/>
                          <a:latin typeface="+mn-lt"/>
                          <a:ea typeface="+mn-ea"/>
                          <a:cs typeface="+mn-cs"/>
                        </a:rPr>
                        <a:t>Example Evaluation Questions</a:t>
                      </a:r>
                    </a:p>
                  </a:txBody>
                  <a:tcPr marL="59672" marR="59672" marT="0" marB="0" anchor="ctr"/>
                </a:tc>
                <a:tc>
                  <a:txBody>
                    <a:bodyPr/>
                    <a:lstStyle/>
                    <a:p>
                      <a:pPr marL="0" marR="0" algn="ctr">
                        <a:lnSpc>
                          <a:spcPct val="107000"/>
                        </a:lnSpc>
                        <a:spcBef>
                          <a:spcPts val="0"/>
                        </a:spcBef>
                        <a:spcAft>
                          <a:spcPts val="0"/>
                        </a:spcAft>
                      </a:pPr>
                      <a:r>
                        <a:rPr lang="en-US" sz="1100" b="1" kern="1200" dirty="0">
                          <a:solidFill>
                            <a:schemeClr val="lt1"/>
                          </a:solidFill>
                          <a:effectLst/>
                          <a:latin typeface="+mn-lt"/>
                          <a:ea typeface="+mn-ea"/>
                          <a:cs typeface="+mn-cs"/>
                        </a:rPr>
                        <a:t>Information Sources</a:t>
                      </a:r>
                    </a:p>
                  </a:txBody>
                  <a:tcPr marL="59672" marR="59672" marT="0" marB="0" anchor="ctr"/>
                </a:tc>
                <a:tc>
                  <a:txBody>
                    <a:bodyPr/>
                    <a:lstStyle/>
                    <a:p>
                      <a:pPr marL="0" marR="0" algn="ctr">
                        <a:lnSpc>
                          <a:spcPct val="107000"/>
                        </a:lnSpc>
                        <a:spcBef>
                          <a:spcPts val="0"/>
                        </a:spcBef>
                        <a:spcAft>
                          <a:spcPts val="0"/>
                        </a:spcAft>
                      </a:pPr>
                      <a:r>
                        <a:rPr lang="en-US" sz="1100" b="1" kern="1200" dirty="0">
                          <a:solidFill>
                            <a:schemeClr val="lt1"/>
                          </a:solidFill>
                          <a:effectLst/>
                          <a:latin typeface="+mn-lt"/>
                          <a:ea typeface="+mn-ea"/>
                          <a:cs typeface="+mn-cs"/>
                        </a:rPr>
                        <a:t>Possible Approaches</a:t>
                      </a:r>
                    </a:p>
                  </a:txBody>
                  <a:tcPr marL="59672" marR="59672" marT="0" marB="0" anchor="ctr"/>
                </a:tc>
              </a:tr>
              <a:tr h="2296763">
                <a:tc rowSpan="3">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lt1"/>
                          </a:solidFill>
                          <a:effectLst/>
                          <a:latin typeface="+mn-lt"/>
                          <a:ea typeface="+mn-ea"/>
                          <a:cs typeface="+mn-cs"/>
                        </a:rPr>
                        <a:t>How are the CSO Network’s features (governance, structure, membership, connectivity, etc.) contributing to its ability to meet its objectives</a:t>
                      </a:r>
                    </a:p>
                  </a:txBody>
                  <a:tcPr marL="59672" marR="59672" marT="0" marB="0" anchor="ctr"/>
                </a:tc>
                <a:tc>
                  <a:txBody>
                    <a:bodyPr/>
                    <a:lstStyle/>
                    <a:p>
                      <a:pPr marL="71755" marR="71755" algn="ctr">
                        <a:lnSpc>
                          <a:spcPct val="107000"/>
                        </a:lnSpc>
                        <a:spcBef>
                          <a:spcPts val="0"/>
                        </a:spcBef>
                        <a:spcAft>
                          <a:spcPts val="0"/>
                        </a:spcAft>
                      </a:pPr>
                      <a:r>
                        <a:rPr lang="en-US" sz="1000" kern="1200" dirty="0">
                          <a:solidFill>
                            <a:schemeClr val="dk1"/>
                          </a:solidFill>
                          <a:effectLst/>
                          <a:latin typeface="+mn-lt"/>
                          <a:ea typeface="+mn-ea"/>
                          <a:cs typeface="+mn-cs"/>
                        </a:rPr>
                        <a:t>Governance</a:t>
                      </a:r>
                    </a:p>
                  </a:txBody>
                  <a:tcPr marL="59672" marR="59672" marT="0" marB="0" vert="vert270" anchor="ctr"/>
                </a:tc>
                <a:tc>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Are the Network’s governance rules applied in a transparent manner?</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Is there a transparent conflict resolution process?</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Do Network members actively participate in Network elections?</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Do decision-making processes encourage members to contribute and collaborate? </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How dependent is the Network on a small number of individuals? (male/female disaggregated)</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Do governance structures take into consideration gender mainstreaming?</a:t>
                      </a:r>
                    </a:p>
                  </a:txBody>
                  <a:tcPr marL="59672" marR="59672"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Council and GEF SEC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Network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Data / Results from Surveys, Interviews, and other primary sources</a:t>
                      </a:r>
                    </a:p>
                  </a:txBody>
                  <a:tcPr marL="59672" marR="59672"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Document review </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Interviews and Focus Groups/Focused meetings with key stakeholders </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Surveys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(Online) Self-Assessment</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Meta-Evaluations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Comparative analysis with other networks</a:t>
                      </a:r>
                    </a:p>
                  </a:txBody>
                  <a:tcPr marL="59672" marR="59672" marT="0" marB="0" anchor="ctr"/>
                </a:tc>
              </a:tr>
              <a:tr h="1371600">
                <a:tc vMerge="1">
                  <a:txBody>
                    <a:bodyPr/>
                    <a:lstStyle/>
                    <a:p>
                      <a:endParaRPr lang="en-US"/>
                    </a:p>
                  </a:txBody>
                  <a:tcPr/>
                </a:tc>
                <a:tc>
                  <a:txBody>
                    <a:bodyPr/>
                    <a:lstStyle/>
                    <a:p>
                      <a:pPr marL="71755" marR="71755" algn="ctr">
                        <a:lnSpc>
                          <a:spcPct val="107000"/>
                        </a:lnSpc>
                        <a:spcBef>
                          <a:spcPts val="0"/>
                        </a:spcBef>
                        <a:spcAft>
                          <a:spcPts val="0"/>
                        </a:spcAft>
                      </a:pPr>
                      <a:r>
                        <a:rPr lang="en-US" sz="1000" kern="1200" dirty="0">
                          <a:solidFill>
                            <a:schemeClr val="dk1"/>
                          </a:solidFill>
                          <a:effectLst/>
                          <a:latin typeface="+mn-lt"/>
                          <a:ea typeface="+mn-ea"/>
                          <a:cs typeface="+mn-cs"/>
                        </a:rPr>
                        <a:t>Resources</a:t>
                      </a:r>
                    </a:p>
                  </a:txBody>
                  <a:tcPr marL="59672" marR="59672" marT="0" marB="0" vert="vert270" anchor="ctr"/>
                </a:tc>
                <a:tc>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What is the level of financial and technical resources provided to the Network?</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Has the Network secured needed material resources?</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Is the Network adapting its business plan over time?</a:t>
                      </a:r>
                    </a:p>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How has the GEF partnership [GEF SEC, Agencies, OFPs, IEO, etc…] supported the work of the CSO network?</a:t>
                      </a:r>
                    </a:p>
                  </a:txBody>
                  <a:tcPr marL="59672" marR="59672"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Network Documents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Data / Results from Surveys, Interviews, and other primary sources</a:t>
                      </a:r>
                    </a:p>
                  </a:txBody>
                  <a:tcPr marL="59672" marR="59672"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Document review </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Interviews and Focus Groups with key stakeholders</a:t>
                      </a:r>
                    </a:p>
                  </a:txBody>
                  <a:tcPr marL="59672" marR="59672" marT="0" marB="0" anchor="ctr"/>
                </a:tc>
              </a:tr>
              <a:tr h="1464801">
                <a:tc vMerge="1">
                  <a:txBody>
                    <a:bodyPr/>
                    <a:lstStyle/>
                    <a:p>
                      <a:endParaRPr lang="en-US"/>
                    </a:p>
                  </a:txBody>
                  <a:tcPr/>
                </a:tc>
                <a:tc>
                  <a:txBody>
                    <a:bodyPr/>
                    <a:lstStyle/>
                    <a:p>
                      <a:pPr marL="71755" marR="71755" algn="ctr">
                        <a:lnSpc>
                          <a:spcPct val="107000"/>
                        </a:lnSpc>
                        <a:spcBef>
                          <a:spcPts val="0"/>
                        </a:spcBef>
                        <a:spcAft>
                          <a:spcPts val="0"/>
                        </a:spcAft>
                      </a:pPr>
                      <a:r>
                        <a:rPr lang="en-US" sz="1000" kern="1200" dirty="0">
                          <a:solidFill>
                            <a:schemeClr val="dk1"/>
                          </a:solidFill>
                          <a:effectLst/>
                          <a:latin typeface="+mn-lt"/>
                          <a:ea typeface="+mn-ea"/>
                          <a:cs typeface="+mn-cs"/>
                        </a:rPr>
                        <a:t>Capacity</a:t>
                      </a:r>
                    </a:p>
                  </a:txBody>
                  <a:tcPr marL="59672" marR="59672" marT="0" marB="0" vert="vert270" anchor="ctr"/>
                </a:tc>
                <a:tc>
                  <a:txBody>
                    <a:bodyPr/>
                    <a:lstStyle/>
                    <a:p>
                      <a:pPr marL="91440" marR="0" lvl="0" indent="-91440" algn="l" defTabSz="914400" rtl="0" eaLnBrk="1" latinLnBrk="0" hangingPunct="1">
                        <a:lnSpc>
                          <a:spcPct val="107000"/>
                        </a:lnSpc>
                        <a:spcBef>
                          <a:spcPts val="0"/>
                        </a:spcBef>
                        <a:spcAft>
                          <a:spcPts val="0"/>
                        </a:spcAft>
                        <a:buSzPts val="1000"/>
                        <a:buFont typeface="Symbol" panose="05050102010706020507" pitchFamily="18" charset="2"/>
                        <a:buChar char=""/>
                      </a:pPr>
                      <a:r>
                        <a:rPr lang="en-US" sz="1100" b="0" kern="1200" dirty="0">
                          <a:solidFill>
                            <a:schemeClr val="tx1"/>
                          </a:solidFill>
                          <a:effectLst/>
                          <a:latin typeface="+mn-lt"/>
                          <a:ea typeface="+mn-ea"/>
                          <a:cs typeface="+mn-cs"/>
                        </a:rPr>
                        <a:t>Does the Network have the needed capacities to advance members’ skills &amp; Network goals? </a:t>
                      </a:r>
                    </a:p>
                  </a:txBody>
                  <a:tcPr marL="59672" marR="59672"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Data / Results from Surveys, Interviews, and other primary sources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a:solidFill>
                            <a:schemeClr val="dk1"/>
                          </a:solidFill>
                          <a:effectLst/>
                          <a:latin typeface="+mn-lt"/>
                          <a:ea typeface="+mn-ea"/>
                          <a:cs typeface="+mn-cs"/>
                        </a:rPr>
                        <a:t>Network Documents</a:t>
                      </a:r>
                    </a:p>
                  </a:txBody>
                  <a:tcPr marL="59672" marR="59672" marT="0" marB="0" anchor="ctr"/>
                </a:tc>
                <a:tc>
                  <a:txBody>
                    <a:bodyPr/>
                    <a:lstStyle/>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Interviews and Focus Groups/Focused meetings with key stakeholders </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Surveys</a:t>
                      </a:r>
                    </a:p>
                    <a:p>
                      <a:pPr marL="91440" marR="0" lvl="0" indent="-91440" algn="l" defTabSz="914400" rtl="0" eaLnBrk="1" latinLnBrk="0" hangingPunct="1">
                        <a:lnSpc>
                          <a:spcPct val="107000"/>
                        </a:lnSpc>
                        <a:spcBef>
                          <a:spcPts val="0"/>
                        </a:spcBef>
                        <a:spcAft>
                          <a:spcPts val="0"/>
                        </a:spcAft>
                        <a:buSzPts val="1000"/>
                        <a:buFont typeface="Calibri" panose="020F0502020204030204" pitchFamily="34" charset="0"/>
                        <a:buChar char="-"/>
                      </a:pPr>
                      <a:r>
                        <a:rPr lang="en-US" sz="1100" kern="1200" dirty="0">
                          <a:solidFill>
                            <a:schemeClr val="dk1"/>
                          </a:solidFill>
                          <a:effectLst/>
                          <a:latin typeface="+mn-lt"/>
                          <a:ea typeface="+mn-ea"/>
                          <a:cs typeface="+mn-cs"/>
                        </a:rPr>
                        <a:t>(Online) Self-Assessment</a:t>
                      </a:r>
                    </a:p>
                  </a:txBody>
                  <a:tcPr marL="59672" marR="59672" marT="0" marB="0" anchor="ctr"/>
                </a:tc>
              </a:tr>
            </a:tbl>
          </a:graphicData>
        </a:graphic>
      </p:graphicFrame>
    </p:spTree>
    <p:extLst>
      <p:ext uri="{BB962C8B-B14F-4D97-AF65-F5344CB8AC3E}">
        <p14:creationId xmlns:p14="http://schemas.microsoft.com/office/powerpoint/2010/main" val="3942939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400" dirty="0" smtClean="0"/>
              <a:t>Decisions on methods </a:t>
            </a:r>
            <a:r>
              <a:rPr lang="en-US" sz="2400" dirty="0"/>
              <a:t>and tools </a:t>
            </a:r>
            <a:r>
              <a:rPr lang="en-US" sz="2400" dirty="0" smtClean="0"/>
              <a:t>will be made </a:t>
            </a:r>
            <a:r>
              <a:rPr lang="en-US" sz="2400" dirty="0"/>
              <a:t>on the basis of </a:t>
            </a:r>
            <a:r>
              <a:rPr lang="en-US" sz="2400" dirty="0" smtClean="0"/>
              <a:t>issues </a:t>
            </a:r>
            <a:r>
              <a:rPr lang="en-US" sz="2400" dirty="0"/>
              <a:t>identified. </a:t>
            </a:r>
            <a:endParaRPr lang="en-US" sz="2400" dirty="0" smtClean="0"/>
          </a:p>
          <a:p>
            <a:r>
              <a:rPr lang="en-US" sz="2400" dirty="0" smtClean="0"/>
              <a:t>Evaluation activities will involve: </a:t>
            </a:r>
          </a:p>
          <a:p>
            <a:pPr lvl="1">
              <a:buFont typeface="Wingdings" panose="05000000000000000000" pitchFamily="2" charset="2"/>
              <a:buChar char="§"/>
            </a:pPr>
            <a:r>
              <a:rPr lang="en-US" sz="2000" i="1" dirty="0" smtClean="0"/>
              <a:t>Further document review</a:t>
            </a:r>
            <a:endParaRPr lang="en-US" sz="2000" dirty="0"/>
          </a:p>
          <a:p>
            <a:pPr lvl="1">
              <a:buFont typeface="Wingdings" panose="05000000000000000000" pitchFamily="2" charset="2"/>
              <a:buChar char="§"/>
            </a:pPr>
            <a:r>
              <a:rPr lang="en-US" sz="2000" i="1" dirty="0" smtClean="0"/>
              <a:t>Comparative analysis with other networks</a:t>
            </a:r>
            <a:r>
              <a:rPr lang="en-US" sz="2000" dirty="0" smtClean="0"/>
              <a:t> </a:t>
            </a:r>
          </a:p>
          <a:p>
            <a:pPr lvl="1">
              <a:buFont typeface="Wingdings" panose="05000000000000000000" pitchFamily="2" charset="2"/>
              <a:buChar char="§"/>
            </a:pPr>
            <a:r>
              <a:rPr lang="en-US" sz="2000" i="1" dirty="0" smtClean="0"/>
              <a:t>Meta-evaluation</a:t>
            </a:r>
          </a:p>
          <a:p>
            <a:pPr lvl="1">
              <a:buFont typeface="Wingdings" panose="05000000000000000000" pitchFamily="2" charset="2"/>
              <a:buChar char="§"/>
            </a:pPr>
            <a:r>
              <a:rPr lang="en-US" sz="2000" i="1" dirty="0" smtClean="0"/>
              <a:t>Select individual interviews with key stakeholders</a:t>
            </a:r>
          </a:p>
          <a:p>
            <a:pPr lvl="1">
              <a:buFont typeface="Wingdings" panose="05000000000000000000" pitchFamily="2" charset="2"/>
              <a:buChar char="§"/>
            </a:pPr>
            <a:r>
              <a:rPr lang="en-US" sz="2000" i="1" dirty="0" smtClean="0"/>
              <a:t>Focus  group meetings </a:t>
            </a:r>
            <a:r>
              <a:rPr lang="en-US" sz="2000" i="1" dirty="0"/>
              <a:t>with key stakeholders</a:t>
            </a:r>
          </a:p>
          <a:p>
            <a:pPr lvl="1">
              <a:buFont typeface="Wingdings" panose="05000000000000000000" pitchFamily="2" charset="2"/>
              <a:buChar char="§"/>
            </a:pPr>
            <a:r>
              <a:rPr lang="en-US" sz="2000" i="1" dirty="0" smtClean="0"/>
              <a:t>Survey (CSO Network members/non-members/GEFSEC/Agencies)</a:t>
            </a:r>
          </a:p>
          <a:p>
            <a:pPr marL="806450" lvl="1" indent="-295275" algn="just">
              <a:buFont typeface="Wingdings" panose="05000000000000000000" pitchFamily="2" charset="2"/>
              <a:buChar char="§"/>
            </a:pPr>
            <a:r>
              <a:rPr lang="en-US" sz="2000" i="1" dirty="0" smtClean="0"/>
              <a:t>Self-Assessment </a:t>
            </a:r>
            <a:r>
              <a:rPr lang="en-US" sz="2000" i="1" dirty="0"/>
              <a:t>(Coordination Committee)</a:t>
            </a:r>
          </a:p>
          <a:p>
            <a:pPr marL="806450" lvl="1" indent="-295275" algn="just">
              <a:buFont typeface="Wingdings" panose="05000000000000000000" pitchFamily="2" charset="2"/>
              <a:buChar char="§"/>
            </a:pPr>
            <a:endParaRPr lang="en-US" sz="2000" dirty="0"/>
          </a:p>
          <a:p>
            <a:pPr lvl="1">
              <a:buFont typeface="Wingdings" panose="05000000000000000000" pitchFamily="2" charset="2"/>
              <a:buChar char="§"/>
            </a:pPr>
            <a:endParaRPr lang="en-US" sz="2000" i="1" dirty="0"/>
          </a:p>
        </p:txBody>
      </p:sp>
      <p:sp>
        <p:nvSpPr>
          <p:cNvPr id="5" name="Title 1"/>
          <p:cNvSpPr txBox="1">
            <a:spLocks/>
          </p:cNvSpPr>
          <p:nvPr/>
        </p:nvSpPr>
        <p:spPr>
          <a:xfrm>
            <a:off x="381000" y="381000"/>
            <a:ext cx="8686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0" lang="en-US" sz="4000" b="1" kern="1200" dirty="0">
                <a:solidFill>
                  <a:srgbClr val="2A602A"/>
                </a:solidFill>
                <a:effectLst/>
                <a:latin typeface="+mj-lt"/>
                <a:ea typeface="+mj-ea"/>
                <a:cs typeface="+mj-cs"/>
              </a:defRPr>
            </a:lvl1pPr>
          </a:lstStyle>
          <a:p>
            <a:r>
              <a:rPr lang="en-US" dirty="0" smtClean="0"/>
              <a:t>Possible Approaches</a:t>
            </a:r>
            <a:endParaRPr lang="en-US" dirty="0"/>
          </a:p>
        </p:txBody>
      </p:sp>
    </p:spTree>
    <p:extLst>
      <p:ext uri="{BB962C8B-B14F-4D97-AF65-F5344CB8AC3E}">
        <p14:creationId xmlns:p14="http://schemas.microsoft.com/office/powerpoint/2010/main" val="2855512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Stakeholder </a:t>
            </a:r>
            <a:r>
              <a:rPr lang="en-US" dirty="0" smtClean="0"/>
              <a:t>Involvement</a:t>
            </a:r>
            <a:endParaRPr lang="en-US" dirty="0"/>
          </a:p>
        </p:txBody>
      </p:sp>
      <p:sp>
        <p:nvSpPr>
          <p:cNvPr id="3" name="Content Placeholder 2"/>
          <p:cNvSpPr>
            <a:spLocks noGrp="1"/>
          </p:cNvSpPr>
          <p:nvPr>
            <p:ph idx="1"/>
          </p:nvPr>
        </p:nvSpPr>
        <p:spPr>
          <a:xfrm>
            <a:off x="228600" y="1524000"/>
            <a:ext cx="8686800" cy="4953000"/>
          </a:xfrm>
        </p:spPr>
        <p:txBody>
          <a:bodyPr>
            <a:noAutofit/>
          </a:bodyPr>
          <a:lstStyle/>
          <a:p>
            <a:pPr lvl="0" algn="just"/>
            <a:r>
              <a:rPr lang="en-US" sz="2400" b="1" dirty="0"/>
              <a:t>Reference Group: </a:t>
            </a:r>
            <a:endParaRPr lang="en-US" sz="2400" b="1" dirty="0" smtClean="0"/>
          </a:p>
          <a:p>
            <a:pPr lvl="1" algn="just">
              <a:buFont typeface="Arial" panose="020B0604020202020204" pitchFamily="34" charset="0"/>
              <a:buChar char="•"/>
            </a:pPr>
            <a:r>
              <a:rPr lang="en-US" sz="2000" dirty="0" smtClean="0"/>
              <a:t>Includes representatives </a:t>
            </a:r>
            <a:r>
              <a:rPr lang="en-US" sz="2000" dirty="0"/>
              <a:t>from the GEF Secretariat, GEF Agencies, the CSO Network, </a:t>
            </a:r>
            <a:r>
              <a:rPr lang="en-US" sz="2000" dirty="0" smtClean="0"/>
              <a:t>and SGP. The </a:t>
            </a:r>
            <a:r>
              <a:rPr lang="en-US" sz="2000" dirty="0"/>
              <a:t>Reference Group will: </a:t>
            </a:r>
            <a:endParaRPr lang="en-US" sz="2000" dirty="0" smtClean="0"/>
          </a:p>
          <a:p>
            <a:pPr lvl="2" algn="just"/>
            <a:r>
              <a:rPr lang="en-US" sz="1800" dirty="0" smtClean="0"/>
              <a:t>Share comment </a:t>
            </a:r>
            <a:r>
              <a:rPr lang="en-US" sz="1800" dirty="0"/>
              <a:t>on the Approach Paper and drafts of the </a:t>
            </a:r>
            <a:r>
              <a:rPr lang="en-US" sz="1800" dirty="0" smtClean="0"/>
              <a:t>Report</a:t>
            </a:r>
            <a:r>
              <a:rPr lang="en-US" sz="1800" dirty="0"/>
              <a:t>; </a:t>
            </a:r>
            <a:r>
              <a:rPr lang="en-US" sz="1800" dirty="0" smtClean="0"/>
              <a:t>identify &amp; </a:t>
            </a:r>
            <a:r>
              <a:rPr lang="en-US" sz="1800" dirty="0"/>
              <a:t>establish contact with </a:t>
            </a:r>
            <a:r>
              <a:rPr lang="en-US" sz="1800" dirty="0" smtClean="0"/>
              <a:t>individuals </a:t>
            </a:r>
            <a:r>
              <a:rPr lang="en-US" sz="1800" dirty="0"/>
              <a:t>for interviews/focus </a:t>
            </a:r>
            <a:r>
              <a:rPr lang="en-US" sz="1800" dirty="0" smtClean="0"/>
              <a:t>groups </a:t>
            </a:r>
            <a:r>
              <a:rPr lang="en-US" sz="1800" dirty="0"/>
              <a:t>and </a:t>
            </a:r>
            <a:r>
              <a:rPr lang="en-US" sz="1800" dirty="0" smtClean="0"/>
              <a:t>identify &amp; </a:t>
            </a:r>
            <a:r>
              <a:rPr lang="en-US" sz="1800" dirty="0"/>
              <a:t>facilitate access to information. </a:t>
            </a:r>
            <a:endParaRPr lang="en-US" sz="1800" dirty="0" smtClean="0"/>
          </a:p>
          <a:p>
            <a:pPr lvl="2" algn="just"/>
            <a:r>
              <a:rPr lang="en-US" sz="1800" dirty="0" smtClean="0"/>
              <a:t>10 individuals</a:t>
            </a:r>
          </a:p>
          <a:p>
            <a:pPr lvl="1" algn="just">
              <a:buFont typeface="Arial" panose="020B0604020202020204" pitchFamily="34" charset="0"/>
              <a:buChar char="•"/>
            </a:pPr>
            <a:endParaRPr lang="en-US" sz="2000" dirty="0"/>
          </a:p>
          <a:p>
            <a:pPr lvl="0" algn="just"/>
            <a:r>
              <a:rPr lang="en-US" sz="2400" b="1" dirty="0" smtClean="0"/>
              <a:t>Expert Peer </a:t>
            </a:r>
            <a:r>
              <a:rPr lang="en-US" sz="2400" b="1" dirty="0"/>
              <a:t>Review </a:t>
            </a:r>
            <a:r>
              <a:rPr lang="en-US" sz="2400" b="1" dirty="0" smtClean="0"/>
              <a:t>Group:</a:t>
            </a:r>
          </a:p>
          <a:p>
            <a:pPr lvl="1" algn="just"/>
            <a:r>
              <a:rPr lang="en-US" sz="2000" dirty="0" smtClean="0"/>
              <a:t>Consists of relevant evaluation </a:t>
            </a:r>
            <a:r>
              <a:rPr lang="en-US" sz="2000" dirty="0"/>
              <a:t>specialists from GEF Agency Evaluation </a:t>
            </a:r>
            <a:r>
              <a:rPr lang="en-US" sz="2000" dirty="0" smtClean="0"/>
              <a:t>Office and the broader evaluation community. </a:t>
            </a:r>
          </a:p>
          <a:p>
            <a:pPr lvl="1" algn="just"/>
            <a:r>
              <a:rPr lang="en-US" sz="2000" dirty="0" smtClean="0"/>
              <a:t>3 individuals. </a:t>
            </a:r>
          </a:p>
        </p:txBody>
      </p:sp>
    </p:spTree>
    <p:extLst>
      <p:ext uri="{BB962C8B-B14F-4D97-AF65-F5344CB8AC3E}">
        <p14:creationId xmlns:p14="http://schemas.microsoft.com/office/powerpoint/2010/main" val="1988552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Limitations</a:t>
            </a:r>
            <a:endParaRPr lang="en-US" dirty="0"/>
          </a:p>
        </p:txBody>
      </p:sp>
      <p:sp>
        <p:nvSpPr>
          <p:cNvPr id="3" name="Content Placeholder 2"/>
          <p:cNvSpPr>
            <a:spLocks noGrp="1"/>
          </p:cNvSpPr>
          <p:nvPr>
            <p:ph idx="1"/>
          </p:nvPr>
        </p:nvSpPr>
        <p:spPr/>
        <p:txBody>
          <a:bodyPr>
            <a:normAutofit/>
          </a:bodyPr>
          <a:lstStyle/>
          <a:p>
            <a:pPr lvl="0" algn="just"/>
            <a:r>
              <a:rPr lang="en-US" dirty="0"/>
              <a:t>Networks are inherently complex and dynamic systems which makes them difficult to evaluate. </a:t>
            </a:r>
            <a:endParaRPr lang="en-US" dirty="0" smtClean="0"/>
          </a:p>
          <a:p>
            <a:pPr lvl="0" algn="just"/>
            <a:r>
              <a:rPr lang="en-US" dirty="0"/>
              <a:t>M</a:t>
            </a:r>
            <a:r>
              <a:rPr lang="en-US" dirty="0" smtClean="0"/>
              <a:t>ain limitations </a:t>
            </a:r>
            <a:r>
              <a:rPr lang="en-US" dirty="0"/>
              <a:t>of this evaluation will </a:t>
            </a:r>
            <a:r>
              <a:rPr lang="en-US" dirty="0" smtClean="0"/>
              <a:t>be:</a:t>
            </a:r>
          </a:p>
          <a:p>
            <a:pPr lvl="1" algn="just">
              <a:buFont typeface="Wingdings" panose="05000000000000000000" pitchFamily="2" charset="2"/>
              <a:buChar char="§"/>
            </a:pPr>
            <a:r>
              <a:rPr lang="en-US" dirty="0" smtClean="0"/>
              <a:t>Access to entirety of CSO Network (</a:t>
            </a:r>
            <a:r>
              <a:rPr lang="en-US" dirty="0"/>
              <a:t>over 460 </a:t>
            </a:r>
            <a:r>
              <a:rPr lang="en-US" dirty="0" smtClean="0"/>
              <a:t>members, different regions/access/languages)</a:t>
            </a:r>
          </a:p>
          <a:p>
            <a:pPr lvl="1" algn="just">
              <a:buFont typeface="Wingdings" panose="05000000000000000000" pitchFamily="2" charset="2"/>
              <a:buChar char="§"/>
            </a:pPr>
            <a:r>
              <a:rPr lang="en-US" dirty="0" smtClean="0"/>
              <a:t>Access </a:t>
            </a:r>
            <a:r>
              <a:rPr lang="en-US" dirty="0"/>
              <a:t>to older and archived documents of the CSO </a:t>
            </a:r>
            <a:r>
              <a:rPr lang="en-US" dirty="0" smtClean="0"/>
              <a:t>Network</a:t>
            </a:r>
          </a:p>
          <a:p>
            <a:pPr lvl="1" algn="just">
              <a:buFont typeface="Wingdings" panose="05000000000000000000" pitchFamily="2" charset="2"/>
              <a:buChar char="§"/>
            </a:pPr>
            <a:r>
              <a:rPr lang="en-US" dirty="0"/>
              <a:t>R</a:t>
            </a:r>
            <a:r>
              <a:rPr lang="en-US" dirty="0" smtClean="0"/>
              <a:t>elatively </a:t>
            </a:r>
            <a:r>
              <a:rPr lang="en-US" i="1" dirty="0"/>
              <a:t>short</a:t>
            </a:r>
            <a:r>
              <a:rPr lang="en-US" dirty="0"/>
              <a:t> </a:t>
            </a:r>
            <a:r>
              <a:rPr lang="en-US" dirty="0" smtClean="0"/>
              <a:t>timeframe</a:t>
            </a:r>
            <a:endParaRPr lang="en-US" dirty="0"/>
          </a:p>
        </p:txBody>
      </p:sp>
    </p:spTree>
    <p:extLst>
      <p:ext uri="{BB962C8B-B14F-4D97-AF65-F5344CB8AC3E}">
        <p14:creationId xmlns:p14="http://schemas.microsoft.com/office/powerpoint/2010/main" val="2470047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Management &amp; Communications</a:t>
            </a:r>
            <a:endParaRPr lang="en-US" dirty="0"/>
          </a:p>
        </p:txBody>
      </p:sp>
      <p:sp>
        <p:nvSpPr>
          <p:cNvPr id="3" name="Content Placeholder 2"/>
          <p:cNvSpPr>
            <a:spLocks noGrp="1"/>
          </p:cNvSpPr>
          <p:nvPr>
            <p:ph idx="1"/>
          </p:nvPr>
        </p:nvSpPr>
        <p:spPr/>
        <p:txBody>
          <a:bodyPr>
            <a:normAutofit fontScale="85000" lnSpcReduction="20000"/>
          </a:bodyPr>
          <a:lstStyle/>
          <a:p>
            <a:pPr lvl="0" algn="just"/>
            <a:r>
              <a:rPr lang="en-US" dirty="0" smtClean="0"/>
              <a:t>The CSO Network Evaluation </a:t>
            </a:r>
            <a:r>
              <a:rPr lang="en-US" dirty="0"/>
              <a:t>will add to the growing body of literature on network </a:t>
            </a:r>
            <a:r>
              <a:rPr lang="en-US" dirty="0" smtClean="0"/>
              <a:t>evaluations and thus will </a:t>
            </a:r>
            <a:r>
              <a:rPr lang="en-US" dirty="0"/>
              <a:t>be of broad interest to the evaluation community. </a:t>
            </a:r>
          </a:p>
          <a:p>
            <a:pPr algn="just"/>
            <a:endParaRPr lang="en-US" dirty="0"/>
          </a:p>
          <a:p>
            <a:pPr lvl="0" algn="just"/>
            <a:r>
              <a:rPr lang="en-US" dirty="0"/>
              <a:t>The IEO will disseminate information gathered at various points in the course of the evaluation with </a:t>
            </a:r>
            <a:r>
              <a:rPr lang="en-US" dirty="0" smtClean="0"/>
              <a:t>stakeholders</a:t>
            </a:r>
            <a:r>
              <a:rPr lang="en-US" dirty="0"/>
              <a:t>. </a:t>
            </a:r>
            <a:endParaRPr lang="en-US" dirty="0" smtClean="0"/>
          </a:p>
          <a:p>
            <a:pPr lvl="0" algn="just"/>
            <a:endParaRPr lang="en-US" dirty="0" smtClean="0"/>
          </a:p>
          <a:p>
            <a:pPr lvl="0" algn="just"/>
            <a:r>
              <a:rPr lang="en-US" dirty="0" smtClean="0"/>
              <a:t>Information </a:t>
            </a:r>
            <a:r>
              <a:rPr lang="en-US" dirty="0"/>
              <a:t>sharing could take place through various platforms such </a:t>
            </a:r>
            <a:r>
              <a:rPr lang="en-US" dirty="0" smtClean="0"/>
              <a:t>as:</a:t>
            </a:r>
          </a:p>
          <a:p>
            <a:pPr lvl="1" algn="just"/>
            <a:r>
              <a:rPr lang="en-US" dirty="0" smtClean="0"/>
              <a:t>Online </a:t>
            </a:r>
            <a:r>
              <a:rPr lang="en-US" dirty="0"/>
              <a:t>stakeholder </a:t>
            </a:r>
            <a:r>
              <a:rPr lang="en-US" dirty="0" smtClean="0"/>
              <a:t>groups</a:t>
            </a:r>
          </a:p>
          <a:p>
            <a:pPr lvl="1" algn="just"/>
            <a:r>
              <a:rPr lang="en-US" dirty="0" smtClean="0"/>
              <a:t>Webinars</a:t>
            </a:r>
          </a:p>
          <a:p>
            <a:pPr lvl="1" algn="just"/>
            <a:r>
              <a:rPr lang="en-US" dirty="0" smtClean="0"/>
              <a:t>Published </a:t>
            </a:r>
            <a:r>
              <a:rPr lang="en-US" dirty="0"/>
              <a:t>knowledge </a:t>
            </a:r>
            <a:r>
              <a:rPr lang="en-US" dirty="0" smtClean="0"/>
              <a:t>products</a:t>
            </a:r>
            <a:endParaRPr lang="en-US" dirty="0"/>
          </a:p>
        </p:txBody>
      </p:sp>
    </p:spTree>
    <p:extLst>
      <p:ext uri="{BB962C8B-B14F-4D97-AF65-F5344CB8AC3E}">
        <p14:creationId xmlns:p14="http://schemas.microsoft.com/office/powerpoint/2010/main" val="129254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Management of the </a:t>
            </a:r>
            <a:r>
              <a:rPr lang="en-US" dirty="0" smtClean="0"/>
              <a:t>Evaluation</a:t>
            </a:r>
            <a:endParaRPr lang="en-US" dirty="0"/>
          </a:p>
        </p:txBody>
      </p:sp>
      <p:sp>
        <p:nvSpPr>
          <p:cNvPr id="3" name="Content Placeholder 2"/>
          <p:cNvSpPr>
            <a:spLocks noGrp="1"/>
          </p:cNvSpPr>
          <p:nvPr>
            <p:ph idx="1"/>
          </p:nvPr>
        </p:nvSpPr>
        <p:spPr/>
        <p:txBody>
          <a:bodyPr>
            <a:normAutofit/>
          </a:bodyPr>
          <a:lstStyle/>
          <a:p>
            <a:pPr algn="just"/>
            <a:r>
              <a:rPr lang="en-US" sz="2400" dirty="0"/>
              <a:t>The evaluation will be task managed by Ms. Baljit Wadhwa, Senior Evaluation </a:t>
            </a:r>
            <a:r>
              <a:rPr lang="en-US" sz="2400" dirty="0" smtClean="0"/>
              <a:t>Officer, </a:t>
            </a:r>
            <a:r>
              <a:rPr lang="en-US" sz="2400" dirty="0"/>
              <a:t>leading a team comprising of GEF IEO staff and consultants. </a:t>
            </a:r>
            <a:endParaRPr lang="en-US" sz="2400" dirty="0" smtClean="0"/>
          </a:p>
          <a:p>
            <a:pPr algn="just"/>
            <a:endParaRPr lang="en-US" sz="2400" dirty="0" smtClean="0"/>
          </a:p>
          <a:p>
            <a:pPr algn="just"/>
            <a:r>
              <a:rPr lang="en-US" sz="2400" dirty="0" smtClean="0"/>
              <a:t>Consultants are contracted to </a:t>
            </a:r>
            <a:r>
              <a:rPr lang="en-US" sz="2400" dirty="0"/>
              <a:t>undertake specific elements </a:t>
            </a:r>
            <a:r>
              <a:rPr lang="en-US" sz="2400" dirty="0" smtClean="0"/>
              <a:t>which include peer review and analysis </a:t>
            </a:r>
            <a:r>
              <a:rPr lang="en-US" sz="2400" dirty="0"/>
              <a:t>of </a:t>
            </a:r>
            <a:r>
              <a:rPr lang="en-US" sz="2400" dirty="0" smtClean="0"/>
              <a:t>data on the CSO membership, connectivity </a:t>
            </a:r>
            <a:r>
              <a:rPr lang="en-US" sz="2400" dirty="0"/>
              <a:t>and network health though </a:t>
            </a:r>
            <a:r>
              <a:rPr lang="en-US" sz="2400" dirty="0" smtClean="0"/>
              <a:t>self assessments and/or social </a:t>
            </a:r>
            <a:r>
              <a:rPr lang="en-US" sz="2400" dirty="0"/>
              <a:t>network </a:t>
            </a:r>
            <a:r>
              <a:rPr lang="en-US" sz="2400" dirty="0" smtClean="0"/>
              <a:t>analysis, etc.</a:t>
            </a:r>
          </a:p>
          <a:p>
            <a:pPr marL="0" indent="0" algn="just">
              <a:buNone/>
            </a:pPr>
            <a:endParaRPr lang="en-US" sz="2800" dirty="0"/>
          </a:p>
        </p:txBody>
      </p:sp>
    </p:spTree>
    <p:extLst>
      <p:ext uri="{BB962C8B-B14F-4D97-AF65-F5344CB8AC3E}">
        <p14:creationId xmlns:p14="http://schemas.microsoft.com/office/powerpoint/2010/main" val="2590878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Time </a:t>
            </a:r>
            <a:r>
              <a:rPr lang="en-US" dirty="0" smtClean="0"/>
              <a:t>Frame</a:t>
            </a:r>
            <a:endParaRPr lang="en-US" dirty="0"/>
          </a:p>
        </p:txBody>
      </p:sp>
      <p:sp>
        <p:nvSpPr>
          <p:cNvPr id="5" name="Content Placeholder 4"/>
          <p:cNvSpPr>
            <a:spLocks noGrp="1"/>
          </p:cNvSpPr>
          <p:nvPr>
            <p:ph idx="1"/>
          </p:nvPr>
        </p:nvSpPr>
        <p:spPr/>
        <p:txBody>
          <a:bodyPr>
            <a:normAutofit/>
          </a:bodyPr>
          <a:lstStyle/>
          <a:p>
            <a:endParaRPr lang="en-US" sz="1600" dirty="0"/>
          </a:p>
          <a:p>
            <a:endParaRPr lang="en-US" sz="1600" dirty="0"/>
          </a:p>
        </p:txBody>
      </p:sp>
      <p:graphicFrame>
        <p:nvGraphicFramePr>
          <p:cNvPr id="6" name="Content Placeholder 3"/>
          <p:cNvGraphicFramePr>
            <a:graphicFrameLocks/>
          </p:cNvGraphicFramePr>
          <p:nvPr>
            <p:extLst>
              <p:ext uri="{D42A27DB-BD31-4B8C-83A1-F6EECF244321}">
                <p14:modId xmlns:p14="http://schemas.microsoft.com/office/powerpoint/2010/main" val="264062312"/>
              </p:ext>
            </p:extLst>
          </p:nvPr>
        </p:nvGraphicFramePr>
        <p:xfrm>
          <a:off x="152401" y="1600199"/>
          <a:ext cx="8839199" cy="5105400"/>
        </p:xfrm>
        <a:graphic>
          <a:graphicData uri="http://schemas.openxmlformats.org/drawingml/2006/table">
            <a:tbl>
              <a:tblPr firstRow="1" firstCol="1" bandRow="1">
                <a:tableStyleId>{5C22544A-7EE6-4342-B048-85BDC9FD1C3A}</a:tableStyleId>
              </a:tblPr>
              <a:tblGrid>
                <a:gridCol w="819820"/>
                <a:gridCol w="5793761"/>
                <a:gridCol w="2225618"/>
              </a:tblGrid>
              <a:tr h="406643">
                <a:tc>
                  <a:txBody>
                    <a:bodyPr/>
                    <a:lstStyle/>
                    <a:p>
                      <a:pPr marL="0" marR="0" algn="ctr">
                        <a:lnSpc>
                          <a:spcPct val="107000"/>
                        </a:lnSpc>
                        <a:spcBef>
                          <a:spcPts val="0"/>
                        </a:spcBef>
                        <a:spcAft>
                          <a:spcPts val="0"/>
                        </a:spcAft>
                      </a:pPr>
                      <a:r>
                        <a:rPr lang="en-US" sz="2000" b="1" kern="1200" dirty="0">
                          <a:solidFill>
                            <a:schemeClr val="lt1"/>
                          </a:solidFill>
                          <a:effectLst/>
                          <a:latin typeface="+mn-lt"/>
                          <a:ea typeface="+mn-ea"/>
                          <a:cs typeface="+mn-cs"/>
                        </a:rPr>
                        <a:t>Phase</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2000" b="1" kern="1200" dirty="0">
                          <a:solidFill>
                            <a:schemeClr val="lt1"/>
                          </a:solidFill>
                          <a:effectLst/>
                          <a:latin typeface="+mn-lt"/>
                          <a:ea typeface="+mn-ea"/>
                          <a:cs typeface="+mn-cs"/>
                        </a:rPr>
                        <a:t>Evaluation Phase</a:t>
                      </a: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2000" b="1" kern="1200" dirty="0">
                          <a:solidFill>
                            <a:schemeClr val="lt1"/>
                          </a:solidFill>
                          <a:effectLst/>
                          <a:latin typeface="+mn-lt"/>
                          <a:ea typeface="+mn-ea"/>
                          <a:cs typeface="+mn-cs"/>
                        </a:rPr>
                        <a:t>Time Frame</a:t>
                      </a:r>
                    </a:p>
                  </a:txBody>
                  <a:tcPr marL="68580" marR="68580" marT="0" marB="0" anchor="ctr"/>
                </a:tc>
              </a:tr>
              <a:tr h="626501">
                <a:tc>
                  <a:txBody>
                    <a:bodyPr/>
                    <a:lstStyle/>
                    <a:p>
                      <a:pPr marL="0" marR="0" algn="ctr" defTabSz="91440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1</a:t>
                      </a:r>
                    </a:p>
                  </a:txBody>
                  <a:tcPr marL="68580" marR="68580" marT="0" marB="0" anchor="ctr"/>
                </a:tc>
                <a:tc>
                  <a:txBody>
                    <a:bodyPr/>
                    <a:lstStyle/>
                    <a:p>
                      <a:pPr marL="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800" kern="1200" dirty="0">
                          <a:solidFill>
                            <a:schemeClr val="dk1"/>
                          </a:solidFill>
                          <a:effectLst/>
                          <a:latin typeface="+mn-lt"/>
                          <a:ea typeface="+mn-ea"/>
                          <a:cs typeface="+mn-cs"/>
                        </a:rPr>
                        <a:t>Pre-evaluation desk review, upstream consultations &amp; Approach Paper</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End of June 2015</a:t>
                      </a:r>
                    </a:p>
                  </a:txBody>
                  <a:tcPr marL="68580" marR="68580" marT="0" marB="0" anchor="ctr"/>
                </a:tc>
              </a:tr>
              <a:tr h="626501">
                <a:tc>
                  <a:txBody>
                    <a:bodyPr/>
                    <a:lstStyle/>
                    <a:p>
                      <a:pPr marL="0" marR="0" algn="ctr" defTabSz="91440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2</a:t>
                      </a:r>
                    </a:p>
                  </a:txBody>
                  <a:tcPr marL="68580" marR="68580" marT="0" marB="0" anchor="ctr"/>
                </a:tc>
                <a:tc>
                  <a:txBody>
                    <a:bodyPr/>
                    <a:lstStyle/>
                    <a:p>
                      <a:pPr marL="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800" kern="1200" dirty="0">
                          <a:solidFill>
                            <a:schemeClr val="dk1"/>
                          </a:solidFill>
                          <a:effectLst/>
                          <a:latin typeface="+mn-lt"/>
                          <a:ea typeface="+mn-ea"/>
                          <a:cs typeface="+mn-cs"/>
                        </a:rPr>
                        <a:t>Further desk review; identification of data gaps; further methods </a:t>
                      </a:r>
                      <a:r>
                        <a:rPr lang="en-US" sz="1800" kern="1200" dirty="0" smtClean="0">
                          <a:solidFill>
                            <a:schemeClr val="dk1"/>
                          </a:solidFill>
                          <a:effectLst/>
                          <a:latin typeface="+mn-lt"/>
                          <a:ea typeface="+mn-ea"/>
                          <a:cs typeface="+mn-cs"/>
                        </a:rPr>
                        <a:t>selection; </a:t>
                      </a:r>
                      <a:r>
                        <a:rPr lang="en-US" sz="1800" b="0" dirty="0" smtClean="0">
                          <a:solidFill>
                            <a:schemeClr val="tx1"/>
                          </a:solidFill>
                          <a:effectLst/>
                        </a:rPr>
                        <a:t>survey instrument</a:t>
                      </a:r>
                      <a:endParaRPr lang="en-US" sz="2000" b="0" kern="1200" dirty="0">
                        <a:solidFill>
                          <a:schemeClr val="tx1"/>
                        </a:solidFill>
                        <a:effectLst/>
                        <a:latin typeface="+mn-lt"/>
                        <a:ea typeface="+mn-ea"/>
                        <a:cs typeface="+mn-cs"/>
                      </a:endParaRP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July </a:t>
                      </a:r>
                      <a:r>
                        <a:rPr lang="en-US" sz="1800" kern="1200" dirty="0" smtClean="0">
                          <a:solidFill>
                            <a:schemeClr val="dk1"/>
                          </a:solidFill>
                          <a:effectLst/>
                          <a:latin typeface="+mn-lt"/>
                          <a:ea typeface="+mn-ea"/>
                          <a:cs typeface="+mn-cs"/>
                        </a:rPr>
                        <a:t>– August 2015</a:t>
                      </a:r>
                      <a:endParaRPr lang="en-US" sz="1800" kern="1200" dirty="0">
                        <a:solidFill>
                          <a:schemeClr val="dk1"/>
                        </a:solidFill>
                        <a:effectLst/>
                        <a:latin typeface="+mn-lt"/>
                        <a:ea typeface="+mn-ea"/>
                        <a:cs typeface="+mn-cs"/>
                      </a:endParaRPr>
                    </a:p>
                  </a:txBody>
                  <a:tcPr marL="68580" marR="68580" marT="0" marB="0" anchor="ctr"/>
                </a:tc>
              </a:tr>
              <a:tr h="939751">
                <a:tc>
                  <a:txBody>
                    <a:bodyPr/>
                    <a:lstStyle/>
                    <a:p>
                      <a:pPr marL="0" marR="0" algn="ctr" defTabSz="91440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3</a:t>
                      </a:r>
                    </a:p>
                  </a:txBody>
                  <a:tcPr marL="68580" marR="68580" marT="0" marB="0" anchor="ctr"/>
                </a:tc>
                <a:tc>
                  <a:txBody>
                    <a:bodyPr/>
                    <a:lstStyle/>
                    <a:p>
                      <a:pPr marL="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800" kern="1200" dirty="0">
                          <a:solidFill>
                            <a:schemeClr val="dk1"/>
                          </a:solidFill>
                          <a:effectLst/>
                          <a:latin typeface="+mn-lt"/>
                          <a:ea typeface="+mn-ea"/>
                          <a:cs typeface="+mn-cs"/>
                        </a:rPr>
                        <a:t>Application of appropriate methods/tools for additional data gathering and analysis</a:t>
                      </a:r>
                    </a:p>
                    <a:p>
                      <a:pPr marL="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800" kern="1200" dirty="0">
                          <a:solidFill>
                            <a:schemeClr val="dk1"/>
                          </a:solidFill>
                          <a:effectLst/>
                          <a:latin typeface="+mn-lt"/>
                          <a:ea typeface="+mn-ea"/>
                          <a:cs typeface="+mn-cs"/>
                        </a:rPr>
                        <a:t>Peer Review &amp; Reference Group Consultation</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smtClean="0">
                          <a:solidFill>
                            <a:schemeClr val="dk1"/>
                          </a:solidFill>
                          <a:effectLst/>
                          <a:latin typeface="+mn-lt"/>
                          <a:ea typeface="+mn-ea"/>
                          <a:cs typeface="+mn-cs"/>
                        </a:rPr>
                        <a:t>September 2015 </a:t>
                      </a:r>
                      <a:r>
                        <a:rPr lang="en-US" sz="1800" kern="1200" dirty="0">
                          <a:solidFill>
                            <a:schemeClr val="dk1"/>
                          </a:solidFill>
                          <a:effectLst/>
                          <a:latin typeface="+mn-lt"/>
                          <a:ea typeface="+mn-ea"/>
                          <a:cs typeface="+mn-cs"/>
                        </a:rPr>
                        <a:t>– January </a:t>
                      </a:r>
                      <a:r>
                        <a:rPr lang="en-US" sz="1800" kern="1200" dirty="0" smtClean="0">
                          <a:solidFill>
                            <a:schemeClr val="dk1"/>
                          </a:solidFill>
                          <a:effectLst/>
                          <a:latin typeface="+mn-lt"/>
                          <a:ea typeface="+mn-ea"/>
                          <a:cs typeface="+mn-cs"/>
                        </a:rPr>
                        <a:t>2016</a:t>
                      </a:r>
                      <a:endParaRPr lang="en-US" sz="1800" kern="1200" dirty="0">
                        <a:solidFill>
                          <a:schemeClr val="dk1"/>
                        </a:solidFill>
                        <a:effectLst/>
                        <a:latin typeface="+mn-lt"/>
                        <a:ea typeface="+mn-ea"/>
                        <a:cs typeface="+mn-cs"/>
                      </a:endParaRPr>
                    </a:p>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September 2015</a:t>
                      </a:r>
                    </a:p>
                  </a:txBody>
                  <a:tcPr marL="68580" marR="68580" marT="0" marB="0" anchor="ctr"/>
                </a:tc>
              </a:tr>
              <a:tr h="1253002">
                <a:tc>
                  <a:txBody>
                    <a:bodyPr/>
                    <a:lstStyle/>
                    <a:p>
                      <a:pPr marL="0" marR="0" algn="ctr" defTabSz="91440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4</a:t>
                      </a:r>
                    </a:p>
                  </a:txBody>
                  <a:tcPr marL="68580" marR="68580" marT="0" marB="0" anchor="ctr"/>
                </a:tc>
                <a:tc>
                  <a:txBody>
                    <a:bodyPr/>
                    <a:lstStyle/>
                    <a:p>
                      <a:pPr marL="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800" kern="1200" dirty="0">
                          <a:solidFill>
                            <a:schemeClr val="dk1"/>
                          </a:solidFill>
                          <a:effectLst/>
                          <a:latin typeface="+mn-lt"/>
                          <a:ea typeface="+mn-ea"/>
                          <a:cs typeface="+mn-cs"/>
                        </a:rPr>
                        <a:t>Triangulation, verification, gap analysis and preparation of Evaluation Report</a:t>
                      </a:r>
                    </a:p>
                    <a:p>
                      <a:pPr marL="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800" kern="1200" dirty="0">
                          <a:solidFill>
                            <a:schemeClr val="dk1"/>
                          </a:solidFill>
                          <a:effectLst/>
                          <a:latin typeface="+mn-lt"/>
                          <a:ea typeface="+mn-ea"/>
                          <a:cs typeface="+mn-cs"/>
                        </a:rPr>
                        <a:t>Draft Evaluation shared and discussed with Reference Group/ and stakeholders and edits finalized</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January  - April 15, 2016</a:t>
                      </a:r>
                    </a:p>
                  </a:txBody>
                  <a:tcPr marL="68580" marR="68580" marT="0" marB="0" anchor="ctr"/>
                </a:tc>
              </a:tr>
              <a:tr h="1253002">
                <a:tc>
                  <a:txBody>
                    <a:bodyPr/>
                    <a:lstStyle/>
                    <a:p>
                      <a:pPr marL="0" marR="0" algn="ctr" defTabSz="914400" rtl="0" eaLnBrk="1" latinLnBrk="0" hangingPunct="1">
                        <a:lnSpc>
                          <a:spcPct val="107000"/>
                        </a:lnSpc>
                        <a:spcBef>
                          <a:spcPts val="0"/>
                        </a:spcBef>
                        <a:spcAft>
                          <a:spcPts val="0"/>
                        </a:spcAft>
                      </a:pPr>
                      <a:r>
                        <a:rPr lang="en-US" sz="1800" b="1" kern="1200" dirty="0">
                          <a:solidFill>
                            <a:schemeClr val="lt1"/>
                          </a:solidFill>
                          <a:effectLst/>
                          <a:latin typeface="+mn-lt"/>
                          <a:ea typeface="+mn-ea"/>
                          <a:cs typeface="+mn-cs"/>
                        </a:rPr>
                        <a:t>5</a:t>
                      </a:r>
                    </a:p>
                  </a:txBody>
                  <a:tcPr marL="68580" marR="68580" marT="0" marB="0" anchor="ctr"/>
                </a:tc>
                <a:tc>
                  <a:txBody>
                    <a:bodyPr/>
                    <a:lstStyle/>
                    <a:p>
                      <a:pPr marL="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800" kern="1200" dirty="0">
                          <a:solidFill>
                            <a:schemeClr val="dk1"/>
                          </a:solidFill>
                          <a:effectLst/>
                          <a:latin typeface="+mn-lt"/>
                          <a:ea typeface="+mn-ea"/>
                          <a:cs typeface="+mn-cs"/>
                        </a:rPr>
                        <a:t>Final Evaluation shared with GEF Council</a:t>
                      </a:r>
                    </a:p>
                    <a:p>
                      <a:pPr marL="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800" kern="1200" dirty="0">
                          <a:solidFill>
                            <a:schemeClr val="dk1"/>
                          </a:solidFill>
                          <a:effectLst/>
                          <a:latin typeface="+mn-lt"/>
                          <a:ea typeface="+mn-ea"/>
                          <a:cs typeface="+mn-cs"/>
                        </a:rPr>
                        <a:t>Evaluation Conclusions &amp; Recommendation presented at GEF Council meeting</a:t>
                      </a:r>
                    </a:p>
                    <a:p>
                      <a:pPr marL="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800" kern="1200" dirty="0">
                          <a:solidFill>
                            <a:schemeClr val="dk1"/>
                          </a:solidFill>
                          <a:effectLst/>
                          <a:latin typeface="+mn-lt"/>
                          <a:ea typeface="+mn-ea"/>
                          <a:cs typeface="+mn-cs"/>
                        </a:rPr>
                        <a:t>Knowledge products and dissemination activities</a:t>
                      </a:r>
                    </a:p>
                  </a:txBody>
                  <a:tcPr marL="68580" marR="68580" marT="0" marB="0" anchor="ctr"/>
                </a:tc>
                <a:tc>
                  <a:txBody>
                    <a:bodyPr/>
                    <a:lstStyle/>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May 2016</a:t>
                      </a:r>
                    </a:p>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June 2016</a:t>
                      </a:r>
                    </a:p>
                    <a:p>
                      <a:pPr marL="0" marR="0" algn="l" defTabSz="914400" rtl="0" eaLnBrk="1" latinLnBrk="0" hangingPunct="1">
                        <a:lnSpc>
                          <a:spcPct val="107000"/>
                        </a:lnSpc>
                        <a:spcBef>
                          <a:spcPts val="0"/>
                        </a:spcBef>
                        <a:spcAft>
                          <a:spcPts val="0"/>
                        </a:spcAft>
                      </a:pPr>
                      <a:r>
                        <a:rPr lang="en-US" sz="1800" kern="1200" dirty="0">
                          <a:solidFill>
                            <a:schemeClr val="dk1"/>
                          </a:solidFill>
                          <a:effectLst/>
                          <a:latin typeface="+mn-lt"/>
                          <a:ea typeface="+mn-ea"/>
                          <a:cs typeface="+mn-cs"/>
                        </a:rPr>
                        <a:t>May - September 2016</a:t>
                      </a:r>
                    </a:p>
                  </a:txBody>
                  <a:tcPr marL="68580" marR="68580" marT="0" marB="0" anchor="ctr"/>
                </a:tc>
              </a:tr>
            </a:tbl>
          </a:graphicData>
        </a:graphic>
      </p:graphicFrame>
    </p:spTree>
    <p:extLst>
      <p:ext uri="{BB962C8B-B14F-4D97-AF65-F5344CB8AC3E}">
        <p14:creationId xmlns:p14="http://schemas.microsoft.com/office/powerpoint/2010/main" val="872771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Feedback</a:t>
            </a:r>
            <a:endParaRPr lang="en-US" dirty="0"/>
          </a:p>
        </p:txBody>
      </p:sp>
      <p:sp>
        <p:nvSpPr>
          <p:cNvPr id="3" name="Content Placeholder 2"/>
          <p:cNvSpPr>
            <a:spLocks noGrp="1"/>
          </p:cNvSpPr>
          <p:nvPr>
            <p:ph idx="1"/>
          </p:nvPr>
        </p:nvSpPr>
        <p:spPr/>
        <p:txBody>
          <a:bodyPr>
            <a:noAutofit/>
          </a:bodyPr>
          <a:lstStyle/>
          <a:p>
            <a:pPr marL="0" lvl="0" indent="0" algn="just">
              <a:buNone/>
            </a:pPr>
            <a:r>
              <a:rPr lang="en-US" sz="2400" dirty="0" smtClean="0"/>
              <a:t>We are looking for feedback on:</a:t>
            </a:r>
          </a:p>
          <a:p>
            <a:pPr marL="914400" algn="just"/>
            <a:r>
              <a:rPr lang="en-US" sz="2400" dirty="0" smtClean="0"/>
              <a:t>Survey Questions</a:t>
            </a:r>
          </a:p>
          <a:p>
            <a:pPr marL="914400" algn="just"/>
            <a:r>
              <a:rPr lang="en-US" sz="2400" dirty="0" smtClean="0"/>
              <a:t>Key Questions</a:t>
            </a:r>
          </a:p>
          <a:p>
            <a:pPr marL="914400" algn="just"/>
            <a:r>
              <a:rPr lang="en-US" sz="2400" dirty="0" smtClean="0"/>
              <a:t>Your Experience with the GEF </a:t>
            </a:r>
            <a:r>
              <a:rPr lang="en-US" sz="2400" smtClean="0"/>
              <a:t>CSO Network</a:t>
            </a:r>
            <a:endParaRPr lang="en-US" sz="2400" dirty="0"/>
          </a:p>
        </p:txBody>
      </p:sp>
    </p:spTree>
    <p:extLst>
      <p:ext uri="{BB962C8B-B14F-4D97-AF65-F5344CB8AC3E}">
        <p14:creationId xmlns:p14="http://schemas.microsoft.com/office/powerpoint/2010/main" val="2403220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28600" y="1524000"/>
            <a:ext cx="8686800" cy="5334000"/>
          </a:xfrm>
        </p:spPr>
        <p:txBody>
          <a:bodyPr>
            <a:noAutofit/>
          </a:bodyPr>
          <a:lstStyle/>
          <a:p>
            <a:pPr lvl="0" algn="just"/>
            <a:r>
              <a:rPr lang="en-US" sz="2400" dirty="0" smtClean="0"/>
              <a:t>GEF IEO has begun consultations to inform the Evaluation of the GEF CSO Network. </a:t>
            </a:r>
          </a:p>
          <a:p>
            <a:pPr algn="just"/>
            <a:r>
              <a:rPr lang="en-US" sz="2400" dirty="0" smtClean="0"/>
              <a:t> Today’s presentation includes a brief overview of:</a:t>
            </a:r>
          </a:p>
          <a:p>
            <a:pPr marL="1949450" lvl="1" algn="just">
              <a:buFont typeface="Wingdings" panose="05000000000000000000" pitchFamily="2" charset="2"/>
              <a:buChar char="§"/>
            </a:pPr>
            <a:r>
              <a:rPr lang="en-US" sz="1800" dirty="0" smtClean="0"/>
              <a:t>CSO Network History</a:t>
            </a:r>
          </a:p>
          <a:p>
            <a:pPr marL="1949450" lvl="1" algn="just">
              <a:buFont typeface="Wingdings" panose="05000000000000000000" pitchFamily="2" charset="2"/>
              <a:buChar char="§"/>
            </a:pPr>
            <a:r>
              <a:rPr lang="en-US" sz="1800" dirty="0" smtClean="0"/>
              <a:t>Purpose of the CSO Network</a:t>
            </a:r>
          </a:p>
          <a:p>
            <a:pPr marL="1949450" lvl="1" algn="just">
              <a:buFont typeface="Wingdings" panose="05000000000000000000" pitchFamily="2" charset="2"/>
              <a:buChar char="§"/>
            </a:pPr>
            <a:r>
              <a:rPr lang="en-US" sz="1800" dirty="0" smtClean="0"/>
              <a:t>Membership and Structure</a:t>
            </a:r>
          </a:p>
          <a:p>
            <a:pPr marL="1949450" lvl="1" algn="just">
              <a:buFont typeface="Wingdings" panose="05000000000000000000" pitchFamily="2" charset="2"/>
              <a:buChar char="§"/>
            </a:pPr>
            <a:r>
              <a:rPr lang="en-US" sz="1800" dirty="0" smtClean="0"/>
              <a:t>Evaluation Objectives</a:t>
            </a:r>
          </a:p>
          <a:p>
            <a:pPr marL="1949450" lvl="1" algn="just">
              <a:buFont typeface="Wingdings" panose="05000000000000000000" pitchFamily="2" charset="2"/>
              <a:buChar char="§"/>
            </a:pPr>
            <a:r>
              <a:rPr lang="en-US" sz="1800" dirty="0" smtClean="0"/>
              <a:t>Proposed Methods/Tools</a:t>
            </a:r>
          </a:p>
          <a:p>
            <a:pPr marL="1949450" lvl="1" algn="just">
              <a:buFont typeface="Wingdings" panose="05000000000000000000" pitchFamily="2" charset="2"/>
              <a:buChar char="§"/>
            </a:pPr>
            <a:r>
              <a:rPr lang="en-US" sz="1800" dirty="0" smtClean="0"/>
              <a:t>Identified Limitations</a:t>
            </a:r>
          </a:p>
          <a:p>
            <a:pPr marL="1949450" lvl="1" algn="just">
              <a:buFont typeface="Wingdings" panose="05000000000000000000" pitchFamily="2" charset="2"/>
              <a:buChar char="§"/>
            </a:pPr>
            <a:r>
              <a:rPr lang="en-US" sz="1800" dirty="0" smtClean="0"/>
              <a:t>Knowledge Management &amp; Communication Plans</a:t>
            </a:r>
          </a:p>
          <a:p>
            <a:pPr marL="1949450" lvl="1" algn="just">
              <a:buFont typeface="Wingdings" panose="05000000000000000000" pitchFamily="2" charset="2"/>
              <a:buChar char="§"/>
            </a:pPr>
            <a:r>
              <a:rPr lang="en-US" sz="1800" dirty="0" smtClean="0"/>
              <a:t>Management of the Evaluation</a:t>
            </a:r>
          </a:p>
          <a:p>
            <a:pPr marL="1949450" lvl="1" algn="just">
              <a:buFont typeface="Wingdings" panose="05000000000000000000" pitchFamily="2" charset="2"/>
              <a:buChar char="§"/>
            </a:pPr>
            <a:r>
              <a:rPr lang="en-US" sz="1800" dirty="0" smtClean="0"/>
              <a:t>Time Frame</a:t>
            </a:r>
          </a:p>
          <a:p>
            <a:pPr marL="1663700" lvl="1" indent="0" algn="just">
              <a:buNone/>
            </a:pPr>
            <a:endParaRPr lang="en-US" sz="1800" dirty="0"/>
          </a:p>
          <a:p>
            <a:pPr algn="just">
              <a:spcBef>
                <a:spcPts val="0"/>
              </a:spcBef>
            </a:pPr>
            <a:r>
              <a:rPr lang="en-US" sz="2400" dirty="0"/>
              <a:t>Approach Paper </a:t>
            </a:r>
            <a:r>
              <a:rPr lang="en-US" sz="2400" dirty="0" smtClean="0"/>
              <a:t>was circulated </a:t>
            </a:r>
            <a:r>
              <a:rPr lang="en-US" sz="2400" dirty="0"/>
              <a:t>with the GEF Partnership </a:t>
            </a:r>
            <a:r>
              <a:rPr lang="en-US" sz="2400" dirty="0" smtClean="0"/>
              <a:t>and is currently being finalized. Final will be posted on IEO website.</a:t>
            </a:r>
            <a:endParaRPr lang="en-US" sz="1800" dirty="0" smtClean="0"/>
          </a:p>
        </p:txBody>
      </p:sp>
    </p:spTree>
    <p:extLst>
      <p:ext uri="{BB962C8B-B14F-4D97-AF65-F5344CB8AC3E}">
        <p14:creationId xmlns:p14="http://schemas.microsoft.com/office/powerpoint/2010/main" val="1507253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987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GEF CSO Network</a:t>
            </a:r>
            <a:br>
              <a:rPr lang="en-US" dirty="0" smtClean="0"/>
            </a:br>
            <a:r>
              <a:rPr lang="en-US" sz="3100" dirty="0" smtClean="0"/>
              <a:t>History</a:t>
            </a:r>
            <a:endParaRPr lang="en-US" sz="3100" dirty="0"/>
          </a:p>
        </p:txBody>
      </p:sp>
      <p:sp>
        <p:nvSpPr>
          <p:cNvPr id="3" name="Content Placeholder 2"/>
          <p:cNvSpPr>
            <a:spLocks noGrp="1"/>
          </p:cNvSpPr>
          <p:nvPr>
            <p:ph idx="1"/>
          </p:nvPr>
        </p:nvSpPr>
        <p:spPr>
          <a:xfrm>
            <a:off x="228600" y="1524000"/>
            <a:ext cx="8686800" cy="5105400"/>
          </a:xfrm>
        </p:spPr>
        <p:txBody>
          <a:bodyPr>
            <a:noAutofit/>
          </a:bodyPr>
          <a:lstStyle/>
          <a:p>
            <a:pPr algn="just"/>
            <a:r>
              <a:rPr lang="en-US" sz="2000" dirty="0" smtClean="0"/>
              <a:t>From its inception, the Pilot Phase, CSOs are acknowledged as </a:t>
            </a:r>
            <a:r>
              <a:rPr lang="en-US" sz="2000" b="1" dirty="0" smtClean="0"/>
              <a:t>critical stakeholders in the GEF</a:t>
            </a:r>
            <a:r>
              <a:rPr lang="en-US" sz="2000" dirty="0" smtClean="0"/>
              <a:t>. </a:t>
            </a:r>
          </a:p>
          <a:p>
            <a:pPr algn="just"/>
            <a:endParaRPr lang="en-US" sz="2000" dirty="0" smtClean="0"/>
          </a:p>
          <a:p>
            <a:pPr algn="just"/>
            <a:r>
              <a:rPr lang="en-US" sz="2000" b="1" dirty="0" smtClean="0"/>
              <a:t>Formalized and systematic consultations</a:t>
            </a:r>
            <a:r>
              <a:rPr lang="en-US" sz="2000" dirty="0" smtClean="0"/>
              <a:t> became a part of the restructured GEF, including mention in the Instrument of the </a:t>
            </a:r>
            <a:r>
              <a:rPr lang="en-US" sz="2000" b="1" dirty="0" smtClean="0"/>
              <a:t>importance of CSO participation</a:t>
            </a:r>
            <a:r>
              <a:rPr lang="en-US" sz="2000" dirty="0" smtClean="0"/>
              <a:t> (Para 5) and ability to </a:t>
            </a:r>
            <a:r>
              <a:rPr lang="en-US" sz="2000" b="1" dirty="0" smtClean="0"/>
              <a:t>act as executors</a:t>
            </a:r>
            <a:r>
              <a:rPr lang="en-US" sz="2000" dirty="0" smtClean="0"/>
              <a:t> (Para 28). </a:t>
            </a:r>
          </a:p>
          <a:p>
            <a:pPr lvl="0" algn="just"/>
            <a:endParaRPr lang="en-US" sz="2000" dirty="0" smtClean="0"/>
          </a:p>
          <a:p>
            <a:pPr lvl="0" algn="just"/>
            <a:r>
              <a:rPr lang="en-US" sz="2000" dirty="0" smtClean="0"/>
              <a:t>GEF restructuring resulted in a process of accreditation</a:t>
            </a:r>
            <a:r>
              <a:rPr lang="en-US" sz="2000" dirty="0"/>
              <a:t> </a:t>
            </a:r>
            <a:r>
              <a:rPr lang="en-US" sz="2000" dirty="0" smtClean="0"/>
              <a:t>by the GEFSEC and semi-annual consultations amongst the Network and with Council, which are in </a:t>
            </a:r>
            <a:r>
              <a:rPr lang="en-US" sz="2000" b="1" dirty="0" smtClean="0"/>
              <a:t>still in place today.</a:t>
            </a:r>
          </a:p>
          <a:p>
            <a:pPr lvl="0" algn="just"/>
            <a:endParaRPr lang="en-US" sz="2000" dirty="0" smtClean="0"/>
          </a:p>
          <a:p>
            <a:pPr lvl="0" algn="just"/>
            <a:r>
              <a:rPr lang="en-US" sz="2000" dirty="0" smtClean="0"/>
              <a:t>Any accredited NGO was thus </a:t>
            </a:r>
            <a:r>
              <a:rPr lang="en-US" sz="2000" b="1" dirty="0" smtClean="0"/>
              <a:t>automatically a member of a “GEF NGO Network”</a:t>
            </a:r>
            <a:r>
              <a:rPr lang="en-US" sz="2000" dirty="0" smtClean="0"/>
              <a:t>. Council replaced the accreditation with a membership system (2009) to be operated by the Network itself in a similar manner with member CSOs eligible to attend Consultations and Council/Assembly meetings</a:t>
            </a:r>
          </a:p>
        </p:txBody>
      </p:sp>
    </p:spTree>
    <p:extLst>
      <p:ext uri="{BB962C8B-B14F-4D97-AF65-F5344CB8AC3E}">
        <p14:creationId xmlns:p14="http://schemas.microsoft.com/office/powerpoint/2010/main" val="2545795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GEF CSO Network</a:t>
            </a:r>
            <a:br>
              <a:rPr lang="en-US" dirty="0"/>
            </a:br>
            <a:r>
              <a:rPr lang="en-US" sz="3100" dirty="0" smtClean="0"/>
              <a:t>Purpose</a:t>
            </a:r>
            <a:endParaRPr lang="en-US" sz="3600" dirty="0"/>
          </a:p>
        </p:txBody>
      </p:sp>
      <p:sp>
        <p:nvSpPr>
          <p:cNvPr id="3" name="Content Placeholder 2"/>
          <p:cNvSpPr>
            <a:spLocks noGrp="1"/>
          </p:cNvSpPr>
          <p:nvPr>
            <p:ph idx="1"/>
          </p:nvPr>
        </p:nvSpPr>
        <p:spPr>
          <a:xfrm>
            <a:off x="228600" y="1524000"/>
            <a:ext cx="8686800" cy="4800600"/>
          </a:xfrm>
        </p:spPr>
        <p:txBody>
          <a:bodyPr>
            <a:noAutofit/>
          </a:bodyPr>
          <a:lstStyle/>
          <a:p>
            <a:pPr algn="just">
              <a:spcAft>
                <a:spcPts val="600"/>
              </a:spcAft>
            </a:pPr>
            <a:r>
              <a:rPr lang="en-US" sz="2000" dirty="0" smtClean="0"/>
              <a:t>Members </a:t>
            </a:r>
            <a:r>
              <a:rPr lang="en-US" sz="2000" dirty="0"/>
              <a:t>of the Network </a:t>
            </a:r>
            <a:r>
              <a:rPr lang="en-US" sz="2000" dirty="0" smtClean="0"/>
              <a:t>are focused </a:t>
            </a:r>
            <a:r>
              <a:rPr lang="en-US" sz="2000" dirty="0"/>
              <a:t>on influencing Council proceedings and facilitating participation of NGOs in the </a:t>
            </a:r>
            <a:r>
              <a:rPr lang="en-US" sz="2000" dirty="0" smtClean="0"/>
              <a:t>Council, NGO Consultations and Program implementation.</a:t>
            </a:r>
          </a:p>
          <a:p>
            <a:pPr algn="just">
              <a:spcAft>
                <a:spcPts val="600"/>
              </a:spcAft>
            </a:pPr>
            <a:r>
              <a:rPr lang="en-US" sz="2000" dirty="0" smtClean="0"/>
              <a:t>The Network has developed a Vision, Mission and Objectives (v.2014):</a:t>
            </a:r>
          </a:p>
          <a:p>
            <a:pPr marL="914400" indent="-914400" algn="just">
              <a:buNone/>
              <a:tabLst>
                <a:tab pos="914400" algn="l"/>
              </a:tabLst>
            </a:pPr>
            <a:r>
              <a:rPr lang="en-US" sz="2000" b="1" dirty="0" smtClean="0"/>
              <a:t>	Vision</a:t>
            </a:r>
            <a:r>
              <a:rPr lang="en-US" sz="2000" b="1" dirty="0"/>
              <a:t>: </a:t>
            </a:r>
            <a:r>
              <a:rPr lang="en-US" sz="2000" i="1" dirty="0"/>
              <a:t>“A dynamic civil society influencing policies and actions at all levels to safeguard the global environment and promote sustainable development.”</a:t>
            </a:r>
            <a:endParaRPr lang="en-US" sz="2000" dirty="0"/>
          </a:p>
          <a:p>
            <a:pPr marL="914400" indent="-914400" algn="just">
              <a:buNone/>
            </a:pPr>
            <a:r>
              <a:rPr lang="en-US" sz="2000" b="1" dirty="0" smtClean="0"/>
              <a:t>	Mission</a:t>
            </a:r>
            <a:r>
              <a:rPr lang="en-US" sz="2000" b="1" dirty="0"/>
              <a:t>: </a:t>
            </a:r>
            <a:r>
              <a:rPr lang="en-US" sz="2000" i="1" dirty="0"/>
              <a:t>“To strengthen civil society partnership with GEF by enhancing participation, contributing to policy and stimulating action.”</a:t>
            </a:r>
            <a:endParaRPr lang="en-US" sz="2000" dirty="0"/>
          </a:p>
          <a:p>
            <a:pPr marL="914400" algn="just"/>
            <a:r>
              <a:rPr lang="en-US" sz="2000" b="1" dirty="0"/>
              <a:t>Objective 1</a:t>
            </a:r>
            <a:r>
              <a:rPr lang="en-US" sz="2000" dirty="0"/>
              <a:t>: </a:t>
            </a:r>
            <a:r>
              <a:rPr lang="en-US" sz="2000" i="1" dirty="0"/>
              <a:t>To enhance the role of civil society in safeguarding the global environment</a:t>
            </a:r>
            <a:endParaRPr lang="en-US" sz="2000" dirty="0"/>
          </a:p>
          <a:p>
            <a:pPr marL="914400" algn="just"/>
            <a:r>
              <a:rPr lang="en-US" sz="2000" b="1" dirty="0"/>
              <a:t>Objective 2: </a:t>
            </a:r>
            <a:r>
              <a:rPr lang="en-US" sz="2000" i="1" dirty="0"/>
              <a:t>To strengthen GEF Program implementation through enhanced partnership with civil society </a:t>
            </a:r>
            <a:endParaRPr lang="en-US" sz="2000" dirty="0"/>
          </a:p>
          <a:p>
            <a:pPr marL="914400" algn="just"/>
            <a:r>
              <a:rPr lang="en-US" sz="2000" b="1" dirty="0"/>
              <a:t>Objective 3</a:t>
            </a:r>
            <a:r>
              <a:rPr lang="en-US" sz="2000" dirty="0"/>
              <a:t>:</a:t>
            </a:r>
            <a:r>
              <a:rPr lang="en-US" sz="2000" i="1" dirty="0"/>
              <a:t> To strengthen the GEF NGO Network Capacity</a:t>
            </a:r>
            <a:endParaRPr lang="en-US" sz="2000" dirty="0"/>
          </a:p>
          <a:p>
            <a:pPr algn="just">
              <a:spcAft>
                <a:spcPts val="600"/>
              </a:spcAft>
            </a:pPr>
            <a:endParaRPr lang="en-US" sz="2000" dirty="0" smtClean="0"/>
          </a:p>
        </p:txBody>
      </p:sp>
    </p:spTree>
    <p:extLst>
      <p:ext uri="{BB962C8B-B14F-4D97-AF65-F5344CB8AC3E}">
        <p14:creationId xmlns:p14="http://schemas.microsoft.com/office/powerpoint/2010/main" val="18863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GEF CSO Network</a:t>
            </a:r>
            <a:br>
              <a:rPr lang="en-US" dirty="0"/>
            </a:br>
            <a:r>
              <a:rPr lang="en-US" sz="3100" dirty="0" smtClean="0"/>
              <a:t>Membership</a:t>
            </a:r>
            <a:endParaRPr lang="en-US" sz="3100" dirty="0"/>
          </a:p>
        </p:txBody>
      </p:sp>
      <p:sp>
        <p:nvSpPr>
          <p:cNvPr id="5" name="Content Placeholder 4"/>
          <p:cNvSpPr>
            <a:spLocks noGrp="1"/>
          </p:cNvSpPr>
          <p:nvPr>
            <p:ph idx="1"/>
          </p:nvPr>
        </p:nvSpPr>
        <p:spPr/>
        <p:txBody>
          <a:bodyPr>
            <a:noAutofit/>
          </a:bodyPr>
          <a:lstStyle/>
          <a:p>
            <a:pPr algn="just"/>
            <a:r>
              <a:rPr lang="en-US" sz="2400" dirty="0"/>
              <a:t>The Network membership is currently comprised of 466 member </a:t>
            </a:r>
            <a:r>
              <a:rPr lang="en-US" sz="2400" dirty="0" smtClean="0"/>
              <a:t>CSOs. </a:t>
            </a:r>
            <a:r>
              <a:rPr lang="en-US" sz="2400" dirty="0"/>
              <a:t>Of </a:t>
            </a:r>
            <a:r>
              <a:rPr lang="en-US" sz="2400" dirty="0" smtClean="0"/>
              <a:t>these:</a:t>
            </a:r>
          </a:p>
          <a:p>
            <a:pPr marL="1654175" lvl="3" algn="just">
              <a:buFont typeface="Wingdings" panose="05000000000000000000" pitchFamily="2" charset="2"/>
              <a:buChar char="§"/>
            </a:pPr>
            <a:r>
              <a:rPr lang="en-US" sz="1800" dirty="0" smtClean="0"/>
              <a:t>189 are </a:t>
            </a:r>
            <a:r>
              <a:rPr lang="en-US" sz="1800" dirty="0"/>
              <a:t>in the Africa Region representing 37 </a:t>
            </a:r>
            <a:r>
              <a:rPr lang="en-US" sz="1800" dirty="0" smtClean="0"/>
              <a:t>countries;</a:t>
            </a:r>
          </a:p>
          <a:p>
            <a:pPr marL="1654175" lvl="3" algn="just">
              <a:buFont typeface="Wingdings" panose="05000000000000000000" pitchFamily="2" charset="2"/>
              <a:buChar char="§"/>
            </a:pPr>
            <a:r>
              <a:rPr lang="en-US" sz="1800" dirty="0" smtClean="0"/>
              <a:t>113 </a:t>
            </a:r>
            <a:r>
              <a:rPr lang="en-US" sz="1800" dirty="0"/>
              <a:t>in Asia and the Pacific representing 32 </a:t>
            </a:r>
            <a:r>
              <a:rPr lang="en-US" sz="1800" dirty="0" smtClean="0"/>
              <a:t>countries;</a:t>
            </a:r>
          </a:p>
          <a:p>
            <a:pPr marL="1654175" lvl="3" algn="just">
              <a:buFont typeface="Wingdings" panose="05000000000000000000" pitchFamily="2" charset="2"/>
              <a:buChar char="§"/>
            </a:pPr>
            <a:r>
              <a:rPr lang="en-US" sz="1800" dirty="0" smtClean="0"/>
              <a:t>79 </a:t>
            </a:r>
            <a:r>
              <a:rPr lang="en-US" sz="1800" dirty="0"/>
              <a:t>in Europe representing 27 countries; </a:t>
            </a:r>
            <a:r>
              <a:rPr lang="en-US" sz="1800" dirty="0" smtClean="0"/>
              <a:t>and, </a:t>
            </a:r>
          </a:p>
          <a:p>
            <a:pPr marL="1654175" lvl="3" algn="just">
              <a:buFont typeface="Wingdings" panose="05000000000000000000" pitchFamily="2" charset="2"/>
              <a:buChar char="§"/>
            </a:pPr>
            <a:r>
              <a:rPr lang="en-US" sz="1800" dirty="0" smtClean="0"/>
              <a:t>85 </a:t>
            </a:r>
            <a:r>
              <a:rPr lang="en-US" sz="1800" dirty="0"/>
              <a:t>in the Americas representing 24 countries </a:t>
            </a:r>
            <a:endParaRPr lang="en-US" sz="1800" dirty="0" smtClean="0"/>
          </a:p>
          <a:p>
            <a:pPr marL="0" indent="0" algn="just">
              <a:buNone/>
            </a:pPr>
            <a:endParaRPr lang="en-US" sz="2400" dirty="0"/>
          </a:p>
        </p:txBody>
      </p:sp>
      <p:graphicFrame>
        <p:nvGraphicFramePr>
          <p:cNvPr id="6" name="Chart 5"/>
          <p:cNvGraphicFramePr/>
          <p:nvPr>
            <p:extLst>
              <p:ext uri="{D42A27DB-BD31-4B8C-83A1-F6EECF244321}">
                <p14:modId xmlns:p14="http://schemas.microsoft.com/office/powerpoint/2010/main" val="2472962574"/>
              </p:ext>
            </p:extLst>
          </p:nvPr>
        </p:nvGraphicFramePr>
        <p:xfrm>
          <a:off x="1981200" y="3838575"/>
          <a:ext cx="5533378" cy="233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2428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GEF CSO Network</a:t>
            </a:r>
            <a:br>
              <a:rPr lang="en-US" dirty="0"/>
            </a:br>
            <a:r>
              <a:rPr lang="en-US" sz="3100" dirty="0"/>
              <a:t>Structure and Governance</a:t>
            </a:r>
          </a:p>
        </p:txBody>
      </p:sp>
      <p:sp>
        <p:nvSpPr>
          <p:cNvPr id="5" name="Content Placeholder 4"/>
          <p:cNvSpPr>
            <a:spLocks noGrp="1"/>
          </p:cNvSpPr>
          <p:nvPr>
            <p:ph sz="half" idx="1"/>
          </p:nvPr>
        </p:nvSpPr>
        <p:spPr>
          <a:xfrm>
            <a:off x="457200" y="1600200"/>
            <a:ext cx="8458200" cy="333472"/>
          </a:xfrm>
        </p:spPr>
        <p:txBody>
          <a:bodyPr>
            <a:noAutofit/>
          </a:bodyPr>
          <a:lstStyle/>
          <a:p>
            <a:pPr algn="just"/>
            <a:r>
              <a:rPr lang="en-US" sz="2000" dirty="0"/>
              <a:t>The structure of the Network has come about as a result of self-regulating initiatives</a:t>
            </a:r>
            <a:r>
              <a:rPr lang="en-US" sz="2000" dirty="0" smtClean="0"/>
              <a:t>,</a:t>
            </a:r>
          </a:p>
        </p:txBody>
      </p:sp>
      <p:grpSp>
        <p:nvGrpSpPr>
          <p:cNvPr id="93" name="Group 92"/>
          <p:cNvGrpSpPr/>
          <p:nvPr/>
        </p:nvGrpSpPr>
        <p:grpSpPr>
          <a:xfrm>
            <a:off x="1066800" y="2143222"/>
            <a:ext cx="7019926" cy="4552161"/>
            <a:chOff x="-1" y="0"/>
            <a:chExt cx="7334241" cy="5432137"/>
          </a:xfrm>
        </p:grpSpPr>
        <p:grpSp>
          <p:nvGrpSpPr>
            <p:cNvPr id="94" name="Group 93"/>
            <p:cNvGrpSpPr/>
            <p:nvPr/>
          </p:nvGrpSpPr>
          <p:grpSpPr>
            <a:xfrm>
              <a:off x="-1" y="0"/>
              <a:ext cx="7334241" cy="5432137"/>
              <a:chOff x="-1" y="733425"/>
              <a:chExt cx="6623651" cy="5432137"/>
            </a:xfrm>
          </p:grpSpPr>
          <p:sp>
            <p:nvSpPr>
              <p:cNvPr id="96" name="Oval 95"/>
              <p:cNvSpPr/>
              <p:nvPr/>
            </p:nvSpPr>
            <p:spPr>
              <a:xfrm>
                <a:off x="646835" y="1571626"/>
                <a:ext cx="1600162" cy="508958"/>
              </a:xfrm>
              <a:prstGeom prst="ellipse">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a:effectLst/>
                    <a:ea typeface="Calibri" panose="020F0502020204030204" pitchFamily="34" charset="0"/>
                    <a:cs typeface="Arial" panose="020B0604020202020204" pitchFamily="34" charset="0"/>
                  </a:rPr>
                  <a:t>Governance</a:t>
                </a:r>
                <a:endParaRPr lang="en-US" sz="1100">
                  <a:effectLst/>
                  <a:ea typeface="Calibri" panose="020F0502020204030204" pitchFamily="34" charset="0"/>
                  <a:cs typeface="Arial" panose="020B0604020202020204" pitchFamily="34" charset="0"/>
                </a:endParaRPr>
              </a:p>
            </p:txBody>
          </p:sp>
          <p:sp>
            <p:nvSpPr>
              <p:cNvPr id="97" name="Oval 96"/>
              <p:cNvSpPr/>
              <p:nvPr/>
            </p:nvSpPr>
            <p:spPr>
              <a:xfrm>
                <a:off x="1507914" y="1114425"/>
                <a:ext cx="1600162" cy="508635"/>
              </a:xfrm>
              <a:prstGeom prst="ellipse">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a:effectLst/>
                    <a:ea typeface="Calibri" panose="020F0502020204030204" pitchFamily="34" charset="0"/>
                    <a:cs typeface="Arial" panose="020B0604020202020204" pitchFamily="34" charset="0"/>
                  </a:rPr>
                  <a:t>Outreach</a:t>
                </a:r>
                <a:endParaRPr lang="en-US" sz="1100">
                  <a:effectLst/>
                  <a:ea typeface="Calibri" panose="020F0502020204030204" pitchFamily="34" charset="0"/>
                  <a:cs typeface="Arial" panose="020B0604020202020204" pitchFamily="34" charset="0"/>
                </a:endParaRPr>
              </a:p>
            </p:txBody>
          </p:sp>
          <p:sp>
            <p:nvSpPr>
              <p:cNvPr id="98" name="Oval 97"/>
              <p:cNvSpPr/>
              <p:nvPr/>
            </p:nvSpPr>
            <p:spPr>
              <a:xfrm>
                <a:off x="3650334" y="1304925"/>
                <a:ext cx="1533491" cy="508958"/>
              </a:xfrm>
              <a:prstGeom prst="ellipse">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a:effectLst/>
                    <a:ea typeface="Calibri" panose="020F0502020204030204" pitchFamily="34" charset="0"/>
                    <a:cs typeface="Arial" panose="020B0604020202020204" pitchFamily="34" charset="0"/>
                  </a:rPr>
                  <a:t>Strategy</a:t>
                </a:r>
                <a:endParaRPr lang="en-US" sz="1100">
                  <a:effectLst/>
                  <a:ea typeface="Calibri" panose="020F0502020204030204" pitchFamily="34" charset="0"/>
                  <a:cs typeface="Arial" panose="020B0604020202020204" pitchFamily="34" charset="0"/>
                </a:endParaRPr>
              </a:p>
            </p:txBody>
          </p:sp>
          <p:sp>
            <p:nvSpPr>
              <p:cNvPr id="99" name="Oval 98"/>
              <p:cNvSpPr/>
              <p:nvPr/>
            </p:nvSpPr>
            <p:spPr>
              <a:xfrm>
                <a:off x="2774794" y="733425"/>
                <a:ext cx="1533491" cy="500410"/>
              </a:xfrm>
              <a:prstGeom prst="ellipse">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a:effectLst/>
                    <a:ea typeface="Calibri" panose="020F0502020204030204" pitchFamily="34" charset="0"/>
                    <a:cs typeface="Arial" panose="020B0604020202020204" pitchFamily="34" charset="0"/>
                  </a:rPr>
                  <a:t>Management</a:t>
                </a:r>
                <a:endParaRPr lang="en-US" sz="1100">
                  <a:effectLst/>
                  <a:ea typeface="Calibri" panose="020F0502020204030204" pitchFamily="34" charset="0"/>
                  <a:cs typeface="Arial" panose="020B0604020202020204" pitchFamily="34" charset="0"/>
                </a:endParaRPr>
              </a:p>
            </p:txBody>
          </p:sp>
          <p:sp>
            <p:nvSpPr>
              <p:cNvPr id="100" name="Oval 99"/>
              <p:cNvSpPr/>
              <p:nvPr/>
            </p:nvSpPr>
            <p:spPr>
              <a:xfrm>
                <a:off x="4647101" y="1813883"/>
                <a:ext cx="1533454" cy="724116"/>
              </a:xfrm>
              <a:prstGeom prst="ellipse">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a:effectLst/>
                    <a:ea typeface="Calibri" panose="020F0502020204030204" pitchFamily="34" charset="0"/>
                    <a:cs typeface="Arial" panose="020B0604020202020204" pitchFamily="34" charset="0"/>
                  </a:rPr>
                  <a:t>GEF-Related Conventions</a:t>
                </a:r>
                <a:endParaRPr lang="en-US" sz="1100">
                  <a:effectLst/>
                  <a:ea typeface="Calibri" panose="020F0502020204030204" pitchFamily="34" charset="0"/>
                  <a:cs typeface="Arial" panose="020B0604020202020204" pitchFamily="34" charset="0"/>
                </a:endParaRPr>
              </a:p>
            </p:txBody>
          </p:sp>
          <p:grpSp>
            <p:nvGrpSpPr>
              <p:cNvPr id="101" name="Group 100"/>
              <p:cNvGrpSpPr/>
              <p:nvPr/>
            </p:nvGrpSpPr>
            <p:grpSpPr>
              <a:xfrm>
                <a:off x="-1" y="1233835"/>
                <a:ext cx="6623651" cy="4931727"/>
                <a:chOff x="-1" y="-871190"/>
                <a:chExt cx="6623651" cy="4931727"/>
              </a:xfrm>
            </p:grpSpPr>
            <p:grpSp>
              <p:nvGrpSpPr>
                <p:cNvPr id="102" name="Group 101"/>
                <p:cNvGrpSpPr/>
                <p:nvPr/>
              </p:nvGrpSpPr>
              <p:grpSpPr>
                <a:xfrm>
                  <a:off x="-1" y="-556457"/>
                  <a:ext cx="6623651" cy="4616994"/>
                  <a:chOff x="-1" y="-249118"/>
                  <a:chExt cx="6623772" cy="4617145"/>
                </a:xfrm>
              </p:grpSpPr>
              <p:cxnSp>
                <p:nvCxnSpPr>
                  <p:cNvPr id="104" name="Straight Arrow Connector 103"/>
                  <p:cNvCxnSpPr>
                    <a:endCxn id="97" idx="5"/>
                  </p:cNvCxnSpPr>
                  <p:nvPr/>
                </p:nvCxnSpPr>
                <p:spPr>
                  <a:xfrm flipH="1" flipV="1">
                    <a:off x="2873782" y="-249118"/>
                    <a:ext cx="220898" cy="8477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98" idx="4"/>
                  </p:cNvCxnSpPr>
                  <p:nvPr/>
                </p:nvCxnSpPr>
                <p:spPr>
                  <a:xfrm flipV="1">
                    <a:off x="3733395" y="16201"/>
                    <a:ext cx="683754" cy="58246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26" idx="1"/>
                    <a:endCxn id="96" idx="5"/>
                  </p:cNvCxnSpPr>
                  <p:nvPr/>
                </p:nvCxnSpPr>
                <p:spPr>
                  <a:xfrm flipH="1" flipV="1">
                    <a:off x="2012692" y="208378"/>
                    <a:ext cx="762656" cy="39029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1" y="474543"/>
                    <a:ext cx="6623772" cy="3893484"/>
                    <a:chOff x="-1" y="1788993"/>
                    <a:chExt cx="6623772" cy="3893484"/>
                  </a:xfrm>
                </p:grpSpPr>
                <p:cxnSp>
                  <p:nvCxnSpPr>
                    <p:cNvPr id="109" name="Straight Arrow Connector 108"/>
                    <p:cNvCxnSpPr>
                      <a:stCxn id="126" idx="4"/>
                      <a:endCxn id="111" idx="0"/>
                    </p:cNvCxnSpPr>
                    <p:nvPr/>
                  </p:nvCxnSpPr>
                  <p:spPr>
                    <a:xfrm>
                      <a:off x="3428607" y="2636631"/>
                      <a:ext cx="2864" cy="27809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1" y="1788993"/>
                      <a:ext cx="6623772" cy="3893484"/>
                      <a:chOff x="-1" y="-763887"/>
                      <a:chExt cx="6623772" cy="3893484"/>
                    </a:xfrm>
                  </p:grpSpPr>
                  <p:sp>
                    <p:nvSpPr>
                      <p:cNvPr id="111" name="Oval 110"/>
                      <p:cNvSpPr/>
                      <p:nvPr/>
                    </p:nvSpPr>
                    <p:spPr>
                      <a:xfrm>
                        <a:off x="2745670" y="361850"/>
                        <a:ext cx="1371600" cy="698740"/>
                      </a:xfrm>
                      <a:prstGeom prst="ellipse">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a:effectLst/>
                            <a:ea typeface="Calibri" panose="020F0502020204030204" pitchFamily="34" charset="0"/>
                            <a:cs typeface="Arial" panose="020B0604020202020204" pitchFamily="34" charset="0"/>
                          </a:rPr>
                          <a:t>Central Focal Point</a:t>
                        </a:r>
                        <a:endParaRPr lang="en-US" sz="1100">
                          <a:effectLst/>
                          <a:ea typeface="Calibri" panose="020F0502020204030204" pitchFamily="34" charset="0"/>
                          <a:cs typeface="Arial" panose="020B0604020202020204" pitchFamily="34" charset="0"/>
                        </a:endParaRPr>
                      </a:p>
                    </p:txBody>
                  </p:sp>
                  <p:grpSp>
                    <p:nvGrpSpPr>
                      <p:cNvPr id="112" name="Group 111"/>
                      <p:cNvGrpSpPr/>
                      <p:nvPr/>
                    </p:nvGrpSpPr>
                    <p:grpSpPr>
                      <a:xfrm>
                        <a:off x="-1" y="-763887"/>
                        <a:ext cx="6623772" cy="3893484"/>
                        <a:chOff x="-1" y="-963912"/>
                        <a:chExt cx="6623772" cy="3893484"/>
                      </a:xfrm>
                    </p:grpSpPr>
                    <p:cxnSp>
                      <p:nvCxnSpPr>
                        <p:cNvPr id="113" name="Straight Arrow Connector 112"/>
                        <p:cNvCxnSpPr>
                          <a:stCxn id="115" idx="7"/>
                          <a:endCxn id="111" idx="3"/>
                        </p:cNvCxnSpPr>
                        <p:nvPr/>
                      </p:nvCxnSpPr>
                      <p:spPr>
                        <a:xfrm flipV="1">
                          <a:off x="2309808" y="758237"/>
                          <a:ext cx="636729" cy="36813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1" y="-963912"/>
                          <a:ext cx="6623772" cy="3893484"/>
                          <a:chOff x="-1" y="-1154353"/>
                          <a:chExt cx="6624338" cy="3893881"/>
                        </a:xfrm>
                      </p:grpSpPr>
                      <p:sp>
                        <p:nvSpPr>
                          <p:cNvPr id="115" name="Oval 114"/>
                          <p:cNvSpPr/>
                          <p:nvPr/>
                        </p:nvSpPr>
                        <p:spPr>
                          <a:xfrm>
                            <a:off x="1041710" y="807810"/>
                            <a:ext cx="1485900" cy="876300"/>
                          </a:xfrm>
                          <a:prstGeom prst="ellipse">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a:effectLst/>
                                <a:ea typeface="Calibri" panose="020F0502020204030204" pitchFamily="34" charset="0"/>
                                <a:cs typeface="Arial" panose="020B0604020202020204" pitchFamily="34" charset="0"/>
                              </a:rPr>
                              <a:t>16 Regional Focal Points</a:t>
                            </a:r>
                            <a:endParaRPr lang="en-US" sz="1100">
                              <a:effectLst/>
                              <a:ea typeface="Calibri" panose="020F0502020204030204" pitchFamily="34" charset="0"/>
                              <a:cs typeface="Arial" panose="020B0604020202020204" pitchFamily="34" charset="0"/>
                            </a:endParaRPr>
                          </a:p>
                        </p:txBody>
                      </p:sp>
                      <p:sp>
                        <p:nvSpPr>
                          <p:cNvPr id="116" name="Oval 115"/>
                          <p:cNvSpPr/>
                          <p:nvPr/>
                        </p:nvSpPr>
                        <p:spPr>
                          <a:xfrm>
                            <a:off x="4592872" y="514350"/>
                            <a:ext cx="1689735" cy="1057275"/>
                          </a:xfrm>
                          <a:prstGeom prst="ellipse">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200">
                                <a:effectLst/>
                                <a:ea typeface="Calibri" panose="020F0502020204030204" pitchFamily="34" charset="0"/>
                                <a:cs typeface="Arial" panose="020B0604020202020204" pitchFamily="34" charset="0"/>
                              </a:rPr>
                              <a:t>3 Indigenous People’s Representatives</a:t>
                            </a:r>
                            <a:endParaRPr lang="en-US" sz="1100">
                              <a:effectLst/>
                              <a:ea typeface="Calibri" panose="020F0502020204030204" pitchFamily="34" charset="0"/>
                              <a:cs typeface="Arial" panose="020B0604020202020204" pitchFamily="34" charset="0"/>
                            </a:endParaRPr>
                          </a:p>
                        </p:txBody>
                      </p:sp>
                      <p:cxnSp>
                        <p:nvCxnSpPr>
                          <p:cNvPr id="117" name="Straight Arrow Connector 116"/>
                          <p:cNvCxnSpPr>
                            <a:stCxn id="116" idx="1"/>
                            <a:endCxn id="126" idx="5"/>
                          </p:cNvCxnSpPr>
                          <p:nvPr/>
                        </p:nvCxnSpPr>
                        <p:spPr>
                          <a:xfrm flipH="1" flipV="1">
                            <a:off x="4082213" y="-430774"/>
                            <a:ext cx="758115" cy="109995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15" idx="0"/>
                            <a:endCxn id="126" idx="3"/>
                          </p:cNvCxnSpPr>
                          <p:nvPr/>
                        </p:nvCxnSpPr>
                        <p:spPr>
                          <a:xfrm flipV="1">
                            <a:off x="1784660" y="-430774"/>
                            <a:ext cx="990925" cy="123858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1" y="1390650"/>
                            <a:ext cx="1669081" cy="1348878"/>
                            <a:chOff x="111777" y="0"/>
                            <a:chExt cx="1800300" cy="1454924"/>
                          </a:xfrm>
                        </p:grpSpPr>
                        <p:grpSp>
                          <p:nvGrpSpPr>
                            <p:cNvPr id="166" name="Group 165"/>
                            <p:cNvGrpSpPr/>
                            <p:nvPr/>
                          </p:nvGrpSpPr>
                          <p:grpSpPr>
                            <a:xfrm>
                              <a:off x="648183" y="390525"/>
                              <a:ext cx="790575" cy="597535"/>
                              <a:chOff x="-7843" y="0"/>
                              <a:chExt cx="685800" cy="518795"/>
                            </a:xfrm>
                          </p:grpSpPr>
                          <p:sp>
                            <p:nvSpPr>
                              <p:cNvPr id="179" name="Oval 178"/>
                              <p:cNvSpPr/>
                              <p:nvPr/>
                            </p:nvSpPr>
                            <p:spPr>
                              <a:xfrm>
                                <a:off x="76200" y="0"/>
                                <a:ext cx="542925" cy="51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0" name="Text Box 39"/>
                              <p:cNvSpPr txBox="1"/>
                              <p:nvPr/>
                            </p:nvSpPr>
                            <p:spPr>
                              <a:xfrm>
                                <a:off x="-7843" y="27714"/>
                                <a:ext cx="685800" cy="452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solidFill>
                                      <a:srgbClr val="FFFFFF"/>
                                    </a:solidFill>
                                    <a:effectLst/>
                                    <a:ea typeface="Calibri" panose="020F0502020204030204" pitchFamily="34" charset="0"/>
                                    <a:cs typeface="Arial" panose="020B0604020202020204" pitchFamily="34" charset="0"/>
                                  </a:rPr>
                                  <a:t>Central Africa</a:t>
                                </a:r>
                                <a:endParaRPr lang="en-US" sz="1100" dirty="0">
                                  <a:effectLst/>
                                  <a:ea typeface="Calibri" panose="020F0502020204030204" pitchFamily="34" charset="0"/>
                                  <a:cs typeface="Arial" panose="020B0604020202020204" pitchFamily="34" charset="0"/>
                                </a:endParaRPr>
                              </a:p>
                            </p:txBody>
                          </p:sp>
                        </p:grpSp>
                        <p:grpSp>
                          <p:nvGrpSpPr>
                            <p:cNvPr id="167" name="Group 166"/>
                            <p:cNvGrpSpPr/>
                            <p:nvPr/>
                          </p:nvGrpSpPr>
                          <p:grpSpPr>
                            <a:xfrm>
                              <a:off x="1148172" y="107700"/>
                              <a:ext cx="763905" cy="578274"/>
                              <a:chOff x="3781" y="-612638"/>
                              <a:chExt cx="685800" cy="518795"/>
                            </a:xfrm>
                          </p:grpSpPr>
                          <p:sp>
                            <p:nvSpPr>
                              <p:cNvPr id="177" name="Oval 176"/>
                              <p:cNvSpPr/>
                              <p:nvPr/>
                            </p:nvSpPr>
                            <p:spPr>
                              <a:xfrm>
                                <a:off x="81050" y="-612638"/>
                                <a:ext cx="542925" cy="51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8" name="Text Box 75"/>
                              <p:cNvSpPr txBox="1"/>
                              <p:nvPr/>
                            </p:nvSpPr>
                            <p:spPr>
                              <a:xfrm>
                                <a:off x="3781" y="-567813"/>
                                <a:ext cx="685800" cy="452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solidFill>
                                      <a:srgbClr val="FFFFFF"/>
                                    </a:solidFill>
                                    <a:effectLst/>
                                    <a:ea typeface="Calibri" panose="020F0502020204030204" pitchFamily="34" charset="0"/>
                                    <a:cs typeface="Arial" panose="020B0604020202020204" pitchFamily="34" charset="0"/>
                                  </a:rPr>
                                  <a:t>Eastern Africa</a:t>
                                </a:r>
                                <a:endParaRPr lang="en-US" sz="1100" dirty="0">
                                  <a:effectLst/>
                                  <a:ea typeface="Calibri" panose="020F0502020204030204" pitchFamily="34" charset="0"/>
                                  <a:cs typeface="Arial" panose="020B0604020202020204" pitchFamily="34" charset="0"/>
                                </a:endParaRPr>
                              </a:p>
                            </p:txBody>
                          </p:sp>
                        </p:grpSp>
                        <p:grpSp>
                          <p:nvGrpSpPr>
                            <p:cNvPr id="168" name="Group 167"/>
                            <p:cNvGrpSpPr/>
                            <p:nvPr/>
                          </p:nvGrpSpPr>
                          <p:grpSpPr>
                            <a:xfrm>
                              <a:off x="209187" y="0"/>
                              <a:ext cx="771525" cy="583331"/>
                              <a:chOff x="8144" y="0"/>
                              <a:chExt cx="685800" cy="518795"/>
                            </a:xfrm>
                          </p:grpSpPr>
                          <p:sp>
                            <p:nvSpPr>
                              <p:cNvPr id="175" name="Oval 174"/>
                              <p:cNvSpPr/>
                              <p:nvPr/>
                            </p:nvSpPr>
                            <p:spPr>
                              <a:xfrm>
                                <a:off x="76200" y="0"/>
                                <a:ext cx="542925" cy="51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6" name="Text Box 78"/>
                              <p:cNvSpPr txBox="1"/>
                              <p:nvPr/>
                            </p:nvSpPr>
                            <p:spPr>
                              <a:xfrm>
                                <a:off x="8144" y="27787"/>
                                <a:ext cx="685800" cy="452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solidFill>
                                      <a:srgbClr val="FFFFFF"/>
                                    </a:solidFill>
                                    <a:effectLst/>
                                    <a:ea typeface="Calibri" panose="020F0502020204030204" pitchFamily="34" charset="0"/>
                                    <a:cs typeface="Arial" panose="020B0604020202020204" pitchFamily="34" charset="0"/>
                                  </a:rPr>
                                  <a:t>Northern Africa</a:t>
                                </a:r>
                                <a:endParaRPr lang="en-US" sz="1100" dirty="0">
                                  <a:effectLst/>
                                  <a:ea typeface="Calibri" panose="020F0502020204030204" pitchFamily="34" charset="0"/>
                                  <a:cs typeface="Arial" panose="020B0604020202020204" pitchFamily="34" charset="0"/>
                                </a:endParaRPr>
                              </a:p>
                            </p:txBody>
                          </p:sp>
                        </p:grpSp>
                        <p:grpSp>
                          <p:nvGrpSpPr>
                            <p:cNvPr id="169" name="Group 168"/>
                            <p:cNvGrpSpPr/>
                            <p:nvPr/>
                          </p:nvGrpSpPr>
                          <p:grpSpPr>
                            <a:xfrm>
                              <a:off x="980712" y="842699"/>
                              <a:ext cx="809625" cy="612225"/>
                              <a:chOff x="386967" y="-125330"/>
                              <a:chExt cx="685800" cy="518795"/>
                            </a:xfrm>
                          </p:grpSpPr>
                          <p:sp>
                            <p:nvSpPr>
                              <p:cNvPr id="173" name="Oval 172"/>
                              <p:cNvSpPr/>
                              <p:nvPr/>
                            </p:nvSpPr>
                            <p:spPr>
                              <a:xfrm>
                                <a:off x="446788" y="-125330"/>
                                <a:ext cx="542925" cy="51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4" name="Text Box 81"/>
                              <p:cNvSpPr txBox="1"/>
                              <p:nvPr/>
                            </p:nvSpPr>
                            <p:spPr>
                              <a:xfrm>
                                <a:off x="386967" y="-80106"/>
                                <a:ext cx="685800" cy="452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solidFill>
                                      <a:srgbClr val="FFFFFF"/>
                                    </a:solidFill>
                                    <a:effectLst/>
                                    <a:ea typeface="Calibri" panose="020F0502020204030204" pitchFamily="34" charset="0"/>
                                    <a:cs typeface="Arial" panose="020B0604020202020204" pitchFamily="34" charset="0"/>
                                  </a:rPr>
                                  <a:t>Southern Africa</a:t>
                                </a:r>
                                <a:endParaRPr lang="en-US" sz="1100" dirty="0">
                                  <a:effectLst/>
                                  <a:ea typeface="Calibri" panose="020F0502020204030204" pitchFamily="34" charset="0"/>
                                  <a:cs typeface="Arial" panose="020B0604020202020204" pitchFamily="34" charset="0"/>
                                </a:endParaRPr>
                              </a:p>
                            </p:txBody>
                          </p:sp>
                        </p:grpSp>
                        <p:grpSp>
                          <p:nvGrpSpPr>
                            <p:cNvPr id="170" name="Group 169"/>
                            <p:cNvGrpSpPr/>
                            <p:nvPr/>
                          </p:nvGrpSpPr>
                          <p:grpSpPr>
                            <a:xfrm>
                              <a:off x="111777" y="549498"/>
                              <a:ext cx="843280" cy="650240"/>
                              <a:chOff x="90903" y="-10149"/>
                              <a:chExt cx="685800" cy="528935"/>
                            </a:xfrm>
                          </p:grpSpPr>
                          <p:sp>
                            <p:nvSpPr>
                              <p:cNvPr id="171" name="Oval 170"/>
                              <p:cNvSpPr/>
                              <p:nvPr/>
                            </p:nvSpPr>
                            <p:spPr>
                              <a:xfrm>
                                <a:off x="167103" y="-10149"/>
                                <a:ext cx="542925" cy="51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2" name="Text Box 84"/>
                              <p:cNvSpPr txBox="1"/>
                              <p:nvPr/>
                            </p:nvSpPr>
                            <p:spPr>
                              <a:xfrm>
                                <a:off x="90903" y="66666"/>
                                <a:ext cx="685800" cy="452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Western Africa</a:t>
                                </a:r>
                                <a:endParaRPr lang="en-US" sz="1100">
                                  <a:effectLst/>
                                  <a:ea typeface="Calibri" panose="020F0502020204030204" pitchFamily="34" charset="0"/>
                                  <a:cs typeface="Arial" panose="020B0604020202020204" pitchFamily="34" charset="0"/>
                                </a:endParaRPr>
                              </a:p>
                            </p:txBody>
                          </p:sp>
                        </p:grpSp>
                      </p:grpSp>
                      <p:grpSp>
                        <p:nvGrpSpPr>
                          <p:cNvPr id="120" name="Group 119"/>
                          <p:cNvGrpSpPr/>
                          <p:nvPr/>
                        </p:nvGrpSpPr>
                        <p:grpSpPr>
                          <a:xfrm>
                            <a:off x="2105345" y="826996"/>
                            <a:ext cx="1521225" cy="1580081"/>
                            <a:chOff x="-257005" y="-77879"/>
                            <a:chExt cx="1521358" cy="1580085"/>
                          </a:xfrm>
                        </p:grpSpPr>
                        <p:grpSp>
                          <p:nvGrpSpPr>
                            <p:cNvPr id="151" name="Group 150"/>
                            <p:cNvGrpSpPr/>
                            <p:nvPr/>
                          </p:nvGrpSpPr>
                          <p:grpSpPr>
                            <a:xfrm>
                              <a:off x="24981" y="685290"/>
                              <a:ext cx="703982" cy="418998"/>
                              <a:chOff x="-548458" y="255928"/>
                              <a:chExt cx="610682" cy="363785"/>
                            </a:xfrm>
                          </p:grpSpPr>
                          <p:sp>
                            <p:nvSpPr>
                              <p:cNvPr id="164" name="Oval 163"/>
                              <p:cNvSpPr/>
                              <p:nvPr/>
                            </p:nvSpPr>
                            <p:spPr>
                              <a:xfrm>
                                <a:off x="-435758" y="255928"/>
                                <a:ext cx="419762" cy="363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5" name="Text Box 89"/>
                              <p:cNvSpPr txBox="1"/>
                              <p:nvPr/>
                            </p:nvSpPr>
                            <p:spPr>
                              <a:xfrm>
                                <a:off x="-548458" y="327084"/>
                                <a:ext cx="610682" cy="2430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Pacific</a:t>
                                </a:r>
                                <a:endParaRPr lang="en-US" sz="1100">
                                  <a:effectLst/>
                                  <a:ea typeface="Calibri" panose="020F0502020204030204" pitchFamily="34" charset="0"/>
                                  <a:cs typeface="Arial" panose="020B0604020202020204" pitchFamily="34" charset="0"/>
                                </a:endParaRPr>
                              </a:p>
                            </p:txBody>
                          </p:sp>
                        </p:grpSp>
                        <p:grpSp>
                          <p:nvGrpSpPr>
                            <p:cNvPr id="152" name="Group 151"/>
                            <p:cNvGrpSpPr/>
                            <p:nvPr/>
                          </p:nvGrpSpPr>
                          <p:grpSpPr>
                            <a:xfrm>
                              <a:off x="432916" y="923932"/>
                              <a:ext cx="763905" cy="578274"/>
                              <a:chOff x="-638339" y="119634"/>
                              <a:chExt cx="685800" cy="518795"/>
                            </a:xfrm>
                          </p:grpSpPr>
                          <p:sp>
                            <p:nvSpPr>
                              <p:cNvPr id="162" name="Oval 161"/>
                              <p:cNvSpPr/>
                              <p:nvPr/>
                            </p:nvSpPr>
                            <p:spPr>
                              <a:xfrm>
                                <a:off x="-585277" y="119634"/>
                                <a:ext cx="542925" cy="51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3" name="Text Box 92"/>
                              <p:cNvSpPr txBox="1"/>
                              <p:nvPr/>
                            </p:nvSpPr>
                            <p:spPr>
                              <a:xfrm>
                                <a:off x="-638339" y="247461"/>
                                <a:ext cx="685800" cy="2399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South Asia</a:t>
                                </a:r>
                                <a:endParaRPr lang="en-US" sz="1100">
                                  <a:effectLst/>
                                  <a:ea typeface="Calibri" panose="020F0502020204030204" pitchFamily="34" charset="0"/>
                                  <a:cs typeface="Arial" panose="020B0604020202020204" pitchFamily="34" charset="0"/>
                                </a:endParaRPr>
                              </a:p>
                            </p:txBody>
                          </p:sp>
                        </p:grpSp>
                        <p:grpSp>
                          <p:nvGrpSpPr>
                            <p:cNvPr id="153" name="Group 152"/>
                            <p:cNvGrpSpPr/>
                            <p:nvPr/>
                          </p:nvGrpSpPr>
                          <p:grpSpPr>
                            <a:xfrm>
                              <a:off x="105339" y="-77879"/>
                              <a:ext cx="771525" cy="585948"/>
                              <a:chOff x="-84165" y="-69263"/>
                              <a:chExt cx="685800" cy="521123"/>
                            </a:xfrm>
                          </p:grpSpPr>
                          <p:sp>
                            <p:nvSpPr>
                              <p:cNvPr id="160" name="Oval 159"/>
                              <p:cNvSpPr/>
                              <p:nvPr/>
                            </p:nvSpPr>
                            <p:spPr>
                              <a:xfrm>
                                <a:off x="-21667" y="-69263"/>
                                <a:ext cx="542925" cy="51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1" name="Text Box 95"/>
                              <p:cNvSpPr txBox="1"/>
                              <p:nvPr/>
                            </p:nvSpPr>
                            <p:spPr>
                              <a:xfrm>
                                <a:off x="-84165" y="-260"/>
                                <a:ext cx="685800" cy="452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solidFill>
                                      <a:srgbClr val="FFFFFF"/>
                                    </a:solidFill>
                                    <a:effectLst/>
                                    <a:ea typeface="Calibri" panose="020F0502020204030204" pitchFamily="34" charset="0"/>
                                    <a:cs typeface="Arial" panose="020B0604020202020204" pitchFamily="34" charset="0"/>
                                  </a:rPr>
                                  <a:t>North East Asia</a:t>
                                </a:r>
                                <a:endParaRPr lang="en-US" sz="1100" dirty="0">
                                  <a:effectLst/>
                                  <a:ea typeface="Calibri" panose="020F0502020204030204" pitchFamily="34" charset="0"/>
                                  <a:cs typeface="Arial" panose="020B0604020202020204" pitchFamily="34" charset="0"/>
                                </a:endParaRPr>
                              </a:p>
                            </p:txBody>
                          </p:sp>
                        </p:grpSp>
                        <p:grpSp>
                          <p:nvGrpSpPr>
                            <p:cNvPr id="154" name="Group 153"/>
                            <p:cNvGrpSpPr/>
                            <p:nvPr/>
                          </p:nvGrpSpPr>
                          <p:grpSpPr>
                            <a:xfrm>
                              <a:off x="454728" y="409575"/>
                              <a:ext cx="809625" cy="654682"/>
                              <a:chOff x="-58572" y="-492349"/>
                              <a:chExt cx="685800" cy="554772"/>
                            </a:xfrm>
                          </p:grpSpPr>
                          <p:sp>
                            <p:nvSpPr>
                              <p:cNvPr id="158" name="Oval 157"/>
                              <p:cNvSpPr/>
                              <p:nvPr/>
                            </p:nvSpPr>
                            <p:spPr>
                              <a:xfrm>
                                <a:off x="8778" y="-492349"/>
                                <a:ext cx="542925" cy="51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9" name="Text Box 98"/>
                              <p:cNvSpPr txBox="1"/>
                              <p:nvPr/>
                            </p:nvSpPr>
                            <p:spPr>
                              <a:xfrm>
                                <a:off x="-58572" y="-389697"/>
                                <a:ext cx="685800" cy="452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South East Asia</a:t>
                                </a:r>
                                <a:endParaRPr lang="en-US" sz="1100">
                                  <a:effectLst/>
                                  <a:ea typeface="Calibri" panose="020F0502020204030204" pitchFamily="34" charset="0"/>
                                  <a:cs typeface="Arial" panose="020B0604020202020204" pitchFamily="34" charset="0"/>
                                </a:endParaRPr>
                              </a:p>
                            </p:txBody>
                          </p:sp>
                        </p:grpSp>
                        <p:grpSp>
                          <p:nvGrpSpPr>
                            <p:cNvPr id="155" name="Group 154"/>
                            <p:cNvGrpSpPr/>
                            <p:nvPr/>
                          </p:nvGrpSpPr>
                          <p:grpSpPr>
                            <a:xfrm>
                              <a:off x="-257005" y="285735"/>
                              <a:ext cx="729058" cy="545416"/>
                              <a:chOff x="-209008" y="-224707"/>
                              <a:chExt cx="592909" cy="443667"/>
                            </a:xfrm>
                          </p:grpSpPr>
                          <p:sp>
                            <p:nvSpPr>
                              <p:cNvPr id="156" name="Oval 155"/>
                              <p:cNvSpPr/>
                              <p:nvPr/>
                            </p:nvSpPr>
                            <p:spPr>
                              <a:xfrm>
                                <a:off x="-152293" y="-224707"/>
                                <a:ext cx="464268" cy="443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7" name="Text Box 101"/>
                              <p:cNvSpPr txBox="1"/>
                              <p:nvPr/>
                            </p:nvSpPr>
                            <p:spPr>
                              <a:xfrm>
                                <a:off x="-209008" y="-106788"/>
                                <a:ext cx="592909" cy="20063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West Asia</a:t>
                                </a:r>
                                <a:endParaRPr lang="en-US" sz="1100">
                                  <a:effectLst/>
                                  <a:ea typeface="Calibri" panose="020F0502020204030204" pitchFamily="34" charset="0"/>
                                  <a:cs typeface="Arial" panose="020B0604020202020204" pitchFamily="34" charset="0"/>
                                </a:endParaRPr>
                              </a:p>
                            </p:txBody>
                          </p:sp>
                        </p:grpSp>
                      </p:grpSp>
                      <p:grpSp>
                        <p:nvGrpSpPr>
                          <p:cNvPr id="121" name="Group 120"/>
                          <p:cNvGrpSpPr/>
                          <p:nvPr/>
                        </p:nvGrpSpPr>
                        <p:grpSpPr>
                          <a:xfrm>
                            <a:off x="38100" y="10459"/>
                            <a:ext cx="1348672" cy="1649953"/>
                            <a:chOff x="-110422" y="-8591"/>
                            <a:chExt cx="1348672" cy="1649953"/>
                          </a:xfrm>
                        </p:grpSpPr>
                        <p:grpSp>
                          <p:nvGrpSpPr>
                            <p:cNvPr id="139" name="Group 138"/>
                            <p:cNvGrpSpPr/>
                            <p:nvPr/>
                          </p:nvGrpSpPr>
                          <p:grpSpPr>
                            <a:xfrm>
                              <a:off x="-110422" y="781049"/>
                              <a:ext cx="820049" cy="404033"/>
                              <a:chOff x="-790166" y="733513"/>
                              <a:chExt cx="711773" cy="363785"/>
                            </a:xfrm>
                          </p:grpSpPr>
                          <p:sp>
                            <p:nvSpPr>
                              <p:cNvPr id="149" name="Oval 148"/>
                              <p:cNvSpPr/>
                              <p:nvPr/>
                            </p:nvSpPr>
                            <p:spPr>
                              <a:xfrm>
                                <a:off x="-694329" y="733513"/>
                                <a:ext cx="518994" cy="3637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0" name="Text Box 119"/>
                              <p:cNvSpPr txBox="1"/>
                              <p:nvPr/>
                            </p:nvSpPr>
                            <p:spPr>
                              <a:xfrm>
                                <a:off x="-790166" y="793547"/>
                                <a:ext cx="711773" cy="3014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Caribbean</a:t>
                                </a:r>
                                <a:endParaRPr lang="en-US" sz="1100">
                                  <a:effectLst/>
                                  <a:ea typeface="Calibri" panose="020F0502020204030204" pitchFamily="34" charset="0"/>
                                  <a:cs typeface="Arial" panose="020B0604020202020204" pitchFamily="34" charset="0"/>
                                </a:endParaRPr>
                              </a:p>
                            </p:txBody>
                          </p:sp>
                        </p:grpSp>
                        <p:grpSp>
                          <p:nvGrpSpPr>
                            <p:cNvPr id="140" name="Group 139"/>
                            <p:cNvGrpSpPr/>
                            <p:nvPr/>
                          </p:nvGrpSpPr>
                          <p:grpSpPr>
                            <a:xfrm>
                              <a:off x="282913" y="1064543"/>
                              <a:ext cx="763905" cy="576819"/>
                              <a:chOff x="-901272" y="663201"/>
                              <a:chExt cx="685800" cy="536744"/>
                            </a:xfrm>
                          </p:grpSpPr>
                          <p:sp>
                            <p:nvSpPr>
                              <p:cNvPr id="147" name="Oval 146"/>
                              <p:cNvSpPr/>
                              <p:nvPr/>
                            </p:nvSpPr>
                            <p:spPr>
                              <a:xfrm>
                                <a:off x="-772164" y="681150"/>
                                <a:ext cx="542925" cy="51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8" name="Text Box 108"/>
                              <p:cNvSpPr txBox="1"/>
                              <p:nvPr/>
                            </p:nvSpPr>
                            <p:spPr>
                              <a:xfrm>
                                <a:off x="-901272" y="663201"/>
                                <a:ext cx="685800" cy="4521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solidFill>
                                      <a:srgbClr val="FFFFFF"/>
                                    </a:solidFill>
                                    <a:effectLst/>
                                    <a:ea typeface="Calibri" panose="020F0502020204030204" pitchFamily="34" charset="0"/>
                                    <a:cs typeface="Arial" panose="020B0604020202020204" pitchFamily="34" charset="0"/>
                                  </a:rPr>
                                  <a:t>South America</a:t>
                                </a:r>
                                <a:endParaRPr lang="en-US" sz="1100" dirty="0">
                                  <a:effectLst/>
                                  <a:ea typeface="Calibri" panose="020F0502020204030204" pitchFamily="34" charset="0"/>
                                  <a:cs typeface="Arial" panose="020B0604020202020204" pitchFamily="34" charset="0"/>
                                </a:endParaRPr>
                              </a:p>
                            </p:txBody>
                          </p:sp>
                        </p:grpSp>
                        <p:grpSp>
                          <p:nvGrpSpPr>
                            <p:cNvPr id="141" name="Group 140"/>
                            <p:cNvGrpSpPr/>
                            <p:nvPr/>
                          </p:nvGrpSpPr>
                          <p:grpSpPr>
                            <a:xfrm>
                              <a:off x="190500" y="466725"/>
                              <a:ext cx="1047750" cy="448310"/>
                              <a:chOff x="-407344" y="-66874"/>
                              <a:chExt cx="887761" cy="394425"/>
                            </a:xfrm>
                          </p:grpSpPr>
                          <p:sp>
                            <p:nvSpPr>
                              <p:cNvPr id="145" name="Oval 144"/>
                              <p:cNvSpPr/>
                              <p:nvPr/>
                            </p:nvSpPr>
                            <p:spPr>
                              <a:xfrm>
                                <a:off x="-371254" y="-66874"/>
                                <a:ext cx="819393" cy="394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6" name="Text Box 114"/>
                              <p:cNvSpPr txBox="1"/>
                              <p:nvPr/>
                            </p:nvSpPr>
                            <p:spPr>
                              <a:xfrm>
                                <a:off x="-407344" y="11566"/>
                                <a:ext cx="887761" cy="2917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Mesoamerica</a:t>
                                </a:r>
                                <a:endParaRPr lang="en-US" sz="1100">
                                  <a:effectLst/>
                                  <a:ea typeface="Calibri" panose="020F0502020204030204" pitchFamily="34" charset="0"/>
                                  <a:cs typeface="Arial" panose="020B0604020202020204" pitchFamily="34" charset="0"/>
                                </a:endParaRPr>
                              </a:p>
                            </p:txBody>
                          </p:sp>
                        </p:grpSp>
                        <p:grpSp>
                          <p:nvGrpSpPr>
                            <p:cNvPr id="142" name="Group 141"/>
                            <p:cNvGrpSpPr/>
                            <p:nvPr/>
                          </p:nvGrpSpPr>
                          <p:grpSpPr>
                            <a:xfrm>
                              <a:off x="9075" y="-8591"/>
                              <a:ext cx="722553" cy="534371"/>
                              <a:chOff x="-108924" y="-115721"/>
                              <a:chExt cx="587682" cy="450916"/>
                            </a:xfrm>
                          </p:grpSpPr>
                          <p:sp>
                            <p:nvSpPr>
                              <p:cNvPr id="143" name="Oval 142"/>
                              <p:cNvSpPr/>
                              <p:nvPr/>
                            </p:nvSpPr>
                            <p:spPr>
                              <a:xfrm>
                                <a:off x="-54335" y="-108472"/>
                                <a:ext cx="464268" cy="443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4" name="Text Box 117"/>
                              <p:cNvSpPr txBox="1"/>
                              <p:nvPr/>
                            </p:nvSpPr>
                            <p:spPr>
                              <a:xfrm>
                                <a:off x="-108924" y="-115721"/>
                                <a:ext cx="587682" cy="3909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North America</a:t>
                                </a:r>
                                <a:endParaRPr lang="en-US" sz="1100">
                                  <a:effectLst/>
                                  <a:ea typeface="Calibri" panose="020F0502020204030204" pitchFamily="34" charset="0"/>
                                  <a:cs typeface="Arial" panose="020B0604020202020204" pitchFamily="34" charset="0"/>
                                </a:endParaRPr>
                              </a:p>
                            </p:txBody>
                          </p:sp>
                        </p:grpSp>
                      </p:grpSp>
                      <p:grpSp>
                        <p:nvGrpSpPr>
                          <p:cNvPr id="122" name="Group 121"/>
                          <p:cNvGrpSpPr/>
                          <p:nvPr/>
                        </p:nvGrpSpPr>
                        <p:grpSpPr>
                          <a:xfrm>
                            <a:off x="1471155" y="1571625"/>
                            <a:ext cx="1324279" cy="1094744"/>
                            <a:chOff x="-129045" y="0"/>
                            <a:chExt cx="1324279" cy="1094744"/>
                          </a:xfrm>
                        </p:grpSpPr>
                        <p:grpSp>
                          <p:nvGrpSpPr>
                            <p:cNvPr id="133" name="Group 132"/>
                            <p:cNvGrpSpPr/>
                            <p:nvPr/>
                          </p:nvGrpSpPr>
                          <p:grpSpPr>
                            <a:xfrm>
                              <a:off x="147484" y="400044"/>
                              <a:ext cx="1047750" cy="694700"/>
                              <a:chOff x="-443790" y="-125541"/>
                              <a:chExt cx="887761" cy="611200"/>
                            </a:xfrm>
                          </p:grpSpPr>
                          <p:sp>
                            <p:nvSpPr>
                              <p:cNvPr id="137" name="Oval 136"/>
                              <p:cNvSpPr/>
                              <p:nvPr/>
                            </p:nvSpPr>
                            <p:spPr>
                              <a:xfrm>
                                <a:off x="-414990" y="-125541"/>
                                <a:ext cx="819393" cy="527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8" name="Text Box 131"/>
                              <p:cNvSpPr txBox="1"/>
                              <p:nvPr/>
                            </p:nvSpPr>
                            <p:spPr>
                              <a:xfrm>
                                <a:off x="-443790" y="-42220"/>
                                <a:ext cx="887761" cy="5278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East Europe and Central Asia</a:t>
                                </a:r>
                                <a:endParaRPr lang="en-US" sz="1100">
                                  <a:effectLst/>
                                  <a:ea typeface="Calibri" panose="020F0502020204030204" pitchFamily="34" charset="0"/>
                                  <a:cs typeface="Arial" panose="020B0604020202020204" pitchFamily="34" charset="0"/>
                                </a:endParaRPr>
                              </a:p>
                            </p:txBody>
                          </p:sp>
                        </p:grpSp>
                        <p:grpSp>
                          <p:nvGrpSpPr>
                            <p:cNvPr id="134" name="Group 133"/>
                            <p:cNvGrpSpPr/>
                            <p:nvPr/>
                          </p:nvGrpSpPr>
                          <p:grpSpPr>
                            <a:xfrm>
                              <a:off x="-129045" y="0"/>
                              <a:ext cx="728980" cy="525780"/>
                              <a:chOff x="-221260" y="-108472"/>
                              <a:chExt cx="592909" cy="443667"/>
                            </a:xfrm>
                          </p:grpSpPr>
                          <p:sp>
                            <p:nvSpPr>
                              <p:cNvPr id="135" name="Oval 134"/>
                              <p:cNvSpPr/>
                              <p:nvPr/>
                            </p:nvSpPr>
                            <p:spPr>
                              <a:xfrm>
                                <a:off x="-173284" y="-108472"/>
                                <a:ext cx="464268" cy="443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6" name="Text Box 134"/>
                              <p:cNvSpPr txBox="1"/>
                              <p:nvPr/>
                            </p:nvSpPr>
                            <p:spPr>
                              <a:xfrm>
                                <a:off x="-221260" y="-13554"/>
                                <a:ext cx="592909" cy="2667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Europe</a:t>
                                </a:r>
                                <a:endParaRPr lang="en-US" sz="1100">
                                  <a:effectLst/>
                                  <a:ea typeface="Calibri" panose="020F0502020204030204" pitchFamily="34" charset="0"/>
                                  <a:cs typeface="Arial" panose="020B0604020202020204" pitchFamily="34" charset="0"/>
                                </a:endParaRPr>
                              </a:p>
                            </p:txBody>
                          </p:sp>
                        </p:grpSp>
                      </p:grpSp>
                      <p:grpSp>
                        <p:nvGrpSpPr>
                          <p:cNvPr id="123" name="Group 122"/>
                          <p:cNvGrpSpPr/>
                          <p:nvPr/>
                        </p:nvGrpSpPr>
                        <p:grpSpPr>
                          <a:xfrm>
                            <a:off x="4541585" y="1342007"/>
                            <a:ext cx="728980" cy="578623"/>
                            <a:chOff x="323771" y="-20920"/>
                            <a:chExt cx="592909" cy="488258"/>
                          </a:xfrm>
                        </p:grpSpPr>
                        <p:sp>
                          <p:nvSpPr>
                            <p:cNvPr id="131" name="Oval 130"/>
                            <p:cNvSpPr/>
                            <p:nvPr/>
                          </p:nvSpPr>
                          <p:spPr>
                            <a:xfrm>
                              <a:off x="382300" y="-20920"/>
                              <a:ext cx="464268" cy="443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2" name="Text Box 141"/>
                            <p:cNvSpPr txBox="1"/>
                            <p:nvPr/>
                          </p:nvSpPr>
                          <p:spPr>
                            <a:xfrm>
                              <a:off x="323771" y="11239"/>
                              <a:ext cx="592909" cy="4560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solidFill>
                                    <a:srgbClr val="FFFFFF"/>
                                  </a:solidFill>
                                  <a:effectLst/>
                                  <a:ea typeface="Calibri" panose="020F0502020204030204" pitchFamily="34" charset="0"/>
                                  <a:cs typeface="Arial" panose="020B0604020202020204" pitchFamily="34" charset="0"/>
                                </a:rPr>
                                <a:t>Asia and Pacific</a:t>
                              </a:r>
                              <a:endParaRPr lang="en-US" sz="1100" dirty="0">
                                <a:effectLst/>
                                <a:ea typeface="Calibri" panose="020F0502020204030204" pitchFamily="34" charset="0"/>
                                <a:cs typeface="Arial" panose="020B0604020202020204" pitchFamily="34" charset="0"/>
                              </a:endParaRPr>
                            </a:p>
                          </p:txBody>
                        </p:sp>
                      </p:grpSp>
                      <p:grpSp>
                        <p:nvGrpSpPr>
                          <p:cNvPr id="124" name="Group 123"/>
                          <p:cNvGrpSpPr/>
                          <p:nvPr/>
                        </p:nvGrpSpPr>
                        <p:grpSpPr>
                          <a:xfrm>
                            <a:off x="5256325" y="1414226"/>
                            <a:ext cx="728985" cy="525145"/>
                            <a:chOff x="200122" y="-48318"/>
                            <a:chExt cx="592909" cy="443667"/>
                          </a:xfrm>
                        </p:grpSpPr>
                        <p:sp>
                          <p:nvSpPr>
                            <p:cNvPr id="129" name="Oval 128"/>
                            <p:cNvSpPr/>
                            <p:nvPr/>
                          </p:nvSpPr>
                          <p:spPr>
                            <a:xfrm>
                              <a:off x="251425" y="-48318"/>
                              <a:ext cx="464268" cy="443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Text Box 144"/>
                            <p:cNvSpPr txBox="1"/>
                            <p:nvPr/>
                          </p:nvSpPr>
                          <p:spPr>
                            <a:xfrm>
                              <a:off x="200122" y="37884"/>
                              <a:ext cx="592909" cy="2889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Africa</a:t>
                              </a:r>
                              <a:endParaRPr lang="en-US" sz="1100">
                                <a:effectLst/>
                                <a:ea typeface="Calibri" panose="020F0502020204030204" pitchFamily="34" charset="0"/>
                                <a:cs typeface="Arial" panose="020B0604020202020204" pitchFamily="34" charset="0"/>
                              </a:endParaRPr>
                            </a:p>
                          </p:txBody>
                        </p:sp>
                      </p:grpSp>
                      <p:grpSp>
                        <p:nvGrpSpPr>
                          <p:cNvPr id="125" name="Group 124"/>
                          <p:cNvGrpSpPr/>
                          <p:nvPr/>
                        </p:nvGrpSpPr>
                        <p:grpSpPr>
                          <a:xfrm>
                            <a:off x="5895352" y="923701"/>
                            <a:ext cx="728985" cy="566797"/>
                            <a:chOff x="177575" y="-116707"/>
                            <a:chExt cx="592909" cy="478796"/>
                          </a:xfrm>
                        </p:grpSpPr>
                        <p:sp>
                          <p:nvSpPr>
                            <p:cNvPr id="127" name="Oval 126"/>
                            <p:cNvSpPr/>
                            <p:nvPr/>
                          </p:nvSpPr>
                          <p:spPr>
                            <a:xfrm>
                              <a:off x="246537" y="-116707"/>
                              <a:ext cx="464268" cy="4436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8" name="Text Box 147"/>
                            <p:cNvSpPr txBox="1"/>
                            <p:nvPr/>
                          </p:nvSpPr>
                          <p:spPr>
                            <a:xfrm>
                              <a:off x="177575" y="-29603"/>
                              <a:ext cx="592909" cy="391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solidFill>
                                    <a:srgbClr val="FFFFFF"/>
                                  </a:solidFill>
                                  <a:effectLst/>
                                  <a:ea typeface="Calibri" panose="020F0502020204030204" pitchFamily="34" charset="0"/>
                                  <a:cs typeface="Arial" panose="020B0604020202020204" pitchFamily="34" charset="0"/>
                                </a:rPr>
                                <a:t>Americas</a:t>
                              </a:r>
                              <a:endParaRPr lang="en-US" sz="1100">
                                <a:effectLst/>
                                <a:ea typeface="Calibri" panose="020F0502020204030204" pitchFamily="34" charset="0"/>
                                <a:cs typeface="Arial" panose="020B0604020202020204" pitchFamily="34" charset="0"/>
                              </a:endParaRPr>
                            </a:p>
                          </p:txBody>
                        </p:sp>
                      </p:grpSp>
                      <p:sp>
                        <p:nvSpPr>
                          <p:cNvPr id="126" name="Oval 125"/>
                          <p:cNvSpPr/>
                          <p:nvPr/>
                        </p:nvSpPr>
                        <p:spPr>
                          <a:xfrm>
                            <a:off x="2504974" y="-1154353"/>
                            <a:ext cx="1847850" cy="847725"/>
                          </a:xfrm>
                          <a:prstGeom prst="ellipse">
                            <a:avLst/>
                          </a:prstGeom>
                          <a:solidFill>
                            <a:srgbClr val="27457B"/>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600">
                                <a:effectLst/>
                                <a:ea typeface="Calibri" panose="020F0502020204030204" pitchFamily="34" charset="0"/>
                                <a:cs typeface="Arial" panose="020B0604020202020204" pitchFamily="34" charset="0"/>
                              </a:rPr>
                              <a:t>Coordination Committee</a:t>
                            </a:r>
                            <a:endParaRPr lang="en-US" sz="1100">
                              <a:effectLst/>
                              <a:ea typeface="Calibri" panose="020F0502020204030204" pitchFamily="34" charset="0"/>
                              <a:cs typeface="Arial" panose="020B0604020202020204" pitchFamily="34" charset="0"/>
                            </a:endParaRPr>
                          </a:p>
                        </p:txBody>
                      </p:sp>
                    </p:grpSp>
                  </p:grpSp>
                </p:grpSp>
              </p:grpSp>
              <p:cxnSp>
                <p:nvCxnSpPr>
                  <p:cNvPr id="108" name="Straight Arrow Connector 107"/>
                  <p:cNvCxnSpPr>
                    <a:stCxn id="126" idx="7"/>
                    <a:endCxn id="100" idx="2"/>
                  </p:cNvCxnSpPr>
                  <p:nvPr/>
                </p:nvCxnSpPr>
                <p:spPr>
                  <a:xfrm flipV="1">
                    <a:off x="4081864" y="378276"/>
                    <a:ext cx="565314" cy="2204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3" name="Straight Arrow Connector 102"/>
                <p:cNvCxnSpPr>
                  <a:stCxn id="126" idx="0"/>
                  <a:endCxn id="99" idx="4"/>
                </p:cNvCxnSpPr>
                <p:nvPr/>
              </p:nvCxnSpPr>
              <p:spPr>
                <a:xfrm flipV="1">
                  <a:off x="3428550" y="-871190"/>
                  <a:ext cx="112989" cy="103836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95" name="Straight Arrow Connector 94"/>
            <p:cNvCxnSpPr>
              <a:stCxn id="116" idx="2"/>
              <a:endCxn id="111" idx="5"/>
            </p:cNvCxnSpPr>
            <p:nvPr/>
          </p:nvCxnSpPr>
          <p:spPr>
            <a:xfrm flipH="1" flipV="1">
              <a:off x="4336489" y="3260871"/>
              <a:ext cx="748594" cy="474952"/>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3358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GEF </a:t>
            </a:r>
            <a:r>
              <a:rPr lang="en-US" dirty="0"/>
              <a:t>CSO </a:t>
            </a:r>
            <a:r>
              <a:rPr lang="en-US" dirty="0" smtClean="0"/>
              <a:t>Network Evaluation (2005)</a:t>
            </a:r>
            <a:r>
              <a:rPr lang="en-US" dirty="0"/>
              <a:t/>
            </a:r>
            <a:br>
              <a:rPr lang="en-US" dirty="0"/>
            </a:br>
            <a:endParaRPr lang="en-US" sz="3600" dirty="0"/>
          </a:p>
        </p:txBody>
      </p:sp>
      <p:sp>
        <p:nvSpPr>
          <p:cNvPr id="3" name="Content Placeholder 2"/>
          <p:cNvSpPr>
            <a:spLocks noGrp="1"/>
          </p:cNvSpPr>
          <p:nvPr>
            <p:ph idx="1"/>
          </p:nvPr>
        </p:nvSpPr>
        <p:spPr>
          <a:xfrm>
            <a:off x="228600" y="1524000"/>
            <a:ext cx="8686800" cy="4800600"/>
          </a:xfrm>
        </p:spPr>
        <p:txBody>
          <a:bodyPr>
            <a:noAutofit/>
          </a:bodyPr>
          <a:lstStyle/>
          <a:p>
            <a:pPr algn="just">
              <a:spcAft>
                <a:spcPts val="600"/>
              </a:spcAft>
            </a:pPr>
            <a:r>
              <a:rPr lang="en-US" sz="2000" dirty="0" smtClean="0"/>
              <a:t>Independent Review of the GEF NGO Network was presented to GEF Council in October 2005.</a:t>
            </a:r>
          </a:p>
          <a:p>
            <a:pPr algn="just">
              <a:spcAft>
                <a:spcPts val="600"/>
              </a:spcAft>
            </a:pPr>
            <a:r>
              <a:rPr lang="en-US" sz="2000" dirty="0" smtClean="0"/>
              <a:t>Conclusions:</a:t>
            </a:r>
          </a:p>
          <a:p>
            <a:pPr lvl="1" algn="just">
              <a:spcAft>
                <a:spcPts val="600"/>
              </a:spcAft>
            </a:pPr>
            <a:r>
              <a:rPr lang="en-US" sz="1400" dirty="0" smtClean="0"/>
              <a:t>Model of NGO engagement at that time (both regional and country-level) was ineffective</a:t>
            </a:r>
          </a:p>
          <a:p>
            <a:pPr lvl="1" algn="just">
              <a:spcAft>
                <a:spcPts val="600"/>
              </a:spcAft>
            </a:pPr>
            <a:r>
              <a:rPr lang="en-US" sz="1400" dirty="0" smtClean="0"/>
              <a:t>Network lacked  a long term vision</a:t>
            </a:r>
          </a:p>
          <a:p>
            <a:pPr lvl="1" algn="just">
              <a:spcAft>
                <a:spcPts val="600"/>
              </a:spcAft>
            </a:pPr>
            <a:r>
              <a:rPr lang="en-US" sz="1400" dirty="0" smtClean="0"/>
              <a:t>GEFSEC and Council had no long-term strategy for engaging the Network</a:t>
            </a:r>
          </a:p>
          <a:p>
            <a:pPr lvl="1" algn="just">
              <a:spcAft>
                <a:spcPts val="600"/>
              </a:spcAft>
            </a:pPr>
            <a:r>
              <a:rPr lang="en-US" sz="1400" dirty="0" smtClean="0"/>
              <a:t>Insufficient Resources and a need for capacity building were major obstacles</a:t>
            </a:r>
          </a:p>
          <a:p>
            <a:pPr lvl="1" algn="just">
              <a:spcAft>
                <a:spcPts val="600"/>
              </a:spcAft>
            </a:pPr>
            <a:r>
              <a:rPr lang="en-US" sz="1400" dirty="0" smtClean="0"/>
              <a:t>Secretariat, Council, Agencies and NGO community have a vested interest to re-energize the Network</a:t>
            </a:r>
          </a:p>
          <a:p>
            <a:pPr algn="just">
              <a:spcAft>
                <a:spcPts val="600"/>
              </a:spcAft>
            </a:pPr>
            <a:r>
              <a:rPr lang="en-US" sz="2000" dirty="0" smtClean="0"/>
              <a:t>Recommendations</a:t>
            </a:r>
            <a:r>
              <a:rPr lang="en-US" sz="2000" dirty="0"/>
              <a:t>:</a:t>
            </a:r>
          </a:p>
          <a:p>
            <a:pPr eaLnBrk="0" fontAlgn="base" hangingPunct="0">
              <a:spcBef>
                <a:spcPct val="0"/>
              </a:spcBef>
              <a:spcAft>
                <a:spcPct val="0"/>
              </a:spcAft>
            </a:pPr>
            <a:r>
              <a:rPr lang="en-US" altLang="en-US" sz="1400" dirty="0" smtClean="0">
                <a:ea typeface="Calibri" panose="020F0502020204030204" pitchFamily="34" charset="0"/>
                <a:cs typeface="Arial" panose="020B0604020202020204" pitchFamily="34" charset="0"/>
              </a:rPr>
              <a:t>Increase </a:t>
            </a:r>
            <a:r>
              <a:rPr lang="en-US" altLang="en-US" sz="1400" dirty="0">
                <a:ea typeface="Calibri" panose="020F0502020204030204" pitchFamily="34" charset="0"/>
                <a:cs typeface="Arial" panose="020B0604020202020204" pitchFamily="34" charset="0"/>
              </a:rPr>
              <a:t>the network’s accountability and effectiveness by strengthening the network’s management, increasing accountability in the application of the network’s Guidelines, re-focusing the accreditation process, and strengthening outreach to NGOs</a:t>
            </a:r>
            <a:r>
              <a:rPr lang="en-US" altLang="en-US" sz="1400" dirty="0" smtClean="0">
                <a:ea typeface="Calibri" panose="020F0502020204030204" pitchFamily="34" charset="0"/>
                <a:cs typeface="Arial" panose="020B0604020202020204" pitchFamily="34" charset="0"/>
              </a:rPr>
              <a:t>;</a:t>
            </a:r>
          </a:p>
          <a:p>
            <a:pPr eaLnBrk="0" fontAlgn="base" hangingPunct="0">
              <a:spcBef>
                <a:spcPct val="0"/>
              </a:spcBef>
              <a:spcAft>
                <a:spcPct val="0"/>
              </a:spcAft>
            </a:pPr>
            <a:endParaRPr lang="en-US" altLang="en-US" sz="1400" dirty="0"/>
          </a:p>
          <a:p>
            <a:pPr eaLnBrk="0" fontAlgn="base" hangingPunct="0">
              <a:spcBef>
                <a:spcPct val="0"/>
              </a:spcBef>
              <a:spcAft>
                <a:spcPct val="0"/>
              </a:spcAft>
            </a:pPr>
            <a:r>
              <a:rPr lang="en-US" altLang="en-US" sz="1400" dirty="0" smtClean="0">
                <a:ea typeface="Calibri" panose="020F0502020204030204" pitchFamily="34" charset="0"/>
                <a:cs typeface="Arial" panose="020B0604020202020204" pitchFamily="34" charset="0"/>
              </a:rPr>
              <a:t>Establishing </a:t>
            </a:r>
            <a:r>
              <a:rPr lang="en-US" altLang="en-US" sz="1400" dirty="0">
                <a:ea typeface="Calibri" panose="020F0502020204030204" pitchFamily="34" charset="0"/>
                <a:cs typeface="Arial" panose="020B0604020202020204" pitchFamily="34" charset="0"/>
              </a:rPr>
              <a:t>an active partnership between the NGO Network and the GEF Secretariat and Council; and</a:t>
            </a:r>
            <a:endParaRPr lang="en-US" altLang="en-US" sz="1400" dirty="0"/>
          </a:p>
          <a:p>
            <a:pPr eaLnBrk="0" fontAlgn="base" hangingPunct="0">
              <a:spcBef>
                <a:spcPct val="0"/>
              </a:spcBef>
              <a:spcAft>
                <a:spcPct val="0"/>
              </a:spcAft>
            </a:pPr>
            <a:endParaRPr lang="en-US" altLang="en-US" sz="1400" dirty="0" smtClean="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400" dirty="0" smtClean="0">
                <a:ea typeface="Calibri" panose="020F0502020204030204" pitchFamily="34" charset="0"/>
                <a:cs typeface="Arial" panose="020B0604020202020204" pitchFamily="34" charset="0"/>
              </a:rPr>
              <a:t>Providing </a:t>
            </a:r>
            <a:r>
              <a:rPr lang="en-US" altLang="en-US" sz="1400" dirty="0">
                <a:ea typeface="Calibri" panose="020F0502020204030204" pitchFamily="34" charset="0"/>
                <a:cs typeface="Arial" panose="020B0604020202020204" pitchFamily="34" charset="0"/>
              </a:rPr>
              <a:t>support, financial and otherwise, to build the network’s capacity.</a:t>
            </a:r>
            <a:endParaRPr lang="en-US" altLang="en-US" sz="1400" dirty="0"/>
          </a:p>
          <a:p>
            <a:pPr algn="just">
              <a:spcAft>
                <a:spcPts val="600"/>
              </a:spcAft>
            </a:pPr>
            <a:endParaRPr lang="en-US" sz="2000" dirty="0" smtClean="0"/>
          </a:p>
        </p:txBody>
      </p:sp>
    </p:spTree>
    <p:extLst>
      <p:ext uri="{BB962C8B-B14F-4D97-AF65-F5344CB8AC3E}">
        <p14:creationId xmlns:p14="http://schemas.microsoft.com/office/powerpoint/2010/main" val="882789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Objectives</a:t>
            </a:r>
            <a:endParaRPr lang="en-US" dirty="0"/>
          </a:p>
        </p:txBody>
      </p:sp>
      <p:sp>
        <p:nvSpPr>
          <p:cNvPr id="3" name="Content Placeholder 2"/>
          <p:cNvSpPr>
            <a:spLocks noGrp="1"/>
          </p:cNvSpPr>
          <p:nvPr>
            <p:ph idx="1"/>
          </p:nvPr>
        </p:nvSpPr>
        <p:spPr/>
        <p:txBody>
          <a:bodyPr>
            <a:noAutofit/>
          </a:bodyPr>
          <a:lstStyle/>
          <a:p>
            <a:pPr algn="just"/>
            <a:r>
              <a:rPr lang="en-US" sz="2400" dirty="0" smtClean="0"/>
              <a:t>Building on the 2005 review, this </a:t>
            </a:r>
            <a:r>
              <a:rPr lang="en-US" sz="2400" dirty="0"/>
              <a:t>evaluation will answer the following key questions</a:t>
            </a:r>
            <a:r>
              <a:rPr lang="en-US" sz="2400" dirty="0" smtClean="0"/>
              <a:t>:</a:t>
            </a:r>
          </a:p>
          <a:p>
            <a:pPr algn="just"/>
            <a:endParaRPr lang="en-US" sz="2400" dirty="0"/>
          </a:p>
          <a:p>
            <a:pPr marL="806450" lvl="2" indent="-342900" algn="just">
              <a:buFont typeface="+mj-lt"/>
              <a:buAutoNum type="arabicPeriod"/>
            </a:pPr>
            <a:r>
              <a:rPr lang="en-US" sz="2000" dirty="0" smtClean="0"/>
              <a:t>To what extent is the CSO Network meeting its intended goals and strategic objectives and adding value to the GEF Partnership and its membership?</a:t>
            </a:r>
            <a:endParaRPr lang="en-US" sz="2000" dirty="0"/>
          </a:p>
          <a:p>
            <a:pPr marL="806450" lvl="2" indent="-342900" algn="just">
              <a:buFont typeface="+mj-lt"/>
              <a:buAutoNum type="arabicPeriod"/>
            </a:pPr>
            <a:endParaRPr lang="en-US" sz="2000" dirty="0" smtClean="0"/>
          </a:p>
          <a:p>
            <a:pPr marL="806450" lvl="2" indent="-342900" algn="just">
              <a:buFont typeface="+mj-lt"/>
              <a:buAutoNum type="arabicPeriod"/>
            </a:pPr>
            <a:r>
              <a:rPr lang="en-US" sz="2000" dirty="0" smtClean="0"/>
              <a:t>How are Network features contributing to the effective and efficient functioning of the Network?</a:t>
            </a:r>
            <a:endParaRPr lang="en-US" sz="2000" dirty="0"/>
          </a:p>
          <a:p>
            <a:pPr marL="806450" lvl="2" indent="-342900" algn="just">
              <a:buFont typeface="+mj-lt"/>
              <a:buAutoNum type="arabicPeriod"/>
            </a:pPr>
            <a:endParaRPr lang="en-US" sz="2000" dirty="0" smtClean="0"/>
          </a:p>
          <a:p>
            <a:pPr marL="806450" lvl="2" indent="-342900" algn="just">
              <a:buFont typeface="+mj-lt"/>
              <a:buAutoNum type="arabicPeriod"/>
            </a:pPr>
            <a:r>
              <a:rPr lang="en-US" sz="2000" dirty="0"/>
              <a:t>What are the implications for the next phase of the development and evolution of the CSO network</a:t>
            </a:r>
            <a:r>
              <a:rPr lang="en-US" sz="2000" dirty="0" smtClean="0"/>
              <a:t>?</a:t>
            </a:r>
            <a:endParaRPr lang="en-US" sz="2000" dirty="0"/>
          </a:p>
        </p:txBody>
      </p:sp>
    </p:spTree>
    <p:extLst>
      <p:ext uri="{BB962C8B-B14F-4D97-AF65-F5344CB8AC3E}">
        <p14:creationId xmlns:p14="http://schemas.microsoft.com/office/powerpoint/2010/main" val="170158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p:txBody>
          <a:bodyPr>
            <a:noAutofit/>
          </a:bodyPr>
          <a:lstStyle/>
          <a:p>
            <a:pPr lvl="0" algn="just"/>
            <a:r>
              <a:rPr lang="en-US" sz="2400" dirty="0" smtClean="0"/>
              <a:t>The </a:t>
            </a:r>
            <a:r>
              <a:rPr lang="en-US" sz="2400" dirty="0"/>
              <a:t>increase in number and influence of CSO networks worldwide post the 1990s have allowed for their activities to be the subject of greater scrutiny. </a:t>
            </a:r>
            <a:endParaRPr lang="en-US" sz="2400" dirty="0" smtClean="0"/>
          </a:p>
          <a:p>
            <a:pPr lvl="0" algn="just"/>
            <a:endParaRPr lang="en-US" sz="2400" dirty="0" smtClean="0"/>
          </a:p>
          <a:p>
            <a:pPr lvl="0" algn="just"/>
            <a:r>
              <a:rPr lang="en-US" sz="2400" dirty="0" smtClean="0"/>
              <a:t>There </a:t>
            </a:r>
            <a:r>
              <a:rPr lang="en-US" sz="2400" dirty="0"/>
              <a:t>is a growing body of literature on </a:t>
            </a:r>
            <a:r>
              <a:rPr lang="en-US" sz="2400" b="1" dirty="0"/>
              <a:t>network formation, development, capacity building and evaluation</a:t>
            </a:r>
            <a:r>
              <a:rPr lang="en-US" sz="2400" dirty="0"/>
              <a:t>. Evaluators have begun to develop frameworks for understanding networks using a mix of methods and tools:</a:t>
            </a:r>
          </a:p>
          <a:p>
            <a:pPr algn="just"/>
            <a:endParaRPr lang="en-US" sz="2400" dirty="0"/>
          </a:p>
          <a:p>
            <a:pPr lvl="0" algn="just"/>
            <a:r>
              <a:rPr lang="en-US" sz="2400" dirty="0" smtClean="0"/>
              <a:t>Pre-Evaluation Phase entailed beginnings of review of the literature on networks and their evaluation.</a:t>
            </a:r>
          </a:p>
        </p:txBody>
      </p:sp>
    </p:spTree>
    <p:extLst>
      <p:ext uri="{BB962C8B-B14F-4D97-AF65-F5344CB8AC3E}">
        <p14:creationId xmlns:p14="http://schemas.microsoft.com/office/powerpoint/2010/main" val="1068497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E4729968A8DE45A09B39A9C3B4D86E" ma:contentTypeVersion="0" ma:contentTypeDescription="Create a new document." ma:contentTypeScope="" ma:versionID="9e4cb96bef854bc68f716e57f6e0f44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42228E-AE7B-4F9F-8E26-04F044E687D2}">
  <ds:schemaRefs>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C5A63E9-FA75-40B6-8008-385F81A22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9B0CB56-821E-499E-A4B6-3E56F5B0F1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2778</TotalTime>
  <Words>2090</Words>
  <Application>Microsoft Office PowerPoint</Application>
  <PresentationFormat>On-screen Show (4:3)</PresentationFormat>
  <Paragraphs>321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Symbol</vt:lpstr>
      <vt:lpstr>Wingdings</vt:lpstr>
      <vt:lpstr>Office Theme</vt:lpstr>
      <vt:lpstr>PowerPoint Presentation</vt:lpstr>
      <vt:lpstr>Introduction</vt:lpstr>
      <vt:lpstr>The GEF CSO Network History</vt:lpstr>
      <vt:lpstr>The GEF CSO Network Purpose</vt:lpstr>
      <vt:lpstr>The GEF CSO Network Membership</vt:lpstr>
      <vt:lpstr>The GEF CSO Network Structure and Governance</vt:lpstr>
      <vt:lpstr>GEF CSO Network Evaluation (2005) </vt:lpstr>
      <vt:lpstr>Evaluation Objectives</vt:lpstr>
      <vt:lpstr>Literature Review</vt:lpstr>
      <vt:lpstr>Key Questions (1)</vt:lpstr>
      <vt:lpstr>Key Questions (2)</vt:lpstr>
      <vt:lpstr>Key Questions (3)</vt:lpstr>
      <vt:lpstr>PowerPoint Presentation</vt:lpstr>
      <vt:lpstr>Additional Stakeholder Involvement</vt:lpstr>
      <vt:lpstr>Limitations</vt:lpstr>
      <vt:lpstr>Knowledge Management &amp; Communications</vt:lpstr>
      <vt:lpstr>Management of the Evaluation</vt:lpstr>
      <vt:lpstr>Time Frame</vt:lpstr>
      <vt:lpstr>Questions and Feedback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fgrahammer</dc:creator>
  <cp:lastModifiedBy>Seo-Jeong Yoon</cp:lastModifiedBy>
  <cp:revision>206</cp:revision>
  <cp:lastPrinted>2015-07-14T21:10:34Z</cp:lastPrinted>
  <dcterms:created xsi:type="dcterms:W3CDTF">2006-08-16T00:00:00Z</dcterms:created>
  <dcterms:modified xsi:type="dcterms:W3CDTF">2015-09-16T13:41:31Z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0x01010085E4729968A8DE45A09B39A9C3B4D86E</vt:lpwstr>
  </property>
</Properties>
</file>