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80" r:id="rId3"/>
  </p:sldMasterIdLst>
  <p:notesMasterIdLst>
    <p:notesMasterId r:id="rId13"/>
  </p:notesMasterIdLst>
  <p:handoutMasterIdLst>
    <p:handoutMasterId r:id="rId14"/>
  </p:handoutMasterIdLst>
  <p:sldIdLst>
    <p:sldId id="393" r:id="rId4"/>
    <p:sldId id="382" r:id="rId5"/>
    <p:sldId id="384" r:id="rId6"/>
    <p:sldId id="385" r:id="rId7"/>
    <p:sldId id="386" r:id="rId8"/>
    <p:sldId id="387" r:id="rId9"/>
    <p:sldId id="388" r:id="rId10"/>
    <p:sldId id="389" r:id="rId11"/>
    <p:sldId id="408" r:id="rId12"/>
  </p:sldIdLst>
  <p:sldSz cx="9144000" cy="6858000" type="screen4x3"/>
  <p:notesSz cx="6881813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7647" autoAdjust="0"/>
  </p:normalViewPr>
  <p:slideViewPr>
    <p:cSldViewPr>
      <p:cViewPr varScale="1">
        <p:scale>
          <a:sx n="78" d="100"/>
          <a:sy n="78" d="100"/>
        </p:scale>
        <p:origin x="17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902" y="3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23" tIns="43711" rIns="87423" bIns="43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83" y="4416101"/>
            <a:ext cx="5504853" cy="4182457"/>
          </a:xfrm>
          <a:prstGeom prst="rect">
            <a:avLst/>
          </a:prstGeom>
        </p:spPr>
        <p:txBody>
          <a:bodyPr vert="horz" lIns="87423" tIns="43711" rIns="87423" bIns="43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61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902" y="8830661"/>
            <a:ext cx="2982418" cy="464205"/>
          </a:xfrm>
          <a:prstGeom prst="rect">
            <a:avLst/>
          </a:prstGeom>
        </p:spPr>
        <p:txBody>
          <a:bodyPr vert="horz" lIns="87423" tIns="43711" rIns="87423" bIns="43711" rtlCol="0" anchor="b"/>
          <a:lstStyle>
            <a:lvl1pPr algn="r">
              <a:defRPr sz="11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5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6D787-1976-4F7C-8952-A98097777842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6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1247775"/>
            <a:chOff x="0" y="0"/>
            <a:chExt cx="9144000" cy="1248156"/>
          </a:xfrm>
        </p:grpSpPr>
        <p:pic>
          <p:nvPicPr>
            <p:cNvPr id="5" name="Picture 4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7" descr="GEF-PPT-BG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48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7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8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5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EF-PPT-B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70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eaLnBrk="0" hangingPunct="0">
              <a:defRPr/>
            </a:pPr>
            <a:fld id="{26325822-CC5A-438B-BB65-E49082ABD639}" type="datetime1">
              <a:rPr lang="fr-FR">
                <a:solidFill>
                  <a:prstClr val="black"/>
                </a:solidFill>
              </a:rPr>
              <a:pPr eaLnBrk="0" hangingPunct="0">
                <a:defRPr/>
              </a:pPr>
              <a:t>05/02/2015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9" charset="0"/>
                <a:ea typeface="Arial" pitchFamily="-109" charset="0"/>
                <a:cs typeface="Arial" pitchFamily="-109" charset="0"/>
              </a:defRPr>
            </a:lvl1pPr>
          </a:lstStyle>
          <a:p>
            <a:pPr eaLnBrk="0" hangingPunct="0"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B7E105A7-7A33-4883-BCE2-AD52E47F373C}" type="slidenum">
              <a:rPr lang="fr-CA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fr-CA" alt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8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848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8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9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4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42D"/>
                </a:solidFill>
                <a:latin typeface="+mn-lt"/>
              </a:rPr>
              <a:t>Country Support </a:t>
            </a:r>
            <a:r>
              <a:rPr lang="en-US" dirty="0" err="1" smtClean="0">
                <a:solidFill>
                  <a:srgbClr val="00642D"/>
                </a:solidFill>
                <a:latin typeface="+mn-lt"/>
              </a:rPr>
              <a:t>Programme</a:t>
            </a:r>
            <a:r>
              <a:rPr lang="en-US" dirty="0" smtClean="0">
                <a:solidFill>
                  <a:srgbClr val="00642D"/>
                </a:solidFill>
                <a:latin typeface="+mn-lt"/>
              </a:rPr>
              <a:t> </a:t>
            </a:r>
            <a:br>
              <a:rPr lang="en-US" dirty="0" smtClean="0">
                <a:solidFill>
                  <a:srgbClr val="00642D"/>
                </a:solidFill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19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ndes" panose="02000000000000000000" pitchFamily="50" charset="0"/>
                <a:cs typeface="Times New Roman" pitchFamily="18" charset="0"/>
              </a:rPr>
              <a:t>GEF Expanded Constituency Workshop</a:t>
            </a:r>
            <a:endParaRPr lang="en-US" sz="3200" b="1" dirty="0" smtClean="0">
              <a:solidFill>
                <a:srgbClr val="00642D"/>
              </a:solidFill>
              <a:latin typeface="Andes" panose="02000000000000000000" pitchFamily="50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sz="3200" b="1" dirty="0" smtClean="0">
              <a:solidFill>
                <a:schemeClr val="tx1"/>
              </a:solidFill>
              <a:latin typeface="Andes" panose="02000000000000000000" pitchFamily="50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ndes" panose="02000000000000000000" pitchFamily="50" charset="0"/>
                <a:cs typeface="Times New Roman" panose="02020603050405020304" pitchFamily="18" charset="0"/>
              </a:rPr>
              <a:t>Windhoek, Namibia</a:t>
            </a:r>
            <a:endParaRPr lang="en-US" sz="3200" dirty="0">
              <a:solidFill>
                <a:schemeClr val="tx1"/>
              </a:solidFill>
              <a:latin typeface="Andes" panose="02000000000000000000" pitchFamily="50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tx1"/>
                </a:solidFill>
                <a:latin typeface="Andes" panose="02000000000000000000" pitchFamily="50" charset="0"/>
                <a:cs typeface="Times New Roman" pitchFamily="18" charset="0"/>
              </a:rPr>
              <a:t>February 17-18, 2015</a:t>
            </a:r>
            <a:endParaRPr lang="en-US" sz="3200" dirty="0">
              <a:solidFill>
                <a:schemeClr val="tx1"/>
              </a:solidFill>
              <a:latin typeface="Andes" panose="02000000000000000000" pitchFamily="50" charset="0"/>
              <a:cs typeface="Times New Roman" pitchFamily="18" charset="0"/>
            </a:endParaRPr>
          </a:p>
          <a:p>
            <a:endParaRPr lang="en-US" sz="3200" dirty="0"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42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latin typeface="Calibri" pitchFamily="34" charset="0"/>
              </a:rPr>
              <a:t>Country Support Programme (CSP)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Univers" pitchFamily="34" charset="0"/>
              </a:rPr>
              <a:t>The Country Support </a:t>
            </a:r>
            <a:r>
              <a:rPr lang="en-US" sz="2000" dirty="0" err="1" smtClean="0">
                <a:latin typeface="Univers" pitchFamily="34" charset="0"/>
              </a:rPr>
              <a:t>Progamme</a:t>
            </a:r>
            <a:r>
              <a:rPr lang="en-US" sz="2000" dirty="0" smtClean="0">
                <a:latin typeface="Univers" pitchFamily="34" charset="0"/>
              </a:rPr>
              <a:t> (CSP) is the </a:t>
            </a:r>
            <a:r>
              <a:rPr lang="en-US" sz="2000" u="sng" dirty="0" smtClean="0">
                <a:latin typeface="Univers" pitchFamily="34" charset="0"/>
              </a:rPr>
              <a:t>main tool for carrying </a:t>
            </a:r>
            <a:r>
              <a:rPr lang="en-US" sz="2000" dirty="0" smtClean="0">
                <a:latin typeface="Univers" pitchFamily="34" charset="0"/>
              </a:rPr>
              <a:t>out </a:t>
            </a:r>
            <a:r>
              <a:rPr lang="en-US" sz="2000" u="sng" dirty="0" smtClean="0">
                <a:latin typeface="Univers" pitchFamily="34" charset="0"/>
              </a:rPr>
              <a:t>Country Relations Strategy </a:t>
            </a:r>
            <a:r>
              <a:rPr lang="en-US" sz="2000" dirty="0" smtClean="0">
                <a:latin typeface="Univers" pitchFamily="34" charset="0"/>
              </a:rPr>
              <a:t>and has the following components:</a:t>
            </a:r>
          </a:p>
          <a:p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National Portfolio Formulation Exercises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National Dialogues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Workshops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Constituency Meetings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GEF Introduction Workshops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Univers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Univers" pitchFamily="34" charset="0"/>
              </a:rPr>
              <a:t>Pre-Council Meetings for Recipient Countries</a:t>
            </a:r>
          </a:p>
          <a:p>
            <a:endParaRPr lang="en-US" sz="2000" dirty="0">
              <a:latin typeface="Univers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67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" y="0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Portfolio Formulation Exercises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(NPFE)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/>
          <a:p>
            <a:r>
              <a:rPr lang="en-US" sz="2600" dirty="0" smtClean="0"/>
              <a:t>In </a:t>
            </a:r>
            <a:r>
              <a:rPr lang="en-US" sz="2600" dirty="0"/>
              <a:t>GEF-6 the objective of this activity is to further help GEF </a:t>
            </a:r>
            <a:r>
              <a:rPr lang="en-US" sz="2600" u="sng" dirty="0" smtClean="0"/>
              <a:t>OFPs to </a:t>
            </a:r>
            <a:r>
              <a:rPr lang="en-US" sz="2600" u="sng" dirty="0"/>
              <a:t>engage relevant national stakeholders </a:t>
            </a:r>
            <a:r>
              <a:rPr lang="en-US" sz="2600" dirty="0"/>
              <a:t>and line ministries, in the planning process for developing national priorities for GEF support</a:t>
            </a:r>
            <a:r>
              <a:rPr lang="en-US" sz="2600" u="sng" dirty="0"/>
              <a:t>, including specific project </a:t>
            </a:r>
            <a:r>
              <a:rPr lang="en-US" sz="2600" u="sng" dirty="0" smtClean="0"/>
              <a:t>ideas</a:t>
            </a:r>
          </a:p>
          <a:p>
            <a:r>
              <a:rPr lang="en-US" sz="2600" dirty="0" smtClean="0"/>
              <a:t>Voluntary and </a:t>
            </a:r>
            <a:r>
              <a:rPr lang="en-US" sz="2600" u="sng" dirty="0" smtClean="0"/>
              <a:t>not a pre-requisite </a:t>
            </a:r>
            <a:r>
              <a:rPr lang="en-US" sz="2600" dirty="0" smtClean="0"/>
              <a:t>for GEF funding</a:t>
            </a:r>
          </a:p>
          <a:p>
            <a:r>
              <a:rPr lang="en-US" sz="2600" u="sng" dirty="0" smtClean="0"/>
              <a:t>Final NPFD to be submitted to GEF </a:t>
            </a:r>
            <a:r>
              <a:rPr lang="en-US" sz="2600" dirty="0" smtClean="0"/>
              <a:t>– who will review and provide comments as appropriate.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492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National Dialogues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19599"/>
          </a:xfrm>
        </p:spPr>
        <p:txBody>
          <a:bodyPr/>
          <a:lstStyle/>
          <a:p>
            <a:r>
              <a:rPr lang="en-US" sz="2600" dirty="0" smtClean="0"/>
              <a:t>National Dialogues continue to be a strategic tool for promoting the </a:t>
            </a:r>
            <a:r>
              <a:rPr lang="en-US" sz="2600" u="sng" dirty="0" smtClean="0"/>
              <a:t>incorporation of the global environment concepts into national thinking, accounting and regular work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They bring together </a:t>
            </a:r>
            <a:r>
              <a:rPr lang="en-US" sz="2600" u="sng" dirty="0" smtClean="0"/>
              <a:t>a wide array of national and local level stakeholders</a:t>
            </a:r>
            <a:r>
              <a:rPr lang="en-US" sz="2600" dirty="0" smtClean="0"/>
              <a:t> to discuss and understand how protecting the global environment is key to their national interest</a:t>
            </a:r>
          </a:p>
          <a:p>
            <a:r>
              <a:rPr lang="en-US" sz="2600" dirty="0" smtClean="0"/>
              <a:t>National Dialogue are organized</a:t>
            </a:r>
            <a:r>
              <a:rPr lang="en-US" sz="2600" u="sng" dirty="0" smtClean="0"/>
              <a:t> at the request of the OFP</a:t>
            </a:r>
            <a:r>
              <a:rPr lang="en-US" sz="2600" dirty="0" smtClean="0"/>
              <a:t>. </a:t>
            </a:r>
            <a:r>
              <a:rPr lang="en-US" sz="2600" dirty="0"/>
              <a:t>M</a:t>
            </a:r>
            <a:r>
              <a:rPr lang="en-US" sz="2600" dirty="0" smtClean="0"/>
              <a:t>ay </a:t>
            </a:r>
            <a:r>
              <a:rPr lang="en-US" sz="2600" u="sng" dirty="0" smtClean="0"/>
              <a:t>include a component on GEF6 programming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716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97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Workshops - ECWs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724400"/>
          </a:xfrm>
        </p:spPr>
        <p:txBody>
          <a:bodyPr/>
          <a:lstStyle/>
          <a:p>
            <a:r>
              <a:rPr lang="en-US" sz="2600" dirty="0" smtClean="0"/>
              <a:t>The purpose of Expanded Constituency Workshops (ECW)is to keep GEF OFPs, Convention FPs and other stakeholders,  (CSOs) </a:t>
            </a:r>
            <a:r>
              <a:rPr lang="en-US" sz="2600" u="sng" dirty="0" smtClean="0"/>
              <a:t>abreast of GEF Strategies, policies and procedures</a:t>
            </a:r>
          </a:p>
          <a:p>
            <a:r>
              <a:rPr lang="en-US" sz="2600" dirty="0" smtClean="0"/>
              <a:t>ECWs are organized by GEF Secretariat with up to </a:t>
            </a:r>
            <a:r>
              <a:rPr lang="en-US" sz="2600" u="sng" dirty="0" smtClean="0"/>
              <a:t>7 participants –GEF FPs, 4 Convention FPs and CSO re</a:t>
            </a:r>
            <a:r>
              <a:rPr lang="en-US" sz="2600" dirty="0" smtClean="0"/>
              <a:t>p.</a:t>
            </a:r>
          </a:p>
          <a:p>
            <a:r>
              <a:rPr lang="en-US" sz="2600" dirty="0" smtClean="0"/>
              <a:t>GEF may also </a:t>
            </a:r>
            <a:r>
              <a:rPr lang="en-US" sz="2600" u="sng" dirty="0" smtClean="0"/>
              <a:t>design and organize other workshops </a:t>
            </a:r>
            <a:r>
              <a:rPr lang="en-US" sz="2600" dirty="0" smtClean="0"/>
              <a:t>to facilitate work on </a:t>
            </a:r>
            <a:r>
              <a:rPr lang="en-US" sz="2600" u="sng" dirty="0" smtClean="0"/>
              <a:t>trans-boundary collaboration, regional programming and other issues based on thematic or geographic need.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813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Constituency Meetings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r>
              <a:rPr lang="en-GB" sz="2600" dirty="0"/>
              <a:t>During GEF-6 Constituency Meetings will continue to be the main tool for the Council Members </a:t>
            </a:r>
            <a:r>
              <a:rPr lang="en-GB" sz="2600" u="sng" dirty="0"/>
              <a:t>to engage their Constituency members in the preparations for decision making at the GEF </a:t>
            </a:r>
            <a:r>
              <a:rPr lang="en-GB" sz="2600" u="sng" dirty="0" smtClean="0"/>
              <a:t>Council</a:t>
            </a:r>
          </a:p>
          <a:p>
            <a:r>
              <a:rPr lang="en-GB" sz="2600" dirty="0" smtClean="0"/>
              <a:t>Each constituency may </a:t>
            </a:r>
            <a:r>
              <a:rPr lang="en-GB" sz="2600" u="sng" dirty="0" smtClean="0"/>
              <a:t>request 2 meetings per year </a:t>
            </a:r>
            <a:r>
              <a:rPr lang="en-GB" sz="2600" dirty="0" smtClean="0"/>
              <a:t>– before each Council meeting</a:t>
            </a:r>
          </a:p>
          <a:p>
            <a:r>
              <a:rPr lang="en-GB" sz="2600" dirty="0" smtClean="0"/>
              <a:t>Organised at the </a:t>
            </a:r>
            <a:r>
              <a:rPr lang="en-GB" sz="2600" u="sng" dirty="0" smtClean="0"/>
              <a:t>request of the Council Member </a:t>
            </a:r>
            <a:r>
              <a:rPr lang="en-GB" sz="2600" dirty="0" smtClean="0"/>
              <a:t>– who prepares the agenda and chairs the meeting</a:t>
            </a:r>
          </a:p>
          <a:p>
            <a:r>
              <a:rPr lang="en-GB" sz="2600" dirty="0" smtClean="0"/>
              <a:t>GEF </a:t>
            </a:r>
            <a:r>
              <a:rPr lang="en-GB" sz="2600" u="sng" dirty="0" smtClean="0"/>
              <a:t>responsible for all logistical </a:t>
            </a:r>
            <a:r>
              <a:rPr lang="en-GB" sz="2600" dirty="0" smtClean="0"/>
              <a:t>arrangements</a:t>
            </a:r>
          </a:p>
        </p:txBody>
      </p:sp>
    </p:spTree>
    <p:extLst>
      <p:ext uri="{BB962C8B-B14F-4D97-AF65-F5344CB8AC3E}">
        <p14:creationId xmlns:p14="http://schemas.microsoft.com/office/powerpoint/2010/main" val="238322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 Introduction Seminars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724400"/>
          </a:xfrm>
        </p:spPr>
        <p:txBody>
          <a:bodyPr/>
          <a:lstStyle/>
          <a:p>
            <a:r>
              <a:rPr lang="en-US" sz="2600" dirty="0"/>
              <a:t>GEF Introduction </a:t>
            </a:r>
            <a:r>
              <a:rPr lang="en-US" sz="2600" dirty="0" smtClean="0"/>
              <a:t>Seminars (previously GEF familiarization seminars) are organized </a:t>
            </a:r>
            <a:r>
              <a:rPr lang="en-US" sz="2600" u="sng" dirty="0" smtClean="0"/>
              <a:t>to </a:t>
            </a:r>
            <a:r>
              <a:rPr lang="en-US" sz="2600" u="sng" dirty="0"/>
              <a:t>provide necessary information and training to new GEF Agency staff, Convention Secretariat staff, new GEF Focal Points </a:t>
            </a:r>
            <a:r>
              <a:rPr lang="en-US" sz="2600" dirty="0"/>
              <a:t>and selected stakeholders on the GEF-6 strategies, policies and </a:t>
            </a:r>
            <a:r>
              <a:rPr lang="en-US" sz="2600" dirty="0" smtClean="0"/>
              <a:t>procedures.</a:t>
            </a:r>
          </a:p>
          <a:p>
            <a:r>
              <a:rPr lang="en-US" sz="2600" dirty="0" smtClean="0"/>
              <a:t>The seminars also </a:t>
            </a:r>
            <a:r>
              <a:rPr lang="en-US" sz="2600" u="sng" dirty="0" smtClean="0"/>
              <a:t>reach out to other audiences </a:t>
            </a:r>
            <a:r>
              <a:rPr lang="en-US" sz="2600" dirty="0" smtClean="0"/>
              <a:t>that are critical for the GEF to succeed </a:t>
            </a:r>
            <a:r>
              <a:rPr lang="en-US" sz="2600" dirty="0" err="1" smtClean="0"/>
              <a:t>e.g</a:t>
            </a:r>
            <a:r>
              <a:rPr lang="en-US" sz="2600" dirty="0" smtClean="0"/>
              <a:t> line ministries, media, private sector where possible.</a:t>
            </a:r>
          </a:p>
          <a:p>
            <a:r>
              <a:rPr lang="en-US" sz="2600" dirty="0" smtClean="0"/>
              <a:t>Organized by the GEF Secretariat </a:t>
            </a:r>
            <a:r>
              <a:rPr lang="en-US" sz="2600" u="sng" dirty="0" smtClean="0"/>
              <a:t>once a year in Washington </a:t>
            </a:r>
            <a:r>
              <a:rPr lang="en-US" sz="2600" dirty="0" smtClean="0"/>
              <a:t>DC.</a:t>
            </a:r>
          </a:p>
        </p:txBody>
      </p:sp>
    </p:spTree>
    <p:extLst>
      <p:ext uri="{BB962C8B-B14F-4D97-AF65-F5344CB8AC3E}">
        <p14:creationId xmlns:p14="http://schemas.microsoft.com/office/powerpoint/2010/main" val="379992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dirty="0"/>
              <a:t>Pre-Council Meeting for Recipient Country Constituencies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196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600" dirty="0" smtClean="0"/>
              <a:t>The purpose of these meetings is </a:t>
            </a:r>
            <a:r>
              <a:rPr lang="en-US" sz="2600" u="sng" dirty="0" smtClean="0"/>
              <a:t>to enable Council members from recipient countries to meet immediately </a:t>
            </a:r>
            <a:r>
              <a:rPr lang="en-US" sz="2600" u="sng" dirty="0"/>
              <a:t>prior to the Council Meeting to exchange views, positions and perspectives </a:t>
            </a:r>
            <a:r>
              <a:rPr lang="en-US" sz="2600" dirty="0"/>
              <a:t>in relation to the Council documents and to </a:t>
            </a:r>
            <a:r>
              <a:rPr lang="en-US" sz="2600" u="sng" dirty="0"/>
              <a:t>receive clarification from Secretariat </a:t>
            </a:r>
            <a:r>
              <a:rPr lang="en-US" sz="2600" dirty="0"/>
              <a:t>staff, as necessary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6864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 txBox="1">
            <a:spLocks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en-US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8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Thank you for your attention</a:t>
            </a:r>
          </a:p>
        </p:txBody>
      </p:sp>
      <p:sp>
        <p:nvSpPr>
          <p:cNvPr id="21507" name="Title 3"/>
          <p:cNvSpPr txBox="1">
            <a:spLocks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800" b="1" smtClean="0">
                <a:solidFill>
                  <a:srgbClr val="4D4D4D"/>
                </a:solidFill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21508" name="Title 3"/>
          <p:cNvSpPr txBox="1">
            <a:spLocks/>
          </p:cNvSpPr>
          <p:nvPr/>
        </p:nvSpPr>
        <p:spPr bwMode="auto">
          <a:xfrm>
            <a:off x="1447800" y="3733800"/>
            <a:ext cx="662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More information : </a:t>
            </a:r>
            <a:r>
              <a:rPr lang="en-US" altLang="en-US" sz="16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Susan Waithaka</a:t>
            </a:r>
            <a:endParaRPr lang="en-US" altLang="en-US" sz="1600" b="1" dirty="0" smtClean="0">
              <a:solidFill>
                <a:srgbClr val="00642D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642D"/>
                </a:solidFill>
                <a:cs typeface="Arial" panose="020B0604020202020204" pitchFamily="34" charset="0"/>
              </a:rPr>
              <a:t>The Global Environment Facility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en-US" sz="1600" dirty="0" smtClean="0">
                <a:solidFill>
                  <a:srgbClr val="00642D"/>
                </a:solidFill>
                <a:cs typeface="Arial" panose="020B0604020202020204" pitchFamily="34" charset="0"/>
              </a:rPr>
              <a:t>swaithaka1@thegef.org</a:t>
            </a:r>
            <a:endParaRPr lang="en-US" altLang="en-US" sz="1600" dirty="0" smtClean="0">
              <a:solidFill>
                <a:srgbClr val="00642D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en-US" sz="1600" dirty="0" smtClean="0">
                <a:solidFill>
                  <a:srgbClr val="00642D"/>
                </a:solidFill>
                <a:cs typeface="Arial" panose="020B0604020202020204" pitchFamily="34" charset="0"/>
              </a:rPr>
              <a:t>www.thegef.org</a:t>
            </a:r>
            <a:endParaRPr lang="pt-BR" altLang="en-US" sz="1600" dirty="0" smtClean="0">
              <a:solidFill>
                <a:srgbClr val="4D4D4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F ECW 2012 Template Engl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6328</TotalTime>
  <Words>509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Andes</vt:lpstr>
      <vt:lpstr>Arial</vt:lpstr>
      <vt:lpstr>Calibri</vt:lpstr>
      <vt:lpstr>Times New Roman</vt:lpstr>
      <vt:lpstr>Univers</vt:lpstr>
      <vt:lpstr>Wingdings</vt:lpstr>
      <vt:lpstr>Office Theme</vt:lpstr>
      <vt:lpstr>1_Office Theme</vt:lpstr>
      <vt:lpstr>GEF ECW 2012 Template English</vt:lpstr>
      <vt:lpstr>Country Support Programme  </vt:lpstr>
      <vt:lpstr>Country Support Programme (CSP)</vt:lpstr>
      <vt:lpstr>National Portfolio Formulation Exercises (NPFE)</vt:lpstr>
      <vt:lpstr>GEF National Dialogues</vt:lpstr>
      <vt:lpstr>GEF Workshops - ECWs</vt:lpstr>
      <vt:lpstr>GEF Constituency Meetings</vt:lpstr>
      <vt:lpstr>GEF Introduction Seminars</vt:lpstr>
      <vt:lpstr>Pre-Council Meeting for Recipient Country Constituencies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Susan W. Matindi Waithaka</cp:lastModifiedBy>
  <cp:revision>468</cp:revision>
  <cp:lastPrinted>2015-02-05T13:17:11Z</cp:lastPrinted>
  <dcterms:created xsi:type="dcterms:W3CDTF">2011-03-08T15:42:01Z</dcterms:created>
  <dcterms:modified xsi:type="dcterms:W3CDTF">2015-02-05T13:22:46Z</dcterms:modified>
</cp:coreProperties>
</file>