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20"/>
  </p:notesMasterIdLst>
  <p:handoutMasterIdLst>
    <p:handoutMasterId r:id="rId21"/>
  </p:handoutMasterIdLst>
  <p:sldIdLst>
    <p:sldId id="359" r:id="rId4"/>
    <p:sldId id="270" r:id="rId5"/>
    <p:sldId id="299" r:id="rId6"/>
    <p:sldId id="300" r:id="rId7"/>
    <p:sldId id="302" r:id="rId8"/>
    <p:sldId id="303" r:id="rId9"/>
    <p:sldId id="304" r:id="rId10"/>
    <p:sldId id="357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F836CFD-8DE8-470C-A735-997DF95D3C39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C7F3A7D-9338-4D2E-A5FF-1794887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08B34E-CA6F-41EE-8845-BA507C05173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87241D-FC74-4E30-9F37-A81AA9063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Taking Deforestation out of the Commodities Supply Chain </a:t>
            </a:r>
          </a:p>
          <a:p>
            <a:pPr lvl="1"/>
            <a:r>
              <a:rPr lang="en-US" dirty="0" smtClean="0"/>
              <a:t>Avoiding deforestation in supply chains of critical commodities by supporting action with financial institutions, and producers</a:t>
            </a:r>
          </a:p>
          <a:p>
            <a:r>
              <a:rPr lang="en-US" i="1" dirty="0" smtClean="0"/>
              <a:t>A New Development Path for the Amazon Basin </a:t>
            </a:r>
          </a:p>
          <a:p>
            <a:pPr lvl="1"/>
            <a:r>
              <a:rPr lang="en-US" dirty="0" smtClean="0"/>
              <a:t>Enhance the development options available for the region, that are more reliant on a strong forest-related sector ,can reduce poverty and stabilize the agriculture frontier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241D-FC74-4E30-9F37-A81AA9063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781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24D0-9478-42D9-AE09-7E8D998C1D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76200"/>
            <a:ext cx="9144000" cy="1247775"/>
            <a:chOff x="0" y="152400"/>
            <a:chExt cx="9144000" cy="1248156"/>
          </a:xfrm>
        </p:grpSpPr>
        <p:pic>
          <p:nvPicPr>
            <p:cNvPr id="5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9144000" cy="124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9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2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4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088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9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66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800" dirty="0" smtClean="0">
                <a:solidFill>
                  <a:srgbClr val="00642D"/>
                </a:solidFill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GEF-PPT-BG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7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642D"/>
                </a:solidFill>
                <a:latin typeface="+mn-lt"/>
              </a:rPr>
            </a:br>
            <a:r>
              <a:rPr lang="en-US" dirty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>
                <a:solidFill>
                  <a:srgbClr val="00642D"/>
                </a:solidFill>
                <a:latin typeface="+mn-lt"/>
              </a:rPr>
            </a:br>
            <a:r>
              <a:rPr lang="en-US" dirty="0" smtClean="0">
                <a:solidFill>
                  <a:srgbClr val="00642D"/>
                </a:solidFill>
                <a:latin typeface="+mn-lt"/>
              </a:rPr>
              <a:t>GEF-6 </a:t>
            </a:r>
            <a:r>
              <a:rPr lang="en-US" dirty="0">
                <a:solidFill>
                  <a:srgbClr val="00642D"/>
                </a:solidFill>
                <a:latin typeface="+mn-lt"/>
              </a:rPr>
              <a:t>Strategic Programing and Case Studies</a:t>
            </a:r>
            <a:br>
              <a:rPr lang="en-US" dirty="0">
                <a:solidFill>
                  <a:srgbClr val="00642D"/>
                </a:solidFill>
                <a:latin typeface="+mn-lt"/>
              </a:rPr>
            </a:br>
            <a:r>
              <a:rPr lang="en-US" dirty="0" smtClean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642D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819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GEF Expanded Constituency Workshop</a:t>
            </a:r>
            <a:endParaRPr lang="en-US" b="1" dirty="0" smtClean="0">
              <a:solidFill>
                <a:srgbClr val="00642D"/>
              </a:solidFill>
              <a:latin typeface="Andes" panose="020000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ndes" panose="02000000000000000000" pitchFamily="50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Andes" panose="02000000000000000000" pitchFamily="50" charset="0"/>
                <a:cs typeface="Times New Roman" panose="02020603050405020304" pitchFamily="18" charset="0"/>
              </a:rPr>
              <a:t>Windhoek, Namibia</a:t>
            </a:r>
            <a:endParaRPr lang="en-US" dirty="0">
              <a:solidFill>
                <a:schemeClr val="tx1"/>
              </a:solidFill>
              <a:latin typeface="Andes" panose="02000000000000000000" pitchFamily="50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February 17-18, 2015</a:t>
            </a:r>
            <a:endParaRPr lang="en-US" dirty="0">
              <a:solidFill>
                <a:schemeClr val="tx1"/>
              </a:solidFill>
              <a:latin typeface="Andes" panose="02000000000000000000" pitchFamily="50" charset="0"/>
              <a:cs typeface="Times New Roman" pitchFamily="18" charset="0"/>
            </a:endParaRPr>
          </a:p>
          <a:p>
            <a:endParaRPr lang="en-US" sz="32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CC9900"/>
          </a:solidFill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CCM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000" y="1729616"/>
            <a:ext cx="270510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1: </a:t>
            </a:r>
            <a:r>
              <a:rPr lang="en-US" sz="1600" b="1" dirty="0">
                <a:solidFill>
                  <a:prstClr val="white"/>
                </a:solidFill>
              </a:rPr>
              <a:t>Promote innovation &amp; technology transfer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39979" y="1739286"/>
            <a:ext cx="274320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2: </a:t>
            </a:r>
            <a:r>
              <a:rPr lang="en-US" sz="1600" b="1" dirty="0">
                <a:solidFill>
                  <a:prstClr val="white"/>
                </a:solidFill>
              </a:rPr>
              <a:t>Demonstrate systemic impacts of mitigation options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74012" y="1729614"/>
            <a:ext cx="290896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3: </a:t>
            </a:r>
            <a:r>
              <a:rPr lang="en-US" sz="1600" b="1" dirty="0">
                <a:solidFill>
                  <a:prstClr val="white"/>
                </a:solidFill>
              </a:rPr>
              <a:t>Foster enabling conditions to mainstream mitigation concerns into SD strategies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296" y="3460420"/>
            <a:ext cx="2705100" cy="126398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r>
              <a:rPr lang="en-US" sz="1600" b="1" dirty="0">
                <a:solidFill>
                  <a:prstClr val="white"/>
                </a:solidFill>
              </a:rPr>
              <a:t>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Low carbon technologies and mitigation options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6296" y="4953000"/>
            <a:ext cx="2705100" cy="129540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. Innovative policy packages and market initiatives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35872" y="3460420"/>
            <a:ext cx="2668484" cy="126398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3.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Integrated low-carbon, urban systems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14695" y="4953001"/>
            <a:ext cx="2680359" cy="129540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4. </a:t>
            </a:r>
            <a:r>
              <a:rPr lang="en-US" sz="1600" dirty="0">
                <a:solidFill>
                  <a:prstClr val="white"/>
                </a:solidFill>
              </a:rPr>
              <a:t>Forests and other land use, and climate smart agriculture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95189" y="3485116"/>
            <a:ext cx="2902103" cy="782084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5.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Convention obligations for planning and mitigation contributions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DFB107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Goal: To support developing countries to make transformational </a:t>
            </a:r>
            <a:r>
              <a:rPr lang="en-US" dirty="0" smtClean="0">
                <a:solidFill>
                  <a:schemeClr val="bg1"/>
                </a:solidFill>
              </a:rPr>
              <a:t>shifts towards low </a:t>
            </a:r>
            <a:r>
              <a:rPr lang="en-US" dirty="0">
                <a:solidFill>
                  <a:schemeClr val="bg1"/>
                </a:solidFill>
              </a:rPr>
              <a:t>emission, resilient development path </a:t>
            </a:r>
          </a:p>
        </p:txBody>
      </p:sp>
      <p:sp>
        <p:nvSpPr>
          <p:cNvPr id="14" name="Up Arrow 13"/>
          <p:cNvSpPr/>
          <p:nvPr/>
        </p:nvSpPr>
        <p:spPr>
          <a:xfrm>
            <a:off x="1074497" y="308156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028445" y="309780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6633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LD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CC9900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arrest or reverse land degradation (desertification and deforestation) </a:t>
            </a:r>
          </a:p>
        </p:txBody>
      </p:sp>
      <p:sp>
        <p:nvSpPr>
          <p:cNvPr id="14" name="Up Arrow 13"/>
          <p:cNvSpPr/>
          <p:nvPr/>
        </p:nvSpPr>
        <p:spPr>
          <a:xfrm>
            <a:off x="695153" y="308800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1</a:t>
            </a:r>
            <a:r>
              <a:rPr lang="en-US" sz="1600" b="1" dirty="0">
                <a:solidFill>
                  <a:prstClr val="white"/>
                </a:solidFill>
              </a:rPr>
              <a:t>: Agriculture and Rangeland Systems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8400" y="1747525"/>
            <a:ext cx="175260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2</a:t>
            </a:r>
            <a:r>
              <a:rPr lang="en-US" sz="1600" b="1" dirty="0">
                <a:solidFill>
                  <a:prstClr val="white"/>
                </a:solidFill>
              </a:rPr>
              <a:t>: Forest Landscapes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05600" y="1737553"/>
            <a:ext cx="229538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LD 4</a:t>
            </a:r>
            <a:r>
              <a:rPr lang="en-US" sz="1400" b="1" dirty="0">
                <a:solidFill>
                  <a:prstClr val="white"/>
                </a:solidFill>
              </a:rPr>
              <a:t>: Institutional and Policy Frameworks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2027188" cy="1265556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</a:t>
            </a:r>
            <a:r>
              <a:rPr lang="en-US" sz="1200" dirty="0">
                <a:solidFill>
                  <a:prstClr val="white"/>
                </a:solidFill>
              </a:rPr>
              <a:t>. Agro-ecological Intensification – efficient use of natural capital (land, soil, water, and vegetation) in crop and livestock production systems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12" y="4953000"/>
            <a:ext cx="2027188" cy="1295400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2. SLM </a:t>
            </a:r>
            <a:r>
              <a:rPr lang="en-US" sz="1200" dirty="0">
                <a:solidFill>
                  <a:prstClr val="white"/>
                </a:solidFill>
              </a:rPr>
              <a:t>in Climate-Smart Agriculture – innovative practices for increasing vegetative cover and soil organic carbon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38400" y="3546106"/>
            <a:ext cx="1752600" cy="1386860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3. </a:t>
            </a:r>
            <a:r>
              <a:rPr lang="en-US" sz="1200" dirty="0">
                <a:solidFill>
                  <a:prstClr val="white"/>
                </a:solidFill>
              </a:rPr>
              <a:t>Landscape Management and Restoration – community and livelihood-based options for increasing forest and tree cover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05600" y="3546724"/>
            <a:ext cx="2306327" cy="949075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5. Mainstreaming </a:t>
            </a:r>
            <a:r>
              <a:rPr lang="en-US" sz="1200" dirty="0">
                <a:solidFill>
                  <a:prstClr val="white"/>
                </a:solidFill>
              </a:rPr>
              <a:t>SLM in Development – influencing institutions, policies, and governance frameworks for SLM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43764" y="1747525"/>
            <a:ext cx="175260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3</a:t>
            </a:r>
            <a:r>
              <a:rPr lang="en-US" sz="1600" b="1" dirty="0">
                <a:solidFill>
                  <a:prstClr val="white"/>
                </a:solidFill>
              </a:rPr>
              <a:t>: Integrated Landscapes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10293" y="3545395"/>
            <a:ext cx="1786071" cy="1387571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4. </a:t>
            </a:r>
            <a:r>
              <a:rPr lang="en-US" sz="1200" dirty="0">
                <a:solidFill>
                  <a:prstClr val="white"/>
                </a:solidFill>
              </a:rPr>
              <a:t>Scaling-up SLM – moving appropriate interventions to scale for crop and rangeland productivity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308800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0099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Sustainable Forest Management GEF-6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33CC33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Goal</a:t>
            </a:r>
            <a:r>
              <a:rPr lang="en-US" dirty="0">
                <a:solidFill>
                  <a:schemeClr val="bg1"/>
                </a:solidFill>
              </a:rPr>
              <a:t>: To achieve multiple environmental, social and economic benefits from improved management of all types of forests and trees outside of forests.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95153" y="308800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1: To </a:t>
            </a:r>
            <a:r>
              <a:rPr lang="en-US" sz="1600" b="1" dirty="0">
                <a:solidFill>
                  <a:prstClr val="white"/>
                </a:solidFill>
              </a:rPr>
              <a:t>maintain forest resources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8400" y="1747525"/>
            <a:ext cx="175260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2: To </a:t>
            </a:r>
            <a:r>
              <a:rPr lang="en-US" sz="1600" b="1" dirty="0">
                <a:solidFill>
                  <a:prstClr val="white"/>
                </a:solidFill>
              </a:rPr>
              <a:t>enhance forest management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05600" y="1737553"/>
            <a:ext cx="229538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SFM 4: To </a:t>
            </a:r>
            <a:r>
              <a:rPr lang="en-US" sz="1400" b="1" dirty="0">
                <a:solidFill>
                  <a:prstClr val="white"/>
                </a:solidFill>
              </a:rPr>
              <a:t>increase regional and global cooperation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8885188" cy="1941006"/>
          </a:xfrm>
          <a:prstGeom prst="roundRect">
            <a:avLst/>
          </a:prstGeom>
          <a:solidFill>
            <a:srgbClr val="33CC33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Integrated </a:t>
            </a:r>
            <a:r>
              <a:rPr lang="en-US" sz="1400" dirty="0">
                <a:solidFill>
                  <a:prstClr val="white"/>
                </a:solidFill>
              </a:rPr>
              <a:t>land use </a:t>
            </a:r>
            <a:r>
              <a:rPr lang="en-US" sz="1400" dirty="0" smtClean="0">
                <a:solidFill>
                  <a:prstClr val="white"/>
                </a:solidFill>
              </a:rPr>
              <a:t>planning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Identification </a:t>
            </a:r>
            <a:r>
              <a:rPr lang="en-US" sz="1400" dirty="0">
                <a:solidFill>
                  <a:prstClr val="white"/>
                </a:solidFill>
              </a:rPr>
              <a:t>and monitoring of </a:t>
            </a:r>
            <a:r>
              <a:rPr lang="en-US" sz="1400" dirty="0" smtClean="0">
                <a:solidFill>
                  <a:prstClr val="white"/>
                </a:solidFill>
              </a:rPr>
              <a:t>HCVF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Identifying </a:t>
            </a:r>
            <a:r>
              <a:rPr lang="en-US" sz="1400" dirty="0">
                <a:solidFill>
                  <a:prstClr val="white"/>
                </a:solidFill>
              </a:rPr>
              <a:t>and monitoring forest </a:t>
            </a:r>
            <a:r>
              <a:rPr lang="en-US" sz="1400" dirty="0" smtClean="0">
                <a:solidFill>
                  <a:prstClr val="white"/>
                </a:solidFill>
              </a:rPr>
              <a:t>loss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Developing and implementing model projects for PES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Capacity development for SFM within local communities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Supporting sustainable finance mechanisms for </a:t>
            </a:r>
            <a:r>
              <a:rPr lang="en-US" sz="1400" dirty="0" smtClean="0">
                <a:solidFill>
                  <a:prstClr val="white"/>
                </a:solidFill>
              </a:rPr>
              <a:t>SFM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Building </a:t>
            </a:r>
            <a:r>
              <a:rPr lang="en-US" sz="1400" dirty="0">
                <a:solidFill>
                  <a:prstClr val="white"/>
                </a:solidFill>
              </a:rPr>
              <a:t>of technical and institutional capacities to identify degraded forest landscapes and monitor forest restoration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Integrating plantation management in landscape restoration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Private sector engagement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Global technologies for national </a:t>
            </a:r>
            <a:r>
              <a:rPr lang="en-US" sz="1400" dirty="0" smtClean="0">
                <a:solidFill>
                  <a:prstClr val="white"/>
                </a:solidFill>
              </a:rPr>
              <a:t>progress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43764" y="1747525"/>
            <a:ext cx="175260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3: To </a:t>
            </a:r>
            <a:r>
              <a:rPr lang="en-US" sz="1600" b="1" dirty="0">
                <a:solidFill>
                  <a:prstClr val="white"/>
                </a:solidFill>
              </a:rPr>
              <a:t>restore forest ecosystems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308800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4D59A4"/>
                </a:solidFill>
                <a:latin typeface="Arial" pitchFamily="34" charset="0"/>
                <a:cs typeface="Arial" pitchFamily="34" charset="0"/>
              </a:rPr>
              <a:t>GEF-6 IW Strategy</a:t>
            </a:r>
            <a:endParaRPr lang="en-US" sz="2800" b="1" dirty="0">
              <a:solidFill>
                <a:srgbClr val="4D5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000" y="1729616"/>
            <a:ext cx="270510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1: Catalyze Sustainable Management of Transboundary Waters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39979" y="1739286"/>
            <a:ext cx="274320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2: Balance Competing Water-uses in the Management of Transboundary Surface and Groundwater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74012" y="1729614"/>
            <a:ext cx="290896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3: Rebuild Marine Fisheries, Restore and Protect Coastal Habitats, and Reduce Pollution of Coasts and LMEs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3000" y="3460420"/>
            <a:ext cx="2705100" cy="12639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r>
              <a:rPr lang="en-US" sz="1600" b="1" dirty="0">
                <a:solidFill>
                  <a:prstClr val="white"/>
                </a:solidFill>
              </a:rPr>
              <a:t>.</a:t>
            </a:r>
            <a:r>
              <a:rPr lang="en-US" sz="1600" dirty="0" smtClean="0">
                <a:solidFill>
                  <a:prstClr val="white"/>
                </a:solidFill>
              </a:rPr>
              <a:t> Foster Cooperation </a:t>
            </a:r>
            <a:r>
              <a:rPr lang="en-US" sz="1600" dirty="0">
                <a:solidFill>
                  <a:prstClr val="white"/>
                </a:solidFill>
              </a:rPr>
              <a:t>for </a:t>
            </a:r>
            <a:r>
              <a:rPr lang="en-US" sz="1600" dirty="0" smtClean="0">
                <a:solidFill>
                  <a:prstClr val="white"/>
                </a:solidFill>
              </a:rPr>
              <a:t>Sustainable </a:t>
            </a:r>
            <a:r>
              <a:rPr lang="en-US" sz="1600" dirty="0">
                <a:solidFill>
                  <a:prstClr val="white"/>
                </a:solidFill>
              </a:rPr>
              <a:t>use </a:t>
            </a:r>
            <a:r>
              <a:rPr lang="en-US" sz="1600" dirty="0" smtClean="0">
                <a:solidFill>
                  <a:prstClr val="white"/>
                </a:solidFill>
              </a:rPr>
              <a:t>of Trans- boundary Water </a:t>
            </a:r>
            <a:r>
              <a:rPr lang="en-US" sz="1600" dirty="0">
                <a:solidFill>
                  <a:prstClr val="white"/>
                </a:solidFill>
              </a:rPr>
              <a:t>S</a:t>
            </a:r>
            <a:r>
              <a:rPr lang="en-US" sz="1600" dirty="0" smtClean="0">
                <a:solidFill>
                  <a:prstClr val="white"/>
                </a:solidFill>
              </a:rPr>
              <a:t>ystems &amp; Economic Growth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3000" y="4953000"/>
            <a:ext cx="2705100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r>
              <a:rPr lang="en-US" sz="1600" dirty="0" smtClean="0">
                <a:solidFill>
                  <a:prstClr val="white"/>
                </a:solidFill>
              </a:rPr>
              <a:t> .Increase </a:t>
            </a:r>
            <a:r>
              <a:rPr lang="en-US" sz="1600" dirty="0">
                <a:solidFill>
                  <a:prstClr val="white"/>
                </a:solidFill>
              </a:rPr>
              <a:t>Resilience &amp; </a:t>
            </a:r>
            <a:r>
              <a:rPr lang="en-US" sz="1600" dirty="0" smtClean="0">
                <a:solidFill>
                  <a:prstClr val="white"/>
                </a:solidFill>
              </a:rPr>
              <a:t>Flow of Ecosystems Services in Context of Melting High Altitude Glaciers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92576" y="3460420"/>
            <a:ext cx="2668484" cy="12639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3.</a:t>
            </a:r>
            <a:r>
              <a:rPr lang="en-US" sz="1600" dirty="0" smtClean="0">
                <a:solidFill>
                  <a:prstClr val="white"/>
                </a:solidFill>
              </a:rPr>
              <a:t> Advance Conjunctive Management of Surface </a:t>
            </a:r>
            <a:r>
              <a:rPr lang="en-US" sz="1600" dirty="0">
                <a:solidFill>
                  <a:prstClr val="white"/>
                </a:solidFill>
              </a:rPr>
              <a:t>&amp; G</a:t>
            </a:r>
            <a:r>
              <a:rPr lang="en-US" sz="1600" dirty="0" smtClean="0">
                <a:solidFill>
                  <a:prstClr val="white"/>
                </a:solidFill>
              </a:rPr>
              <a:t>roundwater systems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71399" y="4953001"/>
            <a:ext cx="2680359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4. </a:t>
            </a:r>
            <a:r>
              <a:rPr lang="en-US" sz="1600" dirty="0" smtClean="0">
                <a:solidFill>
                  <a:prstClr val="white"/>
                </a:solidFill>
              </a:rPr>
              <a:t>Water/Food/Energy/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Ecosystem Security Nexus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74012" y="3485116"/>
            <a:ext cx="2902103" cy="7820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5.</a:t>
            </a:r>
            <a:r>
              <a:rPr lang="en-US" sz="1600" dirty="0" smtClean="0">
                <a:solidFill>
                  <a:prstClr val="white"/>
                </a:solidFill>
              </a:rPr>
              <a:t> Reduce Ocean Hypoxia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5784" y="4484914"/>
            <a:ext cx="2880331" cy="7728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6.</a:t>
            </a:r>
            <a:r>
              <a:rPr lang="en-US" sz="1600" dirty="0" smtClean="0">
                <a:solidFill>
                  <a:prstClr val="white"/>
                </a:solidFill>
              </a:rPr>
              <a:t> Prevent the Loss and Degradation of Coastal Habitat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5784" y="5486401"/>
            <a:ext cx="289807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7.</a:t>
            </a:r>
            <a:r>
              <a:rPr lang="en-US" sz="1600" dirty="0" smtClean="0">
                <a:solidFill>
                  <a:prstClr val="white"/>
                </a:solidFill>
              </a:rPr>
              <a:t> Foster Sustainable Fisheries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promote collective management of transboundary water systems and implementation of the full range of policy, legal and institutional reforms and investments contributing to sustainable use and maintenance of ecosystem services</a:t>
            </a:r>
          </a:p>
        </p:txBody>
      </p:sp>
      <p:sp>
        <p:nvSpPr>
          <p:cNvPr id="14" name="Up Arrow 13"/>
          <p:cNvSpPr/>
          <p:nvPr/>
        </p:nvSpPr>
        <p:spPr>
          <a:xfrm>
            <a:off x="1074497" y="308156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028445" y="309780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C&amp;W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546" y="685799"/>
            <a:ext cx="8612436" cy="9906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Goal</a:t>
            </a:r>
            <a:r>
              <a:rPr lang="en-US" dirty="0">
                <a:solidFill>
                  <a:schemeClr val="bg1"/>
                </a:solidFill>
              </a:rPr>
              <a:t>: to prevent the exposure of human and the environment to harmful C&amp;W of global importance, including POPs, mercury and ODS, through a significant reduction in the production, use, consumption and emissions/releases of those chemicals and waste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051647" y="3121931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6378959" y="3104587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929" y="1765931"/>
            <a:ext cx="3505200" cy="12142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Objective 1: Develop </a:t>
            </a:r>
            <a:r>
              <a:rPr lang="en-US" sz="1600" b="1" dirty="0">
                <a:solidFill>
                  <a:schemeClr val="bg1"/>
                </a:solidFill>
              </a:rPr>
              <a:t>the enabling conditions, tools and environment for the sound management of harmful chemicals and wastes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05401" y="1768395"/>
            <a:ext cx="3505200" cy="12142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Objective 2: Reduce </a:t>
            </a:r>
            <a:r>
              <a:rPr lang="en-US" sz="1600" b="1" dirty="0">
                <a:solidFill>
                  <a:schemeClr val="bg1"/>
                </a:solidFill>
              </a:rPr>
              <a:t>the prevalence of harmful chemicals and waste and support the implementation of clean alternative technologies/substances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4398" y="3546724"/>
            <a:ext cx="3505201" cy="949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1. </a:t>
            </a:r>
            <a:r>
              <a:rPr lang="en-US" sz="1200" dirty="0">
                <a:solidFill>
                  <a:schemeClr val="tx1"/>
                </a:solidFill>
              </a:rPr>
              <a:t>Develop and demonstrate new tools and economic approaches for managing harmful chemicals and waste in a sound manner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44611" y="4724400"/>
            <a:ext cx="3474988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. Support enabling activities and promote their integration into national budgets and planning processes, national and sector policies and actions and global monitoring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05400" y="3452859"/>
            <a:ext cx="3505201" cy="3571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3</a:t>
            </a:r>
            <a:r>
              <a:rPr lang="en-US" sz="1200" dirty="0">
                <a:solidFill>
                  <a:schemeClr val="tx1"/>
                </a:solidFill>
              </a:rPr>
              <a:t>. Reduction and elimination of POPs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05400" y="3962401"/>
            <a:ext cx="35052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Reduction or elimination of anthropogenic emissions and releases of mercury to the </a:t>
            </a:r>
            <a:r>
              <a:rPr lang="en-US" sz="1200" dirty="0" smtClean="0">
                <a:solidFill>
                  <a:schemeClr val="tx1"/>
                </a:solidFill>
              </a:rPr>
              <a:t>environment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05398" y="4708022"/>
            <a:ext cx="3505201" cy="549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5. Complete </a:t>
            </a:r>
            <a:r>
              <a:rPr lang="en-US" sz="1200" dirty="0">
                <a:solidFill>
                  <a:schemeClr val="tx1"/>
                </a:solidFill>
              </a:rPr>
              <a:t>the phase out of ODS in CEITs and assist Article 5 countries under the Montreal Protocol to achieve climate mitigation </a:t>
            </a:r>
            <a:r>
              <a:rPr lang="en-US" sz="1200" dirty="0" smtClean="0">
                <a:solidFill>
                  <a:schemeClr val="tx1"/>
                </a:solidFill>
              </a:rPr>
              <a:t>benefits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05400" y="5439630"/>
            <a:ext cx="3505201" cy="7031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6. </a:t>
            </a:r>
            <a:r>
              <a:rPr lang="en-US" sz="1200" dirty="0">
                <a:solidFill>
                  <a:schemeClr val="tx1"/>
                </a:solidFill>
              </a:rPr>
              <a:t>Support regional approaches to eliminate and reduce harmful chemicals and waste in LDCs and SIDs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GEF-6: Adaptation Programming Strategy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545" y="685799"/>
            <a:ext cx="8246068" cy="10617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Aims to “increase resilience to the adverse impacts of climate change in vulnerable developing countries, through both near- and long-term adaptation measures in affected sectors, areas and communities”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62000" y="2048249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2086443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01003" y="2086443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3536850"/>
            <a:ext cx="7438409" cy="194100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Agriculture and food security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Water resources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Coastal zone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Infrastructure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Disaster risk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Natural </a:t>
            </a:r>
            <a:r>
              <a:rPr lang="en-US" sz="1600" dirty="0">
                <a:solidFill>
                  <a:prstClr val="white"/>
                </a:solidFill>
              </a:rPr>
              <a:t>resources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Health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Climate information services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Climate-resilient urban systems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Small Island Developing States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204824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4490" y="2882700"/>
            <a:ext cx="7438409" cy="6541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Thematic Priorities for Adaptation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265506"/>
              </p:ext>
            </p:extLst>
          </p:nvPr>
        </p:nvGraphicFramePr>
        <p:xfrm>
          <a:off x="2819400" y="990600"/>
          <a:ext cx="349885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3" imgW="5829233" imgH="7543775" progId="AcroExch.Document.7">
                  <p:embed/>
                </p:oleObj>
              </mc:Choice>
              <mc:Fallback>
                <p:oleObj r:id="rId3" imgW="5829233" imgH="7543775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90600"/>
                        <a:ext cx="349885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4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075"/>
          <p:cNvSpPr/>
          <p:nvPr/>
        </p:nvSpPr>
        <p:spPr>
          <a:xfrm>
            <a:off x="6091479" y="3770532"/>
            <a:ext cx="914400" cy="254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75" name="Rectangle 3074"/>
          <p:cNvSpPr/>
          <p:nvPr/>
        </p:nvSpPr>
        <p:spPr>
          <a:xfrm>
            <a:off x="5181600" y="3770531"/>
            <a:ext cx="914400" cy="2541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72" name="Rectangle 3071"/>
          <p:cNvSpPr/>
          <p:nvPr/>
        </p:nvSpPr>
        <p:spPr>
          <a:xfrm>
            <a:off x="4256972" y="3770532"/>
            <a:ext cx="914400" cy="255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65547" y="3757859"/>
            <a:ext cx="914400" cy="255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rapezoid 25"/>
          <p:cNvSpPr/>
          <p:nvPr/>
        </p:nvSpPr>
        <p:spPr>
          <a:xfrm>
            <a:off x="1524000" y="2566296"/>
            <a:ext cx="5501897" cy="118723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3770532"/>
            <a:ext cx="914400" cy="255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3982" y="3743462"/>
            <a:ext cx="914400" cy="258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139823"/>
            <a:ext cx="7391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Blending Integrated Thinking with Focal / Multifocal Area Strategy Delivery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3997" y="4467575"/>
            <a:ext cx="461665" cy="12191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Biodiversity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9015" y="4467575"/>
            <a:ext cx="738664" cy="12713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Land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Degradation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8231" y="4331377"/>
            <a:ext cx="461665" cy="15756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Climate Change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2021" y="4550738"/>
            <a:ext cx="461665" cy="10527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Chemicals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322" y="4339831"/>
            <a:ext cx="738664" cy="13901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International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Waters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875" y="4448113"/>
            <a:ext cx="923330" cy="12311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Sustainable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Forest 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9383" y="2590800"/>
            <a:ext cx="11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CC"/>
                </a:solidFill>
              </a:rPr>
              <a:t>Sustainable</a:t>
            </a:r>
            <a:br>
              <a:rPr lang="en-US" sz="1600" b="1" dirty="0">
                <a:solidFill>
                  <a:srgbClr val="FFFFCC"/>
                </a:solidFill>
              </a:rPr>
            </a:br>
            <a:r>
              <a:rPr lang="en-US" sz="1600" b="1" dirty="0">
                <a:solidFill>
                  <a:srgbClr val="FFFFCC"/>
                </a:solidFill>
              </a:rPr>
              <a:t>Cities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4583" y="2587700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CC"/>
                </a:solidFill>
              </a:rPr>
              <a:t>Food</a:t>
            </a:r>
            <a:br>
              <a:rPr lang="en-US" sz="1600" b="1" dirty="0">
                <a:solidFill>
                  <a:srgbClr val="FFFFCC"/>
                </a:solidFill>
              </a:rPr>
            </a:br>
            <a:r>
              <a:rPr lang="en-US" sz="1600" b="1" dirty="0">
                <a:solidFill>
                  <a:srgbClr val="FFFFCC"/>
                </a:solidFill>
              </a:rPr>
              <a:t>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0928" y="2726934"/>
            <a:ext cx="793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CC"/>
                </a:solidFill>
              </a:rPr>
              <a:t>Forests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7162800" y="3910535"/>
            <a:ext cx="381000" cy="2485597"/>
          </a:xfrm>
          <a:prstGeom prst="rightBrac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6984" y="4472942"/>
            <a:ext cx="1231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Focal / 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Multi-focal</a:t>
            </a:r>
            <a:r>
              <a:rPr lang="en-US" b="1" dirty="0">
                <a:solidFill>
                  <a:prstClr val="white"/>
                </a:solidFill>
              </a:rPr>
              <a:t/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Area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Strategy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Delivery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1250357" y="2438400"/>
            <a:ext cx="190500" cy="582858"/>
          </a:xfrm>
          <a:prstGeom prst="leftBrac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2557657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Selected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SD </a:t>
            </a:r>
            <a:r>
              <a:rPr lang="en-US" sz="1600" b="1" dirty="0">
                <a:solidFill>
                  <a:prstClr val="white"/>
                </a:solidFill>
              </a:rPr>
              <a:t>Themes</a:t>
            </a:r>
          </a:p>
        </p:txBody>
      </p:sp>
      <p:sp>
        <p:nvSpPr>
          <p:cNvPr id="3073" name="Rectangle 3072"/>
          <p:cNvSpPr/>
          <p:nvPr/>
        </p:nvSpPr>
        <p:spPr>
          <a:xfrm>
            <a:off x="1257316" y="228600"/>
            <a:ext cx="5877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GEF-6 Programming</a:t>
            </a:r>
            <a:endParaRPr lang="en-US" sz="5400" b="1" dirty="0">
              <a:ln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9931" y="3124200"/>
            <a:ext cx="1528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Integrated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Approach Pilots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1219200" y="3124200"/>
            <a:ext cx="221657" cy="533400"/>
          </a:xfrm>
          <a:prstGeom prst="leftBrac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148" y="3308121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1400" b="1" dirty="0" smtClean="0">
                <a:solidFill>
                  <a:prstClr val="white"/>
                </a:solidFill>
              </a:rPr>
              <a:t>Commodities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4715" y="3230313"/>
            <a:ext cx="18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algn="ctr">
              <a:buFont typeface="Wingdings" pitchFamily="2" charset="2"/>
              <a:buChar char="v"/>
            </a:pPr>
            <a:r>
              <a:rPr lang="en-US" sz="1400" b="1" dirty="0">
                <a:solidFill>
                  <a:prstClr val="white"/>
                </a:solidFill>
              </a:rPr>
              <a:t>Partnership</a:t>
            </a:r>
            <a:br>
              <a:rPr lang="en-US" sz="1400" b="1" dirty="0">
                <a:solidFill>
                  <a:prstClr val="white"/>
                </a:solidFill>
              </a:rPr>
            </a:br>
            <a:r>
              <a:rPr lang="en-US" sz="1400" b="1" dirty="0">
                <a:solidFill>
                  <a:prstClr val="white"/>
                </a:solidFill>
              </a:rPr>
              <a:t>for </a:t>
            </a:r>
            <a:r>
              <a:rPr lang="en-US" sz="1400" b="1" dirty="0" smtClean="0">
                <a:solidFill>
                  <a:prstClr val="white"/>
                </a:solidFill>
              </a:rPr>
              <a:t>SS-Africa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3273623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 dirty="0">
                <a:solidFill>
                  <a:prstClr val="white"/>
                </a:solidFill>
              </a:rPr>
              <a:t>Cities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GEF</a:t>
            </a:r>
            <a:r>
              <a:rPr lang="en-US" altLang="ja-JP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Strategy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66" y="914400"/>
            <a:ext cx="8638309" cy="1219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new strategy of the GEF to support transformational change and achieve impacts at scale.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5166" y="2799113"/>
            <a:ext cx="8321634" cy="2763487"/>
          </a:xfrm>
          <a:prstGeom prst="rect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drivers of environmental degradation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integrated solutions, given that many global challenges are interlinked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Forge close relationships with a variety of stakeholders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 resilience and adaptation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complementarity and synergies in climate finance</a:t>
            </a:r>
          </a:p>
        </p:txBody>
      </p:sp>
      <p:sp>
        <p:nvSpPr>
          <p:cNvPr id="5" name="Bevel 4"/>
          <p:cNvSpPr/>
          <p:nvPr/>
        </p:nvSpPr>
        <p:spPr>
          <a:xfrm>
            <a:off x="381000" y="2247900"/>
            <a:ext cx="4623460" cy="533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 of GEF2020 Strategy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Drivers of environmental degradation are linked in complex ways</a:t>
            </a:r>
          </a:p>
          <a:p>
            <a:r>
              <a:rPr lang="en-US" dirty="0" smtClean="0"/>
              <a:t>Single issue analysis leads to “silo” thinking</a:t>
            </a:r>
          </a:p>
          <a:p>
            <a:r>
              <a:rPr lang="en-US" dirty="0" smtClean="0"/>
              <a:t>Systems analysis leads to integrated thinking</a:t>
            </a:r>
          </a:p>
          <a:p>
            <a:r>
              <a:rPr lang="en-US" dirty="0" smtClean="0"/>
              <a:t>Integrated thinking inspires creative and inclusive solutions</a:t>
            </a:r>
          </a:p>
          <a:p>
            <a:r>
              <a:rPr lang="en-US" dirty="0" smtClean="0"/>
              <a:t>Creative and inclusive solutions deliver environmental benefits aligned with GEF focal area objectives</a:t>
            </a:r>
          </a:p>
          <a:p>
            <a:r>
              <a:rPr lang="en-US" dirty="0" smtClean="0"/>
              <a:t>Examples: </a:t>
            </a:r>
            <a:r>
              <a:rPr lang="en-US" dirty="0"/>
              <a:t>Water, </a:t>
            </a:r>
            <a:r>
              <a:rPr lang="en-US" dirty="0" smtClean="0"/>
              <a:t>Food &amp; </a:t>
            </a:r>
            <a:r>
              <a:rPr lang="en-US" dirty="0"/>
              <a:t>Energy </a:t>
            </a:r>
            <a:r>
              <a:rPr lang="en-US" dirty="0" smtClean="0"/>
              <a:t>Nexus; Urban Environments; Integrated Approach Pilots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67545" y="3124200"/>
            <a:ext cx="6805979" cy="1358781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7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Water, Food, Energy Nexus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vailability, distribution, access and sustainability of Water Food, energy and their resilience in the face of climate change.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42062" y="1926008"/>
            <a:ext cx="30480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Natural Disasters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200" y="6766"/>
            <a:ext cx="1474862" cy="1343826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Availability of Food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80295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 of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6000" y="15240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 of Power &amp; Fuel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73424" y="152400"/>
            <a:ext cx="16002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Human Health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1579192"/>
            <a:ext cx="28956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Biodiversity impacts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160394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Food prices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5791200"/>
            <a:ext cx="1638300" cy="833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Objective 1: </a:t>
            </a:r>
            <a:r>
              <a:rPr lang="en-US" sz="1200" b="1" dirty="0">
                <a:solidFill>
                  <a:prstClr val="white"/>
                </a:solidFill>
              </a:rPr>
              <a:t>Promote innovation &amp; technology transfer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5814317"/>
            <a:ext cx="1333500" cy="833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LD 3</a:t>
            </a:r>
            <a:r>
              <a:rPr lang="en-US" sz="1200" b="1" dirty="0">
                <a:solidFill>
                  <a:prstClr val="white"/>
                </a:solidFill>
              </a:rPr>
              <a:t>: Integrated Landscapes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72074" y="5834257"/>
            <a:ext cx="1417588" cy="879487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SFM 1: To </a:t>
            </a:r>
            <a:r>
              <a:rPr lang="en-US" sz="1200" b="1" dirty="0">
                <a:solidFill>
                  <a:prstClr val="white"/>
                </a:solidFill>
              </a:rPr>
              <a:t>maintain forest resources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0" y="5875543"/>
            <a:ext cx="1679684" cy="838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4.</a:t>
            </a:r>
            <a:r>
              <a:rPr lang="en-US" sz="1200" dirty="0" smtClean="0">
                <a:solidFill>
                  <a:prstClr val="white"/>
                </a:solidFill>
              </a:rPr>
              <a:t>Water/Food/Energy/Ecosystem Security Nexus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9299" y="5885549"/>
            <a:ext cx="1888102" cy="7820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9. Managing </a:t>
            </a:r>
            <a:r>
              <a:rPr lang="en-US" sz="1200" dirty="0">
                <a:solidFill>
                  <a:prstClr val="white"/>
                </a:solidFill>
              </a:rPr>
              <a:t>the Human- interface: landscape/seascape approach</a:t>
            </a:r>
          </a:p>
        </p:txBody>
      </p:sp>
    </p:spTree>
    <p:extLst>
      <p:ext uri="{BB962C8B-B14F-4D97-AF65-F5344CB8AC3E}">
        <p14:creationId xmlns:p14="http://schemas.microsoft.com/office/powerpoint/2010/main" val="3022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67545" y="3124200"/>
            <a:ext cx="6805979" cy="1358781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7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Urban </a:t>
            </a:r>
            <a:r>
              <a:rPr lang="en-US" dirty="0" smtClean="0">
                <a:solidFill>
                  <a:schemeClr val="bg1"/>
                </a:solidFill>
              </a:rPr>
              <a:t>Environments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Urban environments are complex systems that touch our lives and the environment across all focal areas. Use integrated thinking for creative solutions.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42062" y="1926008"/>
            <a:ext cx="30480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Land-Use Planning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200" y="6766"/>
            <a:ext cx="1474862" cy="1343826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Bio-diversity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80295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Waste &amp;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6000" y="15240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Pollution and Climate Change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73424" y="152400"/>
            <a:ext cx="16002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Buildings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1579192"/>
            <a:ext cx="28956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160394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Industry &amp; Jobs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5791200"/>
            <a:ext cx="1638300" cy="833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Program 3: Integrated low-carbon urban systems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5814317"/>
            <a:ext cx="1409700" cy="833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5. </a:t>
            </a:r>
            <a:r>
              <a:rPr lang="en-US" sz="1200" dirty="0" smtClean="0">
                <a:solidFill>
                  <a:prstClr val="white"/>
                </a:solidFill>
              </a:rPr>
              <a:t>Mainstreaming </a:t>
            </a:r>
            <a:r>
              <a:rPr lang="en-US" sz="1200" dirty="0">
                <a:solidFill>
                  <a:prstClr val="white"/>
                </a:solidFill>
              </a:rPr>
              <a:t>SLM in </a:t>
            </a:r>
            <a:r>
              <a:rPr lang="en-US" sz="1200" dirty="0" smtClean="0">
                <a:solidFill>
                  <a:prstClr val="white"/>
                </a:solidFill>
              </a:rPr>
              <a:t>Development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2074" y="5834257"/>
            <a:ext cx="1417588" cy="8794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Climate resilient urban systems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5875543"/>
            <a:ext cx="1679684" cy="838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6.</a:t>
            </a:r>
            <a:r>
              <a:rPr lang="en-US" sz="1200" dirty="0">
                <a:solidFill>
                  <a:prstClr val="white"/>
                </a:solidFill>
              </a:rPr>
              <a:t> Prevent the Loss and Degradation of Coastal Habitat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9299" y="5867400"/>
            <a:ext cx="1888102" cy="7820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10. Integration of biodiversity and ecosystem services in </a:t>
            </a:r>
            <a:r>
              <a:rPr lang="en-US" sz="1200" dirty="0" smtClean="0">
                <a:solidFill>
                  <a:prstClr val="white"/>
                </a:solidFill>
              </a:rPr>
              <a:t>development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Area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integrated thinking, </a:t>
            </a:r>
            <a:br>
              <a:rPr lang="en-US" dirty="0" smtClean="0"/>
            </a:br>
            <a:r>
              <a:rPr lang="en-US" dirty="0" smtClean="0"/>
              <a:t>propose creative and inclusive solutions</a:t>
            </a:r>
          </a:p>
          <a:p>
            <a:r>
              <a:rPr lang="en-US" dirty="0"/>
              <a:t>S</a:t>
            </a:r>
            <a:r>
              <a:rPr lang="en-US" dirty="0" smtClean="0"/>
              <a:t>olutions should deliver </a:t>
            </a:r>
            <a:br>
              <a:rPr lang="en-US" dirty="0" smtClean="0"/>
            </a:br>
            <a:r>
              <a:rPr lang="en-US" dirty="0" smtClean="0"/>
              <a:t>results that align with </a:t>
            </a:r>
            <a:br>
              <a:rPr lang="en-US" dirty="0" smtClean="0"/>
            </a:br>
            <a:r>
              <a:rPr lang="en-US" dirty="0" smtClean="0"/>
              <a:t>GEF-6 focal area objectives</a:t>
            </a:r>
          </a:p>
          <a:p>
            <a:r>
              <a:rPr lang="en-US" dirty="0" smtClean="0"/>
              <a:t>Single FA projects might </a:t>
            </a:r>
            <a:br>
              <a:rPr lang="en-US" dirty="0" smtClean="0"/>
            </a:br>
            <a:r>
              <a:rPr lang="en-US" dirty="0" smtClean="0"/>
              <a:t>still be necessary in </a:t>
            </a:r>
            <a:br>
              <a:rPr lang="en-US" dirty="0" smtClean="0"/>
            </a:br>
            <a:r>
              <a:rPr lang="en-US" dirty="0" smtClean="0"/>
              <a:t>specific contexts</a:t>
            </a:r>
          </a:p>
          <a:p>
            <a:r>
              <a:rPr lang="en-US" dirty="0" smtClean="0"/>
              <a:t>MFA projects on the rise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67000"/>
            <a:ext cx="4495800" cy="402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3581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019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6019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6827" y="49738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153400" cy="611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110358"/>
            <a:ext cx="9112469" cy="68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197069"/>
            <a:ext cx="9109841" cy="666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7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78A2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4D59A4"/>
                </a:solidFill>
                <a:latin typeface="Arial" pitchFamily="34" charset="0"/>
                <a:cs typeface="Arial" pitchFamily="34" charset="0"/>
              </a:rPr>
              <a:t>GEF-6 BD Strategy</a:t>
            </a:r>
            <a:endParaRPr lang="en-US" sz="2800" b="1" dirty="0">
              <a:solidFill>
                <a:srgbClr val="4D5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48400" y="4546523"/>
            <a:ext cx="2745459" cy="7728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10. Integration of biodiversity and ecosystem services in development and financial planning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maintain globally significant biodiversity and the ecosystem goods and services that it provides to society</a:t>
            </a:r>
          </a:p>
        </p:txBody>
      </p:sp>
      <p:sp>
        <p:nvSpPr>
          <p:cNvPr id="14" name="Up Arrow 13"/>
          <p:cNvSpPr/>
          <p:nvPr/>
        </p:nvSpPr>
        <p:spPr>
          <a:xfrm>
            <a:off x="632553" y="3060154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BD1:  </a:t>
            </a:r>
            <a:r>
              <a:rPr lang="en-US" sz="1600" b="1" dirty="0">
                <a:solidFill>
                  <a:prstClr val="white"/>
                </a:solidFill>
              </a:rPr>
              <a:t>Improve Sustainability of Protected Area System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1737555"/>
            <a:ext cx="175260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 2: </a:t>
            </a:r>
            <a:r>
              <a:rPr lang="en-US" sz="1600" b="1" dirty="0">
                <a:solidFill>
                  <a:prstClr val="white"/>
                </a:solidFill>
              </a:rPr>
              <a:t>Reduce threats to Globally Significant  Biodiversity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48400" y="1737553"/>
            <a:ext cx="275258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BD4: Mainstreaming </a:t>
            </a:r>
            <a:r>
              <a:rPr lang="en-US" sz="1400" b="1" dirty="0">
                <a:solidFill>
                  <a:prstClr val="white"/>
                </a:solidFill>
              </a:rPr>
              <a:t>Biodiversity Conservation and Sustainable Use in Production Landscapes</a:t>
            </a:r>
            <a:r>
              <a:rPr lang="en-US" sz="1400" b="1" dirty="0" smtClean="0">
                <a:solidFill>
                  <a:prstClr val="white"/>
                </a:solidFill>
              </a:rPr>
              <a:t>/ Seascapes </a:t>
            </a:r>
            <a:r>
              <a:rPr lang="en-US" sz="1400" b="1" dirty="0">
                <a:solidFill>
                  <a:prstClr val="white"/>
                </a:solidFill>
              </a:rPr>
              <a:t>and Sectors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2027188" cy="12655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1. Improving financial </a:t>
            </a:r>
            <a:r>
              <a:rPr lang="en-US" sz="1200" dirty="0">
                <a:solidFill>
                  <a:prstClr val="white"/>
                </a:solidFill>
              </a:rPr>
              <a:t>sustainability and effective management of national ecological infrastructure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12" y="4953000"/>
            <a:ext cx="2027188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2 </a:t>
            </a:r>
            <a:r>
              <a:rPr lang="en-US" sz="1200" dirty="0">
                <a:solidFill>
                  <a:prstClr val="white"/>
                </a:solidFill>
              </a:rPr>
              <a:t>. Expanding the reach of the global protected area estate.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362200" y="3546106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3. </a:t>
            </a:r>
            <a:r>
              <a:rPr lang="en-US" sz="1200" dirty="0">
                <a:solidFill>
                  <a:prstClr val="white"/>
                </a:solidFill>
              </a:rPr>
              <a:t>Preventing extinction of known threatened species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48400" y="3546725"/>
            <a:ext cx="2763527" cy="7820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9. Managing </a:t>
            </a:r>
            <a:r>
              <a:rPr lang="en-US" sz="1200" dirty="0">
                <a:solidFill>
                  <a:prstClr val="white"/>
                </a:solidFill>
              </a:rPr>
              <a:t>the Human- interface: landscape/seascape approach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77155" y="4419600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4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Prevention, control, and </a:t>
            </a:r>
            <a:r>
              <a:rPr lang="en-US" sz="1200" dirty="0" err="1">
                <a:solidFill>
                  <a:prstClr val="white"/>
                </a:solidFill>
              </a:rPr>
              <a:t>mgmt</a:t>
            </a:r>
            <a:r>
              <a:rPr lang="en-US" sz="1200" dirty="0">
                <a:solidFill>
                  <a:prstClr val="white"/>
                </a:solidFill>
              </a:rPr>
              <a:t> of Invasive Alien Species.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362200" y="5354703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5. </a:t>
            </a:r>
            <a:r>
              <a:rPr lang="en-US" sz="1200" dirty="0">
                <a:solidFill>
                  <a:prstClr val="white"/>
                </a:solidFill>
              </a:rPr>
              <a:t>Implementing the Cartagena Protocol of Biosafety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05082" y="1747525"/>
            <a:ext cx="175260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 3: </a:t>
            </a:r>
            <a:r>
              <a:rPr lang="en-US" sz="1600" b="1" dirty="0">
                <a:solidFill>
                  <a:prstClr val="white"/>
                </a:solidFill>
              </a:rPr>
              <a:t>Sustainable Use of Biodiversity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88346" y="3545395"/>
            <a:ext cx="1786071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6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Ridge to Reef: Maintaining integrity and function of globally significant coral reefs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321817" y="4501149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7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Securing Agriculture’s Future:  Sustainable use of plants and animals genetic resources.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21817" y="5416312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8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Implementing the Nagoya Protocol on Access and Benefit Sharing. </a:t>
            </a:r>
          </a:p>
        </p:txBody>
      </p:sp>
      <p:sp>
        <p:nvSpPr>
          <p:cNvPr id="36" name="Up Arrow 35"/>
          <p:cNvSpPr/>
          <p:nvPr/>
        </p:nvSpPr>
        <p:spPr>
          <a:xfrm>
            <a:off x="4698248" y="309829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1362</Words>
  <Application>Microsoft Office PowerPoint</Application>
  <PresentationFormat>On-screen Show (4:3)</PresentationFormat>
  <Paragraphs>191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Andes</vt:lpstr>
      <vt:lpstr>Arial</vt:lpstr>
      <vt:lpstr>Calibri</vt:lpstr>
      <vt:lpstr>Times New Roman</vt:lpstr>
      <vt:lpstr>Wingdings</vt:lpstr>
      <vt:lpstr>1_Office Theme</vt:lpstr>
      <vt:lpstr>3_Office Theme</vt:lpstr>
      <vt:lpstr>2_Office Theme</vt:lpstr>
      <vt:lpstr>AcroExch.Document.7</vt:lpstr>
      <vt:lpstr>  GEF-6 Strategic Programing and Case Studies  </vt:lpstr>
      <vt:lpstr>PowerPoint Presentation</vt:lpstr>
      <vt:lpstr>GEF2020 Strategy</vt:lpstr>
      <vt:lpstr>Integrated Thinking</vt:lpstr>
      <vt:lpstr>Water, Food, Energy Nexus</vt:lpstr>
      <vt:lpstr>Urban Environments</vt:lpstr>
      <vt:lpstr>Focal Area Objectives</vt:lpstr>
      <vt:lpstr>PowerPoint Presentation</vt:lpstr>
      <vt:lpstr>GEF-6 BD Strategy</vt:lpstr>
      <vt:lpstr>GEF-6 CCM Strategy</vt:lpstr>
      <vt:lpstr>GEF-6 LD Strategy</vt:lpstr>
      <vt:lpstr>Sustainable Forest Management GEF-6 Strategy</vt:lpstr>
      <vt:lpstr>GEF-6 IW Strategy</vt:lpstr>
      <vt:lpstr>GEF-6 C&amp;W Strategy</vt:lpstr>
      <vt:lpstr>GEF-6: Adaptation Programming Strategy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Thomas Zimsky</dc:creator>
  <cp:lastModifiedBy>Susan W. Matindi Waithaka</cp:lastModifiedBy>
  <cp:revision>45</cp:revision>
  <cp:lastPrinted>2015-02-04T22:19:27Z</cp:lastPrinted>
  <dcterms:created xsi:type="dcterms:W3CDTF">2013-04-08T16:30:17Z</dcterms:created>
  <dcterms:modified xsi:type="dcterms:W3CDTF">2015-02-05T19:55:39Z</dcterms:modified>
</cp:coreProperties>
</file>