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78" r:id="rId3"/>
    <p:sldId id="275" r:id="rId4"/>
    <p:sldId id="283" r:id="rId5"/>
    <p:sldId id="273" r:id="rId6"/>
    <p:sldId id="284" r:id="rId7"/>
    <p:sldId id="285" r:id="rId8"/>
    <p:sldId id="286" r:id="rId9"/>
  </p:sldIdLst>
  <p:sldSz cx="9906000" cy="6858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660"/>
  </p:normalViewPr>
  <p:slideViewPr>
    <p:cSldViewPr snapToGrid="0">
      <p:cViewPr varScale="1">
        <p:scale>
          <a:sx n="56" d="100"/>
          <a:sy n="56" d="100"/>
        </p:scale>
        <p:origin x="-104" y="-5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4F98262-E9AD-4CBB-A0FC-6C757884DB83}" type="datetime1">
              <a:rPr lang="fr-FR"/>
              <a:pPr/>
              <a:t>3/4/1717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9D720CD-FB41-4942-BF61-2DEBD19BE2A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7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50B086-C283-499F-9DEF-3074BAD52AB7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827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720CD-FB41-4942-BF61-2DEBD19BE2A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2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5"/>
          <p:cNvSpPr txBox="1"/>
          <p:nvPr userDrawn="1"/>
        </p:nvSpPr>
        <p:spPr>
          <a:xfrm>
            <a:off x="2822575" y="6457950"/>
            <a:ext cx="42608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595959"/>
                </a:solidFill>
                <a:cs typeface="Arial" charset="0"/>
              </a:rPr>
              <a:t>www.brsmeas.org</a:t>
            </a:r>
          </a:p>
        </p:txBody>
      </p:sp>
      <p:pic>
        <p:nvPicPr>
          <p:cNvPr id="4" name="Image 6" descr="twitter-bird-light-bgs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981825" y="6540500"/>
            <a:ext cx="225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7"/>
          <p:cNvSpPr txBox="1"/>
          <p:nvPr userDrawn="1"/>
        </p:nvSpPr>
        <p:spPr>
          <a:xfrm>
            <a:off x="7110413" y="6457950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sz="1400" b="1">
                <a:solidFill>
                  <a:srgbClr val="595959"/>
                </a:solidFill>
                <a:cs typeface="Arial" charset="0"/>
              </a:rPr>
              <a:t>@brsmeas</a:t>
            </a:r>
          </a:p>
        </p:txBody>
      </p:sp>
      <p:pic>
        <p:nvPicPr>
          <p:cNvPr id="6" name="Image 8" descr="nr UNEP (E) short sig bw [Converted]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03200" y="6370638"/>
            <a:ext cx="37147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9" descr="FAO_logo_Black_3lines_en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19150" y="6384925"/>
            <a:ext cx="1409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10" descr="monde-1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459538" y="0"/>
            <a:ext cx="334327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11" descr="A4_Basel Convention_ Quadri_EN.eps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662738" y="1535113"/>
            <a:ext cx="736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12" descr="A4_Rotterdam Convention_ Quadri_EN.eps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658100" y="1535113"/>
            <a:ext cx="96043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3" descr="A4_Stockholm Convention_ Quadri_EN.eps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8769350" y="1535113"/>
            <a:ext cx="96996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0" y="88024"/>
            <a:ext cx="6356350" cy="1227461"/>
          </a:xfrm>
          <a:prstGeom prst="rect">
            <a:avLst/>
          </a:prstGeom>
        </p:spPr>
        <p:txBody>
          <a:bodyPr rtlCol="0"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38914"/>
            <a:ext cx="1596905" cy="31908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1596654" y="6538914"/>
            <a:ext cx="1598400" cy="3190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3199657" y="6538914"/>
            <a:ext cx="1598400" cy="319086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7569200" y="6492875"/>
            <a:ext cx="1625600" cy="365125"/>
          </a:xfrm>
          <a:prstGeom prst="rect">
            <a:avLst/>
          </a:prstGeom>
        </p:spPr>
        <p:txBody>
          <a:bodyPr anchor="ctr"/>
          <a:lstStyle/>
          <a:p>
            <a:pPr algn="r"/>
            <a:fld id="{8D031F41-0322-476D-971A-9428DC9C444B}" type="datetime1">
              <a:rPr lang="en-US" sz="1000">
                <a:solidFill>
                  <a:srgbClr val="898989"/>
                </a:solidFill>
                <a:cs typeface="Arial" charset="0"/>
              </a:rPr>
              <a:pPr algn="r"/>
              <a:t>3/4/1717</a:t>
            </a:fld>
            <a:endParaRPr lang="en-US" sz="100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9245600" y="6492875"/>
            <a:ext cx="522288" cy="365125"/>
          </a:xfrm>
          <a:prstGeom prst="rect">
            <a:avLst/>
          </a:prstGeom>
        </p:spPr>
        <p:txBody>
          <a:bodyPr anchor="ctr"/>
          <a:lstStyle/>
          <a:p>
            <a:pPr algn="r"/>
            <a:fld id="{16A48EEC-7DCC-48D5-8D57-131210DF5DAA}" type="slidenum">
              <a:rPr lang="en-US" sz="1000">
                <a:solidFill>
                  <a:srgbClr val="898989"/>
                </a:solidFill>
                <a:latin typeface="Century Gothic" charset="0"/>
              </a:rPr>
              <a:pPr algn="r"/>
              <a:t>‹#›</a:t>
            </a:fld>
            <a:endParaRPr lang="en-US" sz="1000">
              <a:solidFill>
                <a:srgbClr val="898989"/>
              </a:solidFill>
              <a:latin typeface="Century Gothic" charset="0"/>
            </a:endParaRPr>
          </a:p>
        </p:txBody>
      </p:sp>
      <p:sp>
        <p:nvSpPr>
          <p:cNvPr id="9" name="ZoneTexte 10"/>
          <p:cNvSpPr txBox="1"/>
          <p:nvPr userDrawn="1"/>
        </p:nvSpPr>
        <p:spPr>
          <a:xfrm>
            <a:off x="4452938" y="6550025"/>
            <a:ext cx="25241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595959"/>
                </a:solidFill>
                <a:cs typeface="Arial" charset="0"/>
              </a:rPr>
              <a:t>www.brsmeas.org</a:t>
            </a:r>
          </a:p>
        </p:txBody>
      </p:sp>
      <p:pic>
        <p:nvPicPr>
          <p:cNvPr id="10" name="Image 11" descr="twitter-bird-light-bgs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6608763"/>
            <a:ext cx="225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2"/>
          <p:cNvSpPr txBox="1"/>
          <p:nvPr userDrawn="1"/>
        </p:nvSpPr>
        <p:spPr>
          <a:xfrm>
            <a:off x="6932613" y="6550025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sz="1400" b="1">
                <a:solidFill>
                  <a:srgbClr val="595959"/>
                </a:solidFill>
                <a:cs typeface="Arial" charset="0"/>
              </a:rPr>
              <a:t>@brsmeas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169335"/>
            <a:ext cx="8791574" cy="497416"/>
          </a:xfrm>
        </p:spPr>
        <p:txBody>
          <a:bodyPr anchor="b">
            <a:noAutofit/>
          </a:bodyPr>
          <a:lstStyle>
            <a:lvl1pPr algn="ctr">
              <a:defRPr sz="30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356" y="1755776"/>
            <a:ext cx="8523288" cy="139382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38914"/>
            <a:ext cx="1596905" cy="31908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1596654" y="6538914"/>
            <a:ext cx="1598400" cy="3190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3199657" y="6538914"/>
            <a:ext cx="1598400" cy="319086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8"/>
          <p:cNvSpPr txBox="1"/>
          <p:nvPr userDrawn="1"/>
        </p:nvSpPr>
        <p:spPr>
          <a:xfrm>
            <a:off x="4452938" y="6550025"/>
            <a:ext cx="25241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595959"/>
                </a:solidFill>
                <a:cs typeface="Arial" charset="0"/>
              </a:rPr>
              <a:t>www.brsmeas.org</a:t>
            </a:r>
          </a:p>
        </p:txBody>
      </p:sp>
      <p:pic>
        <p:nvPicPr>
          <p:cNvPr id="9" name="Image 9" descr="twitter-bird-light-bgs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6608763"/>
            <a:ext cx="225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10"/>
          <p:cNvSpPr txBox="1"/>
          <p:nvPr userDrawn="1"/>
        </p:nvSpPr>
        <p:spPr>
          <a:xfrm>
            <a:off x="6932613" y="6550025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sz="1400" b="1">
                <a:solidFill>
                  <a:srgbClr val="595959"/>
                </a:solidFill>
                <a:cs typeface="Arial" charset="0"/>
              </a:rPr>
              <a:t>@brsmeas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252015" y="1532996"/>
            <a:ext cx="9401969" cy="472387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 userDrawn="1"/>
        </p:nvSpPr>
        <p:spPr bwMode="auto">
          <a:xfrm>
            <a:off x="7569200" y="6492875"/>
            <a:ext cx="1625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defRPr/>
            </a:pPr>
            <a:fld id="{CD397A33-520D-400A-AA49-4A37A78BB319}" type="datetime1">
              <a:rPr lang="en-US" altLang="en-US" sz="1000" smtClean="0">
                <a:solidFill>
                  <a:srgbClr val="898989"/>
                </a:solidFill>
                <a:cs typeface="Arial" charset="0"/>
              </a:rPr>
              <a:pPr algn="r" eaLnBrk="1" hangingPunct="1">
                <a:defRPr/>
              </a:pPr>
              <a:t>3/4/1717</a:t>
            </a:fld>
            <a:endParaRPr lang="en-US" altLang="en-US" sz="1000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9245600" y="6492875"/>
            <a:ext cx="52228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fld id="{6C5AD0E7-3437-479B-B9BD-BC30D649B1B2}" type="slidenum">
              <a:rPr lang="en-US" altLang="en-US" sz="1000">
                <a:solidFill>
                  <a:srgbClr val="898989"/>
                </a:solidFill>
                <a:latin typeface="Century Gothic" charset="0"/>
              </a:rPr>
              <a:pPr algn="r" eaLnBrk="1" hangingPunct="1"/>
              <a:t>‹#›</a:t>
            </a:fld>
            <a:endParaRPr lang="en-US" altLang="en-US" sz="1000">
              <a:solidFill>
                <a:srgbClr val="898989"/>
              </a:solidFill>
              <a:latin typeface="Century Gothic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E5525B9E-BA45-4044-B0EC-7246B0937966}" type="datetimeFigureOut">
              <a:rPr lang="en-US" altLang="en-US"/>
              <a:pPr>
                <a:defRPr/>
              </a:pPr>
              <a:t>3/4/1717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2F028D8-9CD5-46BF-95B5-3EF8C1EAC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07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3A3A3"/>
            </a:gs>
            <a:gs pos="50000">
              <a:srgbClr val="F2F2F2"/>
            </a:gs>
            <a:gs pos="100000">
              <a:srgbClr val="A3A3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7313"/>
            <a:ext cx="9906000" cy="8699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2193925"/>
            <a:ext cx="8791575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39" name="Date Placeholder 3"/>
          <p:cNvSpPr txBox="1">
            <a:spLocks/>
          </p:cNvSpPr>
          <p:nvPr userDrawn="1"/>
        </p:nvSpPr>
        <p:spPr>
          <a:xfrm>
            <a:off x="7569200" y="6492875"/>
            <a:ext cx="1625600" cy="365125"/>
          </a:xfrm>
          <a:prstGeom prst="rect">
            <a:avLst/>
          </a:prstGeom>
        </p:spPr>
        <p:txBody>
          <a:bodyPr anchor="ctr"/>
          <a:lstStyle/>
          <a:p>
            <a:pPr algn="r"/>
            <a:fld id="{756EA1B6-AE1B-425F-82AF-384363DA7872}" type="datetime1">
              <a:rPr lang="en-US" sz="1000">
                <a:solidFill>
                  <a:srgbClr val="898989"/>
                </a:solidFill>
                <a:cs typeface="Arial" charset="0"/>
              </a:rPr>
              <a:pPr algn="r"/>
              <a:t>3/4/1717</a:t>
            </a:fld>
            <a:endParaRPr lang="en-US" sz="100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40" name="Slide Number Placeholder 5"/>
          <p:cNvSpPr txBox="1">
            <a:spLocks/>
          </p:cNvSpPr>
          <p:nvPr userDrawn="1"/>
        </p:nvSpPr>
        <p:spPr>
          <a:xfrm>
            <a:off x="9245600" y="6492875"/>
            <a:ext cx="522288" cy="365125"/>
          </a:xfrm>
          <a:prstGeom prst="rect">
            <a:avLst/>
          </a:prstGeom>
        </p:spPr>
        <p:txBody>
          <a:bodyPr anchor="ctr"/>
          <a:lstStyle/>
          <a:p>
            <a:pPr algn="r"/>
            <a:fld id="{05299720-A13E-4288-96E0-81798D9E25D0}" type="slidenum">
              <a:rPr lang="en-US" sz="1000">
                <a:solidFill>
                  <a:srgbClr val="898989"/>
                </a:solidFill>
                <a:latin typeface="Century Gothic" charset="0"/>
              </a:rPr>
              <a:pPr algn="r"/>
              <a:t>‹#›</a:t>
            </a:fld>
            <a:endParaRPr lang="en-US" sz="1000">
              <a:solidFill>
                <a:srgbClr val="898989"/>
              </a:solidFill>
              <a:latin typeface="Century Gothic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4" r:id="rId4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721360" y="2489201"/>
            <a:ext cx="8307070" cy="2281238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cap="none" dirty="0" smtClean="0"/>
              <a:t>Facilitating synergies in implementing MEAs towards sustainable development</a:t>
            </a:r>
            <a:endParaRPr lang="fr-FR" cap="none" dirty="0">
              <a:ea typeface="+mj-ea"/>
            </a:endParaRPr>
          </a:p>
        </p:txBody>
      </p:sp>
      <p:sp>
        <p:nvSpPr>
          <p:cNvPr id="8" name="Titre 15"/>
          <p:cNvSpPr txBox="1">
            <a:spLocks/>
          </p:cNvSpPr>
          <p:nvPr/>
        </p:nvSpPr>
        <p:spPr>
          <a:xfrm>
            <a:off x="325120" y="0"/>
            <a:ext cx="5770880" cy="2084388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i="0" u="none" strike="noStrike" kern="1200" spc="0" normalizeH="0" baseline="0" noProof="0" dirty="0" smtClean="0">
                <a:ln>
                  <a:noFill/>
                </a:ln>
                <a:solidFill>
                  <a:srgbClr val="1F43B7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ECW,</a:t>
            </a:r>
            <a:r>
              <a:rPr kumimoji="0" lang="en-GB" altLang="en-US" sz="2000" i="0" u="none" strike="noStrike" kern="1200" spc="0" normalizeH="0" noProof="0" dirty="0" smtClean="0">
                <a:ln>
                  <a:noFill/>
                </a:ln>
                <a:solidFill>
                  <a:srgbClr val="1F43B7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Vietnam, Da Nang, 5 April 2017</a:t>
            </a:r>
            <a:endParaRPr kumimoji="0" lang="fr-FR" sz="2000" i="0" u="none" strike="noStrike" kern="1200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6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231775" y="1559860"/>
            <a:ext cx="9490449" cy="4450458"/>
          </a:xfrm>
        </p:spPr>
        <p:txBody>
          <a:bodyPr/>
          <a:lstStyle/>
          <a:p>
            <a:r>
              <a:rPr lang="en-US" altLang="en-US" sz="3200" b="1" dirty="0" smtClean="0">
                <a:latin typeface="Arial" charset="0"/>
                <a:cs typeface="Arial" charset="0"/>
              </a:rPr>
              <a:t>Basel</a:t>
            </a:r>
            <a:r>
              <a:rPr lang="en-US" altLang="en-US" sz="3200" b="1" dirty="0">
                <a:latin typeface="Arial" charset="0"/>
                <a:cs typeface="Arial" charset="0"/>
              </a:rPr>
              <a:t>, Rotterdam and </a:t>
            </a:r>
            <a:r>
              <a:rPr lang="en-US" altLang="en-US" sz="3200" b="1" dirty="0" smtClean="0">
                <a:latin typeface="Arial" charset="0"/>
                <a:cs typeface="Arial" charset="0"/>
              </a:rPr>
              <a:t>Stockholm Conventions look back on over a decade of synergies:</a:t>
            </a:r>
          </a:p>
          <a:p>
            <a:pPr lvl="1"/>
            <a:endParaRPr lang="en-US" altLang="en-US" sz="3200" dirty="0" smtClean="0">
              <a:latin typeface="Arial" charset="0"/>
              <a:cs typeface="Arial" charset="0"/>
            </a:endParaRP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Joint Secretariat</a:t>
            </a:r>
          </a:p>
          <a:p>
            <a:pPr lvl="1"/>
            <a:endParaRPr lang="en-US" altLang="en-US" sz="3200" dirty="0" smtClean="0">
              <a:latin typeface="Arial" charset="0"/>
              <a:cs typeface="Arial" charset="0"/>
            </a:endParaRP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Joint Conferences of the Parties (triple COPs)</a:t>
            </a:r>
          </a:p>
          <a:p>
            <a:pPr lvl="1"/>
            <a:endParaRPr lang="en-US" altLang="en-US" sz="3200" dirty="0" smtClean="0">
              <a:latin typeface="Arial" charset="0"/>
              <a:cs typeface="Arial" charset="0"/>
            </a:endParaRP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Joint sessions at the COPs</a:t>
            </a:r>
          </a:p>
          <a:p>
            <a:pPr marL="0" indent="0">
              <a:buNone/>
            </a:pPr>
            <a:endParaRPr lang="en-US" altLang="en-US" sz="3200" b="1" dirty="0" smtClean="0">
              <a:latin typeface="Arial" charset="0"/>
              <a:cs typeface="Arial" charset="0"/>
            </a:endParaRPr>
          </a:p>
          <a:p>
            <a:endParaRPr lang="en-US" altLang="en-US" sz="3200" b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sz="3200" b="1" dirty="0" smtClean="0">
                <a:latin typeface="Arial" charset="0"/>
                <a:cs typeface="Arial" charset="0"/>
              </a:rPr>
              <a:t> </a:t>
            </a:r>
            <a:endParaRPr lang="en-US" altLang="en-US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cap="none" dirty="0" smtClean="0">
                <a:ea typeface="ＭＳ Ｐゴシック" charset="-128"/>
              </a:rPr>
              <a:t>Synergies at the institutional level  </a:t>
            </a:r>
            <a:endParaRPr lang="en-US" sz="36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870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 2017-04-05 04.06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878"/>
            <a:ext cx="5680415" cy="6305164"/>
          </a:xfrm>
          <a:prstGeom prst="rect">
            <a:avLst/>
          </a:prstGeom>
        </p:spPr>
      </p:pic>
      <p:sp>
        <p:nvSpPr>
          <p:cNvPr id="9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5714947" y="430926"/>
            <a:ext cx="4191053" cy="4155612"/>
          </a:xfrm>
          <a:prstGeom prst="rect">
            <a:avLst/>
          </a:prstGeom>
        </p:spPr>
        <p:txBody>
          <a:bodyPr/>
          <a:lstStyle/>
          <a:p>
            <a:r>
              <a:rPr lang="en-US" altLang="en-US" sz="3200" b="1" dirty="0" smtClean="0">
                <a:latin typeface="Arial" charset="0"/>
                <a:cs typeface="Arial" charset="0"/>
              </a:rPr>
              <a:t>Joint sessions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Financial resources and mechanisms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Technical assistance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Synergy reviews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Compliance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Technical guidelines</a:t>
            </a:r>
          </a:p>
          <a:p>
            <a:pPr lvl="1"/>
            <a:r>
              <a:rPr lang="en-US" altLang="en-US" sz="3000" dirty="0" smtClean="0">
                <a:latin typeface="Arial" charset="0"/>
                <a:cs typeface="Arial" charset="0"/>
              </a:rPr>
              <a:t>Programme and budget</a:t>
            </a:r>
          </a:p>
          <a:p>
            <a:pPr lvl="1"/>
            <a:r>
              <a:rPr lang="en-US" altLang="en-US" sz="3000" dirty="0">
                <a:latin typeface="Arial" charset="0"/>
                <a:cs typeface="Arial" charset="0"/>
              </a:rPr>
              <a:t>International cooperation</a:t>
            </a:r>
          </a:p>
          <a:p>
            <a:pPr marL="457200" lvl="1" indent="0">
              <a:buNone/>
            </a:pPr>
            <a:endParaRPr lang="en-US" altLang="en-US" sz="3000" dirty="0" smtClean="0">
              <a:latin typeface="Arial" charset="0"/>
              <a:cs typeface="Arial" charset="0"/>
            </a:endParaRPr>
          </a:p>
          <a:p>
            <a:pPr marL="457200" lvl="1" indent="0">
              <a:buNone/>
            </a:pPr>
            <a:endParaRPr lang="en-US" altLang="en-US" sz="2800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altLang="en-US" sz="3200" b="1" dirty="0" smtClean="0">
              <a:latin typeface="Arial" charset="0"/>
              <a:cs typeface="Arial" charset="0"/>
            </a:endParaRPr>
          </a:p>
          <a:p>
            <a:endParaRPr lang="en-US" altLang="en-US" sz="3200" b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sz="3200" b="1" dirty="0" smtClean="0">
                <a:latin typeface="Arial" charset="0"/>
                <a:cs typeface="Arial" charset="0"/>
              </a:rPr>
              <a:t> </a:t>
            </a:r>
            <a:endParaRPr lang="en-US" altLang="en-US" sz="32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832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231775" y="1310380"/>
            <a:ext cx="9490449" cy="4450458"/>
          </a:xfrm>
        </p:spPr>
        <p:txBody>
          <a:bodyPr/>
          <a:lstStyle/>
          <a:p>
            <a:r>
              <a:rPr lang="en-US" altLang="en-US" sz="3200" b="1" dirty="0" smtClean="0">
                <a:latin typeface="Arial" charset="0"/>
                <a:cs typeface="Arial" charset="0"/>
              </a:rPr>
              <a:t>Challenges and opportunities:</a:t>
            </a: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Coordination and coordination at the national and regional level</a:t>
            </a: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Increased complexity</a:t>
            </a: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Cross-fertilization of ideas</a:t>
            </a:r>
          </a:p>
          <a:p>
            <a:pPr lvl="1"/>
            <a:r>
              <a:rPr lang="en-US" altLang="en-US" sz="3200" dirty="0">
                <a:latin typeface="Arial" charset="0"/>
                <a:cs typeface="Arial" charset="0"/>
              </a:rPr>
              <a:t>Enhanced decision-</a:t>
            </a:r>
            <a:r>
              <a:rPr lang="en-US" altLang="en-US" sz="3200" dirty="0" smtClean="0">
                <a:latin typeface="Arial" charset="0"/>
                <a:cs typeface="Arial" charset="0"/>
              </a:rPr>
              <a:t>making</a:t>
            </a:r>
          </a:p>
          <a:p>
            <a:r>
              <a:rPr lang="en-US" altLang="en-US" sz="3400" b="1" dirty="0" smtClean="0">
                <a:latin typeface="Arial" charset="0"/>
                <a:cs typeface="Arial" charset="0"/>
              </a:rPr>
              <a:t>National capacity key to synergies</a:t>
            </a: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Technical assistance (BRS Secretariat)</a:t>
            </a:r>
          </a:p>
          <a:p>
            <a:pPr lvl="1"/>
            <a:r>
              <a:rPr lang="en-US" altLang="en-US" sz="3200" dirty="0" smtClean="0">
                <a:latin typeface="Arial" charset="0"/>
                <a:cs typeface="Arial" charset="0"/>
              </a:rPr>
              <a:t>Special Programme (UNEP)</a:t>
            </a:r>
            <a:endParaRPr lang="en-US" altLang="en-US" sz="3200" dirty="0">
              <a:latin typeface="Arial" charset="0"/>
              <a:cs typeface="Arial" charset="0"/>
            </a:endParaRPr>
          </a:p>
          <a:p>
            <a:endParaRPr lang="en-US" altLang="en-US" sz="3200" b="1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sz="3200" b="1" dirty="0" smtClean="0">
                <a:latin typeface="Arial" charset="0"/>
                <a:cs typeface="Arial" charset="0"/>
              </a:rPr>
              <a:t> </a:t>
            </a:r>
            <a:endParaRPr lang="en-US" altLang="en-US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cap="none" dirty="0" smtClean="0">
                <a:ea typeface="ＭＳ Ｐゴシック" charset="-128"/>
              </a:rPr>
              <a:t>Synergies at the institutional level  </a:t>
            </a:r>
            <a:endParaRPr lang="en-US" sz="36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14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214313" y="193675"/>
            <a:ext cx="9906000" cy="8699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CH" altLang="en-US" sz="3600" cap="none" dirty="0"/>
              <a:t>Synergies in the implementation of the Conventions</a:t>
            </a:r>
            <a:endParaRPr lang="en-US" altLang="en-US" sz="3600" cap="none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34470" y="1304270"/>
            <a:ext cx="9614647" cy="50371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H" altLang="en-US" sz="3200" dirty="0" smtClean="0">
                <a:latin typeface="Arial" charset="0"/>
                <a:cs typeface="Arial" charset="0"/>
              </a:rPr>
              <a:t>Promoted through existing guidance to the GEF: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CH" altLang="en-US" sz="3200" i="1" dirty="0" smtClean="0">
              <a:latin typeface="Arial" charset="0"/>
              <a:cs typeface="Arial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CH" altLang="en-US" sz="3200" i="1" dirty="0" smtClean="0">
                <a:latin typeface="Arial" charset="0"/>
                <a:cs typeface="Arial" charset="0"/>
              </a:rPr>
              <a:t>Give </a:t>
            </a:r>
            <a:r>
              <a:rPr lang="fr-CH" altLang="en-US" sz="3200" i="1" dirty="0">
                <a:latin typeface="Arial" charset="0"/>
                <a:cs typeface="Arial" charset="0"/>
              </a:rPr>
              <a:t>special consideration to support for those activities identified as priorities </a:t>
            </a:r>
            <a:r>
              <a:rPr lang="fr-CH" altLang="en-US" sz="3200" i="1" dirty="0" smtClean="0">
                <a:latin typeface="Arial" charset="0"/>
                <a:cs typeface="Arial" charset="0"/>
              </a:rPr>
              <a:t>in NIPs which </a:t>
            </a:r>
            <a:r>
              <a:rPr lang="fr-CH" altLang="en-US" sz="3200" i="1" dirty="0">
                <a:latin typeface="Arial" charset="0"/>
                <a:cs typeface="Arial" charset="0"/>
              </a:rPr>
              <a:t>promote capacity-building in sound chemicals management, so as to </a:t>
            </a:r>
            <a:r>
              <a:rPr lang="fr-CH" altLang="en-US" sz="3200" i="1" u="sng" dirty="0">
                <a:latin typeface="Arial" charset="0"/>
                <a:cs typeface="Arial" charset="0"/>
              </a:rPr>
              <a:t>enhance synergies </a:t>
            </a:r>
            <a:r>
              <a:rPr lang="fr-CH" altLang="en-US" sz="3200" i="1" u="sng" dirty="0" smtClean="0">
                <a:latin typeface="Arial" charset="0"/>
                <a:cs typeface="Arial" charset="0"/>
              </a:rPr>
              <a:t>in the </a:t>
            </a:r>
            <a:r>
              <a:rPr lang="fr-CH" altLang="en-US" sz="3200" i="1" u="sng" dirty="0">
                <a:latin typeface="Arial" charset="0"/>
                <a:cs typeface="Arial" charset="0"/>
              </a:rPr>
              <a:t>implementation of </a:t>
            </a:r>
            <a:r>
              <a:rPr lang="fr-CH" altLang="en-US" sz="3200" i="1" u="sng" dirty="0" smtClean="0">
                <a:latin typeface="Arial" charset="0"/>
                <a:cs typeface="Arial" charset="0"/>
              </a:rPr>
              <a:t>MEAs and </a:t>
            </a:r>
            <a:r>
              <a:rPr lang="fr-CH" altLang="en-US" sz="3200" i="1" u="sng" dirty="0">
                <a:latin typeface="Arial" charset="0"/>
                <a:cs typeface="Arial" charset="0"/>
              </a:rPr>
              <a:t>further strengthen the links between environment </a:t>
            </a:r>
            <a:r>
              <a:rPr lang="fr-CH" altLang="en-US" sz="3200" i="1" u="sng" dirty="0" smtClean="0">
                <a:latin typeface="Arial" charset="0"/>
                <a:cs typeface="Arial" charset="0"/>
              </a:rPr>
              <a:t>and development </a:t>
            </a:r>
            <a:r>
              <a:rPr lang="fr-CH" altLang="en-US" sz="3200" i="1" u="sng" dirty="0">
                <a:latin typeface="Arial" charset="0"/>
                <a:cs typeface="Arial" charset="0"/>
              </a:rPr>
              <a:t>objectives</a:t>
            </a:r>
            <a:r>
              <a:rPr lang="fr-CH" altLang="en-US" sz="3200" i="1" u="sng" dirty="0" smtClean="0">
                <a:latin typeface="Arial" charset="0"/>
                <a:cs typeface="Arial" charset="0"/>
              </a:rPr>
              <a:t>.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CH" altLang="en-US" sz="2800" i="1" dirty="0">
                <a:latin typeface="Arial" charset="0"/>
                <a:cs typeface="Arial" charset="0"/>
              </a:rPr>
              <a:t>Decision 3/16 (para 12) </a:t>
            </a:r>
            <a:endParaRPr lang="fr-CH" altLang="en-US" sz="2800" i="1" dirty="0" smtClean="0"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GB" altLang="en-US" sz="3200" dirty="0" smtClean="0"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32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7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214313" y="193675"/>
            <a:ext cx="9906000" cy="8699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fr-CH" altLang="en-US" sz="3600" cap="none" dirty="0"/>
              <a:t>Synergies in the implementation of the </a:t>
            </a:r>
            <a:r>
              <a:rPr lang="fr-CH" altLang="en-US" sz="3600" cap="none" dirty="0" smtClean="0"/>
              <a:t>Chemical and waste Conventions</a:t>
            </a:r>
            <a:endParaRPr lang="en-US" altLang="en-US" sz="3600" cap="none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34470" y="1304270"/>
            <a:ext cx="9614647" cy="5037138"/>
          </a:xfrm>
        </p:spPr>
        <p:txBody>
          <a:bodyPr/>
          <a:lstStyle/>
          <a:p>
            <a:r>
              <a:rPr lang="fr-CH" altLang="en-US" sz="2800" b="1" dirty="0" smtClean="0">
                <a:latin typeface="Arial" charset="0"/>
                <a:cs typeface="Arial" charset="0"/>
              </a:rPr>
              <a:t>Elements of guidance </a:t>
            </a:r>
            <a:r>
              <a:rPr lang="en-US" sz="2800" b="1" dirty="0" smtClean="0"/>
              <a:t>that </a:t>
            </a:r>
            <a:r>
              <a:rPr lang="en-US" sz="2800" b="1" dirty="0"/>
              <a:t>also address the relevant priorities of the Basel and Rotterdam </a:t>
            </a:r>
            <a:r>
              <a:rPr lang="en-US" sz="2800" b="1" dirty="0" smtClean="0"/>
              <a:t>conventions</a:t>
            </a:r>
            <a:r>
              <a:rPr lang="fr-CH" altLang="en-US" sz="2800" b="1" dirty="0" smtClean="0">
                <a:latin typeface="Arial" charset="0"/>
                <a:cs typeface="Arial" charset="0"/>
              </a:rPr>
              <a:t>:</a:t>
            </a:r>
          </a:p>
          <a:p>
            <a:pPr lvl="1"/>
            <a:r>
              <a:rPr lang="fr-CH" altLang="en-US" dirty="0" smtClean="0">
                <a:latin typeface="Arial" charset="0"/>
                <a:cs typeface="Arial" charset="0"/>
              </a:rPr>
              <a:t>POPs waste (including e-waste)</a:t>
            </a:r>
          </a:p>
          <a:p>
            <a:pPr lvl="1"/>
            <a:r>
              <a:rPr lang="fr-CH" altLang="en-US" dirty="0" smtClean="0">
                <a:latin typeface="Arial" charset="0"/>
                <a:cs typeface="Arial" charset="0"/>
              </a:rPr>
              <a:t>Waste minimaztion (U-POPs eliminiation)</a:t>
            </a:r>
          </a:p>
          <a:p>
            <a:pPr lvl="1"/>
            <a:r>
              <a:rPr lang="fr-CH" altLang="en-US" dirty="0" smtClean="0">
                <a:latin typeface="Arial" charset="0"/>
                <a:cs typeface="Arial" charset="0"/>
              </a:rPr>
              <a:t>Development or strengthening of national </a:t>
            </a:r>
            <a:r>
              <a:rPr lang="fr-CH" altLang="en-US" dirty="0">
                <a:latin typeface="Arial" charset="0"/>
                <a:cs typeface="Arial" charset="0"/>
              </a:rPr>
              <a:t>legal and regulatory </a:t>
            </a:r>
            <a:r>
              <a:rPr lang="fr-CH" altLang="en-US" dirty="0" smtClean="0">
                <a:latin typeface="Arial" charset="0"/>
                <a:cs typeface="Arial" charset="0"/>
              </a:rPr>
              <a:t>frameworks</a:t>
            </a:r>
          </a:p>
          <a:p>
            <a:pPr marL="457200" lvl="1" indent="0" algn="r">
              <a:buNone/>
            </a:pPr>
            <a:r>
              <a:rPr lang="fr-CH" altLang="en-US" i="1" dirty="0">
                <a:latin typeface="Arial" charset="0"/>
                <a:cs typeface="Arial" charset="0"/>
              </a:rPr>
              <a:t>Decision 7/21 (para 8) </a:t>
            </a:r>
          </a:p>
          <a:p>
            <a:r>
              <a:rPr lang="fr-CH" altLang="en-US" sz="2800" b="1" dirty="0" smtClean="0">
                <a:latin typeface="Arial" charset="0"/>
                <a:cs typeface="Arial" charset="0"/>
              </a:rPr>
              <a:t>Synergies with the Minamata Convention (technical guidelines, BAT/BEP, possible institutional synergies, regional centres)</a:t>
            </a:r>
          </a:p>
          <a:p>
            <a:r>
              <a:rPr lang="fr-CH" altLang="en-US" sz="2800" b="1" dirty="0" smtClean="0">
                <a:latin typeface="Arial" charset="0"/>
                <a:cs typeface="Arial" charset="0"/>
              </a:rPr>
              <a:t>Other opportunities: </a:t>
            </a:r>
            <a:r>
              <a:rPr lang="fr-CH" altLang="en-US" sz="2800" dirty="0">
                <a:latin typeface="Arial" charset="0"/>
                <a:cs typeface="Arial" charset="0"/>
              </a:rPr>
              <a:t>c</a:t>
            </a:r>
            <a:r>
              <a:rPr lang="fr-CH" altLang="en-US" sz="2800" dirty="0" smtClean="0">
                <a:latin typeface="Arial" charset="0"/>
                <a:cs typeface="Arial" charset="0"/>
              </a:rPr>
              <a:t>o-incineration, inventory development, reporting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altLang="en-US" sz="2400" dirty="0" smtClean="0"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24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9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214313" y="193675"/>
            <a:ext cx="9906000" cy="8699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CH" altLang="en-US" sz="3600" cap="none" dirty="0" smtClean="0"/>
              <a:t>Broader synergies</a:t>
            </a:r>
            <a:endParaRPr lang="en-US" altLang="en-US" sz="3600" cap="none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34470" y="1304270"/>
            <a:ext cx="9614647" cy="5037138"/>
          </a:xfrm>
        </p:spPr>
        <p:txBody>
          <a:bodyPr/>
          <a:lstStyle/>
          <a:p>
            <a:r>
              <a:rPr lang="en-US" altLang="en-US" sz="3200" dirty="0" smtClean="0">
                <a:latin typeface="Arial" charset="0"/>
                <a:cs typeface="Arial" charset="0"/>
              </a:rPr>
              <a:t>Programming across focal areas in the environment field</a:t>
            </a:r>
            <a:r>
              <a:rPr lang="fr-CH" altLang="en-US" sz="3200" dirty="0" smtClean="0">
                <a:latin typeface="Arial" charset="0"/>
                <a:cs typeface="Arial" charset="0"/>
              </a:rPr>
              <a:t> (in the GEF context)</a:t>
            </a:r>
          </a:p>
          <a:p>
            <a:endParaRPr lang="fr-CH" altLang="en-US" sz="3200" dirty="0" smtClean="0">
              <a:latin typeface="Arial" charset="0"/>
              <a:cs typeface="Arial" charset="0"/>
            </a:endParaRPr>
          </a:p>
          <a:p>
            <a:r>
              <a:rPr lang="fr-CH" altLang="en-US" sz="3200" dirty="0" smtClean="0">
                <a:latin typeface="Arial" charset="0"/>
                <a:cs typeface="Arial" charset="0"/>
              </a:rPr>
              <a:t>Implementing the SDGs: e.g. sustainable consumption and production, food and water security</a:t>
            </a:r>
          </a:p>
          <a:p>
            <a:endParaRPr lang="en-GB" altLang="en-US" sz="32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fr-CH" altLang="en-US" sz="32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2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0" y="3074091"/>
            <a:ext cx="9906000" cy="8699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fr-CH" altLang="en-US" sz="3600" cap="none" dirty="0" smtClean="0"/>
              <a:t>Thank you</a:t>
            </a:r>
            <a:endParaRPr lang="en-US" altLang="en-US" sz="3600" cap="none" dirty="0"/>
          </a:p>
        </p:txBody>
      </p:sp>
    </p:spTree>
    <p:extLst>
      <p:ext uri="{BB962C8B-B14F-4D97-AF65-F5344CB8AC3E}">
        <p14:creationId xmlns:p14="http://schemas.microsoft.com/office/powerpoint/2010/main" val="1571874301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2694</TotalTime>
  <Words>312</Words>
  <Application>Microsoft Macintosh PowerPoint</Application>
  <PresentationFormat>A4 Paper (210x297 mm)</PresentationFormat>
  <Paragraphs>57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Traînée de condensation</vt:lpstr>
      <vt:lpstr>Facilitating synergies in implementing MEAs towards sustainable development</vt:lpstr>
      <vt:lpstr>Synergies at the institutional level  </vt:lpstr>
      <vt:lpstr>PowerPoint Presentation</vt:lpstr>
      <vt:lpstr>Synergies at the institutional level  </vt:lpstr>
      <vt:lpstr>Synergies in the implementation of the Conventions</vt:lpstr>
      <vt:lpstr>Synergies in the implementation of the Chemical and waste Conventions</vt:lpstr>
      <vt:lpstr>Broader synergies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Petr Barborik</dc:creator>
  <cp:lastModifiedBy>Frank Moser</cp:lastModifiedBy>
  <cp:revision>63</cp:revision>
  <cp:lastPrinted>2015-01-30T07:41:22Z</cp:lastPrinted>
  <dcterms:created xsi:type="dcterms:W3CDTF">2015-01-30T09:53:20Z</dcterms:created>
  <dcterms:modified xsi:type="dcterms:W3CDTF">2017-04-05T03:25:49Z</dcterms:modified>
</cp:coreProperties>
</file>