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52" r:id="rId3"/>
    <p:sldMasterId id="2147483685" r:id="rId4"/>
    <p:sldMasterId id="2147483697" r:id="rId5"/>
  </p:sldMasterIdLst>
  <p:notesMasterIdLst>
    <p:notesMasterId r:id="rId17"/>
  </p:notesMasterIdLst>
  <p:handoutMasterIdLst>
    <p:handoutMasterId r:id="rId18"/>
  </p:handoutMasterIdLst>
  <p:sldIdLst>
    <p:sldId id="256" r:id="rId6"/>
    <p:sldId id="261" r:id="rId7"/>
    <p:sldId id="277" r:id="rId8"/>
    <p:sldId id="278" r:id="rId9"/>
    <p:sldId id="279" r:id="rId10"/>
    <p:sldId id="271" r:id="rId11"/>
    <p:sldId id="273" r:id="rId12"/>
    <p:sldId id="280" r:id="rId13"/>
    <p:sldId id="283" r:id="rId14"/>
    <p:sldId id="285" r:id="rId15"/>
    <p:sldId id="284" r:id="rId16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4B4"/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64162" autoAdjust="0"/>
  </p:normalViewPr>
  <p:slideViewPr>
    <p:cSldViewPr>
      <p:cViewPr varScale="1">
        <p:scale>
          <a:sx n="48" d="100"/>
          <a:sy n="48" d="100"/>
        </p:scale>
        <p:origin x="1795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9" y="401639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9" y="9529764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5" cy="5111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0" tIns="49518" rIns="99040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9" y="401639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9" y="9529764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9" y="153989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8927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9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733337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31083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36462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28684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925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86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132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34106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05800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328702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sz="1400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Presentation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7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Rectangle 4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373067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841945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71CB98-256A-46CE-A441-29C7C4345C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76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BE9DB-8C42-465F-AF5A-29A04D5BDE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991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B21C3B-EF0D-4B1E-BE09-C202E7E0B7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303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90858-078A-4AF3-A1CB-85BAACEB65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9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86019-6B5F-49BC-96C0-E1585E8456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7B728-ABE1-471A-A9E1-2A90FC66A5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3276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4ACA6C-DE5A-4335-9520-6777D56622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722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EBC6A-14D0-466E-ADD7-3BBF0D4943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118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C557E-8BC9-4E7C-83CA-DC4A91E6B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63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14" name="Rectangle 4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579924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53905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71CB98-256A-46CE-A441-29C7C4345C7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76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BE9DB-8C42-465F-AF5A-29A04D5BDE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2849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B21C3B-EF0D-4B1E-BE09-C202E7E0B7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6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90858-078A-4AF3-A1CB-85BAACEB656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1381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86019-6B5F-49BC-96C0-E1585E8456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069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F7B728-ABE1-471A-A9E1-2A90FC66A5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598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4ACA6C-DE5A-4335-9520-6777D566226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176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9EBC6A-14D0-466E-ADD7-3BBF0D4943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788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1C557E-8BC9-4E7C-83CA-DC4A91E6B4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6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980728"/>
            <a:ext cx="7867650" cy="4610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05644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8344" y="6245225"/>
            <a:ext cx="10184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fld id="{C0A731E6-F994-4CF6-92A3-7E6F0F1417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753" y="6020112"/>
            <a:ext cx="1443732" cy="80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2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8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980728"/>
            <a:ext cx="7867650" cy="4610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05644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10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8344" y="6245225"/>
            <a:ext cx="101845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fld id="{C0A731E6-F994-4CF6-92A3-7E6F0F1417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753" y="6020112"/>
            <a:ext cx="1443732" cy="80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45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800">
          <a:solidFill>
            <a:schemeClr val="tx1"/>
          </a:solidFill>
          <a:latin typeface="+mn-lt"/>
        </a:defRPr>
      </a:lvl2pPr>
      <a:lvl3pPr marL="900113" indent="-2698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3pPr>
      <a:lvl4pPr marL="1169988" indent="-268288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4pPr>
      <a:lvl5pPr marL="14382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800">
          <a:solidFill>
            <a:schemeClr val="tx1"/>
          </a:solidFill>
          <a:latin typeface="+mn-lt"/>
        </a:defRPr>
      </a:lvl5pPr>
      <a:lvl6pPr marL="18954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7"/>
          <p:cNvSpPr>
            <a:spLocks noGrp="1" noChangeArrowheads="1"/>
          </p:cNvSpPr>
          <p:nvPr>
            <p:ph type="ftr" sz="quarter" idx="3"/>
          </p:nvPr>
        </p:nvSpPr>
        <p:spPr>
          <a:xfrm>
            <a:off x="2267744" y="6165304"/>
            <a:ext cx="6239669" cy="504056"/>
          </a:xfrm>
        </p:spPr>
        <p:txBody>
          <a:bodyPr/>
          <a:lstStyle/>
          <a:p>
            <a:r>
              <a:rPr lang="de-DE" sz="1400" i="0" dirty="0" smtClean="0"/>
              <a:t>Mr. Hyunwoo Kim, </a:t>
            </a:r>
            <a:r>
              <a:rPr lang="de-DE" sz="1400" i="0" dirty="0"/>
              <a:t>Climate Finance and Capacity-building Subprogramme</a:t>
            </a:r>
          </a:p>
          <a:p>
            <a:r>
              <a:rPr lang="de-DE" sz="1400" b="0" i="0" dirty="0"/>
              <a:t>UNFCCC secretariat 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7063" y="2060848"/>
            <a:ext cx="7881937" cy="1204912"/>
          </a:xfrm>
        </p:spPr>
        <p:txBody>
          <a:bodyPr/>
          <a:lstStyle/>
          <a:p>
            <a:r>
              <a:rPr lang="de-DE" dirty="0"/>
              <a:t>Enhancing synergies towards climate action and sustainable development on the ground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GEF Expanded Constituency Workshop</a:t>
            </a:r>
            <a:endParaRPr lang="en-GB" b="1" dirty="0"/>
          </a:p>
          <a:p>
            <a:r>
              <a:rPr lang="en-GB" dirty="0" smtClean="0"/>
              <a:t>Da Nang, </a:t>
            </a:r>
            <a:r>
              <a:rPr lang="en-GB" dirty="0" smtClean="0"/>
              <a:t>Vietnam, 5 </a:t>
            </a:r>
            <a:r>
              <a:rPr lang="en-GB" dirty="0" smtClean="0"/>
              <a:t>April 2017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For more information…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35" y="1556792"/>
            <a:ext cx="8352928" cy="4255517"/>
          </a:xfrm>
        </p:spPr>
        <p:txBody>
          <a:bodyPr/>
          <a:lstStyle/>
          <a:p>
            <a:pPr marL="0" indent="0" algn="l">
              <a:buNone/>
            </a:pPr>
            <a:r>
              <a:rPr lang="en-US" sz="1900" b="1" i="0" dirty="0"/>
              <a:t>Please visit the following webpages:</a:t>
            </a:r>
            <a:endParaRPr lang="en-US" sz="1000" dirty="0"/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en-US" sz="1900" i="0" dirty="0"/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900" i="0" dirty="0"/>
              <a:t>The Paris Agreement: </a:t>
            </a:r>
            <a:br>
              <a:rPr lang="en-US" sz="1900" i="0" dirty="0"/>
            </a:br>
            <a:r>
              <a:rPr lang="en-US" sz="1400" dirty="0"/>
              <a:t>http://unfccc.int/9485 </a:t>
            </a:r>
          </a:p>
          <a:p>
            <a:pPr marL="0" indent="0" algn="l">
              <a:lnSpc>
                <a:spcPct val="100000"/>
              </a:lnSpc>
            </a:pPr>
            <a:endParaRPr lang="en-US" sz="1600" dirty="0"/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900" i="0" dirty="0"/>
              <a:t>The Standing Committee on Finance:  </a:t>
            </a:r>
            <a:br>
              <a:rPr lang="en-US" sz="1900" i="0" dirty="0"/>
            </a:br>
            <a:r>
              <a:rPr lang="en-US" sz="1400" dirty="0"/>
              <a:t>http://unfccc.int/6877.php  </a:t>
            </a:r>
          </a:p>
          <a:p>
            <a:pPr marL="0" indent="0" algn="l">
              <a:lnSpc>
                <a:spcPct val="100000"/>
              </a:lnSpc>
            </a:pPr>
            <a:endParaRPr lang="en-US" sz="1600" dirty="0"/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900" i="0" dirty="0"/>
              <a:t>Long-term climate finance: </a:t>
            </a:r>
            <a:br>
              <a:rPr lang="en-US" sz="1900" i="0" dirty="0"/>
            </a:br>
            <a:r>
              <a:rPr lang="en-US" sz="1400" dirty="0"/>
              <a:t>http://unfccc.int/6814.php </a:t>
            </a:r>
          </a:p>
          <a:p>
            <a:pPr marL="0" indent="0" algn="l">
              <a:lnSpc>
                <a:spcPct val="100000"/>
              </a:lnSpc>
            </a:pPr>
            <a:endParaRPr lang="en-US" sz="1400" dirty="0"/>
          </a:p>
          <a:p>
            <a:pPr algn="l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900" i="0" dirty="0"/>
              <a:t>Capacity-building: 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http://unfccc.int/1033.php</a:t>
            </a:r>
          </a:p>
          <a:p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5343"/>
            <a:ext cx="1677775" cy="186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1954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unfccc.int/secretariat/employment/01-career-opportunit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6486"/>
            <a:ext cx="9149475" cy="431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2697178" y="2036426"/>
            <a:ext cx="3755118" cy="1080120"/>
          </a:xfrm>
          <a:prstGeom prst="round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5211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Overview and aim of the presentation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9762" y="1521164"/>
            <a:ext cx="7344816" cy="3039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AutoNum type="arabicPeriod"/>
            </a:pPr>
            <a:r>
              <a:rPr lang="en-US" sz="1700" b="1" dirty="0"/>
              <a:t>Highlight key aspects of the “transformation agenda”: </a:t>
            </a:r>
            <a:r>
              <a:rPr lang="en-US" sz="1700" dirty="0"/>
              <a:t>Interlinkages and synergies between the Paris Agreement and the 2030 Agenda for Sustainable Development 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en-US" sz="1700" b="1" dirty="0"/>
              <a:t>Present entry-points and opportunities for enhancing synergies at the country level among MEAs and through GEF programming  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en-US" sz="1700" b="1" dirty="0"/>
              <a:t>Provide some </a:t>
            </a:r>
            <a:r>
              <a:rPr lang="en-US" sz="1700" b="1" dirty="0" smtClean="0"/>
              <a:t>practical ways to strengthen interaction </a:t>
            </a:r>
            <a:r>
              <a:rPr lang="en-US" sz="1700" b="1" dirty="0"/>
              <a:t>and engagement in 2017 and beyond </a:t>
            </a:r>
          </a:p>
          <a:p>
            <a:pPr marL="342900" indent="-342900">
              <a:spcAft>
                <a:spcPts val="1200"/>
              </a:spcAft>
              <a:buFontTx/>
              <a:buAutoNum type="arabicPeriod"/>
            </a:pPr>
            <a:r>
              <a:rPr lang="en-US" sz="1700" b="1" dirty="0"/>
              <a:t>Questions and joint discussion </a:t>
            </a:r>
          </a:p>
        </p:txBody>
      </p:sp>
    </p:spTree>
    <p:extLst>
      <p:ext uri="{BB962C8B-B14F-4D97-AF65-F5344CB8AC3E}">
        <p14:creationId xmlns:p14="http://schemas.microsoft.com/office/powerpoint/2010/main" val="191289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/>
              <a:t>The “transformation agenda”</a:t>
            </a:r>
            <a:endParaRPr lang="en-GB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48936" y="1515616"/>
            <a:ext cx="804312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The 2015 outcomes define one universal agenda for the well-being of all societies  </a:t>
            </a:r>
            <a:r>
              <a:rPr lang="en-US" sz="1800" dirty="0">
                <a:sym typeface="Wingdings" panose="05000000000000000000" pitchFamily="2" charset="2"/>
              </a:rPr>
              <a:t> the </a:t>
            </a:r>
            <a:r>
              <a:rPr lang="en-US" sz="1800" b="1" dirty="0">
                <a:sym typeface="Wingdings" panose="05000000000000000000" pitchFamily="2" charset="2"/>
              </a:rPr>
              <a:t>transformation agenda </a:t>
            </a:r>
            <a:endParaRPr lang="en-US" sz="1800" b="1" dirty="0"/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The Paris Agreement </a:t>
            </a:r>
          </a:p>
          <a:p>
            <a:pPr lvl="1"/>
            <a:r>
              <a:rPr lang="en-US" sz="1800" dirty="0"/>
              <a:t>The 2030 Agenda on Sustainable Development with its 17 Sustainable Development Goals (SDGs)</a:t>
            </a:r>
          </a:p>
          <a:p>
            <a:pPr lvl="1"/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Unprecedented universal action involving all actors at all levels in all regions of the world is crucial.</a:t>
            </a:r>
            <a:endParaRPr lang="en-GB" sz="1800" b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62397" y="2447657"/>
            <a:ext cx="7414443" cy="1152128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1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6" descr="http://www.earthinbrackets.org/wp-content/uploads/2015/12/cop21-unfccc-paris-agreement-1550x80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1" t="5147"/>
          <a:stretch/>
        </p:blipFill>
        <p:spPr bwMode="auto">
          <a:xfrm>
            <a:off x="4988844" y="4417493"/>
            <a:ext cx="3615604" cy="191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thegef.org/gef/sites/thegef.org/files/Images/cop21_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100" y="5507554"/>
            <a:ext cx="3240360" cy="826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969448" cy="496855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1700" b="1" dirty="0"/>
              <a:t>The</a:t>
            </a:r>
            <a:r>
              <a:rPr lang="en-US" sz="1700" dirty="0"/>
              <a:t> </a:t>
            </a:r>
            <a:r>
              <a:rPr lang="en-US" sz="1700" b="1" dirty="0"/>
              <a:t>deep </a:t>
            </a:r>
            <a:r>
              <a:rPr lang="en-US" sz="1700" b="1" u="sng" dirty="0"/>
              <a:t>synergy</a:t>
            </a:r>
            <a:r>
              <a:rPr lang="en-US" sz="1700" b="1" dirty="0"/>
              <a:t> between the Paris Agreement and the 2030 Agenda is manifested through the nationally determined contributions (NDCs)</a:t>
            </a:r>
            <a:r>
              <a:rPr lang="en-US" sz="1700" dirty="0"/>
              <a:t> </a:t>
            </a:r>
            <a:br>
              <a:rPr lang="en-US" sz="1700" dirty="0"/>
            </a:br>
            <a:endParaRPr lang="en-US" sz="800" dirty="0"/>
          </a:p>
          <a:p>
            <a:pPr marL="557213" lvl="2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700" i="1" dirty="0"/>
              <a:t>Direct inter-linkages</a:t>
            </a:r>
            <a:r>
              <a:rPr lang="en-US" sz="1700" dirty="0"/>
              <a:t> for SDGs that affect global GHG emission trends such as: SDG 7 (Affordable and clean energy), 11 (sustainable cities and communities), 12 (responsible consumption &amp; production), 13 (climate action)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700" i="1" dirty="0"/>
              <a:t>Indirect inter-linkages</a:t>
            </a:r>
            <a:r>
              <a:rPr lang="en-US" sz="1700" dirty="0"/>
              <a:t>: adverse impacts of climate change on the achievement of SDGs such as: SDG 1 (no poverty), 2 (zero hunger), 3 (good health and wellbeing), 12, 14 (life below water) as well as 15 (life on land).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700" i="1" dirty="0"/>
              <a:t>Resilience building </a:t>
            </a:r>
            <a:r>
              <a:rPr lang="en-US" sz="1700" dirty="0"/>
              <a:t>closely linked to the pursuit of SDG 1, 2, 5 (gender equality), 8 (decent work and economic growth), and 10 (reduced inequalities)</a:t>
            </a:r>
          </a:p>
          <a:p>
            <a:pPr marL="271462" lvl="1" indent="0">
              <a:spcAft>
                <a:spcPts val="600"/>
              </a:spcAft>
              <a:buNone/>
            </a:pPr>
            <a:endParaRPr lang="en-US" sz="17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700" b="1" dirty="0"/>
          </a:p>
          <a:p>
            <a:pPr marL="0" indent="0">
              <a:buNone/>
            </a:pPr>
            <a:r>
              <a:rPr lang="en-US" sz="1700" b="1" dirty="0">
                <a:sym typeface="Wingdings" panose="05000000000000000000" pitchFamily="2" charset="2"/>
              </a:rPr>
              <a:t>  </a:t>
            </a:r>
            <a:endParaRPr lang="en-GB" sz="17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09563"/>
            <a:ext cx="8257480" cy="383133"/>
          </a:xfrm>
        </p:spPr>
        <p:txBody>
          <a:bodyPr/>
          <a:lstStyle/>
          <a:p>
            <a:r>
              <a:rPr lang="en-US" sz="2000" b="1" dirty="0"/>
              <a:t>Paris Agreement and the SDGs: a shared and interwoven agenda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872924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/>
              <a:t>Key aspects of the “transformation agenda”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5000" y="908720"/>
            <a:ext cx="79694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Urgency of action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/>
              <a:t>Unprecedented rates of de-carbonization are required </a:t>
            </a:r>
            <a:r>
              <a:rPr lang="en-US" sz="1600" dirty="0">
                <a:sym typeface="Wingdings" panose="05000000000000000000" pitchFamily="2" charset="2"/>
              </a:rPr>
              <a:t> Need to shift investments into climate-friendly infrastructure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ym typeface="Wingdings" panose="05000000000000000000" pitchFamily="2" charset="2"/>
              </a:rPr>
              <a:t>Cooperative action in support to national contributions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sym typeface="Wingdings" panose="05000000000000000000" pitchFamily="2" charset="2"/>
              </a:rPr>
              <a:t>Key to transformation is integration of climate action and SDG implementation across governments and sectors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sym typeface="Wingdings" panose="05000000000000000000" pitchFamily="2" charset="2"/>
              </a:rPr>
              <a:t>Governments to act in full understanding of their unique national circumstances and to ensure that all relevant </a:t>
            </a:r>
            <a:r>
              <a:rPr lang="en-US" sz="1600" dirty="0" err="1">
                <a:sym typeface="Wingdings" panose="05000000000000000000" pitchFamily="2" charset="2"/>
              </a:rPr>
              <a:t>sectoral</a:t>
            </a:r>
            <a:r>
              <a:rPr lang="en-US" sz="1600" dirty="0">
                <a:sym typeface="Wingdings" panose="05000000000000000000" pitchFamily="2" charset="2"/>
              </a:rPr>
              <a:t> ministries work hand in hand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ym typeface="Wingdings" panose="05000000000000000000" pitchFamily="2" charset="2"/>
              </a:rPr>
              <a:t>Important role of Non-state actors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sym typeface="Wingdings" panose="05000000000000000000" pitchFamily="2" charset="2"/>
              </a:rPr>
              <a:t>Important to build on the momentum generated on the lead to Paris and SD Conference  support gathered from progressive cities, regions, states, businesses and investors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ym typeface="Wingdings" panose="05000000000000000000" pitchFamily="2" charset="2"/>
              </a:rPr>
              <a:t>Regular stocktaking on progress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>
                <a:sym typeface="Wingdings" panose="05000000000000000000" pitchFamily="2" charset="2"/>
              </a:rPr>
              <a:t>Transparency mechanisms and global assessments of progress based on aggregation of reporting and on best science available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1529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19672" y="1115995"/>
            <a:ext cx="8113464" cy="311125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000" b="1" kern="0" dirty="0"/>
              <a:t>UNFCCC guidance on GEF Programming</a:t>
            </a:r>
            <a:endParaRPr lang="de-DE" sz="2000" b="1" kern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-468560" y="1271558"/>
            <a:ext cx="5339164" cy="639762"/>
          </a:xfrm>
        </p:spPr>
        <p:txBody>
          <a:bodyPr/>
          <a:lstStyle/>
          <a:p>
            <a:r>
              <a:rPr lang="en-US" sz="1600" dirty="0"/>
              <a:t>Overall framework: GEF – Convention</a:t>
            </a:r>
            <a:endParaRPr lang="en-GB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43860" y="1988840"/>
            <a:ext cx="4040188" cy="3960440"/>
          </a:xfrm>
        </p:spPr>
        <p:txBody>
          <a:bodyPr/>
          <a:lstStyle/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dirty="0"/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i="0" dirty="0"/>
          </a:p>
          <a:p>
            <a:pPr marL="285750" indent="-285750" algn="l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E" sz="1800" i="0" dirty="0" smtClean="0"/>
              <a:t>One of the two operating entities </a:t>
            </a:r>
            <a:r>
              <a:rPr lang="en-IE" sz="1800" i="0" dirty="0"/>
              <a:t>of the Financial Mechanism; shall serve the Paris Agreement </a:t>
            </a:r>
            <a:endParaRPr lang="en-US" sz="1800" i="0" dirty="0"/>
          </a:p>
          <a:p>
            <a:pPr marL="285750" indent="-285750" algn="l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i="0" dirty="0"/>
              <a:t>Functions under the guidance of </a:t>
            </a:r>
            <a:br>
              <a:rPr lang="en-US" sz="1800" i="0" dirty="0"/>
            </a:br>
            <a:r>
              <a:rPr lang="en-US" sz="1800" i="0" dirty="0"/>
              <a:t>and is accountable to the COP</a:t>
            </a:r>
          </a:p>
          <a:p>
            <a:pPr marL="285750" indent="-285750" algn="l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E" sz="1800" i="0" dirty="0"/>
              <a:t>COP provides regular guidance to the GEF on policies, programme priorities and eligibility criteria for funding</a:t>
            </a:r>
          </a:p>
          <a:p>
            <a:pPr marL="285750" indent="-285750" algn="l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E" sz="1800" i="0" dirty="0"/>
              <a:t>GEF reports annually to the COP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800" i="0" dirty="0"/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E" sz="1800" i="0" dirty="0"/>
          </a:p>
          <a:p>
            <a:pPr marL="0" indent="0" algn="l">
              <a:spcAft>
                <a:spcPts val="600"/>
              </a:spcAft>
            </a:pPr>
            <a:endParaRPr lang="en-IE" dirty="0"/>
          </a:p>
          <a:p>
            <a:pPr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277323" y="1294211"/>
            <a:ext cx="4535489" cy="639762"/>
          </a:xfrm>
        </p:spPr>
        <p:txBody>
          <a:bodyPr/>
          <a:lstStyle/>
          <a:p>
            <a:r>
              <a:rPr lang="en-US" sz="1600" dirty="0"/>
              <a:t>Guidance on GEF-7 replenishment (11/CP.22)</a:t>
            </a:r>
            <a:endParaRPr lang="en-GB" sz="16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284048" y="1808820"/>
            <a:ext cx="4528764" cy="4320480"/>
          </a:xfrm>
        </p:spPr>
        <p:txBody>
          <a:bodyPr/>
          <a:lstStyle/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Consider lessons learnt from past replenishment periods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Take into account the entry into force of the Paris Agreement in its deliberations on the strategy for the 7</a:t>
            </a:r>
            <a:r>
              <a:rPr lang="en-US" sz="1800" i="0" baseline="30000" dirty="0"/>
              <a:t>th</a:t>
            </a:r>
            <a:r>
              <a:rPr lang="en-US" sz="1800" i="0" dirty="0"/>
              <a:t> replenishment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Alignment of GEF support with priorities identified in NDCs 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Support for the Capacity-building Initiative for Transparency (CBIT)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Assist developing countries in accessing resources in an efficient manner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Streamlining of GEF approval process</a:t>
            </a:r>
          </a:p>
          <a:p>
            <a:pPr marL="285750" indent="-285750" algn="l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i="0" dirty="0"/>
              <a:t>GEF to take into account climate risks in its activities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5000" y="188641"/>
            <a:ext cx="8041456" cy="576064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000" b="1" dirty="0"/>
              <a:t>Entry-points and opportunities for enhancing synergies at the country level among MEAs and through GEF programming </a:t>
            </a:r>
            <a:endParaRPr lang="en-GB" sz="2000" b="1" strike="sngStrike" dirty="0"/>
          </a:p>
        </p:txBody>
      </p:sp>
    </p:spTree>
    <p:extLst>
      <p:ext uri="{BB962C8B-B14F-4D97-AF65-F5344CB8AC3E}">
        <p14:creationId xmlns:p14="http://schemas.microsoft.com/office/powerpoint/2010/main" val="263300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88641"/>
            <a:ext cx="8041456" cy="576064"/>
          </a:xfrm>
        </p:spPr>
        <p:txBody>
          <a:bodyPr/>
          <a:lstStyle/>
          <a:p>
            <a:pPr>
              <a:lnSpc>
                <a:spcPts val="2500"/>
              </a:lnSpc>
            </a:pPr>
            <a:r>
              <a:rPr lang="en-US" sz="2000" b="1" dirty="0"/>
              <a:t>Entry-points and opportunities for enhancing synergies at the country level among MEAs and through GEF programming </a:t>
            </a:r>
            <a:endParaRPr lang="en-GB" sz="2000" b="1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48" y="584684"/>
            <a:ext cx="5976664" cy="4824536"/>
          </a:xfrm>
        </p:spPr>
        <p:txBody>
          <a:bodyPr/>
          <a:lstStyle/>
          <a:p>
            <a:pPr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i="0" dirty="0"/>
              <a:t>Implementation of NDCs </a:t>
            </a:r>
          </a:p>
          <a:p>
            <a:pPr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i="0" dirty="0"/>
              <a:t>Capacity-building of relevant actors at the country level </a:t>
            </a:r>
          </a:p>
          <a:p>
            <a:pPr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i="0" dirty="0"/>
              <a:t>Multi-focal area projects providing sustainable development co-benefits and leveraging additional (private) funding</a:t>
            </a:r>
          </a:p>
          <a:p>
            <a:pPr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i="0" dirty="0"/>
              <a:t>Facilitating access to funds </a:t>
            </a:r>
          </a:p>
          <a:p>
            <a:pPr algn="l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i="0" dirty="0"/>
              <a:t>Transparency framework under the UNFCCC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-733" r="23131" b="1"/>
          <a:stretch/>
        </p:blipFill>
        <p:spPr>
          <a:xfrm>
            <a:off x="5868144" y="3303280"/>
            <a:ext cx="2664296" cy="21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20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5000" y="193574"/>
            <a:ext cx="7869238" cy="546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ts val="2200"/>
              </a:lnSpc>
              <a:spcBef>
                <a:spcPct val="0"/>
              </a:spcBef>
              <a:defRPr/>
            </a:pPr>
            <a:r>
              <a:rPr lang="en-US" sz="1800" b="1" dirty="0">
                <a:solidFill>
                  <a:schemeClr val="tx2"/>
                </a:solidFill>
                <a:latin typeface="Arial"/>
              </a:rPr>
              <a:t>Practical examples for strengthening interaction and engagement in 2017 and beyond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u="sng" dirty="0" smtClean="0"/>
              <a:t>Sharing </a:t>
            </a:r>
            <a:r>
              <a:rPr lang="en-US" sz="1800" u="sng" dirty="0"/>
              <a:t>country experiences and </a:t>
            </a:r>
            <a:r>
              <a:rPr lang="en-US" sz="1800" u="sng" dirty="0" smtClean="0"/>
              <a:t>engaging </a:t>
            </a:r>
            <a:r>
              <a:rPr lang="en-US" sz="1800" u="sng" dirty="0"/>
              <a:t>in UNFCCC policy discussions, e.g.: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/>
              <a:t>In-session workshop on long-term finance</a:t>
            </a:r>
            <a:r>
              <a:rPr lang="en-US" sz="1800" dirty="0"/>
              <a:t> (Bonn, May 2017):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800" dirty="0"/>
              <a:t>Articulating and translating needs identified in country-driven processes into projects and </a:t>
            </a:r>
            <a:r>
              <a:rPr lang="en-US" sz="1800" dirty="0" err="1"/>
              <a:t>programmes</a:t>
            </a:r>
            <a:r>
              <a:rPr lang="en-US" sz="1800" dirty="0"/>
              <a:t>;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800" dirty="0"/>
              <a:t>Roles of policies and enabling environments for mitigation and adaptation finance;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800" dirty="0"/>
              <a:t>Facilitating enhanced access to climate finance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smtClean="0"/>
              <a:t>2017 Forum </a:t>
            </a:r>
            <a:r>
              <a:rPr lang="en-US" sz="1800" b="1" dirty="0"/>
              <a:t>of the Standing Committee on Finance </a:t>
            </a:r>
            <a:r>
              <a:rPr lang="en-US" sz="1800" dirty="0" smtClean="0"/>
              <a:t>(date: </a:t>
            </a:r>
            <a:r>
              <a:rPr lang="en-US" sz="1800" dirty="0" err="1" smtClean="0"/>
              <a:t>tbd</a:t>
            </a:r>
            <a:r>
              <a:rPr lang="en-US" sz="1800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800" dirty="0" smtClean="0"/>
              <a:t>Theme: Mobilizing </a:t>
            </a:r>
            <a:r>
              <a:rPr lang="en-US" sz="1800" dirty="0"/>
              <a:t>finance for climate resilient </a:t>
            </a:r>
            <a:r>
              <a:rPr lang="en-US" sz="1800" dirty="0" smtClean="0"/>
              <a:t>infrastructure</a:t>
            </a: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/>
              <a:t>Launch of the work of the Paris Committee on Capacity-building </a:t>
            </a:r>
            <a:br>
              <a:rPr lang="en-US" sz="1800" b="1" dirty="0"/>
            </a:br>
            <a:r>
              <a:rPr lang="en-US" sz="1800" dirty="0"/>
              <a:t>(Bonn, May 2017):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sz="1800" dirty="0"/>
              <a:t>“Capacity-building activities for the implementation of NDCs</a:t>
            </a:r>
            <a:r>
              <a:rPr lang="en-US" sz="1800" dirty="0" smtClean="0"/>
              <a:t>”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b="1" dirty="0" smtClean="0"/>
              <a:t>Technical Expert Meeting (TEM) on mitigation and adaptation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6" name="Picture 2" descr="http://unfccc.int/files/cooperation_and_support/financial_mechanism/standing_committee/image/jpeg/ba_titl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772"/>
          <a:stretch/>
        </p:blipFill>
        <p:spPr bwMode="auto">
          <a:xfrm>
            <a:off x="607217" y="5872358"/>
            <a:ext cx="4499992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10602" b="23439"/>
          <a:stretch/>
        </p:blipFill>
        <p:spPr>
          <a:xfrm>
            <a:off x="5810745" y="5872358"/>
            <a:ext cx="2162175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09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35000" y="193574"/>
            <a:ext cx="7869238" cy="546303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lnSpc>
                <a:spcPts val="2200"/>
              </a:lnSpc>
              <a:defRPr/>
            </a:pPr>
            <a:r>
              <a:rPr lang="en-US" sz="1800" b="1" kern="0" dirty="0">
                <a:latin typeface="Arial"/>
              </a:rPr>
              <a:t>Practical examples for strengthening interaction and engagement in 2017 and beyond 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048" y="1052736"/>
            <a:ext cx="8834448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>
                <a:solidFill>
                  <a:srgbClr val="000000"/>
                </a:solidFill>
              </a:rPr>
              <a:t>Actively engage with the UNFCCC Regional Collaboration Centre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solidFill>
                  <a:srgbClr val="000000"/>
                </a:solidFill>
              </a:rPr>
              <a:t>Five regional centers in partnership with UNFCCC and regional institutions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solidFill>
                  <a:srgbClr val="000000"/>
                </a:solidFill>
              </a:rPr>
              <a:t>Mission: to catalyze climate action on the ground</a:t>
            </a:r>
          </a:p>
          <a:p>
            <a:pPr marL="800100" lvl="1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solidFill>
                  <a:srgbClr val="000000"/>
                </a:solidFill>
              </a:rPr>
              <a:t>Key benefits</a:t>
            </a:r>
            <a:endParaRPr lang="en-IE" sz="2000" dirty="0">
              <a:solidFill>
                <a:srgbClr val="000000"/>
              </a:solidFill>
              <a:latin typeface="Arial"/>
            </a:endParaRP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IE" sz="1800" dirty="0">
                <a:solidFill>
                  <a:srgbClr val="000000"/>
                </a:solidFill>
                <a:latin typeface="Arial"/>
              </a:rPr>
              <a:t>Direct support, partnerships and outreach 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IE" sz="1800" dirty="0">
                <a:solidFill>
                  <a:srgbClr val="000000"/>
                </a:solidFill>
                <a:latin typeface="Arial"/>
              </a:rPr>
              <a:t>Technical expertise and experience in the regional, national and sub-national context </a:t>
            </a:r>
          </a:p>
          <a:p>
            <a:pPr marL="1200150" lvl="2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Active network of non-party stakeholder partners </a:t>
            </a:r>
          </a:p>
          <a:p>
            <a:pPr marL="1200150" lvl="2" indent="-28575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IE" sz="1800" dirty="0">
                <a:solidFill>
                  <a:srgbClr val="000000"/>
                </a:solidFill>
                <a:latin typeface="Arial"/>
              </a:rPr>
              <a:t>Close partnerships with financial institutions to match actions with sources of funding</a:t>
            </a:r>
          </a:p>
          <a:p>
            <a:pPr marL="285750" lvl="2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US" sz="1800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59632" y="5232177"/>
            <a:ext cx="7086567" cy="752803"/>
            <a:chOff x="467544" y="5232177"/>
            <a:chExt cx="7086567" cy="75280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5295330"/>
              <a:ext cx="809965" cy="62649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0777" y="5232177"/>
              <a:ext cx="593894" cy="75280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120" b="2419"/>
            <a:stretch/>
          </p:blipFill>
          <p:spPr>
            <a:xfrm>
              <a:off x="2538534" y="5310536"/>
              <a:ext cx="818923" cy="65441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4040" y="5364353"/>
              <a:ext cx="715232" cy="55747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9166" y="5298991"/>
              <a:ext cx="864096" cy="67751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4000" y="5437031"/>
              <a:ext cx="800111" cy="41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7221033"/>
      </p:ext>
    </p:extLst>
  </p:cSld>
  <p:clrMapOvr>
    <a:masterClrMapping/>
  </p:clrMapOvr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683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 UNFCCC PowerPoint</vt:lpstr>
      <vt:lpstr>UNFCCC quote</vt:lpstr>
      <vt:lpstr>UNFCCC_Master 70pt title</vt:lpstr>
      <vt:lpstr>blank</vt:lpstr>
      <vt:lpstr>1_blank</vt:lpstr>
      <vt:lpstr>Enhancing synergies towards climate action and sustainable development on the ground </vt:lpstr>
      <vt:lpstr>Overview and aim of the presentation</vt:lpstr>
      <vt:lpstr>The “transformation agenda”</vt:lpstr>
      <vt:lpstr>Paris Agreement and the SDGs: a shared and interwoven agenda </vt:lpstr>
      <vt:lpstr>Key aspects of the “transformation agenda”</vt:lpstr>
      <vt:lpstr>Entry-points and opportunities for enhancing synergies at the country level among MEAs and through GEF programming </vt:lpstr>
      <vt:lpstr>Entry-points and opportunities for enhancing synergies at the country level among MEAs and through GEF programming </vt:lpstr>
      <vt:lpstr>Practical examples for strengthening interaction and engagement in 2017 and beyond </vt:lpstr>
      <vt:lpstr>PowerPoint Presentation</vt:lpstr>
      <vt:lpstr>For more information…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2016-10-13T16:10:16Z</dcterms:created>
  <dcterms:modified xsi:type="dcterms:W3CDTF">2017-04-04T12:03:02Z</dcterms:modified>
</cp:coreProperties>
</file>