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sldIdLst>
    <p:sldId id="258" r:id="rId2"/>
    <p:sldId id="257" r:id="rId3"/>
    <p:sldId id="256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4" autoAdjust="0"/>
    <p:restoredTop sz="94660"/>
  </p:normalViewPr>
  <p:slideViewPr>
    <p:cSldViewPr snapToGrid="0">
      <p:cViewPr varScale="1">
        <p:scale>
          <a:sx n="78" d="100"/>
          <a:sy n="78" d="100"/>
        </p:scale>
        <p:origin x="64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6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7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8.xlsx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Sheet6!$A$4:$A$25</c:f>
              <c:strCache>
                <c:ptCount val="22"/>
                <c:pt idx="0">
                  <c:v>Tropical montane grasslands (and savannas)</c:v>
                </c:pt>
                <c:pt idx="1">
                  <c:v>Tropical tidal forests</c:v>
                </c:pt>
                <c:pt idx="2">
                  <c:v>Subtropical dry (deciduous) broadleaf forests</c:v>
                </c:pt>
                <c:pt idx="3">
                  <c:v>Temperate broadleaf and mixed forests</c:v>
                </c:pt>
                <c:pt idx="4">
                  <c:v>Xeric scrublands (spiny thickets)</c:v>
                </c:pt>
                <c:pt idx="5">
                  <c:v>Fresh Water Rivers</c:v>
                </c:pt>
                <c:pt idx="6">
                  <c:v>Other: upper sources of great rivers</c:v>
                </c:pt>
                <c:pt idx="7">
                  <c:v>Subtropical grasslands (and savannas)</c:v>
                </c:pt>
                <c:pt idx="8">
                  <c:v>Temperate marshes and wetlands</c:v>
                </c:pt>
                <c:pt idx="9">
                  <c:v>Deserts (Temperate zone)</c:v>
                </c:pt>
                <c:pt idx="10">
                  <c:v>Fresh water lakes</c:v>
                </c:pt>
                <c:pt idx="11">
                  <c:v>Other: forested savanna</c:v>
                </c:pt>
                <c:pt idx="12">
                  <c:v>Subtropical moist and rain lowland forests</c:v>
                </c:pt>
                <c:pt idx="13">
                  <c:v>Tropical dry (deciduous) broadleaf forests</c:v>
                </c:pt>
                <c:pt idx="14">
                  <c:v>Tropical flooded grasslands (and savannas)</c:v>
                </c:pt>
                <c:pt idx="15">
                  <c:v>Tropical moist and rain montane forests</c:v>
                </c:pt>
                <c:pt idx="16">
                  <c:v>Tropical marshes and wetlands</c:v>
                </c:pt>
                <c:pt idx="17">
                  <c:v>Tropical grasslands (and savannas)</c:v>
                </c:pt>
                <c:pt idx="18">
                  <c:v>Urban and peri-urban ecosystems</c:v>
                </c:pt>
                <c:pt idx="19">
                  <c:v>Marine and coastal ecosystem (including estuaries)</c:v>
                </c:pt>
                <c:pt idx="20">
                  <c:v>Tropical moist and rain lowland forests</c:v>
                </c:pt>
                <c:pt idx="21">
                  <c:v>Mangroves</c:v>
                </c:pt>
              </c:strCache>
            </c:strRef>
          </c:cat>
          <c:val>
            <c:numRef>
              <c:f>Sheet6!$B$4:$B$25</c:f>
              <c:numCache>
                <c:formatCode>General</c:formatCode>
                <c:ptCount val="22"/>
                <c:pt idx="0">
                  <c:v>1</c:v>
                </c:pt>
                <c:pt idx="1">
                  <c:v>1</c:v>
                </c:pt>
                <c:pt idx="2">
                  <c:v>1</c:v>
                </c:pt>
                <c:pt idx="3">
                  <c:v>1</c:v>
                </c:pt>
                <c:pt idx="4">
                  <c:v>1</c:v>
                </c:pt>
                <c:pt idx="5">
                  <c:v>1</c:v>
                </c:pt>
                <c:pt idx="6">
                  <c:v>1</c:v>
                </c:pt>
                <c:pt idx="7">
                  <c:v>2</c:v>
                </c:pt>
                <c:pt idx="8">
                  <c:v>2</c:v>
                </c:pt>
                <c:pt idx="9">
                  <c:v>2</c:v>
                </c:pt>
                <c:pt idx="10">
                  <c:v>2</c:v>
                </c:pt>
                <c:pt idx="11">
                  <c:v>3</c:v>
                </c:pt>
                <c:pt idx="12">
                  <c:v>4</c:v>
                </c:pt>
                <c:pt idx="13">
                  <c:v>6</c:v>
                </c:pt>
                <c:pt idx="14">
                  <c:v>6</c:v>
                </c:pt>
                <c:pt idx="15">
                  <c:v>8</c:v>
                </c:pt>
                <c:pt idx="16">
                  <c:v>10</c:v>
                </c:pt>
                <c:pt idx="17">
                  <c:v>11</c:v>
                </c:pt>
                <c:pt idx="18">
                  <c:v>14</c:v>
                </c:pt>
                <c:pt idx="19">
                  <c:v>17</c:v>
                </c:pt>
                <c:pt idx="20">
                  <c:v>20</c:v>
                </c:pt>
                <c:pt idx="21">
                  <c:v>31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369343696"/>
        <c:axId val="369347224"/>
      </c:barChart>
      <c:catAx>
        <c:axId val="36934369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9347224"/>
        <c:crosses val="autoZero"/>
        <c:auto val="1"/>
        <c:lblAlgn val="ctr"/>
        <c:lblOffset val="100"/>
        <c:noMultiLvlLbl val="0"/>
      </c:catAx>
      <c:valAx>
        <c:axId val="36934722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934369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Sheet6!$A$16:$A$25</c:f>
              <c:strCache>
                <c:ptCount val="10"/>
                <c:pt idx="0">
                  <c:v>Subtropical moist and rain lowland forests</c:v>
                </c:pt>
                <c:pt idx="1">
                  <c:v>Tropical dry (deciduous) broadleaf forests</c:v>
                </c:pt>
                <c:pt idx="2">
                  <c:v>Tropical flooded grasslands (and savannas)</c:v>
                </c:pt>
                <c:pt idx="3">
                  <c:v>Tropical moist and rain montane forests</c:v>
                </c:pt>
                <c:pt idx="4">
                  <c:v>Tropical marshes and wetlands</c:v>
                </c:pt>
                <c:pt idx="5">
                  <c:v>Tropical grasslands (and savannas)</c:v>
                </c:pt>
                <c:pt idx="6">
                  <c:v>Urban and peri-urban ecosystems</c:v>
                </c:pt>
                <c:pt idx="7">
                  <c:v>Marine and coastal ecosystem (including estuaries)</c:v>
                </c:pt>
                <c:pt idx="8">
                  <c:v>Tropical moist and rain lowland forests</c:v>
                </c:pt>
                <c:pt idx="9">
                  <c:v>Mangroves</c:v>
                </c:pt>
              </c:strCache>
            </c:strRef>
          </c:cat>
          <c:val>
            <c:numRef>
              <c:f>Sheet6!$B$16:$B$25</c:f>
              <c:numCache>
                <c:formatCode>General</c:formatCode>
                <c:ptCount val="10"/>
                <c:pt idx="0">
                  <c:v>4</c:v>
                </c:pt>
                <c:pt idx="1">
                  <c:v>6</c:v>
                </c:pt>
                <c:pt idx="2">
                  <c:v>6</c:v>
                </c:pt>
                <c:pt idx="3">
                  <c:v>8</c:v>
                </c:pt>
                <c:pt idx="4">
                  <c:v>10</c:v>
                </c:pt>
                <c:pt idx="5">
                  <c:v>11</c:v>
                </c:pt>
                <c:pt idx="6">
                  <c:v>14</c:v>
                </c:pt>
                <c:pt idx="7">
                  <c:v>17</c:v>
                </c:pt>
                <c:pt idx="8">
                  <c:v>20</c:v>
                </c:pt>
                <c:pt idx="9">
                  <c:v>31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20131584"/>
        <c:axId val="520125704"/>
      </c:barChart>
      <c:catAx>
        <c:axId val="520131584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25704"/>
        <c:crosses val="autoZero"/>
        <c:auto val="1"/>
        <c:lblAlgn val="ctr"/>
        <c:lblOffset val="100"/>
        <c:noMultiLvlLbl val="0"/>
      </c:catAx>
      <c:valAx>
        <c:axId val="52012570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3158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Sheet7!$B$2</c:f>
              <c:strCache>
                <c:ptCount val="1"/>
                <c:pt idx="0">
                  <c:v>National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Sheet7!$A$3:$A$17</c:f>
              <c:strCache>
                <c:ptCount val="15"/>
                <c:pt idx="0">
                  <c:v>Land clearing for slash and burn agriculture </c:v>
                </c:pt>
                <c:pt idx="1">
                  <c:v>Deforestation for fuelwood and charcoal production</c:v>
                </c:pt>
                <c:pt idx="2">
                  <c:v>Deforestation for mining, particularly ASGM</c:v>
                </c:pt>
                <c:pt idx="3">
                  <c:v>Poor waste management practices and non-availability of alternative materials that leads to the emission of POPs and the potential for increased marine debris </c:v>
                </c:pt>
                <c:pt idx="4">
                  <c:v>Climate change induced variability (temperature, wind and rainfall)</c:v>
                </c:pt>
                <c:pt idx="5">
                  <c:v>Land clearing for low-input large scale agriculture</c:v>
                </c:pt>
                <c:pt idx="6">
                  <c:v>Increased consumption of chemicals and subsequent poor disposal that can lead to the introduction of endocrine disruptors, waste pharmaceuticals, and micro plastics into the environment.</c:v>
                </c:pt>
                <c:pt idx="7">
                  <c:v>Coastal and marine habitat degradation</c:v>
                </c:pt>
                <c:pt idx="8">
                  <c:v>Encroachment of protected areas</c:v>
                </c:pt>
                <c:pt idx="9">
                  <c:v>Increased air pollution including POPS and Hg from heavy industrial sources</c:v>
                </c:pt>
                <c:pt idx="10">
                  <c:v>Invasive alien species</c:v>
                </c:pt>
                <c:pt idx="11">
                  <c:v>High concentration of CO2 in the atmosphere due to overreliance on fossil fuels.</c:v>
                </c:pt>
                <c:pt idx="12">
                  <c:v>Increasing herd size, resulting in overgrazing</c:v>
                </c:pt>
                <c:pt idx="13">
                  <c:v>Overharvesting of bush-meat</c:v>
                </c:pt>
                <c:pt idx="14">
                  <c:v>Overharvesting of timber and non-timber forest products)</c:v>
                </c:pt>
              </c:strCache>
            </c:strRef>
          </c:cat>
          <c:val>
            <c:numRef>
              <c:f>Sheet7!$B$3:$B$17</c:f>
              <c:numCache>
                <c:formatCode>General</c:formatCode>
                <c:ptCount val="15"/>
                <c:pt idx="0">
                  <c:v>28</c:v>
                </c:pt>
                <c:pt idx="1">
                  <c:v>28</c:v>
                </c:pt>
                <c:pt idx="2">
                  <c:v>10</c:v>
                </c:pt>
                <c:pt idx="3">
                  <c:v>9</c:v>
                </c:pt>
                <c:pt idx="4">
                  <c:v>6</c:v>
                </c:pt>
                <c:pt idx="5">
                  <c:v>4</c:v>
                </c:pt>
                <c:pt idx="6">
                  <c:v>4</c:v>
                </c:pt>
                <c:pt idx="7">
                  <c:v>4</c:v>
                </c:pt>
                <c:pt idx="8">
                  <c:v>3</c:v>
                </c:pt>
                <c:pt idx="9">
                  <c:v>3</c:v>
                </c:pt>
                <c:pt idx="10">
                  <c:v>2</c:v>
                </c:pt>
                <c:pt idx="11">
                  <c:v>2</c:v>
                </c:pt>
                <c:pt idx="12">
                  <c:v>1</c:v>
                </c:pt>
                <c:pt idx="13">
                  <c:v>1</c:v>
                </c:pt>
                <c:pt idx="14">
                  <c:v>1</c:v>
                </c:pt>
              </c:numCache>
            </c:numRef>
          </c:val>
        </c:ser>
        <c:ser>
          <c:idx val="1"/>
          <c:order val="1"/>
          <c:tx>
            <c:strRef>
              <c:f>Sheet7!$C$2</c:f>
              <c:strCache>
                <c:ptCount val="1"/>
                <c:pt idx="0">
                  <c:v>Regional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Sheet7!$A$3:$A$17</c:f>
              <c:strCache>
                <c:ptCount val="15"/>
                <c:pt idx="0">
                  <c:v>Land clearing for slash and burn agriculture </c:v>
                </c:pt>
                <c:pt idx="1">
                  <c:v>Deforestation for fuelwood and charcoal production</c:v>
                </c:pt>
                <c:pt idx="2">
                  <c:v>Deforestation for mining, particularly ASGM</c:v>
                </c:pt>
                <c:pt idx="3">
                  <c:v>Poor waste management practices and non-availability of alternative materials that leads to the emission of POPs and the potential for increased marine debris </c:v>
                </c:pt>
                <c:pt idx="4">
                  <c:v>Climate change induced variability (temperature, wind and rainfall)</c:v>
                </c:pt>
                <c:pt idx="5">
                  <c:v>Land clearing for low-input large scale agriculture</c:v>
                </c:pt>
                <c:pt idx="6">
                  <c:v>Increased consumption of chemicals and subsequent poor disposal that can lead to the introduction of endocrine disruptors, waste pharmaceuticals, and micro plastics into the environment.</c:v>
                </c:pt>
                <c:pt idx="7">
                  <c:v>Coastal and marine habitat degradation</c:v>
                </c:pt>
                <c:pt idx="8">
                  <c:v>Encroachment of protected areas</c:v>
                </c:pt>
                <c:pt idx="9">
                  <c:v>Increased air pollution including POPS and Hg from heavy industrial sources</c:v>
                </c:pt>
                <c:pt idx="10">
                  <c:v>Invasive alien species</c:v>
                </c:pt>
                <c:pt idx="11">
                  <c:v>High concentration of CO2 in the atmosphere due to overreliance on fossil fuels.</c:v>
                </c:pt>
                <c:pt idx="12">
                  <c:v>Increasing herd size, resulting in overgrazing</c:v>
                </c:pt>
                <c:pt idx="13">
                  <c:v>Overharvesting of bush-meat</c:v>
                </c:pt>
                <c:pt idx="14">
                  <c:v>Overharvesting of timber and non-timber forest products)</c:v>
                </c:pt>
              </c:strCache>
            </c:strRef>
          </c:cat>
          <c:val>
            <c:numRef>
              <c:f>Sheet7!$C$3:$C$17</c:f>
              <c:numCache>
                <c:formatCode>General</c:formatCode>
                <c:ptCount val="15"/>
                <c:pt idx="0">
                  <c:v>9</c:v>
                </c:pt>
                <c:pt idx="1">
                  <c:v>6</c:v>
                </c:pt>
                <c:pt idx="2">
                  <c:v>6</c:v>
                </c:pt>
                <c:pt idx="3">
                  <c:v>3</c:v>
                </c:pt>
                <c:pt idx="4">
                  <c:v>3</c:v>
                </c:pt>
                <c:pt idx="5">
                  <c:v>2</c:v>
                </c:pt>
                <c:pt idx="6">
                  <c:v>2</c:v>
                </c:pt>
                <c:pt idx="7">
                  <c:v>4</c:v>
                </c:pt>
                <c:pt idx="11">
                  <c:v>3</c:v>
                </c:pt>
                <c:pt idx="14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20130016"/>
        <c:axId val="520131976"/>
      </c:barChart>
      <c:catAx>
        <c:axId val="52013001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31976"/>
        <c:crosses val="autoZero"/>
        <c:auto val="1"/>
        <c:lblAlgn val="ctr"/>
        <c:lblOffset val="100"/>
        <c:noMultiLvlLbl val="0"/>
      </c:catAx>
      <c:valAx>
        <c:axId val="52013197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3001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74542864545046184"/>
          <c:y val="6.1450906958841471E-2"/>
          <c:w val="0.19073201237551116"/>
          <c:h val="0.21278978425048647"/>
        </c:manualLayout>
      </c:layout>
      <c:overlay val="0"/>
      <c:spPr>
        <a:solidFill>
          <a:schemeClr val="bg1"/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Sheet7!$B$2</c:f>
              <c:strCache>
                <c:ptCount val="1"/>
                <c:pt idx="0">
                  <c:v>National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Sheet7!$A$3:$A$10</c:f>
              <c:strCache>
                <c:ptCount val="8"/>
                <c:pt idx="0">
                  <c:v>Land clearing for slash and burn agriculture </c:v>
                </c:pt>
                <c:pt idx="1">
                  <c:v>Deforestation for fuelwood and charcoal production</c:v>
                </c:pt>
                <c:pt idx="2">
                  <c:v>Deforestation for mining, particularly ASGM</c:v>
                </c:pt>
                <c:pt idx="3">
                  <c:v>Poor waste management practices and non-availability of alternative materials that leads to the emission of POPs and the potential for increased marine debris </c:v>
                </c:pt>
                <c:pt idx="4">
                  <c:v>Climate change induced variability (temperature, wind and rainfall)</c:v>
                </c:pt>
                <c:pt idx="5">
                  <c:v>Land clearing for low-input large scale agriculture</c:v>
                </c:pt>
                <c:pt idx="6">
                  <c:v>Increased consumption of chemicals and subsequent poor disposal that can lead to the introduction of endocrine disruptors, waste pharmaceuticals, and micro plastics into the environment.</c:v>
                </c:pt>
                <c:pt idx="7">
                  <c:v>Coastal and marine habitat degradation</c:v>
                </c:pt>
              </c:strCache>
            </c:strRef>
          </c:cat>
          <c:val>
            <c:numRef>
              <c:f>Sheet7!$B$3:$B$10</c:f>
              <c:numCache>
                <c:formatCode>General</c:formatCode>
                <c:ptCount val="8"/>
                <c:pt idx="0">
                  <c:v>28</c:v>
                </c:pt>
                <c:pt idx="1">
                  <c:v>28</c:v>
                </c:pt>
                <c:pt idx="2">
                  <c:v>10</c:v>
                </c:pt>
                <c:pt idx="3">
                  <c:v>9</c:v>
                </c:pt>
                <c:pt idx="4">
                  <c:v>6</c:v>
                </c:pt>
                <c:pt idx="5">
                  <c:v>4</c:v>
                </c:pt>
                <c:pt idx="6">
                  <c:v>4</c:v>
                </c:pt>
                <c:pt idx="7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Sheet7!$C$2</c:f>
              <c:strCache>
                <c:ptCount val="1"/>
                <c:pt idx="0">
                  <c:v>Regional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Sheet7!$A$3:$A$10</c:f>
              <c:strCache>
                <c:ptCount val="8"/>
                <c:pt idx="0">
                  <c:v>Land clearing for slash and burn agriculture </c:v>
                </c:pt>
                <c:pt idx="1">
                  <c:v>Deforestation for fuelwood and charcoal production</c:v>
                </c:pt>
                <c:pt idx="2">
                  <c:v>Deforestation for mining, particularly ASGM</c:v>
                </c:pt>
                <c:pt idx="3">
                  <c:v>Poor waste management practices and non-availability of alternative materials that leads to the emission of POPs and the potential for increased marine debris </c:v>
                </c:pt>
                <c:pt idx="4">
                  <c:v>Climate change induced variability (temperature, wind and rainfall)</c:v>
                </c:pt>
                <c:pt idx="5">
                  <c:v>Land clearing for low-input large scale agriculture</c:v>
                </c:pt>
                <c:pt idx="6">
                  <c:v>Increased consumption of chemicals and subsequent poor disposal that can lead to the introduction of endocrine disruptors, waste pharmaceuticals, and micro plastics into the environment.</c:v>
                </c:pt>
                <c:pt idx="7">
                  <c:v>Coastal and marine habitat degradation</c:v>
                </c:pt>
              </c:strCache>
            </c:strRef>
          </c:cat>
          <c:val>
            <c:numRef>
              <c:f>Sheet7!$C$3:$C$10</c:f>
              <c:numCache>
                <c:formatCode>General</c:formatCode>
                <c:ptCount val="8"/>
                <c:pt idx="0">
                  <c:v>9</c:v>
                </c:pt>
                <c:pt idx="1">
                  <c:v>6</c:v>
                </c:pt>
                <c:pt idx="2">
                  <c:v>6</c:v>
                </c:pt>
                <c:pt idx="3">
                  <c:v>3</c:v>
                </c:pt>
                <c:pt idx="4">
                  <c:v>3</c:v>
                </c:pt>
                <c:pt idx="5">
                  <c:v>2</c:v>
                </c:pt>
                <c:pt idx="6">
                  <c:v>2</c:v>
                </c:pt>
                <c:pt idx="7">
                  <c:v>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20124136"/>
        <c:axId val="520126488"/>
      </c:barChart>
      <c:catAx>
        <c:axId val="52012413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26488"/>
        <c:crosses val="autoZero"/>
        <c:auto val="1"/>
        <c:lblAlgn val="l"/>
        <c:lblOffset val="100"/>
        <c:noMultiLvlLbl val="0"/>
      </c:catAx>
      <c:valAx>
        <c:axId val="52012648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241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78147673864059863"/>
          <c:y val="9.7126707217811095E-2"/>
          <c:w val="0.19197175430734775"/>
          <c:h val="0.21332338614122087"/>
        </c:manualLayout>
      </c:layout>
      <c:overlay val="0"/>
      <c:spPr>
        <a:solidFill>
          <a:schemeClr val="bg1"/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Sheet5!$B$3</c:f>
              <c:strCache>
                <c:ptCount val="1"/>
                <c:pt idx="0">
                  <c:v>National 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Sheet5!$A$4:$A$26</c:f>
              <c:strCache>
                <c:ptCount val="23"/>
                <c:pt idx="0">
                  <c:v>Rebuilding Marine Fisheries</c:v>
                </c:pt>
                <c:pt idx="1">
                  <c:v>Promote integrated low-carbon urban systems</c:v>
                </c:pt>
                <c:pt idx="2">
                  <c:v>Promote innovative business models, financing and policy mechanism to support low-carbon technologies at scale</c:v>
                </c:pt>
                <c:pt idx="3">
                  <c:v>Other: Mangrove management is a national and regional concern that the GEF should still support.</c:v>
                </c:pt>
                <c:pt idx="4">
                  <c:v>Other: The Northern part of the country (Guinea) is affected by negative impacts of climate change. That's why adaptation solutions should be designed and implemented to address this situation</c:v>
                </c:pt>
                <c:pt idx="5">
                  <c:v>The country hosts an important population of chimps that deserves to  be protected (Guinea).</c:v>
                </c:pt>
                <c:pt idx="6">
                  <c:v>Reduce transboundary pollution of Coasts and Large Marine Ecosystems</c:v>
                </c:pt>
                <c:pt idx="7">
                  <c:v>Develop the enabling conditions, tools and environment for the sound management of harmful chemicals and wastes</c:v>
                </c:pt>
                <c:pt idx="8">
                  <c:v>Development of efficient energy technologies in key sector (industry, commercial, transport and residential) </c:v>
                </c:pt>
                <c:pt idx="9">
                  <c:v>Promote transfer and development of low-carbon technologies</c:v>
                </c:pt>
                <c:pt idx="10">
                  <c:v>Reduce the prevalence of harmful chemicals and waste and support the implementation of clean alternative technologies/substances.</c:v>
                </c:pt>
                <c:pt idx="11">
                  <c:v>Enforcement of law towards protecting threatened species </c:v>
                </c:pt>
                <c:pt idx="12">
                  <c:v>Restore and Protect Coastal Habitats</c:v>
                </c:pt>
                <c:pt idx="13">
                  <c:v>Utilization of renewable energy </c:v>
                </c:pt>
                <c:pt idx="14">
                  <c:v>Integrating biodiversity into the productive sectors (i.e. forestry, fisheries, mining, etc.)</c:v>
                </c:pt>
                <c:pt idx="15">
                  <c:v>Integrating Biodiversity and ecosystem services into development and finance planning (Including Natural Capital Accounting)</c:v>
                </c:pt>
                <c:pt idx="16">
                  <c:v>Promote forest and landscape restoration to address forest loss and degradation </c:v>
                </c:pt>
                <c:pt idx="17">
                  <c:v>Climate Smart Agriculture to address degradation in agricultural and rangeland systems </c:v>
                </c:pt>
                <c:pt idx="18">
                  <c:v>The creation and effective management of protected Areas</c:v>
                </c:pt>
                <c:pt idx="19">
                  <c:v>Prevention, control and management of Invasive Alien Species </c:v>
                </c:pt>
                <c:pt idx="20">
                  <c:v>Sustainable use of plant and animal genetic resources</c:v>
                </c:pt>
                <c:pt idx="21">
                  <c:v>Sustainable Management of Surface &amp; Groundwater systems (freshwater)</c:v>
                </c:pt>
                <c:pt idx="22">
                  <c:v>Other: Integrated Waste Management</c:v>
                </c:pt>
              </c:strCache>
            </c:strRef>
          </c:cat>
          <c:val>
            <c:numRef>
              <c:f>Sheet5!$B$4:$B$26</c:f>
              <c:numCache>
                <c:formatCode>General</c:formatCode>
                <c:ptCount val="23"/>
                <c:pt idx="0">
                  <c:v>1</c:v>
                </c:pt>
                <c:pt idx="1">
                  <c:v>1</c:v>
                </c:pt>
                <c:pt idx="2">
                  <c:v>1</c:v>
                </c:pt>
                <c:pt idx="3">
                  <c:v>1</c:v>
                </c:pt>
                <c:pt idx="4">
                  <c:v>1</c:v>
                </c:pt>
                <c:pt idx="5">
                  <c:v>1</c:v>
                </c:pt>
                <c:pt idx="6">
                  <c:v>2</c:v>
                </c:pt>
                <c:pt idx="7">
                  <c:v>3</c:v>
                </c:pt>
                <c:pt idx="8">
                  <c:v>3</c:v>
                </c:pt>
                <c:pt idx="9">
                  <c:v>3</c:v>
                </c:pt>
                <c:pt idx="10">
                  <c:v>4</c:v>
                </c:pt>
                <c:pt idx="11">
                  <c:v>5</c:v>
                </c:pt>
                <c:pt idx="12">
                  <c:v>5</c:v>
                </c:pt>
                <c:pt idx="13">
                  <c:v>6</c:v>
                </c:pt>
                <c:pt idx="14">
                  <c:v>7</c:v>
                </c:pt>
                <c:pt idx="15">
                  <c:v>10</c:v>
                </c:pt>
                <c:pt idx="16">
                  <c:v>17</c:v>
                </c:pt>
                <c:pt idx="17">
                  <c:v>19</c:v>
                </c:pt>
                <c:pt idx="18">
                  <c:v>21</c:v>
                </c:pt>
              </c:numCache>
            </c:numRef>
          </c:val>
        </c:ser>
        <c:ser>
          <c:idx val="1"/>
          <c:order val="1"/>
          <c:tx>
            <c:strRef>
              <c:f>Sheet5!$C$3</c:f>
              <c:strCache>
                <c:ptCount val="1"/>
                <c:pt idx="0">
                  <c:v>Regional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Sheet5!$A$4:$A$26</c:f>
              <c:strCache>
                <c:ptCount val="23"/>
                <c:pt idx="0">
                  <c:v>Rebuilding Marine Fisheries</c:v>
                </c:pt>
                <c:pt idx="1">
                  <c:v>Promote integrated low-carbon urban systems</c:v>
                </c:pt>
                <c:pt idx="2">
                  <c:v>Promote innovative business models, financing and policy mechanism to support low-carbon technologies at scale</c:v>
                </c:pt>
                <c:pt idx="3">
                  <c:v>Other: Mangrove management is a national and regional concern that the GEF should still support.</c:v>
                </c:pt>
                <c:pt idx="4">
                  <c:v>Other: The Northern part of the country (Guinea) is affected by negative impacts of climate change. That's why adaptation solutions should be designed and implemented to address this situation</c:v>
                </c:pt>
                <c:pt idx="5">
                  <c:v>The country hosts an important population of chimps that deserves to  be protected (Guinea).</c:v>
                </c:pt>
                <c:pt idx="6">
                  <c:v>Reduce transboundary pollution of Coasts and Large Marine Ecosystems</c:v>
                </c:pt>
                <c:pt idx="7">
                  <c:v>Develop the enabling conditions, tools and environment for the sound management of harmful chemicals and wastes</c:v>
                </c:pt>
                <c:pt idx="8">
                  <c:v>Development of efficient energy technologies in key sector (industry, commercial, transport and residential) </c:v>
                </c:pt>
                <c:pt idx="9">
                  <c:v>Promote transfer and development of low-carbon technologies</c:v>
                </c:pt>
                <c:pt idx="10">
                  <c:v>Reduce the prevalence of harmful chemicals and waste and support the implementation of clean alternative technologies/substances.</c:v>
                </c:pt>
                <c:pt idx="11">
                  <c:v>Enforcement of law towards protecting threatened species </c:v>
                </c:pt>
                <c:pt idx="12">
                  <c:v>Restore and Protect Coastal Habitats</c:v>
                </c:pt>
                <c:pt idx="13">
                  <c:v>Utilization of renewable energy </c:v>
                </c:pt>
                <c:pt idx="14">
                  <c:v>Integrating biodiversity into the productive sectors (i.e. forestry, fisheries, mining, etc.)</c:v>
                </c:pt>
                <c:pt idx="15">
                  <c:v>Integrating Biodiversity and ecosystem services into development and finance planning (Including Natural Capital Accounting)</c:v>
                </c:pt>
                <c:pt idx="16">
                  <c:v>Promote forest and landscape restoration to address forest loss and degradation </c:v>
                </c:pt>
                <c:pt idx="17">
                  <c:v>Climate Smart Agriculture to address degradation in agricultural and rangeland systems </c:v>
                </c:pt>
                <c:pt idx="18">
                  <c:v>The creation and effective management of protected Areas</c:v>
                </c:pt>
                <c:pt idx="19">
                  <c:v>Prevention, control and management of Invasive Alien Species </c:v>
                </c:pt>
                <c:pt idx="20">
                  <c:v>Sustainable use of plant and animal genetic resources</c:v>
                </c:pt>
                <c:pt idx="21">
                  <c:v>Sustainable Management of Surface &amp; Groundwater systems (freshwater)</c:v>
                </c:pt>
                <c:pt idx="22">
                  <c:v>Other: Integrated Waste Management</c:v>
                </c:pt>
              </c:strCache>
            </c:strRef>
          </c:cat>
          <c:val>
            <c:numRef>
              <c:f>Sheet5!$C$4:$C$26</c:f>
              <c:numCache>
                <c:formatCode>General</c:formatCode>
                <c:ptCount val="23"/>
                <c:pt idx="1">
                  <c:v>1</c:v>
                </c:pt>
                <c:pt idx="3">
                  <c:v>1</c:v>
                </c:pt>
                <c:pt idx="6">
                  <c:v>4</c:v>
                </c:pt>
                <c:pt idx="7">
                  <c:v>3</c:v>
                </c:pt>
                <c:pt idx="8">
                  <c:v>5</c:v>
                </c:pt>
                <c:pt idx="9">
                  <c:v>1</c:v>
                </c:pt>
                <c:pt idx="10">
                  <c:v>2</c:v>
                </c:pt>
                <c:pt idx="11">
                  <c:v>1</c:v>
                </c:pt>
                <c:pt idx="12">
                  <c:v>2</c:v>
                </c:pt>
                <c:pt idx="13">
                  <c:v>6</c:v>
                </c:pt>
                <c:pt idx="15">
                  <c:v>4</c:v>
                </c:pt>
                <c:pt idx="16">
                  <c:v>11</c:v>
                </c:pt>
                <c:pt idx="17">
                  <c:v>6</c:v>
                </c:pt>
                <c:pt idx="18">
                  <c:v>8</c:v>
                </c:pt>
                <c:pt idx="20">
                  <c:v>2</c:v>
                </c:pt>
                <c:pt idx="22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20126096"/>
        <c:axId val="520127664"/>
      </c:barChart>
      <c:catAx>
        <c:axId val="52012609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27664"/>
        <c:crosses val="autoZero"/>
        <c:auto val="1"/>
        <c:lblAlgn val="ctr"/>
        <c:lblOffset val="100"/>
        <c:noMultiLvlLbl val="0"/>
      </c:catAx>
      <c:valAx>
        <c:axId val="52012766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2609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76464731442846423"/>
          <c:y val="5.3391825177233967E-3"/>
          <c:w val="0.23312429870957271"/>
          <c:h val="0.14943515684221745"/>
        </c:manualLayout>
      </c:layout>
      <c:overlay val="0"/>
      <c:spPr>
        <a:solidFill>
          <a:schemeClr val="bg1"/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Sheet5!$B$3</c:f>
              <c:strCache>
                <c:ptCount val="1"/>
                <c:pt idx="0">
                  <c:v>National 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Sheet5!$A$10:$A$22</c:f>
              <c:strCache>
                <c:ptCount val="13"/>
                <c:pt idx="0">
                  <c:v>Reduce transboundary pollution of Coasts and Large Marine Ecosystems</c:v>
                </c:pt>
                <c:pt idx="1">
                  <c:v>Develop the enabling conditions, tools and environment for the sound management of harmful chemicals and wastes</c:v>
                </c:pt>
                <c:pt idx="2">
                  <c:v>Development of efficient energy technologies in key sector (industry, commercial, transport and residential) </c:v>
                </c:pt>
                <c:pt idx="3">
                  <c:v>Promote transfer and development of low-carbon technologies</c:v>
                </c:pt>
                <c:pt idx="4">
                  <c:v>Reduce the prevalence of harmful chemicals and waste and support the implementation of clean alternative technologies/substances.</c:v>
                </c:pt>
                <c:pt idx="5">
                  <c:v>Enforcement of law towards protecting threatened species </c:v>
                </c:pt>
                <c:pt idx="6">
                  <c:v>Restore and Protect Coastal Habitats</c:v>
                </c:pt>
                <c:pt idx="7">
                  <c:v>Utilization of renewable energy </c:v>
                </c:pt>
                <c:pt idx="8">
                  <c:v>Integrating biodiversity into the productive sectors (i.e. forestry, fisheries, mining, etc.)</c:v>
                </c:pt>
                <c:pt idx="9">
                  <c:v>Integrating Biodiversity and ecosystem services into development and finance planning (Including Natural Capital Accounting)</c:v>
                </c:pt>
                <c:pt idx="10">
                  <c:v>Promote forest and landscape restoration to address forest loss and degradation </c:v>
                </c:pt>
                <c:pt idx="11">
                  <c:v>Climate Smart Agriculture to address degradation in agricultural and rangeland systems </c:v>
                </c:pt>
                <c:pt idx="12">
                  <c:v>The creation and effective management of protected Areas</c:v>
                </c:pt>
              </c:strCache>
            </c:strRef>
          </c:cat>
          <c:val>
            <c:numRef>
              <c:f>Sheet5!$B$10:$B$22</c:f>
              <c:numCache>
                <c:formatCode>General</c:formatCode>
                <c:ptCount val="13"/>
                <c:pt idx="0">
                  <c:v>2</c:v>
                </c:pt>
                <c:pt idx="1">
                  <c:v>3</c:v>
                </c:pt>
                <c:pt idx="2">
                  <c:v>3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5</c:v>
                </c:pt>
                <c:pt idx="7">
                  <c:v>6</c:v>
                </c:pt>
                <c:pt idx="8">
                  <c:v>7</c:v>
                </c:pt>
                <c:pt idx="9">
                  <c:v>10</c:v>
                </c:pt>
                <c:pt idx="10">
                  <c:v>17</c:v>
                </c:pt>
                <c:pt idx="11">
                  <c:v>19</c:v>
                </c:pt>
                <c:pt idx="12">
                  <c:v>21</c:v>
                </c:pt>
              </c:numCache>
            </c:numRef>
          </c:val>
        </c:ser>
        <c:ser>
          <c:idx val="1"/>
          <c:order val="1"/>
          <c:tx>
            <c:strRef>
              <c:f>Sheet5!$C$3</c:f>
              <c:strCache>
                <c:ptCount val="1"/>
                <c:pt idx="0">
                  <c:v>Regional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Sheet5!$A$10:$A$22</c:f>
              <c:strCache>
                <c:ptCount val="13"/>
                <c:pt idx="0">
                  <c:v>Reduce transboundary pollution of Coasts and Large Marine Ecosystems</c:v>
                </c:pt>
                <c:pt idx="1">
                  <c:v>Develop the enabling conditions, tools and environment for the sound management of harmful chemicals and wastes</c:v>
                </c:pt>
                <c:pt idx="2">
                  <c:v>Development of efficient energy technologies in key sector (industry, commercial, transport and residential) </c:v>
                </c:pt>
                <c:pt idx="3">
                  <c:v>Promote transfer and development of low-carbon technologies</c:v>
                </c:pt>
                <c:pt idx="4">
                  <c:v>Reduce the prevalence of harmful chemicals and waste and support the implementation of clean alternative technologies/substances.</c:v>
                </c:pt>
                <c:pt idx="5">
                  <c:v>Enforcement of law towards protecting threatened species </c:v>
                </c:pt>
                <c:pt idx="6">
                  <c:v>Restore and Protect Coastal Habitats</c:v>
                </c:pt>
                <c:pt idx="7">
                  <c:v>Utilization of renewable energy </c:v>
                </c:pt>
                <c:pt idx="8">
                  <c:v>Integrating biodiversity into the productive sectors (i.e. forestry, fisheries, mining, etc.)</c:v>
                </c:pt>
                <c:pt idx="9">
                  <c:v>Integrating Biodiversity and ecosystem services into development and finance planning (Including Natural Capital Accounting)</c:v>
                </c:pt>
                <c:pt idx="10">
                  <c:v>Promote forest and landscape restoration to address forest loss and degradation </c:v>
                </c:pt>
                <c:pt idx="11">
                  <c:v>Climate Smart Agriculture to address degradation in agricultural and rangeland systems </c:v>
                </c:pt>
                <c:pt idx="12">
                  <c:v>The creation and effective management of protected Areas</c:v>
                </c:pt>
              </c:strCache>
            </c:strRef>
          </c:cat>
          <c:val>
            <c:numRef>
              <c:f>Sheet5!$C$10:$C$22</c:f>
              <c:numCache>
                <c:formatCode>General</c:formatCode>
                <c:ptCount val="13"/>
                <c:pt idx="0">
                  <c:v>4</c:v>
                </c:pt>
                <c:pt idx="1">
                  <c:v>3</c:v>
                </c:pt>
                <c:pt idx="2">
                  <c:v>5</c:v>
                </c:pt>
                <c:pt idx="3">
                  <c:v>1</c:v>
                </c:pt>
                <c:pt idx="4">
                  <c:v>2</c:v>
                </c:pt>
                <c:pt idx="5">
                  <c:v>1</c:v>
                </c:pt>
                <c:pt idx="6">
                  <c:v>2</c:v>
                </c:pt>
                <c:pt idx="7">
                  <c:v>6</c:v>
                </c:pt>
                <c:pt idx="9">
                  <c:v>4</c:v>
                </c:pt>
                <c:pt idx="10">
                  <c:v>11</c:v>
                </c:pt>
                <c:pt idx="11">
                  <c:v>6</c:v>
                </c:pt>
                <c:pt idx="12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20125312"/>
        <c:axId val="520133544"/>
      </c:barChart>
      <c:catAx>
        <c:axId val="520125312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33544"/>
        <c:crosses val="autoZero"/>
        <c:auto val="1"/>
        <c:lblAlgn val="ctr"/>
        <c:lblOffset val="100"/>
        <c:noMultiLvlLbl val="0"/>
      </c:catAx>
      <c:valAx>
        <c:axId val="52013354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2531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7358951597018959"/>
          <c:y val="0.57213468735256268"/>
          <c:w val="0.2146552885077847"/>
          <c:h val="0.24403750578298131"/>
        </c:manualLayout>
      </c:layout>
      <c:overlay val="0"/>
      <c:spPr>
        <a:solidFill>
          <a:schemeClr val="bg1"/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Sheet8!$B$2</c:f>
              <c:strCache>
                <c:ptCount val="1"/>
                <c:pt idx="0">
                  <c:v>Count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Sheet8!$A$3:$A$12</c:f>
              <c:strCache>
                <c:ptCount val="10"/>
                <c:pt idx="0">
                  <c:v>Integrated Approach Programs (i.e. Food Security, Commodities)</c:v>
                </c:pt>
                <c:pt idx="1">
                  <c:v>National Multifocal Area Projects</c:v>
                </c:pt>
                <c:pt idx="2">
                  <c:v>Regional Multifocal Area Projects</c:v>
                </c:pt>
                <c:pt idx="3">
                  <c:v>Programmatic Approaches using PFD and Child Projects (i.e. Illegal Wildlife Trade)</c:v>
                </c:pt>
                <c:pt idx="4">
                  <c:v>Single Focal Area Projects</c:v>
                </c:pt>
                <c:pt idx="5">
                  <c:v>Global projects</c:v>
                </c:pt>
                <c:pt idx="6">
                  <c:v>Other: Successive projects to address issues</c:v>
                </c:pt>
                <c:pt idx="7">
                  <c:v>Other: Regional project in the same ecosystem as forest sustainable management West Africa</c:v>
                </c:pt>
                <c:pt idx="8">
                  <c:v>Other: Sustainable Waste Management</c:v>
                </c:pt>
                <c:pt idx="9">
                  <c:v>Other: Income Generating Activities are essential points we have to insist to address Global Environment Benefits.</c:v>
                </c:pt>
              </c:strCache>
            </c:strRef>
          </c:cat>
          <c:val>
            <c:numRef>
              <c:f>Sheet8!$B$3:$B$12</c:f>
              <c:numCache>
                <c:formatCode>General</c:formatCode>
                <c:ptCount val="10"/>
                <c:pt idx="0">
                  <c:v>45</c:v>
                </c:pt>
                <c:pt idx="1">
                  <c:v>40</c:v>
                </c:pt>
                <c:pt idx="2">
                  <c:v>28</c:v>
                </c:pt>
                <c:pt idx="3">
                  <c:v>16</c:v>
                </c:pt>
                <c:pt idx="4">
                  <c:v>10</c:v>
                </c:pt>
                <c:pt idx="5">
                  <c:v>5</c:v>
                </c:pt>
                <c:pt idx="6">
                  <c:v>1</c:v>
                </c:pt>
                <c:pt idx="7">
                  <c:v>1</c:v>
                </c:pt>
                <c:pt idx="8">
                  <c:v>1</c:v>
                </c:pt>
                <c:pt idx="9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20129624"/>
        <c:axId val="520129232"/>
      </c:barChart>
      <c:catAx>
        <c:axId val="520129624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29232"/>
        <c:crosses val="autoZero"/>
        <c:auto val="1"/>
        <c:lblAlgn val="ctr"/>
        <c:lblOffset val="100"/>
        <c:noMultiLvlLbl val="0"/>
      </c:catAx>
      <c:valAx>
        <c:axId val="52012923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2962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Sheet8!$B$2</c:f>
              <c:strCache>
                <c:ptCount val="1"/>
                <c:pt idx="0">
                  <c:v>Count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Sheet8!$A$3:$A$8</c:f>
              <c:strCache>
                <c:ptCount val="6"/>
                <c:pt idx="0">
                  <c:v>Integrated Approach Programs (i.e. Food Security, Commodities)</c:v>
                </c:pt>
                <c:pt idx="1">
                  <c:v>National Multifocal Area Projects</c:v>
                </c:pt>
                <c:pt idx="2">
                  <c:v>Regional Multifocal Area Projects</c:v>
                </c:pt>
                <c:pt idx="3">
                  <c:v>Programmatic Approaches using PFD and Child Projects (i.e. Illegal Wildlife Trade)</c:v>
                </c:pt>
                <c:pt idx="4">
                  <c:v>Single Focal Area Projects</c:v>
                </c:pt>
                <c:pt idx="5">
                  <c:v>Global projects</c:v>
                </c:pt>
              </c:strCache>
            </c:strRef>
          </c:cat>
          <c:val>
            <c:numRef>
              <c:f>Sheet8!$B$3:$B$8</c:f>
              <c:numCache>
                <c:formatCode>General</c:formatCode>
                <c:ptCount val="6"/>
                <c:pt idx="0">
                  <c:v>45</c:v>
                </c:pt>
                <c:pt idx="1">
                  <c:v>40</c:v>
                </c:pt>
                <c:pt idx="2">
                  <c:v>28</c:v>
                </c:pt>
                <c:pt idx="3">
                  <c:v>16</c:v>
                </c:pt>
                <c:pt idx="4">
                  <c:v>10</c:v>
                </c:pt>
                <c:pt idx="5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20120216"/>
        <c:axId val="520119824"/>
      </c:barChart>
      <c:catAx>
        <c:axId val="52012021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19824"/>
        <c:crosses val="autoZero"/>
        <c:auto val="1"/>
        <c:lblAlgn val="ctr"/>
        <c:lblOffset val="100"/>
        <c:noMultiLvlLbl val="0"/>
      </c:catAx>
      <c:valAx>
        <c:axId val="52011982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4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2012021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D2877C-3E07-4A53-9D0A-C2D505F724A1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37273A8-82F5-41A1-BF2E-82EE3AA5F8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0180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37273A8-82F5-41A1-BF2E-82EE3AA5F850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57137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98747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0137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09544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53601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70323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984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08488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71381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36172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70442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7661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9CF2EB-2C58-4EE1-8023-4DC3F17703CA}" type="datetimeFigureOut">
              <a:rPr lang="en-US" smtClean="0"/>
              <a:t>5/12/2016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EB5AD7-5392-4A8D-B894-A4D62A6D5F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79849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-48009" y="-444844"/>
            <a:ext cx="2075935" cy="732435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6200000">
            <a:off x="-2509441" y="2983278"/>
            <a:ext cx="6879515" cy="912957"/>
          </a:xfrm>
        </p:spPr>
        <p:txBody>
          <a:bodyPr/>
          <a:lstStyle/>
          <a:p>
            <a:pPr algn="ctr"/>
            <a:r>
              <a:rPr lang="en-US" b="1" dirty="0" smtClean="0">
                <a:solidFill>
                  <a:schemeClr val="accent6">
                    <a:lumMod val="50000"/>
                  </a:schemeClr>
                </a:solidFill>
                <a:latin typeface="+mn-lt"/>
              </a:rPr>
              <a:t>Potential Pressures</a:t>
            </a:r>
            <a:endParaRPr lang="en-US" b="1" dirty="0">
              <a:solidFill>
                <a:schemeClr val="accent6">
                  <a:lumMod val="50000"/>
                </a:schemeClr>
              </a:solidFill>
              <a:latin typeface="+mn-lt"/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816566"/>
              </p:ext>
            </p:extLst>
          </p:nvPr>
        </p:nvGraphicFramePr>
        <p:xfrm>
          <a:off x="2669059" y="86499"/>
          <a:ext cx="8822725" cy="6793013"/>
        </p:xfrm>
        <a:graphic>
          <a:graphicData uri="http://schemas.openxmlformats.org/drawingml/2006/table">
            <a:tbl>
              <a:tblPr/>
              <a:tblGrid>
                <a:gridCol w="959308"/>
                <a:gridCol w="1002913"/>
                <a:gridCol w="406980"/>
                <a:gridCol w="6453524"/>
              </a:tblGrid>
              <a:tr h="449831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National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Regional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No.</a:t>
                      </a:r>
                      <a:endParaRPr lang="en-US" sz="16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Environmental Pressures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Land clearing for slash and burn agriculture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Land clearing for low-input large scale agriculture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Increasing herd size, resulting in overgrazing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Deforestation for fuelwood and charcoal production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Deforestation for mining, particularly ASGM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Overharvesting of bush-meat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Overharvesting of freshwater Fish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Overharvesting of marine fish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Overharvesting of timber and non-timber forest products)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Encroachment of protected areas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Overuse of surface and groundwater systems (rivers and aquifers),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Climate change induced variability (temperature, wind and rainfall)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Invasive alien species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Poaching and illegal wildlife trade -IWT (species and parts)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Increased air pollution including POPS and Hg from heavy industrial sources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Increased consumption of chemicals and subsequent poor disposal that can lead to the introduction of endocrine disruptors, waste pharmaceuticals, and micro plastics into the environment.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Poor waste management practices and non-availability of alternative materials that leads to the emission of POPs and the potential for increased marine debris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High concentration of CO2 in the atmosphere due to overreliance on fossil fuels.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Coastal and marine habitat degradation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11759"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Eutrophication of marine waters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09164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52650" y="134472"/>
            <a:ext cx="7886700" cy="565616"/>
          </a:xfrm>
        </p:spPr>
        <p:txBody>
          <a:bodyPr>
            <a:noAutofit/>
          </a:bodyPr>
          <a:lstStyle/>
          <a:p>
            <a:r>
              <a:rPr lang="en-US" b="1" dirty="0" smtClean="0"/>
              <a:t>Solutions</a:t>
            </a:r>
            <a:endParaRPr lang="en-US" b="1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/>
          </p:nvPr>
        </p:nvGraphicFramePr>
        <p:xfrm>
          <a:off x="1927413" y="914400"/>
          <a:ext cx="8511987" cy="580912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629557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/>
          </p:nvPr>
        </p:nvGraphicFramePr>
        <p:xfrm>
          <a:off x="1895476" y="200025"/>
          <a:ext cx="8201025" cy="64293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257637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52650" y="134471"/>
            <a:ext cx="7886700" cy="877560"/>
          </a:xfrm>
        </p:spPr>
        <p:txBody>
          <a:bodyPr>
            <a:normAutofit/>
          </a:bodyPr>
          <a:lstStyle/>
          <a:p>
            <a:r>
              <a:rPr lang="en-US" b="1" dirty="0" smtClean="0">
                <a:latin typeface="Arial" panose="020B0604020202020204" pitchFamily="34" charset="0"/>
                <a:cs typeface="Arial" panose="020B0604020202020204" pitchFamily="34" charset="0"/>
              </a:rPr>
              <a:t>Programming Modality</a:t>
            </a: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/>
          </p:nvPr>
        </p:nvGraphicFramePr>
        <p:xfrm>
          <a:off x="2152650" y="1012031"/>
          <a:ext cx="8327091" cy="567115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174811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hart 2"/>
          <p:cNvGraphicFramePr>
            <a:graphicFrameLocks/>
          </p:cNvGraphicFramePr>
          <p:nvPr>
            <p:extLst/>
          </p:nvPr>
        </p:nvGraphicFramePr>
        <p:xfrm>
          <a:off x="1838325" y="600076"/>
          <a:ext cx="8515350" cy="56435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04271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454122" y="-346051"/>
            <a:ext cx="2075935" cy="732435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6200000">
            <a:off x="-2520597" y="2816845"/>
            <a:ext cx="6959257" cy="1325563"/>
          </a:xfrm>
        </p:spPr>
        <p:txBody>
          <a:bodyPr>
            <a:noAutofit/>
          </a:bodyPr>
          <a:lstStyle/>
          <a:p>
            <a:pPr algn="ctr"/>
            <a:r>
              <a:rPr lang="en-US" sz="4800" b="1" dirty="0">
                <a:solidFill>
                  <a:schemeClr val="accent6">
                    <a:lumMod val="50000"/>
                  </a:schemeClr>
                </a:solidFill>
                <a:latin typeface="+mn-lt"/>
              </a:rPr>
              <a:t>S</a:t>
            </a:r>
            <a:r>
              <a:rPr lang="en-US" sz="4800" b="1" dirty="0" smtClean="0">
                <a:solidFill>
                  <a:schemeClr val="accent6">
                    <a:lumMod val="50000"/>
                  </a:schemeClr>
                </a:solidFill>
                <a:latin typeface="+mn-lt"/>
              </a:rPr>
              <a:t>pecific biomes </a:t>
            </a:r>
            <a:endParaRPr lang="en-US" sz="4800" b="1" dirty="0">
              <a:solidFill>
                <a:schemeClr val="accent6">
                  <a:lumMod val="50000"/>
                </a:schemeClr>
              </a:solidFill>
              <a:latin typeface="+mn-lt"/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52919795"/>
              </p:ext>
            </p:extLst>
          </p:nvPr>
        </p:nvGraphicFramePr>
        <p:xfrm>
          <a:off x="1868949" y="305742"/>
          <a:ext cx="4605989" cy="5526654"/>
        </p:xfrm>
        <a:graphic>
          <a:graphicData uri="http://schemas.openxmlformats.org/drawingml/2006/table">
            <a:tbl>
              <a:tblPr/>
              <a:tblGrid>
                <a:gridCol w="677050"/>
                <a:gridCol w="677050"/>
                <a:gridCol w="3251889"/>
              </a:tblGrid>
              <a:tr h="4179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Total</a:t>
                      </a:r>
                      <a:endParaRPr lang="en-US" sz="16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No.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BIOMES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Tropical moist and rain lowland forests.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Tropical moist and rain montane forests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Tropical dry (deciduous) broadleaf forests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Tropical grasslands (and savannas)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Tropical flooded grasslands (and savannas)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Tropical shrub-lands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Tropical montane grasslands (and savannas)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Tropical marshes and wetlands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Tropical tidal forests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Mangroves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Corals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Subtropical moist and rain lowland forests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96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Subtropical moist and rain montane forests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69947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Subtropical dry (deciduous) broadleaf forests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820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Subtropical grasslands (and savannas)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6820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Subtropical flooded grasslands (and savannas)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820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Subtropical shrub-lands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6820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Subtropical montane grasslands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73514701"/>
              </p:ext>
            </p:extLst>
          </p:nvPr>
        </p:nvGraphicFramePr>
        <p:xfrm>
          <a:off x="6969210" y="713521"/>
          <a:ext cx="5053914" cy="5205212"/>
        </p:xfrm>
        <a:graphic>
          <a:graphicData uri="http://schemas.openxmlformats.org/drawingml/2006/table">
            <a:tbl>
              <a:tblPr/>
              <a:tblGrid>
                <a:gridCol w="742892"/>
                <a:gridCol w="742892"/>
                <a:gridCol w="3568130"/>
              </a:tblGrid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Temperate broadleaf and mixed forests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Temperate needle-leaf (coniferous) forests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Boreal forests/ Taiga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Temperate grasslands (steppe and desert grasslands)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Temperate flooded grasslands (and savannas)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Temperate shrub-lands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Temperate Montane grasslands (steppes and Alpine vegetation)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Temperate marshes and wetlands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Tundra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Mediterranean forests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Mediterranean Woodlands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Mediterranean scrub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Deserts (Temperate zone)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Xeric scrublands (spiny thickets)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Fresh water lakes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Fresh Water Rivers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Marine and coastal ecosystem (including estuaries)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Urban and </a:t>
                      </a:r>
                      <a:r>
                        <a:rPr lang="en-US" sz="12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peri</a:t>
                      </a: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-urban ecosystems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Other: upper sources of great rivers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25470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Other: forested savanna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333496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-242797"/>
            <a:ext cx="2075935" cy="732435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16200000">
            <a:off x="-2285497" y="2863338"/>
            <a:ext cx="6858002" cy="1112086"/>
          </a:xfrm>
        </p:spPr>
        <p:txBody>
          <a:bodyPr>
            <a:normAutofit/>
          </a:bodyPr>
          <a:lstStyle/>
          <a:p>
            <a:r>
              <a:rPr lang="en-US" sz="4400" b="1" dirty="0" smtClean="0">
                <a:solidFill>
                  <a:schemeClr val="accent6">
                    <a:lumMod val="50000"/>
                  </a:schemeClr>
                </a:solidFill>
              </a:rPr>
              <a:t>Environmental Solutions</a:t>
            </a:r>
            <a:endParaRPr lang="en-US" sz="4400" b="1" dirty="0">
              <a:solidFill>
                <a:schemeClr val="accent6">
                  <a:lumMod val="50000"/>
                </a:schemeClr>
              </a:solidFill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7749945"/>
              </p:ext>
            </p:extLst>
          </p:nvPr>
        </p:nvGraphicFramePr>
        <p:xfrm>
          <a:off x="2631990" y="49425"/>
          <a:ext cx="9428206" cy="6739913"/>
        </p:xfrm>
        <a:graphic>
          <a:graphicData uri="http://schemas.openxmlformats.org/drawingml/2006/table">
            <a:tbl>
              <a:tblPr/>
              <a:tblGrid>
                <a:gridCol w="965869"/>
                <a:gridCol w="1009773"/>
                <a:gridCol w="702451"/>
                <a:gridCol w="6750113"/>
              </a:tblGrid>
              <a:tr h="36708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National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Regional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No.</a:t>
                      </a:r>
                      <a:endParaRPr lang="en-US" sz="16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Potential Solutions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The creation and effective management of protected Areas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Prevention, control and management of Invasive Alien Species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Enforcement of law towards protecting threatened species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Climate Smart Agriculture to address degradation in agricultural and rangeland systems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Promote forest and landscape restoration to address forest loss and degradation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Sustainable use of plant and animal genetic resources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Integrating biodiversity into the productive sectors (i.e. forestry, fisheries, mining, etc.)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Integrating Biodiversity and ecosystem services into development and finance planning (Including Natural Capital Accounting)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Sustainable Management of Surface &amp; Groundwater systems (freshwater)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Rebuilding Marine Fisheries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Restore and Protect Coastal Habitats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Reduce transboundary pollution of Coasts and Large Marine Ecosystems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Develop the enabling conditions, tools and environment for the sound management of harmful chemicals and wastes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Reduce the prevalence of harmful chemicals and waste and support the implementation of clean alternative technologies/substances.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Utilization of renewable energy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Development of efficient energy technologies in key sector (industry, commercial, transport and residential)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Promote integrated low-carbon urban systems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Promote transfer and development of low-carbon technologies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Promote innovative business models, financing and policy mechanism to support low-carbon technologies at scale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743552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-198045" y="-427964"/>
            <a:ext cx="2075935" cy="732435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6200000">
            <a:off x="-2517321" y="2872222"/>
            <a:ext cx="6896392" cy="1151948"/>
          </a:xfrm>
        </p:spPr>
        <p:txBody>
          <a:bodyPr/>
          <a:lstStyle/>
          <a:p>
            <a:pPr algn="ctr"/>
            <a:r>
              <a:rPr lang="en-US" b="1" dirty="0" smtClean="0">
                <a:solidFill>
                  <a:schemeClr val="accent6">
                    <a:lumMod val="50000"/>
                  </a:schemeClr>
                </a:solidFill>
                <a:latin typeface="+mn-lt"/>
              </a:rPr>
              <a:t>Programming Modalities</a:t>
            </a:r>
            <a:endParaRPr lang="en-US" b="1" dirty="0">
              <a:solidFill>
                <a:schemeClr val="accent6">
                  <a:lumMod val="50000"/>
                </a:schemeClr>
              </a:solidFill>
              <a:latin typeface="+mn-lt"/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61691926"/>
              </p:ext>
            </p:extLst>
          </p:nvPr>
        </p:nvGraphicFramePr>
        <p:xfrm>
          <a:off x="2248931" y="172990"/>
          <a:ext cx="8526162" cy="6122448"/>
        </p:xfrm>
        <a:graphic>
          <a:graphicData uri="http://schemas.openxmlformats.org/drawingml/2006/table">
            <a:tbl>
              <a:tblPr/>
              <a:tblGrid>
                <a:gridCol w="1469261"/>
                <a:gridCol w="7056901"/>
              </a:tblGrid>
              <a:tr h="765037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Total</a:t>
                      </a:r>
                      <a:endParaRPr lang="en-US" sz="18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GEF programming modalities 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AD47"/>
                    </a:solidFill>
                  </a:tcPr>
                </a:tc>
              </a:tr>
              <a:tr h="53021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Integrated Approach Programs (i.e. Food Security, Commodities)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53021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Programmatic Approaches using PFD and Child Projects (i.e. Illegal Wildlife Trade)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3021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Regional Multifocal Area Projects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53021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National Multifocal Area Projects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3021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Single Focal Area Projects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53021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Global projects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3021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Other: Regional project in the same ecosystem as forest sustainable management West Africa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53021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Other: Sustainable Waste Management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3021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Other: Successive projects to address issues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FDA"/>
                    </a:solidFill>
                  </a:tcPr>
                </a:tc>
              </a:tr>
              <a:tr h="53021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Other: Income Generating Activities are essential points we have to insist to address Global Environment Benefits.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A9D08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20679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>
                <a:latin typeface="Arial" panose="020B0604020202020204" pitchFamily="34" charset="0"/>
                <a:cs typeface="Arial" panose="020B0604020202020204" pitchFamily="34" charset="0"/>
              </a:rPr>
              <a:t>Coastal West Africa Trends</a:t>
            </a: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en-US" sz="3600" b="1" dirty="0"/>
          </a:p>
          <a:p>
            <a:r>
              <a:rPr lang="en-US" sz="3600" b="1" dirty="0"/>
              <a:t>GEF ECW 2016</a:t>
            </a:r>
            <a:endParaRPr lang="en-US" sz="3600" b="1" dirty="0"/>
          </a:p>
        </p:txBody>
      </p:sp>
    </p:spTree>
    <p:extLst>
      <p:ext uri="{BB962C8B-B14F-4D97-AF65-F5344CB8AC3E}">
        <p14:creationId xmlns:p14="http://schemas.microsoft.com/office/powerpoint/2010/main" val="2366076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52650" y="1"/>
            <a:ext cx="7886700" cy="914401"/>
          </a:xfrm>
        </p:spPr>
        <p:txBody>
          <a:bodyPr>
            <a:normAutofit/>
          </a:bodyPr>
          <a:lstStyle/>
          <a:p>
            <a:r>
              <a:rPr lang="en-US" b="1" dirty="0" smtClean="0">
                <a:latin typeface="Arial" panose="020B0604020202020204" pitchFamily="34" charset="0"/>
                <a:cs typeface="Arial" panose="020B0604020202020204" pitchFamily="34" charset="0"/>
              </a:rPr>
              <a:t>Biomes</a:t>
            </a: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/>
          </p:nvPr>
        </p:nvGraphicFramePr>
        <p:xfrm>
          <a:off x="1806389" y="806825"/>
          <a:ext cx="8431306" cy="586291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774543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/>
          </p:nvPr>
        </p:nvGraphicFramePr>
        <p:xfrm>
          <a:off x="1824039" y="357189"/>
          <a:ext cx="8472486" cy="618648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86611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52650" y="121025"/>
            <a:ext cx="7886700" cy="833717"/>
          </a:xfrm>
        </p:spPr>
        <p:txBody>
          <a:bodyPr>
            <a:normAutofit/>
          </a:bodyPr>
          <a:lstStyle/>
          <a:p>
            <a:r>
              <a:rPr lang="en-US" b="1" dirty="0" smtClean="0">
                <a:latin typeface="Arial" panose="020B0604020202020204" pitchFamily="34" charset="0"/>
                <a:cs typeface="Arial" panose="020B0604020202020204" pitchFamily="34" charset="0"/>
              </a:rPr>
              <a:t>Environmental Pressures</a:t>
            </a: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/>
          </p:nvPr>
        </p:nvGraphicFramePr>
        <p:xfrm>
          <a:off x="1860177" y="1135856"/>
          <a:ext cx="8310283" cy="572214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44863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/>
          </p:nvPr>
        </p:nvGraphicFramePr>
        <p:xfrm>
          <a:off x="2095501" y="400050"/>
          <a:ext cx="8058149" cy="62436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160436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664</TotalTime>
  <Words>869</Words>
  <Application>Microsoft Office PowerPoint</Application>
  <PresentationFormat>Widescreen</PresentationFormat>
  <Paragraphs>302</Paragraphs>
  <Slides>13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7" baseType="lpstr">
      <vt:lpstr>Arial</vt:lpstr>
      <vt:lpstr>Calibri</vt:lpstr>
      <vt:lpstr>Calibri Light</vt:lpstr>
      <vt:lpstr>Office Theme</vt:lpstr>
      <vt:lpstr>Potential Pressures</vt:lpstr>
      <vt:lpstr>Specific biomes </vt:lpstr>
      <vt:lpstr>PowerPoint Presentation</vt:lpstr>
      <vt:lpstr>Programming Modalities</vt:lpstr>
      <vt:lpstr>Coastal West Africa Trends</vt:lpstr>
      <vt:lpstr>Biomes</vt:lpstr>
      <vt:lpstr>PowerPoint Presentation</vt:lpstr>
      <vt:lpstr>Environmental Pressures</vt:lpstr>
      <vt:lpstr>PowerPoint Presentation</vt:lpstr>
      <vt:lpstr>Solutions</vt:lpstr>
      <vt:lpstr>PowerPoint Presentation</vt:lpstr>
      <vt:lpstr>Programming Modality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Christian Holde Severin</dc:creator>
  <cp:lastModifiedBy>Robert T. Schreiber</cp:lastModifiedBy>
  <cp:revision>16</cp:revision>
  <dcterms:created xsi:type="dcterms:W3CDTF">2016-02-18T05:07:24Z</dcterms:created>
  <dcterms:modified xsi:type="dcterms:W3CDTF">2016-05-12T08:44:00Z</dcterms:modified>
</cp:coreProperties>
</file>

<file path=docProps/thumbnail.jpeg>
</file>