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8" r:id="rId3"/>
    <p:sldId id="274" r:id="rId4"/>
    <p:sldId id="276" r:id="rId5"/>
    <p:sldId id="260" r:id="rId6"/>
    <p:sldId id="279" r:id="rId7"/>
    <p:sldId id="262" r:id="rId8"/>
    <p:sldId id="277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22"/>
    <p:restoredTop sz="94624"/>
  </p:normalViewPr>
  <p:slideViewPr>
    <p:cSldViewPr snapToGrid="0" snapToObjects="1">
      <p:cViewPr varScale="1">
        <p:scale>
          <a:sx n="104" d="100"/>
          <a:sy n="104" d="100"/>
        </p:scale>
        <p:origin x="7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F5ACB-369F-1241-BEC9-5C1A8A21708F}" type="datetimeFigureOut">
              <a:rPr lang="en-US" smtClean="0"/>
              <a:t>1/16/19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CEFFE-57DC-5A43-8D1D-C864386B2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92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C5B8-888B-2648-B8D2-7D47FCC7E4B1}" type="datetimeFigureOut">
              <a:rPr lang="en-US" smtClean="0"/>
              <a:t>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213D-82C2-3F4D-AA6B-F47F5DCCE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1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C5B8-888B-2648-B8D2-7D47FCC7E4B1}" type="datetimeFigureOut">
              <a:rPr lang="en-US" smtClean="0"/>
              <a:t>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213D-82C2-3F4D-AA6B-F47F5DCCE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5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C5B8-888B-2648-B8D2-7D47FCC7E4B1}" type="datetimeFigureOut">
              <a:rPr lang="en-US" smtClean="0"/>
              <a:t>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213D-82C2-3F4D-AA6B-F47F5DCCE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6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C5B8-888B-2648-B8D2-7D47FCC7E4B1}" type="datetimeFigureOut">
              <a:rPr lang="en-US" smtClean="0"/>
              <a:t>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213D-82C2-3F4D-AA6B-F47F5DCCE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7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C5B8-888B-2648-B8D2-7D47FCC7E4B1}" type="datetimeFigureOut">
              <a:rPr lang="en-US" smtClean="0"/>
              <a:t>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213D-82C2-3F4D-AA6B-F47F5DCCE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66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C5B8-888B-2648-B8D2-7D47FCC7E4B1}" type="datetimeFigureOut">
              <a:rPr lang="en-US" smtClean="0"/>
              <a:t>1/16/19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213D-82C2-3F4D-AA6B-F47F5DCCE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96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C5B8-888B-2648-B8D2-7D47FCC7E4B1}" type="datetimeFigureOut">
              <a:rPr lang="en-US" smtClean="0"/>
              <a:t>1/16/19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213D-82C2-3F4D-AA6B-F47F5DCCE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40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C5B8-888B-2648-B8D2-7D47FCC7E4B1}" type="datetimeFigureOut">
              <a:rPr lang="en-US" smtClean="0"/>
              <a:t>1/16/19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213D-82C2-3F4D-AA6B-F47F5DCCE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8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C5B8-888B-2648-B8D2-7D47FCC7E4B1}" type="datetimeFigureOut">
              <a:rPr lang="en-US" smtClean="0"/>
              <a:t>1/16/19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213D-82C2-3F4D-AA6B-F47F5DCCE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76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C5B8-888B-2648-B8D2-7D47FCC7E4B1}" type="datetimeFigureOut">
              <a:rPr lang="en-US" smtClean="0"/>
              <a:t>1/16/19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213D-82C2-3F4D-AA6B-F47F5DCCE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94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C5B8-888B-2648-B8D2-7D47FCC7E4B1}" type="datetimeFigureOut">
              <a:rPr lang="en-US" smtClean="0"/>
              <a:t>1/16/19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213D-82C2-3F4D-AA6B-F47F5DCCE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48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EC5B8-888B-2648-B8D2-7D47FCC7E4B1}" type="datetimeFigureOut">
              <a:rPr lang="en-US" smtClean="0"/>
              <a:t>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F213D-82C2-3F4D-AA6B-F47F5DCCE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2150" y="632587"/>
            <a:ext cx="9856573" cy="2387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Strengthening climate information and early warning systems in Africa for climate resilient development and adaptation to climate change – Country: Sierra Leone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5682" y="4663033"/>
            <a:ext cx="5169243" cy="1655762"/>
          </a:xfrm>
        </p:spPr>
        <p:txBody>
          <a:bodyPr/>
          <a:lstStyle/>
          <a:p>
            <a:r>
              <a:rPr lang="en-US" dirty="0" smtClean="0"/>
              <a:t>Gabriel Mannah </a:t>
            </a:r>
            <a:r>
              <a:rPr lang="en-US" dirty="0" err="1" smtClean="0"/>
              <a:t>Kpaka</a:t>
            </a:r>
            <a:endParaRPr lang="en-US" dirty="0" smtClean="0"/>
          </a:p>
          <a:p>
            <a:r>
              <a:rPr lang="en-US" b="1" i="1" dirty="0" smtClean="0"/>
              <a:t>Deputy Director General/Head of Operations</a:t>
            </a:r>
          </a:p>
        </p:txBody>
      </p:sp>
    </p:spTree>
    <p:extLst>
      <p:ext uri="{BB962C8B-B14F-4D97-AF65-F5344CB8AC3E}">
        <p14:creationId xmlns:p14="http://schemas.microsoft.com/office/powerpoint/2010/main" val="1256416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14590"/>
            <a:ext cx="9144000" cy="817648"/>
          </a:xfrm>
        </p:spPr>
        <p:txBody>
          <a:bodyPr>
            <a:normAutofit fontScale="90000"/>
          </a:bodyPr>
          <a:lstStyle/>
          <a:p>
            <a:r>
              <a:rPr lang="mr-IN" dirty="0" smtClean="0"/>
              <a:t>……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Output 1 component</a:t>
            </a:r>
            <a:r>
              <a:rPr lang="mr-IN" dirty="0" smtClean="0"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55805"/>
            <a:ext cx="9144000" cy="3601995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Output 1.3: Forecasting meteorological tools, software, infrastructure facilities and specialized training are made available to run SYNERGIE, &amp; AMESD systems to strengthen the capacity of SLMD to produce improved and sector tailored weather forecasts. (Sierra Leone Meteorological Department SLMD)</a:t>
            </a:r>
          </a:p>
          <a:p>
            <a:pPr algn="just"/>
            <a:endParaRPr lang="en-US" dirty="0"/>
          </a:p>
          <a:p>
            <a:r>
              <a:rPr lang="en-US" b="1" i="1" dirty="0" smtClean="0"/>
              <a:t>Results</a:t>
            </a:r>
          </a:p>
          <a:p>
            <a:pPr algn="just"/>
            <a:r>
              <a:rPr lang="en-US" dirty="0"/>
              <a:t>P</a:t>
            </a:r>
            <a:r>
              <a:rPr lang="en-US" dirty="0" smtClean="0"/>
              <a:t>artnership between SLMD and the MAFFS (Food and Nutrition Early Warning Platform) for collaboration in </a:t>
            </a:r>
            <a:r>
              <a:rPr lang="en-US" strike="sngStrike" dirty="0" smtClean="0"/>
              <a:t>AMESD-PUMA </a:t>
            </a:r>
            <a:r>
              <a:rPr lang="en-US" dirty="0" smtClean="0"/>
              <a:t> MESA e-station.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30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4756"/>
          </a:xfrm>
        </p:spPr>
        <p:txBody>
          <a:bodyPr/>
          <a:lstStyle/>
          <a:p>
            <a:pPr algn="ctr"/>
            <a:r>
              <a:rPr lang="mr-IN" dirty="0" smtClean="0"/>
              <a:t>……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Output 1 component</a:t>
            </a:r>
            <a:r>
              <a:rPr lang="mr-IN" dirty="0" smtClean="0"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Output 1.4: A total of 6 Meteorologists, 16 Meteorological Technicians, 4 Forecasting Superintendent Officers 20 Specialist Superintendent Officers are trained to support EWS data handling and forecasting operations. (Sierra Leone Meteorological Department-SLMD and the University of Sierra Leone - </a:t>
            </a:r>
            <a:r>
              <a:rPr lang="en-US" dirty="0" err="1" smtClean="0"/>
              <a:t>Fourah</a:t>
            </a:r>
            <a:r>
              <a:rPr lang="en-US" dirty="0" smtClean="0"/>
              <a:t> Bay College)</a:t>
            </a:r>
          </a:p>
          <a:p>
            <a:pPr marL="0" indent="0" algn="ctr">
              <a:buNone/>
            </a:pPr>
            <a:r>
              <a:rPr lang="en-US" b="1" i="1" dirty="0" smtClean="0"/>
              <a:t>Results</a:t>
            </a:r>
          </a:p>
          <a:p>
            <a:r>
              <a:rPr lang="en-US" dirty="0" smtClean="0"/>
              <a:t>2 Meteorologist trained at MSc level in Reading</a:t>
            </a:r>
          </a:p>
          <a:p>
            <a:r>
              <a:rPr lang="en-US" dirty="0" smtClean="0"/>
              <a:t>7 Meteorological technicians trained in Nigeria</a:t>
            </a:r>
          </a:p>
          <a:p>
            <a:r>
              <a:rPr lang="en-US" dirty="0" smtClean="0"/>
              <a:t>5 hydrologist trained in Niger</a:t>
            </a:r>
            <a:endParaRPr lang="en-US" dirty="0" smtClean="0"/>
          </a:p>
          <a:p>
            <a:r>
              <a:rPr lang="en-US" dirty="0" smtClean="0"/>
              <a:t>In-service training on-going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40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r-IN" dirty="0" smtClean="0"/>
              <a:t>……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Output 1 component</a:t>
            </a:r>
            <a:r>
              <a:rPr lang="mr-IN" dirty="0" smtClean="0"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dirty="0" smtClean="0"/>
              <a:t>Output 1.5: A Communications network is established for SLMD and ONS-Disaster Management Department to support EWS warning and dissemination mechanism. (ONS-Disaster Management Department and Sierra Leone Meteorological Department-SLMD)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b="1" i="1" dirty="0" smtClean="0"/>
              <a:t>Results</a:t>
            </a:r>
          </a:p>
          <a:p>
            <a:r>
              <a:rPr lang="en-US" dirty="0"/>
              <a:t>C</a:t>
            </a:r>
            <a:r>
              <a:rPr lang="en-US" dirty="0" smtClean="0"/>
              <a:t>ommunication network between SLMD and the ONS- Disaster Management Department and all DM Committee Members including Directorate of Water Resources established (CIDMEWS);</a:t>
            </a:r>
          </a:p>
          <a:p>
            <a:r>
              <a:rPr lang="en-US" dirty="0" smtClean="0"/>
              <a:t>SLMET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13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OUTPUT 2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OUTCOME 2: Efficient and effective use of hydro-meteorological information for generating early warnings and support long-term development plans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Results</a:t>
            </a:r>
          </a:p>
          <a:p>
            <a:r>
              <a:rPr lang="en-US" dirty="0" smtClean="0"/>
              <a:t>10 days forecast generated from the 8 AWS</a:t>
            </a:r>
          </a:p>
          <a:p>
            <a:r>
              <a:rPr lang="en-US" dirty="0" smtClean="0"/>
              <a:t>The installation of the hydrological monitoring stations is ongoing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166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Gaps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7073"/>
            <a:ext cx="10515600" cy="465989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needs for hydro-meteorological monitoring to support warning of floods</a:t>
            </a:r>
          </a:p>
          <a:p>
            <a:r>
              <a:rPr lang="en-US" dirty="0" smtClean="0"/>
              <a:t>Procure and install more weather stations countrywide ( Marine, </a:t>
            </a:r>
            <a:r>
              <a:rPr lang="en-US" dirty="0" err="1" smtClean="0"/>
              <a:t>Agromet</a:t>
            </a:r>
            <a:r>
              <a:rPr lang="en-US" dirty="0" smtClean="0"/>
              <a:t>, Upper Air station and Synoptic  Weather station)</a:t>
            </a:r>
          </a:p>
          <a:p>
            <a:r>
              <a:rPr lang="en-US" dirty="0" smtClean="0"/>
              <a:t>Procure and install Radar</a:t>
            </a:r>
          </a:p>
          <a:p>
            <a:r>
              <a:rPr lang="en-US" dirty="0" smtClean="0"/>
              <a:t>Procure and operationalize a mobile AWS for sensor’s field calibration, integrating recently installed and existing AWS and interfacing to central data collection &amp; storage system;</a:t>
            </a:r>
          </a:p>
          <a:p>
            <a:r>
              <a:rPr lang="en-US" dirty="0" smtClean="0"/>
              <a:t> Centralize data collection &amp; storage systems;</a:t>
            </a:r>
          </a:p>
          <a:p>
            <a:r>
              <a:rPr lang="en-US" b="1" i="1" dirty="0" smtClean="0"/>
              <a:t>Forecasting meteorological tools, software, infrastructure facilities and specialized training</a:t>
            </a:r>
            <a:r>
              <a:rPr lang="en-US" i="1" dirty="0" smtClean="0"/>
              <a:t>:  </a:t>
            </a:r>
            <a:r>
              <a:rPr lang="en-US" dirty="0" smtClean="0"/>
              <a:t>workstations to support downscale of regional and international forecast products for sector tailored forecasting;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730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r-IN" dirty="0" smtClean="0"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.GAP.....cont</a:t>
            </a:r>
            <a:r>
              <a:rPr lang="mr-IN" dirty="0" smtClean="0"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dirty="0" smtClean="0"/>
              <a:t>Procure and install a Television and Radio Weather Broadcast equipment for forecast dissemination;</a:t>
            </a:r>
          </a:p>
          <a:p>
            <a:r>
              <a:rPr lang="en-US" dirty="0" smtClean="0"/>
              <a:t>Efficient and effective use of hydro-meteorological information for generating early warnings and support long-term development plans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67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2789" y="729049"/>
            <a:ext cx="9144000" cy="1062682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WAY FORWARD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51222"/>
            <a:ext cx="9144000" cy="1285102"/>
          </a:xfrm>
        </p:spPr>
        <p:txBody>
          <a:bodyPr/>
          <a:lstStyle/>
          <a:p>
            <a:pPr marL="342900" indent="-342900" algn="l">
              <a:buFont typeface="Arial" charset="0"/>
              <a:buChar char="•"/>
            </a:pPr>
            <a:r>
              <a:rPr lang="en-US" dirty="0" smtClean="0"/>
              <a:t>PHASE 2= Building on the SCIEW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64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THE END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gabrielkpaka@gmail.com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496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64017"/>
            <a:ext cx="9144000" cy="731151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Times New Roman" charset="0"/>
                <a:ea typeface="Times New Roman" charset="0"/>
                <a:cs typeface="Times New Roman" charset="0"/>
              </a:rPr>
              <a:t>OUTLINE</a:t>
            </a:r>
            <a:endParaRPr lang="en-US" sz="48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55805"/>
            <a:ext cx="9144000" cy="4250725"/>
          </a:xfrm>
        </p:spPr>
        <p:txBody>
          <a:bodyPr/>
          <a:lstStyle/>
          <a:p>
            <a:pPr marL="342900" indent="-342900" algn="l"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Country Scenario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Network of Weather stations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Project Overview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Proposed Project Operational structure</a:t>
            </a: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Project outputs </a:t>
            </a:r>
          </a:p>
          <a:p>
            <a:pPr marL="342900" indent="-342900" algn="l">
              <a:buFont typeface="Arial" charset="0"/>
              <a:buChar char="•"/>
            </a:pP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 algn="l">
              <a:buFont typeface="Arial" charset="0"/>
              <a:buChar char="•"/>
            </a:pP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 algn="l">
              <a:buFont typeface="Arial" charset="0"/>
              <a:buChar char="•"/>
            </a:pP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 algn="l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4053016" y="3595816"/>
            <a:ext cx="531341" cy="2718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84357" y="3547074"/>
            <a:ext cx="1767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and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315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5146" y="516878"/>
            <a:ext cx="9144000" cy="79293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Country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Senario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557" y="1692871"/>
            <a:ext cx="6561437" cy="4312513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Sierra Leone is particularly </a:t>
            </a:r>
            <a:r>
              <a:rPr lang="en-US" b="1" dirty="0" smtClean="0"/>
              <a:t>vulnerable</a:t>
            </a:r>
            <a:r>
              <a:rPr lang="en-US" dirty="0" smtClean="0"/>
              <a:t> to: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dirty="0" smtClean="0"/>
              <a:t> the increasing </a:t>
            </a:r>
            <a:r>
              <a:rPr lang="en-US" b="1" i="1" dirty="0" smtClean="0"/>
              <a:t>frequency</a:t>
            </a:r>
            <a:r>
              <a:rPr lang="en-US" dirty="0" smtClean="0"/>
              <a:t> and </a:t>
            </a:r>
            <a:r>
              <a:rPr lang="en-US" b="1" i="1" dirty="0" smtClean="0"/>
              <a:t>severity</a:t>
            </a:r>
            <a:r>
              <a:rPr lang="en-US" dirty="0" smtClean="0"/>
              <a:t> of droughts, floods and severe storms </a:t>
            </a:r>
          </a:p>
          <a:p>
            <a:pPr marL="342900" indent="-342900" algn="just">
              <a:buFont typeface="Wingdings" charset="2"/>
              <a:buChar char="v"/>
            </a:pPr>
            <a:r>
              <a:rPr lang="en-US" dirty="0"/>
              <a:t>T</a:t>
            </a:r>
            <a:r>
              <a:rPr lang="en-US" dirty="0" smtClean="0"/>
              <a:t>heir impacts on sectors such as agriculture, fisheries, as well as infrastructure and hydro-electric power production had been severe.  </a:t>
            </a:r>
          </a:p>
          <a:p>
            <a:pPr marL="342900" indent="-342900" algn="just">
              <a:buFont typeface="Wingdings" charset="2"/>
              <a:buChar char="v"/>
            </a:pPr>
            <a:r>
              <a:rPr lang="en-US" dirty="0" smtClean="0"/>
              <a:t>Such climate related hazards are having increasingly adverse effects on the country and future climate change is likely to further exacerbate the situation.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6DF3F2-793C-4325-A343-7318C88716CB}"/>
              </a:ext>
            </a:extLst>
          </p:cNvPr>
          <p:cNvPicPr/>
          <p:nvPr/>
        </p:nvPicPr>
        <p:blipFill rotWithShape="1">
          <a:blip r:embed="rId2"/>
          <a:srcRect t="7618" b="12782"/>
          <a:stretch/>
        </p:blipFill>
        <p:spPr bwMode="auto">
          <a:xfrm>
            <a:off x="7315200" y="1701209"/>
            <a:ext cx="4670854" cy="3556591"/>
          </a:xfrm>
          <a:prstGeom prst="rect">
            <a:avLst/>
          </a:prstGeom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8753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Weather Station: Past and Present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Station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Past</a:t>
                      </a:r>
                      <a:r>
                        <a:rPr lang="en-US" baseline="0" dirty="0" smtClean="0"/>
                        <a:t> (Before the War)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Before the Project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Currently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Manned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Synoptic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9+5”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Agromet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(IFAD)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Rainfall station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(WMO)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Upper Air Station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Radar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571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11" y="266271"/>
            <a:ext cx="10826578" cy="117947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Project overview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5741"/>
            <a:ext cx="10515600" cy="473122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enhance the capacity of hydro-meteorological services and networks to predict climatic events and associated risks </a:t>
            </a:r>
          </a:p>
          <a:p>
            <a:pPr algn="just"/>
            <a:r>
              <a:rPr lang="en-US" dirty="0" smtClean="0"/>
              <a:t> develop a more effective and targeted delivery of </a:t>
            </a:r>
            <a:r>
              <a:rPr lang="en-US" b="1" i="1" dirty="0" smtClean="0"/>
              <a:t>climate information</a:t>
            </a:r>
            <a:r>
              <a:rPr lang="en-US" i="1" dirty="0" smtClean="0"/>
              <a:t> </a:t>
            </a:r>
            <a:r>
              <a:rPr lang="en-US" dirty="0" smtClean="0"/>
              <a:t>including early warnings ( Issuing warning and dissemination)</a:t>
            </a:r>
          </a:p>
          <a:p>
            <a:r>
              <a:rPr lang="en-US" dirty="0"/>
              <a:t>S</a:t>
            </a:r>
            <a:r>
              <a:rPr lang="en-US" dirty="0" smtClean="0"/>
              <a:t>upport improved and timely responses to forecast climate-related risks. </a:t>
            </a:r>
          </a:p>
          <a:p>
            <a:r>
              <a:rPr lang="en-US" dirty="0" smtClean="0"/>
              <a:t> Capacity development to effectively predict future climate events; </a:t>
            </a:r>
          </a:p>
          <a:p>
            <a:r>
              <a:rPr lang="en-US" dirty="0" smtClean="0"/>
              <a:t>Enhance a national framework and environmental databases to assess and integrate climate change risks into sectoral and development policies;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330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Proposed Project Operational structure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919" y="1853514"/>
            <a:ext cx="7166919" cy="4075640"/>
          </a:xfrm>
        </p:spPr>
      </p:pic>
    </p:spTree>
    <p:extLst>
      <p:ext uri="{BB962C8B-B14F-4D97-AF65-F5344CB8AC3E}">
        <p14:creationId xmlns:p14="http://schemas.microsoft.com/office/powerpoint/2010/main" val="1970266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PROJECT OUTPUTS ( 1&amp;2) </a:t>
            </a:r>
            <a:endParaRPr lang="en-US" sz="4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dirty="0" smtClean="0"/>
              <a:t>OUTCOME 1. Enhanced capacity of national hydro-meteorological (NHMS) institutions to monitor extreme weather and produce sector tailored weather forecasting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OUTCOME 2.Efficient and effective use of hydro-meteorological information for generating early warnings and support long-term development plans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833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0368" y="516882"/>
            <a:ext cx="9144000" cy="941215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OUTPUT 1 Components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1915296"/>
            <a:ext cx="9436443" cy="334250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Output 1.1: 12 river gauges, 2 water level (</a:t>
            </a:r>
            <a:r>
              <a:rPr lang="en-US" dirty="0" err="1" smtClean="0"/>
              <a:t>limnimetric</a:t>
            </a:r>
            <a:r>
              <a:rPr lang="en-US" dirty="0" smtClean="0"/>
              <a:t> scale), 6 groundwater data logger, 2 signal counter rotations for hydrological monitoring are installed in partnership with SLMD to complement watershed management networks of </a:t>
            </a:r>
            <a:r>
              <a:rPr lang="en-US" dirty="0" err="1" smtClean="0"/>
              <a:t>Guma</a:t>
            </a:r>
            <a:r>
              <a:rPr lang="en-US" dirty="0" smtClean="0"/>
              <a:t> Valley, </a:t>
            </a:r>
            <a:r>
              <a:rPr lang="en-US" dirty="0" err="1" smtClean="0"/>
              <a:t>Bumbuna</a:t>
            </a:r>
            <a:r>
              <a:rPr lang="en-US" dirty="0" smtClean="0"/>
              <a:t> Watershed and The Ministry of Water Resources (MWR). (The Ministry of Water Resources (MWR))</a:t>
            </a:r>
          </a:p>
          <a:p>
            <a:r>
              <a:rPr lang="en-US" dirty="0" smtClean="0"/>
              <a:t>Results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 smtClean="0"/>
              <a:t>13 automatic hydrological monitoring stations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 smtClean="0"/>
              <a:t>15 groundwater monitoring stations</a:t>
            </a:r>
            <a:endParaRPr lang="en-US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262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r-IN" dirty="0" smtClean="0"/>
              <a:t>……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Output 1 component</a:t>
            </a:r>
            <a:r>
              <a:rPr lang="mr-IN" dirty="0" smtClean="0"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9373"/>
            <a:ext cx="10515600" cy="4397590"/>
          </a:xfrm>
        </p:spPr>
        <p:txBody>
          <a:bodyPr/>
          <a:lstStyle/>
          <a:p>
            <a:r>
              <a:rPr lang="en-US" dirty="0" smtClean="0"/>
              <a:t>Output 1.2: 38 rainfall gauges, 8 synoptic, 8 Agrometeorological/climatological automatic weather stations, to support the establishment of an integrated weather monitoring network. (Sierra Leone Meteorological Department-SLMD)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Results</a:t>
            </a:r>
          </a:p>
          <a:p>
            <a:pPr>
              <a:buFont typeface="Arial" charset="0"/>
              <a:buChar char="•"/>
            </a:pPr>
            <a:r>
              <a:rPr lang="en-US" dirty="0"/>
              <a:t>9</a:t>
            </a:r>
            <a:r>
              <a:rPr lang="en-US" dirty="0" smtClean="0"/>
              <a:t> Synoptic  AWS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1 Manual Station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These stations emits 10 days forecast </a:t>
            </a:r>
          </a:p>
        </p:txBody>
      </p:sp>
    </p:spTree>
    <p:extLst>
      <p:ext uri="{BB962C8B-B14F-4D97-AF65-F5344CB8AC3E}">
        <p14:creationId xmlns:p14="http://schemas.microsoft.com/office/powerpoint/2010/main" val="226149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817</Words>
  <Application>Microsoft Macintosh PowerPoint</Application>
  <PresentationFormat>Widescreen</PresentationFormat>
  <Paragraphs>109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Calibri Light</vt:lpstr>
      <vt:lpstr>Mangal</vt:lpstr>
      <vt:lpstr>Times New Roman</vt:lpstr>
      <vt:lpstr>Wingdings</vt:lpstr>
      <vt:lpstr>Arial</vt:lpstr>
      <vt:lpstr>Office Theme</vt:lpstr>
      <vt:lpstr>Strengthening climate information and early warning systems in Africa for climate resilient development and adaptation to climate change – Country: Sierra Leone</vt:lpstr>
      <vt:lpstr>OUTLINE</vt:lpstr>
      <vt:lpstr>Country Senario</vt:lpstr>
      <vt:lpstr>Weather Station: Past and Present</vt:lpstr>
      <vt:lpstr>Project overview</vt:lpstr>
      <vt:lpstr>Proposed Project Operational structure</vt:lpstr>
      <vt:lpstr>PROJECT OUTPUTS ( 1&amp;2) </vt:lpstr>
      <vt:lpstr>OUTPUT 1 Components</vt:lpstr>
      <vt:lpstr>……Output 1 component… </vt:lpstr>
      <vt:lpstr>……Output 1 component… </vt:lpstr>
      <vt:lpstr>……Output 1 component… </vt:lpstr>
      <vt:lpstr>……Output 1 component… </vt:lpstr>
      <vt:lpstr>OUTPUT 2</vt:lpstr>
      <vt:lpstr>Gaps</vt:lpstr>
      <vt:lpstr>….GAP.....cont…</vt:lpstr>
      <vt:lpstr>WAY FORWARD</vt:lpstr>
      <vt:lpstr>THE END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climate information and early warning systems in Africa for climate resilient development and adaptation to climate change – Country: Sierra Leone</dc:title>
  <dc:creator>Microsoft Office User</dc:creator>
  <cp:lastModifiedBy>Microsoft Office User</cp:lastModifiedBy>
  <cp:revision>35</cp:revision>
  <dcterms:created xsi:type="dcterms:W3CDTF">2019-01-16T00:51:09Z</dcterms:created>
  <dcterms:modified xsi:type="dcterms:W3CDTF">2019-01-16T14:49:06Z</dcterms:modified>
</cp:coreProperties>
</file>