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35" r:id="rId2"/>
    <p:sldMasterId id="2147483753" r:id="rId3"/>
  </p:sldMasterIdLst>
  <p:notesMasterIdLst>
    <p:notesMasterId r:id="rId38"/>
  </p:notesMasterIdLst>
  <p:sldIdLst>
    <p:sldId id="549" r:id="rId4"/>
    <p:sldId id="575" r:id="rId5"/>
    <p:sldId id="550" r:id="rId6"/>
    <p:sldId id="576" r:id="rId7"/>
    <p:sldId id="464" r:id="rId8"/>
    <p:sldId id="551" r:id="rId9"/>
    <p:sldId id="498" r:id="rId10"/>
    <p:sldId id="578" r:id="rId11"/>
    <p:sldId id="559" r:id="rId12"/>
    <p:sldId id="560" r:id="rId13"/>
    <p:sldId id="561" r:id="rId14"/>
    <p:sldId id="562" r:id="rId15"/>
    <p:sldId id="563" r:id="rId16"/>
    <p:sldId id="564" r:id="rId17"/>
    <p:sldId id="565" r:id="rId18"/>
    <p:sldId id="566" r:id="rId19"/>
    <p:sldId id="567" r:id="rId20"/>
    <p:sldId id="582" r:id="rId21"/>
    <p:sldId id="585" r:id="rId22"/>
    <p:sldId id="584" r:id="rId23"/>
    <p:sldId id="569" r:id="rId24"/>
    <p:sldId id="570" r:id="rId25"/>
    <p:sldId id="571" r:id="rId26"/>
    <p:sldId id="572" r:id="rId27"/>
    <p:sldId id="573" r:id="rId28"/>
    <p:sldId id="574" r:id="rId29"/>
    <p:sldId id="554" r:id="rId30"/>
    <p:sldId id="545" r:id="rId31"/>
    <p:sldId id="493" r:id="rId32"/>
    <p:sldId id="497" r:id="rId33"/>
    <p:sldId id="606" r:id="rId34"/>
    <p:sldId id="548" r:id="rId35"/>
    <p:sldId id="589" r:id="rId36"/>
    <p:sldId id="607" r:id="rId37"/>
  </p:sldIdLst>
  <p:sldSz cx="12192000" cy="6858000"/>
  <p:notesSz cx="6980238"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us Pram Astrup" initials="CPA" lastIdx="0" clrIdx="0">
    <p:extLst>
      <p:ext uri="{19B8F6BF-5375-455C-9EA6-DF929625EA0E}">
        <p15:presenceInfo xmlns:p15="http://schemas.microsoft.com/office/powerpoint/2012/main" userId="S-1-5-21-88094858-919529-1617787245-21141" providerId="AD"/>
      </p:ext>
    </p:extLst>
  </p:cmAuthor>
  <p:cmAuthor id="2" name="Naoko Ishii" initials="NI" lastIdx="5" clrIdx="1">
    <p:extLst>
      <p:ext uri="{19B8F6BF-5375-455C-9EA6-DF929625EA0E}">
        <p15:presenceInfo xmlns:p15="http://schemas.microsoft.com/office/powerpoint/2012/main" userId="S-1-5-21-88094858-919529-1617787245-14691" providerId="AD"/>
      </p:ext>
    </p:extLst>
  </p:cmAuthor>
  <p:cmAuthor id="3" name="Gustavo Alberto Fonseca" initials="GAF" lastIdx="4" clrIdx="2">
    <p:extLst>
      <p:ext uri="{19B8F6BF-5375-455C-9EA6-DF929625EA0E}">
        <p15:presenceInfo xmlns:p15="http://schemas.microsoft.com/office/powerpoint/2012/main" userId="S-1-5-21-88094858-919529-1617787245-3352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B56B"/>
    <a:srgbClr val="062C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98" autoAdjust="0"/>
    <p:restoredTop sz="93899" autoAdjust="0"/>
  </p:normalViewPr>
  <p:slideViewPr>
    <p:cSldViewPr snapToGrid="0">
      <p:cViewPr varScale="1">
        <p:scale>
          <a:sx n="64" d="100"/>
          <a:sy n="64" d="100"/>
        </p:scale>
        <p:origin x="1012" y="36"/>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0" d="100"/>
        <a:sy n="60" d="100"/>
      </p:scale>
      <p:origin x="0" y="-39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ommentAuthors" Target="commentAuthor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477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53853" y="0"/>
            <a:ext cx="3024770" cy="458788"/>
          </a:xfrm>
          <a:prstGeom prst="rect">
            <a:avLst/>
          </a:prstGeom>
        </p:spPr>
        <p:txBody>
          <a:bodyPr vert="horz" lIns="91440" tIns="45720" rIns="91440" bIns="45720" rtlCol="0"/>
          <a:lstStyle>
            <a:lvl1pPr algn="r">
              <a:defRPr sz="1200"/>
            </a:lvl1pPr>
          </a:lstStyle>
          <a:p>
            <a:fld id="{60209F4B-0ED1-4061-890F-1417D17A0176}" type="datetimeFigureOut">
              <a:rPr lang="en-US" smtClean="0"/>
              <a:t>4/3/2017</a:t>
            </a:fld>
            <a:endParaRPr lang="en-US" dirty="0"/>
          </a:p>
        </p:txBody>
      </p:sp>
      <p:sp>
        <p:nvSpPr>
          <p:cNvPr id="4" name="Slide Image Placeholder 3"/>
          <p:cNvSpPr>
            <a:spLocks noGrp="1" noRot="1" noChangeAspect="1"/>
          </p:cNvSpPr>
          <p:nvPr>
            <p:ph type="sldImg" idx="2"/>
          </p:nvPr>
        </p:nvSpPr>
        <p:spPr>
          <a:xfrm>
            <a:off x="746125" y="1143000"/>
            <a:ext cx="5487988"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98024" y="4400550"/>
            <a:ext cx="558419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302477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3853" y="8685214"/>
            <a:ext cx="3024770" cy="458787"/>
          </a:xfrm>
          <a:prstGeom prst="rect">
            <a:avLst/>
          </a:prstGeom>
        </p:spPr>
        <p:txBody>
          <a:bodyPr vert="horz" lIns="91440" tIns="45720" rIns="91440" bIns="45720" rtlCol="0" anchor="b"/>
          <a:lstStyle>
            <a:lvl1pPr algn="r">
              <a:defRPr sz="1200"/>
            </a:lvl1pPr>
          </a:lstStyle>
          <a:p>
            <a:fld id="{8C525817-CBED-4CB8-8EBF-0FB9264DFA97}" type="slidenum">
              <a:rPr lang="en-US" smtClean="0"/>
              <a:t>‹#›</a:t>
            </a:fld>
            <a:endParaRPr lang="en-US" dirty="0"/>
          </a:p>
        </p:txBody>
      </p:sp>
    </p:spTree>
    <p:extLst>
      <p:ext uri="{BB962C8B-B14F-4D97-AF65-F5344CB8AC3E}">
        <p14:creationId xmlns:p14="http://schemas.microsoft.com/office/powerpoint/2010/main" val="1703126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are running out of time. Last 50-60 years have been critical for the planet under the great acceleration, and what we do now will</a:t>
            </a:r>
            <a:r>
              <a:rPr lang="en-US" baseline="0" dirty="0"/>
              <a:t> either propel us on a sustainable trajectory or make us fall behind even more. On the other hand, the GEF has accumulated mandates across most all of the planetary boundaries that define environmental dimensions crucial for human well-being. These are in turn interdependent and merit a more systemic approach that builds on existing synergies.</a:t>
            </a:r>
            <a:endParaRPr lang="en-US" dirty="0"/>
          </a:p>
        </p:txBody>
      </p:sp>
      <p:sp>
        <p:nvSpPr>
          <p:cNvPr id="4" name="Slide Number Placeholder 3"/>
          <p:cNvSpPr>
            <a:spLocks noGrp="1"/>
          </p:cNvSpPr>
          <p:nvPr>
            <p:ph type="sldNum" sz="quarter" idx="10"/>
          </p:nvPr>
        </p:nvSpPr>
        <p:spPr/>
        <p:txBody>
          <a:bodyPr/>
          <a:lstStyle/>
          <a:p>
            <a:fld id="{23831504-3EB1-4E92-ADF4-2F96C8AE5A70}" type="slidenum">
              <a:rPr lang="en-GB" smtClean="0"/>
              <a:t>5</a:t>
            </a:fld>
            <a:endParaRPr lang="en-GB" dirty="0"/>
          </a:p>
        </p:txBody>
      </p:sp>
    </p:spTree>
    <p:extLst>
      <p:ext uri="{BB962C8B-B14F-4D97-AF65-F5344CB8AC3E}">
        <p14:creationId xmlns:p14="http://schemas.microsoft.com/office/powerpoint/2010/main" val="1178007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a:solidFill>
                  <a:schemeClr val="accent2"/>
                </a:solidFill>
                <a:latin typeface="Arial" panose="020B0604020202020204" pitchFamily="34" charset="0"/>
                <a:ea typeface="+mn-ea"/>
                <a:cs typeface="Arial" panose="020B0604020202020204" pitchFamily="34" charset="0"/>
              </a:rPr>
              <a:t>The </a:t>
            </a:r>
            <a:r>
              <a:rPr lang="en-US" sz="1200" b="0" i="0" u="none" strike="noStrike" kern="1200" baseline="0" dirty="0">
                <a:solidFill>
                  <a:schemeClr val="tx1"/>
                </a:solidFill>
                <a:latin typeface="+mn-lt"/>
                <a:ea typeface="+mn-ea"/>
                <a:cs typeface="+mn-cs"/>
              </a:rPr>
              <a:t>Sustainable Cities IP will build on the SC-IAP to push the envelope further by enhancing policy and financing environments to improve the design and financing of urban infrastructure and by incorporating innovations that are increasingly within reach to revamp how cities operate at all levels and for all stakeholders. The Global Platform on Sustainable Cities has been created in GEF-6, supporting 11 countries, and has engaged a major International network of city platforms and technology providers, including C40, ICLEI, UCLG (united cities and local governments), Compact of Mayors, 100 Resilient Cities, WRI, and others. The broad-based coalition will attract additional partners, including private sector entities to help increase opportunities for cities and local governments aspiring for sustainability. The network partners will increasingly connect people who are tackling challenges and enable them to learn from others’ experiences and adapt solutions to their own unique situations.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GPSC aims to provide a global convening space for dialogue and a ‘clearing house mechanism’ on issues, resources and expert needs that will help position cities as major hubs for global environmental and development benefits, including opportunities for financial leverage to advance the sustainability and resilience agendas for cities </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C525817-CBED-4CB8-8EBF-0FB9264DFA9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181486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Securing</a:t>
            </a:r>
            <a:r>
              <a:rPr lang="en-US" baseline="0" dirty="0"/>
              <a:t> the health of wildlife populations </a:t>
            </a:r>
            <a:r>
              <a:rPr lang="en-US" dirty="0"/>
              <a:t>is one of the most promising economic development engines in Africa. The proposed</a:t>
            </a:r>
            <a:r>
              <a:rPr lang="en-US" baseline="0" dirty="0"/>
              <a:t> wildlife for sustainable development</a:t>
            </a:r>
            <a:r>
              <a:rPr lang="en-US" dirty="0"/>
              <a:t> IP builds on the GEF-6 Wildlife PFD</a:t>
            </a:r>
            <a:r>
              <a:rPr lang="en-US" dirty="0">
                <a:solidFill>
                  <a:srgbClr val="FFFF00"/>
                </a:solidFill>
              </a:rPr>
              <a:t> </a:t>
            </a:r>
            <a:r>
              <a:rPr lang="en-US" dirty="0"/>
              <a:t>program and has a two pronged approach: First, to continue investing in addressing the illegal wildlife trade in supply, transit and demand countries. Second, ensuring the sustainability of these efforts by</a:t>
            </a:r>
            <a:r>
              <a:rPr lang="en-US" baseline="0" dirty="0"/>
              <a:t> making</a:t>
            </a:r>
            <a:r>
              <a:rPr lang="en-US" dirty="0"/>
              <a:t> use of the growing and more stable populations of wildlife to generate socio-economic benefits for</a:t>
            </a:r>
            <a:r>
              <a:rPr lang="en-US" baseline="0" dirty="0"/>
              <a:t> local communities and economic development</a:t>
            </a:r>
            <a:r>
              <a:rPr lang="en-US" dirty="0"/>
              <a:t>. </a:t>
            </a:r>
            <a:endParaRPr lang="en-US" sz="1200" b="0" i="1" dirty="0">
              <a:solidFill>
                <a:schemeClr val="accent2"/>
              </a:solidFill>
              <a:latin typeface="Arial" panose="020B0604020202020204" pitchFamily="34" charset="0"/>
              <a:cs typeface="Arial" panose="020B0604020202020204" pitchFamily="34" charset="0"/>
            </a:endParaRPr>
          </a:p>
          <a:p>
            <a:r>
              <a:rPr lang="en-US" sz="1200" b="0" i="1" dirty="0">
                <a:solidFill>
                  <a:schemeClr val="accent6"/>
                </a:solidFill>
                <a:latin typeface="Arial" panose="020B0604020202020204" pitchFamily="34" charset="0"/>
                <a:cs typeface="Arial" panose="020B0604020202020204" pitchFamily="34" charset="0"/>
              </a:rPr>
              <a:t>Geography</a:t>
            </a:r>
            <a:r>
              <a:rPr lang="en-US" sz="1200" b="0" dirty="0">
                <a:solidFill>
                  <a:schemeClr val="accent6"/>
                </a:solidFill>
                <a:latin typeface="Arial" panose="020B0604020202020204" pitchFamily="34" charset="0"/>
                <a:cs typeface="Arial" panose="020B0604020202020204" pitchFamily="34" charset="0"/>
              </a:rPr>
              <a:t>: </a:t>
            </a:r>
            <a:r>
              <a:rPr lang="en-US" dirty="0"/>
              <a:t>The geographic targets are the following </a:t>
            </a:r>
            <a:r>
              <a:rPr lang="en-US" sz="1200" b="0" kern="1200" dirty="0" err="1">
                <a:solidFill>
                  <a:schemeClr val="tx1"/>
                </a:solidFill>
                <a:effectLst/>
                <a:latin typeface="+mn-lt"/>
                <a:ea typeface="+mn-ea"/>
                <a:cs typeface="+mn-cs"/>
              </a:rPr>
              <a:t>Transfrontier</a:t>
            </a:r>
            <a:r>
              <a:rPr lang="en-US" sz="1200" b="0" kern="1200" dirty="0">
                <a:solidFill>
                  <a:schemeClr val="tx1"/>
                </a:solidFill>
                <a:effectLst/>
                <a:latin typeface="+mn-lt"/>
                <a:ea typeface="+mn-ea"/>
                <a:cs typeface="+mn-cs"/>
              </a:rPr>
              <a:t> Conservation </a:t>
            </a:r>
            <a:r>
              <a:rPr lang="en-US" sz="1200" b="0" i="0" kern="1200" dirty="0">
                <a:solidFill>
                  <a:schemeClr val="tx1"/>
                </a:solidFill>
                <a:effectLst/>
                <a:latin typeface="+mn-lt"/>
                <a:ea typeface="+mn-ea"/>
                <a:cs typeface="+mn-cs"/>
              </a:rPr>
              <a:t>Areas</a:t>
            </a:r>
            <a:r>
              <a:rPr lang="en-US" i="0" dirty="0"/>
              <a:t>:</a:t>
            </a:r>
            <a:r>
              <a:rPr lang="en-US" dirty="0"/>
              <a:t> Okavango- Zambezi (Angola, Botswana, Namibia, Zambia); the Greater Limpopo (Mozambique, South Africa and Zimbabwe); Malawi-Zambia TFCA; ZAMOZA (Zimbabwe, Mozambique, Zambia); Lower Zambezi-Mana Pools TFCA (Zimbabwe-Zambia) and </a:t>
            </a:r>
            <a:r>
              <a:rPr lang="en-US" dirty="0" err="1"/>
              <a:t>Niassa-Selous</a:t>
            </a:r>
            <a:r>
              <a:rPr lang="en-US" dirty="0"/>
              <a:t> (Tanzania-Mozambique). </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C525817-CBED-4CB8-8EBF-0FB9264DFA9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185099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1200" b="0" u="none" dirty="0">
                <a:solidFill>
                  <a:schemeClr val="accent2"/>
                </a:solidFill>
                <a:latin typeface="Arial" panose="020B0604020202020204" pitchFamily="34" charset="0"/>
                <a:cs typeface="Arial" panose="020B0604020202020204" pitchFamily="34" charset="0"/>
              </a:rPr>
              <a:t>The</a:t>
            </a:r>
            <a:r>
              <a:rPr lang="en-US" sz="1200" b="0" u="none" baseline="0" dirty="0">
                <a:solidFill>
                  <a:schemeClr val="accent2"/>
                </a:solidFill>
                <a:latin typeface="Arial" panose="020B0604020202020204" pitchFamily="34" charset="0"/>
                <a:cs typeface="Arial" panose="020B0604020202020204" pitchFamily="34" charset="0"/>
              </a:rPr>
              <a:t> IP for circular economy addresses a very important global environmental stressor represented by </a:t>
            </a:r>
            <a:r>
              <a:rPr lang="en-US" sz="1200" b="0" u="none" dirty="0">
                <a:solidFill>
                  <a:schemeClr val="accent2"/>
                </a:solidFill>
                <a:latin typeface="Arial" panose="020B0604020202020204" pitchFamily="34" charset="0"/>
                <a:cs typeface="Arial" panose="020B0604020202020204" pitchFamily="34" charset="0"/>
              </a:rPr>
              <a:t>a</a:t>
            </a:r>
            <a:r>
              <a:rPr lang="en-US" dirty="0"/>
              <a:t>pproximately 60 billion tons of raw materials that are extracted per year (22kg/person/day). While most materials are disposed of within one year, only 7% being recycled or reused, creating serious environmental consequences, including GHG emissions, hazardous chemical emissions and marine debris affecting biodiversity. </a:t>
            </a:r>
            <a:r>
              <a:rPr kumimoji="0" lang="en-US" sz="1200" b="0"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Goal: </a:t>
            </a:r>
            <a:r>
              <a:rPr lang="en-US" dirty="0"/>
              <a:t>To be an enabler towards flipping global supply chains and country/regional manufacturing/economic development strategies from take-use-dispose to redesign-reduce-reuse-repair-recycle approaches. </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200" b="0" dirty="0">
              <a:solidFill>
                <a:schemeClr val="accent6"/>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US" dirty="0">
                <a:cs typeface="Arial" panose="020B0604020202020204" pitchFamily="34" charset="0"/>
              </a:rPr>
              <a:t>To </a:t>
            </a:r>
            <a:r>
              <a:rPr lang="en-US" dirty="0"/>
              <a:t>further the Circular Economy concept, GEF proposes to bring governments and private sector together particularly in developing economies The Circular Economy IP will ramping up early work on plastics because of its relevance and feasibility to further Global Environmental Benefits, specifically to reduce GHGs, hazardous chemicals, and marine debris, but expand </a:t>
            </a:r>
            <a:r>
              <a:rPr lang="en-US" dirty="0" err="1"/>
              <a:t>ot</a:t>
            </a:r>
            <a:r>
              <a:rPr lang="en-US" dirty="0"/>
              <a:t> other sectors following the different contexts and priorities</a:t>
            </a:r>
            <a:r>
              <a:rPr lang="en-US" baseline="0" dirty="0"/>
              <a:t> coming from GEF countries</a:t>
            </a:r>
            <a:r>
              <a:rPr lang="en-US" dirty="0"/>
              <a:t>. </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C525817-CBED-4CB8-8EBF-0FB9264DFA9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80433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28600">
              <a:lnSpc>
                <a:spcPct val="80000"/>
              </a:lnSpc>
              <a:buFont typeface="Arial" panose="020B0604020202020204" pitchFamily="34" charset="0"/>
              <a:buChar char="•"/>
            </a:pPr>
            <a:r>
              <a:rPr lang="en-US" sz="1200" dirty="0"/>
              <a:t>The first</a:t>
            </a:r>
            <a:r>
              <a:rPr lang="en-US" sz="1200" baseline="0" dirty="0"/>
              <a:t> step in identifying prospective impact programs was an analysis of thematic priorities contained in </a:t>
            </a:r>
            <a:r>
              <a:rPr lang="en-US" sz="1200" dirty="0"/>
              <a:t>138 NDCs, 140 NBSAPs and 105 LDN plans, supplemented with secondary sources, including the World Bank, IADB and UNDP</a:t>
            </a:r>
            <a:r>
              <a:rPr lang="en-US" sz="1200" baseline="30000" dirty="0"/>
              <a:t>1 </a:t>
            </a:r>
          </a:p>
          <a:p>
            <a:pPr marL="457200" indent="-228600">
              <a:lnSpc>
                <a:spcPct val="80000"/>
              </a:lnSpc>
              <a:buFont typeface="Arial" panose="020B0604020202020204" pitchFamily="34" charset="0"/>
              <a:buChar char="•"/>
            </a:pPr>
            <a:r>
              <a:rPr lang="en-US" sz="1200" dirty="0"/>
              <a:t>Overall database data base consists of more than 275 country primary source documents supplemented with these secondary sources. </a:t>
            </a:r>
          </a:p>
          <a:p>
            <a:pPr marL="457200" indent="-228600">
              <a:lnSpc>
                <a:spcPct val="80000"/>
              </a:lnSpc>
              <a:buFont typeface="Arial" panose="020B0604020202020204" pitchFamily="34" charset="0"/>
              <a:buChar char="•"/>
            </a:pPr>
            <a:r>
              <a:rPr lang="en-US" sz="1200" dirty="0"/>
              <a:t>Strategic themes examined and categorize into impact areas,</a:t>
            </a:r>
            <a:r>
              <a:rPr lang="en-US" sz="1200" baseline="0" dirty="0"/>
              <a:t> </a:t>
            </a:r>
            <a:r>
              <a:rPr lang="en-US" sz="1200" dirty="0"/>
              <a:t>Identified alignment across MEAs </a:t>
            </a:r>
          </a:p>
          <a:p>
            <a:pPr marL="457200" indent="-228600">
              <a:lnSpc>
                <a:spcPct val="80000"/>
              </a:lnSpc>
              <a:buFont typeface="Arial" panose="020B0604020202020204" pitchFamily="34" charset="0"/>
              <a:buChar char="•"/>
            </a:pPr>
            <a:r>
              <a:rPr lang="en-US" sz="1200" dirty="0"/>
              <a:t>Analysis revealed a high degree of consistency across countries</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C525817-CBED-4CB8-8EBF-0FB9264DFA9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843998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initial configuration of impact programs and complementary investments was</a:t>
            </a:r>
            <a:r>
              <a:rPr lang="en-US" baseline="0" dirty="0"/>
              <a:t> examined by technical advisory groups that met in DC for 3 days, involving close to 200 people, from independent experts, agencies, NGOs, STAP, the IEO, and representatives of convention secretariats. This is now being brought to your scrutiny, comments, and contributions. </a:t>
            </a:r>
            <a:endParaRPr lang="en-US" dirty="0"/>
          </a:p>
        </p:txBody>
      </p:sp>
      <p:sp>
        <p:nvSpPr>
          <p:cNvPr id="4" name="Slide Number Placeholder 3"/>
          <p:cNvSpPr>
            <a:spLocks noGrp="1"/>
          </p:cNvSpPr>
          <p:nvPr>
            <p:ph type="sldNum" sz="quarter" idx="10"/>
          </p:nvPr>
        </p:nvSpPr>
        <p:spPr/>
        <p:txBody>
          <a:bodyPr/>
          <a:lstStyle/>
          <a:p>
            <a:fld id="{8C525817-CBED-4CB8-8EBF-0FB9264DFA97}" type="slidenum">
              <a:rPr lang="en-US" smtClean="0"/>
              <a:t>20</a:t>
            </a:fld>
            <a:endParaRPr lang="en-US" dirty="0"/>
          </a:p>
        </p:txBody>
      </p:sp>
    </p:spTree>
    <p:extLst>
      <p:ext uri="{BB962C8B-B14F-4D97-AF65-F5344CB8AC3E}">
        <p14:creationId xmlns:p14="http://schemas.microsoft.com/office/powerpoint/2010/main" val="1184292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a:t>
            </a:r>
            <a:r>
              <a:rPr lang="en-US" baseline="0" dirty="0"/>
              <a:t> the process I have described, we were able to identify a series of high impact programs that can deliver multiple and scaled benefits for two or more conventions. But for certain priorities contained in convention guidance, a more specific set of actions, funded through complementary investment frameworks, are proposed to complement those anticipated being accrued via the impact programs. </a:t>
            </a:r>
            <a:endParaRPr lang="en-US" dirty="0"/>
          </a:p>
        </p:txBody>
      </p:sp>
      <p:sp>
        <p:nvSpPr>
          <p:cNvPr id="4" name="Slide Number Placeholder 3"/>
          <p:cNvSpPr>
            <a:spLocks noGrp="1"/>
          </p:cNvSpPr>
          <p:nvPr>
            <p:ph type="sldNum" sz="quarter" idx="10"/>
          </p:nvPr>
        </p:nvSpPr>
        <p:spPr/>
        <p:txBody>
          <a:bodyPr/>
          <a:lstStyle/>
          <a:p>
            <a:fld id="{8C525817-CBED-4CB8-8EBF-0FB9264DFA97}" type="slidenum">
              <a:rPr lang="en-US" smtClean="0"/>
              <a:t>21</a:t>
            </a:fld>
            <a:endParaRPr lang="en-US" dirty="0"/>
          </a:p>
        </p:txBody>
      </p:sp>
    </p:spTree>
    <p:extLst>
      <p:ext uri="{BB962C8B-B14F-4D97-AF65-F5344CB8AC3E}">
        <p14:creationId xmlns:p14="http://schemas.microsoft.com/office/powerpoint/2010/main" val="499199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biodiversity, there are at least 7 impact programs that can deliver direct results</a:t>
            </a:r>
            <a:r>
              <a:rPr lang="en-US" baseline="0" dirty="0"/>
              <a:t> to convention objectives, but these would be complemented by investments in ….</a:t>
            </a:r>
            <a:endParaRPr lang="en-US" dirty="0"/>
          </a:p>
        </p:txBody>
      </p:sp>
      <p:sp>
        <p:nvSpPr>
          <p:cNvPr id="4" name="Slide Number Placeholder 3"/>
          <p:cNvSpPr>
            <a:spLocks noGrp="1"/>
          </p:cNvSpPr>
          <p:nvPr>
            <p:ph type="sldNum" sz="quarter" idx="10"/>
          </p:nvPr>
        </p:nvSpPr>
        <p:spPr/>
        <p:txBody>
          <a:bodyPr/>
          <a:lstStyle/>
          <a:p>
            <a:fld id="{8C525817-CBED-4CB8-8EBF-0FB9264DFA97}" type="slidenum">
              <a:rPr lang="en-US" smtClean="0"/>
              <a:t>22</a:t>
            </a:fld>
            <a:endParaRPr lang="en-US" dirty="0"/>
          </a:p>
        </p:txBody>
      </p:sp>
    </p:spTree>
    <p:extLst>
      <p:ext uri="{BB962C8B-B14F-4D97-AF65-F5344CB8AC3E}">
        <p14:creationId xmlns:p14="http://schemas.microsoft.com/office/powerpoint/2010/main" val="2134577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IPs</a:t>
            </a:r>
            <a:r>
              <a:rPr lang="en-US" baseline="0" dirty="0"/>
              <a:t> will provide benefits to CCM…. And complemented by….</a:t>
            </a:r>
            <a:endParaRPr lang="en-US" dirty="0"/>
          </a:p>
        </p:txBody>
      </p:sp>
      <p:sp>
        <p:nvSpPr>
          <p:cNvPr id="4" name="Slide Number Placeholder 3"/>
          <p:cNvSpPr>
            <a:spLocks noGrp="1"/>
          </p:cNvSpPr>
          <p:nvPr>
            <p:ph type="sldNum" sz="quarter" idx="10"/>
          </p:nvPr>
        </p:nvSpPr>
        <p:spPr/>
        <p:txBody>
          <a:bodyPr/>
          <a:lstStyle/>
          <a:p>
            <a:fld id="{8C525817-CBED-4CB8-8EBF-0FB9264DFA97}" type="slidenum">
              <a:rPr lang="en-US" smtClean="0"/>
              <a:t>23</a:t>
            </a:fld>
            <a:endParaRPr lang="en-US" dirty="0"/>
          </a:p>
        </p:txBody>
      </p:sp>
    </p:spTree>
    <p:extLst>
      <p:ext uri="{BB962C8B-B14F-4D97-AF65-F5344CB8AC3E}">
        <p14:creationId xmlns:p14="http://schemas.microsoft.com/office/powerpoint/2010/main" val="1059032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C525817-CBED-4CB8-8EBF-0FB9264DFA9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210498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a:t>
            </a:r>
            <a:r>
              <a:rPr lang="en-US" baseline="0" dirty="0"/>
              <a:t> we expect to increase the impact and reach of GEF investments by adopting the proposed GEF-7 strategy. Our still preliminary results framework is aimed at delivering integrated global environmental benefits across multiple conventions, and concrete indicators already exist that can be the subject of further deliberation regarding cost-effectiveness and regularity in monitoring.</a:t>
            </a:r>
            <a:endParaRPr lang="en-US" dirty="0"/>
          </a:p>
        </p:txBody>
      </p:sp>
      <p:sp>
        <p:nvSpPr>
          <p:cNvPr id="4" name="Slide Number Placeholder 3"/>
          <p:cNvSpPr>
            <a:spLocks noGrp="1"/>
          </p:cNvSpPr>
          <p:nvPr>
            <p:ph type="sldNum" sz="quarter" idx="10"/>
          </p:nvPr>
        </p:nvSpPr>
        <p:spPr/>
        <p:txBody>
          <a:bodyPr/>
          <a:lstStyle/>
          <a:p>
            <a:fld id="{8C525817-CBED-4CB8-8EBF-0FB9264DFA97}" type="slidenum">
              <a:rPr lang="en-US" smtClean="0"/>
              <a:t>30</a:t>
            </a:fld>
            <a:endParaRPr lang="en-US" dirty="0"/>
          </a:p>
        </p:txBody>
      </p:sp>
    </p:spTree>
    <p:extLst>
      <p:ext uri="{BB962C8B-B14F-4D97-AF65-F5344CB8AC3E}">
        <p14:creationId xmlns:p14="http://schemas.microsoft.com/office/powerpoint/2010/main" val="1283301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GEF-7 programming strategy is organized</a:t>
            </a:r>
            <a:r>
              <a:rPr lang="en-US" baseline="0" dirty="0"/>
              <a:t> along two major axes that are interdependent and complementary to one another. The first consist of a series of impact programs to be designed to achieve scale and help transform key systems; and the second ensures that all aspects of guidance are also prioritized beyond the global environmental benefits to be accrued through the impact programs across multiple </a:t>
            </a:r>
            <a:r>
              <a:rPr lang="en-US" baseline="0" dirty="0" err="1"/>
              <a:t>MEAs.</a:t>
            </a:r>
            <a:endParaRPr lang="en-US" dirty="0"/>
          </a:p>
        </p:txBody>
      </p:sp>
      <p:sp>
        <p:nvSpPr>
          <p:cNvPr id="4" name="Slide Number Placeholder 3"/>
          <p:cNvSpPr>
            <a:spLocks noGrp="1"/>
          </p:cNvSpPr>
          <p:nvPr>
            <p:ph type="sldNum" sz="quarter" idx="10"/>
          </p:nvPr>
        </p:nvSpPr>
        <p:spPr/>
        <p:txBody>
          <a:bodyPr/>
          <a:lstStyle/>
          <a:p>
            <a:fld id="{8C525817-CBED-4CB8-8EBF-0FB9264DFA97}" type="slidenum">
              <a:rPr lang="en-US" smtClean="0"/>
              <a:t>7</a:t>
            </a:fld>
            <a:endParaRPr lang="en-US" dirty="0"/>
          </a:p>
        </p:txBody>
      </p:sp>
    </p:spTree>
    <p:extLst>
      <p:ext uri="{BB962C8B-B14F-4D97-AF65-F5344CB8AC3E}">
        <p14:creationId xmlns:p14="http://schemas.microsoft.com/office/powerpoint/2010/main" val="2146955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every</a:t>
            </a:r>
            <a:r>
              <a:rPr lang="en-US" baseline="0" dirty="0"/>
              <a:t> case, t</a:t>
            </a:r>
            <a:r>
              <a:rPr lang="en-US" dirty="0"/>
              <a:t>he</a:t>
            </a:r>
            <a:r>
              <a:rPr lang="en-US" baseline="0" dirty="0"/>
              <a:t> proposed impact programs are expected to provide benefits to more than one convention or theme within the broad mandate of the GEF, as shown in this table with primary benefits (green bars) and secondary benefits (yellow bars) deriving from the more focused and integrated investments, as well as being relevant to the SDGs.</a:t>
            </a:r>
            <a:endParaRPr lang="en-US" dirty="0"/>
          </a:p>
        </p:txBody>
      </p:sp>
      <p:sp>
        <p:nvSpPr>
          <p:cNvPr id="4" name="Slide Number Placeholder 3"/>
          <p:cNvSpPr>
            <a:spLocks noGrp="1"/>
          </p:cNvSpPr>
          <p:nvPr>
            <p:ph type="sldNum" sz="quarter" idx="10"/>
          </p:nvPr>
        </p:nvSpPr>
        <p:spPr/>
        <p:txBody>
          <a:bodyPr/>
          <a:lstStyle/>
          <a:p>
            <a:fld id="{8C525817-CBED-4CB8-8EBF-0FB9264DFA97}" type="slidenum">
              <a:rPr lang="en-US" smtClean="0"/>
              <a:t>31</a:t>
            </a:fld>
            <a:endParaRPr lang="en-US" dirty="0"/>
          </a:p>
        </p:txBody>
      </p:sp>
    </p:spTree>
    <p:extLst>
      <p:ext uri="{BB962C8B-B14F-4D97-AF65-F5344CB8AC3E}">
        <p14:creationId xmlns:p14="http://schemas.microsoft.com/office/powerpoint/2010/main" val="338857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propose to continue</a:t>
            </a:r>
            <a:r>
              <a:rPr lang="en-US" baseline="0" dirty="0"/>
              <a:t> and expand the engagement process initiated for the preparation of the draft GEF-7 programming directions document, using the experience accumulated in the preparation of GEF-6 IAPs and other programmatic approaches, which included a diversity of stakeholders, including the GEF IEO, STAP and others. In particular, we will be bringing the recipient countries to reflect on anticipated demand and desired impact, along with existing global and regional platforms and relevant actors from the private sector. The commitment from the GEF secretariat is to bring you in October a revised and further detailed document for deliberation.  </a:t>
            </a:r>
            <a:endParaRPr lang="en-US" dirty="0"/>
          </a:p>
        </p:txBody>
      </p:sp>
      <p:sp>
        <p:nvSpPr>
          <p:cNvPr id="4" name="Slide Number Placeholder 3"/>
          <p:cNvSpPr>
            <a:spLocks noGrp="1"/>
          </p:cNvSpPr>
          <p:nvPr>
            <p:ph type="sldNum" sz="quarter" idx="10"/>
          </p:nvPr>
        </p:nvSpPr>
        <p:spPr/>
        <p:txBody>
          <a:bodyPr/>
          <a:lstStyle/>
          <a:p>
            <a:fld id="{8C525817-CBED-4CB8-8EBF-0FB9264DFA97}" type="slidenum">
              <a:rPr lang="en-US" smtClean="0"/>
              <a:t>32</a:t>
            </a:fld>
            <a:endParaRPr lang="en-US" dirty="0"/>
          </a:p>
        </p:txBody>
      </p:sp>
    </p:spTree>
    <p:extLst>
      <p:ext uri="{BB962C8B-B14F-4D97-AF65-F5344CB8AC3E}">
        <p14:creationId xmlns:p14="http://schemas.microsoft.com/office/powerpoint/2010/main" val="3156662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impact programs can be organized at higher </a:t>
            </a:r>
            <a:r>
              <a:rPr lang="en-US" dirty="0" err="1"/>
              <a:t>Ievel</a:t>
            </a:r>
            <a:r>
              <a:rPr lang="en-US" baseline="0" dirty="0"/>
              <a:t> integrative frameworks that encompass key systems that must be placed on a more sustainable trajectories by changing land, agriculture and food systems, accelerating de-carbonization, reducing pollution and waste, and promote natural-capital based development.</a:t>
            </a:r>
            <a:endParaRPr lang="en-US" dirty="0"/>
          </a:p>
        </p:txBody>
      </p:sp>
      <p:sp>
        <p:nvSpPr>
          <p:cNvPr id="4" name="Slide Number Placeholder 3"/>
          <p:cNvSpPr>
            <a:spLocks noGrp="1"/>
          </p:cNvSpPr>
          <p:nvPr>
            <p:ph type="sldNum" sz="quarter" idx="10"/>
          </p:nvPr>
        </p:nvSpPr>
        <p:spPr/>
        <p:txBody>
          <a:bodyPr/>
          <a:lstStyle/>
          <a:p>
            <a:fld id="{8C525817-CBED-4CB8-8EBF-0FB9264DFA97}" type="slidenum">
              <a:rPr lang="en-US" smtClean="0"/>
              <a:t>8</a:t>
            </a:fld>
            <a:endParaRPr lang="en-US" dirty="0"/>
          </a:p>
        </p:txBody>
      </p:sp>
    </p:spTree>
    <p:extLst>
      <p:ext uri="{BB962C8B-B14F-4D97-AF65-F5344CB8AC3E}">
        <p14:creationId xmlns:p14="http://schemas.microsoft.com/office/powerpoint/2010/main" val="3519014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chemeClr val="accent2"/>
                </a:solidFill>
                <a:latin typeface="Arial" panose="020B0604020202020204" pitchFamily="34" charset="0"/>
                <a:cs typeface="Arial" panose="020B0604020202020204" pitchFamily="34" charset="0"/>
              </a:rPr>
              <a:t>This first of these impact program areas</a:t>
            </a:r>
            <a:r>
              <a:rPr lang="en-US" sz="1200" b="0" i="0" baseline="0" dirty="0">
                <a:solidFill>
                  <a:schemeClr val="accent2"/>
                </a:solidFill>
                <a:latin typeface="Arial" panose="020B0604020202020204" pitchFamily="34" charset="0"/>
                <a:cs typeface="Arial" panose="020B0604020202020204" pitchFamily="34" charset="0"/>
              </a:rPr>
              <a:t> contains initiatives in land, agriculture and food systems. Priorities can be addressed via impact programs on agricultural commodities responsible for a large fraction of tropical deforestation; also by helping to transform food systems to reduce impact on natural habitat and GHG emissions; by expanding efforts to restore and reclaim degraded lands for multiple uses, thereby reducing pressure over standing habitat; the strategy proposes to continue multi-country efforts to conserve the Amazon and the services it provides to the planet; achieve inclusive Conservation and demonstrate models of indigenous peoples-led conservation in diverse political, social, and ecological contexts; and restore and sustain fisheries by improving the health of ocean and coastal ecosystems on which fisheries and marine aquaculture depend.</a:t>
            </a:r>
          </a:p>
          <a:p>
            <a:pPr marL="0" lvl="0" indent="0">
              <a:lnSpc>
                <a:spcPct val="90000"/>
              </a:lnSpc>
              <a:spcBef>
                <a:spcPct val="0"/>
              </a:spcBef>
              <a:buFont typeface="Wingdings" panose="05000000000000000000" pitchFamily="2" charset="2"/>
              <a:buNone/>
              <a:defRPr/>
            </a:pPr>
            <a:endParaRPr lang="en-US" sz="1200" b="0" i="1"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C525817-CBED-4CB8-8EBF-0FB9264DFA9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49405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90000"/>
              </a:lnSpc>
              <a:spcBef>
                <a:spcPct val="0"/>
              </a:spcBef>
              <a:defRPr/>
            </a:pPr>
            <a:r>
              <a:rPr lang="en-US" b="0" u="none" dirty="0"/>
              <a:t>Accelerating</a:t>
            </a:r>
            <a:r>
              <a:rPr lang="en-US" b="0" u="none" baseline="0" dirty="0"/>
              <a:t> de-carbonization and economic footprints will be pursued through impact programs addressing sustainable cities and the urban environment, helping transform energy systems across GEF partner countries, and start working to ensure that the massive investments in infrastructure anticipated to take place in the developing world do not erase the gains being made in our collective efforts towards greater sustainability.</a:t>
            </a:r>
            <a:endParaRPr lang="en-US" b="1" u="sng" dirty="0"/>
          </a:p>
          <a:p>
            <a:pPr lvl="0">
              <a:lnSpc>
                <a:spcPct val="90000"/>
              </a:lnSpc>
              <a:spcBef>
                <a:spcPct val="0"/>
              </a:spcBef>
              <a:defRPr/>
            </a:pPr>
            <a:endParaRPr lang="en-US" b="1" u="sng" dirty="0"/>
          </a:p>
          <a:p>
            <a:pPr lvl="0">
              <a:lnSpc>
                <a:spcPct val="90000"/>
              </a:lnSpc>
              <a:spcBef>
                <a:spcPct val="0"/>
              </a:spcBef>
              <a:defRPr/>
            </a:pPr>
            <a:r>
              <a:rPr lang="en-US" b="1" u="sng" dirty="0"/>
              <a:t>Transforming Energy Systems: </a:t>
            </a:r>
          </a:p>
          <a:p>
            <a:pPr lvl="0">
              <a:lnSpc>
                <a:spcPct val="90000"/>
              </a:lnSpc>
              <a:spcBef>
                <a:spcPct val="0"/>
              </a:spcBef>
              <a:defRPr/>
            </a:pPr>
            <a:endParaRPr lang="en-US" b="1" u="sng" dirty="0"/>
          </a:p>
          <a:p>
            <a:r>
              <a:rPr lang="en-US" sz="1200" b="0" i="1" dirty="0"/>
              <a:t>Rational for action: </a:t>
            </a:r>
            <a:r>
              <a:rPr lang="en-US" sz="1200" b="0" i="0" u="none" strike="noStrike" kern="1200" baseline="0" dirty="0">
                <a:solidFill>
                  <a:schemeClr val="tx1"/>
                </a:solidFill>
                <a:latin typeface="+mn-lt"/>
                <a:ea typeface="+mn-ea"/>
                <a:cs typeface="+mn-cs"/>
              </a:rPr>
              <a:t>Energy related carbon emissions are the major driver of climate change. Transformation of energy systems is vital to achieving the Paris Agreement and the SDGs. </a:t>
            </a:r>
            <a:r>
              <a:rPr kumimoji="0" lang="en-US" sz="1200" b="0"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Goal: A</a:t>
            </a:r>
            <a:r>
              <a:rPr lang="en-US" sz="1200" b="0" i="0" u="none" strike="noStrike" kern="1200" baseline="0" dirty="0">
                <a:solidFill>
                  <a:schemeClr val="tx1"/>
                </a:solidFill>
                <a:latin typeface="+mn-lt"/>
                <a:ea typeface="+mn-ea"/>
                <a:cs typeface="+mn-cs"/>
              </a:rPr>
              <a:t>dress key barriers limiting the use of energy efficiency and renewable energy in the most energy intensive countries. </a:t>
            </a:r>
            <a:r>
              <a:rPr lang="en-US" sz="1200" b="0" i="1" dirty="0">
                <a:solidFill>
                  <a:schemeClr val="accent2"/>
                </a:solidFill>
                <a:latin typeface="Arial" panose="020B0604020202020204" pitchFamily="34" charset="0"/>
                <a:cs typeface="Arial" panose="020B0604020202020204" pitchFamily="34" charset="0"/>
              </a:rPr>
              <a:t>Focus: </a:t>
            </a:r>
            <a:r>
              <a:rPr lang="en-US" sz="1200" b="0" i="0" u="none" strike="noStrike" kern="1200" baseline="0" dirty="0">
                <a:solidFill>
                  <a:schemeClr val="tx1"/>
                </a:solidFill>
                <a:latin typeface="+mn-lt"/>
                <a:ea typeface="+mn-ea"/>
                <a:cs typeface="+mn-cs"/>
              </a:rPr>
              <a:t>The GEF has identified interventions that will: take advantage of technology advancements (e.g., smart grid, energy storage); blend policy and regulatory reform with linked investments; promote private sector engagement; demonstrate models that can be replicated and scaled-up; and strengthen the ability of energy intensive countries to </a:t>
            </a:r>
          </a:p>
          <a:p>
            <a:r>
              <a:rPr lang="en-US" sz="1200" b="0" i="0" u="none" strike="noStrike" kern="1200" baseline="0" dirty="0">
                <a:solidFill>
                  <a:schemeClr val="tx1"/>
                </a:solidFill>
                <a:latin typeface="+mn-lt"/>
                <a:ea typeface="+mn-ea"/>
                <a:cs typeface="+mn-cs"/>
              </a:rPr>
              <a:t>meet their NDCs. In addition, the GEF will support LDCs and SIDS to enhance energy access while still delivering global environmental benefits. </a:t>
            </a:r>
            <a:r>
              <a:rPr lang="en-US" sz="1200" b="0" i="1" dirty="0">
                <a:solidFill>
                  <a:schemeClr val="accent6"/>
                </a:solidFill>
                <a:latin typeface="Arial" panose="020B0604020202020204" pitchFamily="34" charset="0"/>
                <a:cs typeface="Arial" panose="020B0604020202020204" pitchFamily="34" charset="0"/>
              </a:rPr>
              <a:t>Geography</a:t>
            </a:r>
            <a:r>
              <a:rPr lang="en-US" sz="1200" b="0" dirty="0">
                <a:solidFill>
                  <a:schemeClr val="accent6"/>
                </a:solidFill>
                <a:latin typeface="Arial" panose="020B0604020202020204" pitchFamily="34" charset="0"/>
                <a:cs typeface="Arial" panose="020B0604020202020204" pitchFamily="34" charset="0"/>
              </a:rPr>
              <a:t>:  Please ask David if</a:t>
            </a:r>
            <a:r>
              <a:rPr lang="en-US" sz="1200" b="0" baseline="0" dirty="0">
                <a:solidFill>
                  <a:schemeClr val="accent6"/>
                </a:solidFill>
                <a:latin typeface="Arial" panose="020B0604020202020204" pitchFamily="34" charset="0"/>
                <a:cs typeface="Arial" panose="020B0604020202020204" pitchFamily="34" charset="0"/>
              </a:rPr>
              <a:t> geographies have been specified. The IP will </a:t>
            </a:r>
            <a:r>
              <a:rPr lang="en-US" sz="1200" b="0" dirty="0">
                <a:solidFill>
                  <a:schemeClr val="accent2"/>
                </a:solidFill>
                <a:latin typeface="Arial" panose="020B0604020202020204" pitchFamily="34" charset="0"/>
                <a:cs typeface="Arial" panose="020B0604020202020204" pitchFamily="34" charset="0"/>
              </a:rPr>
              <a:t>build on GEF-6 energy related investments and work with i.e. SE4ALL, IEA, IIASA, </a:t>
            </a:r>
            <a:br>
              <a:rPr lang="en-US" sz="1200" b="0" dirty="0">
                <a:solidFill>
                  <a:schemeClr val="accent2"/>
                </a:solidFill>
                <a:latin typeface="Arial" panose="020B0604020202020204" pitchFamily="34" charset="0"/>
                <a:cs typeface="Arial" panose="020B0604020202020204" pitchFamily="34" charset="0"/>
              </a:rPr>
            </a:br>
            <a:r>
              <a:rPr lang="en-US" sz="1200" b="0" dirty="0">
                <a:solidFill>
                  <a:schemeClr val="accent2"/>
                </a:solidFill>
                <a:latin typeface="Arial" panose="020B0604020202020204" pitchFamily="34" charset="0"/>
                <a:cs typeface="Arial" panose="020B0604020202020204" pitchFamily="34" charset="0"/>
              </a:rPr>
              <a:t>private sector, WEF, WBCSD.</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200" b="0" dirty="0">
              <a:solidFill>
                <a:schemeClr val="accent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US" sz="1200" b="1" u="sng" dirty="0">
                <a:solidFill>
                  <a:schemeClr val="accent2"/>
                </a:solidFill>
                <a:latin typeface="Arial" panose="020B0604020202020204" pitchFamily="34" charset="0"/>
                <a:cs typeface="Arial" panose="020B0604020202020204" pitchFamily="34" charset="0"/>
              </a:rPr>
              <a:t>Circular Economy: </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200" b="1" dirty="0">
              <a:solidFill>
                <a:schemeClr val="accent2"/>
              </a:solidFill>
              <a:latin typeface="Arial" panose="020B0604020202020204" pitchFamily="34" charset="0"/>
              <a:cs typeface="Arial" panose="020B0604020202020204" pitchFamily="34" charset="0"/>
            </a:endParaRPr>
          </a:p>
          <a:p>
            <a:pPr marL="0" indent="0">
              <a:buFont typeface="Wingdings" panose="05000000000000000000" pitchFamily="2" charset="2"/>
              <a:buNone/>
            </a:pPr>
            <a:r>
              <a:rPr lang="en-US" sz="1200" b="0" i="1" dirty="0"/>
              <a:t>Rational for action:  </a:t>
            </a:r>
            <a:r>
              <a:rPr lang="en-US" dirty="0"/>
              <a:t>Approximately 60 billion tons of raw materials are extracted per year (22kg/person/day). While most materials are disposed of within one year, only 7% being recycled or reused, creating serious environmental consequences, including GHG emissions, hazardous chemical emissions and marine debris affecting biodiversity.</a:t>
            </a:r>
            <a:endParaRPr lang="en-US" b="1" dirty="0"/>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200" b="1" dirty="0">
              <a:solidFill>
                <a:schemeClr val="accent2"/>
              </a:solidFill>
              <a:latin typeface="Arial" panose="020B0604020202020204" pitchFamily="34" charset="0"/>
              <a:cs typeface="Arial" panose="020B0604020202020204" pitchFamily="34" charset="0"/>
            </a:endParaRPr>
          </a:p>
          <a:p>
            <a:pPr lvl="0">
              <a:lnSpc>
                <a:spcPct val="90000"/>
              </a:lnSpc>
              <a:spcBef>
                <a:spcPct val="0"/>
              </a:spcBef>
              <a:defRPr/>
            </a:pPr>
            <a:r>
              <a:rPr kumimoji="0" lang="en-US" sz="1200" b="0"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Goal: </a:t>
            </a:r>
            <a:r>
              <a:rPr lang="en-US" dirty="0"/>
              <a:t>To be an enabler towards flipping global supply chains and country/regional manufacturing/economic development strategies from take-use-dispose to redesign-reduce-reuse-repair-recycle approaches. </a:t>
            </a:r>
            <a:endParaRPr lang="en-US" sz="1200" b="0" dirty="0">
              <a:solidFill>
                <a:schemeClr val="accent6"/>
              </a:solidFill>
              <a:latin typeface="Arial" panose="020B0604020202020204" pitchFamily="34" charset="0"/>
              <a:cs typeface="Arial" panose="020B0604020202020204" pitchFamily="34" charset="0"/>
            </a:endParaRPr>
          </a:p>
          <a:p>
            <a:pPr lvl="0">
              <a:lnSpc>
                <a:spcPct val="90000"/>
              </a:lnSpc>
              <a:spcBef>
                <a:spcPct val="0"/>
              </a:spcBef>
              <a:defRPr/>
            </a:pPr>
            <a:endParaRPr lang="en-US" sz="1200" b="0" dirty="0">
              <a:solidFill>
                <a:schemeClr val="accent6"/>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US" sz="1200" b="0" i="1" dirty="0">
                <a:solidFill>
                  <a:schemeClr val="accent2"/>
                </a:solidFill>
                <a:latin typeface="Arial" panose="020B0604020202020204" pitchFamily="34" charset="0"/>
                <a:cs typeface="Arial" panose="020B0604020202020204" pitchFamily="34" charset="0"/>
              </a:rPr>
              <a:t>Focus: </a:t>
            </a:r>
            <a:r>
              <a:rPr lang="en-US" dirty="0">
                <a:cs typeface="Arial" panose="020B0604020202020204" pitchFamily="34" charset="0"/>
              </a:rPr>
              <a:t>To </a:t>
            </a:r>
            <a:r>
              <a:rPr lang="en-US" dirty="0"/>
              <a:t>further the Circular Economy concept by bringing governments and private sector together particularly in developing economies The Circular Economy IP will focus primarily on plastics because of its relevance and feasibility to further Global Environmental Benefits, specifically to reduce GHGs, hazardous chemicals, and marine debris. </a:t>
            </a:r>
          </a:p>
          <a:p>
            <a:pPr lvl="0">
              <a:lnSpc>
                <a:spcPct val="90000"/>
              </a:lnSpc>
              <a:spcBef>
                <a:spcPct val="0"/>
              </a:spcBef>
              <a:defRPr/>
            </a:pPr>
            <a:endParaRPr lang="en-US" sz="1200" b="0" i="1" dirty="0">
              <a:solidFill>
                <a:schemeClr val="accent2"/>
              </a:solidFill>
              <a:latin typeface="Arial" panose="020B0604020202020204" pitchFamily="34" charset="0"/>
              <a:cs typeface="Arial" panose="020B0604020202020204" pitchFamily="34" charset="0"/>
            </a:endParaRPr>
          </a:p>
          <a:p>
            <a:pPr lvl="0">
              <a:lnSpc>
                <a:spcPct val="90000"/>
              </a:lnSpc>
              <a:spcBef>
                <a:spcPct val="0"/>
              </a:spcBef>
              <a:defRPr/>
            </a:pPr>
            <a:r>
              <a:rPr lang="en-US" sz="1200" b="0" i="1" dirty="0">
                <a:solidFill>
                  <a:schemeClr val="accent6"/>
                </a:solidFill>
                <a:latin typeface="Arial" panose="020B0604020202020204" pitchFamily="34" charset="0"/>
                <a:cs typeface="Arial" panose="020B0604020202020204" pitchFamily="34" charset="0"/>
              </a:rPr>
              <a:t>Geography</a:t>
            </a:r>
            <a:r>
              <a:rPr lang="en-US" sz="1200" b="0" dirty="0">
                <a:solidFill>
                  <a:schemeClr val="accent6"/>
                </a:solidFill>
                <a:latin typeface="Arial" panose="020B0604020202020204" pitchFamily="34" charset="0"/>
                <a:cs typeface="Arial" panose="020B0604020202020204" pitchFamily="34" charset="0"/>
              </a:rPr>
              <a:t>: Last I heard the main focus was Asia hotspots, please confirm with Leah. </a:t>
            </a:r>
          </a:p>
          <a:p>
            <a:pPr lvl="0">
              <a:lnSpc>
                <a:spcPct val="90000"/>
              </a:lnSpc>
              <a:spcBef>
                <a:spcPct val="0"/>
              </a:spcBef>
              <a:defRPr/>
            </a:pPr>
            <a:endParaRPr lang="en-US" sz="1200" b="0" dirty="0">
              <a:solidFill>
                <a:schemeClr val="accent6"/>
              </a:solidFill>
              <a:latin typeface="Arial" panose="020B0604020202020204" pitchFamily="34" charset="0"/>
              <a:cs typeface="Arial" panose="020B0604020202020204" pitchFamily="34" charset="0"/>
            </a:endParaRPr>
          </a:p>
          <a:p>
            <a:pPr lvl="0">
              <a:lnSpc>
                <a:spcPct val="90000"/>
              </a:lnSpc>
              <a:spcBef>
                <a:spcPct val="0"/>
              </a:spcBef>
              <a:defRPr/>
            </a:pPr>
            <a:r>
              <a:rPr lang="en-US" sz="1200" b="1" u="sng" dirty="0">
                <a:solidFill>
                  <a:schemeClr val="accent6"/>
                </a:solidFill>
                <a:latin typeface="Arial" panose="020B0604020202020204" pitchFamily="34" charset="0"/>
                <a:cs typeface="Arial" panose="020B0604020202020204" pitchFamily="34" charset="0"/>
              </a:rPr>
              <a:t>Green Infrastructure: </a:t>
            </a:r>
          </a:p>
          <a:p>
            <a:pPr lvl="0">
              <a:lnSpc>
                <a:spcPct val="90000"/>
              </a:lnSpc>
              <a:spcBef>
                <a:spcPct val="0"/>
              </a:spcBef>
              <a:defRPr/>
            </a:pPr>
            <a:endParaRPr lang="en-US" sz="1200" b="1" u="sng" dirty="0">
              <a:solidFill>
                <a:schemeClr val="accent6"/>
              </a:solidFill>
              <a:latin typeface="Arial" panose="020B0604020202020204" pitchFamily="34" charset="0"/>
              <a:cs typeface="Arial" panose="020B0604020202020204" pitchFamily="34" charset="0"/>
            </a:endParaRPr>
          </a:p>
          <a:p>
            <a:r>
              <a:rPr lang="en-US" sz="1200" b="0" i="1" dirty="0"/>
              <a:t>Rational for action: </a:t>
            </a:r>
            <a:r>
              <a:rPr lang="en-US" sz="1200" b="0" i="0" u="none" strike="noStrike" kern="1200" baseline="0" dirty="0">
                <a:solidFill>
                  <a:schemeClr val="tx1"/>
                </a:solidFill>
                <a:latin typeface="+mn-lt"/>
                <a:ea typeface="+mn-ea"/>
                <a:cs typeface="+mn-cs"/>
              </a:rPr>
              <a:t>The world is expected to invest around $90 trillion in infrastructure over the next 15 years, more than our entire current inventory today. This will require a significant increase in investment globally, from the estimated $3.4 trillion per year currently to about $6 trillion per year. Under business as usual, infrastructure planning will not include low-carbon or sustainability design principles, resulting in increased emissions, lock-in of "grey" infrastructure, and further disruption to integrated landscape planning and contiguous ecosystems protection. </a:t>
            </a:r>
          </a:p>
          <a:p>
            <a:r>
              <a:rPr lang="en-US" sz="1200" b="0" i="0" u="none" strike="noStrike" kern="1200" baseline="0" dirty="0">
                <a:solidFill>
                  <a:schemeClr val="tx1"/>
                </a:solidFill>
                <a:latin typeface="+mn-lt"/>
                <a:ea typeface="+mn-ea"/>
                <a:cs typeface="+mn-cs"/>
              </a:rPr>
              <a:t> </a:t>
            </a:r>
            <a:endParaRPr lang="en-US" sz="1200" b="0" i="1" u="sng" dirty="0"/>
          </a:p>
          <a:p>
            <a:r>
              <a:rPr kumimoji="0" lang="en-US" sz="1200" b="0"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Goal: </a:t>
            </a:r>
            <a:r>
              <a:rPr lang="en-US" sz="1200" b="0" i="0" u="none" strike="noStrike" kern="1200" baseline="0" dirty="0">
                <a:solidFill>
                  <a:schemeClr val="tx1"/>
                </a:solidFill>
                <a:latin typeface="+mn-lt"/>
                <a:ea typeface="+mn-ea"/>
                <a:cs typeface="+mn-cs"/>
              </a:rPr>
              <a:t>The GEF is uniquely positioned to work with National governments, the multi-lateral development banks, the private sector and other stakeholders to create an enabling environment conducive to increased domestic and international investments for green and sustainable infrastructure, and to foster techniques, criteria, and tools that go beyond safeguards for green infrastructure investments. </a:t>
            </a:r>
          </a:p>
          <a:p>
            <a:endParaRPr lang="en-US" sz="1200" b="0" i="0" u="none" strike="noStrike" kern="1200" baseline="0" dirty="0">
              <a:solidFill>
                <a:schemeClr val="tx1"/>
              </a:solidFill>
              <a:latin typeface="+mn-lt"/>
              <a:ea typeface="+mn-ea"/>
              <a:cs typeface="+mn-cs"/>
            </a:endParaRPr>
          </a:p>
          <a:p>
            <a:r>
              <a:rPr lang="en-US" sz="1200" b="0" i="1" dirty="0">
                <a:solidFill>
                  <a:schemeClr val="accent2"/>
                </a:solidFill>
                <a:latin typeface="Arial" panose="020B0604020202020204" pitchFamily="34" charset="0"/>
                <a:cs typeface="Arial" panose="020B0604020202020204" pitchFamily="34" charset="0"/>
              </a:rPr>
              <a:t>Focus: </a:t>
            </a:r>
            <a:r>
              <a:rPr lang="en-US" sz="1200" b="0" i="0" u="none" strike="noStrike" kern="1200" baseline="0" dirty="0">
                <a:solidFill>
                  <a:schemeClr val="tx1"/>
                </a:solidFill>
                <a:latin typeface="+mn-lt"/>
                <a:ea typeface="+mn-ea"/>
                <a:cs typeface="+mn-cs"/>
              </a:rPr>
              <a:t>The major focus of the impact program will be to convene and support coalitions willing to foster innovative and integral solutions for green infrastructure investment; support country efforts to build capacity and enabling environments; and work with private sector and other investors to make sustainability practices the new normal. </a:t>
            </a:r>
          </a:p>
          <a:p>
            <a:pPr lvl="0">
              <a:lnSpc>
                <a:spcPct val="90000"/>
              </a:lnSpc>
              <a:spcBef>
                <a:spcPct val="0"/>
              </a:spcBef>
              <a:defRPr/>
            </a:pPr>
            <a:endParaRPr lang="en-US" sz="1200" b="0" i="1" dirty="0">
              <a:solidFill>
                <a:schemeClr val="accent2"/>
              </a:solidFill>
              <a:latin typeface="Arial" panose="020B0604020202020204" pitchFamily="34" charset="0"/>
              <a:cs typeface="Arial" panose="020B0604020202020204" pitchFamily="34" charset="0"/>
            </a:endParaRPr>
          </a:p>
          <a:p>
            <a:r>
              <a:rPr lang="en-US" sz="1200" b="0" i="1" dirty="0">
                <a:solidFill>
                  <a:schemeClr val="accent6"/>
                </a:solidFill>
                <a:latin typeface="Arial" panose="020B0604020202020204" pitchFamily="34" charset="0"/>
                <a:cs typeface="Arial" panose="020B0604020202020204" pitchFamily="34" charset="0"/>
              </a:rPr>
              <a:t>Geography</a:t>
            </a:r>
            <a:r>
              <a:rPr lang="en-US" sz="1200" b="0" dirty="0">
                <a:solidFill>
                  <a:schemeClr val="accent6"/>
                </a:solidFill>
                <a:latin typeface="Arial" panose="020B0604020202020204" pitchFamily="34" charset="0"/>
                <a:cs typeface="Arial" panose="020B0604020202020204" pitchFamily="34" charset="0"/>
              </a:rPr>
              <a:t>:  </a:t>
            </a:r>
            <a:r>
              <a:rPr lang="en-US" sz="1200" b="0" i="0" u="none" strike="noStrike" kern="1200" baseline="0" dirty="0">
                <a:solidFill>
                  <a:schemeClr val="tx1"/>
                </a:solidFill>
                <a:latin typeface="+mn-lt"/>
                <a:ea typeface="+mn-ea"/>
                <a:cs typeface="+mn-cs"/>
              </a:rPr>
              <a:t>Priority regions will include areas expected to see significant infrastructure development in the next decade and where globally significant land and biodiversity may be adversely impacted. </a:t>
            </a:r>
          </a:p>
          <a:p>
            <a:pPr lvl="0">
              <a:lnSpc>
                <a:spcPct val="90000"/>
              </a:lnSpc>
              <a:spcBef>
                <a:spcPct val="0"/>
              </a:spcBef>
              <a:defRPr/>
            </a:pPr>
            <a:endParaRPr lang="en-US" sz="1200" b="0" i="1" u="sng"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C525817-CBED-4CB8-8EBF-0FB9264DFA9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16511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90000"/>
              </a:lnSpc>
              <a:spcBef>
                <a:spcPct val="0"/>
              </a:spcBef>
              <a:defRPr/>
            </a:pPr>
            <a:r>
              <a:rPr lang="en-US" sz="1200" dirty="0"/>
              <a:t>1. GEF</a:t>
            </a:r>
            <a:r>
              <a:rPr lang="en-US" sz="1200" baseline="0" dirty="0"/>
              <a:t> efforts with reducing pollution and waste will be enhanced by initiating work on circular economy, meaning changing production practices from take-use-dispose to redesign-reduce-reuse-repair-recycle approaches. </a:t>
            </a:r>
          </a:p>
          <a:p>
            <a:pPr lvl="0">
              <a:lnSpc>
                <a:spcPct val="90000"/>
              </a:lnSpc>
              <a:spcBef>
                <a:spcPct val="0"/>
              </a:spcBef>
              <a:defRPr/>
            </a:pPr>
            <a:r>
              <a:rPr lang="en-US" sz="1200" baseline="0" dirty="0"/>
              <a:t>2. The industrial chemicals program is intended to eliminate or significantly reduce chemicals listed under</a:t>
            </a:r>
          </a:p>
          <a:p>
            <a:pPr lvl="0">
              <a:lnSpc>
                <a:spcPct val="90000"/>
              </a:lnSpc>
              <a:spcBef>
                <a:spcPct val="0"/>
              </a:spcBef>
              <a:defRPr/>
            </a:pPr>
            <a:r>
              <a:rPr lang="en-US" sz="1200" baseline="0" dirty="0"/>
              <a:t>• The Stockholm Convention on Persistent </a:t>
            </a:r>
            <a:r>
              <a:rPr lang="en-US" sz="1200" baseline="0" dirty="0" err="1"/>
              <a:t>Pollutants;The</a:t>
            </a:r>
            <a:r>
              <a:rPr lang="en-US" sz="1200" baseline="0" dirty="0"/>
              <a:t> </a:t>
            </a:r>
            <a:r>
              <a:rPr lang="en-US" sz="1200" baseline="0" dirty="0" err="1"/>
              <a:t>Minamata</a:t>
            </a:r>
            <a:r>
              <a:rPr lang="en-US" sz="1200" baseline="0" dirty="0"/>
              <a:t> Convention on Mercury; The Strategic Approach to International Chemicals Management;  and The Montreal Protocol on Substances that Deplete the Ozone Layer </a:t>
            </a:r>
          </a:p>
          <a:p>
            <a:pPr lvl="0">
              <a:lnSpc>
                <a:spcPct val="90000"/>
              </a:lnSpc>
              <a:spcBef>
                <a:spcPct val="0"/>
              </a:spcBef>
              <a:defRPr/>
            </a:pPr>
            <a:r>
              <a:rPr lang="en-US" sz="1200" baseline="0" dirty="0"/>
              <a:t>The program will fund facilitation of enabling environments including the removal of barriers to market access of manufacturing of products containing GEF relevant chemicals</a:t>
            </a:r>
          </a:p>
          <a:p>
            <a:pPr lvl="0">
              <a:lnSpc>
                <a:spcPct val="90000"/>
              </a:lnSpc>
              <a:spcBef>
                <a:spcPct val="0"/>
              </a:spcBef>
              <a:defRPr/>
            </a:pPr>
            <a:r>
              <a:rPr lang="en-US" sz="1200" baseline="0" dirty="0"/>
              <a:t> 3. The Agriculture Chemicals Program will address the agricultural POPs. Where the chemicals are in use, investments will be made to introduce alternatives with a preference given to non-chemical means. The program will target the reduction of hazardous pesticides that enter the global food supply chain as well as address plastics used in agriculture.</a:t>
            </a:r>
          </a:p>
          <a:p>
            <a:pPr lvl="0">
              <a:lnSpc>
                <a:spcPct val="90000"/>
              </a:lnSpc>
              <a:spcBef>
                <a:spcPct val="0"/>
              </a:spcBef>
              <a:defRPr/>
            </a:pPr>
            <a:endParaRPr lang="en-US" sz="120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C525817-CBED-4CB8-8EBF-0FB9264DFA9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76747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2500" b="0" u="none" dirty="0"/>
              <a:t>Finally,</a:t>
            </a:r>
            <a:r>
              <a:rPr lang="en-US" sz="2500" b="0" u="none" baseline="0" dirty="0"/>
              <a:t> the GEF will enhance its work on natural capital-based approaches by expanding on the ongoing work combating illegal wildlife trafficking by making it more relevant to local livelihoods and job generation; expand the work with GEF countries to measure and account for natural capital, including biodiversity, demonstrate its value, and integrate this value into decision making and policy instruments; work with the finance and banking sectors to steer financing away from activities that degrade the global environment while exploring new instruments based on nature and its sustainable use; and support fragile states and post-conflict countries to both prevent future potential conflicts driven by the collapse of their natural resource base, as well as rebuild and restore environmental assets as part of post-conflict development investments. </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2500" b="0" u="none" baseline="0" dirty="0"/>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2500" b="1" u="sng" dirty="0"/>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2500" b="1" u="sng" dirty="0"/>
              <a:t>Wildlife for Sustainable Development:</a:t>
            </a:r>
            <a:endParaRPr lang="en-US" sz="1200" b="0" i="1" u="sng" dirty="0"/>
          </a:p>
          <a:p>
            <a:pPr marL="0" indent="0">
              <a:buFont typeface="Wingdings" panose="05000000000000000000" pitchFamily="2" charset="2"/>
              <a:buNone/>
            </a:pPr>
            <a:endParaRPr lang="en-US" sz="1200" b="0" i="1" dirty="0"/>
          </a:p>
          <a:p>
            <a:pPr marL="0" indent="0">
              <a:buFont typeface="Wingdings" panose="05000000000000000000" pitchFamily="2" charset="2"/>
              <a:buNone/>
            </a:pPr>
            <a:r>
              <a:rPr lang="en-US" sz="1200" b="0" i="1" dirty="0"/>
              <a:t>Rational for action: </a:t>
            </a:r>
            <a:r>
              <a:rPr lang="en-US" dirty="0"/>
              <a:t>Africa is the only continent on the planet that retains a full spectrum of large animals, with many areas having fifteen or more species. Inside and outside protected areas there is evidence of widespread declines in the numbers and range of many wildlife populations across the continent attributed to a number of factors, including poaching and illegal wildlife trade, human encroachment, and competition with livestock for space.  </a:t>
            </a:r>
            <a:endParaRPr lang="en-US" b="1" dirty="0"/>
          </a:p>
          <a:p>
            <a:endParaRPr lang="en-US" sz="1200" b="0" i="1" dirty="0"/>
          </a:p>
          <a:p>
            <a:r>
              <a:rPr kumimoji="0" lang="en-US" sz="1200" b="0"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Goal:</a:t>
            </a:r>
            <a:r>
              <a:rPr kumimoji="0" lang="en-US"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lang="en-US" dirty="0"/>
              <a:t>To secure the population of wildlife in order to propel one of the most promising economic development engines in Africa: the conservation of wildlife in the vast wilderness areas of Africa to generate benefits to local communities and revenue to support the conservation areas. </a:t>
            </a:r>
            <a:endParaRPr kumimoji="0" lang="en-US"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endParaRPr kumimoji="0" lang="en-US"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r>
              <a:rPr lang="en-US" sz="1200" b="0" i="1" dirty="0">
                <a:solidFill>
                  <a:schemeClr val="accent2"/>
                </a:solidFill>
                <a:latin typeface="Arial" panose="020B0604020202020204" pitchFamily="34" charset="0"/>
                <a:cs typeface="Arial" panose="020B0604020202020204" pitchFamily="34" charset="0"/>
              </a:rPr>
              <a:t>Focus: </a:t>
            </a:r>
            <a:r>
              <a:rPr lang="en-US" dirty="0"/>
              <a:t>The IP builds on the GEF-6 Wildlife PFD</a:t>
            </a:r>
            <a:r>
              <a:rPr lang="en-US" dirty="0">
                <a:solidFill>
                  <a:srgbClr val="FFFF00"/>
                </a:solidFill>
              </a:rPr>
              <a:t> </a:t>
            </a:r>
            <a:r>
              <a:rPr lang="en-US" dirty="0"/>
              <a:t>program and has a two pronged approach: First, to continue investing in addressing the illegal wildlife trade in supply, transit and demand countries. Second, to use growing and stable populations of wildlife to generate socio-economic benefits. </a:t>
            </a:r>
            <a:endParaRPr lang="en-US" sz="1200" b="0" i="1" dirty="0">
              <a:solidFill>
                <a:schemeClr val="accent2"/>
              </a:solidFill>
              <a:latin typeface="Arial" panose="020B0604020202020204" pitchFamily="34" charset="0"/>
              <a:cs typeface="Arial" panose="020B0604020202020204" pitchFamily="34" charset="0"/>
            </a:endParaRPr>
          </a:p>
          <a:p>
            <a:endParaRPr lang="en-US" sz="1200" b="0" i="1" dirty="0">
              <a:solidFill>
                <a:schemeClr val="accent2"/>
              </a:solidFill>
              <a:latin typeface="Arial" panose="020B0604020202020204" pitchFamily="34" charset="0"/>
              <a:cs typeface="Arial" panose="020B0604020202020204" pitchFamily="34" charset="0"/>
            </a:endParaRPr>
          </a:p>
          <a:p>
            <a:r>
              <a:rPr lang="en-US" sz="1200" b="0" i="1" dirty="0">
                <a:solidFill>
                  <a:schemeClr val="accent6"/>
                </a:solidFill>
                <a:latin typeface="Arial" panose="020B0604020202020204" pitchFamily="34" charset="0"/>
                <a:cs typeface="Arial" panose="020B0604020202020204" pitchFamily="34" charset="0"/>
              </a:rPr>
              <a:t>Geography</a:t>
            </a:r>
            <a:r>
              <a:rPr lang="en-US" sz="1200" b="0" dirty="0">
                <a:solidFill>
                  <a:schemeClr val="accent6"/>
                </a:solidFill>
                <a:latin typeface="Arial" panose="020B0604020202020204" pitchFamily="34" charset="0"/>
                <a:cs typeface="Arial" panose="020B0604020202020204" pitchFamily="34" charset="0"/>
              </a:rPr>
              <a:t>: </a:t>
            </a:r>
            <a:r>
              <a:rPr lang="en-US" dirty="0"/>
              <a:t>The geographic targets are the following </a:t>
            </a:r>
            <a:r>
              <a:rPr lang="en-US" sz="1200" b="0" kern="1200" dirty="0" err="1">
                <a:solidFill>
                  <a:schemeClr val="tx1"/>
                </a:solidFill>
                <a:effectLst/>
                <a:latin typeface="+mn-lt"/>
                <a:ea typeface="+mn-ea"/>
                <a:cs typeface="+mn-cs"/>
              </a:rPr>
              <a:t>Transfrontier</a:t>
            </a:r>
            <a:r>
              <a:rPr lang="en-US" sz="1200" b="0" kern="1200" dirty="0">
                <a:solidFill>
                  <a:schemeClr val="tx1"/>
                </a:solidFill>
                <a:effectLst/>
                <a:latin typeface="+mn-lt"/>
                <a:ea typeface="+mn-ea"/>
                <a:cs typeface="+mn-cs"/>
              </a:rPr>
              <a:t> Conservation </a:t>
            </a:r>
            <a:r>
              <a:rPr lang="en-US" sz="1200" b="0" i="0" kern="1200" dirty="0">
                <a:solidFill>
                  <a:schemeClr val="tx1"/>
                </a:solidFill>
                <a:effectLst/>
                <a:latin typeface="+mn-lt"/>
                <a:ea typeface="+mn-ea"/>
                <a:cs typeface="+mn-cs"/>
              </a:rPr>
              <a:t>Areas</a:t>
            </a:r>
            <a:r>
              <a:rPr lang="en-US" i="0" dirty="0"/>
              <a:t>:</a:t>
            </a:r>
            <a:r>
              <a:rPr lang="en-US" dirty="0"/>
              <a:t> Okavango- Zambezi (Angola, Botswana, Namibia, Zambia); the Greater Limpopo (Mozambique, South Africa and Zimbabwe); Malawi-Zambia TFCA; ZAMOZA (Zimbabwe, Mozambique, Zambia); Lower Zambezi-Mana Pools TFCA (Zimbabwe-Zambia) and </a:t>
            </a:r>
            <a:r>
              <a:rPr lang="en-US" dirty="0" err="1"/>
              <a:t>Niassa-Selous</a:t>
            </a:r>
            <a:r>
              <a:rPr lang="en-US" dirty="0"/>
              <a:t> (Tanzania-Mozambique). </a:t>
            </a:r>
          </a:p>
          <a:p>
            <a:endParaRPr lang="en-US" dirty="0"/>
          </a:p>
          <a:p>
            <a:r>
              <a:rPr lang="en-US" sz="1200" b="1" u="sng" dirty="0"/>
              <a:t>Natural Capital: </a:t>
            </a:r>
            <a:endParaRPr lang="en-US" b="1" u="sng"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dirty="0"/>
              <a:t>Rational for action: </a:t>
            </a:r>
            <a:r>
              <a:rPr lang="en-GB" dirty="0"/>
              <a:t>Although a number of approaches are currently being used to recognize, measure, and account for natural capital and demonstrate its values, these exercises have too rarely influenced decision making and policy instruments in order to mitigate or eliminate harmful incentives leading to the degradation of natural capital and enhance financing for sustainable management of natural capital.</a:t>
            </a:r>
            <a:endParaRPr lang="en-US" b="1" dirty="0"/>
          </a:p>
          <a:p>
            <a:endParaRPr lang="en-US" sz="1200" b="0" i="1" dirty="0"/>
          </a:p>
          <a:p>
            <a:r>
              <a:rPr kumimoji="0" lang="en-US" sz="1200" b="0"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Goal:</a:t>
            </a:r>
            <a:r>
              <a:rPr kumimoji="0" lang="en-US"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lang="en-GB" dirty="0"/>
              <a:t>To build the capacity of countries to measure and account for natural capital, including biodiversity, demonstrate its value, and integrate this value into decision making and policy instruments. </a:t>
            </a:r>
            <a:endParaRPr kumimoji="0" lang="en-US"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endParaRPr kumimoji="0" lang="en-US"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lvl="0">
              <a:lnSpc>
                <a:spcPct val="90000"/>
              </a:lnSpc>
              <a:spcBef>
                <a:spcPct val="0"/>
              </a:spcBef>
              <a:defRPr/>
            </a:pPr>
            <a:r>
              <a:rPr lang="en-US" sz="1200" b="0" i="1" dirty="0">
                <a:solidFill>
                  <a:schemeClr val="accent2"/>
                </a:solidFill>
                <a:latin typeface="Arial" panose="020B0604020202020204" pitchFamily="34" charset="0"/>
                <a:cs typeface="Arial" panose="020B0604020202020204" pitchFamily="34" charset="0"/>
              </a:rPr>
              <a:t>Focus: </a:t>
            </a:r>
            <a:r>
              <a:rPr lang="en-US" sz="1200" b="0" i="0" dirty="0">
                <a:solidFill>
                  <a:schemeClr val="accent2"/>
                </a:solidFill>
                <a:latin typeface="Arial" panose="020B0604020202020204" pitchFamily="34" charset="0"/>
                <a:cs typeface="Arial" panose="020B0604020202020204" pitchFamily="34" charset="0"/>
              </a:rPr>
              <a:t>The IP</a:t>
            </a:r>
            <a:r>
              <a:rPr lang="en-US" sz="1200" b="0" i="0" baseline="0" dirty="0">
                <a:solidFill>
                  <a:schemeClr val="accent2"/>
                </a:solidFill>
                <a:latin typeface="Arial" panose="020B0604020202020204" pitchFamily="34" charset="0"/>
                <a:cs typeface="Arial" panose="020B0604020202020204" pitchFamily="34" charset="0"/>
              </a:rPr>
              <a:t> </a:t>
            </a:r>
            <a:r>
              <a:rPr lang="en-GB" sz="1400" b="0" dirty="0">
                <a:solidFill>
                  <a:schemeClr val="accent2"/>
                </a:solidFill>
              </a:rPr>
              <a:t>builds on the capacity of countries to measure and account for natural capital</a:t>
            </a:r>
            <a:r>
              <a:rPr lang="en-GB" sz="1200" b="0" baseline="0" dirty="0">
                <a:solidFill>
                  <a:schemeClr val="accent2"/>
                </a:solidFill>
              </a:rPr>
              <a:t> and will operate according to phases: </a:t>
            </a:r>
            <a:r>
              <a:rPr kumimoji="0" lang="en-US" sz="1200" b="0" i="0" u="none" strike="noStrike" kern="0" cap="none" spc="0" normalizeH="0" baseline="0" noProof="0" dirty="0">
                <a:ln>
                  <a:noFill/>
                </a:ln>
                <a:solidFill>
                  <a:prstClr val="white">
                    <a:lumMod val="95000"/>
                  </a:prstClr>
                </a:solidFill>
                <a:effectLst/>
                <a:uLnTx/>
                <a:uFillTx/>
                <a:latin typeface="Arial" panose="020B0604020202020204" pitchFamily="34" charset="0"/>
                <a:cs typeface="Arial" panose="020B0604020202020204" pitchFamily="34" charset="0"/>
              </a:rPr>
              <a:t>Phase I: Natural Capital Accounting baseline diagnosis; Phase II: Natural Capital Accounting; Phase III: Institutional development </a:t>
            </a:r>
            <a:r>
              <a:rPr lang="en-US" sz="1200" b="0" kern="0" dirty="0">
                <a:solidFill>
                  <a:prstClr val="white">
                    <a:lumMod val="95000"/>
                  </a:prstClr>
                </a:solidFill>
                <a:latin typeface="Arial" panose="020B0604020202020204" pitchFamily="34" charset="0"/>
                <a:cs typeface="Arial" panose="020B0604020202020204" pitchFamily="34" charset="0"/>
              </a:rPr>
              <a:t>and </a:t>
            </a:r>
            <a:r>
              <a:rPr kumimoji="0" lang="en-US" sz="1200" b="0" i="0" u="none" strike="noStrike" kern="0" cap="none" spc="0" normalizeH="0" baseline="0" noProof="0" dirty="0">
                <a:ln>
                  <a:noFill/>
                </a:ln>
                <a:solidFill>
                  <a:prstClr val="white">
                    <a:lumMod val="95000"/>
                  </a:prstClr>
                </a:solidFill>
                <a:effectLst/>
                <a:uLnTx/>
                <a:uFillTx/>
                <a:latin typeface="Arial" panose="020B0604020202020204" pitchFamily="34" charset="0"/>
                <a:cs typeface="Arial" panose="020B0604020202020204" pitchFamily="34" charset="0"/>
              </a:rPr>
              <a:t>policy process for Natural Capital Accounting</a:t>
            </a:r>
          </a:p>
          <a:p>
            <a:endParaRPr lang="en-US" sz="1200" b="0" i="1" dirty="0">
              <a:solidFill>
                <a:schemeClr val="accent2"/>
              </a:solidFill>
              <a:latin typeface="Arial" panose="020B0604020202020204" pitchFamily="34" charset="0"/>
              <a:cs typeface="Arial" panose="020B0604020202020204" pitchFamily="34" charset="0"/>
            </a:endParaRPr>
          </a:p>
          <a:p>
            <a:r>
              <a:rPr lang="en-US" sz="1200" b="0" i="1" dirty="0">
                <a:solidFill>
                  <a:schemeClr val="accent6"/>
                </a:solidFill>
                <a:latin typeface="Arial" panose="020B0604020202020204" pitchFamily="34" charset="0"/>
                <a:cs typeface="Arial" panose="020B0604020202020204" pitchFamily="34" charset="0"/>
              </a:rPr>
              <a:t>Geography</a:t>
            </a:r>
            <a:r>
              <a:rPr lang="en-US" sz="1200" b="0" dirty="0">
                <a:solidFill>
                  <a:schemeClr val="accent6"/>
                </a:solidFill>
                <a:latin typeface="Arial" panose="020B0604020202020204" pitchFamily="34" charset="0"/>
                <a:cs typeface="Arial" panose="020B0604020202020204" pitchFamily="34" charset="0"/>
              </a:rPr>
              <a:t>:  </a:t>
            </a:r>
            <a:r>
              <a:rPr lang="en-US" sz="1200" b="0" i="0" u="none" strike="noStrike" kern="1200" baseline="0" dirty="0">
                <a:solidFill>
                  <a:schemeClr val="tx1"/>
                </a:solidFill>
                <a:latin typeface="+mn-lt"/>
                <a:ea typeface="+mn-ea"/>
                <a:cs typeface="+mn-cs"/>
              </a:rPr>
              <a:t>Countries that demonstrate the following would be considered ready to engage in the Program: 1) Statistical system and basic capacity in place with a system of national accounts; 2) Data for developing ecosystem accounts including science-based biophysical spatial information systems is available nationally or internationally or can be generated relatively easily; 3) Commitment to maintain and use the new accounts developed and institutionalize Natural Capital Accounting; and 4) Countries in which natural resources and biodiversity play an important, albeit often invisible, role in economic development and human welfare, thus incentivizing application of Natural Capital Accounting (NCA). The NCIP aims to work in 25 countries during GEF-7 that meet the criteria above.  </a:t>
            </a:r>
          </a:p>
          <a:p>
            <a:endParaRPr lang="en-US" sz="1200" b="0" i="0" u="none" strike="noStrike" kern="1200" baseline="0" dirty="0">
              <a:solidFill>
                <a:schemeClr val="tx1"/>
              </a:solidFill>
              <a:latin typeface="+mn-lt"/>
              <a:ea typeface="+mn-ea"/>
              <a:cs typeface="+mn-cs"/>
            </a:endParaRPr>
          </a:p>
          <a:p>
            <a:r>
              <a:rPr lang="en-US" sz="1200" b="1" i="0" u="sng" strike="noStrike" kern="1200" baseline="0" dirty="0">
                <a:solidFill>
                  <a:schemeClr val="tx1"/>
                </a:solidFill>
                <a:latin typeface="+mn-lt"/>
                <a:ea typeface="+mn-ea"/>
                <a:cs typeface="+mn-cs"/>
              </a:rPr>
              <a:t>Green Finance: </a:t>
            </a:r>
          </a:p>
          <a:p>
            <a:endParaRPr lang="en-US" sz="1200" b="1" i="0" u="sng" strike="noStrike" kern="1200" baseline="0" dirty="0">
              <a:solidFill>
                <a:schemeClr val="tx1"/>
              </a:solidFill>
              <a:latin typeface="+mn-lt"/>
              <a:ea typeface="+mn-ea"/>
              <a:cs typeface="+mn-cs"/>
            </a:endParaRPr>
          </a:p>
          <a:p>
            <a:r>
              <a:rPr lang="en-US" sz="1200" b="0" i="1" dirty="0"/>
              <a:t>Rational for action: </a:t>
            </a:r>
            <a:r>
              <a:rPr lang="en-US" sz="1200" b="0" i="0" u="none" strike="noStrike" kern="1200" baseline="0" dirty="0">
                <a:solidFill>
                  <a:schemeClr val="tx1"/>
                </a:solidFill>
                <a:latin typeface="+mn-lt"/>
                <a:ea typeface="+mn-ea"/>
                <a:cs typeface="+mn-cs"/>
              </a:rPr>
              <a:t>Currently less than 1% of global bonds are categorized as green and less than 1% of holdings by global institutional investors are green assets. Only 5-10% of bank loans are green in those few countries where national definitions of green loans are available. The potential for scaling up green finance hence is significant. Green finance may provide growth opportunities while delivering environmental benefits, including by supporting high-potential green industries, technological innovation and business opportunities for the financial sector.</a:t>
            </a:r>
          </a:p>
          <a:p>
            <a:endParaRPr lang="en-US" sz="1200" b="0" i="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Goal:</a:t>
            </a:r>
            <a:r>
              <a:rPr kumimoji="0" lang="en-US"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lang="en-US" sz="1200" b="0" dirty="0">
                <a:solidFill>
                  <a:schemeClr val="accent2"/>
                </a:solidFill>
                <a:latin typeface="Arial" panose="020B0604020202020204" pitchFamily="34" charset="0"/>
                <a:cs typeface="Arial" panose="020B0604020202020204" pitchFamily="34" charset="0"/>
              </a:rPr>
              <a:t>Connect financial system reform with environmental agenda (biodiversity, climate, land degradation, international waters, chemicals and waste)</a:t>
            </a:r>
          </a:p>
          <a:p>
            <a:endParaRPr kumimoji="0" lang="en-US"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r>
              <a:rPr lang="en-US" sz="1200" b="0" i="1" dirty="0">
                <a:solidFill>
                  <a:schemeClr val="accent2"/>
                </a:solidFill>
                <a:latin typeface="Arial" panose="020B0604020202020204" pitchFamily="34" charset="0"/>
                <a:cs typeface="Arial" panose="020B0604020202020204" pitchFamily="34" charset="0"/>
              </a:rPr>
              <a:t>Focus: </a:t>
            </a:r>
            <a:r>
              <a:rPr lang="en-US" sz="1200" b="0" i="0" u="none" strike="noStrike" kern="1200" baseline="0" dirty="0">
                <a:solidFill>
                  <a:schemeClr val="tx1"/>
                </a:solidFill>
                <a:latin typeface="+mn-lt"/>
                <a:ea typeface="+mn-ea"/>
                <a:cs typeface="+mn-cs"/>
              </a:rPr>
              <a:t>The GEF’s intervention will build on existing platforms to foster and strengthen national-level support. The GEF will also support complementary activities for global support and innovating conservation finance. </a:t>
            </a:r>
          </a:p>
          <a:p>
            <a:endParaRPr lang="en-US" sz="1200" b="0" i="1" dirty="0">
              <a:solidFill>
                <a:schemeClr val="accent2"/>
              </a:solidFill>
              <a:latin typeface="Arial" panose="020B0604020202020204" pitchFamily="34" charset="0"/>
              <a:cs typeface="Arial" panose="020B0604020202020204" pitchFamily="34" charset="0"/>
            </a:endParaRPr>
          </a:p>
          <a:p>
            <a:r>
              <a:rPr lang="en-US" sz="1200" b="0" i="1" dirty="0">
                <a:solidFill>
                  <a:schemeClr val="accent6"/>
                </a:solidFill>
                <a:latin typeface="Arial" panose="020B0604020202020204" pitchFamily="34" charset="0"/>
                <a:cs typeface="Arial" panose="020B0604020202020204" pitchFamily="34" charset="0"/>
              </a:rPr>
              <a:t>Geography</a:t>
            </a:r>
            <a:r>
              <a:rPr lang="en-US" sz="1200" b="0" dirty="0">
                <a:solidFill>
                  <a:schemeClr val="accent6"/>
                </a:solidFill>
                <a:latin typeface="Arial" panose="020B0604020202020204" pitchFamily="34" charset="0"/>
                <a:cs typeface="Arial" panose="020B0604020202020204" pitchFamily="34" charset="0"/>
              </a:rPr>
              <a:t>:  </a:t>
            </a:r>
            <a:r>
              <a:rPr lang="en-US" sz="1200" b="0" i="0" u="none" strike="noStrike" kern="1200" baseline="0" dirty="0">
                <a:solidFill>
                  <a:schemeClr val="tx1"/>
                </a:solidFill>
                <a:latin typeface="+mn-lt"/>
                <a:ea typeface="+mn-ea"/>
                <a:cs typeface="+mn-cs"/>
              </a:rPr>
              <a:t>Principles of green finance are imbedded in all of the impact programs, as we seek to internalize externalities and foster greater private sector investment across the GEF’s full portfolio. Lessons learned from each impact program will also add value to this program, for example, through the transfer of experience in climate change-related green finance toward areas such as land, forests, agriculture, and oceans. The IP will coordinate with existing and emerging initiatives in the area of green and conservation finance such as the Coalition for Private Investment in Conservation (CPIC), the Sustainable Forestry Initiative (SFI), the Sustainable Banking Network (SBN) and the Equator Principles, and the Global Sustainable Investment Alliance (GSIA). It would also build on recent needs assessments such as the State of Private Investment in Conservation by Forest Trends. </a:t>
            </a:r>
          </a:p>
          <a:p>
            <a:endParaRPr lang="en-US" sz="1200" b="0" i="0" u="none" strike="noStrike" kern="1200" baseline="0" dirty="0">
              <a:solidFill>
                <a:schemeClr val="tx1"/>
              </a:solidFill>
              <a:latin typeface="+mn-lt"/>
              <a:ea typeface="+mn-ea"/>
              <a:cs typeface="+mn-cs"/>
            </a:endParaRPr>
          </a:p>
          <a:p>
            <a:r>
              <a:rPr lang="en-US" sz="1200" b="1" i="0" u="sng" strike="noStrike" kern="1200" baseline="0" dirty="0">
                <a:solidFill>
                  <a:schemeClr val="tx1"/>
                </a:solidFill>
                <a:latin typeface="+mn-lt"/>
                <a:ea typeface="+mn-ea"/>
                <a:cs typeface="+mn-cs"/>
              </a:rPr>
              <a:t>Environmental Security: </a:t>
            </a:r>
          </a:p>
          <a:p>
            <a:endParaRPr lang="en-US" sz="1200" b="1" i="0" u="sng"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dirty="0"/>
              <a:t>Rational for action: </a:t>
            </a:r>
            <a:r>
              <a:rPr lang="en-US" dirty="0"/>
              <a:t>Climate change and extreme weather events, land degradation and water stress are considered compounding factors for loss of livelihoods, conflicts and displacement of people especially in dry areas. Further,</a:t>
            </a:r>
            <a:r>
              <a:rPr lang="en-US" baseline="0" dirty="0"/>
              <a:t> </a:t>
            </a:r>
            <a:r>
              <a:rPr lang="en-US" dirty="0"/>
              <a:t>in the World Economic Forum’s annual Risk Reports, for the past five years these new combinations of threats have consistently ranked among the top five global risks in terms of likelihood/impact. Also, large scale involuntary migration have been ranked among highest risk for two years in a row.</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Goal: </a:t>
            </a:r>
            <a:r>
              <a:rPr lang="en-US" dirty="0"/>
              <a:t>To maintain, enhance, and restore GEBs (biodiversity, land, transboundary waters) in fragile states that are under direct threat linked to conflict and the breakdown of governance. </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1" dirty="0">
                <a:solidFill>
                  <a:schemeClr val="accent2"/>
                </a:solidFill>
                <a:latin typeface="Arial" panose="020B0604020202020204" pitchFamily="34" charset="0"/>
                <a:cs typeface="Arial" panose="020B0604020202020204" pitchFamily="34" charset="0"/>
              </a:rPr>
              <a:t>Focus: </a:t>
            </a:r>
            <a:r>
              <a:rPr lang="en-US" dirty="0"/>
              <a:t>To support fragile states and post-conflict countries to both prevent future potential conflicts as well as rebuild and restore environmental assets as part of post-conflict development investments.  In particular, the IP will keep in mind that rebuilding institutions and governance is essential to maintain GEBs over time focusing on four kinds of interventions: (1)</a:t>
            </a:r>
            <a:r>
              <a:rPr lang="en-US" baseline="0" dirty="0"/>
              <a:t> </a:t>
            </a:r>
            <a:r>
              <a:rPr lang="en-US" dirty="0"/>
              <a:t>Identifying and monitoring global environmental fragility (2) Protecting the environmental assets from potential harm (3) Restoring the asset from impacts suffered during conflict</a:t>
            </a:r>
            <a:r>
              <a:rPr lang="en-US" baseline="0" dirty="0"/>
              <a:t> and (4) </a:t>
            </a:r>
            <a:r>
              <a:rPr lang="en-US" dirty="0"/>
              <a:t>Mainstreaming Resilience Systems Thinking across GEF investments.</a:t>
            </a:r>
          </a:p>
          <a:p>
            <a:endParaRPr lang="en-US" sz="1200" b="1" i="0" u="sng"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solidFill>
                  <a:schemeClr val="accent6"/>
                </a:solidFill>
                <a:latin typeface="Arial" panose="020B0604020202020204" pitchFamily="34" charset="0"/>
                <a:cs typeface="Arial" panose="020B0604020202020204" pitchFamily="34" charset="0"/>
              </a:rPr>
              <a:t>Geography</a:t>
            </a:r>
            <a:r>
              <a:rPr lang="en-US" sz="1200" b="0" dirty="0">
                <a:solidFill>
                  <a:schemeClr val="accent6"/>
                </a:solidFill>
                <a:latin typeface="Arial" panose="020B0604020202020204" pitchFamily="34" charset="0"/>
                <a:cs typeface="Arial" panose="020B0604020202020204" pitchFamily="34" charset="0"/>
              </a:rPr>
              <a:t>: </a:t>
            </a:r>
            <a:r>
              <a:rPr lang="en-US" dirty="0"/>
              <a:t>Focus countries will need to be carefully selected and in consultation with partners and countries - an initial target of 4 – 6 countries could be a realistic minimum.</a:t>
            </a:r>
          </a:p>
          <a:p>
            <a:r>
              <a:rPr lang="en-US" sz="1200" b="0" dirty="0">
                <a:solidFill>
                  <a:schemeClr val="accent6"/>
                </a:solidFill>
                <a:latin typeface="Arial" panose="020B0604020202020204" pitchFamily="34" charset="0"/>
                <a:cs typeface="Arial" panose="020B0604020202020204" pitchFamily="34" charset="0"/>
              </a:rPr>
              <a:t>Please talk to Astrid, I am not sure that</a:t>
            </a:r>
            <a:r>
              <a:rPr lang="en-US" sz="1200" b="0" baseline="0" dirty="0">
                <a:solidFill>
                  <a:schemeClr val="accent6"/>
                </a:solidFill>
                <a:latin typeface="Arial" panose="020B0604020202020204" pitchFamily="34" charset="0"/>
                <a:cs typeface="Arial" panose="020B0604020202020204" pitchFamily="34" charset="0"/>
              </a:rPr>
              <a:t> all interventions will truly overlap transboundary ecosystems, i.e. groundwater systems.  </a:t>
            </a:r>
            <a:endParaRPr lang="en-US" sz="1200" b="1" i="0" u="sng"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C525817-CBED-4CB8-8EBF-0FB9264DFA9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10810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i="0" dirty="0"/>
              <a:t>Given</a:t>
            </a:r>
            <a:r>
              <a:rPr lang="en-US" sz="1200" b="0" i="0" baseline="0" dirty="0"/>
              <a:t> that time is precious and you have the documentation on proposed programming before you, I will only illustrate a few of the impact programs and their rationale, starting with landscape restoration.</a:t>
            </a:r>
            <a:endParaRPr lang="en-US" sz="1200" b="0" i="0"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i="1" dirty="0"/>
              <a:t>Rationale for action:</a:t>
            </a:r>
            <a:r>
              <a:rPr lang="en-US" sz="1200" b="0" dirty="0"/>
              <a:t> </a:t>
            </a:r>
            <a:r>
              <a:rPr lang="en-US" sz="1200" dirty="0"/>
              <a:t>Global estimates suggest that nearly 2 billion ha (22.5%) of agricultural land, pasture, forest and woodland are degraded. Continued degradation impacts negatively on ecosystem services, posing</a:t>
            </a:r>
            <a:r>
              <a:rPr lang="en-US" sz="1200" baseline="0" dirty="0"/>
              <a:t> </a:t>
            </a:r>
            <a:r>
              <a:rPr lang="en-US" sz="1200" dirty="0"/>
              <a:t>serious obstacles to the achievement of the SDGs, the Paris Agreement, the Aichi Targets, and the land neutrality targets. The IP</a:t>
            </a:r>
            <a:r>
              <a:rPr lang="en-US" sz="1200" baseline="0" dirty="0"/>
              <a:t> </a:t>
            </a:r>
            <a:r>
              <a:rPr lang="en-US" sz="1200" b="0" dirty="0">
                <a:solidFill>
                  <a:prstClr val="white">
                    <a:lumMod val="95000"/>
                  </a:prstClr>
                </a:solidFill>
                <a:latin typeface="Arial" panose="020B0604020202020204" pitchFamily="34" charset="0"/>
                <a:cs typeface="Arial" panose="020B0604020202020204" pitchFamily="34" charset="0"/>
              </a:rPr>
              <a:t>builds on a baseline of GEF Sustainable Forest Management investments focusing on </a:t>
            </a:r>
            <a:r>
              <a:rPr lang="en-US" sz="1200" dirty="0"/>
              <a:t>restoration and maintenance of a global network of resilient landscapes, either transboundary or subnational in scope, and targeting restoration of 15 – 25 selected landscapes, spanning up to 100 million ha.</a:t>
            </a:r>
            <a:r>
              <a:rPr lang="en-US" sz="1200" baseline="0" dirty="0"/>
              <a:t> Many powerful platforms will enable the scale up of this work, </a:t>
            </a:r>
            <a:r>
              <a:rPr lang="en-US" sz="1200" b="0" dirty="0">
                <a:solidFill>
                  <a:schemeClr val="accent2"/>
                </a:solidFill>
                <a:latin typeface="Arial" panose="020B0604020202020204" pitchFamily="34" charset="0"/>
                <a:cs typeface="Arial" panose="020B0604020202020204" pitchFamily="34" charset="0"/>
              </a:rPr>
              <a:t>including</a:t>
            </a:r>
            <a:r>
              <a:rPr lang="en-US" sz="1200" b="0" dirty="0">
                <a:solidFill>
                  <a:prstClr val="white">
                    <a:lumMod val="95000"/>
                  </a:prstClr>
                </a:solidFill>
                <a:latin typeface="Arial" panose="020B0604020202020204" pitchFamily="34" charset="0"/>
                <a:cs typeface="Arial" panose="020B0604020202020204" pitchFamily="34" charset="0"/>
              </a:rPr>
              <a:t> the Bonn Challenge, the</a:t>
            </a:r>
            <a:r>
              <a:rPr lang="en-US" sz="1200" b="0" baseline="0" dirty="0">
                <a:solidFill>
                  <a:prstClr val="white">
                    <a:lumMod val="95000"/>
                  </a:prstClr>
                </a:solidFill>
                <a:latin typeface="Arial" panose="020B0604020202020204" pitchFamily="34" charset="0"/>
                <a:cs typeface="Arial" panose="020B0604020202020204" pitchFamily="34" charset="0"/>
              </a:rPr>
              <a:t> Latin American 20x20 initiative, the </a:t>
            </a:r>
            <a:r>
              <a:rPr lang="en-US" sz="1200" b="0" dirty="0">
                <a:solidFill>
                  <a:prstClr val="white">
                    <a:lumMod val="95000"/>
                  </a:prstClr>
                </a:solidFill>
                <a:latin typeface="Arial" panose="020B0604020202020204" pitchFamily="34" charset="0"/>
                <a:cs typeface="Arial" panose="020B0604020202020204" pitchFamily="34" charset="0"/>
              </a:rPr>
              <a:t>TRI, GPFLR</a:t>
            </a:r>
            <a:r>
              <a:rPr lang="en-US" sz="1200" b="0" baseline="0" dirty="0">
                <a:solidFill>
                  <a:prstClr val="white">
                    <a:lumMod val="95000"/>
                  </a:prstClr>
                </a:solidFill>
                <a:latin typeface="Arial" panose="020B0604020202020204" pitchFamily="34" charset="0"/>
                <a:cs typeface="Arial" panose="020B0604020202020204" pitchFamily="34" charset="0"/>
              </a:rPr>
              <a:t> and others.</a:t>
            </a:r>
            <a:r>
              <a:rPr lang="en-US" sz="1200" b="0" dirty="0">
                <a:solidFill>
                  <a:prstClr val="white">
                    <a:lumMod val="95000"/>
                  </a:prstClr>
                </a:solidFill>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C525817-CBED-4CB8-8EBF-0FB9264DFA9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645816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dirty="0">
                <a:solidFill>
                  <a:schemeClr val="accent2"/>
                </a:solidFill>
                <a:latin typeface="Arial" panose="020B0604020202020204" pitchFamily="34" charset="0"/>
                <a:cs typeface="Arial" panose="020B0604020202020204" pitchFamily="34" charset="0"/>
              </a:rPr>
              <a:t>The</a:t>
            </a:r>
            <a:r>
              <a:rPr lang="en-US" sz="1200" b="0" i="1" baseline="0" dirty="0">
                <a:solidFill>
                  <a:schemeClr val="accent2"/>
                </a:solidFill>
                <a:latin typeface="Arial" panose="020B0604020202020204" pitchFamily="34" charset="0"/>
                <a:cs typeface="Arial" panose="020B0604020202020204" pitchFamily="34" charset="0"/>
              </a:rPr>
              <a:t> goal of the healthy oceans for sustainable fisheries IP is t</a:t>
            </a:r>
            <a:r>
              <a:rPr lang="en-US" sz="1200" dirty="0"/>
              <a:t>o restore and sustain fisheries by improving the health of ocean and coastal ecosystems on which fisheries and marine aquaculture depend.</a:t>
            </a:r>
            <a:r>
              <a:rPr lang="en-US" sz="1200" b="0" i="1" dirty="0">
                <a:solidFill>
                  <a:schemeClr val="accent2"/>
                </a:solidFill>
                <a:latin typeface="Arial" panose="020B0604020202020204" pitchFamily="34" charset="0"/>
                <a:cs typeface="Arial" panose="020B0604020202020204" pitchFamily="34" charset="0"/>
              </a:rPr>
              <a:t> </a:t>
            </a:r>
            <a:r>
              <a:rPr lang="en-US" sz="1200" b="0" dirty="0">
                <a:solidFill>
                  <a:schemeClr val="accent2"/>
                </a:solidFill>
                <a:latin typeface="Arial" panose="020B0604020202020204" pitchFamily="34" charset="0"/>
                <a:cs typeface="Arial" panose="020B0604020202020204" pitchFamily="34" charset="0"/>
              </a:rPr>
              <a:t>Within framework of existing commitments as part of regionally agreed SAPs, the IP will focus on (1) - </a:t>
            </a:r>
            <a:r>
              <a:rPr lang="en-US" sz="1200" b="0" dirty="0">
                <a:solidFill>
                  <a:prstClr val="white">
                    <a:lumMod val="95000"/>
                  </a:prstClr>
                </a:solidFill>
                <a:latin typeface="Arial" panose="020B0604020202020204" pitchFamily="34" charset="0"/>
                <a:cs typeface="Arial" panose="020B0604020202020204" pitchFamily="34" charset="0"/>
              </a:rPr>
              <a:t>sustainable governance of marine capture fisheries to end illegal, unregulated and unreported fisheries, along with stimulating investments in sustainable marine aquaculture to improve ecosystem health</a:t>
            </a:r>
            <a:r>
              <a:rPr lang="en-US" sz="1200" b="0" dirty="0">
                <a:solidFill>
                  <a:schemeClr val="accent2"/>
                </a:solidFill>
                <a:latin typeface="Arial" panose="020B0604020202020204" pitchFamily="34" charset="0"/>
                <a:cs typeface="Arial" panose="020B0604020202020204" pitchFamily="34" charset="0"/>
              </a:rPr>
              <a:t> and (2) </a:t>
            </a:r>
            <a:r>
              <a:rPr lang="en-US" sz="1200" b="0" dirty="0">
                <a:solidFill>
                  <a:prstClr val="white">
                    <a:lumMod val="95000"/>
                  </a:prstClr>
                </a:solidFill>
                <a:latin typeface="Arial" panose="020B0604020202020204" pitchFamily="34" charset="0"/>
                <a:cs typeface="Arial" panose="020B0604020202020204" pitchFamily="34" charset="0"/>
              </a:rPr>
              <a:t>focus on improved governance mechanisms to facilitate pollution reduction and restoration and conservation of habitats. </a:t>
            </a:r>
          </a:p>
          <a:p>
            <a:pPr marL="0" lvl="0" indent="0">
              <a:lnSpc>
                <a:spcPct val="90000"/>
              </a:lnSpc>
              <a:spcBef>
                <a:spcPct val="0"/>
              </a:spcBef>
              <a:buFont typeface="Wingdings" panose="05000000000000000000" pitchFamily="2" charset="2"/>
              <a:buNone/>
              <a:defRPr/>
            </a:pPr>
            <a:r>
              <a:rPr lang="en-US" sz="600" b="0" i="1" dirty="0">
                <a:solidFill>
                  <a:schemeClr val="bg1"/>
                </a:solidFill>
                <a:latin typeface="Arial" panose="020B0604020202020204" pitchFamily="34" charset="0"/>
                <a:cs typeface="Arial" panose="020B0604020202020204" pitchFamily="34" charset="0"/>
              </a:rPr>
              <a:t>Geography: </a:t>
            </a:r>
            <a:r>
              <a:rPr lang="en-US" sz="600" b="0" i="0" dirty="0">
                <a:solidFill>
                  <a:schemeClr val="bg1"/>
                </a:solidFill>
                <a:latin typeface="Arial" panose="020B0604020202020204" pitchFamily="34" charset="0"/>
                <a:cs typeface="Arial" panose="020B0604020202020204" pitchFamily="34" charset="0"/>
              </a:rPr>
              <a:t>The IP will operate within the </a:t>
            </a:r>
            <a:r>
              <a:rPr lang="en-US" sz="1100" b="0" i="0" dirty="0">
                <a:solidFill>
                  <a:schemeClr val="accent2"/>
                </a:solidFill>
                <a:latin typeface="Arial" panose="020B0604020202020204" pitchFamily="34" charset="0"/>
                <a:cs typeface="Arial" panose="020B0604020202020204" pitchFamily="34" charset="0"/>
              </a:rPr>
              <a:t>framework of country commitments as part of regionally agreed SAPs</a:t>
            </a:r>
            <a:endParaRPr lang="en-US" sz="600" b="0" i="0" dirty="0">
              <a:solidFill>
                <a:schemeClr val="bg1"/>
              </a:solidFill>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C525817-CBED-4CB8-8EBF-0FB9264DFA9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232460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1E1BF5-B165-4288-A08E-53071B06A604}" type="datetimeFigureOut">
              <a:rPr lang="en-US" smtClean="0"/>
              <a:t>4/3/2017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8414D2-F2EB-45BD-9730-42FE7C890F51}" type="slidenum">
              <a:rPr lang="en-US" smtClean="0"/>
              <a:t>‹#›</a:t>
            </a:fld>
            <a:endParaRPr lang="en-US" dirty="0"/>
          </a:p>
        </p:txBody>
      </p:sp>
    </p:spTree>
    <p:extLst>
      <p:ext uri="{BB962C8B-B14F-4D97-AF65-F5344CB8AC3E}">
        <p14:creationId xmlns:p14="http://schemas.microsoft.com/office/powerpoint/2010/main" val="1431783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1E1BF5-B165-4288-A08E-53071B06A604}" type="datetimeFigureOut">
              <a:rPr lang="en-US" smtClean="0"/>
              <a:t>4/3/2017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8414D2-F2EB-45BD-9730-42FE7C890F51}" type="slidenum">
              <a:rPr lang="en-US" smtClean="0"/>
              <a:t>‹#›</a:t>
            </a:fld>
            <a:endParaRPr lang="en-US" dirty="0"/>
          </a:p>
        </p:txBody>
      </p:sp>
    </p:spTree>
    <p:extLst>
      <p:ext uri="{BB962C8B-B14F-4D97-AF65-F5344CB8AC3E}">
        <p14:creationId xmlns:p14="http://schemas.microsoft.com/office/powerpoint/2010/main" val="4056162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1E1BF5-B165-4288-A08E-53071B06A604}" type="datetimeFigureOut">
              <a:rPr lang="en-US" smtClean="0"/>
              <a:t>4/3/2017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8414D2-F2EB-45BD-9730-42FE7C890F51}" type="slidenum">
              <a:rPr lang="en-US" smtClean="0"/>
              <a:t>‹#›</a:t>
            </a:fld>
            <a:endParaRPr lang="en-US" dirty="0"/>
          </a:p>
        </p:txBody>
      </p:sp>
    </p:spTree>
    <p:extLst>
      <p:ext uri="{BB962C8B-B14F-4D97-AF65-F5344CB8AC3E}">
        <p14:creationId xmlns:p14="http://schemas.microsoft.com/office/powerpoint/2010/main" val="3794335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r>
              <a:rPr/>
              <a:t>Title Text</a:t>
            </a:r>
          </a:p>
        </p:txBody>
      </p:sp>
      <p:sp>
        <p:nvSpPr>
          <p:cNvPr id="19" name="Shape 19"/>
          <p:cNvSpPr>
            <a:spLocks noGrp="1"/>
          </p:cNvSpPr>
          <p:nvPr>
            <p:ph type="body" idx="1"/>
          </p:nvPr>
        </p:nvSpPr>
        <p:spPr>
          <a:prstGeom prst="rect">
            <a:avLst/>
          </a:prstGeom>
        </p:spPr>
        <p:txBody>
          <a:body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3790980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1E1BF5-B165-4288-A08E-53071B06A604}" type="datetimeFigureOut">
              <a:rPr lang="en-US" smtClean="0"/>
              <a:t>4/3/2017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8414D2-F2EB-45BD-9730-42FE7C890F51}" type="slidenum">
              <a:rPr lang="en-US" smtClean="0"/>
              <a:t>‹#›</a:t>
            </a:fld>
            <a:endParaRPr lang="en-US" dirty="0"/>
          </a:p>
        </p:txBody>
      </p:sp>
    </p:spTree>
    <p:extLst>
      <p:ext uri="{BB962C8B-B14F-4D97-AF65-F5344CB8AC3E}">
        <p14:creationId xmlns:p14="http://schemas.microsoft.com/office/powerpoint/2010/main" val="2531581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1E1BF5-B165-4288-A08E-53071B06A604}" type="datetimeFigureOut">
              <a:rPr lang="en-US" smtClean="0"/>
              <a:t>4/3/2017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8414D2-F2EB-45BD-9730-42FE7C890F51}" type="slidenum">
              <a:rPr lang="en-US" smtClean="0"/>
              <a:t>‹#›</a:t>
            </a:fld>
            <a:endParaRPr lang="en-US" dirty="0"/>
          </a:p>
        </p:txBody>
      </p:sp>
    </p:spTree>
    <p:extLst>
      <p:ext uri="{BB962C8B-B14F-4D97-AF65-F5344CB8AC3E}">
        <p14:creationId xmlns:p14="http://schemas.microsoft.com/office/powerpoint/2010/main" val="2191175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91E1BF5-B165-4288-A08E-53071B06A604}" type="datetimeFigureOut">
              <a:rPr lang="en-US" smtClean="0"/>
              <a:t>4/3/2017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8414D2-F2EB-45BD-9730-42FE7C890F51}" type="slidenum">
              <a:rPr lang="en-US" smtClean="0"/>
              <a:t>‹#›</a:t>
            </a:fld>
            <a:endParaRPr lang="en-US" dirty="0"/>
          </a:p>
        </p:txBody>
      </p:sp>
    </p:spTree>
    <p:extLst>
      <p:ext uri="{BB962C8B-B14F-4D97-AF65-F5344CB8AC3E}">
        <p14:creationId xmlns:p14="http://schemas.microsoft.com/office/powerpoint/2010/main" val="3053222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1E1BF5-B165-4288-A08E-53071B06A604}" type="datetimeFigureOut">
              <a:rPr lang="en-US" smtClean="0"/>
              <a:t>4/3/2017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8414D2-F2EB-45BD-9730-42FE7C890F51}" type="slidenum">
              <a:rPr lang="en-US" smtClean="0"/>
              <a:t>‹#›</a:t>
            </a:fld>
            <a:endParaRPr lang="en-US" dirty="0"/>
          </a:p>
        </p:txBody>
      </p:sp>
    </p:spTree>
    <p:extLst>
      <p:ext uri="{BB962C8B-B14F-4D97-AF65-F5344CB8AC3E}">
        <p14:creationId xmlns:p14="http://schemas.microsoft.com/office/powerpoint/2010/main" val="2574423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1E1BF5-B165-4288-A08E-53071B06A604}" type="datetimeFigureOut">
              <a:rPr lang="en-US" smtClean="0"/>
              <a:t>4/3/2017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98414D2-F2EB-45BD-9730-42FE7C890F51}" type="slidenum">
              <a:rPr lang="en-US" smtClean="0"/>
              <a:t>‹#›</a:t>
            </a:fld>
            <a:endParaRPr lang="en-US" dirty="0"/>
          </a:p>
        </p:txBody>
      </p:sp>
    </p:spTree>
    <p:extLst>
      <p:ext uri="{BB962C8B-B14F-4D97-AF65-F5344CB8AC3E}">
        <p14:creationId xmlns:p14="http://schemas.microsoft.com/office/powerpoint/2010/main" val="28407439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1E1BF5-B165-4288-A08E-53071B06A604}" type="datetimeFigureOut">
              <a:rPr lang="en-US" smtClean="0"/>
              <a:t>4/3/2017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98414D2-F2EB-45BD-9730-42FE7C890F51}" type="slidenum">
              <a:rPr lang="en-US" smtClean="0"/>
              <a:t>‹#›</a:t>
            </a:fld>
            <a:endParaRPr lang="en-US" dirty="0"/>
          </a:p>
        </p:txBody>
      </p:sp>
    </p:spTree>
    <p:extLst>
      <p:ext uri="{BB962C8B-B14F-4D97-AF65-F5344CB8AC3E}">
        <p14:creationId xmlns:p14="http://schemas.microsoft.com/office/powerpoint/2010/main" val="1572992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1E1BF5-B165-4288-A08E-53071B06A604}" type="datetimeFigureOut">
              <a:rPr lang="en-US" smtClean="0"/>
              <a:t>4/3/2017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98414D2-F2EB-45BD-9730-42FE7C890F51}" type="slidenum">
              <a:rPr lang="en-US" smtClean="0"/>
              <a:t>‹#›</a:t>
            </a:fld>
            <a:endParaRPr lang="en-US" dirty="0"/>
          </a:p>
        </p:txBody>
      </p:sp>
    </p:spTree>
    <p:extLst>
      <p:ext uri="{BB962C8B-B14F-4D97-AF65-F5344CB8AC3E}">
        <p14:creationId xmlns:p14="http://schemas.microsoft.com/office/powerpoint/2010/main" val="643126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1E1BF5-B165-4288-A08E-53071B06A604}" type="datetimeFigureOut">
              <a:rPr lang="en-US" smtClean="0"/>
              <a:t>4/3/2017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8414D2-F2EB-45BD-9730-42FE7C890F51}" type="slidenum">
              <a:rPr lang="en-US" smtClean="0"/>
              <a:t>‹#›</a:t>
            </a:fld>
            <a:endParaRPr lang="en-US" dirty="0"/>
          </a:p>
        </p:txBody>
      </p:sp>
    </p:spTree>
    <p:extLst>
      <p:ext uri="{BB962C8B-B14F-4D97-AF65-F5344CB8AC3E}">
        <p14:creationId xmlns:p14="http://schemas.microsoft.com/office/powerpoint/2010/main" val="479123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1E1BF5-B165-4288-A08E-53071B06A604}" type="datetimeFigureOut">
              <a:rPr lang="en-US" smtClean="0"/>
              <a:t>4/3/2017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8414D2-F2EB-45BD-9730-42FE7C890F51}" type="slidenum">
              <a:rPr lang="en-US" smtClean="0"/>
              <a:t>‹#›</a:t>
            </a:fld>
            <a:endParaRPr lang="en-US" dirty="0"/>
          </a:p>
        </p:txBody>
      </p:sp>
    </p:spTree>
    <p:extLst>
      <p:ext uri="{BB962C8B-B14F-4D97-AF65-F5344CB8AC3E}">
        <p14:creationId xmlns:p14="http://schemas.microsoft.com/office/powerpoint/2010/main" val="3647373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91E1BF5-B165-4288-A08E-53071B06A604}" type="datetimeFigureOut">
              <a:rPr lang="en-US" smtClean="0"/>
              <a:t>4/3/2017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8414D2-F2EB-45BD-9730-42FE7C890F51}" type="slidenum">
              <a:rPr lang="en-US" smtClean="0"/>
              <a:t>‹#›</a:t>
            </a:fld>
            <a:endParaRPr lang="en-US" dirty="0"/>
          </a:p>
        </p:txBody>
      </p:sp>
    </p:spTree>
    <p:extLst>
      <p:ext uri="{BB962C8B-B14F-4D97-AF65-F5344CB8AC3E}">
        <p14:creationId xmlns:p14="http://schemas.microsoft.com/office/powerpoint/2010/main" val="3825177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FBAD559-2516-4348-A952-D8A76F8AA39E}"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0A28-9F8D-4476-8B87-771E38BA4899}" type="slidenum">
              <a:rPr lang="en-US" smtClean="0"/>
              <a:t>‹#›</a:t>
            </a:fld>
            <a:endParaRPr lang="en-US"/>
          </a:p>
        </p:txBody>
      </p:sp>
    </p:spTree>
    <p:extLst>
      <p:ext uri="{BB962C8B-B14F-4D97-AF65-F5344CB8AC3E}">
        <p14:creationId xmlns:p14="http://schemas.microsoft.com/office/powerpoint/2010/main" val="447402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FBAD559-2516-4348-A952-D8A76F8AA39E}"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0A28-9F8D-4476-8B87-771E38BA4899}"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1853982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FBAD559-2516-4348-A952-D8A76F8AA39E}"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0A28-9F8D-4476-8B87-771E38BA4899}" type="slidenum">
              <a:rPr lang="en-US" smtClean="0"/>
              <a:t>‹#›</a:t>
            </a:fld>
            <a:endParaRPr lang="en-US"/>
          </a:p>
        </p:txBody>
      </p:sp>
    </p:spTree>
    <p:extLst>
      <p:ext uri="{BB962C8B-B14F-4D97-AF65-F5344CB8AC3E}">
        <p14:creationId xmlns:p14="http://schemas.microsoft.com/office/powerpoint/2010/main" val="863567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FBAD559-2516-4348-A952-D8A76F8AA39E}"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0A28-9F8D-4476-8B87-771E38BA4899}"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36838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FBAD559-2516-4348-A952-D8A76F8AA39E}"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0A28-9F8D-4476-8B87-771E38BA4899}" type="slidenum">
              <a:rPr lang="en-US" smtClean="0"/>
              <a:t>‹#›</a:t>
            </a:fld>
            <a:endParaRPr lang="en-US"/>
          </a:p>
        </p:txBody>
      </p:sp>
    </p:spTree>
    <p:extLst>
      <p:ext uri="{BB962C8B-B14F-4D97-AF65-F5344CB8AC3E}">
        <p14:creationId xmlns:p14="http://schemas.microsoft.com/office/powerpoint/2010/main" val="11580442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1E1BF5-B165-4288-A08E-53071B06A604}" type="datetimeFigureOut">
              <a:rPr lang="en-US" smtClean="0"/>
              <a:t>4/3/2017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8414D2-F2EB-45BD-9730-42FE7C890F51}" type="slidenum">
              <a:rPr lang="en-US" smtClean="0"/>
              <a:t>‹#›</a:t>
            </a:fld>
            <a:endParaRPr lang="en-US" dirty="0"/>
          </a:p>
        </p:txBody>
      </p:sp>
    </p:spTree>
    <p:extLst>
      <p:ext uri="{BB962C8B-B14F-4D97-AF65-F5344CB8AC3E}">
        <p14:creationId xmlns:p14="http://schemas.microsoft.com/office/powerpoint/2010/main" val="19837927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1E1BF5-B165-4288-A08E-53071B06A604}" type="datetimeFigureOut">
              <a:rPr lang="en-US" smtClean="0"/>
              <a:t>4/3/2017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8414D2-F2EB-45BD-9730-42FE7C890F51}" type="slidenum">
              <a:rPr lang="en-US" smtClean="0"/>
              <a:t>‹#›</a:t>
            </a:fld>
            <a:endParaRPr lang="en-US" dirty="0"/>
          </a:p>
        </p:txBody>
      </p:sp>
    </p:spTree>
    <p:extLst>
      <p:ext uri="{BB962C8B-B14F-4D97-AF65-F5344CB8AC3E}">
        <p14:creationId xmlns:p14="http://schemas.microsoft.com/office/powerpoint/2010/main" val="7559642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r>
              <a:rPr/>
              <a:t>Title Text</a:t>
            </a:r>
          </a:p>
        </p:txBody>
      </p:sp>
      <p:sp>
        <p:nvSpPr>
          <p:cNvPr id="19" name="Shape 19"/>
          <p:cNvSpPr>
            <a:spLocks noGrp="1"/>
          </p:cNvSpPr>
          <p:nvPr>
            <p:ph type="body" idx="1"/>
          </p:nvPr>
        </p:nvSpPr>
        <p:spPr>
          <a:prstGeom prst="rect">
            <a:avLst/>
          </a:prstGeom>
        </p:spPr>
        <p:txBody>
          <a:body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1248307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1E1BF5-B165-4288-A08E-53071B06A604}" type="datetimeFigureOut">
              <a:rPr lang="en-US" smtClean="0"/>
              <a:t>4/3/2017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8414D2-F2EB-45BD-9730-42FE7C890F51}" type="slidenum">
              <a:rPr lang="en-US" smtClean="0"/>
              <a:t>‹#›</a:t>
            </a:fld>
            <a:endParaRPr lang="en-US" dirty="0"/>
          </a:p>
        </p:txBody>
      </p:sp>
    </p:spTree>
    <p:extLst>
      <p:ext uri="{BB962C8B-B14F-4D97-AF65-F5344CB8AC3E}">
        <p14:creationId xmlns:p14="http://schemas.microsoft.com/office/powerpoint/2010/main" val="3217658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FBAD559-2516-4348-A952-D8A76F8AA39E}"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0A28-9F8D-4476-8B87-771E38BA4899}" type="slidenum">
              <a:rPr lang="en-US" smtClean="0"/>
              <a:t>‹#›</a:t>
            </a:fld>
            <a:endParaRPr lang="en-US"/>
          </a:p>
        </p:txBody>
      </p:sp>
    </p:spTree>
    <p:extLst>
      <p:ext uri="{BB962C8B-B14F-4D97-AF65-F5344CB8AC3E}">
        <p14:creationId xmlns:p14="http://schemas.microsoft.com/office/powerpoint/2010/main" val="842392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BAD559-2516-4348-A952-D8A76F8AA39E}"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0A28-9F8D-4476-8B87-771E38BA4899}" type="slidenum">
              <a:rPr lang="en-US" smtClean="0"/>
              <a:t>‹#›</a:t>
            </a:fld>
            <a:endParaRPr lang="en-US"/>
          </a:p>
        </p:txBody>
      </p:sp>
    </p:spTree>
    <p:extLst>
      <p:ext uri="{BB962C8B-B14F-4D97-AF65-F5344CB8AC3E}">
        <p14:creationId xmlns:p14="http://schemas.microsoft.com/office/powerpoint/2010/main" val="2086638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FBAD559-2516-4348-A952-D8A76F8AA39E}"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0A28-9F8D-4476-8B87-771E38BA4899}" type="slidenum">
              <a:rPr lang="en-US" smtClean="0"/>
              <a:t>‹#›</a:t>
            </a:fld>
            <a:endParaRPr lang="en-US"/>
          </a:p>
        </p:txBody>
      </p:sp>
    </p:spTree>
    <p:extLst>
      <p:ext uri="{BB962C8B-B14F-4D97-AF65-F5344CB8AC3E}">
        <p14:creationId xmlns:p14="http://schemas.microsoft.com/office/powerpoint/2010/main" val="3320972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BAD559-2516-4348-A952-D8A76F8AA39E}" type="datetimeFigureOut">
              <a:rPr lang="en-US" smtClean="0"/>
              <a:t>4/3/2017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00A28-9F8D-4476-8B87-771E38BA4899}" type="slidenum">
              <a:rPr lang="en-US" smtClean="0"/>
              <a:t>‹#›</a:t>
            </a:fld>
            <a:endParaRPr lang="en-US"/>
          </a:p>
        </p:txBody>
      </p:sp>
    </p:spTree>
    <p:extLst>
      <p:ext uri="{BB962C8B-B14F-4D97-AF65-F5344CB8AC3E}">
        <p14:creationId xmlns:p14="http://schemas.microsoft.com/office/powerpoint/2010/main" val="28205421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BAD559-2516-4348-A952-D8A76F8AA39E}" type="datetimeFigureOut">
              <a:rPr lang="en-US" smtClean="0"/>
              <a:t>4/3/2017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100A28-9F8D-4476-8B87-771E38BA4899}" type="slidenum">
              <a:rPr lang="en-US" smtClean="0"/>
              <a:t>‹#›</a:t>
            </a:fld>
            <a:endParaRPr lang="en-US"/>
          </a:p>
        </p:txBody>
      </p:sp>
    </p:spTree>
    <p:extLst>
      <p:ext uri="{BB962C8B-B14F-4D97-AF65-F5344CB8AC3E}">
        <p14:creationId xmlns:p14="http://schemas.microsoft.com/office/powerpoint/2010/main" val="31377338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FBAD559-2516-4348-A952-D8A76F8AA39E}" type="datetimeFigureOut">
              <a:rPr lang="en-US" smtClean="0"/>
              <a:t>4/3/2017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100A28-9F8D-4476-8B87-771E38BA4899}" type="slidenum">
              <a:rPr lang="en-US" smtClean="0"/>
              <a:t>‹#›</a:t>
            </a:fld>
            <a:endParaRPr lang="en-US"/>
          </a:p>
        </p:txBody>
      </p:sp>
    </p:spTree>
    <p:extLst>
      <p:ext uri="{BB962C8B-B14F-4D97-AF65-F5344CB8AC3E}">
        <p14:creationId xmlns:p14="http://schemas.microsoft.com/office/powerpoint/2010/main" val="41914458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BAD559-2516-4348-A952-D8A76F8AA39E}" type="datetimeFigureOut">
              <a:rPr lang="en-US" smtClean="0"/>
              <a:t>4/3/2017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100A28-9F8D-4476-8B87-771E38BA4899}" type="slidenum">
              <a:rPr lang="en-US" smtClean="0"/>
              <a:t>‹#›</a:t>
            </a:fld>
            <a:endParaRPr lang="en-US"/>
          </a:p>
        </p:txBody>
      </p:sp>
    </p:spTree>
    <p:extLst>
      <p:ext uri="{BB962C8B-B14F-4D97-AF65-F5344CB8AC3E}">
        <p14:creationId xmlns:p14="http://schemas.microsoft.com/office/powerpoint/2010/main" val="18094297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BAD559-2516-4348-A952-D8A76F8AA39E}" type="datetimeFigureOut">
              <a:rPr lang="en-US" smtClean="0"/>
              <a:t>4/3/2017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00A28-9F8D-4476-8B87-771E38BA4899}" type="slidenum">
              <a:rPr lang="en-US" smtClean="0"/>
              <a:t>‹#›</a:t>
            </a:fld>
            <a:endParaRPr lang="en-US"/>
          </a:p>
        </p:txBody>
      </p:sp>
    </p:spTree>
    <p:extLst>
      <p:ext uri="{BB962C8B-B14F-4D97-AF65-F5344CB8AC3E}">
        <p14:creationId xmlns:p14="http://schemas.microsoft.com/office/powerpoint/2010/main" val="1358955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FBAD559-2516-4348-A952-D8A76F8AA39E}" type="datetimeFigureOut">
              <a:rPr lang="en-US" smtClean="0"/>
              <a:t>4/3/2017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00A28-9F8D-4476-8B87-771E38BA4899}" type="slidenum">
              <a:rPr lang="en-US" smtClean="0"/>
              <a:t>‹#›</a:t>
            </a:fld>
            <a:endParaRPr lang="en-US"/>
          </a:p>
        </p:txBody>
      </p:sp>
    </p:spTree>
    <p:extLst>
      <p:ext uri="{BB962C8B-B14F-4D97-AF65-F5344CB8AC3E}">
        <p14:creationId xmlns:p14="http://schemas.microsoft.com/office/powerpoint/2010/main" val="2376472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FBAD559-2516-4348-A952-D8A76F8AA39E}"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0A28-9F8D-4476-8B87-771E38BA4899}" type="slidenum">
              <a:rPr lang="en-US" smtClean="0"/>
              <a:t>‹#›</a:t>
            </a:fld>
            <a:endParaRPr lang="en-US"/>
          </a:p>
        </p:txBody>
      </p:sp>
    </p:spTree>
    <p:extLst>
      <p:ext uri="{BB962C8B-B14F-4D97-AF65-F5344CB8AC3E}">
        <p14:creationId xmlns:p14="http://schemas.microsoft.com/office/powerpoint/2010/main" val="3687225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1E1BF5-B165-4288-A08E-53071B06A604}" type="datetimeFigureOut">
              <a:rPr lang="en-US" smtClean="0"/>
              <a:t>4/3/2017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8414D2-F2EB-45BD-9730-42FE7C890F51}" type="slidenum">
              <a:rPr lang="en-US" smtClean="0"/>
              <a:t>‹#›</a:t>
            </a:fld>
            <a:endParaRPr lang="en-US" dirty="0"/>
          </a:p>
        </p:txBody>
      </p:sp>
    </p:spTree>
    <p:extLst>
      <p:ext uri="{BB962C8B-B14F-4D97-AF65-F5344CB8AC3E}">
        <p14:creationId xmlns:p14="http://schemas.microsoft.com/office/powerpoint/2010/main" val="20505541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FBAD559-2516-4348-A952-D8A76F8AA39E}"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0A28-9F8D-4476-8B87-771E38BA4899}"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5773230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FBAD559-2516-4348-A952-D8A76F8AA39E}"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0A28-9F8D-4476-8B87-771E38BA4899}" type="slidenum">
              <a:rPr lang="en-US" smtClean="0"/>
              <a:t>‹#›</a:t>
            </a:fld>
            <a:endParaRPr lang="en-US"/>
          </a:p>
        </p:txBody>
      </p:sp>
    </p:spTree>
    <p:extLst>
      <p:ext uri="{BB962C8B-B14F-4D97-AF65-F5344CB8AC3E}">
        <p14:creationId xmlns:p14="http://schemas.microsoft.com/office/powerpoint/2010/main" val="1209657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FBAD559-2516-4348-A952-D8A76F8AA39E}"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0A28-9F8D-4476-8B87-771E38BA4899}"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386767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FBAD559-2516-4348-A952-D8A76F8AA39E}"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0A28-9F8D-4476-8B87-771E38BA4899}" type="slidenum">
              <a:rPr lang="en-US" smtClean="0"/>
              <a:t>‹#›</a:t>
            </a:fld>
            <a:endParaRPr lang="en-US"/>
          </a:p>
        </p:txBody>
      </p:sp>
    </p:spTree>
    <p:extLst>
      <p:ext uri="{BB962C8B-B14F-4D97-AF65-F5344CB8AC3E}">
        <p14:creationId xmlns:p14="http://schemas.microsoft.com/office/powerpoint/2010/main" val="13202358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BAD559-2516-4348-A952-D8A76F8AA39E}"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0A28-9F8D-4476-8B87-771E38BA4899}" type="slidenum">
              <a:rPr lang="en-US" smtClean="0"/>
              <a:t>‹#›</a:t>
            </a:fld>
            <a:endParaRPr lang="en-US"/>
          </a:p>
        </p:txBody>
      </p:sp>
    </p:spTree>
    <p:extLst>
      <p:ext uri="{BB962C8B-B14F-4D97-AF65-F5344CB8AC3E}">
        <p14:creationId xmlns:p14="http://schemas.microsoft.com/office/powerpoint/2010/main" val="1960187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BAD559-2516-4348-A952-D8A76F8AA39E}"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0A28-9F8D-4476-8B87-771E38BA4899}" type="slidenum">
              <a:rPr lang="en-US" smtClean="0"/>
              <a:t>‹#›</a:t>
            </a:fld>
            <a:endParaRPr lang="en-US"/>
          </a:p>
        </p:txBody>
      </p:sp>
    </p:spTree>
    <p:extLst>
      <p:ext uri="{BB962C8B-B14F-4D97-AF65-F5344CB8AC3E}">
        <p14:creationId xmlns:p14="http://schemas.microsoft.com/office/powerpoint/2010/main" val="2859277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1E1BF5-B165-4288-A08E-53071B06A604}" type="datetimeFigureOut">
              <a:rPr lang="en-US" smtClean="0"/>
              <a:t>4/3/2017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98414D2-F2EB-45BD-9730-42FE7C890F51}" type="slidenum">
              <a:rPr lang="en-US" smtClean="0"/>
              <a:t>‹#›</a:t>
            </a:fld>
            <a:endParaRPr lang="en-US" dirty="0"/>
          </a:p>
        </p:txBody>
      </p:sp>
    </p:spTree>
    <p:extLst>
      <p:ext uri="{BB962C8B-B14F-4D97-AF65-F5344CB8AC3E}">
        <p14:creationId xmlns:p14="http://schemas.microsoft.com/office/powerpoint/2010/main" val="1759169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1E1BF5-B165-4288-A08E-53071B06A604}" type="datetimeFigureOut">
              <a:rPr lang="en-US" smtClean="0"/>
              <a:t>4/3/2017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98414D2-F2EB-45BD-9730-42FE7C890F51}" type="slidenum">
              <a:rPr lang="en-US" smtClean="0"/>
              <a:t>‹#›</a:t>
            </a:fld>
            <a:endParaRPr lang="en-US" dirty="0"/>
          </a:p>
        </p:txBody>
      </p:sp>
    </p:spTree>
    <p:extLst>
      <p:ext uri="{BB962C8B-B14F-4D97-AF65-F5344CB8AC3E}">
        <p14:creationId xmlns:p14="http://schemas.microsoft.com/office/powerpoint/2010/main" val="3092345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1E1BF5-B165-4288-A08E-53071B06A604}" type="datetimeFigureOut">
              <a:rPr lang="en-US" smtClean="0"/>
              <a:t>4/3/2017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98414D2-F2EB-45BD-9730-42FE7C890F51}" type="slidenum">
              <a:rPr lang="en-US" smtClean="0"/>
              <a:t>‹#›</a:t>
            </a:fld>
            <a:endParaRPr lang="en-US" dirty="0"/>
          </a:p>
        </p:txBody>
      </p:sp>
    </p:spTree>
    <p:extLst>
      <p:ext uri="{BB962C8B-B14F-4D97-AF65-F5344CB8AC3E}">
        <p14:creationId xmlns:p14="http://schemas.microsoft.com/office/powerpoint/2010/main" val="403268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1E1BF5-B165-4288-A08E-53071B06A604}" type="datetimeFigureOut">
              <a:rPr lang="en-US" smtClean="0"/>
              <a:t>4/3/2017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8414D2-F2EB-45BD-9730-42FE7C890F51}" type="slidenum">
              <a:rPr lang="en-US" smtClean="0"/>
              <a:t>‹#›</a:t>
            </a:fld>
            <a:endParaRPr lang="en-US" dirty="0"/>
          </a:p>
        </p:txBody>
      </p:sp>
    </p:spTree>
    <p:extLst>
      <p:ext uri="{BB962C8B-B14F-4D97-AF65-F5344CB8AC3E}">
        <p14:creationId xmlns:p14="http://schemas.microsoft.com/office/powerpoint/2010/main" val="3406409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1E1BF5-B165-4288-A08E-53071B06A604}" type="datetimeFigureOut">
              <a:rPr lang="en-US" smtClean="0"/>
              <a:t>4/3/2017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8414D2-F2EB-45BD-9730-42FE7C890F51}" type="slidenum">
              <a:rPr lang="en-US" smtClean="0"/>
              <a:t>‹#›</a:t>
            </a:fld>
            <a:endParaRPr lang="en-US" dirty="0"/>
          </a:p>
        </p:txBody>
      </p:sp>
    </p:spTree>
    <p:extLst>
      <p:ext uri="{BB962C8B-B14F-4D97-AF65-F5344CB8AC3E}">
        <p14:creationId xmlns:p14="http://schemas.microsoft.com/office/powerpoint/2010/main" val="1884948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rgbClr val="355321"/>
            </a:gs>
            <a:gs pos="64000">
              <a:schemeClr val="bg1"/>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1E1BF5-B165-4288-A08E-53071B06A604}" type="datetimeFigureOut">
              <a:rPr lang="en-US" smtClean="0"/>
              <a:t>4/3/2017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8414D2-F2EB-45BD-9730-42FE7C890F51}" type="slidenum">
              <a:rPr lang="en-US" smtClean="0"/>
              <a:t>‹#›</a:t>
            </a:fld>
            <a:endParaRPr lang="en-US" dirty="0"/>
          </a:p>
        </p:txBody>
      </p:sp>
    </p:spTree>
    <p:extLst>
      <p:ext uri="{BB962C8B-B14F-4D97-AF65-F5344CB8AC3E}">
        <p14:creationId xmlns:p14="http://schemas.microsoft.com/office/powerpoint/2010/main" val="230759032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FBAD559-2516-4348-A952-D8A76F8AA39E}" type="datetimeFigureOut">
              <a:rPr lang="en-US" smtClean="0"/>
              <a:t>4/3/2017</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1100A28-9F8D-4476-8B87-771E38BA4899}" type="slidenum">
              <a:rPr lang="en-US" smtClean="0"/>
              <a:t>‹#›</a:t>
            </a:fld>
            <a:endParaRPr lang="en-US"/>
          </a:p>
        </p:txBody>
      </p:sp>
    </p:spTree>
    <p:extLst>
      <p:ext uri="{BB962C8B-B14F-4D97-AF65-F5344CB8AC3E}">
        <p14:creationId xmlns:p14="http://schemas.microsoft.com/office/powerpoint/2010/main" val="57534381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FBAD559-2516-4348-A952-D8A76F8AA39E}" type="datetimeFigureOut">
              <a:rPr lang="en-US" smtClean="0"/>
              <a:t>4/3/2017</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1100A28-9F8D-4476-8B87-771E38BA4899}" type="slidenum">
              <a:rPr lang="en-US" smtClean="0"/>
              <a:t>‹#›</a:t>
            </a:fld>
            <a:endParaRPr lang="en-US"/>
          </a:p>
        </p:txBody>
      </p:sp>
    </p:spTree>
    <p:extLst>
      <p:ext uri="{BB962C8B-B14F-4D97-AF65-F5344CB8AC3E}">
        <p14:creationId xmlns:p14="http://schemas.microsoft.com/office/powerpoint/2010/main" val="129537388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6.xml"/><Relationship Id="rId5" Type="http://schemas.openxmlformats.org/officeDocument/2006/relationships/image" Target="../media/image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36.xml"/><Relationship Id="rId5" Type="http://schemas.openxmlformats.org/officeDocument/2006/relationships/image" Target="../media/image2.pn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6.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36.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8.xml"/><Relationship Id="rId1" Type="http://schemas.openxmlformats.org/officeDocument/2006/relationships/slideLayout" Target="../slideLayouts/slideLayout36.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image" Target="../media/image33.jpe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19539"/>
            <a:ext cx="8596668" cy="1320800"/>
          </a:xfrm>
        </p:spPr>
        <p:txBody>
          <a:bodyPr>
            <a:noAutofit/>
          </a:bodyPr>
          <a:lstStyle/>
          <a:p>
            <a:r>
              <a:rPr lang="en-US" sz="2800" b="1" dirty="0"/>
              <a:t>Highlights of the First Meeting of the Seventh Replenishment of the GEF Trust Fund, Paris, March 28-30, 2017</a:t>
            </a:r>
            <a:br>
              <a:rPr lang="en-US" sz="2800" b="1" dirty="0"/>
            </a:br>
            <a:br>
              <a:rPr lang="en-US" sz="2800" dirty="0"/>
            </a:br>
            <a:endParaRPr lang="en-US" sz="2800"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9890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0502"/>
            <a:ext cx="12890155" cy="8449497"/>
          </a:xfrm>
          <a:prstGeom prst="rect">
            <a:avLst/>
          </a:prstGeom>
          <a:blipFill dpi="0" rotWithShape="1">
            <a:blip r:embed="rId4">
              <a:alphaModFix amt="50000"/>
            </a:blip>
            <a:srcRect/>
            <a:tile tx="0" ty="0" sx="100000" sy="100000" flip="none" algn="tl"/>
          </a:blipFill>
          <a:effectLst>
            <a:reflection stA="88000" endPos="65000" dist="50800" dir="5400000" sy="-100000" algn="bl" rotWithShape="0"/>
          </a:effectLst>
        </p:spPr>
      </p:pic>
      <p:sp>
        <p:nvSpPr>
          <p:cNvPr id="8" name="Rectangle 7"/>
          <p:cNvSpPr/>
          <p:nvPr/>
        </p:nvSpPr>
        <p:spPr>
          <a:xfrm>
            <a:off x="0" y="-110169"/>
            <a:ext cx="12890155" cy="7326217"/>
          </a:xfrm>
          <a:prstGeom prst="rect">
            <a:avLst/>
          </a:prstGeom>
          <a:solidFill>
            <a:schemeClr val="tx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0591" y="2168900"/>
            <a:ext cx="10816390" cy="4524315"/>
          </a:xfrm>
          <a:prstGeom prst="rect">
            <a:avLst/>
          </a:prstGeom>
          <a:noFill/>
          <a:ln>
            <a:noFill/>
          </a:ln>
        </p:spPr>
        <p:txBody>
          <a:bodyPr wrap="square" rtlCol="0">
            <a:spAutoFit/>
          </a:bodyPr>
          <a:lstStyle/>
          <a:p>
            <a:pPr algn="ctr">
              <a:lnSpc>
                <a:spcPct val="200000"/>
              </a:lnSpc>
            </a:pPr>
            <a:r>
              <a:rPr lang="en-US" sz="3200" b="1" dirty="0">
                <a:solidFill>
                  <a:schemeClr val="bg1"/>
                </a:solidFill>
              </a:rPr>
              <a:t>Impact Programs</a:t>
            </a:r>
          </a:p>
          <a:p>
            <a:pPr algn="ctr">
              <a:lnSpc>
                <a:spcPct val="200000"/>
              </a:lnSpc>
            </a:pPr>
            <a:r>
              <a:rPr lang="en-US" sz="2800" dirty="0">
                <a:solidFill>
                  <a:schemeClr val="bg1"/>
                </a:solidFill>
              </a:rPr>
              <a:t>Sustainable Cities</a:t>
            </a:r>
          </a:p>
          <a:p>
            <a:pPr algn="ctr">
              <a:lnSpc>
                <a:spcPct val="200000"/>
              </a:lnSpc>
            </a:pPr>
            <a:r>
              <a:rPr lang="en-US" sz="2800" dirty="0">
                <a:solidFill>
                  <a:schemeClr val="bg1"/>
                </a:solidFill>
              </a:rPr>
              <a:t>Transforming Energy Systems</a:t>
            </a:r>
          </a:p>
          <a:p>
            <a:pPr algn="ctr">
              <a:lnSpc>
                <a:spcPct val="200000"/>
              </a:lnSpc>
            </a:pPr>
            <a:r>
              <a:rPr lang="en-US" sz="2800" dirty="0">
                <a:solidFill>
                  <a:schemeClr val="bg1"/>
                </a:solidFill>
              </a:rPr>
              <a:t>Green Infrastructure</a:t>
            </a:r>
          </a:p>
          <a:p>
            <a:pPr algn="ctr">
              <a:lnSpc>
                <a:spcPct val="200000"/>
              </a:lnSpc>
            </a:pPr>
            <a:endParaRPr lang="en-US" sz="2800" dirty="0">
              <a:solidFill>
                <a:schemeClr val="bg1"/>
              </a:solidFill>
            </a:endParaRPr>
          </a:p>
        </p:txBody>
      </p:sp>
      <p:pic>
        <p:nvPicPr>
          <p:cNvPr id="14" name="Picture 13"/>
          <p:cNvPicPr>
            <a:picLocks noChangeAspect="1"/>
          </p:cNvPicPr>
          <p:nvPr/>
        </p:nvPicPr>
        <p:blipFill>
          <a:blip r:embed="rId5"/>
          <a:stretch>
            <a:fillRect/>
          </a:stretch>
        </p:blipFill>
        <p:spPr>
          <a:xfrm>
            <a:off x="9922382" y="4166858"/>
            <a:ext cx="1143516" cy="1337271"/>
          </a:xfrm>
          <a:prstGeom prst="rect">
            <a:avLst/>
          </a:prstGeom>
        </p:spPr>
      </p:pic>
      <p:sp>
        <p:nvSpPr>
          <p:cNvPr id="3" name="Pentagon 2"/>
          <p:cNvSpPr/>
          <p:nvPr/>
        </p:nvSpPr>
        <p:spPr>
          <a:xfrm>
            <a:off x="3508895" y="3463756"/>
            <a:ext cx="6258769" cy="2391657"/>
          </a:xfrm>
          <a:prstGeom prst="homePlat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10891" y="173280"/>
            <a:ext cx="10668371" cy="646331"/>
          </a:xfrm>
          <a:prstGeom prst="rect">
            <a:avLst/>
          </a:prstGeom>
          <a:solidFill>
            <a:schemeClr val="tx1"/>
          </a:solidFill>
        </p:spPr>
        <p:txBody>
          <a:bodyPr wrap="square" rtlCol="0">
            <a:spAutoFit/>
          </a:bodyPr>
          <a:lstStyle/>
          <a:p>
            <a:pPr algn="ctr"/>
            <a:r>
              <a:rPr lang="en-US" sz="3600" kern="0" dirty="0">
                <a:solidFill>
                  <a:schemeClr val="bg1"/>
                </a:solidFill>
                <a:cs typeface="Arial" panose="020B0604020202020204" pitchFamily="34" charset="0"/>
              </a:rPr>
              <a:t>Accelerating De-carbonization and Economic Footprints</a:t>
            </a:r>
            <a:endParaRPr lang="en-US" sz="3600" dirty="0">
              <a:solidFill>
                <a:schemeClr val="bg1"/>
              </a:solidFill>
            </a:endParaRPr>
          </a:p>
        </p:txBody>
      </p:sp>
      <p:sp>
        <p:nvSpPr>
          <p:cNvPr id="6" name="Rectangle 5"/>
          <p:cNvSpPr/>
          <p:nvPr/>
        </p:nvSpPr>
        <p:spPr>
          <a:xfrm>
            <a:off x="2600546" y="4166858"/>
            <a:ext cx="535724" cy="923330"/>
          </a:xfrm>
          <a:prstGeom prst="rect">
            <a:avLst/>
          </a:prstGeom>
          <a:noFill/>
        </p:spPr>
        <p:txBody>
          <a:bodyPr wrap="none" lIns="91440" tIns="45720" rIns="91440" bIns="45720">
            <a:spAutoFit/>
          </a:bodyPr>
          <a:lstStyle/>
          <a:p>
            <a:pPr algn="ctr"/>
            <a:r>
              <a:rPr lang="en-US" sz="5400" dirty="0">
                <a:ln w="0"/>
                <a:solidFill>
                  <a:schemeClr val="bg1"/>
                </a:solidFill>
                <a:effectLst>
                  <a:outerShdw blurRad="38100" dist="25400" dir="5400000" algn="ctr" rotWithShape="0">
                    <a:srgbClr val="6E747A">
                      <a:alpha val="43000"/>
                    </a:srgbClr>
                  </a:outerShdw>
                </a:effectLst>
              </a:rPr>
              <a:t>2</a:t>
            </a:r>
            <a:endParaRPr lang="en-US" sz="5400" b="0" cap="none" spc="0" dirty="0">
              <a:ln w="0"/>
              <a:solidFill>
                <a:schemeClr val="bg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307127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19" y="-1112060"/>
            <a:ext cx="12335219" cy="8211864"/>
          </a:xfrm>
          <a:prstGeom prst="rect">
            <a:avLst/>
          </a:prstGeom>
        </p:spPr>
      </p:pic>
      <p:sp>
        <p:nvSpPr>
          <p:cNvPr id="7" name="Rectangle 6"/>
          <p:cNvSpPr/>
          <p:nvPr/>
        </p:nvSpPr>
        <p:spPr>
          <a:xfrm>
            <a:off x="167767" y="-215395"/>
            <a:ext cx="12014763" cy="7315199"/>
          </a:xfrm>
          <a:prstGeom prst="rect">
            <a:avLst/>
          </a:prstGeom>
          <a:solidFill>
            <a:schemeClr val="tx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807952" y="1454910"/>
            <a:ext cx="10816390" cy="4524315"/>
          </a:xfrm>
          <a:prstGeom prst="rect">
            <a:avLst/>
          </a:prstGeom>
          <a:noFill/>
        </p:spPr>
        <p:txBody>
          <a:bodyPr wrap="square" rtlCol="0">
            <a:spAutoFit/>
          </a:bodyPr>
          <a:lstStyle/>
          <a:p>
            <a:pPr marL="0" marR="0" lvl="0" indent="0" algn="ctr" defTabSz="914400" eaLnBrk="1" fontAlgn="auto" latinLnBrk="0" hangingPunct="1">
              <a:lnSpc>
                <a:spcPct val="200000"/>
              </a:lnSpc>
              <a:spcBef>
                <a:spcPts val="0"/>
              </a:spcBef>
              <a:spcAft>
                <a:spcPts val="0"/>
              </a:spcAft>
              <a:buClrTx/>
              <a:buSzTx/>
              <a:buFontTx/>
              <a:buNone/>
              <a:tabLst/>
              <a:defRPr/>
            </a:pPr>
            <a:r>
              <a:rPr kumimoji="0" lang="en-US" sz="3200" b="1" strike="noStrike" kern="0" cap="none" spc="0" normalizeH="0" baseline="0" noProof="0" dirty="0">
                <a:ln>
                  <a:noFill/>
                </a:ln>
                <a:solidFill>
                  <a:schemeClr val="bg1"/>
                </a:solidFill>
                <a:effectLst/>
                <a:uLnTx/>
                <a:uFillTx/>
              </a:rPr>
              <a:t>Investment programs</a:t>
            </a:r>
          </a:p>
          <a:p>
            <a:pPr marL="0" marR="0" lvl="0" indent="0" algn="ctr" defTabSz="914400" eaLnBrk="1" fontAlgn="auto" latinLnBrk="0" hangingPunct="1">
              <a:lnSpc>
                <a:spcPct val="2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bg1"/>
                </a:solidFill>
                <a:effectLst/>
                <a:uLnTx/>
                <a:uFillTx/>
              </a:rPr>
              <a:t>Circular Economy</a:t>
            </a:r>
          </a:p>
          <a:p>
            <a:pPr marL="0" marR="0" lvl="0" indent="0" algn="ctr" defTabSz="914400" eaLnBrk="1" fontAlgn="auto" latinLnBrk="0" hangingPunct="1">
              <a:lnSpc>
                <a:spcPct val="2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bg1"/>
                </a:solidFill>
                <a:effectLst/>
                <a:uLnTx/>
                <a:uFillTx/>
              </a:rPr>
              <a:t>Industrial chemicals</a:t>
            </a:r>
          </a:p>
          <a:p>
            <a:pPr marL="0" marR="0" lvl="0" indent="0" algn="ctr" defTabSz="914400" eaLnBrk="1" fontAlgn="auto" latinLnBrk="0" hangingPunct="1">
              <a:lnSpc>
                <a:spcPct val="2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bg1"/>
                </a:solidFill>
                <a:effectLst/>
                <a:uLnTx/>
                <a:uFillTx/>
              </a:rPr>
              <a:t>Agricultural chemicals</a:t>
            </a:r>
          </a:p>
          <a:p>
            <a:pPr marL="0" marR="0" lvl="0" indent="0" algn="ctr" defTabSz="914400" eaLnBrk="1" fontAlgn="auto" latinLnBrk="0" hangingPunct="1">
              <a:lnSpc>
                <a:spcPct val="200000"/>
              </a:lnSpc>
              <a:spcBef>
                <a:spcPts val="0"/>
              </a:spcBef>
              <a:spcAft>
                <a:spcPts val="0"/>
              </a:spcAft>
              <a:buClrTx/>
              <a:buSzTx/>
              <a:buFontTx/>
              <a:buNone/>
              <a:tabLst/>
              <a:defRPr/>
            </a:pPr>
            <a:endParaRPr kumimoji="0" lang="en-US" sz="2800" b="0" i="0" u="none" strike="noStrike" kern="0" cap="none" spc="0" normalizeH="0" baseline="0" noProof="0" dirty="0">
              <a:ln>
                <a:noFill/>
              </a:ln>
              <a:solidFill>
                <a:schemeClr val="bg1"/>
              </a:solidFill>
              <a:effectLst/>
              <a:uLnTx/>
              <a:uFillTx/>
            </a:endParaRPr>
          </a:p>
        </p:txBody>
      </p:sp>
      <p:pic>
        <p:nvPicPr>
          <p:cNvPr id="14" name="Picture 13"/>
          <p:cNvPicPr>
            <a:picLocks noChangeAspect="1"/>
          </p:cNvPicPr>
          <p:nvPr/>
        </p:nvPicPr>
        <p:blipFill>
          <a:blip r:embed="rId4"/>
          <a:stretch>
            <a:fillRect/>
          </a:stretch>
        </p:blipFill>
        <p:spPr>
          <a:xfrm>
            <a:off x="9839956" y="3445533"/>
            <a:ext cx="1187271" cy="1388439"/>
          </a:xfrm>
          <a:prstGeom prst="rect">
            <a:avLst/>
          </a:prstGeom>
        </p:spPr>
      </p:pic>
      <p:sp>
        <p:nvSpPr>
          <p:cNvPr id="3" name="Pentagon 2"/>
          <p:cNvSpPr/>
          <p:nvPr/>
        </p:nvSpPr>
        <p:spPr>
          <a:xfrm>
            <a:off x="3548743" y="2645228"/>
            <a:ext cx="6117771" cy="2656115"/>
          </a:xfrm>
          <a:prstGeom prst="homePlat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270439" y="108858"/>
            <a:ext cx="7891415" cy="646331"/>
          </a:xfrm>
          <a:prstGeom prst="rect">
            <a:avLst/>
          </a:prstGeom>
          <a:solidFill>
            <a:schemeClr val="tx1"/>
          </a:solidFill>
        </p:spPr>
        <p:txBody>
          <a:bodyPr wrap="square" rtlCol="0">
            <a:spAutoFit/>
          </a:bodyPr>
          <a:lstStyle/>
          <a:p>
            <a:pPr algn="ctr"/>
            <a:r>
              <a:rPr lang="en-US" sz="3600" kern="0" dirty="0">
                <a:solidFill>
                  <a:schemeClr val="bg1"/>
                </a:solidFill>
                <a:cs typeface="Arial" panose="020B0604020202020204" pitchFamily="34" charset="0"/>
              </a:rPr>
              <a:t>Reducing Pollution and Waste</a:t>
            </a:r>
            <a:endParaRPr lang="en-US" sz="3600" dirty="0">
              <a:solidFill>
                <a:schemeClr val="bg1"/>
              </a:solidFill>
            </a:endParaRPr>
          </a:p>
        </p:txBody>
      </p:sp>
      <p:sp>
        <p:nvSpPr>
          <p:cNvPr id="6" name="Rectangle 5"/>
          <p:cNvSpPr/>
          <p:nvPr/>
        </p:nvSpPr>
        <p:spPr>
          <a:xfrm>
            <a:off x="2426373" y="3315676"/>
            <a:ext cx="535724" cy="923330"/>
          </a:xfrm>
          <a:prstGeom prst="rect">
            <a:avLst/>
          </a:prstGeom>
          <a:noFill/>
        </p:spPr>
        <p:txBody>
          <a:bodyPr wrap="none" lIns="91440" tIns="45720" rIns="91440" bIns="45720">
            <a:spAutoFit/>
          </a:bodyPr>
          <a:lstStyle/>
          <a:p>
            <a:pPr algn="ctr"/>
            <a:r>
              <a:rPr lang="en-US" sz="5400" dirty="0">
                <a:ln w="0"/>
                <a:solidFill>
                  <a:schemeClr val="bg1"/>
                </a:solidFill>
                <a:effectLst>
                  <a:outerShdw blurRad="38100" dist="25400" dir="5400000" algn="ctr" rotWithShape="0">
                    <a:srgbClr val="6E747A">
                      <a:alpha val="43000"/>
                    </a:srgbClr>
                  </a:outerShdw>
                </a:effectLst>
              </a:rPr>
              <a:t>3</a:t>
            </a:r>
            <a:endParaRPr lang="en-US" sz="5400" b="0" cap="none" spc="0" dirty="0">
              <a:ln w="0"/>
              <a:solidFill>
                <a:schemeClr val="bg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466281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16467"/>
            <a:ext cx="12705347" cy="8474467"/>
          </a:xfrm>
          <a:prstGeom prst="rect">
            <a:avLst/>
          </a:prstGeom>
        </p:spPr>
      </p:pic>
      <p:sp>
        <p:nvSpPr>
          <p:cNvPr id="5" name="Rectangle 4"/>
          <p:cNvSpPr/>
          <p:nvPr/>
        </p:nvSpPr>
        <p:spPr>
          <a:xfrm>
            <a:off x="0" y="-1427747"/>
            <a:ext cx="12705347" cy="8285747"/>
          </a:xfrm>
          <a:prstGeom prst="rect">
            <a:avLst/>
          </a:prstGeom>
          <a:solidFill>
            <a:schemeClr val="tx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91029" y="1654981"/>
            <a:ext cx="10816390" cy="4524315"/>
          </a:xfrm>
          <a:prstGeom prst="rect">
            <a:avLst/>
          </a:prstGeom>
          <a:noFill/>
        </p:spPr>
        <p:txBody>
          <a:bodyPr wrap="square" rtlCol="0">
            <a:spAutoFit/>
          </a:bodyPr>
          <a:lstStyle/>
          <a:p>
            <a:pPr algn="ctr">
              <a:lnSpc>
                <a:spcPct val="200000"/>
              </a:lnSpc>
            </a:pPr>
            <a:r>
              <a:rPr lang="en-US" sz="3200" b="1" dirty="0">
                <a:solidFill>
                  <a:schemeClr val="bg1"/>
                </a:solidFill>
              </a:rPr>
              <a:t>Impact Programs</a:t>
            </a:r>
          </a:p>
          <a:p>
            <a:pPr algn="ctr">
              <a:lnSpc>
                <a:spcPct val="200000"/>
              </a:lnSpc>
            </a:pPr>
            <a:r>
              <a:rPr lang="en-US" sz="2800" dirty="0">
                <a:solidFill>
                  <a:schemeClr val="bg1"/>
                </a:solidFill>
              </a:rPr>
              <a:t>Wildlife for Sustainable Development</a:t>
            </a:r>
          </a:p>
          <a:p>
            <a:pPr algn="ctr">
              <a:lnSpc>
                <a:spcPct val="200000"/>
              </a:lnSpc>
            </a:pPr>
            <a:r>
              <a:rPr lang="en-US" sz="2800" dirty="0">
                <a:solidFill>
                  <a:schemeClr val="bg1"/>
                </a:solidFill>
              </a:rPr>
              <a:t>Natural Capital </a:t>
            </a:r>
          </a:p>
          <a:p>
            <a:pPr algn="ctr">
              <a:lnSpc>
                <a:spcPct val="200000"/>
              </a:lnSpc>
            </a:pPr>
            <a:r>
              <a:rPr lang="en-US" sz="2800" dirty="0">
                <a:solidFill>
                  <a:schemeClr val="bg1"/>
                </a:solidFill>
              </a:rPr>
              <a:t>Green Finance</a:t>
            </a:r>
          </a:p>
          <a:p>
            <a:pPr algn="ctr">
              <a:lnSpc>
                <a:spcPct val="200000"/>
              </a:lnSpc>
            </a:pPr>
            <a:r>
              <a:rPr lang="en-US" sz="2800" dirty="0">
                <a:solidFill>
                  <a:schemeClr val="bg1"/>
                </a:solidFill>
              </a:rPr>
              <a:t>Environmental Security</a:t>
            </a:r>
            <a:r>
              <a:rPr lang="en-US" sz="2500" dirty="0">
                <a:solidFill>
                  <a:schemeClr val="bg1"/>
                </a:solidFill>
              </a:rPr>
              <a:t>  </a:t>
            </a:r>
          </a:p>
        </p:txBody>
      </p:sp>
      <p:pic>
        <p:nvPicPr>
          <p:cNvPr id="14" name="Picture 13"/>
          <p:cNvPicPr>
            <a:picLocks noChangeAspect="1"/>
          </p:cNvPicPr>
          <p:nvPr/>
        </p:nvPicPr>
        <p:blipFill>
          <a:blip r:embed="rId4"/>
          <a:stretch>
            <a:fillRect/>
          </a:stretch>
        </p:blipFill>
        <p:spPr>
          <a:xfrm>
            <a:off x="10442303" y="4026986"/>
            <a:ext cx="1085670" cy="1269624"/>
          </a:xfrm>
          <a:prstGeom prst="rect">
            <a:avLst/>
          </a:prstGeom>
        </p:spPr>
      </p:pic>
      <p:sp>
        <p:nvSpPr>
          <p:cNvPr id="9" name="Pentagon 8"/>
          <p:cNvSpPr/>
          <p:nvPr/>
        </p:nvSpPr>
        <p:spPr>
          <a:xfrm>
            <a:off x="2819400" y="2754086"/>
            <a:ext cx="7579359" cy="3537857"/>
          </a:xfrm>
          <a:prstGeom prst="homePlat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71600" y="217711"/>
            <a:ext cx="9427029" cy="769441"/>
          </a:xfrm>
          <a:prstGeom prst="rect">
            <a:avLst/>
          </a:prstGeom>
          <a:solidFill>
            <a:schemeClr val="tx1"/>
          </a:solidFill>
        </p:spPr>
        <p:txBody>
          <a:bodyPr wrap="square" rtlCol="0">
            <a:spAutoFit/>
          </a:bodyPr>
          <a:lstStyle/>
          <a:p>
            <a:pPr algn="ctr"/>
            <a:r>
              <a:rPr lang="en-US" sz="4400" kern="0" dirty="0">
                <a:solidFill>
                  <a:schemeClr val="bg1"/>
                </a:solidFill>
                <a:cs typeface="Arial" panose="020B0604020202020204" pitchFamily="34" charset="0"/>
              </a:rPr>
              <a:t>Natural Capital-Based Development</a:t>
            </a:r>
            <a:endParaRPr lang="en-US" sz="4400" dirty="0">
              <a:solidFill>
                <a:schemeClr val="bg1"/>
              </a:solidFill>
            </a:endParaRPr>
          </a:p>
        </p:txBody>
      </p:sp>
      <p:sp>
        <p:nvSpPr>
          <p:cNvPr id="10" name="Rectangle 9"/>
          <p:cNvSpPr/>
          <p:nvPr/>
        </p:nvSpPr>
        <p:spPr>
          <a:xfrm>
            <a:off x="1936514" y="3729333"/>
            <a:ext cx="535724" cy="923330"/>
          </a:xfrm>
          <a:prstGeom prst="rect">
            <a:avLst/>
          </a:prstGeom>
          <a:noFill/>
        </p:spPr>
        <p:txBody>
          <a:bodyPr wrap="none" lIns="91440" tIns="45720" rIns="91440" bIns="45720">
            <a:spAutoFit/>
          </a:bodyPr>
          <a:lstStyle/>
          <a:p>
            <a:pPr algn="ctr"/>
            <a:r>
              <a:rPr lang="en-US" sz="5400" dirty="0">
                <a:ln w="0"/>
                <a:solidFill>
                  <a:schemeClr val="bg1"/>
                </a:solidFill>
                <a:effectLst>
                  <a:outerShdw blurRad="38100" dist="25400" dir="5400000" algn="ctr" rotWithShape="0">
                    <a:srgbClr val="6E747A">
                      <a:alpha val="43000"/>
                    </a:srgbClr>
                  </a:outerShdw>
                </a:effectLst>
              </a:rPr>
              <a:t>4</a:t>
            </a:r>
            <a:endParaRPr lang="en-US" sz="5400" b="0" cap="none" spc="0" dirty="0">
              <a:ln w="0"/>
              <a:solidFill>
                <a:schemeClr val="bg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138350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1015663"/>
          </a:xfrm>
          <a:prstGeom prst="rect">
            <a:avLst/>
          </a:prstGeom>
          <a:solidFill>
            <a:schemeClr val="tx1"/>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i="0" u="none" strike="noStrike" kern="0" cap="none" spc="0" normalizeH="0" baseline="0" noProof="0" dirty="0">
                <a:ln>
                  <a:noFill/>
                </a:ln>
                <a:solidFill>
                  <a:schemeClr val="bg1"/>
                </a:solidFill>
                <a:effectLst/>
                <a:uLnTx/>
                <a:uFillTx/>
                <a:latin typeface="+mj-lt"/>
                <a:cs typeface="Arial" panose="020B0604020202020204" pitchFamily="34" charset="0"/>
              </a:rPr>
              <a:t>Landscape Restoration</a:t>
            </a:r>
          </a:p>
        </p:txBody>
      </p:sp>
      <p:sp>
        <p:nvSpPr>
          <p:cNvPr id="3" name="TextBox 2"/>
          <p:cNvSpPr txBox="1"/>
          <p:nvPr/>
        </p:nvSpPr>
        <p:spPr>
          <a:xfrm>
            <a:off x="0" y="4709021"/>
            <a:ext cx="12192000" cy="2403735"/>
          </a:xfrm>
          <a:prstGeom prst="rect">
            <a:avLst/>
          </a:prstGeom>
          <a:solidFill>
            <a:schemeClr val="tx1">
              <a:lumMod val="95000"/>
              <a:lumOff val="5000"/>
              <a:alpha val="55000"/>
            </a:schemeClr>
          </a:solidFill>
        </p:spPr>
        <p:txBody>
          <a:bodyPr wrap="square" rtlCol="0">
            <a:spAutoFit/>
          </a:bodyPr>
          <a:lstStyle/>
          <a:p>
            <a:pPr marL="342900" marR="0" lvl="0" indent="-342900" defTabSz="914400" eaLnBrk="1" fontAlgn="auto" latinLnBrk="0" hangingPunct="1">
              <a:spcBef>
                <a:spcPct val="0"/>
              </a:spcBef>
              <a:spcAft>
                <a:spcPts val="0"/>
              </a:spcAft>
              <a:buClrTx/>
              <a:buSzTx/>
              <a:buFont typeface="Wingdings" panose="05000000000000000000" pitchFamily="2" charset="2"/>
              <a:buChar char="ü"/>
              <a:tabLst/>
              <a:defRPr/>
            </a:pPr>
            <a:r>
              <a:rPr kumimoji="0" lang="en-US" sz="2500" b="0" i="0" u="none" strike="noStrike" kern="0" cap="none" spc="0" normalizeH="0" baseline="0" noProof="0" dirty="0">
                <a:ln>
                  <a:noFill/>
                </a:ln>
                <a:solidFill>
                  <a:prstClr val="white">
                    <a:lumMod val="95000"/>
                  </a:prstClr>
                </a:solidFill>
                <a:effectLst/>
                <a:uLnTx/>
                <a:uFillTx/>
                <a:cs typeface="Arial" panose="020B0604020202020204" pitchFamily="34" charset="0"/>
              </a:rPr>
              <a:t>Generate multiple environmental benefits by restoring and maintaining global network</a:t>
            </a:r>
            <a:br>
              <a:rPr kumimoji="0" lang="en-US" sz="2500" b="0" i="0" u="none" strike="noStrike" kern="0" cap="none" spc="0" normalizeH="0" baseline="0" noProof="0" dirty="0">
                <a:ln>
                  <a:noFill/>
                </a:ln>
                <a:solidFill>
                  <a:prstClr val="white">
                    <a:lumMod val="95000"/>
                  </a:prstClr>
                </a:solidFill>
                <a:effectLst/>
                <a:uLnTx/>
                <a:uFillTx/>
                <a:cs typeface="Arial" panose="020B0604020202020204" pitchFamily="34" charset="0"/>
              </a:rPr>
            </a:br>
            <a:r>
              <a:rPr kumimoji="0" lang="en-US" sz="2500" b="0" i="0" u="none" strike="noStrike" kern="0" cap="none" spc="0" normalizeH="0" baseline="0" noProof="0" dirty="0">
                <a:ln>
                  <a:noFill/>
                </a:ln>
                <a:solidFill>
                  <a:prstClr val="white">
                    <a:lumMod val="95000"/>
                  </a:prstClr>
                </a:solidFill>
                <a:effectLst/>
                <a:uLnTx/>
                <a:uFillTx/>
                <a:cs typeface="Arial" panose="020B0604020202020204" pitchFamily="34" charset="0"/>
              </a:rPr>
              <a:t>of resilient landscapes</a:t>
            </a:r>
          </a:p>
          <a:p>
            <a:pPr marL="342900" marR="0" lvl="0" indent="-342900" defTabSz="914400" eaLnBrk="1" fontAlgn="auto" latinLnBrk="0" hangingPunct="1">
              <a:spcBef>
                <a:spcPct val="0"/>
              </a:spcBef>
              <a:spcAft>
                <a:spcPts val="0"/>
              </a:spcAft>
              <a:buClrTx/>
              <a:buSzTx/>
              <a:buFont typeface="Wingdings" panose="05000000000000000000" pitchFamily="2" charset="2"/>
              <a:buChar char="ü"/>
              <a:tabLst/>
              <a:defRPr/>
            </a:pPr>
            <a:r>
              <a:rPr kumimoji="0" lang="en-US" sz="2500" b="0" i="0" u="none" strike="noStrike" kern="0" cap="none" spc="0" normalizeH="0" baseline="0" noProof="0" dirty="0">
                <a:ln>
                  <a:noFill/>
                </a:ln>
                <a:solidFill>
                  <a:prstClr val="white">
                    <a:lumMod val="95000"/>
                  </a:prstClr>
                </a:solidFill>
                <a:effectLst/>
                <a:uLnTx/>
                <a:uFillTx/>
                <a:cs typeface="Arial" panose="020B0604020202020204" pitchFamily="34" charset="0"/>
              </a:rPr>
              <a:t>Target restoration of 15–25 selected landscapes</a:t>
            </a:r>
            <a:r>
              <a:rPr kumimoji="0" lang="en-US" sz="2500" b="0" i="0" u="none" strike="noStrike" kern="0" cap="none" spc="0" normalizeH="0" noProof="0" dirty="0">
                <a:ln>
                  <a:noFill/>
                </a:ln>
                <a:solidFill>
                  <a:prstClr val="white">
                    <a:lumMod val="95000"/>
                  </a:prstClr>
                </a:solidFill>
                <a:effectLst/>
                <a:uLnTx/>
                <a:uFillTx/>
                <a:cs typeface="Arial" panose="020B0604020202020204" pitchFamily="34" charset="0"/>
              </a:rPr>
              <a:t> spanning</a:t>
            </a:r>
            <a:r>
              <a:rPr kumimoji="0" lang="en-US" sz="2500" b="0" i="0" u="none" strike="noStrike" kern="0" cap="none" spc="0" normalizeH="0" baseline="0" noProof="0" dirty="0">
                <a:ln>
                  <a:noFill/>
                </a:ln>
                <a:solidFill>
                  <a:prstClr val="white">
                    <a:lumMod val="95000"/>
                  </a:prstClr>
                </a:solidFill>
                <a:effectLst/>
                <a:uLnTx/>
                <a:uFillTx/>
                <a:cs typeface="Arial" panose="020B0604020202020204" pitchFamily="34" charset="0"/>
              </a:rPr>
              <a:t> 60–100 million ha</a:t>
            </a:r>
          </a:p>
          <a:p>
            <a:pPr marL="342900" lvl="0" indent="-342900">
              <a:spcBef>
                <a:spcPct val="0"/>
              </a:spcBef>
              <a:buFont typeface="Wingdings" panose="05000000000000000000" pitchFamily="2" charset="2"/>
              <a:buChar char="ü"/>
              <a:defRPr/>
            </a:pPr>
            <a:r>
              <a:rPr lang="en-US" sz="2500" b="1" kern="0" dirty="0">
                <a:solidFill>
                  <a:prstClr val="white">
                    <a:lumMod val="95000"/>
                  </a:prstClr>
                </a:solidFill>
                <a:latin typeface="Calibri Light" panose="020F0302020204030204"/>
                <a:cs typeface="Arial" panose="020B0604020202020204" pitchFamily="34" charset="0"/>
              </a:rPr>
              <a:t>Entry points: Bonn Challenge and other platforms such as TRI, GPFLR, GRC</a:t>
            </a:r>
          </a:p>
          <a:p>
            <a:pPr marL="342900" lvl="0" indent="-342900">
              <a:spcBef>
                <a:spcPct val="0"/>
              </a:spcBef>
              <a:buFont typeface="Wingdings" panose="05000000000000000000" pitchFamily="2" charset="2"/>
              <a:buChar char="ü"/>
              <a:defRPr/>
            </a:pPr>
            <a:r>
              <a:rPr lang="en-US" sz="2500" b="1" kern="0" dirty="0">
                <a:solidFill>
                  <a:prstClr val="white">
                    <a:lumMod val="95000"/>
                  </a:prstClr>
                </a:solidFill>
                <a:latin typeface="Calibri Light" panose="020F0302020204030204"/>
                <a:cs typeface="Arial" panose="020B0604020202020204" pitchFamily="34" charset="0"/>
              </a:rPr>
              <a:t>Build on GEF Sustainable Forest Management investments</a:t>
            </a:r>
            <a:endParaRPr kumimoji="0" lang="en-US" sz="2500" b="1" i="0" u="none" strike="noStrike" kern="0" cap="none" spc="0" normalizeH="0" baseline="0" noProof="0" dirty="0">
              <a:ln>
                <a:noFill/>
              </a:ln>
              <a:solidFill>
                <a:prstClr val="white">
                  <a:lumMod val="95000"/>
                </a:prstClr>
              </a:solidFill>
              <a:effectLst/>
              <a:uLnTx/>
              <a:uFillTx/>
              <a:cs typeface="Arial" panose="020B0604020202020204" pitchFamily="34" charset="0"/>
            </a:endParaRPr>
          </a:p>
          <a:p>
            <a:pPr marL="342900" marR="0" lvl="0" indent="-342900" defTabSz="914400" eaLnBrk="1" fontAlgn="auto" latinLnBrk="0" hangingPunct="1">
              <a:lnSpc>
                <a:spcPct val="90000"/>
              </a:lnSpc>
              <a:spcBef>
                <a:spcPct val="0"/>
              </a:spcBef>
              <a:spcAft>
                <a:spcPts val="0"/>
              </a:spcAft>
              <a:buClrTx/>
              <a:buSzTx/>
              <a:buFont typeface="Wingdings" panose="05000000000000000000" pitchFamily="2" charset="2"/>
              <a:buChar char="ü"/>
              <a:tabLst/>
              <a:defRPr/>
            </a:pPr>
            <a:endParaRPr kumimoji="0" lang="en-US" sz="2800" b="1" i="0" u="none" strike="noStrike" kern="0" cap="none" spc="0" normalizeH="0" baseline="0" noProof="0" dirty="0">
              <a:ln>
                <a:noFill/>
              </a:ln>
              <a:solidFill>
                <a:prstClr val="white">
                  <a:lumMod val="95000"/>
                </a:prstClr>
              </a:solidFill>
              <a:effectLst/>
              <a:uLnTx/>
              <a:uFillTx/>
              <a:latin typeface="+mj-lt"/>
              <a:cs typeface="Arial" panose="020B0604020202020204" pitchFamily="34" charset="0"/>
            </a:endParaRPr>
          </a:p>
        </p:txBody>
      </p:sp>
      <p:pic>
        <p:nvPicPr>
          <p:cNvPr id="6" name="Picture 5"/>
          <p:cNvPicPr>
            <a:picLocks noChangeAspect="1"/>
          </p:cNvPicPr>
          <p:nvPr/>
        </p:nvPicPr>
        <p:blipFill>
          <a:blip r:embed="rId3"/>
          <a:stretch>
            <a:fillRect/>
          </a:stretch>
        </p:blipFill>
        <p:spPr>
          <a:xfrm>
            <a:off x="11201067" y="1148692"/>
            <a:ext cx="795667" cy="930483"/>
          </a:xfrm>
          <a:prstGeom prst="rect">
            <a:avLst/>
          </a:prstGeom>
        </p:spPr>
      </p:pic>
    </p:spTree>
    <p:extLst>
      <p:ext uri="{BB962C8B-B14F-4D97-AF65-F5344CB8AC3E}">
        <p14:creationId xmlns:p14="http://schemas.microsoft.com/office/powerpoint/2010/main" val="2234425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 y="685638"/>
            <a:ext cx="12856686" cy="6172361"/>
            <a:chOff x="-2" y="685639"/>
            <a:chExt cx="12192003" cy="4334934"/>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601" y="685640"/>
              <a:ext cx="6502400" cy="433493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685639"/>
              <a:ext cx="6126436" cy="4334933"/>
            </a:xfrm>
            <a:prstGeom prst="rect">
              <a:avLst/>
            </a:prstGeom>
          </p:spPr>
        </p:pic>
      </p:grpSp>
      <p:sp>
        <p:nvSpPr>
          <p:cNvPr id="8" name="Rectangle 7"/>
          <p:cNvSpPr/>
          <p:nvPr/>
        </p:nvSpPr>
        <p:spPr>
          <a:xfrm>
            <a:off x="-2" y="5020574"/>
            <a:ext cx="12944821" cy="1837424"/>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132206"/>
            <a:ext cx="12192000" cy="830997"/>
          </a:xfrm>
          <a:prstGeom prst="rect">
            <a:avLst/>
          </a:prstGeom>
          <a:solidFill>
            <a:schemeClr val="tx1">
              <a:lumMod val="95000"/>
              <a:lumOff val="5000"/>
            </a:scheme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i="0" u="none" strike="noStrike" kern="0" cap="none" spc="0" normalizeH="0" baseline="0" noProof="0" dirty="0">
                <a:ln>
                  <a:noFill/>
                </a:ln>
                <a:solidFill>
                  <a:schemeClr val="bg1"/>
                </a:solidFill>
                <a:effectLst/>
                <a:uLnTx/>
                <a:uFillTx/>
                <a:latin typeface="+mj-lt"/>
                <a:cs typeface="Arial" panose="020B0604020202020204" pitchFamily="34" charset="0"/>
              </a:rPr>
              <a:t> Healthy Oceans for Sustainable Fisheries</a:t>
            </a:r>
          </a:p>
        </p:txBody>
      </p:sp>
      <p:sp>
        <p:nvSpPr>
          <p:cNvPr id="3" name="TextBox 2"/>
          <p:cNvSpPr txBox="1"/>
          <p:nvPr/>
        </p:nvSpPr>
        <p:spPr>
          <a:xfrm>
            <a:off x="0" y="5020574"/>
            <a:ext cx="12192000" cy="1837426"/>
          </a:xfrm>
          <a:prstGeom prst="rect">
            <a:avLst/>
          </a:prstGeom>
          <a:noFill/>
        </p:spPr>
        <p:txBody>
          <a:bodyPr wrap="square" rtlCol="0">
            <a:spAutoFit/>
          </a:bodyPr>
          <a:lstStyle/>
          <a:p>
            <a:pPr marL="0" marR="0" lvl="0" indent="0" defTabSz="914400" eaLnBrk="1" fontAlgn="auto" latinLnBrk="0" hangingPunct="1">
              <a:lnSpc>
                <a:spcPct val="90000"/>
              </a:lnSpc>
              <a:spcBef>
                <a:spcPct val="0"/>
              </a:spcBef>
              <a:spcAft>
                <a:spcPts val="0"/>
              </a:spcAft>
              <a:buClrTx/>
              <a:buSzTx/>
              <a:buFontTx/>
              <a:buNone/>
              <a:tabLst/>
              <a:defRPr/>
            </a:pPr>
            <a:endParaRPr kumimoji="0" lang="en-US" sz="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en-US" sz="2700" b="1" i="0" u="none" strike="noStrike" kern="0" cap="none" spc="0" normalizeH="0" baseline="0" noProof="0" dirty="0">
                <a:ln>
                  <a:noFill/>
                </a:ln>
                <a:solidFill>
                  <a:schemeClr val="bg1"/>
                </a:solidFill>
                <a:effectLst/>
                <a:uLnTx/>
                <a:uFillTx/>
                <a:latin typeface="+mj-lt"/>
                <a:cs typeface="Arial" panose="020B0604020202020204" pitchFamily="34" charset="0"/>
              </a:rPr>
              <a:t> Improved governance mechanisms to facilitate:</a:t>
            </a:r>
          </a:p>
          <a:p>
            <a:pPr marL="342900" marR="0" lvl="0" indent="-342900" defTabSz="91440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sz="2700" b="1" i="0" u="none" strike="noStrike" kern="0" cap="none" spc="0" normalizeH="0" baseline="0" noProof="0" dirty="0">
                <a:ln>
                  <a:noFill/>
                </a:ln>
                <a:solidFill>
                  <a:schemeClr val="bg1"/>
                </a:solidFill>
                <a:effectLst/>
                <a:uLnTx/>
                <a:uFillTx/>
                <a:latin typeface="+mj-lt"/>
                <a:cs typeface="Arial" panose="020B0604020202020204" pitchFamily="34" charset="0"/>
              </a:rPr>
              <a:t>Pollution reduction and restoration and conservation of habitats </a:t>
            </a:r>
          </a:p>
          <a:p>
            <a:pPr marL="342900" marR="0" lvl="0" indent="-342900" defTabSz="91440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en-US" sz="2700" b="1" i="0" u="none" strike="noStrike" kern="0" cap="none" spc="0" normalizeH="0" baseline="0" noProof="0" dirty="0">
                <a:ln>
                  <a:noFill/>
                </a:ln>
                <a:solidFill>
                  <a:schemeClr val="bg1"/>
                </a:solidFill>
                <a:effectLst/>
                <a:uLnTx/>
                <a:uFillTx/>
                <a:latin typeface="+mj-lt"/>
                <a:cs typeface="Arial" panose="020B0604020202020204" pitchFamily="34" charset="0"/>
              </a:rPr>
              <a:t>Sustainable capture fisheries to end IUU and overfishing and investment in sustainable aquaculture to improve ecosystem health</a:t>
            </a:r>
          </a:p>
        </p:txBody>
      </p:sp>
      <p:pic>
        <p:nvPicPr>
          <p:cNvPr id="6" name="Picture 5"/>
          <p:cNvPicPr>
            <a:picLocks noChangeAspect="1"/>
          </p:cNvPicPr>
          <p:nvPr/>
        </p:nvPicPr>
        <p:blipFill>
          <a:blip r:embed="rId5"/>
          <a:stretch>
            <a:fillRect/>
          </a:stretch>
        </p:blipFill>
        <p:spPr>
          <a:xfrm>
            <a:off x="12198903" y="5393650"/>
            <a:ext cx="585792" cy="685047"/>
          </a:xfrm>
          <a:prstGeom prst="rect">
            <a:avLst/>
          </a:prstGeom>
        </p:spPr>
      </p:pic>
    </p:spTree>
    <p:extLst>
      <p:ext uri="{BB962C8B-B14F-4D97-AF65-F5344CB8AC3E}">
        <p14:creationId xmlns:p14="http://schemas.microsoft.com/office/powerpoint/2010/main" val="147735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923330"/>
          </a:xfrm>
          <a:prstGeom prst="rect">
            <a:avLst/>
          </a:prstGeom>
          <a:solidFill>
            <a:schemeClr val="tx1"/>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i="0" u="none" strike="noStrike" kern="0" cap="none" spc="0" normalizeH="0" baseline="0" noProof="0" dirty="0">
                <a:ln>
                  <a:noFill/>
                </a:ln>
                <a:solidFill>
                  <a:schemeClr val="bg1"/>
                </a:solidFill>
                <a:effectLst/>
                <a:uLnTx/>
                <a:uFillTx/>
                <a:latin typeface="+mj-lt"/>
                <a:cs typeface="Arial" panose="020B0604020202020204" pitchFamily="34" charset="0"/>
              </a:rPr>
              <a:t>Sustainable Cities</a:t>
            </a:r>
          </a:p>
        </p:txBody>
      </p:sp>
      <p:pic>
        <p:nvPicPr>
          <p:cNvPr id="14" name="Picture 13"/>
          <p:cNvPicPr>
            <a:picLocks noChangeAspect="1"/>
          </p:cNvPicPr>
          <p:nvPr/>
        </p:nvPicPr>
        <p:blipFill>
          <a:blip r:embed="rId3"/>
          <a:stretch>
            <a:fillRect/>
          </a:stretch>
        </p:blipFill>
        <p:spPr>
          <a:xfrm>
            <a:off x="11408229" y="5929599"/>
            <a:ext cx="708660" cy="828734"/>
          </a:xfrm>
          <a:prstGeom prst="rect">
            <a:avLst/>
          </a:prstGeom>
        </p:spPr>
      </p:pic>
      <p:sp>
        <p:nvSpPr>
          <p:cNvPr id="3" name="TextBox 2"/>
          <p:cNvSpPr txBox="1"/>
          <p:nvPr/>
        </p:nvSpPr>
        <p:spPr>
          <a:xfrm>
            <a:off x="237071" y="5686132"/>
            <a:ext cx="11171158" cy="757130"/>
          </a:xfrm>
          <a:prstGeom prst="rect">
            <a:avLst/>
          </a:prstGeom>
          <a:noFill/>
        </p:spPr>
        <p:txBody>
          <a:bodyPr wrap="square" rtlCol="0">
            <a:spAutoFit/>
          </a:bodyPr>
          <a:lstStyle/>
          <a:p>
            <a:pPr marL="342900" marR="0" lvl="0" indent="-342900" defTabSz="914400" eaLnBrk="1" fontAlgn="auto" latinLnBrk="0" hangingPunct="1">
              <a:lnSpc>
                <a:spcPct val="90000"/>
              </a:lnSpc>
              <a:spcBef>
                <a:spcPct val="0"/>
              </a:spcBef>
              <a:spcAft>
                <a:spcPts val="0"/>
              </a:spcAft>
              <a:buClrTx/>
              <a:buSzTx/>
              <a:buFont typeface="Wingdings" panose="05000000000000000000" pitchFamily="2" charset="2"/>
              <a:buChar char="ü"/>
              <a:tabLst/>
              <a:defRPr/>
            </a:pPr>
            <a:r>
              <a:rPr kumimoji="0" lang="en-US" sz="2400" b="1" i="0" u="none" strike="noStrike" kern="0" cap="none" spc="0" normalizeH="0" baseline="0" noProof="0" dirty="0">
                <a:ln>
                  <a:noFill/>
                </a:ln>
                <a:solidFill>
                  <a:sysClr val="windowText" lastClr="000000"/>
                </a:solidFill>
                <a:effectLst/>
                <a:uLnTx/>
                <a:uFillTx/>
                <a:latin typeface="+mj-lt"/>
                <a:cs typeface="Arial" panose="020B0604020202020204" pitchFamily="34" charset="0"/>
              </a:rPr>
              <a:t>Transformation of cities towards greater</a:t>
            </a:r>
            <a:r>
              <a:rPr kumimoji="0" lang="en-US" sz="2400" b="1" i="0" u="none" strike="noStrike" kern="0" cap="none" spc="0" normalizeH="0" noProof="0" dirty="0">
                <a:ln>
                  <a:noFill/>
                </a:ln>
                <a:solidFill>
                  <a:sysClr val="windowText" lastClr="000000"/>
                </a:solidFill>
                <a:effectLst/>
                <a:uLnTx/>
                <a:uFillTx/>
                <a:latin typeface="+mj-lt"/>
                <a:cs typeface="Arial" panose="020B0604020202020204" pitchFamily="34" charset="0"/>
              </a:rPr>
              <a:t> sustainability and global benefits</a:t>
            </a:r>
            <a:endParaRPr kumimoji="0" lang="en-US" sz="2400" b="1" i="0" u="none" strike="noStrike" kern="0" cap="none" spc="0" normalizeH="0" baseline="0" noProof="0" dirty="0">
              <a:ln>
                <a:noFill/>
              </a:ln>
              <a:solidFill>
                <a:sysClr val="windowText" lastClr="000000"/>
              </a:solidFill>
              <a:effectLst/>
              <a:uLnTx/>
              <a:uFillTx/>
              <a:latin typeface="+mj-lt"/>
              <a:cs typeface="Arial" panose="020B0604020202020204" pitchFamily="34" charset="0"/>
            </a:endParaRPr>
          </a:p>
          <a:p>
            <a:pPr marL="342900" marR="0" lvl="0" indent="-342900" defTabSz="914400" eaLnBrk="1" fontAlgn="auto" latinLnBrk="0" hangingPunct="1">
              <a:lnSpc>
                <a:spcPct val="90000"/>
              </a:lnSpc>
              <a:spcBef>
                <a:spcPct val="0"/>
              </a:spcBef>
              <a:spcAft>
                <a:spcPts val="0"/>
              </a:spcAft>
              <a:buClrTx/>
              <a:buSzTx/>
              <a:buFont typeface="Wingdings" panose="05000000000000000000" pitchFamily="2" charset="2"/>
              <a:buChar char="ü"/>
              <a:tabLst/>
              <a:defRPr/>
            </a:pPr>
            <a:r>
              <a:rPr kumimoji="0" lang="en-US" sz="2400" b="1" i="0" u="none" strike="noStrike" kern="0" cap="none" spc="0" normalizeH="0" baseline="0" noProof="0" dirty="0">
                <a:ln>
                  <a:noFill/>
                </a:ln>
                <a:solidFill>
                  <a:sysClr val="windowText" lastClr="000000"/>
                </a:solidFill>
                <a:effectLst/>
                <a:uLnTx/>
                <a:uFillTx/>
                <a:latin typeface="+mj-lt"/>
                <a:cs typeface="Arial" panose="020B0604020202020204" pitchFamily="34" charset="0"/>
              </a:rPr>
              <a:t>Strengthen global support and coordination by building on GEF-6 Sustainable Cities IAP</a:t>
            </a:r>
          </a:p>
        </p:txBody>
      </p:sp>
    </p:spTree>
    <p:extLst>
      <p:ext uri="{BB962C8B-B14F-4D97-AF65-F5344CB8AC3E}">
        <p14:creationId xmlns:p14="http://schemas.microsoft.com/office/powerpoint/2010/main" val="3547619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gorongosa restoration proj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3280" y="809225"/>
            <a:ext cx="3983566" cy="266608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12191999" cy="830997"/>
          </a:xfrm>
          <a:prstGeom prst="rect">
            <a:avLst/>
          </a:prstGeom>
          <a:solidFill>
            <a:schemeClr val="tx1"/>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i="0" u="none" strike="noStrike" kern="0" cap="none" spc="0" normalizeH="0" baseline="0" noProof="0" dirty="0">
                <a:ln>
                  <a:noFill/>
                </a:ln>
                <a:solidFill>
                  <a:schemeClr val="bg1"/>
                </a:solidFill>
                <a:effectLst/>
                <a:uLnTx/>
                <a:uFillTx/>
                <a:latin typeface="+mj-lt"/>
                <a:cs typeface="Arial" panose="020B0604020202020204" pitchFamily="34" charset="0"/>
              </a:rPr>
              <a:t>Wildlife for Sustainable Development</a:t>
            </a:r>
          </a:p>
        </p:txBody>
      </p:sp>
      <p:sp>
        <p:nvSpPr>
          <p:cNvPr id="3" name="TextBox 2"/>
          <p:cNvSpPr txBox="1"/>
          <p:nvPr/>
        </p:nvSpPr>
        <p:spPr>
          <a:xfrm>
            <a:off x="0" y="3486194"/>
            <a:ext cx="12192000" cy="3748719"/>
          </a:xfrm>
          <a:prstGeom prst="rect">
            <a:avLst/>
          </a:prstGeom>
          <a:solidFill>
            <a:schemeClr val="tx1">
              <a:lumMod val="95000"/>
              <a:lumOff val="5000"/>
              <a:alpha val="55000"/>
            </a:schemeClr>
          </a:solidFill>
        </p:spPr>
        <p:txBody>
          <a:bodyPr wrap="square" rtlCol="0">
            <a:spAutoFit/>
          </a:bodyPr>
          <a:lstStyle/>
          <a:p>
            <a:pPr marL="0" marR="0" lvl="0" indent="0" defTabSz="914400" eaLnBrk="1" fontAlgn="auto" latinLnBrk="0" hangingPunct="1">
              <a:lnSpc>
                <a:spcPct val="90000"/>
              </a:lnSpc>
              <a:spcBef>
                <a:spcPct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mj-lt"/>
                <a:cs typeface="Arial" panose="020B0604020202020204" pitchFamily="34" charset="0"/>
              </a:rPr>
              <a:t>Conserve wildlife in the vast wilderness areas of Africa to generate benefits to local communities and revenue to support conservation areas:</a:t>
            </a:r>
            <a:br>
              <a:rPr kumimoji="0" lang="en-US" sz="2800" b="1" i="0" u="none" strike="noStrike" kern="0" cap="none" spc="0" normalizeH="0" baseline="0" noProof="0" dirty="0">
                <a:ln>
                  <a:noFill/>
                </a:ln>
                <a:solidFill>
                  <a:schemeClr val="bg1"/>
                </a:solidFill>
                <a:effectLst/>
                <a:uLnTx/>
                <a:uFillTx/>
                <a:latin typeface="+mj-lt"/>
                <a:cs typeface="Arial" panose="020B0604020202020204" pitchFamily="34" charset="0"/>
              </a:rPr>
            </a:br>
            <a:endParaRPr kumimoji="0" lang="en-US" sz="2800" b="1" i="0" u="none" strike="noStrike" kern="0" cap="none" spc="0" normalizeH="0" baseline="0" noProof="0" dirty="0">
              <a:ln>
                <a:noFill/>
              </a:ln>
              <a:solidFill>
                <a:schemeClr val="bg1"/>
              </a:solidFill>
              <a:effectLst/>
              <a:uLnTx/>
              <a:uFillTx/>
              <a:latin typeface="+mj-lt"/>
              <a:cs typeface="Arial" panose="020B0604020202020204" pitchFamily="34" charset="0"/>
            </a:endParaRPr>
          </a:p>
          <a:p>
            <a:pPr marL="0" marR="0" lvl="0" indent="0" defTabSz="914400" eaLnBrk="1" fontAlgn="auto" latinLnBrk="0" hangingPunct="1">
              <a:lnSpc>
                <a:spcPct val="90000"/>
              </a:lnSpc>
              <a:spcBef>
                <a:spcPct val="0"/>
              </a:spcBef>
              <a:spcAft>
                <a:spcPts val="0"/>
              </a:spcAft>
              <a:buClrTx/>
              <a:buSzTx/>
              <a:buFontTx/>
              <a:buNone/>
              <a:tabLst/>
              <a:defRPr/>
            </a:pPr>
            <a:endParaRPr kumimoji="0" lang="en-US" sz="600" b="1" i="0" u="none" strike="noStrike" kern="0" cap="none" spc="0" normalizeH="0" baseline="0" noProof="0" dirty="0">
              <a:ln>
                <a:noFill/>
              </a:ln>
              <a:solidFill>
                <a:schemeClr val="bg1"/>
              </a:solidFill>
              <a:effectLst/>
              <a:uLnTx/>
              <a:uFillTx/>
              <a:latin typeface="+mj-lt"/>
              <a:cs typeface="Arial" panose="020B0604020202020204" pitchFamily="34" charset="0"/>
            </a:endParaRPr>
          </a:p>
          <a:p>
            <a:pPr marL="342900" marR="0" lvl="0" indent="-342900" defTabSz="914400" eaLnBrk="1" fontAlgn="auto" latinLnBrk="0" hangingPunct="1">
              <a:lnSpc>
                <a:spcPct val="90000"/>
              </a:lnSpc>
              <a:spcBef>
                <a:spcPct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a:ln>
                  <a:noFill/>
                </a:ln>
                <a:solidFill>
                  <a:schemeClr val="bg1"/>
                </a:solidFill>
                <a:effectLst/>
                <a:uLnTx/>
                <a:uFillTx/>
                <a:latin typeface="+mj-lt"/>
                <a:cs typeface="Arial" panose="020B0604020202020204" pitchFamily="34" charset="0"/>
              </a:rPr>
              <a:t>Build on GEF-6 Global Wildlife Program</a:t>
            </a:r>
          </a:p>
          <a:p>
            <a:pPr marL="342900" marR="0" lvl="0" indent="-342900" defTabSz="914400" eaLnBrk="1" fontAlgn="auto" latinLnBrk="0" hangingPunct="1">
              <a:lnSpc>
                <a:spcPct val="90000"/>
              </a:lnSpc>
              <a:spcBef>
                <a:spcPct val="0"/>
              </a:spcBef>
              <a:spcAft>
                <a:spcPts val="0"/>
              </a:spcAft>
              <a:buClrTx/>
              <a:buSzTx/>
              <a:buFont typeface="Wingdings" panose="05000000000000000000" pitchFamily="2" charset="2"/>
              <a:buChar char="ü"/>
              <a:tabLst/>
              <a:defRPr/>
            </a:pPr>
            <a:endParaRPr kumimoji="0" lang="en-US" sz="600" b="1" i="0" u="none" strike="noStrike" kern="0" cap="none" spc="0" normalizeH="0" baseline="0" noProof="0" dirty="0">
              <a:ln>
                <a:noFill/>
              </a:ln>
              <a:solidFill>
                <a:schemeClr val="bg1"/>
              </a:solidFill>
              <a:effectLst/>
              <a:uLnTx/>
              <a:uFillTx/>
              <a:latin typeface="+mj-lt"/>
              <a:cs typeface="Arial" panose="020B0604020202020204" pitchFamily="34" charset="0"/>
            </a:endParaRPr>
          </a:p>
          <a:p>
            <a:pPr marL="342900" marR="0" lvl="0" indent="-342900" defTabSz="914400" eaLnBrk="1" fontAlgn="auto" latinLnBrk="0" hangingPunct="1">
              <a:lnSpc>
                <a:spcPct val="90000"/>
              </a:lnSpc>
              <a:spcBef>
                <a:spcPct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a:ln>
                  <a:noFill/>
                </a:ln>
                <a:solidFill>
                  <a:schemeClr val="bg1"/>
                </a:solidFill>
                <a:effectLst/>
                <a:uLnTx/>
                <a:uFillTx/>
                <a:latin typeface="+mj-lt"/>
                <a:cs typeface="Arial" panose="020B0604020202020204" pitchFamily="34" charset="0"/>
              </a:rPr>
              <a:t>Invest in addressing illegal wildlife trade in supply, </a:t>
            </a:r>
            <a:br>
              <a:rPr kumimoji="0" lang="en-US" sz="2800" b="1" i="0" u="none" strike="noStrike" kern="0" cap="none" spc="0" normalizeH="0" baseline="0" noProof="0" dirty="0">
                <a:ln>
                  <a:noFill/>
                </a:ln>
                <a:solidFill>
                  <a:schemeClr val="bg1"/>
                </a:solidFill>
                <a:effectLst/>
                <a:uLnTx/>
                <a:uFillTx/>
                <a:latin typeface="+mj-lt"/>
                <a:cs typeface="Arial" panose="020B0604020202020204" pitchFamily="34" charset="0"/>
              </a:rPr>
            </a:br>
            <a:r>
              <a:rPr kumimoji="0" lang="en-US" sz="2800" b="1" i="0" u="none" strike="noStrike" kern="0" cap="none" spc="0" normalizeH="0" baseline="0" noProof="0" dirty="0">
                <a:ln>
                  <a:noFill/>
                </a:ln>
                <a:solidFill>
                  <a:schemeClr val="bg1"/>
                </a:solidFill>
                <a:effectLst/>
                <a:uLnTx/>
                <a:uFillTx/>
                <a:latin typeface="+mj-lt"/>
                <a:cs typeface="Arial" panose="020B0604020202020204" pitchFamily="34" charset="0"/>
              </a:rPr>
              <a:t>transit and demand countries</a:t>
            </a:r>
          </a:p>
          <a:p>
            <a:pPr marL="342900" marR="0" lvl="0" indent="-342900" defTabSz="914400" eaLnBrk="1" fontAlgn="auto" latinLnBrk="0" hangingPunct="1">
              <a:lnSpc>
                <a:spcPct val="90000"/>
              </a:lnSpc>
              <a:spcBef>
                <a:spcPct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a:ln>
                  <a:noFill/>
                </a:ln>
                <a:solidFill>
                  <a:schemeClr val="bg1"/>
                </a:solidFill>
                <a:effectLst/>
                <a:uLnTx/>
                <a:uFillTx/>
                <a:latin typeface="+mj-lt"/>
                <a:cs typeface="Arial" panose="020B0604020202020204" pitchFamily="34" charset="0"/>
              </a:rPr>
              <a:t>Use growing and stable populations of wildlife</a:t>
            </a:r>
            <a:br>
              <a:rPr kumimoji="0" lang="en-US" sz="2800" b="1" i="0" u="none" strike="noStrike" kern="0" cap="none" spc="0" normalizeH="0" baseline="0" noProof="0" dirty="0">
                <a:ln>
                  <a:noFill/>
                </a:ln>
                <a:solidFill>
                  <a:schemeClr val="bg1"/>
                </a:solidFill>
                <a:effectLst/>
                <a:uLnTx/>
                <a:uFillTx/>
                <a:latin typeface="+mj-lt"/>
                <a:cs typeface="Arial" panose="020B0604020202020204" pitchFamily="34" charset="0"/>
              </a:rPr>
            </a:br>
            <a:r>
              <a:rPr kumimoji="0" lang="en-US" sz="2800" b="1" i="0" u="none" strike="noStrike" kern="0" cap="none" spc="0" normalizeH="0" baseline="0" noProof="0" dirty="0">
                <a:ln>
                  <a:noFill/>
                </a:ln>
                <a:solidFill>
                  <a:schemeClr val="bg1"/>
                </a:solidFill>
                <a:effectLst/>
                <a:uLnTx/>
                <a:uFillTx/>
                <a:latin typeface="+mj-lt"/>
                <a:cs typeface="Arial" panose="020B0604020202020204" pitchFamily="34" charset="0"/>
              </a:rPr>
              <a:t>to generate socio-economic benefits</a:t>
            </a:r>
          </a:p>
          <a:p>
            <a:pPr marL="342900" marR="0" lvl="0" indent="-342900" defTabSz="914400" eaLnBrk="1" fontAlgn="auto" latinLnBrk="0" hangingPunct="1">
              <a:lnSpc>
                <a:spcPct val="90000"/>
              </a:lnSpc>
              <a:spcBef>
                <a:spcPct val="0"/>
              </a:spcBef>
              <a:spcAft>
                <a:spcPts val="0"/>
              </a:spcAft>
              <a:buClrTx/>
              <a:buSzTx/>
              <a:buFont typeface="Wingdings" panose="05000000000000000000" pitchFamily="2" charset="2"/>
              <a:buChar char="ü"/>
              <a:tabLst/>
              <a:defRPr/>
            </a:pPr>
            <a:endParaRPr lang="en-US" sz="2800" b="1" kern="0" dirty="0">
              <a:solidFill>
                <a:schemeClr val="bg1"/>
              </a:solidFill>
              <a:latin typeface="+mj-lt"/>
              <a:cs typeface="Arial" panose="020B0604020202020204" pitchFamily="34" charset="0"/>
            </a:endParaRPr>
          </a:p>
        </p:txBody>
      </p:sp>
      <p:pic>
        <p:nvPicPr>
          <p:cNvPr id="14" name="Picture 13"/>
          <p:cNvPicPr>
            <a:picLocks noChangeAspect="1"/>
          </p:cNvPicPr>
          <p:nvPr/>
        </p:nvPicPr>
        <p:blipFill>
          <a:blip r:embed="rId4"/>
          <a:stretch>
            <a:fillRect/>
          </a:stretch>
        </p:blipFill>
        <p:spPr>
          <a:xfrm>
            <a:off x="11440402" y="6015726"/>
            <a:ext cx="645581" cy="754968"/>
          </a:xfrm>
          <a:prstGeom prst="rect">
            <a:avLst/>
          </a:prstGeom>
        </p:spPr>
      </p:pic>
      <p:pic>
        <p:nvPicPr>
          <p:cNvPr id="1026" name="Picture 2" descr="Image result for gorongosa restoration projec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833530"/>
            <a:ext cx="4653280" cy="26417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orongosa restoration projec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6586" y="809225"/>
            <a:ext cx="4275413" cy="2666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15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923330"/>
          </a:xfrm>
          <a:prstGeom prst="rect">
            <a:avLst/>
          </a:prstGeom>
          <a:solidFill>
            <a:schemeClr val="tx1">
              <a:lumMod val="95000"/>
              <a:lumOff val="5000"/>
            </a:scheme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i="0" u="none" strike="noStrike" kern="0" cap="none" spc="0" normalizeH="0" baseline="0" noProof="0" dirty="0">
                <a:ln>
                  <a:noFill/>
                </a:ln>
                <a:solidFill>
                  <a:schemeClr val="bg1"/>
                </a:solidFill>
                <a:effectLst/>
                <a:uLnTx/>
                <a:uFillTx/>
                <a:latin typeface="+mj-lt"/>
                <a:cs typeface="Arial" panose="020B0604020202020204" pitchFamily="34" charset="0"/>
              </a:rPr>
              <a:t>Circular Economy</a:t>
            </a:r>
          </a:p>
        </p:txBody>
      </p:sp>
      <p:sp>
        <p:nvSpPr>
          <p:cNvPr id="3" name="TextBox 2"/>
          <p:cNvSpPr txBox="1"/>
          <p:nvPr/>
        </p:nvSpPr>
        <p:spPr>
          <a:xfrm>
            <a:off x="0" y="3858475"/>
            <a:ext cx="12192000" cy="3360920"/>
          </a:xfrm>
          <a:prstGeom prst="rect">
            <a:avLst/>
          </a:prstGeom>
          <a:solidFill>
            <a:schemeClr val="tx1">
              <a:lumMod val="95000"/>
              <a:lumOff val="5000"/>
              <a:alpha val="55000"/>
            </a:schemeClr>
          </a:solidFill>
        </p:spPr>
        <p:txBody>
          <a:bodyPr wrap="square" rtlCol="0">
            <a:spAutoFit/>
          </a:bodyPr>
          <a:lstStyle/>
          <a:p>
            <a:pPr marL="0" marR="0" lvl="0" indent="0" defTabSz="914400" eaLnBrk="1" fontAlgn="auto" latinLnBrk="0" hangingPunct="1">
              <a:lnSpc>
                <a:spcPct val="90000"/>
              </a:lnSpc>
              <a:spcBef>
                <a:spcPct val="0"/>
              </a:spcBef>
              <a:spcAft>
                <a:spcPts val="0"/>
              </a:spcAft>
              <a:buClrTx/>
              <a:buSzTx/>
              <a:buFontTx/>
              <a:buNone/>
              <a:tabLst/>
              <a:defRPr/>
            </a:pPr>
            <a:endParaRPr kumimoji="0" lang="en-US" sz="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342900" marR="0" lvl="0" indent="-342900" defTabSz="914400" eaLnBrk="1" fontAlgn="auto" latinLnBrk="0" hangingPunct="1">
              <a:lnSpc>
                <a:spcPct val="90000"/>
              </a:lnSpc>
              <a:spcBef>
                <a:spcPct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a:ln>
                  <a:noFill/>
                </a:ln>
                <a:solidFill>
                  <a:schemeClr val="bg1"/>
                </a:solidFill>
                <a:effectLst/>
                <a:uLnTx/>
                <a:uFillTx/>
                <a:latin typeface="+mj-lt"/>
                <a:cs typeface="Arial" panose="020B0604020202020204" pitchFamily="34" charset="0"/>
              </a:rPr>
              <a:t>Flip global supply chains and country/regional manufacturing/economic development strategies from take-use-dispose to redesign-reduce-reuse-repair-recycle approaches</a:t>
            </a:r>
            <a:endParaRPr kumimoji="0" lang="en-US" sz="600" b="1" i="0" u="none" strike="noStrike" kern="0" cap="none" spc="0" normalizeH="0" baseline="0" noProof="0" dirty="0">
              <a:ln>
                <a:noFill/>
              </a:ln>
              <a:solidFill>
                <a:schemeClr val="bg1"/>
              </a:solidFill>
              <a:effectLst/>
              <a:uLnTx/>
              <a:uFillTx/>
              <a:latin typeface="+mj-lt"/>
              <a:cs typeface="Arial" panose="020B0604020202020204" pitchFamily="34" charset="0"/>
            </a:endParaRPr>
          </a:p>
          <a:p>
            <a:pPr marL="342900" marR="0" lvl="0" indent="-342900" defTabSz="914400" eaLnBrk="1" fontAlgn="auto" latinLnBrk="0" hangingPunct="1">
              <a:lnSpc>
                <a:spcPct val="90000"/>
              </a:lnSpc>
              <a:spcBef>
                <a:spcPct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a:ln>
                  <a:noFill/>
                </a:ln>
                <a:solidFill>
                  <a:schemeClr val="bg1"/>
                </a:solidFill>
                <a:effectLst/>
                <a:uLnTx/>
                <a:uFillTx/>
                <a:latin typeface="+mj-lt"/>
                <a:cs typeface="Arial" panose="020B0604020202020204" pitchFamily="34" charset="0"/>
              </a:rPr>
              <a:t>Initiate</a:t>
            </a:r>
            <a:r>
              <a:rPr kumimoji="0" lang="en-US" sz="2800" b="1" i="0" u="none" strike="noStrike" kern="0" cap="none" spc="0" normalizeH="0" noProof="0" dirty="0">
                <a:ln>
                  <a:noFill/>
                </a:ln>
                <a:solidFill>
                  <a:schemeClr val="bg1"/>
                </a:solidFill>
                <a:effectLst/>
                <a:uLnTx/>
                <a:uFillTx/>
                <a:latin typeface="+mj-lt"/>
                <a:cs typeface="Arial" panose="020B0604020202020204" pitchFamily="34" charset="0"/>
              </a:rPr>
              <a:t> work o</a:t>
            </a:r>
            <a:r>
              <a:rPr kumimoji="0" lang="en-US" sz="2800" b="1" i="0" u="none" strike="noStrike" kern="0" cap="none" spc="0" normalizeH="0" baseline="0" noProof="0" dirty="0">
                <a:ln>
                  <a:noFill/>
                </a:ln>
                <a:solidFill>
                  <a:schemeClr val="bg1"/>
                </a:solidFill>
                <a:effectLst/>
                <a:uLnTx/>
                <a:uFillTx/>
                <a:latin typeface="+mj-lt"/>
                <a:cs typeface="Arial" panose="020B0604020202020204" pitchFamily="34" charset="0"/>
              </a:rPr>
              <a:t>n plastics because of its relevance and feasibility to further global environmental benefits, specifically to reduce GHGs, hazardous chemicals, </a:t>
            </a:r>
            <a:br>
              <a:rPr kumimoji="0" lang="en-US" sz="2800" b="1" i="0" u="none" strike="noStrike" kern="0" cap="none" spc="0" normalizeH="0" baseline="0" noProof="0" dirty="0">
                <a:ln>
                  <a:noFill/>
                </a:ln>
                <a:solidFill>
                  <a:schemeClr val="bg1"/>
                </a:solidFill>
                <a:effectLst/>
                <a:uLnTx/>
                <a:uFillTx/>
                <a:latin typeface="+mj-lt"/>
                <a:cs typeface="Arial" panose="020B0604020202020204" pitchFamily="34" charset="0"/>
              </a:rPr>
            </a:br>
            <a:r>
              <a:rPr kumimoji="0" lang="en-US" sz="2800" b="1" i="0" u="none" strike="noStrike" kern="0" cap="none" spc="0" normalizeH="0" baseline="0" noProof="0" dirty="0">
                <a:ln>
                  <a:noFill/>
                </a:ln>
                <a:solidFill>
                  <a:schemeClr val="bg1"/>
                </a:solidFill>
                <a:effectLst/>
                <a:uLnTx/>
                <a:uFillTx/>
                <a:latin typeface="+mj-lt"/>
                <a:cs typeface="Arial" panose="020B0604020202020204" pitchFamily="34" charset="0"/>
              </a:rPr>
              <a:t>and marine debris</a:t>
            </a:r>
          </a:p>
          <a:p>
            <a:pPr marL="342900" marR="0" lvl="0" indent="-342900" defTabSz="914400" eaLnBrk="1" fontAlgn="auto" latinLnBrk="0" hangingPunct="1">
              <a:lnSpc>
                <a:spcPct val="90000"/>
              </a:lnSpc>
              <a:spcBef>
                <a:spcPct val="0"/>
              </a:spcBef>
              <a:spcAft>
                <a:spcPts val="0"/>
              </a:spcAft>
              <a:buClrTx/>
              <a:buSzTx/>
              <a:buFont typeface="Wingdings" panose="05000000000000000000" pitchFamily="2" charset="2"/>
              <a:buChar char="ü"/>
              <a:tabLst/>
              <a:defRPr/>
            </a:pPr>
            <a:r>
              <a:rPr lang="en-US" sz="2800" b="1" kern="0" dirty="0">
                <a:solidFill>
                  <a:schemeClr val="bg1"/>
                </a:solidFill>
                <a:latin typeface="+mj-lt"/>
                <a:cs typeface="Arial" panose="020B0604020202020204" pitchFamily="34" charset="0"/>
              </a:rPr>
              <a:t>Expand to other production sectors</a:t>
            </a:r>
          </a:p>
          <a:p>
            <a:pPr marR="0" lvl="0" defTabSz="914400" eaLnBrk="1" fontAlgn="auto" latinLnBrk="0" hangingPunct="1">
              <a:lnSpc>
                <a:spcPct val="90000"/>
              </a:lnSpc>
              <a:spcBef>
                <a:spcPct val="0"/>
              </a:spcBef>
              <a:spcAft>
                <a:spcPts val="0"/>
              </a:spcAft>
              <a:buClrTx/>
              <a:buSzTx/>
              <a:tabLst/>
              <a:defRPr/>
            </a:pPr>
            <a:endParaRPr kumimoji="0" lang="en-US" sz="2800" b="1" i="0" u="none" strike="noStrike" kern="0" cap="none" spc="0" normalizeH="0" baseline="0" noProof="0" dirty="0">
              <a:ln>
                <a:noFill/>
              </a:ln>
              <a:solidFill>
                <a:schemeClr val="bg1"/>
              </a:solidFill>
              <a:effectLst/>
              <a:uLnTx/>
              <a:uFillTx/>
              <a:latin typeface="+mj-lt"/>
              <a:cs typeface="Arial" panose="020B0604020202020204" pitchFamily="34" charset="0"/>
            </a:endParaRPr>
          </a:p>
          <a:p>
            <a:pPr marL="342900" marR="0" lvl="0" indent="-342900" defTabSz="914400" eaLnBrk="1" fontAlgn="auto" latinLnBrk="0" hangingPunct="1">
              <a:lnSpc>
                <a:spcPct val="90000"/>
              </a:lnSpc>
              <a:spcBef>
                <a:spcPct val="0"/>
              </a:spcBef>
              <a:spcAft>
                <a:spcPts val="0"/>
              </a:spcAft>
              <a:buClrTx/>
              <a:buSzTx/>
              <a:buFont typeface="Wingdings" panose="05000000000000000000" pitchFamily="2" charset="2"/>
              <a:buChar char="ü"/>
              <a:tabLst/>
              <a:defRPr/>
            </a:pPr>
            <a:endParaRPr kumimoji="0" lang="en-US" sz="600" b="1" i="0" u="none" strike="noStrike" kern="0" cap="none" spc="0" normalizeH="0" baseline="0" noProof="0" dirty="0">
              <a:ln>
                <a:noFill/>
              </a:ln>
              <a:solidFill>
                <a:schemeClr val="bg1"/>
              </a:solidFill>
              <a:effectLst/>
              <a:uLnTx/>
              <a:uFillTx/>
              <a:latin typeface="+mj-lt"/>
              <a:cs typeface="Arial" panose="020B0604020202020204" pitchFamily="34" charset="0"/>
            </a:endParaRPr>
          </a:p>
        </p:txBody>
      </p:sp>
      <p:pic>
        <p:nvPicPr>
          <p:cNvPr id="2050" name="Picture 2" descr="https://www.ing.com/upload/bb01b8c4-308a-4b20-bc74-5ae68607264f_image36650879505823421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 y="922884"/>
            <a:ext cx="4619625" cy="23098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
          <a:stretch>
            <a:fillRect/>
          </a:stretch>
        </p:blipFill>
        <p:spPr>
          <a:xfrm>
            <a:off x="11361795" y="1016614"/>
            <a:ext cx="655258" cy="766284"/>
          </a:xfrm>
          <a:prstGeom prst="rect">
            <a:avLst/>
          </a:prstGeom>
        </p:spPr>
      </p:pic>
      <p:sp>
        <p:nvSpPr>
          <p:cNvPr id="2" name="TextBox 1"/>
          <p:cNvSpPr txBox="1"/>
          <p:nvPr/>
        </p:nvSpPr>
        <p:spPr>
          <a:xfrm>
            <a:off x="4321843" y="1244582"/>
            <a:ext cx="6992555" cy="175432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“…an industrial system that is restorative or regenerative by </a:t>
            </a:r>
            <a:br>
              <a:rPr kumimoji="0" lang="en-US" sz="1800" b="0" i="0" u="none" strike="noStrike" kern="0" cap="none" spc="0" normalizeH="0" baseline="0" noProof="0" dirty="0">
                <a:ln>
                  <a:noFill/>
                </a:ln>
                <a:solidFill>
                  <a:sysClr val="windowText" lastClr="000000"/>
                </a:solidFill>
                <a:effectLst/>
                <a:uLnTx/>
                <a:uFillTx/>
              </a:rPr>
            </a:br>
            <a:r>
              <a:rPr kumimoji="0" lang="en-US" sz="1800" b="0" i="0" u="none" strike="noStrike" kern="0" cap="none" spc="0" normalizeH="0" baseline="0" noProof="0" dirty="0">
                <a:ln>
                  <a:noFill/>
                </a:ln>
                <a:solidFill>
                  <a:sysClr val="windowText" lastClr="000000"/>
                </a:solidFill>
                <a:effectLst/>
                <a:uLnTx/>
                <a:uFillTx/>
              </a:rPr>
              <a:t>intention and design, replacing the end-of-life concept with restoration,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shifts towards the use of renewable energy, eliminates the use of toxic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chemicals, which impair reuse and return to the biosphere, and aims for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the elimination of waste through the superior design of materials,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products, systems and business models.” (WEF)</a:t>
            </a:r>
          </a:p>
        </p:txBody>
      </p:sp>
    </p:spTree>
    <p:extLst>
      <p:ext uri="{BB962C8B-B14F-4D97-AF65-F5344CB8AC3E}">
        <p14:creationId xmlns:p14="http://schemas.microsoft.com/office/powerpoint/2010/main" val="2093401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Were the Impact Programs Determined</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996106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1292344" y="5830207"/>
            <a:ext cx="708660" cy="828734"/>
          </a:xfrm>
          <a:prstGeom prst="rect">
            <a:avLst/>
          </a:prstGeom>
        </p:spPr>
      </p:pic>
      <p:graphicFrame>
        <p:nvGraphicFramePr>
          <p:cNvPr id="4" name="Table 3"/>
          <p:cNvGraphicFramePr>
            <a:graphicFrameLocks noGrp="1"/>
          </p:cNvGraphicFramePr>
          <p:nvPr>
            <p:extLst/>
          </p:nvPr>
        </p:nvGraphicFramePr>
        <p:xfrm>
          <a:off x="1058776" y="1062161"/>
          <a:ext cx="9733548" cy="5479358"/>
        </p:xfrm>
        <a:graphic>
          <a:graphicData uri="http://schemas.openxmlformats.org/drawingml/2006/table">
            <a:tbl>
              <a:tblPr firstRow="1" firstCol="1" bandRow="1"/>
              <a:tblGrid>
                <a:gridCol w="3267237">
                  <a:extLst>
                    <a:ext uri="{9D8B030D-6E8A-4147-A177-3AD203B41FA5}">
                      <a16:colId xmlns:a16="http://schemas.microsoft.com/office/drawing/2014/main" val="4116668301"/>
                    </a:ext>
                  </a:extLst>
                </a:gridCol>
                <a:gridCol w="1076961">
                  <a:extLst>
                    <a:ext uri="{9D8B030D-6E8A-4147-A177-3AD203B41FA5}">
                      <a16:colId xmlns:a16="http://schemas.microsoft.com/office/drawing/2014/main" val="3947935455"/>
                    </a:ext>
                  </a:extLst>
                </a:gridCol>
                <a:gridCol w="1077870">
                  <a:extLst>
                    <a:ext uri="{9D8B030D-6E8A-4147-A177-3AD203B41FA5}">
                      <a16:colId xmlns:a16="http://schemas.microsoft.com/office/drawing/2014/main" val="122727311"/>
                    </a:ext>
                  </a:extLst>
                </a:gridCol>
                <a:gridCol w="1077870">
                  <a:extLst>
                    <a:ext uri="{9D8B030D-6E8A-4147-A177-3AD203B41FA5}">
                      <a16:colId xmlns:a16="http://schemas.microsoft.com/office/drawing/2014/main" val="402515234"/>
                    </a:ext>
                  </a:extLst>
                </a:gridCol>
                <a:gridCol w="1077870">
                  <a:extLst>
                    <a:ext uri="{9D8B030D-6E8A-4147-A177-3AD203B41FA5}">
                      <a16:colId xmlns:a16="http://schemas.microsoft.com/office/drawing/2014/main" val="890635019"/>
                    </a:ext>
                  </a:extLst>
                </a:gridCol>
                <a:gridCol w="1077870">
                  <a:extLst>
                    <a:ext uri="{9D8B030D-6E8A-4147-A177-3AD203B41FA5}">
                      <a16:colId xmlns:a16="http://schemas.microsoft.com/office/drawing/2014/main" val="3176299049"/>
                    </a:ext>
                  </a:extLst>
                </a:gridCol>
                <a:gridCol w="1077870">
                  <a:extLst>
                    <a:ext uri="{9D8B030D-6E8A-4147-A177-3AD203B41FA5}">
                      <a16:colId xmlns:a16="http://schemas.microsoft.com/office/drawing/2014/main" val="1020756089"/>
                    </a:ext>
                  </a:extLst>
                </a:gridCol>
              </a:tblGrid>
              <a:tr h="231766">
                <a:tc>
                  <a:txBody>
                    <a:bodyPr/>
                    <a:lstStyle/>
                    <a:p>
                      <a:pPr marL="0" marR="0">
                        <a:lnSpc>
                          <a:spcPct val="107000"/>
                        </a:lnSpc>
                        <a:spcBef>
                          <a:spcPts val="200"/>
                        </a:spcBef>
                        <a:spcAft>
                          <a:spcPts val="20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Thematic Priorities</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200"/>
                        </a:spcBef>
                        <a:spcAft>
                          <a:spcPts val="20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AFR</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200"/>
                        </a:spcBef>
                        <a:spcAft>
                          <a:spcPts val="20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ASIA</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200"/>
                        </a:spcBef>
                        <a:spcAft>
                          <a:spcPts val="20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ECA</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200"/>
                        </a:spcBef>
                        <a:spcAft>
                          <a:spcPts val="20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LAC</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200"/>
                        </a:spcBef>
                        <a:spcAft>
                          <a:spcPts val="20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SIDS</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200"/>
                        </a:spcBef>
                        <a:spcAft>
                          <a:spcPts val="20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93407717"/>
                  </a:ext>
                </a:extLst>
              </a:tr>
              <a:tr h="231766">
                <a:tc>
                  <a:txBody>
                    <a:bodyPr/>
                    <a:lstStyle/>
                    <a:p>
                      <a:pPr marL="0" marR="0">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Landscape Restoration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 (98%)</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 (100%)</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 (96%)</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 (100%)</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 (97%)</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140 (98%)</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557670757"/>
                  </a:ext>
                </a:extLst>
              </a:tr>
              <a:tr h="231766">
                <a:tc>
                  <a:txBody>
                    <a:bodyPr/>
                    <a:lstStyle/>
                    <a:p>
                      <a:pPr marL="0" marR="0">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Transforming Energy Systems</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 (98%)</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 (100%)</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 (88%)</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 (90%)</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 (97%)</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136 (95%)</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2025942979"/>
                  </a:ext>
                </a:extLst>
              </a:tr>
              <a:tr h="231766">
                <a:tc>
                  <a:txBody>
                    <a:bodyPr/>
                    <a:lstStyle/>
                    <a:p>
                      <a:pPr marL="0" marR="0">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Food Systems</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 (98%)</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 (100%)</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 (83%)</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 (100%)</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 (91%)</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135 (94%)</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2966882419"/>
                  </a:ext>
                </a:extLst>
              </a:tr>
              <a:tr h="231766">
                <a:tc>
                  <a:txBody>
                    <a:bodyPr/>
                    <a:lstStyle/>
                    <a:p>
                      <a:pPr marL="0" marR="0">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Sustainable Cities</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46 (96%)</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 (94%)</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 (83%)</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 (80%)</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 (94%)</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130 (91%)</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2619723261"/>
                  </a:ext>
                </a:extLst>
              </a:tr>
              <a:tr h="231766">
                <a:tc>
                  <a:txBody>
                    <a:bodyPr/>
                    <a:lstStyle/>
                    <a:p>
                      <a:pPr marL="0" marR="0">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Environmental Security</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 (94%)</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 (100%)</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 (58%)</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 (95%)</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 (91%)</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125 (88%)</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136410633"/>
                  </a:ext>
                </a:extLst>
              </a:tr>
              <a:tr h="231766">
                <a:tc>
                  <a:txBody>
                    <a:bodyPr/>
                    <a:lstStyle/>
                    <a:p>
                      <a:pPr marL="0" marR="0">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Healthy Oceans for Sustainable Fisheries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 (83%)</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 (82%)</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 (79%)</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 (95%)</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 (88%)</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122 (85%)</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1157248417"/>
                  </a:ext>
                </a:extLst>
              </a:tr>
              <a:tr h="231766">
                <a:tc>
                  <a:txBody>
                    <a:bodyPr/>
                    <a:lstStyle/>
                    <a:p>
                      <a:pPr marL="0" marR="0">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Natural Capital</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 (73%)</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 (76%)</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 (50%)</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 (85%)</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 (71%)</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101 (71%)</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1410708104"/>
                  </a:ext>
                </a:extLst>
              </a:tr>
              <a:tr h="231766">
                <a:tc>
                  <a:txBody>
                    <a:bodyPr/>
                    <a:lstStyle/>
                    <a:p>
                      <a:pPr marL="0" marR="0">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 Finance</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 (60%)</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 (65%)</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 (50%)</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 (80%)</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 (56%)</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87 (61%)</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1345394626"/>
                  </a:ext>
                </a:extLst>
              </a:tr>
              <a:tr h="231766">
                <a:tc>
                  <a:txBody>
                    <a:bodyPr/>
                    <a:lstStyle/>
                    <a:p>
                      <a:pPr marL="0" marR="0">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 Infrastructure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 (40%)</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 (53%)</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 (25%)</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 (60%)</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 (29%)</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 (39%)</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757200003"/>
                  </a:ext>
                </a:extLst>
              </a:tr>
              <a:tr h="231766">
                <a:tc>
                  <a:txBody>
                    <a:bodyPr/>
                    <a:lstStyle/>
                    <a:p>
                      <a:pPr marL="0" marR="0">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Agriculture Commodities Supply Chains</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(6 %)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(18 %)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 (0 %)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 (50 %)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(3 %)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 (12 %)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2532191324"/>
                  </a:ext>
                </a:extLst>
              </a:tr>
              <a:tr h="231766">
                <a:tc>
                  <a:txBody>
                    <a:bodyPr/>
                    <a:lstStyle/>
                    <a:p>
                      <a:pPr marL="0" marR="0">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Amazon Landscapes</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 (0 %)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 (0 %)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 (0 %)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 (89 %)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 (0 %)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2301493775"/>
                  </a:ext>
                </a:extLst>
              </a:tr>
              <a:tr h="231766">
                <a:tc>
                  <a:txBody>
                    <a:bodyPr/>
                    <a:lstStyle/>
                    <a:p>
                      <a:pPr marL="0" marR="0">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Wildlife for Sustainable Development</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3339240502"/>
                  </a:ext>
                </a:extLst>
              </a:tr>
              <a:tr h="463533">
                <a:tc>
                  <a:txBody>
                    <a:bodyPr/>
                    <a:lstStyle/>
                    <a:p>
                      <a:pPr marL="0" marR="0">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Inclusive Conservation: Engaging Indigenous People</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1666411095"/>
                  </a:ext>
                </a:extLst>
              </a:tr>
              <a:tr h="231766">
                <a:tc>
                  <a:txBody>
                    <a:bodyPr/>
                    <a:lstStyle/>
                    <a:p>
                      <a:pPr marL="0" marR="0">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Circular Economy</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890749384"/>
                  </a:ext>
                </a:extLst>
              </a:tr>
              <a:tr h="463533">
                <a:tc>
                  <a:txBody>
                    <a:bodyPr/>
                    <a:lstStyle/>
                    <a:p>
                      <a:pPr marL="0" marR="0">
                        <a:lnSpc>
                          <a:spcPct val="107000"/>
                        </a:lnSpc>
                        <a:spcBef>
                          <a:spcPts val="200"/>
                        </a:spcBef>
                        <a:spcAft>
                          <a:spcPts val="2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Integrated National Planning for MEAs/SDGs</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200"/>
                        </a:spcBef>
                        <a:spcAft>
                          <a:spcPts val="20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200"/>
                        </a:spcBef>
                        <a:spcAft>
                          <a:spcPts val="20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200"/>
                        </a:spcBef>
                        <a:spcAft>
                          <a:spcPts val="20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200"/>
                        </a:spcBef>
                        <a:spcAft>
                          <a:spcPts val="20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200"/>
                        </a:spcBef>
                        <a:spcAft>
                          <a:spcPts val="20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200"/>
                        </a:spcBef>
                        <a:spcAft>
                          <a:spcPts val="20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49550268"/>
                  </a:ext>
                </a:extLst>
              </a:tr>
              <a:tr h="231766">
                <a:tc>
                  <a:txBody>
                    <a:bodyPr/>
                    <a:lstStyle/>
                    <a:p>
                      <a:pPr marL="0" marR="0">
                        <a:lnSpc>
                          <a:spcPct val="107000"/>
                        </a:lnSpc>
                        <a:spcBef>
                          <a:spcPts val="200"/>
                        </a:spcBef>
                        <a:spcAft>
                          <a:spcPts val="20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Grand Total Distinct Countries</a:t>
                      </a:r>
                      <a:endParaRPr lang="en-US" sz="2400">
                        <a:effectLst/>
                        <a:latin typeface="Calibri" panose="020F0502020204030204" pitchFamily="34" charset="0"/>
                        <a:ea typeface="Yu Mincho"/>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200"/>
                        </a:spcBef>
                        <a:spcAft>
                          <a:spcPts val="20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 (98%)</a:t>
                      </a:r>
                      <a:endParaRPr lang="en-US" sz="240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200"/>
                        </a:spcBef>
                        <a:spcAft>
                          <a:spcPts val="20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 (100%)</a:t>
                      </a:r>
                      <a:endParaRPr lang="en-US" sz="240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200"/>
                        </a:spcBef>
                        <a:spcAft>
                          <a:spcPts val="20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 (100%)</a:t>
                      </a:r>
                      <a:endParaRPr lang="en-US" sz="240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200"/>
                        </a:spcBef>
                        <a:spcAft>
                          <a:spcPts val="20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 (100%)</a:t>
                      </a:r>
                      <a:endParaRPr lang="en-US" sz="240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200"/>
                        </a:spcBef>
                        <a:spcAft>
                          <a:spcPts val="20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 (100%)</a:t>
                      </a:r>
                      <a:endParaRPr lang="en-US" sz="240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1600200" marR="0" lvl="3" indent="-228600">
                        <a:lnSpc>
                          <a:spcPct val="107000"/>
                        </a:lnSpc>
                        <a:spcBef>
                          <a:spcPts val="200"/>
                        </a:spcBef>
                        <a:spcAft>
                          <a:spcPts val="200"/>
                        </a:spcAft>
                        <a:buFont typeface="+mj-lt"/>
                        <a:buAutoNum type="arabicPeriod" startAt="142"/>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400" dirty="0">
                        <a:effectLst/>
                        <a:latin typeface="Calibri" panose="020F0502020204030204" pitchFamily="34" charset="0"/>
                        <a:ea typeface="Yu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63989679"/>
                  </a:ext>
                </a:extLst>
              </a:tr>
            </a:tbl>
          </a:graphicData>
        </a:graphic>
      </p:graphicFrame>
      <p:sp>
        <p:nvSpPr>
          <p:cNvPr id="5" name="TextBox 4"/>
          <p:cNvSpPr txBox="1"/>
          <p:nvPr/>
        </p:nvSpPr>
        <p:spPr>
          <a:xfrm>
            <a:off x="1058776" y="312816"/>
            <a:ext cx="9685625" cy="646331"/>
          </a:xfrm>
          <a:prstGeom prst="rect">
            <a:avLst/>
          </a:prstGeom>
          <a:noFill/>
        </p:spPr>
        <p:txBody>
          <a:bodyPr wrap="square" rtlCol="0">
            <a:spAutoFit/>
          </a:bodyPr>
          <a:lstStyle/>
          <a:p>
            <a:pPr algn="ctr"/>
            <a:r>
              <a:rPr lang="en-US" sz="3600" dirty="0">
                <a:solidFill>
                  <a:schemeClr val="bg1"/>
                </a:solidFill>
              </a:rPr>
              <a:t>Country Priorities and Commitments to MEAs</a:t>
            </a:r>
          </a:p>
        </p:txBody>
      </p:sp>
    </p:spTree>
    <p:extLst>
      <p:ext uri="{BB962C8B-B14F-4D97-AF65-F5344CB8AC3E}">
        <p14:creationId xmlns:p14="http://schemas.microsoft.com/office/powerpoint/2010/main" val="344183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of the Presentation</a:t>
            </a:r>
          </a:p>
        </p:txBody>
      </p:sp>
      <p:sp>
        <p:nvSpPr>
          <p:cNvPr id="3" name="Text Placeholder 2"/>
          <p:cNvSpPr>
            <a:spLocks noGrp="1"/>
          </p:cNvSpPr>
          <p:nvPr>
            <p:ph type="body" idx="1"/>
          </p:nvPr>
        </p:nvSpPr>
        <p:spPr/>
        <p:txBody>
          <a:bodyPr/>
          <a:lstStyle/>
          <a:p>
            <a:r>
              <a:rPr lang="en-US" dirty="0"/>
              <a:t>Background </a:t>
            </a:r>
          </a:p>
          <a:p>
            <a:r>
              <a:rPr lang="en-US" dirty="0"/>
              <a:t>The Proposed Shift to Impact Programs Under GEF-7</a:t>
            </a:r>
          </a:p>
          <a:p>
            <a:r>
              <a:rPr lang="en-US" dirty="0"/>
              <a:t>Proposed Policy Areas to Enhance</a:t>
            </a:r>
          </a:p>
          <a:p>
            <a:pPr marL="0" indent="0">
              <a:buNone/>
            </a:pPr>
            <a:endParaRPr lang="en-US" dirty="0"/>
          </a:p>
        </p:txBody>
      </p:sp>
    </p:spTree>
    <p:extLst>
      <p:ext uri="{BB962C8B-B14F-4D97-AF65-F5344CB8AC3E}">
        <p14:creationId xmlns:p14="http://schemas.microsoft.com/office/powerpoint/2010/main" val="477595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43"/>
          <a:stretch/>
        </p:blipFill>
        <p:spPr>
          <a:xfrm>
            <a:off x="20" y="0"/>
            <a:ext cx="12191980" cy="6857990"/>
          </a:xfrm>
          <a:prstGeom prst="rect">
            <a:avLst/>
          </a:prstGeom>
        </p:spPr>
      </p:pic>
      <p:sp>
        <p:nvSpPr>
          <p:cNvPr id="3" name="TextBox 2"/>
          <p:cNvSpPr txBox="1"/>
          <p:nvPr/>
        </p:nvSpPr>
        <p:spPr>
          <a:xfrm>
            <a:off x="1879600" y="690880"/>
            <a:ext cx="8180701" cy="707886"/>
          </a:xfrm>
          <a:prstGeom prst="rect">
            <a:avLst/>
          </a:prstGeom>
          <a:solidFill>
            <a:schemeClr val="tx1"/>
          </a:solidFill>
        </p:spPr>
        <p:txBody>
          <a:bodyPr wrap="none" rtlCol="0">
            <a:spAutoFit/>
          </a:bodyPr>
          <a:lstStyle/>
          <a:p>
            <a:r>
              <a:rPr lang="en-US" sz="4000" b="1" dirty="0">
                <a:solidFill>
                  <a:schemeClr val="bg1"/>
                </a:solidFill>
                <a:latin typeface="+mj-lt"/>
              </a:rPr>
              <a:t>GEF-7 Technical Advisory Groups (TAGs)</a:t>
            </a:r>
          </a:p>
        </p:txBody>
      </p:sp>
    </p:spTree>
    <p:extLst>
      <p:ext uri="{BB962C8B-B14F-4D97-AF65-F5344CB8AC3E}">
        <p14:creationId xmlns:p14="http://schemas.microsoft.com/office/powerpoint/2010/main" val="1439700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962" t="7164" r="12181" b="-1"/>
          <a:stretch/>
        </p:blipFill>
        <p:spPr>
          <a:xfrm>
            <a:off x="4818888" y="10"/>
            <a:ext cx="7373112" cy="6857989"/>
          </a:xfrm>
          <a:prstGeom prst="rect">
            <a:avLst/>
          </a:prstGeom>
        </p:spPr>
      </p:pic>
      <p:sp>
        <p:nvSpPr>
          <p:cNvPr id="2" name="TextBox 1"/>
          <p:cNvSpPr txBox="1"/>
          <p:nvPr/>
        </p:nvSpPr>
        <p:spPr>
          <a:xfrm>
            <a:off x="804671" y="2600325"/>
            <a:ext cx="4948429" cy="2651200"/>
          </a:xfrm>
          <a:prstGeom prst="rect">
            <a:avLst/>
          </a:prstGeom>
        </p:spPr>
        <p:txBody>
          <a:bodyPr vert="horz" lIns="91440" tIns="45720" rIns="91440" bIns="45720" rtlCol="0" anchor="t">
            <a:normAutofit fontScale="92500" lnSpcReduction="10000"/>
          </a:bodyPr>
          <a:lstStyle/>
          <a:p>
            <a:pPr>
              <a:lnSpc>
                <a:spcPct val="90000"/>
              </a:lnSpc>
              <a:spcBef>
                <a:spcPct val="0"/>
              </a:spcBef>
            </a:pPr>
            <a:r>
              <a:rPr lang="en-US" sz="5400" b="1" dirty="0">
                <a:latin typeface="+mj-lt"/>
                <a:ea typeface="+mj-ea"/>
                <a:cs typeface="+mj-cs"/>
              </a:rPr>
              <a:t>GEF-7</a:t>
            </a:r>
          </a:p>
          <a:p>
            <a:pPr>
              <a:lnSpc>
                <a:spcPct val="90000"/>
              </a:lnSpc>
              <a:spcBef>
                <a:spcPct val="0"/>
              </a:spcBef>
            </a:pPr>
            <a:r>
              <a:rPr lang="en-US" sz="5400" b="1" dirty="0">
                <a:latin typeface="+mj-lt"/>
                <a:ea typeface="+mj-ea"/>
                <a:cs typeface="+mj-cs"/>
              </a:rPr>
              <a:t>Complementary Investment Frameworks</a:t>
            </a:r>
          </a:p>
        </p:txBody>
      </p:sp>
      <p:pic>
        <p:nvPicPr>
          <p:cNvPr id="3" name="Picture 2"/>
          <p:cNvPicPr>
            <a:picLocks noChangeAspect="1"/>
          </p:cNvPicPr>
          <p:nvPr/>
        </p:nvPicPr>
        <p:blipFill>
          <a:blip r:embed="rId4"/>
          <a:stretch>
            <a:fillRect/>
          </a:stretch>
        </p:blipFill>
        <p:spPr>
          <a:xfrm>
            <a:off x="10092606" y="5251525"/>
            <a:ext cx="1251870" cy="1460516"/>
          </a:xfrm>
          <a:prstGeom prst="rect">
            <a:avLst/>
          </a:prstGeom>
        </p:spPr>
      </p:pic>
    </p:spTree>
    <p:extLst>
      <p:ext uri="{BB962C8B-B14F-4D97-AF65-F5344CB8AC3E}">
        <p14:creationId xmlns:p14="http://schemas.microsoft.com/office/powerpoint/2010/main" val="1955847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29977" y="1222686"/>
            <a:ext cx="807720" cy="5044440"/>
          </a:xfrm>
          <a:prstGeom prst="rect">
            <a:avLst/>
          </a:prstGeom>
          <a:solidFill>
            <a:schemeClr val="accent6"/>
          </a:solidFill>
          <a:ln>
            <a:noFill/>
          </a:ln>
        </p:spPr>
        <p:style>
          <a:lnRef idx="1">
            <a:schemeClr val="accent6"/>
          </a:lnRef>
          <a:fillRef idx="2">
            <a:schemeClr val="accent6"/>
          </a:fillRef>
          <a:effectRef idx="1">
            <a:schemeClr val="accent6"/>
          </a:effectRef>
          <a:fontRef idx="minor">
            <a:schemeClr val="dk1"/>
          </a:fontRef>
        </p:style>
        <p:txBody>
          <a:bodyPr vert="vert270" rtlCol="0" anchor="ctr"/>
          <a:lstStyle/>
          <a:p>
            <a:pPr algn="ctr"/>
            <a:r>
              <a:rPr lang="en-US" sz="2400" dirty="0"/>
              <a:t>Wildlife Economy</a:t>
            </a:r>
          </a:p>
        </p:txBody>
      </p:sp>
      <p:sp>
        <p:nvSpPr>
          <p:cNvPr id="3" name="Rectangle 2"/>
          <p:cNvSpPr/>
          <p:nvPr/>
        </p:nvSpPr>
        <p:spPr>
          <a:xfrm>
            <a:off x="1511729" y="1222690"/>
            <a:ext cx="807720" cy="5044440"/>
          </a:xfrm>
          <a:prstGeom prst="rect">
            <a:avLst/>
          </a:prstGeom>
          <a:solidFill>
            <a:schemeClr val="accent6"/>
          </a:solidFill>
          <a:ln>
            <a:noFill/>
          </a:ln>
        </p:spPr>
        <p:style>
          <a:lnRef idx="1">
            <a:schemeClr val="accent6"/>
          </a:lnRef>
          <a:fillRef idx="2">
            <a:schemeClr val="accent6"/>
          </a:fillRef>
          <a:effectRef idx="1">
            <a:schemeClr val="accent6"/>
          </a:effectRef>
          <a:fontRef idx="minor">
            <a:schemeClr val="dk1"/>
          </a:fontRef>
        </p:style>
        <p:txBody>
          <a:bodyPr vert="vert270" rtlCol="0" anchor="ctr"/>
          <a:lstStyle/>
          <a:p>
            <a:pPr algn="ctr"/>
            <a:r>
              <a:rPr lang="en-US" sz="2400" dirty="0"/>
              <a:t>Landscape Restoration</a:t>
            </a:r>
          </a:p>
        </p:txBody>
      </p:sp>
      <p:sp>
        <p:nvSpPr>
          <p:cNvPr id="7" name="Rectangle 6"/>
          <p:cNvSpPr/>
          <p:nvPr/>
        </p:nvSpPr>
        <p:spPr>
          <a:xfrm>
            <a:off x="4392089" y="1192210"/>
            <a:ext cx="762000" cy="5074920"/>
          </a:xfrm>
          <a:prstGeom prst="rect">
            <a:avLst/>
          </a:prstGeom>
          <a:solidFill>
            <a:schemeClr val="accent6">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vert="vert270" rtlCol="0" anchor="ctr"/>
          <a:lstStyle/>
          <a:p>
            <a:pPr algn="ctr"/>
            <a:r>
              <a:rPr lang="en-US" sz="2400" dirty="0"/>
              <a:t>Natural Capital</a:t>
            </a:r>
          </a:p>
        </p:txBody>
      </p:sp>
      <p:sp>
        <p:nvSpPr>
          <p:cNvPr id="8" name="Rectangle 7"/>
          <p:cNvSpPr/>
          <p:nvPr/>
        </p:nvSpPr>
        <p:spPr>
          <a:xfrm>
            <a:off x="5322999" y="1192210"/>
            <a:ext cx="853440" cy="5044440"/>
          </a:xfrm>
          <a:prstGeom prst="rect">
            <a:avLst/>
          </a:prstGeom>
          <a:solidFill>
            <a:schemeClr val="accent6"/>
          </a:solidFill>
          <a:ln>
            <a:noFill/>
          </a:ln>
        </p:spPr>
        <p:style>
          <a:lnRef idx="1">
            <a:schemeClr val="accent5"/>
          </a:lnRef>
          <a:fillRef idx="2">
            <a:schemeClr val="accent5"/>
          </a:fillRef>
          <a:effectRef idx="1">
            <a:schemeClr val="accent5"/>
          </a:effectRef>
          <a:fontRef idx="minor">
            <a:schemeClr val="dk1"/>
          </a:fontRef>
        </p:style>
        <p:txBody>
          <a:bodyPr vert="vert270" rtlCol="0" anchor="ctr"/>
          <a:lstStyle/>
          <a:p>
            <a:pPr algn="ctr"/>
            <a:r>
              <a:rPr lang="en-US" sz="2400" dirty="0"/>
              <a:t>Food Systems</a:t>
            </a:r>
          </a:p>
        </p:txBody>
      </p:sp>
      <p:sp>
        <p:nvSpPr>
          <p:cNvPr id="9" name="Rectangle 8"/>
          <p:cNvSpPr/>
          <p:nvPr/>
        </p:nvSpPr>
        <p:spPr>
          <a:xfrm>
            <a:off x="6289469" y="1207450"/>
            <a:ext cx="807720" cy="5044440"/>
          </a:xfrm>
          <a:prstGeom prst="rect">
            <a:avLst/>
          </a:prstGeom>
          <a:solidFill>
            <a:schemeClr val="accent6">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vert="vert270" rtlCol="0" anchor="ctr"/>
          <a:lstStyle/>
          <a:p>
            <a:pPr algn="ctr"/>
            <a:r>
              <a:rPr lang="en-US" sz="2160" dirty="0"/>
              <a:t>Healthy Oceans</a:t>
            </a:r>
            <a:endParaRPr lang="en-US" sz="2400" dirty="0"/>
          </a:p>
        </p:txBody>
      </p:sp>
      <p:sp>
        <p:nvSpPr>
          <p:cNvPr id="26" name="Rectangle 25"/>
          <p:cNvSpPr/>
          <p:nvPr/>
        </p:nvSpPr>
        <p:spPr>
          <a:xfrm>
            <a:off x="7300388" y="1266551"/>
            <a:ext cx="4228239" cy="5000579"/>
          </a:xfrm>
          <a:prstGeom prst="rect">
            <a:avLst/>
          </a:prstGeom>
          <a:gradFill>
            <a:gsLst>
              <a:gs pos="0">
                <a:schemeClr val="accent5"/>
              </a:gs>
              <a:gs pos="100000">
                <a:schemeClr val="accent6">
                  <a:lumMod val="50000"/>
                </a:schemeClr>
              </a:gs>
            </a:gsLst>
          </a:gradFill>
          <a:ln w="28575" cmpd="sng">
            <a:noFill/>
          </a:ln>
        </p:spPr>
        <p:style>
          <a:lnRef idx="1">
            <a:schemeClr val="dk1"/>
          </a:lnRef>
          <a:fillRef idx="2">
            <a:schemeClr val="dk1"/>
          </a:fillRef>
          <a:effectRef idx="1">
            <a:schemeClr val="dk1"/>
          </a:effectRef>
          <a:fontRef idx="minor">
            <a:schemeClr val="dk1"/>
          </a:fontRef>
        </p:style>
        <p:txBody>
          <a:bodyPr rtlCol="0" anchor="ctr"/>
          <a:lstStyle/>
          <a:p>
            <a:pPr algn="ctr">
              <a:spcAft>
                <a:spcPts val="1440"/>
              </a:spcAft>
            </a:pPr>
            <a:r>
              <a:rPr lang="en-US" sz="2400" b="1" dirty="0">
                <a:solidFill>
                  <a:schemeClr val="bg1"/>
                </a:solidFill>
              </a:rPr>
              <a:t>Complementary Investments</a:t>
            </a:r>
          </a:p>
          <a:p>
            <a:pPr marL="411480" indent="-411480">
              <a:spcAft>
                <a:spcPts val="1080"/>
              </a:spcAft>
              <a:buFont typeface="+mj-lt"/>
              <a:buAutoNum type="arabicPeriod"/>
            </a:pPr>
            <a:r>
              <a:rPr lang="en-US" sz="2160" dirty="0">
                <a:solidFill>
                  <a:schemeClr val="bg1"/>
                </a:solidFill>
              </a:rPr>
              <a:t>Protected Areas</a:t>
            </a:r>
          </a:p>
          <a:p>
            <a:pPr marL="411480" indent="-411480">
              <a:spcAft>
                <a:spcPts val="1080"/>
              </a:spcAft>
              <a:buFont typeface="+mj-lt"/>
              <a:buAutoNum type="arabicPeriod"/>
            </a:pPr>
            <a:r>
              <a:rPr lang="en-US" sz="2160" dirty="0">
                <a:solidFill>
                  <a:schemeClr val="bg1"/>
                </a:solidFill>
              </a:rPr>
              <a:t>Threatened Species </a:t>
            </a:r>
          </a:p>
          <a:p>
            <a:pPr marL="411480" indent="-411480">
              <a:spcAft>
                <a:spcPts val="1080"/>
              </a:spcAft>
              <a:buFont typeface="+mj-lt"/>
              <a:buAutoNum type="arabicPeriod"/>
            </a:pPr>
            <a:r>
              <a:rPr lang="en-US" sz="2160" dirty="0">
                <a:solidFill>
                  <a:schemeClr val="bg1"/>
                </a:solidFill>
              </a:rPr>
              <a:t>Invasive Alien Species</a:t>
            </a:r>
          </a:p>
          <a:p>
            <a:pPr marL="411480" indent="-411480">
              <a:spcAft>
                <a:spcPts val="1080"/>
              </a:spcAft>
              <a:buFont typeface="+mj-lt"/>
              <a:buAutoNum type="arabicPeriod"/>
            </a:pPr>
            <a:r>
              <a:rPr lang="en-US" sz="2160" dirty="0">
                <a:solidFill>
                  <a:schemeClr val="bg1"/>
                </a:solidFill>
              </a:rPr>
              <a:t>Crop Wild Relatives</a:t>
            </a:r>
          </a:p>
          <a:p>
            <a:pPr marL="411480" indent="-411480">
              <a:spcAft>
                <a:spcPts val="1080"/>
              </a:spcAft>
              <a:buFont typeface="+mj-lt"/>
              <a:buAutoNum type="arabicPeriod"/>
            </a:pPr>
            <a:r>
              <a:rPr lang="en-US" sz="2160" dirty="0">
                <a:solidFill>
                  <a:schemeClr val="bg1"/>
                </a:solidFill>
              </a:rPr>
              <a:t>Access &amp; Benefit Sharing</a:t>
            </a:r>
          </a:p>
          <a:p>
            <a:pPr marL="411480" indent="-411480">
              <a:spcAft>
                <a:spcPts val="1080"/>
              </a:spcAft>
              <a:buFont typeface="+mj-lt"/>
              <a:buAutoNum type="arabicPeriod"/>
            </a:pPr>
            <a:r>
              <a:rPr lang="en-US" sz="2160" dirty="0">
                <a:solidFill>
                  <a:schemeClr val="bg1"/>
                </a:solidFill>
              </a:rPr>
              <a:t>Biosafety</a:t>
            </a:r>
          </a:p>
          <a:p>
            <a:pPr marL="411480" indent="-411480">
              <a:buFont typeface="+mj-lt"/>
              <a:buAutoNum type="arabicPeriod"/>
            </a:pPr>
            <a:r>
              <a:rPr lang="en-US" sz="2160" dirty="0">
                <a:solidFill>
                  <a:schemeClr val="bg1"/>
                </a:solidFill>
              </a:rPr>
              <a:t>Convention reporting </a:t>
            </a:r>
          </a:p>
        </p:txBody>
      </p:sp>
      <p:sp>
        <p:nvSpPr>
          <p:cNvPr id="28" name="Rectangle 27"/>
          <p:cNvSpPr/>
          <p:nvPr/>
        </p:nvSpPr>
        <p:spPr>
          <a:xfrm>
            <a:off x="2456609" y="1222690"/>
            <a:ext cx="868680" cy="5044440"/>
          </a:xfrm>
          <a:prstGeom prst="rect">
            <a:avLst/>
          </a:prstGeom>
          <a:solidFill>
            <a:schemeClr val="accent6">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vert="vert270" rtlCol="0" anchor="ctr"/>
          <a:lstStyle/>
          <a:p>
            <a:pPr algn="ctr"/>
            <a:r>
              <a:rPr lang="en-US" sz="2400" dirty="0"/>
              <a:t>Agricultural Commodities</a:t>
            </a:r>
          </a:p>
        </p:txBody>
      </p:sp>
      <p:sp>
        <p:nvSpPr>
          <p:cNvPr id="29" name="Rectangle 28"/>
          <p:cNvSpPr/>
          <p:nvPr/>
        </p:nvSpPr>
        <p:spPr>
          <a:xfrm>
            <a:off x="3462449" y="1222690"/>
            <a:ext cx="777240" cy="5044440"/>
          </a:xfrm>
          <a:prstGeom prst="rect">
            <a:avLst/>
          </a:prstGeom>
          <a:solidFill>
            <a:schemeClr val="accent6"/>
          </a:solidFill>
          <a:ln w="28575" cmpd="sng">
            <a:noFill/>
            <a:prstDash val="sysDash"/>
          </a:ln>
        </p:spPr>
        <p:style>
          <a:lnRef idx="1">
            <a:schemeClr val="accent3"/>
          </a:lnRef>
          <a:fillRef idx="2">
            <a:schemeClr val="accent3"/>
          </a:fillRef>
          <a:effectRef idx="1">
            <a:schemeClr val="accent3"/>
          </a:effectRef>
          <a:fontRef idx="minor">
            <a:schemeClr val="dk1"/>
          </a:fontRef>
        </p:style>
        <p:txBody>
          <a:bodyPr vert="vert270" rtlCol="0" anchor="ctr"/>
          <a:lstStyle/>
          <a:p>
            <a:pPr algn="ctr"/>
            <a:r>
              <a:rPr lang="en-US" sz="2400" dirty="0"/>
              <a:t> Inclusive Conservation</a:t>
            </a:r>
          </a:p>
        </p:txBody>
      </p:sp>
      <p:sp>
        <p:nvSpPr>
          <p:cNvPr id="25" name="Left-Right Arrow 24"/>
          <p:cNvSpPr/>
          <p:nvPr/>
        </p:nvSpPr>
        <p:spPr>
          <a:xfrm>
            <a:off x="956440" y="5293693"/>
            <a:ext cx="5791201" cy="453963"/>
          </a:xfrm>
          <a:prstGeom prst="leftRightArrow">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20" dirty="0">
                <a:solidFill>
                  <a:srgbClr val="000000"/>
                </a:solidFill>
              </a:rPr>
              <a:t>Non-Grant Instruments</a:t>
            </a:r>
          </a:p>
        </p:txBody>
      </p:sp>
      <p:sp>
        <p:nvSpPr>
          <p:cNvPr id="27" name="Left-Right Arrow 26"/>
          <p:cNvSpPr/>
          <p:nvPr/>
        </p:nvSpPr>
        <p:spPr>
          <a:xfrm>
            <a:off x="956440" y="5747656"/>
            <a:ext cx="5791201" cy="448462"/>
          </a:xfrm>
          <a:prstGeom prst="leftRightArrow">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20" dirty="0">
                <a:solidFill>
                  <a:srgbClr val="000000"/>
                </a:solidFill>
              </a:rPr>
              <a:t>Resilience</a:t>
            </a:r>
          </a:p>
        </p:txBody>
      </p:sp>
      <p:sp>
        <p:nvSpPr>
          <p:cNvPr id="13" name="TextBox 12"/>
          <p:cNvSpPr txBox="1"/>
          <p:nvPr/>
        </p:nvSpPr>
        <p:spPr>
          <a:xfrm>
            <a:off x="-1136580" y="235462"/>
            <a:ext cx="12192000" cy="707886"/>
          </a:xfrm>
          <a:prstGeom prst="rect">
            <a:avLst/>
          </a:prstGeom>
          <a:noFill/>
        </p:spPr>
        <p:txBody>
          <a:bodyPr wrap="square" rtlCol="0">
            <a:spAutoFit/>
          </a:bodyPr>
          <a:lstStyle/>
          <a:p>
            <a:pPr algn="ctr"/>
            <a:r>
              <a:rPr lang="en-US" sz="4000" dirty="0">
                <a:cs typeface="Arial" panose="020B0604020202020204" pitchFamily="34" charset="0"/>
              </a:rPr>
              <a:t>Biodiversity Investment Framework</a:t>
            </a:r>
          </a:p>
        </p:txBody>
      </p:sp>
      <p:pic>
        <p:nvPicPr>
          <p:cNvPr id="12" name="Picture 11"/>
          <p:cNvPicPr>
            <a:picLocks noChangeAspect="1"/>
          </p:cNvPicPr>
          <p:nvPr/>
        </p:nvPicPr>
        <p:blipFill>
          <a:blip r:embed="rId3"/>
          <a:stretch>
            <a:fillRect/>
          </a:stretch>
        </p:blipFill>
        <p:spPr>
          <a:xfrm>
            <a:off x="9066162" y="287637"/>
            <a:ext cx="1732019" cy="655711"/>
          </a:xfrm>
          <a:prstGeom prst="rect">
            <a:avLst/>
          </a:prstGeom>
        </p:spPr>
      </p:pic>
    </p:spTree>
    <p:extLst>
      <p:ext uri="{BB962C8B-B14F-4D97-AF65-F5344CB8AC3E}">
        <p14:creationId xmlns:p14="http://schemas.microsoft.com/office/powerpoint/2010/main" val="1502567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522977" y="1132917"/>
            <a:ext cx="548640" cy="5335615"/>
          </a:xfrm>
          <a:prstGeom prst="rect">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vert="vert270" rtlCol="0" anchor="ctr"/>
          <a:lstStyle/>
          <a:p>
            <a:pPr algn="ctr"/>
            <a:r>
              <a:rPr lang="en-US" sz="2400" dirty="0"/>
              <a:t>Amazon Landscapes</a:t>
            </a:r>
          </a:p>
        </p:txBody>
      </p:sp>
      <p:sp>
        <p:nvSpPr>
          <p:cNvPr id="20" name="Rectangle 19"/>
          <p:cNvSpPr/>
          <p:nvPr/>
        </p:nvSpPr>
        <p:spPr>
          <a:xfrm>
            <a:off x="6173412" y="1127759"/>
            <a:ext cx="548640" cy="5335615"/>
          </a:xfrm>
          <a:prstGeom prst="rect">
            <a:avLst/>
          </a:prstGeom>
          <a:solidFill>
            <a:schemeClr val="accent6"/>
          </a:solidFill>
          <a:ln>
            <a:noFill/>
          </a:ln>
        </p:spPr>
        <p:style>
          <a:lnRef idx="1">
            <a:schemeClr val="accent2"/>
          </a:lnRef>
          <a:fillRef idx="2">
            <a:schemeClr val="accent2"/>
          </a:fillRef>
          <a:effectRef idx="1">
            <a:schemeClr val="accent2"/>
          </a:effectRef>
          <a:fontRef idx="minor">
            <a:schemeClr val="dk1"/>
          </a:fontRef>
        </p:style>
        <p:txBody>
          <a:bodyPr vert="vert270" rtlCol="0" anchor="ctr"/>
          <a:lstStyle/>
          <a:p>
            <a:pPr algn="ctr"/>
            <a:r>
              <a:rPr lang="en-US" sz="2400" dirty="0"/>
              <a:t>Green Infrastructure</a:t>
            </a:r>
          </a:p>
        </p:txBody>
      </p:sp>
      <p:sp>
        <p:nvSpPr>
          <p:cNvPr id="19" name="Rectangle 18"/>
          <p:cNvSpPr/>
          <p:nvPr/>
        </p:nvSpPr>
        <p:spPr>
          <a:xfrm>
            <a:off x="4262303" y="1127759"/>
            <a:ext cx="548640" cy="5335615"/>
          </a:xfrm>
          <a:prstGeom prst="rect">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vert="vert270" rtlCol="0" anchor="ctr"/>
          <a:lstStyle/>
          <a:p>
            <a:pPr algn="ctr"/>
            <a:r>
              <a:rPr lang="en-US" sz="2400" dirty="0"/>
              <a:t>Circular Economy</a:t>
            </a:r>
          </a:p>
        </p:txBody>
      </p:sp>
      <p:sp>
        <p:nvSpPr>
          <p:cNvPr id="15" name="Rectangle 14"/>
          <p:cNvSpPr/>
          <p:nvPr/>
        </p:nvSpPr>
        <p:spPr>
          <a:xfrm>
            <a:off x="4894865" y="1132917"/>
            <a:ext cx="548640" cy="5335615"/>
          </a:xfrm>
          <a:prstGeom prst="rect">
            <a:avLst/>
          </a:prstGeom>
          <a:solidFill>
            <a:schemeClr val="accent6"/>
          </a:solidFill>
          <a:ln>
            <a:noFill/>
          </a:ln>
        </p:spPr>
        <p:style>
          <a:lnRef idx="1">
            <a:schemeClr val="accent2"/>
          </a:lnRef>
          <a:fillRef idx="2">
            <a:schemeClr val="accent2"/>
          </a:fillRef>
          <a:effectRef idx="1">
            <a:schemeClr val="accent2"/>
          </a:effectRef>
          <a:fontRef idx="minor">
            <a:schemeClr val="dk1"/>
          </a:fontRef>
        </p:style>
        <p:txBody>
          <a:bodyPr vert="vert270" rtlCol="0" anchor="ctr"/>
          <a:lstStyle/>
          <a:p>
            <a:pPr algn="ctr"/>
            <a:r>
              <a:rPr lang="en-US" sz="2400" dirty="0"/>
              <a:t>Inclusive Conservation</a:t>
            </a:r>
          </a:p>
        </p:txBody>
      </p:sp>
      <p:sp>
        <p:nvSpPr>
          <p:cNvPr id="3" name="Rectangle 2"/>
          <p:cNvSpPr/>
          <p:nvPr/>
        </p:nvSpPr>
        <p:spPr>
          <a:xfrm>
            <a:off x="1665626" y="1132917"/>
            <a:ext cx="548640" cy="5335615"/>
          </a:xfrm>
          <a:prstGeom prst="rect">
            <a:avLst/>
          </a:prstGeom>
          <a:solidFill>
            <a:schemeClr val="accent6">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vert="vert270" rtlCol="0" anchor="ctr"/>
          <a:lstStyle/>
          <a:p>
            <a:pPr algn="ctr"/>
            <a:r>
              <a:rPr lang="en-US" sz="2400" dirty="0"/>
              <a:t>Landscape Restoration</a:t>
            </a:r>
          </a:p>
        </p:txBody>
      </p:sp>
      <p:sp>
        <p:nvSpPr>
          <p:cNvPr id="7" name="Rectangle 6"/>
          <p:cNvSpPr/>
          <p:nvPr/>
        </p:nvSpPr>
        <p:spPr>
          <a:xfrm>
            <a:off x="2970590" y="1132916"/>
            <a:ext cx="548640" cy="5353471"/>
          </a:xfrm>
          <a:prstGeom prst="rect">
            <a:avLst/>
          </a:prstGeom>
          <a:solidFill>
            <a:schemeClr val="accent6">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vert="vert270" rtlCol="0" anchor="ctr"/>
          <a:lstStyle/>
          <a:p>
            <a:pPr algn="ctr"/>
            <a:r>
              <a:rPr lang="en-US" sz="2400" dirty="0"/>
              <a:t>Sustainable Cities</a:t>
            </a:r>
          </a:p>
        </p:txBody>
      </p:sp>
      <p:sp>
        <p:nvSpPr>
          <p:cNvPr id="8" name="Rectangle 7"/>
          <p:cNvSpPr/>
          <p:nvPr/>
        </p:nvSpPr>
        <p:spPr>
          <a:xfrm>
            <a:off x="1032131" y="1127759"/>
            <a:ext cx="548640" cy="5335615"/>
          </a:xfrm>
          <a:prstGeom prst="rect">
            <a:avLst/>
          </a:prstGeom>
          <a:solidFill>
            <a:schemeClr val="accent6"/>
          </a:solidFill>
          <a:ln>
            <a:noFill/>
          </a:ln>
        </p:spPr>
        <p:style>
          <a:lnRef idx="1">
            <a:schemeClr val="accent5"/>
          </a:lnRef>
          <a:fillRef idx="2">
            <a:schemeClr val="accent5"/>
          </a:fillRef>
          <a:effectRef idx="1">
            <a:schemeClr val="accent5"/>
          </a:effectRef>
          <a:fontRef idx="minor">
            <a:schemeClr val="dk1"/>
          </a:fontRef>
        </p:style>
        <p:txBody>
          <a:bodyPr vert="vert270" rtlCol="0" anchor="ctr"/>
          <a:lstStyle/>
          <a:p>
            <a:pPr algn="ctr"/>
            <a:r>
              <a:rPr lang="en-US" sz="2400" dirty="0"/>
              <a:t>Food Systems</a:t>
            </a:r>
          </a:p>
        </p:txBody>
      </p:sp>
      <p:sp>
        <p:nvSpPr>
          <p:cNvPr id="9" name="Rectangle 8"/>
          <p:cNvSpPr/>
          <p:nvPr/>
        </p:nvSpPr>
        <p:spPr>
          <a:xfrm>
            <a:off x="3629687" y="1127759"/>
            <a:ext cx="548640" cy="5335615"/>
          </a:xfrm>
          <a:prstGeom prst="rect">
            <a:avLst/>
          </a:prstGeom>
          <a:solidFill>
            <a:schemeClr val="accent6"/>
          </a:solidFill>
          <a:ln>
            <a:noFill/>
          </a:ln>
        </p:spPr>
        <p:style>
          <a:lnRef idx="1">
            <a:schemeClr val="accent2"/>
          </a:lnRef>
          <a:fillRef idx="2">
            <a:schemeClr val="accent2"/>
          </a:fillRef>
          <a:effectRef idx="1">
            <a:schemeClr val="accent2"/>
          </a:effectRef>
          <a:fontRef idx="minor">
            <a:schemeClr val="dk1"/>
          </a:fontRef>
        </p:style>
        <p:txBody>
          <a:bodyPr vert="vert270" rtlCol="0" anchor="ctr"/>
          <a:lstStyle/>
          <a:p>
            <a:pPr algn="ctr"/>
            <a:r>
              <a:rPr lang="en-US" sz="2400" dirty="0"/>
              <a:t>Transforming Energy Systems</a:t>
            </a:r>
          </a:p>
        </p:txBody>
      </p:sp>
      <p:sp>
        <p:nvSpPr>
          <p:cNvPr id="24" name="TextBox 23"/>
          <p:cNvSpPr txBox="1"/>
          <p:nvPr/>
        </p:nvSpPr>
        <p:spPr>
          <a:xfrm>
            <a:off x="-926815" y="206710"/>
            <a:ext cx="12192000" cy="646331"/>
          </a:xfrm>
          <a:prstGeom prst="rect">
            <a:avLst/>
          </a:prstGeom>
          <a:noFill/>
        </p:spPr>
        <p:txBody>
          <a:bodyPr wrap="square" rtlCol="0">
            <a:spAutoFit/>
          </a:bodyPr>
          <a:lstStyle/>
          <a:p>
            <a:pPr algn="ctr"/>
            <a:r>
              <a:rPr lang="en-US" sz="3600" dirty="0">
                <a:cs typeface="Arial" panose="020B0604020202020204" pitchFamily="34" charset="0"/>
              </a:rPr>
              <a:t>Climate Change Mitigation Investment Framework</a:t>
            </a:r>
          </a:p>
        </p:txBody>
      </p:sp>
      <p:sp>
        <p:nvSpPr>
          <p:cNvPr id="26" name="Rectangle 25"/>
          <p:cNvSpPr/>
          <p:nvPr/>
        </p:nvSpPr>
        <p:spPr>
          <a:xfrm>
            <a:off x="6980997" y="1149798"/>
            <a:ext cx="4366375" cy="5166335"/>
          </a:xfrm>
          <a:prstGeom prst="rect">
            <a:avLst/>
          </a:prstGeom>
          <a:gradFill>
            <a:gsLst>
              <a:gs pos="0">
                <a:schemeClr val="accent5"/>
              </a:gs>
              <a:gs pos="100000">
                <a:schemeClr val="accent6">
                  <a:lumMod val="50000"/>
                </a:schemeClr>
              </a:gs>
            </a:gsLst>
          </a:gradFill>
          <a:ln w="28575" cmpd="sng">
            <a:noFill/>
          </a:ln>
        </p:spPr>
        <p:style>
          <a:lnRef idx="1">
            <a:schemeClr val="dk1"/>
          </a:lnRef>
          <a:fillRef idx="2">
            <a:schemeClr val="dk1"/>
          </a:fillRef>
          <a:effectRef idx="1">
            <a:schemeClr val="dk1"/>
          </a:effectRef>
          <a:fontRef idx="minor">
            <a:schemeClr val="dk1"/>
          </a:fontRef>
        </p:style>
        <p:txBody>
          <a:bodyPr rtlCol="0" anchor="ctr"/>
          <a:lstStyle/>
          <a:p>
            <a:pPr algn="ctr">
              <a:spcAft>
                <a:spcPts val="1440"/>
              </a:spcAft>
            </a:pPr>
            <a:endParaRPr lang="en-US" sz="2400" b="1" dirty="0">
              <a:solidFill>
                <a:schemeClr val="bg1"/>
              </a:solidFill>
            </a:endParaRPr>
          </a:p>
          <a:p>
            <a:pPr algn="ctr">
              <a:spcAft>
                <a:spcPts val="1440"/>
              </a:spcAft>
            </a:pPr>
            <a:r>
              <a:rPr lang="en-US" sz="2400" b="1" dirty="0">
                <a:solidFill>
                  <a:schemeClr val="bg1"/>
                </a:solidFill>
              </a:rPr>
              <a:t>Complementary Investments</a:t>
            </a:r>
          </a:p>
          <a:p>
            <a:pPr algn="ctr">
              <a:spcAft>
                <a:spcPts val="1440"/>
              </a:spcAft>
            </a:pPr>
            <a:endParaRPr lang="en-US" sz="2400" b="1" dirty="0">
              <a:solidFill>
                <a:schemeClr val="bg1"/>
              </a:solidFill>
            </a:endParaRPr>
          </a:p>
          <a:p>
            <a:pPr marL="411480" indent="-411480">
              <a:spcAft>
                <a:spcPts val="1080"/>
              </a:spcAft>
              <a:buFont typeface="+mj-lt"/>
              <a:buAutoNum type="arabicPeriod"/>
            </a:pPr>
            <a:r>
              <a:rPr lang="en-US" sz="2160" dirty="0">
                <a:solidFill>
                  <a:schemeClr val="bg1"/>
                </a:solidFill>
              </a:rPr>
              <a:t>Capacity-building Initiative for Transparency (CBIT)</a:t>
            </a:r>
          </a:p>
          <a:p>
            <a:pPr marL="411480" indent="-411480">
              <a:spcAft>
                <a:spcPts val="1080"/>
              </a:spcAft>
              <a:buFont typeface="+mj-lt"/>
              <a:buAutoNum type="arabicPeriod"/>
            </a:pPr>
            <a:r>
              <a:rPr lang="en-US" sz="2160" dirty="0">
                <a:solidFill>
                  <a:schemeClr val="bg1"/>
                </a:solidFill>
              </a:rPr>
              <a:t>NDC preparation and enhancement</a:t>
            </a:r>
          </a:p>
          <a:p>
            <a:pPr marL="411480" indent="-411480">
              <a:spcAft>
                <a:spcPts val="1080"/>
              </a:spcAft>
              <a:buFont typeface="+mj-lt"/>
              <a:buAutoNum type="arabicPeriod"/>
            </a:pPr>
            <a:r>
              <a:rPr lang="en-US" sz="2160" dirty="0">
                <a:solidFill>
                  <a:schemeClr val="bg1"/>
                </a:solidFill>
              </a:rPr>
              <a:t>Enabling Activities</a:t>
            </a:r>
          </a:p>
          <a:p>
            <a:pPr marL="891540" lvl="1" indent="-342900">
              <a:spcAft>
                <a:spcPts val="1080"/>
              </a:spcAft>
              <a:buFont typeface="Arial" panose="020B0604020202020204" pitchFamily="34" charset="0"/>
              <a:buChar char="•"/>
            </a:pPr>
            <a:r>
              <a:rPr lang="en-US" sz="2160" dirty="0">
                <a:solidFill>
                  <a:schemeClr val="bg1"/>
                </a:solidFill>
              </a:rPr>
              <a:t>Support National Communications and BURs</a:t>
            </a:r>
          </a:p>
          <a:p>
            <a:pPr>
              <a:spcAft>
                <a:spcPts val="1080"/>
              </a:spcAft>
            </a:pPr>
            <a:endParaRPr lang="en-US" sz="2160" dirty="0">
              <a:solidFill>
                <a:srgbClr val="000000"/>
              </a:solidFill>
            </a:endParaRPr>
          </a:p>
          <a:p>
            <a:endParaRPr lang="en-US" sz="2160" dirty="0">
              <a:solidFill>
                <a:srgbClr val="000000"/>
              </a:solidFill>
            </a:endParaRPr>
          </a:p>
        </p:txBody>
      </p:sp>
      <p:sp>
        <p:nvSpPr>
          <p:cNvPr id="28" name="Rectangle 27"/>
          <p:cNvSpPr/>
          <p:nvPr/>
        </p:nvSpPr>
        <p:spPr>
          <a:xfrm>
            <a:off x="2302350" y="1127759"/>
            <a:ext cx="548640" cy="5335615"/>
          </a:xfrm>
          <a:prstGeom prst="rect">
            <a:avLst/>
          </a:prstGeom>
          <a:solidFill>
            <a:schemeClr val="accent6"/>
          </a:solidFill>
          <a:ln>
            <a:noFill/>
          </a:ln>
        </p:spPr>
        <p:style>
          <a:lnRef idx="1">
            <a:schemeClr val="accent3"/>
          </a:lnRef>
          <a:fillRef idx="2">
            <a:schemeClr val="accent3"/>
          </a:fillRef>
          <a:effectRef idx="1">
            <a:schemeClr val="accent3"/>
          </a:effectRef>
          <a:fontRef idx="minor">
            <a:schemeClr val="dk1"/>
          </a:fontRef>
        </p:style>
        <p:txBody>
          <a:bodyPr vert="vert270" rtlCol="0" anchor="ctr"/>
          <a:lstStyle/>
          <a:p>
            <a:pPr algn="ctr"/>
            <a:r>
              <a:rPr lang="en-US" sz="2400" dirty="0"/>
              <a:t>Agricultural Commodities</a:t>
            </a:r>
          </a:p>
        </p:txBody>
      </p:sp>
      <p:sp>
        <p:nvSpPr>
          <p:cNvPr id="16" name="Left-Right Arrow 15"/>
          <p:cNvSpPr/>
          <p:nvPr/>
        </p:nvSpPr>
        <p:spPr>
          <a:xfrm>
            <a:off x="1340685" y="6030282"/>
            <a:ext cx="5149316" cy="427327"/>
          </a:xfrm>
          <a:prstGeom prst="leftRightArrow">
            <a:avLst/>
          </a:prstGeom>
          <a:solidFill>
            <a:schemeClr val="bg1">
              <a:alpha val="99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20" dirty="0">
                <a:solidFill>
                  <a:srgbClr val="000000"/>
                </a:solidFill>
              </a:rPr>
              <a:t>Resilience</a:t>
            </a:r>
          </a:p>
        </p:txBody>
      </p:sp>
      <p:sp>
        <p:nvSpPr>
          <p:cNvPr id="17" name="Left-Right Arrow 16"/>
          <p:cNvSpPr/>
          <p:nvPr/>
        </p:nvSpPr>
        <p:spPr>
          <a:xfrm>
            <a:off x="1340685" y="5602348"/>
            <a:ext cx="5149315" cy="427934"/>
          </a:xfrm>
          <a:prstGeom prst="lef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20" dirty="0">
                <a:solidFill>
                  <a:srgbClr val="000000"/>
                </a:solidFill>
              </a:rPr>
              <a:t>Non-Grant Instruments</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4972" y="335616"/>
            <a:ext cx="2187018" cy="476657"/>
          </a:xfrm>
          <a:prstGeom prst="rect">
            <a:avLst/>
          </a:prstGeom>
        </p:spPr>
      </p:pic>
    </p:spTree>
    <p:extLst>
      <p:ext uri="{BB962C8B-B14F-4D97-AF65-F5344CB8AC3E}">
        <p14:creationId xmlns:p14="http://schemas.microsoft.com/office/powerpoint/2010/main" val="3926727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36477" y="1127756"/>
            <a:ext cx="727701" cy="5250949"/>
          </a:xfrm>
          <a:prstGeom prst="rect">
            <a:avLst/>
          </a:prstGeom>
          <a:solidFill>
            <a:schemeClr val="accent6">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vert="vert270" rtlCol="0" anchor="ctr"/>
          <a:lstStyle/>
          <a:p>
            <a:pPr algn="ctr"/>
            <a:r>
              <a:rPr lang="en-US" sz="2400" dirty="0"/>
              <a:t>Landscape Restoration</a:t>
            </a:r>
          </a:p>
        </p:txBody>
      </p:sp>
      <p:sp>
        <p:nvSpPr>
          <p:cNvPr id="7" name="Rectangle 6"/>
          <p:cNvSpPr/>
          <p:nvPr/>
        </p:nvSpPr>
        <p:spPr>
          <a:xfrm>
            <a:off x="3898084" y="1116818"/>
            <a:ext cx="817270" cy="5268522"/>
          </a:xfrm>
          <a:prstGeom prst="rect">
            <a:avLst/>
          </a:prstGeom>
          <a:solidFill>
            <a:schemeClr val="accent6">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vert="vert270" rtlCol="0" anchor="ctr"/>
          <a:lstStyle/>
          <a:p>
            <a:pPr algn="ctr"/>
            <a:r>
              <a:rPr lang="en-US" sz="2400" dirty="0"/>
              <a:t>Environmental Security</a:t>
            </a:r>
          </a:p>
        </p:txBody>
      </p:sp>
      <p:sp>
        <p:nvSpPr>
          <p:cNvPr id="8" name="Rectangle 7"/>
          <p:cNvSpPr/>
          <p:nvPr/>
        </p:nvSpPr>
        <p:spPr>
          <a:xfrm>
            <a:off x="1278730" y="1127755"/>
            <a:ext cx="727201" cy="5250949"/>
          </a:xfrm>
          <a:prstGeom prst="rect">
            <a:avLst/>
          </a:prstGeom>
          <a:solidFill>
            <a:schemeClr val="accent6"/>
          </a:solidFill>
          <a:ln>
            <a:noFill/>
          </a:ln>
        </p:spPr>
        <p:style>
          <a:lnRef idx="1">
            <a:schemeClr val="accent5"/>
          </a:lnRef>
          <a:fillRef idx="2">
            <a:schemeClr val="accent5"/>
          </a:fillRef>
          <a:effectRef idx="1">
            <a:schemeClr val="accent5"/>
          </a:effectRef>
          <a:fontRef idx="minor">
            <a:schemeClr val="dk1"/>
          </a:fontRef>
        </p:style>
        <p:txBody>
          <a:bodyPr vert="vert270" rtlCol="0" anchor="ctr"/>
          <a:lstStyle/>
          <a:p>
            <a:pPr algn="ctr"/>
            <a:r>
              <a:rPr lang="en-US" sz="2400" dirty="0"/>
              <a:t>Food Systems</a:t>
            </a:r>
          </a:p>
        </p:txBody>
      </p:sp>
      <p:sp>
        <p:nvSpPr>
          <p:cNvPr id="11" name="TextBox 10"/>
          <p:cNvSpPr txBox="1"/>
          <p:nvPr/>
        </p:nvSpPr>
        <p:spPr>
          <a:xfrm>
            <a:off x="-640774" y="1846091"/>
            <a:ext cx="664797" cy="3150754"/>
          </a:xfrm>
          <a:prstGeom prst="rect">
            <a:avLst/>
          </a:prstGeom>
          <a:noFill/>
        </p:spPr>
        <p:txBody>
          <a:bodyPr vert="vert270" wrap="square" rtlCol="0">
            <a:spAutoFit/>
          </a:bodyPr>
          <a:lstStyle/>
          <a:p>
            <a:r>
              <a:rPr lang="en-US" sz="3120" i="1" dirty="0">
                <a:solidFill>
                  <a:schemeClr val="bg1"/>
                </a:solidFill>
              </a:rPr>
              <a:t> Impact Programs</a:t>
            </a:r>
          </a:p>
        </p:txBody>
      </p:sp>
      <p:sp>
        <p:nvSpPr>
          <p:cNvPr id="24" name="TextBox 23"/>
          <p:cNvSpPr txBox="1"/>
          <p:nvPr/>
        </p:nvSpPr>
        <p:spPr>
          <a:xfrm>
            <a:off x="-845659" y="214764"/>
            <a:ext cx="12192000" cy="707886"/>
          </a:xfrm>
          <a:prstGeom prst="rect">
            <a:avLst/>
          </a:prstGeom>
          <a:solidFill>
            <a:schemeClr val="bg1"/>
          </a:solidFill>
        </p:spPr>
        <p:txBody>
          <a:bodyPr wrap="square" rtlCol="0">
            <a:spAutoFit/>
          </a:bodyPr>
          <a:lstStyle/>
          <a:p>
            <a:pPr algn="ctr"/>
            <a:r>
              <a:rPr lang="en-US" sz="4000" dirty="0">
                <a:cs typeface="Arial" panose="020B0604020202020204" pitchFamily="34" charset="0"/>
              </a:rPr>
              <a:t>Land Degradation Investment Framework</a:t>
            </a:r>
          </a:p>
        </p:txBody>
      </p:sp>
      <p:sp>
        <p:nvSpPr>
          <p:cNvPr id="26" name="Rectangle 25"/>
          <p:cNvSpPr/>
          <p:nvPr/>
        </p:nvSpPr>
        <p:spPr>
          <a:xfrm>
            <a:off x="5951810" y="1125604"/>
            <a:ext cx="4888787" cy="5259736"/>
          </a:xfrm>
          <a:prstGeom prst="rect">
            <a:avLst/>
          </a:prstGeom>
          <a:gradFill>
            <a:gsLst>
              <a:gs pos="0">
                <a:schemeClr val="accent5"/>
              </a:gs>
              <a:gs pos="100000">
                <a:schemeClr val="accent6">
                  <a:lumMod val="50000"/>
                </a:schemeClr>
              </a:gs>
            </a:gsLst>
          </a:gradFill>
          <a:ln w="28575" cmpd="sng">
            <a:noFill/>
          </a:ln>
        </p:spPr>
        <p:style>
          <a:lnRef idx="1">
            <a:schemeClr val="dk1"/>
          </a:lnRef>
          <a:fillRef idx="2">
            <a:schemeClr val="dk1"/>
          </a:fillRef>
          <a:effectRef idx="1">
            <a:schemeClr val="dk1"/>
          </a:effectRef>
          <a:fontRef idx="minor">
            <a:schemeClr val="dk1"/>
          </a:fontRef>
        </p:style>
        <p:txBody>
          <a:bodyPr rtlCol="0" anchor="ctr"/>
          <a:lstStyle/>
          <a:p>
            <a:pPr algn="ctr">
              <a:spcAft>
                <a:spcPts val="1440"/>
              </a:spcAft>
            </a:pPr>
            <a:r>
              <a:rPr lang="en-US" sz="2400" b="1" dirty="0">
                <a:solidFill>
                  <a:schemeClr val="bg1"/>
                </a:solidFill>
              </a:rPr>
              <a:t>Complementary Investments</a:t>
            </a:r>
          </a:p>
          <a:p>
            <a:pPr algn="ctr">
              <a:spcAft>
                <a:spcPts val="1440"/>
              </a:spcAft>
            </a:pPr>
            <a:endParaRPr lang="en-US" sz="2400" b="1" dirty="0">
              <a:solidFill>
                <a:schemeClr val="bg1"/>
              </a:solidFill>
            </a:endParaRPr>
          </a:p>
          <a:p>
            <a:pPr marL="411480" indent="-411480">
              <a:spcAft>
                <a:spcPts val="1080"/>
              </a:spcAft>
              <a:buFont typeface="+mj-lt"/>
              <a:buAutoNum type="arabicPeriod"/>
            </a:pPr>
            <a:r>
              <a:rPr lang="en-US" sz="2160" dirty="0">
                <a:solidFill>
                  <a:schemeClr val="bg1"/>
                </a:solidFill>
              </a:rPr>
              <a:t>LDN implementation support through:</a:t>
            </a:r>
          </a:p>
          <a:p>
            <a:pPr marL="891540" lvl="1" indent="-342900">
              <a:spcAft>
                <a:spcPts val="1080"/>
              </a:spcAft>
              <a:buFont typeface="Arial" panose="020B0604020202020204" pitchFamily="34" charset="0"/>
              <a:buChar char="•"/>
            </a:pPr>
            <a:r>
              <a:rPr lang="en-US" sz="2160" dirty="0">
                <a:solidFill>
                  <a:schemeClr val="bg1"/>
                </a:solidFill>
              </a:rPr>
              <a:t>Diversification of production systems</a:t>
            </a:r>
          </a:p>
          <a:p>
            <a:pPr marL="891540" lvl="1" indent="-342900">
              <a:spcAft>
                <a:spcPts val="1080"/>
              </a:spcAft>
              <a:buFont typeface="Arial" panose="020B0604020202020204" pitchFamily="34" charset="0"/>
              <a:buChar char="•"/>
            </a:pPr>
            <a:r>
              <a:rPr lang="en-US" sz="2160" dirty="0">
                <a:solidFill>
                  <a:schemeClr val="bg1"/>
                </a:solidFill>
              </a:rPr>
              <a:t>Integrated Landscape Management</a:t>
            </a:r>
          </a:p>
          <a:p>
            <a:pPr marL="891540" lvl="1" indent="-342900">
              <a:spcAft>
                <a:spcPts val="1080"/>
              </a:spcAft>
              <a:buFont typeface="Arial" panose="020B0604020202020204" pitchFamily="34" charset="0"/>
              <a:buChar char="•"/>
            </a:pPr>
            <a:r>
              <a:rPr lang="en-US" sz="2160" dirty="0">
                <a:solidFill>
                  <a:schemeClr val="bg1"/>
                </a:solidFill>
              </a:rPr>
              <a:t>Creating Enabling Environment</a:t>
            </a:r>
          </a:p>
          <a:p>
            <a:pPr marL="411480" indent="-411480">
              <a:spcAft>
                <a:spcPts val="1080"/>
              </a:spcAft>
              <a:buFont typeface="+mj-lt"/>
              <a:buAutoNum type="arabicPeriod"/>
            </a:pPr>
            <a:r>
              <a:rPr lang="en-US" sz="2160" dirty="0">
                <a:solidFill>
                  <a:schemeClr val="bg1"/>
                </a:solidFill>
              </a:rPr>
              <a:t>Enabling Activities</a:t>
            </a:r>
            <a:endParaRPr lang="en-US" sz="2160" dirty="0">
              <a:solidFill>
                <a:srgbClr val="000000"/>
              </a:solidFill>
            </a:endParaRPr>
          </a:p>
          <a:p>
            <a:endParaRPr lang="en-US" sz="2160" dirty="0">
              <a:solidFill>
                <a:srgbClr val="000000"/>
              </a:solidFill>
            </a:endParaRPr>
          </a:p>
        </p:txBody>
      </p:sp>
      <p:sp>
        <p:nvSpPr>
          <p:cNvPr id="28" name="Rectangle 27"/>
          <p:cNvSpPr/>
          <p:nvPr/>
        </p:nvSpPr>
        <p:spPr>
          <a:xfrm>
            <a:off x="3024226" y="1125605"/>
            <a:ext cx="742731" cy="5250949"/>
          </a:xfrm>
          <a:prstGeom prst="rect">
            <a:avLst/>
          </a:prstGeom>
          <a:solidFill>
            <a:schemeClr val="accent6"/>
          </a:solidFill>
          <a:ln>
            <a:noFill/>
          </a:ln>
        </p:spPr>
        <p:style>
          <a:lnRef idx="1">
            <a:schemeClr val="accent3"/>
          </a:lnRef>
          <a:fillRef idx="2">
            <a:schemeClr val="accent3"/>
          </a:fillRef>
          <a:effectRef idx="1">
            <a:schemeClr val="accent3"/>
          </a:effectRef>
          <a:fontRef idx="minor">
            <a:schemeClr val="dk1"/>
          </a:fontRef>
        </p:style>
        <p:txBody>
          <a:bodyPr vert="vert270" rtlCol="0" anchor="ctr"/>
          <a:lstStyle/>
          <a:p>
            <a:pPr algn="ctr"/>
            <a:r>
              <a:rPr lang="en-US" sz="2400" dirty="0"/>
              <a:t>Agricultural Commodities</a:t>
            </a:r>
          </a:p>
        </p:txBody>
      </p:sp>
      <p:sp>
        <p:nvSpPr>
          <p:cNvPr id="14" name="Rectangle 13"/>
          <p:cNvSpPr/>
          <p:nvPr/>
        </p:nvSpPr>
        <p:spPr>
          <a:xfrm>
            <a:off x="4846481" y="1127759"/>
            <a:ext cx="807720" cy="5250949"/>
          </a:xfrm>
          <a:prstGeom prst="rect">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vert="vert270" rtlCol="0" anchor="ctr"/>
          <a:lstStyle/>
          <a:p>
            <a:pPr algn="ctr"/>
            <a:r>
              <a:rPr lang="en-US" sz="2400" dirty="0"/>
              <a:t>Natural Capital</a:t>
            </a:r>
          </a:p>
        </p:txBody>
      </p:sp>
      <p:sp>
        <p:nvSpPr>
          <p:cNvPr id="16" name="Left-Right Arrow 15"/>
          <p:cNvSpPr/>
          <p:nvPr/>
        </p:nvSpPr>
        <p:spPr>
          <a:xfrm>
            <a:off x="1423149" y="5866752"/>
            <a:ext cx="4043562" cy="463270"/>
          </a:xfrm>
          <a:prstGeom prst="lef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20" dirty="0">
                <a:solidFill>
                  <a:srgbClr val="000000"/>
                </a:solidFill>
              </a:rPr>
              <a:t>Resilience</a:t>
            </a:r>
          </a:p>
        </p:txBody>
      </p:sp>
      <p:sp>
        <p:nvSpPr>
          <p:cNvPr id="17" name="Left-Right Arrow 16"/>
          <p:cNvSpPr/>
          <p:nvPr/>
        </p:nvSpPr>
        <p:spPr>
          <a:xfrm>
            <a:off x="1423149" y="5327344"/>
            <a:ext cx="4043561" cy="483385"/>
          </a:xfrm>
          <a:prstGeom prst="lef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20" dirty="0">
                <a:solidFill>
                  <a:srgbClr val="000000"/>
                </a:solidFill>
              </a:rPr>
              <a:t>Non-Grant Instruments</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14813" b="15622"/>
          <a:stretch/>
        </p:blipFill>
        <p:spPr>
          <a:xfrm>
            <a:off x="9732646" y="214764"/>
            <a:ext cx="1869107" cy="754145"/>
          </a:xfrm>
          <a:prstGeom prst="rect">
            <a:avLst/>
          </a:prstGeom>
        </p:spPr>
      </p:pic>
    </p:spTree>
    <p:extLst>
      <p:ext uri="{BB962C8B-B14F-4D97-AF65-F5344CB8AC3E}">
        <p14:creationId xmlns:p14="http://schemas.microsoft.com/office/powerpoint/2010/main" val="2355130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121239" y="1132917"/>
            <a:ext cx="812174" cy="5234541"/>
          </a:xfrm>
          <a:prstGeom prst="rect">
            <a:avLst/>
          </a:prstGeom>
          <a:solidFill>
            <a:schemeClr val="accent6">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vert="vert270" rtlCol="0" anchor="ctr"/>
          <a:lstStyle/>
          <a:p>
            <a:pPr algn="ctr"/>
            <a:r>
              <a:rPr lang="en-US" sz="2400" dirty="0"/>
              <a:t>Environmental Security</a:t>
            </a:r>
          </a:p>
        </p:txBody>
      </p:sp>
      <p:sp>
        <p:nvSpPr>
          <p:cNvPr id="8" name="Rectangle 7"/>
          <p:cNvSpPr/>
          <p:nvPr/>
        </p:nvSpPr>
        <p:spPr>
          <a:xfrm>
            <a:off x="1315737" y="1127724"/>
            <a:ext cx="853440" cy="5217082"/>
          </a:xfrm>
          <a:prstGeom prst="rect">
            <a:avLst/>
          </a:prstGeom>
          <a:solidFill>
            <a:schemeClr val="accent6"/>
          </a:solidFill>
          <a:ln>
            <a:noFill/>
          </a:ln>
        </p:spPr>
        <p:style>
          <a:lnRef idx="1">
            <a:schemeClr val="accent5"/>
          </a:lnRef>
          <a:fillRef idx="2">
            <a:schemeClr val="accent5"/>
          </a:fillRef>
          <a:effectRef idx="1">
            <a:schemeClr val="accent5"/>
          </a:effectRef>
          <a:fontRef idx="minor">
            <a:schemeClr val="dk1"/>
          </a:fontRef>
        </p:style>
        <p:txBody>
          <a:bodyPr vert="vert270" rtlCol="0" anchor="ctr"/>
          <a:lstStyle/>
          <a:p>
            <a:pPr algn="ctr"/>
            <a:r>
              <a:rPr lang="en-US" sz="2400" dirty="0"/>
              <a:t>Amazon Landscapes</a:t>
            </a:r>
          </a:p>
        </p:txBody>
      </p:sp>
      <p:sp>
        <p:nvSpPr>
          <p:cNvPr id="9" name="Rectangle 8"/>
          <p:cNvSpPr/>
          <p:nvPr/>
        </p:nvSpPr>
        <p:spPr>
          <a:xfrm>
            <a:off x="4041171" y="1127724"/>
            <a:ext cx="807720" cy="5217082"/>
          </a:xfrm>
          <a:prstGeom prst="rect">
            <a:avLst/>
          </a:prstGeom>
          <a:solidFill>
            <a:schemeClr val="accent6"/>
          </a:solidFill>
          <a:ln>
            <a:noFill/>
          </a:ln>
        </p:spPr>
        <p:style>
          <a:lnRef idx="1">
            <a:schemeClr val="accent2"/>
          </a:lnRef>
          <a:fillRef idx="2">
            <a:schemeClr val="accent2"/>
          </a:fillRef>
          <a:effectRef idx="1">
            <a:schemeClr val="accent2"/>
          </a:effectRef>
          <a:fontRef idx="minor">
            <a:schemeClr val="dk1"/>
          </a:fontRef>
        </p:style>
        <p:txBody>
          <a:bodyPr vert="vert270" rtlCol="0" anchor="ctr"/>
          <a:lstStyle/>
          <a:p>
            <a:pPr algn="ctr"/>
            <a:r>
              <a:rPr lang="en-US" sz="2400" dirty="0"/>
              <a:t>Healthy Oceans</a:t>
            </a:r>
          </a:p>
        </p:txBody>
      </p:sp>
      <p:sp>
        <p:nvSpPr>
          <p:cNvPr id="11" name="TextBox 10"/>
          <p:cNvSpPr txBox="1"/>
          <p:nvPr/>
        </p:nvSpPr>
        <p:spPr>
          <a:xfrm>
            <a:off x="-530605" y="1846091"/>
            <a:ext cx="664797" cy="3150754"/>
          </a:xfrm>
          <a:prstGeom prst="rect">
            <a:avLst/>
          </a:prstGeom>
          <a:noFill/>
        </p:spPr>
        <p:txBody>
          <a:bodyPr vert="vert270" wrap="square" rtlCol="0">
            <a:spAutoFit/>
          </a:bodyPr>
          <a:lstStyle/>
          <a:p>
            <a:r>
              <a:rPr lang="en-US" sz="3120" i="1" dirty="0">
                <a:solidFill>
                  <a:schemeClr val="bg1"/>
                </a:solidFill>
              </a:rPr>
              <a:t> Impact Programs</a:t>
            </a:r>
          </a:p>
        </p:txBody>
      </p:sp>
      <p:sp>
        <p:nvSpPr>
          <p:cNvPr id="24" name="TextBox 23"/>
          <p:cNvSpPr txBox="1"/>
          <p:nvPr/>
        </p:nvSpPr>
        <p:spPr>
          <a:xfrm>
            <a:off x="0" y="173911"/>
            <a:ext cx="12107537" cy="769441"/>
          </a:xfrm>
          <a:prstGeom prst="rect">
            <a:avLst/>
          </a:prstGeom>
          <a:solidFill>
            <a:schemeClr val="bg1"/>
          </a:solidFill>
        </p:spPr>
        <p:txBody>
          <a:bodyPr wrap="square" rtlCol="0">
            <a:spAutoFit/>
          </a:bodyPr>
          <a:lstStyle/>
          <a:p>
            <a:pPr algn="ctr"/>
            <a:r>
              <a:rPr lang="en-US" sz="4400" dirty="0">
                <a:cs typeface="Arial" panose="020B0604020202020204" pitchFamily="34" charset="0"/>
              </a:rPr>
              <a:t>International Waters Investment Framework</a:t>
            </a:r>
          </a:p>
        </p:txBody>
      </p:sp>
      <p:sp>
        <p:nvSpPr>
          <p:cNvPr id="26" name="Rectangle 25"/>
          <p:cNvSpPr/>
          <p:nvPr/>
        </p:nvSpPr>
        <p:spPr>
          <a:xfrm>
            <a:off x="6011180" y="1149798"/>
            <a:ext cx="4884502" cy="5195043"/>
          </a:xfrm>
          <a:prstGeom prst="rect">
            <a:avLst/>
          </a:prstGeom>
          <a:gradFill>
            <a:gsLst>
              <a:gs pos="0">
                <a:schemeClr val="accent5"/>
              </a:gs>
              <a:gs pos="100000">
                <a:schemeClr val="accent6">
                  <a:lumMod val="50000"/>
                </a:schemeClr>
              </a:gs>
            </a:gsLst>
          </a:gradFill>
          <a:ln w="28575" cmpd="sng">
            <a:noFill/>
          </a:ln>
        </p:spPr>
        <p:style>
          <a:lnRef idx="1">
            <a:schemeClr val="dk1"/>
          </a:lnRef>
          <a:fillRef idx="2">
            <a:schemeClr val="dk1"/>
          </a:fillRef>
          <a:effectRef idx="1">
            <a:schemeClr val="dk1"/>
          </a:effectRef>
          <a:fontRef idx="minor">
            <a:schemeClr val="dk1"/>
          </a:fontRef>
        </p:style>
        <p:txBody>
          <a:bodyPr rtlCol="0" anchor="ctr"/>
          <a:lstStyle/>
          <a:p>
            <a:pPr algn="ctr">
              <a:spcAft>
                <a:spcPts val="1440"/>
              </a:spcAft>
            </a:pPr>
            <a:endParaRPr lang="en-US" sz="2160" b="1" dirty="0">
              <a:solidFill>
                <a:srgbClr val="FF0000"/>
              </a:solidFill>
            </a:endParaRPr>
          </a:p>
          <a:p>
            <a:pPr algn="ctr">
              <a:spcAft>
                <a:spcPts val="1440"/>
              </a:spcAft>
            </a:pPr>
            <a:r>
              <a:rPr lang="en-US" sz="2800" b="1" dirty="0">
                <a:solidFill>
                  <a:schemeClr val="bg1"/>
                </a:solidFill>
              </a:rPr>
              <a:t>Complementary  Investments</a:t>
            </a:r>
          </a:p>
          <a:p>
            <a:pPr algn="ctr">
              <a:spcAft>
                <a:spcPts val="1440"/>
              </a:spcAft>
            </a:pPr>
            <a:endParaRPr lang="en-US" sz="2800" b="1" dirty="0">
              <a:solidFill>
                <a:schemeClr val="bg1"/>
              </a:solidFill>
            </a:endParaRPr>
          </a:p>
          <a:p>
            <a:pPr>
              <a:spcAft>
                <a:spcPts val="1080"/>
              </a:spcAft>
            </a:pPr>
            <a:r>
              <a:rPr lang="en-US" sz="1920" dirty="0">
                <a:solidFill>
                  <a:schemeClr val="bg1"/>
                </a:solidFill>
              </a:rPr>
              <a:t>IW implementation support through:</a:t>
            </a:r>
          </a:p>
          <a:p>
            <a:pPr marL="891540" lvl="1" indent="-342900">
              <a:spcAft>
                <a:spcPts val="1080"/>
              </a:spcAft>
              <a:buFont typeface="Arial" panose="020B0604020202020204" pitchFamily="34" charset="0"/>
              <a:buChar char="•"/>
            </a:pPr>
            <a:r>
              <a:rPr lang="en-US" sz="1920" dirty="0">
                <a:solidFill>
                  <a:schemeClr val="bg1"/>
                </a:solidFill>
              </a:rPr>
              <a:t>Catalyzing capacity for multi-state cooperation</a:t>
            </a:r>
          </a:p>
          <a:p>
            <a:pPr marL="891540" lvl="1" indent="-342900">
              <a:spcAft>
                <a:spcPts val="1080"/>
              </a:spcAft>
              <a:buFont typeface="Arial" panose="020B0604020202020204" pitchFamily="34" charset="0"/>
              <a:buChar char="•"/>
            </a:pPr>
            <a:r>
              <a:rPr lang="en-US" sz="1920" dirty="0">
                <a:solidFill>
                  <a:schemeClr val="bg1"/>
                </a:solidFill>
              </a:rPr>
              <a:t>Enhancing multi-state cooperation on transboundary waters</a:t>
            </a:r>
          </a:p>
          <a:p>
            <a:pPr marL="891540" lvl="1" indent="-342900">
              <a:spcAft>
                <a:spcPts val="1080"/>
              </a:spcAft>
              <a:buFont typeface="Arial" panose="020B0604020202020204" pitchFamily="34" charset="0"/>
              <a:buChar char="•"/>
            </a:pPr>
            <a:r>
              <a:rPr lang="en-US" sz="1920" dirty="0">
                <a:solidFill>
                  <a:schemeClr val="bg1"/>
                </a:solidFill>
              </a:rPr>
              <a:t>Enhancing multi-state cooperation in PMEs to rebuild fisheries</a:t>
            </a:r>
            <a:endParaRPr lang="en-US" sz="1920" dirty="0">
              <a:solidFill>
                <a:srgbClr val="000000"/>
              </a:solidFill>
            </a:endParaRPr>
          </a:p>
          <a:p>
            <a:endParaRPr lang="en-US" sz="1920" dirty="0">
              <a:solidFill>
                <a:srgbClr val="000000"/>
              </a:solidFill>
            </a:endParaRPr>
          </a:p>
        </p:txBody>
      </p:sp>
      <p:sp>
        <p:nvSpPr>
          <p:cNvPr id="28" name="Rectangle 27"/>
          <p:cNvSpPr/>
          <p:nvPr/>
        </p:nvSpPr>
        <p:spPr>
          <a:xfrm>
            <a:off x="2264644" y="1132918"/>
            <a:ext cx="742880" cy="5217082"/>
          </a:xfrm>
          <a:prstGeom prst="rect">
            <a:avLst/>
          </a:prstGeom>
          <a:solidFill>
            <a:schemeClr val="accent6"/>
          </a:solidFill>
          <a:ln>
            <a:noFill/>
          </a:ln>
        </p:spPr>
        <p:style>
          <a:lnRef idx="1">
            <a:schemeClr val="accent3"/>
          </a:lnRef>
          <a:fillRef idx="2">
            <a:schemeClr val="accent3"/>
          </a:fillRef>
          <a:effectRef idx="1">
            <a:schemeClr val="accent3"/>
          </a:effectRef>
          <a:fontRef idx="minor">
            <a:schemeClr val="dk1"/>
          </a:fontRef>
        </p:style>
        <p:txBody>
          <a:bodyPr vert="vert270" rtlCol="0" anchor="ctr"/>
          <a:lstStyle/>
          <a:p>
            <a:pPr algn="ctr"/>
            <a:r>
              <a:rPr lang="en-US" sz="2400" dirty="0"/>
              <a:t>Green Infrastructure</a:t>
            </a:r>
          </a:p>
        </p:txBody>
      </p:sp>
      <p:sp>
        <p:nvSpPr>
          <p:cNvPr id="14" name="Rectangle 13"/>
          <p:cNvSpPr/>
          <p:nvPr/>
        </p:nvSpPr>
        <p:spPr>
          <a:xfrm>
            <a:off x="4956650" y="1127760"/>
            <a:ext cx="807720" cy="5217082"/>
          </a:xfrm>
          <a:prstGeom prst="rect">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vert="vert270" rtlCol="0" anchor="ctr"/>
          <a:lstStyle/>
          <a:p>
            <a:pPr algn="ctr"/>
            <a:r>
              <a:rPr lang="en-US" sz="2400" dirty="0"/>
              <a:t>Circular Economy</a:t>
            </a:r>
          </a:p>
        </p:txBody>
      </p:sp>
      <p:sp>
        <p:nvSpPr>
          <p:cNvPr id="17" name="Left-Right Arrow 16"/>
          <p:cNvSpPr/>
          <p:nvPr/>
        </p:nvSpPr>
        <p:spPr>
          <a:xfrm>
            <a:off x="1452914" y="5291580"/>
            <a:ext cx="4116345" cy="419458"/>
          </a:xfrm>
          <a:prstGeom prst="lef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20" dirty="0">
                <a:solidFill>
                  <a:srgbClr val="000000"/>
                </a:solidFill>
              </a:rPr>
              <a:t>Non-Grant Instruments</a:t>
            </a:r>
          </a:p>
        </p:txBody>
      </p:sp>
      <p:sp>
        <p:nvSpPr>
          <p:cNvPr id="18" name="Left-Right Arrow 17"/>
          <p:cNvSpPr/>
          <p:nvPr/>
        </p:nvSpPr>
        <p:spPr>
          <a:xfrm>
            <a:off x="1452914" y="5766305"/>
            <a:ext cx="4116346" cy="416781"/>
          </a:xfrm>
          <a:prstGeom prst="lef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20" dirty="0">
                <a:solidFill>
                  <a:srgbClr val="000000"/>
                </a:solidFill>
              </a:rPr>
              <a:t>Resilience</a:t>
            </a:r>
          </a:p>
        </p:txBody>
      </p:sp>
    </p:spTree>
    <p:extLst>
      <p:ext uri="{BB962C8B-B14F-4D97-AF65-F5344CB8AC3E}">
        <p14:creationId xmlns:p14="http://schemas.microsoft.com/office/powerpoint/2010/main" val="2586914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37669" y="1480304"/>
            <a:ext cx="807720" cy="5044440"/>
          </a:xfrm>
          <a:prstGeom prst="rect">
            <a:avLst/>
          </a:prstGeom>
          <a:solidFill>
            <a:schemeClr val="accent6">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Sustainable Cities</a:t>
            </a:r>
          </a:p>
        </p:txBody>
      </p:sp>
      <p:sp>
        <p:nvSpPr>
          <p:cNvPr id="8" name="Rectangle 7"/>
          <p:cNvSpPr/>
          <p:nvPr/>
        </p:nvSpPr>
        <p:spPr>
          <a:xfrm>
            <a:off x="1836359" y="1480304"/>
            <a:ext cx="853440" cy="5044440"/>
          </a:xfrm>
          <a:prstGeom prst="rect">
            <a:avLst/>
          </a:prstGeom>
          <a:solidFill>
            <a:schemeClr val="accent6"/>
          </a:solidFill>
          <a:ln>
            <a:noFill/>
          </a:ln>
        </p:spPr>
        <p:style>
          <a:lnRef idx="1">
            <a:schemeClr val="accent5"/>
          </a:lnRef>
          <a:fillRef idx="2">
            <a:schemeClr val="accent5"/>
          </a:fillRef>
          <a:effectRef idx="1">
            <a:schemeClr val="accent5"/>
          </a:effectRef>
          <a:fontRef idx="minor">
            <a:schemeClr val="dk1"/>
          </a:fontRef>
        </p:style>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Amazon Landscapes</a:t>
            </a:r>
          </a:p>
        </p:txBody>
      </p:sp>
      <p:sp>
        <p:nvSpPr>
          <p:cNvPr id="9" name="Rectangle 8"/>
          <p:cNvSpPr/>
          <p:nvPr/>
        </p:nvSpPr>
        <p:spPr>
          <a:xfrm>
            <a:off x="3772543" y="1480304"/>
            <a:ext cx="807720" cy="5044440"/>
          </a:xfrm>
          <a:prstGeom prst="rect">
            <a:avLst/>
          </a:prstGeom>
          <a:solidFill>
            <a:schemeClr val="accent6"/>
          </a:solidFill>
          <a:ln>
            <a:noFill/>
          </a:ln>
        </p:spPr>
        <p:style>
          <a:lnRef idx="1">
            <a:schemeClr val="accent2"/>
          </a:lnRef>
          <a:fillRef idx="2">
            <a:schemeClr val="accent2"/>
          </a:fillRef>
          <a:effectRef idx="1">
            <a:schemeClr val="accent2"/>
          </a:effectRef>
          <a:fontRef idx="minor">
            <a:schemeClr val="dk1"/>
          </a:fontRef>
        </p:style>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 Transforming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Energy Systems</a:t>
            </a:r>
          </a:p>
        </p:txBody>
      </p:sp>
      <p:sp>
        <p:nvSpPr>
          <p:cNvPr id="11" name="TextBox 10"/>
          <p:cNvSpPr txBox="1"/>
          <p:nvPr/>
        </p:nvSpPr>
        <p:spPr>
          <a:xfrm>
            <a:off x="868537" y="2198635"/>
            <a:ext cx="664797" cy="3150754"/>
          </a:xfrm>
          <a:prstGeom prst="rect">
            <a:avLst/>
          </a:prstGeom>
          <a:noFill/>
        </p:spPr>
        <p:txBody>
          <a:bodyPr vert="vert270"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120" b="0" i="1" u="none" strike="noStrike" kern="0" cap="none" spc="0" normalizeH="0" baseline="0" noProof="0" dirty="0">
                <a:ln>
                  <a:noFill/>
                </a:ln>
                <a:solidFill>
                  <a:schemeClr val="bg1"/>
                </a:solidFill>
                <a:effectLst/>
                <a:uLnTx/>
                <a:uFillTx/>
              </a:rPr>
              <a:t> Impact Programs</a:t>
            </a:r>
          </a:p>
        </p:txBody>
      </p:sp>
      <p:sp>
        <p:nvSpPr>
          <p:cNvPr id="24" name="TextBox 23"/>
          <p:cNvSpPr txBox="1"/>
          <p:nvPr/>
        </p:nvSpPr>
        <p:spPr>
          <a:xfrm>
            <a:off x="-892366" y="338908"/>
            <a:ext cx="12192000" cy="707886"/>
          </a:xfrm>
          <a:prstGeom prst="rect">
            <a:avLst/>
          </a:prstGeom>
          <a:solidFill>
            <a:schemeClr val="bg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u="none" strike="noStrike" kern="0" cap="none" spc="0" normalizeH="0" baseline="0" noProof="0" dirty="0">
                <a:ln>
                  <a:noFill/>
                </a:ln>
                <a:effectLst/>
                <a:uLnTx/>
                <a:uFillTx/>
                <a:cs typeface="Arial" panose="020B0604020202020204" pitchFamily="34" charset="0"/>
              </a:rPr>
              <a:t>Chemicals and Waste  Investment Framework</a:t>
            </a:r>
          </a:p>
        </p:txBody>
      </p:sp>
      <p:sp>
        <p:nvSpPr>
          <p:cNvPr id="26" name="Rectangle 25"/>
          <p:cNvSpPr/>
          <p:nvPr/>
        </p:nvSpPr>
        <p:spPr>
          <a:xfrm>
            <a:off x="5663008" y="1480304"/>
            <a:ext cx="6088267" cy="5044440"/>
          </a:xfrm>
          <a:prstGeom prst="rect">
            <a:avLst/>
          </a:prstGeom>
          <a:gradFill>
            <a:gsLst>
              <a:gs pos="0">
                <a:schemeClr val="accent5"/>
              </a:gs>
              <a:gs pos="100000">
                <a:schemeClr val="accent6">
                  <a:lumMod val="50000"/>
                </a:schemeClr>
              </a:gs>
            </a:gsLst>
          </a:gradFill>
          <a:ln w="28575" cmpd="sng">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1440"/>
              </a:spcAft>
              <a:buClrTx/>
              <a:buSzTx/>
              <a:buFontTx/>
              <a:buNone/>
              <a:tabLst/>
              <a:defRPr/>
            </a:pPr>
            <a:r>
              <a:rPr kumimoji="0" lang="en-US" sz="2800" b="1" i="0" u="none" strike="noStrike" kern="0" cap="none" spc="0" normalizeH="0" baseline="0" noProof="0" dirty="0">
                <a:ln>
                  <a:noFill/>
                </a:ln>
                <a:solidFill>
                  <a:schemeClr val="bg1"/>
                </a:solidFill>
                <a:effectLst/>
                <a:uLnTx/>
                <a:uFillTx/>
              </a:rPr>
              <a:t>Complementary  Investments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Focus will be 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1. De-toxifying development that enables the sound management of chemicals and waste of global importance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2. Supporting implementation of the </a:t>
            </a:r>
            <a:r>
              <a:rPr kumimoji="0" lang="en-US" sz="2000" b="0" i="0" u="none" strike="noStrike" kern="0" cap="none" spc="0" normalizeH="0" baseline="0" noProof="0" dirty="0" err="1">
                <a:ln>
                  <a:noFill/>
                </a:ln>
                <a:solidFill>
                  <a:schemeClr val="bg1"/>
                </a:solidFill>
                <a:effectLst/>
                <a:uLnTx/>
                <a:uFillTx/>
              </a:rPr>
              <a:t>Minamata</a:t>
            </a:r>
            <a:r>
              <a:rPr kumimoji="0" lang="en-US" sz="2000" b="0" i="0" u="none" strike="noStrike" kern="0" cap="none" spc="0" normalizeH="0" baseline="0" noProof="0" dirty="0">
                <a:ln>
                  <a:noFill/>
                </a:ln>
                <a:solidFill>
                  <a:schemeClr val="bg1"/>
                </a:solidFill>
                <a:effectLst/>
                <a:uLnTx/>
                <a:uFillTx/>
              </a:rPr>
              <a:t> and the Stockholm Convention, the  Montreal</a:t>
            </a:r>
            <a:r>
              <a:rPr kumimoji="0" lang="en-US" sz="20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rPr>
              <a:t> </a:t>
            </a:r>
            <a:r>
              <a:rPr kumimoji="0" lang="en-US" sz="2000" b="0" i="0" u="none" strike="noStrike" kern="0" cap="none" spc="0" normalizeH="0" baseline="0" noProof="0" dirty="0">
                <a:ln>
                  <a:noFill/>
                </a:ln>
                <a:solidFill>
                  <a:schemeClr val="bg1"/>
                </a:solidFill>
                <a:effectLst/>
                <a:uLnTx/>
                <a:uFillTx/>
              </a:rPr>
              <a:t>Protocol , and the Strategic Approach for International Chemicals Management.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chemeClr val="tx1"/>
              </a:solidFill>
              <a:effectLst/>
              <a:uLnTx/>
              <a:uFillTx/>
            </a:endParaRPr>
          </a:p>
        </p:txBody>
      </p:sp>
      <p:sp>
        <p:nvSpPr>
          <p:cNvPr id="14" name="Rectangle 13"/>
          <p:cNvSpPr/>
          <p:nvPr/>
        </p:nvSpPr>
        <p:spPr>
          <a:xfrm>
            <a:off x="4707418" y="1480304"/>
            <a:ext cx="807720" cy="5044440"/>
          </a:xfrm>
          <a:prstGeom prst="rect">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Green Infrastructure</a:t>
            </a:r>
          </a:p>
        </p:txBody>
      </p:sp>
      <p:sp>
        <p:nvSpPr>
          <p:cNvPr id="15" name="Rectangle 14"/>
          <p:cNvSpPr/>
          <p:nvPr/>
        </p:nvSpPr>
        <p:spPr>
          <a:xfrm>
            <a:off x="831407" y="1480304"/>
            <a:ext cx="853440" cy="5044440"/>
          </a:xfrm>
          <a:prstGeom prst="rect">
            <a:avLst/>
          </a:prstGeom>
          <a:solidFill>
            <a:schemeClr val="accent6"/>
          </a:solidFill>
          <a:ln>
            <a:noFill/>
          </a:ln>
        </p:spPr>
        <p:style>
          <a:lnRef idx="1">
            <a:schemeClr val="accent5"/>
          </a:lnRef>
          <a:fillRef idx="2">
            <a:schemeClr val="accent5"/>
          </a:fillRef>
          <a:effectRef idx="1">
            <a:schemeClr val="accent5"/>
          </a:effectRef>
          <a:fontRef idx="minor">
            <a:schemeClr val="dk1"/>
          </a:fontRef>
        </p:style>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Circular Economy </a:t>
            </a:r>
          </a:p>
        </p:txBody>
      </p:sp>
      <p:sp>
        <p:nvSpPr>
          <p:cNvPr id="17" name="Left-Right Arrow 16"/>
          <p:cNvSpPr/>
          <p:nvPr/>
        </p:nvSpPr>
        <p:spPr>
          <a:xfrm>
            <a:off x="868537" y="5523258"/>
            <a:ext cx="4565213" cy="408819"/>
          </a:xfrm>
          <a:prstGeom prst="lef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920" b="0" i="0" u="none" strike="noStrike" kern="0" cap="none" spc="0" normalizeH="0" baseline="0" noProof="0" dirty="0">
                <a:ln>
                  <a:noFill/>
                </a:ln>
                <a:solidFill>
                  <a:srgbClr val="000000"/>
                </a:solidFill>
                <a:effectLst/>
                <a:uLnTx/>
                <a:uFillTx/>
              </a:rPr>
              <a:t>Non-Grant Instruments</a:t>
            </a:r>
          </a:p>
        </p:txBody>
      </p:sp>
      <p:sp>
        <p:nvSpPr>
          <p:cNvPr id="18" name="Left-Right Arrow 17"/>
          <p:cNvSpPr/>
          <p:nvPr/>
        </p:nvSpPr>
        <p:spPr>
          <a:xfrm>
            <a:off x="868537" y="6008693"/>
            <a:ext cx="4565213" cy="418079"/>
          </a:xfrm>
          <a:prstGeom prst="lef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920" b="0" i="0" u="none" strike="noStrike" kern="0" cap="none" spc="0" normalizeH="0" baseline="0" noProof="0" dirty="0">
                <a:ln>
                  <a:noFill/>
                </a:ln>
                <a:solidFill>
                  <a:srgbClr val="000000"/>
                </a:solidFill>
                <a:effectLst/>
                <a:uLnTx/>
                <a:uFillTx/>
              </a:rPr>
              <a:t>Resilience</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2267" y="762286"/>
            <a:ext cx="1609008" cy="493429"/>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t="10268" b="41002"/>
          <a:stretch/>
        </p:blipFill>
        <p:spPr>
          <a:xfrm>
            <a:off x="10142267" y="165255"/>
            <a:ext cx="1609008" cy="590928"/>
          </a:xfrm>
          <a:prstGeom prst="rect">
            <a:avLst/>
          </a:prstGeom>
        </p:spPr>
      </p:pic>
    </p:spTree>
    <p:extLst>
      <p:ext uri="{BB962C8B-B14F-4D97-AF65-F5344CB8AC3E}">
        <p14:creationId xmlns:p14="http://schemas.microsoft.com/office/powerpoint/2010/main" val="4089790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43"/>
          <a:stretch/>
        </p:blipFill>
        <p:spPr>
          <a:xfrm>
            <a:off x="20" y="0"/>
            <a:ext cx="12191980" cy="6857990"/>
          </a:xfrm>
          <a:prstGeom prst="rect">
            <a:avLst/>
          </a:prstGeom>
        </p:spPr>
      </p:pic>
    </p:spTree>
    <p:extLst>
      <p:ext uri="{BB962C8B-B14F-4D97-AF65-F5344CB8AC3E}">
        <p14:creationId xmlns:p14="http://schemas.microsoft.com/office/powerpoint/2010/main" val="287192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890" y="0"/>
            <a:ext cx="5867110" cy="6858000"/>
          </a:xfrm>
          <a:prstGeom prst="rect">
            <a:avLst/>
          </a:prstGeom>
        </p:spPr>
      </p:pic>
      <p:sp>
        <p:nvSpPr>
          <p:cNvPr id="3" name="Content Placeholder 2"/>
          <p:cNvSpPr>
            <a:spLocks noGrp="1"/>
          </p:cNvSpPr>
          <p:nvPr>
            <p:ph idx="1"/>
          </p:nvPr>
        </p:nvSpPr>
        <p:spPr>
          <a:xfrm>
            <a:off x="0" y="1"/>
            <a:ext cx="12192000" cy="6857998"/>
          </a:xfrm>
          <a:solidFill>
            <a:schemeClr val="bg1">
              <a:alpha val="80000"/>
            </a:schemeClr>
          </a:solidFill>
        </p:spPr>
        <p:txBody>
          <a:bodyPr lIns="274320" tIns="91440" rIns="274320" bIns="91440" anchor="ctr" anchorCtr="0">
            <a:noAutofit/>
          </a:bodyPr>
          <a:lstStyle/>
          <a:p>
            <a:pPr marL="0" indent="0">
              <a:lnSpc>
                <a:spcPct val="100000"/>
              </a:lnSpc>
              <a:spcBef>
                <a:spcPts val="0"/>
              </a:spcBef>
              <a:buNone/>
            </a:pPr>
            <a:r>
              <a:rPr lang="en-US" sz="5400" b="1" dirty="0">
                <a:solidFill>
                  <a:schemeClr val="accent6">
                    <a:lumMod val="50000"/>
                  </a:schemeClr>
                </a:solidFill>
                <a:latin typeface="+mj-lt"/>
              </a:rPr>
              <a:t>How will GEF-7 resources be allocated?</a:t>
            </a:r>
            <a:endParaRPr lang="en-US" sz="5400" dirty="0">
              <a:solidFill>
                <a:schemeClr val="accent6">
                  <a:lumMod val="50000"/>
                </a:schemeClr>
              </a:solidFill>
              <a:latin typeface="+mj-lt"/>
            </a:endParaRPr>
          </a:p>
        </p:txBody>
      </p:sp>
    </p:spTree>
    <p:extLst>
      <p:ext uri="{BB962C8B-B14F-4D97-AF65-F5344CB8AC3E}">
        <p14:creationId xmlns:p14="http://schemas.microsoft.com/office/powerpoint/2010/main" val="2588126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890" y="0"/>
            <a:ext cx="5867110" cy="6858000"/>
          </a:xfrm>
          <a:prstGeom prst="rect">
            <a:avLst/>
          </a:prstGeom>
        </p:spPr>
      </p:pic>
      <p:sp>
        <p:nvSpPr>
          <p:cNvPr id="3" name="Content Placeholder 2"/>
          <p:cNvSpPr>
            <a:spLocks noGrp="1"/>
          </p:cNvSpPr>
          <p:nvPr>
            <p:ph idx="1"/>
          </p:nvPr>
        </p:nvSpPr>
        <p:spPr>
          <a:xfrm>
            <a:off x="0" y="1"/>
            <a:ext cx="12192000" cy="6857998"/>
          </a:xfrm>
          <a:solidFill>
            <a:schemeClr val="bg1">
              <a:alpha val="80000"/>
            </a:schemeClr>
          </a:solidFill>
        </p:spPr>
        <p:txBody>
          <a:bodyPr lIns="274320" tIns="91440" rIns="274320" bIns="91440" anchor="ctr" anchorCtr="0">
            <a:noAutofit/>
          </a:bodyPr>
          <a:lstStyle/>
          <a:p>
            <a:pPr marL="0" indent="0">
              <a:lnSpc>
                <a:spcPct val="100000"/>
              </a:lnSpc>
              <a:spcBef>
                <a:spcPts val="0"/>
              </a:spcBef>
              <a:buNone/>
            </a:pPr>
            <a:r>
              <a:rPr lang="en-US" sz="4400" b="1" dirty="0">
                <a:solidFill>
                  <a:schemeClr val="accent6">
                    <a:lumMod val="50000"/>
                  </a:schemeClr>
                </a:solidFill>
                <a:latin typeface="+mj-lt"/>
              </a:rPr>
              <a:t>Resource Allocation</a:t>
            </a:r>
            <a:br>
              <a:rPr lang="en-US" sz="4400" b="1" dirty="0">
                <a:solidFill>
                  <a:schemeClr val="accent6">
                    <a:lumMod val="50000"/>
                  </a:schemeClr>
                </a:solidFill>
                <a:latin typeface="+mj-lt"/>
              </a:rPr>
            </a:br>
            <a:br>
              <a:rPr lang="en-US" sz="4400" b="1" dirty="0">
                <a:solidFill>
                  <a:schemeClr val="accent6">
                    <a:lumMod val="50000"/>
                  </a:schemeClr>
                </a:solidFill>
                <a:latin typeface="+mj-lt"/>
              </a:rPr>
            </a:br>
            <a:r>
              <a:rPr lang="en-US" sz="4400" b="1" dirty="0">
                <a:solidFill>
                  <a:schemeClr val="accent6">
                    <a:lumMod val="50000"/>
                  </a:schemeClr>
                </a:solidFill>
                <a:latin typeface="+mj-lt"/>
              </a:rPr>
              <a:t>STAR</a:t>
            </a:r>
            <a:r>
              <a:rPr lang="en-US" sz="4400" dirty="0">
                <a:solidFill>
                  <a:schemeClr val="accent6">
                    <a:lumMod val="50000"/>
                  </a:schemeClr>
                </a:solidFill>
                <a:latin typeface="+mj-lt"/>
              </a:rPr>
              <a:t> </a:t>
            </a:r>
            <a:r>
              <a:rPr lang="en-US" sz="4400" dirty="0">
                <a:latin typeface="+mj-lt"/>
              </a:rPr>
              <a:t>would continue to form the basis of the GEF’s approach to resource allocation. </a:t>
            </a:r>
          </a:p>
          <a:p>
            <a:pPr marL="0" indent="0">
              <a:lnSpc>
                <a:spcPct val="100000"/>
              </a:lnSpc>
              <a:spcBef>
                <a:spcPts val="0"/>
              </a:spcBef>
              <a:buNone/>
            </a:pPr>
            <a:endParaRPr lang="en-US" sz="4400" dirty="0">
              <a:latin typeface="+mj-lt"/>
            </a:endParaRPr>
          </a:p>
          <a:p>
            <a:pPr marL="0" indent="0">
              <a:lnSpc>
                <a:spcPct val="100000"/>
              </a:lnSpc>
              <a:spcBef>
                <a:spcPts val="0"/>
              </a:spcBef>
              <a:buNone/>
            </a:pPr>
            <a:r>
              <a:rPr lang="en-US" sz="4400" dirty="0">
                <a:latin typeface="+mj-lt"/>
              </a:rPr>
              <a:t>Recipient countries would benefit from </a:t>
            </a:r>
            <a:r>
              <a:rPr lang="en-US" sz="4400" b="1" dirty="0">
                <a:solidFill>
                  <a:schemeClr val="accent6">
                    <a:lumMod val="50000"/>
                  </a:schemeClr>
                </a:solidFill>
                <a:latin typeface="+mj-lt"/>
              </a:rPr>
              <a:t>full flexibility </a:t>
            </a:r>
            <a:r>
              <a:rPr lang="en-US" sz="4400" dirty="0">
                <a:latin typeface="+mj-lt"/>
              </a:rPr>
              <a:t>across focal areas.</a:t>
            </a:r>
          </a:p>
        </p:txBody>
      </p:sp>
    </p:spTree>
    <p:extLst>
      <p:ext uri="{BB962C8B-B14F-4D97-AF65-F5344CB8AC3E}">
        <p14:creationId xmlns:p14="http://schemas.microsoft.com/office/powerpoint/2010/main" val="2102633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br>
              <a:rPr lang="en-US" dirty="0"/>
            </a:br>
            <a:endParaRPr lang="en-US" dirty="0"/>
          </a:p>
        </p:txBody>
      </p:sp>
      <p:sp>
        <p:nvSpPr>
          <p:cNvPr id="3" name="Text Placeholder 2"/>
          <p:cNvSpPr>
            <a:spLocks noGrp="1"/>
          </p:cNvSpPr>
          <p:nvPr>
            <p:ph type="body" idx="1"/>
          </p:nvPr>
        </p:nvSpPr>
        <p:spPr/>
        <p:txBody>
          <a:bodyPr/>
          <a:lstStyle/>
          <a:p>
            <a:r>
              <a:rPr lang="en-US" sz="3200" dirty="0"/>
              <a:t>The GEF-7 Replenishment Process was launched in October 2016</a:t>
            </a:r>
          </a:p>
          <a:p>
            <a:pPr lvl="1"/>
            <a:r>
              <a:rPr lang="en-US" sz="2800" dirty="0"/>
              <a:t>First Replenishment meeting was from 28-30 March 2017</a:t>
            </a:r>
          </a:p>
          <a:p>
            <a:pPr lvl="1"/>
            <a:r>
              <a:rPr lang="en-US" sz="2800" dirty="0"/>
              <a:t>GEF-7 Replenishment Process expected to be concluded in June 2018</a:t>
            </a:r>
          </a:p>
          <a:p>
            <a:pPr lvl="1"/>
            <a:r>
              <a:rPr lang="en-US" sz="2800" dirty="0"/>
              <a:t>GEF-7 to begin on July 1, 2018</a:t>
            </a:r>
          </a:p>
        </p:txBody>
      </p:sp>
    </p:spTree>
    <p:extLst>
      <p:ext uri="{BB962C8B-B14F-4D97-AF65-F5344CB8AC3E}">
        <p14:creationId xmlns:p14="http://schemas.microsoft.com/office/powerpoint/2010/main" val="614039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529388" y="515341"/>
          <a:ext cx="11057021" cy="6149591"/>
        </p:xfrm>
        <a:graphic>
          <a:graphicData uri="http://schemas.openxmlformats.org/drawingml/2006/table">
            <a:tbl>
              <a:tblPr firstRow="1" firstCol="1" bandRow="1"/>
              <a:tblGrid>
                <a:gridCol w="2287675">
                  <a:extLst>
                    <a:ext uri="{9D8B030D-6E8A-4147-A177-3AD203B41FA5}">
                      <a16:colId xmlns:a16="http://schemas.microsoft.com/office/drawing/2014/main" val="2756409856"/>
                    </a:ext>
                  </a:extLst>
                </a:gridCol>
                <a:gridCol w="1326449">
                  <a:extLst>
                    <a:ext uri="{9D8B030D-6E8A-4147-A177-3AD203B41FA5}">
                      <a16:colId xmlns:a16="http://schemas.microsoft.com/office/drawing/2014/main" val="325064448"/>
                    </a:ext>
                  </a:extLst>
                </a:gridCol>
                <a:gridCol w="1547388">
                  <a:extLst>
                    <a:ext uri="{9D8B030D-6E8A-4147-A177-3AD203B41FA5}">
                      <a16:colId xmlns:a16="http://schemas.microsoft.com/office/drawing/2014/main" val="196159275"/>
                    </a:ext>
                  </a:extLst>
                </a:gridCol>
                <a:gridCol w="1621305">
                  <a:extLst>
                    <a:ext uri="{9D8B030D-6E8A-4147-A177-3AD203B41FA5}">
                      <a16:colId xmlns:a16="http://schemas.microsoft.com/office/drawing/2014/main" val="672058001"/>
                    </a:ext>
                  </a:extLst>
                </a:gridCol>
                <a:gridCol w="1399548">
                  <a:extLst>
                    <a:ext uri="{9D8B030D-6E8A-4147-A177-3AD203B41FA5}">
                      <a16:colId xmlns:a16="http://schemas.microsoft.com/office/drawing/2014/main" val="1622325098"/>
                    </a:ext>
                  </a:extLst>
                </a:gridCol>
                <a:gridCol w="1253351">
                  <a:extLst>
                    <a:ext uri="{9D8B030D-6E8A-4147-A177-3AD203B41FA5}">
                      <a16:colId xmlns:a16="http://schemas.microsoft.com/office/drawing/2014/main" val="1294554890"/>
                    </a:ext>
                  </a:extLst>
                </a:gridCol>
                <a:gridCol w="1621305">
                  <a:extLst>
                    <a:ext uri="{9D8B030D-6E8A-4147-A177-3AD203B41FA5}">
                      <a16:colId xmlns:a16="http://schemas.microsoft.com/office/drawing/2014/main" val="227923955"/>
                    </a:ext>
                  </a:extLst>
                </a:gridCol>
              </a:tblGrid>
              <a:tr h="399253">
                <a:tc>
                  <a:txBody>
                    <a:bodyPr/>
                    <a:lstStyle/>
                    <a:p>
                      <a:pPr marL="0" marR="0" algn="ctr">
                        <a:spcBef>
                          <a:spcPts val="0"/>
                        </a:spcBef>
                        <a:spcAft>
                          <a:spcPts val="0"/>
                        </a:spcAft>
                      </a:pPr>
                      <a:r>
                        <a:rPr lang="en-US" sz="1050" b="1" dirty="0">
                          <a:effectLst/>
                          <a:latin typeface="Calibri" panose="020F0502020204030204" pitchFamily="34" charset="0"/>
                          <a:ea typeface="Calibri" panose="020F0502020204030204" pitchFamily="34" charset="0"/>
                          <a:cs typeface="Times New Roman" panose="02020603050405020304" pitchFamily="18" charset="0"/>
                        </a:rPr>
                        <a:t>GEB Categories</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marL="0" marR="0" algn="ctr">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Biodiversity (Land and Water)</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marR="0" algn="ctr">
                        <a:spcBef>
                          <a:spcPts val="0"/>
                        </a:spcBef>
                        <a:spcAft>
                          <a:spcPts val="0"/>
                        </a:spcAft>
                      </a:pPr>
                      <a:r>
                        <a:rPr lang="en-US" sz="1050" b="1" dirty="0">
                          <a:effectLst/>
                          <a:latin typeface="Calibri" panose="020F0502020204030204" pitchFamily="34" charset="0"/>
                          <a:ea typeface="Calibri" panose="020F0502020204030204" pitchFamily="34" charset="0"/>
                          <a:cs typeface="Times New Roman" panose="02020603050405020304" pitchFamily="18" charset="0"/>
                        </a:rPr>
                        <a:t>Sustainable Land and Water Management</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marL="0" marR="0" algn="ctr">
                        <a:spcBef>
                          <a:spcPts val="0"/>
                        </a:spcBef>
                        <a:spcAft>
                          <a:spcPts val="0"/>
                        </a:spcAft>
                      </a:pPr>
                      <a:r>
                        <a:rPr lang="en-US" sz="1050" b="1" dirty="0">
                          <a:effectLst/>
                          <a:latin typeface="Calibri" panose="020F0502020204030204" pitchFamily="34" charset="0"/>
                          <a:ea typeface="Calibri" panose="020F0502020204030204" pitchFamily="34" charset="0"/>
                          <a:cs typeface="Times New Roman" panose="02020603050405020304" pitchFamily="18" charset="0"/>
                        </a:rPr>
                        <a:t>De-Carbonization/Reduced Emissions</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marR="0" algn="ctr">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Reduced Pollution/Waste</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22810876"/>
                  </a:ext>
                </a:extLst>
              </a:tr>
              <a:tr h="842026">
                <a:tc>
                  <a:txBody>
                    <a:bodyPr/>
                    <a:lstStyle/>
                    <a:p>
                      <a:pPr marL="0" marR="0" algn="ctr">
                        <a:spcBef>
                          <a:spcPts val="0"/>
                        </a:spcBef>
                        <a:spcAft>
                          <a:spcPts val="0"/>
                        </a:spcAft>
                      </a:pPr>
                      <a:r>
                        <a:rPr lang="en-US" sz="1050" b="1" dirty="0">
                          <a:effectLst/>
                          <a:latin typeface="Calibri" panose="020F0502020204030204" pitchFamily="34" charset="0"/>
                          <a:ea typeface="Calibri" panose="020F0502020204030204" pitchFamily="34" charset="0"/>
                          <a:cs typeface="Calibri" panose="020F0502020204030204" pitchFamily="34" charset="0"/>
                        </a:rPr>
                        <a:t>Results Area</a:t>
                      </a:r>
                      <a:endParaRPr lang="en-US" sz="1050" dirty="0">
                        <a:effectLst/>
                        <a:latin typeface="Calibri" panose="020F0502020204030204" pitchFamily="34" charset="0"/>
                        <a:ea typeface="Yu Mincho"/>
                        <a:cs typeface="Times New Roman" panose="02020603050405020304" pitchFamily="18" charset="0"/>
                      </a:endParaRPr>
                    </a:p>
                    <a:p>
                      <a:pPr marL="0" marR="0" algn="ctr">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Species with improved status (#),</a:t>
                      </a:r>
                      <a:endParaRPr lang="en-US" sz="1050" dirty="0">
                        <a:effectLst/>
                        <a:latin typeface="Calibri" panose="020F0502020204030204" pitchFamily="34" charset="0"/>
                        <a:ea typeface="Yu Mincho"/>
                        <a:cs typeface="Times New Roman" panose="02020603050405020304" pitchFamily="18" charset="0"/>
                      </a:endParaRPr>
                    </a:p>
                    <a:p>
                      <a:pPr marL="0" marR="0" algn="ctr">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Protected Areas created in Landscapes / Seascapes (HA)</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Proportion of Fisheries Managed Sustainably, </a:t>
                      </a:r>
                      <a:endParaRPr lang="en-US" sz="1050" dirty="0">
                        <a:effectLst/>
                        <a:latin typeface="Calibri" panose="020F0502020204030204" pitchFamily="34" charset="0"/>
                        <a:ea typeface="Yu Mincho"/>
                        <a:cs typeface="Times New Roman" panose="02020603050405020304" pitchFamily="18" charset="0"/>
                      </a:endParaRPr>
                    </a:p>
                    <a:p>
                      <a:pPr marL="0" marR="0" algn="ctr">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Yu Mincho"/>
                        <a:cs typeface="Times New Roman" panose="02020603050405020304" pitchFamily="18" charset="0"/>
                      </a:endParaRPr>
                    </a:p>
                    <a:p>
                      <a:pPr marL="0" marR="0" algn="ctr">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Basins with Enhanced Water-Food-energy Ecosystem Security (#/HA)</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Area of Sustainably Managed Landscapes (hectares); Freshwater Resources Managed Sustainably</a:t>
                      </a:r>
                      <a:endParaRPr lang="en-US" sz="1050" dirty="0">
                        <a:effectLst/>
                        <a:latin typeface="Calibri" panose="020F0502020204030204" pitchFamily="34" charset="0"/>
                        <a:ea typeface="Yu Mincho"/>
                        <a:cs typeface="Times New Roman" panose="02020603050405020304" pitchFamily="18" charset="0"/>
                      </a:endParaRPr>
                    </a:p>
                    <a:p>
                      <a:pPr marL="0" marR="0" algn="ctr">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Areas with Deforestation Reduced (Hectares), Forest Stocks Conserved (Tons)</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Emissions avoided or reduced (Tons of CO</a:t>
                      </a:r>
                      <a:r>
                        <a:rPr lang="en-US" sz="900" b="1" baseline="-25000">
                          <a:effectLst/>
                          <a:latin typeface="Calibri" panose="020F0502020204030204" pitchFamily="34" charset="0"/>
                          <a:ea typeface="Calibri" panose="020F0502020204030204" pitchFamily="34" charset="0"/>
                          <a:cs typeface="Times New Roman" panose="02020603050405020304" pitchFamily="18" charset="0"/>
                        </a:rPr>
                        <a:t>2</a:t>
                      </a:r>
                      <a:r>
                        <a:rPr lang="en-US" sz="900" b="1">
                          <a:effectLst/>
                          <a:latin typeface="Calibri" panose="020F0502020204030204" pitchFamily="34" charset="0"/>
                          <a:ea typeface="Calibri" panose="020F0502020204030204" pitchFamily="34" charset="0"/>
                          <a:cs typeface="Times New Roman" panose="02020603050405020304" pitchFamily="18" charset="0"/>
                        </a:rPr>
                        <a:t>e)</a:t>
                      </a:r>
                      <a:endParaRPr lang="en-US" sz="1050">
                        <a:effectLst/>
                        <a:latin typeface="Calibri" panose="020F0502020204030204" pitchFamily="34" charset="0"/>
                        <a:ea typeface="Yu Mincho"/>
                        <a:cs typeface="Times New Roman" panose="02020603050405020304" pitchFamily="18" charset="0"/>
                      </a:endParaRPr>
                    </a:p>
                    <a:p>
                      <a:pPr marL="0" marR="0" algn="ctr">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Quantity of Pollutants, Waste Reduced or Eliminated</a:t>
                      </a:r>
                      <a:endParaRPr lang="en-US" sz="1050" dirty="0">
                        <a:effectLst/>
                        <a:latin typeface="Calibri" panose="020F0502020204030204" pitchFamily="34" charset="0"/>
                        <a:ea typeface="Yu Mincho"/>
                        <a:cs typeface="Times New Roman" panose="02020603050405020304" pitchFamily="18" charset="0"/>
                      </a:endParaRPr>
                    </a:p>
                    <a:p>
                      <a:pPr marL="0" marR="0" algn="ctr">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(Tons)</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28958564"/>
                  </a:ext>
                </a:extLst>
              </a:tr>
              <a:tr h="133084">
                <a:tc>
                  <a:txBody>
                    <a:bodyPr/>
                    <a:lstStyle/>
                    <a:p>
                      <a:pPr marL="0" marR="0">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Impact Programs</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n-US" sz="1050" b="1">
                          <a:solidFill>
                            <a:srgbClr val="FF0000"/>
                          </a:solidFill>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n-US" sz="105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2980793384"/>
                  </a:ext>
                </a:extLst>
              </a:tr>
              <a:tr h="133084">
                <a:tc>
                  <a:txBody>
                    <a:bodyPr/>
                    <a:lstStyle/>
                    <a:p>
                      <a:pPr marL="0" marR="0">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Landscape Restoration</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2452969"/>
                  </a:ext>
                </a:extLst>
              </a:tr>
              <a:tr h="253494">
                <a:tc>
                  <a:txBody>
                    <a:bodyPr/>
                    <a:lstStyle/>
                    <a:p>
                      <a:pPr marL="0" marR="0">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Transforming Energy Systems</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05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00429654"/>
                  </a:ext>
                </a:extLst>
              </a:tr>
              <a:tr h="133084">
                <a:tc>
                  <a:txBody>
                    <a:bodyPr/>
                    <a:lstStyle/>
                    <a:p>
                      <a:pPr marL="0" marR="0">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Food Systems</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05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05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5950804"/>
                  </a:ext>
                </a:extLst>
              </a:tr>
              <a:tr h="133084">
                <a:tc>
                  <a:txBody>
                    <a:bodyPr/>
                    <a:lstStyle/>
                    <a:p>
                      <a:pPr marL="0" marR="0">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Sustainable Cities</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206466347"/>
                  </a:ext>
                </a:extLst>
              </a:tr>
              <a:tr h="133084">
                <a:tc>
                  <a:txBody>
                    <a:bodyPr/>
                    <a:lstStyle/>
                    <a:p>
                      <a:pPr marL="0" marR="0">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Environmental Security</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6397520"/>
                  </a:ext>
                </a:extLst>
              </a:tr>
              <a:tr h="253494">
                <a:tc>
                  <a:txBody>
                    <a:bodyPr/>
                    <a:lstStyle/>
                    <a:p>
                      <a:pPr marL="0" marR="0">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Healthy Oceans for Sustainable Fisheries </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5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0386954"/>
                  </a:ext>
                </a:extLst>
              </a:tr>
              <a:tr h="133084">
                <a:tc>
                  <a:txBody>
                    <a:bodyPr/>
                    <a:lstStyle/>
                    <a:p>
                      <a:pPr marL="0" marR="0">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Natural Capital</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4916886"/>
                  </a:ext>
                </a:extLst>
              </a:tr>
              <a:tr h="133084">
                <a:tc>
                  <a:txBody>
                    <a:bodyPr/>
                    <a:lstStyle/>
                    <a:p>
                      <a:pPr marL="0" marR="0">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Green Finance</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222727840"/>
                  </a:ext>
                </a:extLst>
              </a:tr>
              <a:tr h="133084">
                <a:tc>
                  <a:txBody>
                    <a:bodyPr/>
                    <a:lstStyle/>
                    <a:p>
                      <a:pPr marL="0" marR="0">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Green Infrastructure</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176601288"/>
                  </a:ext>
                </a:extLst>
              </a:tr>
              <a:tr h="253494">
                <a:tc>
                  <a:txBody>
                    <a:bodyPr/>
                    <a:lstStyle/>
                    <a:p>
                      <a:pPr marL="0" marR="0">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Agriculture Commodities Supply Chains</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8254173"/>
                  </a:ext>
                </a:extLst>
              </a:tr>
              <a:tr h="133084">
                <a:tc>
                  <a:txBody>
                    <a:bodyPr/>
                    <a:lstStyle/>
                    <a:p>
                      <a:pPr marL="0" marR="0">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Amazon Landscapes</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906544222"/>
                  </a:ext>
                </a:extLst>
              </a:tr>
              <a:tr h="253494">
                <a:tc>
                  <a:txBody>
                    <a:bodyPr/>
                    <a:lstStyle/>
                    <a:p>
                      <a:pPr marL="0" marR="0">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Wildlife for Sustainable Development</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2448217"/>
                  </a:ext>
                </a:extLst>
              </a:tr>
              <a:tr h="380241">
                <a:tc>
                  <a:txBody>
                    <a:bodyPr/>
                    <a:lstStyle/>
                    <a:p>
                      <a:pPr marL="0" marR="0">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Inclusive Conservation: Engaging Indigenous People</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050">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7927396"/>
                  </a:ext>
                </a:extLst>
              </a:tr>
              <a:tr h="133084">
                <a:tc>
                  <a:txBody>
                    <a:bodyPr/>
                    <a:lstStyle/>
                    <a:p>
                      <a:pPr marL="0" marR="0">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Circular Economy</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98720330"/>
                  </a:ext>
                </a:extLst>
              </a:tr>
              <a:tr h="253494">
                <a:tc>
                  <a:txBody>
                    <a:bodyPr/>
                    <a:lstStyle/>
                    <a:p>
                      <a:pPr marL="0" marR="0">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Integrated Planning for MEAs/SDGs</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195825670"/>
                  </a:ext>
                </a:extLst>
              </a:tr>
              <a:tr h="380241">
                <a:tc>
                  <a:txBody>
                    <a:bodyPr/>
                    <a:lstStyle/>
                    <a:p>
                      <a:pPr marL="0" marR="0">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Focal Area Complementary Investments</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4001858"/>
                  </a:ext>
                </a:extLst>
              </a:tr>
              <a:tr h="133084">
                <a:tc>
                  <a:txBody>
                    <a:bodyPr/>
                    <a:lstStyle/>
                    <a:p>
                      <a:pPr marL="0" marR="0">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Biodiversity </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5833707"/>
                  </a:ext>
                </a:extLst>
              </a:tr>
              <a:tr h="133084">
                <a:tc>
                  <a:txBody>
                    <a:bodyPr/>
                    <a:lstStyle/>
                    <a:p>
                      <a:pPr marL="0" marR="0">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Climate Change</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211311"/>
                  </a:ext>
                </a:extLst>
              </a:tr>
              <a:tr h="133084">
                <a:tc>
                  <a:txBody>
                    <a:bodyPr/>
                    <a:lstStyle/>
                    <a:p>
                      <a:pPr marL="0" marR="0">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Land Degradation</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7227879"/>
                  </a:ext>
                </a:extLst>
              </a:tr>
              <a:tr h="133084">
                <a:tc>
                  <a:txBody>
                    <a:bodyPr/>
                    <a:lstStyle/>
                    <a:p>
                      <a:pPr marL="0" marR="0">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International Waters</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357675"/>
                  </a:ext>
                </a:extLst>
              </a:tr>
              <a:tr h="133084">
                <a:tc>
                  <a:txBody>
                    <a:bodyPr/>
                    <a:lstStyle/>
                    <a:p>
                      <a:pPr marL="0" marR="0">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Chemicals and Waste</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098503977"/>
                  </a:ext>
                </a:extLst>
              </a:tr>
              <a:tr h="133084">
                <a:tc gridSpan="7">
                  <a:txBody>
                    <a:bodyPr/>
                    <a:lstStyle/>
                    <a:p>
                      <a:pPr marL="0" marR="0">
                        <a:spcBef>
                          <a:spcPts val="0"/>
                        </a:spcBef>
                        <a:spcAft>
                          <a:spcPts val="0"/>
                        </a:spcAft>
                      </a:pPr>
                      <a:r>
                        <a:rPr lang="en-US" sz="105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08828226"/>
                  </a:ext>
                </a:extLst>
              </a:tr>
              <a:tr h="133084">
                <a:tc>
                  <a:txBody>
                    <a:bodyPr/>
                    <a:lstStyle/>
                    <a:p>
                      <a:pPr marL="0" marR="0" algn="r">
                        <a:spcBef>
                          <a:spcPts val="0"/>
                        </a:spcBef>
                        <a:spcAft>
                          <a:spcPts val="0"/>
                        </a:spcAft>
                      </a:pPr>
                      <a:r>
                        <a:rPr lang="en-US" sz="1000" i="1">
                          <a:effectLst/>
                          <a:latin typeface="Calibri" panose="020F0502020204030204" pitchFamily="34" charset="0"/>
                          <a:ea typeface="Calibri" panose="020F0502020204030204" pitchFamily="34" charset="0"/>
                          <a:cs typeface="Times New Roman" panose="02020603050405020304" pitchFamily="18" charset="0"/>
                        </a:rPr>
                        <a:t>Primary</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a:noFill/>
                    </a:lnL>
                    <a:lnR>
                      <a:noFill/>
                    </a:lnR>
                    <a:lnT>
                      <a:noFill/>
                    </a:lnT>
                    <a:lnB>
                      <a:noFill/>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gridSpan="5">
                  <a:txBody>
                    <a:bodyPr/>
                    <a:lstStyle/>
                    <a:p>
                      <a:pPr marL="0" marR="0">
                        <a:spcBef>
                          <a:spcPts val="0"/>
                        </a:spcBef>
                        <a:spcAft>
                          <a:spcPts val="0"/>
                        </a:spcAft>
                      </a:pPr>
                      <a:r>
                        <a:rPr lang="en-US" sz="1050">
                          <a:effectLst/>
                          <a:latin typeface="Calibri" panose="020F0502020204030204" pitchFamily="34" charset="0"/>
                          <a:ea typeface="Calibri" panose="020F0502020204030204" pitchFamily="34" charset="0"/>
                          <a:cs typeface="Times New Roman" panose="02020603050405020304" pitchFamily="18" charset="0"/>
                        </a:rPr>
                        <a:t>Impact Program contributes directly to the GEBs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31417963"/>
                  </a:ext>
                </a:extLst>
              </a:tr>
              <a:tr h="133084">
                <a:tc>
                  <a:txBody>
                    <a:bodyPr/>
                    <a:lstStyle/>
                    <a:p>
                      <a:pPr marL="0" marR="0" algn="r">
                        <a:spcBef>
                          <a:spcPts val="0"/>
                        </a:spcBef>
                        <a:spcAft>
                          <a:spcPts val="0"/>
                        </a:spcAft>
                      </a:pPr>
                      <a:r>
                        <a:rPr lang="en-US" sz="1000" i="1">
                          <a:effectLst/>
                          <a:latin typeface="Calibri" panose="020F0502020204030204" pitchFamily="34" charset="0"/>
                          <a:ea typeface="Calibri" panose="020F0502020204030204" pitchFamily="34" charset="0"/>
                          <a:cs typeface="Times New Roman" panose="02020603050405020304" pitchFamily="18" charset="0"/>
                        </a:rPr>
                        <a:t>Secondary</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a:noFill/>
                    </a:lnL>
                    <a:lnR>
                      <a:noFill/>
                    </a:lnR>
                    <a:lnT>
                      <a:noFill/>
                    </a:lnT>
                    <a:lnB>
                      <a:noFill/>
                    </a:lnB>
                  </a:tcPr>
                </a:tc>
                <a:tc>
                  <a:txBody>
                    <a:bodyPr/>
                    <a:lstStyle/>
                    <a:p>
                      <a:pPr marL="0" marR="0">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 </a:t>
                      </a:r>
                      <a:endParaRPr lang="en-US" sz="1050">
                        <a:effectLst/>
                        <a:latin typeface="Calibri" panose="020F0502020204030204" pitchFamily="34" charset="0"/>
                        <a:ea typeface="Yu Mincho"/>
                        <a:cs typeface="Times New Roman" panose="02020603050405020304" pitchFamily="18" charset="0"/>
                      </a:endParaRPr>
                    </a:p>
                  </a:txBody>
                  <a:tcPr marL="41460" marR="4146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5">
                  <a:txBody>
                    <a:bodyPr/>
                    <a:lstStyle/>
                    <a:p>
                      <a:pPr marL="0" marR="0">
                        <a:spcBef>
                          <a:spcPts val="0"/>
                        </a:spcBef>
                        <a:spcAft>
                          <a:spcPts val="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Impact Program contributes indirectly to the GEBs</a:t>
                      </a:r>
                      <a:endParaRPr lang="en-US" sz="1050" dirty="0">
                        <a:effectLst/>
                        <a:latin typeface="Calibri" panose="020F0502020204030204" pitchFamily="34" charset="0"/>
                        <a:ea typeface="Yu Mincho"/>
                        <a:cs typeface="Times New Roman" panose="02020603050405020304" pitchFamily="18" charset="0"/>
                      </a:endParaRPr>
                    </a:p>
                  </a:txBody>
                  <a:tcPr marL="41460" marR="41460" marT="0"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88418474"/>
                  </a:ext>
                </a:extLst>
              </a:tr>
            </a:tbl>
          </a:graphicData>
        </a:graphic>
      </p:graphicFrame>
      <p:sp>
        <p:nvSpPr>
          <p:cNvPr id="4" name="TextBox 3"/>
          <p:cNvSpPr txBox="1"/>
          <p:nvPr/>
        </p:nvSpPr>
        <p:spPr>
          <a:xfrm>
            <a:off x="2520614" y="0"/>
            <a:ext cx="707456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GEF-7 Results Framework</a:t>
            </a:r>
          </a:p>
        </p:txBody>
      </p:sp>
    </p:spTree>
    <p:extLst>
      <p:ext uri="{BB962C8B-B14F-4D97-AF65-F5344CB8AC3E}">
        <p14:creationId xmlns:p14="http://schemas.microsoft.com/office/powerpoint/2010/main" val="283073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77972" y="167710"/>
            <a:ext cx="8925616" cy="6588690"/>
          </a:xfrm>
          <a:prstGeom prst="rect">
            <a:avLst/>
          </a:prstGeom>
        </p:spPr>
      </p:pic>
      <p:pic>
        <p:nvPicPr>
          <p:cNvPr id="5" name="Picture 4"/>
          <p:cNvPicPr>
            <a:picLocks noChangeAspect="1"/>
          </p:cNvPicPr>
          <p:nvPr/>
        </p:nvPicPr>
        <p:blipFill>
          <a:blip r:embed="rId4"/>
          <a:stretch>
            <a:fillRect/>
          </a:stretch>
        </p:blipFill>
        <p:spPr>
          <a:xfrm>
            <a:off x="11242583" y="5874718"/>
            <a:ext cx="719390" cy="835224"/>
          </a:xfrm>
          <a:prstGeom prst="rect">
            <a:avLst/>
          </a:prstGeom>
        </p:spPr>
      </p:pic>
    </p:spTree>
    <p:extLst>
      <p:ext uri="{BB962C8B-B14F-4D97-AF65-F5344CB8AC3E}">
        <p14:creationId xmlns:p14="http://schemas.microsoft.com/office/powerpoint/2010/main" val="777094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srcRect l="33055" r="25407" b="-1"/>
          <a:stretch/>
        </p:blipFill>
        <p:spPr>
          <a:xfrm>
            <a:off x="317635" y="299363"/>
            <a:ext cx="4160452" cy="3831167"/>
          </a:xfrm>
          <a:prstGeom prst="rect">
            <a:avLst/>
          </a:prstGeom>
        </p:spPr>
      </p:pic>
      <p:pic>
        <p:nvPicPr>
          <p:cNvPr id="3" name="Picture 2"/>
          <p:cNvPicPr/>
          <p:nvPr/>
        </p:nvPicPr>
        <p:blipFill rotWithShape="1">
          <a:blip r:embed="rId4"/>
          <a:srcRect r="3678" b="1"/>
          <a:stretch/>
        </p:blipFill>
        <p:spPr>
          <a:xfrm>
            <a:off x="4604652" y="252317"/>
            <a:ext cx="4308687" cy="3008188"/>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5032" r="-1" b="-1"/>
          <a:stretch/>
        </p:blipFill>
        <p:spPr>
          <a:xfrm>
            <a:off x="317635" y="4295494"/>
            <a:ext cx="4160452" cy="2222497"/>
          </a:xfrm>
          <a:prstGeom prst="rect">
            <a:avLst/>
          </a:prstGeom>
        </p:spPr>
      </p:pic>
      <p:sp>
        <p:nvSpPr>
          <p:cNvPr id="9" name="TextBox 8"/>
          <p:cNvSpPr txBox="1"/>
          <p:nvPr/>
        </p:nvSpPr>
        <p:spPr>
          <a:xfrm>
            <a:off x="4604652" y="3343251"/>
            <a:ext cx="7135586" cy="4093428"/>
          </a:xfrm>
          <a:prstGeom prst="rect">
            <a:avLst/>
          </a:prstGeom>
          <a:noFill/>
        </p:spPr>
        <p:txBody>
          <a:bodyPr wrap="square" rtlCol="0">
            <a:spAutoFit/>
          </a:bodyPr>
          <a:lstStyle/>
          <a:p>
            <a:pPr marL="457200" indent="-457200">
              <a:buFont typeface="Wingdings" panose="05000000000000000000" pitchFamily="2" charset="2"/>
              <a:buChar char="ü"/>
            </a:pPr>
            <a:r>
              <a:rPr lang="en-US" sz="2800" dirty="0"/>
              <a:t>Develop detailed Impact Programs for October 2017 meeting</a:t>
            </a:r>
          </a:p>
          <a:p>
            <a:pPr marL="457200" indent="-457200">
              <a:buFont typeface="Wingdings" panose="05000000000000000000" pitchFamily="2" charset="2"/>
              <a:buChar char="ü"/>
            </a:pPr>
            <a:r>
              <a:rPr lang="en-US" sz="2800" dirty="0"/>
              <a:t>Engagement with recipient countries to determine anticipated demand and desired impact</a:t>
            </a:r>
          </a:p>
          <a:p>
            <a:pPr marL="457200" indent="-457200">
              <a:buFont typeface="Wingdings" panose="05000000000000000000" pitchFamily="2" charset="2"/>
              <a:buChar char="ü"/>
            </a:pPr>
            <a:r>
              <a:rPr lang="en-US" sz="2800" dirty="0"/>
              <a:t>Build upon IAP engagement model with GEF partners, countries Convention Secretariats</a:t>
            </a:r>
            <a:r>
              <a:rPr lang="en-US" sz="2800"/>
              <a:t>, etc.</a:t>
            </a:r>
            <a:endParaRPr lang="en-US" sz="2800" dirty="0"/>
          </a:p>
          <a:p>
            <a:endParaRPr lang="en-US" dirty="0"/>
          </a:p>
          <a:p>
            <a:endParaRPr lang="en-US" dirty="0"/>
          </a:p>
        </p:txBody>
      </p:sp>
      <p:sp>
        <p:nvSpPr>
          <p:cNvPr id="11" name="Rectangle 10"/>
          <p:cNvSpPr/>
          <p:nvPr/>
        </p:nvSpPr>
        <p:spPr>
          <a:xfrm>
            <a:off x="4245428" y="2967335"/>
            <a:ext cx="3821111" cy="923330"/>
          </a:xfrm>
          <a:prstGeom prst="rect">
            <a:avLst/>
          </a:prstGeom>
          <a:noFill/>
        </p:spPr>
        <p:txBody>
          <a:bodyPr wrap="square" lIns="91440" tIns="45720" rIns="91440" bIns="45720">
            <a:spAutoFit/>
          </a:bodyPr>
          <a:lstStyle/>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2" name="Rectangle 11"/>
          <p:cNvSpPr/>
          <p:nvPr/>
        </p:nvSpPr>
        <p:spPr>
          <a:xfrm>
            <a:off x="9039904" y="1110080"/>
            <a:ext cx="2685735" cy="646331"/>
          </a:xfrm>
          <a:prstGeom prst="rect">
            <a:avLst/>
          </a:prstGeom>
        </p:spPr>
        <p:txBody>
          <a:bodyPr wrap="none">
            <a:spAutoFit/>
          </a:bodyPr>
          <a:lstStyle/>
          <a:p>
            <a:pPr algn="ctr"/>
            <a:r>
              <a:rPr lang="en-US" sz="3600" dirty="0">
                <a:ln w="0"/>
                <a:solidFill>
                  <a:schemeClr val="accent6">
                    <a:lumMod val="50000"/>
                  </a:schemeClr>
                </a:solidFill>
                <a:effectLst>
                  <a:outerShdw blurRad="38100" dist="19050" dir="2700000" algn="tl" rotWithShape="0">
                    <a:schemeClr val="dk1">
                      <a:alpha val="40000"/>
                    </a:schemeClr>
                  </a:outerShdw>
                </a:effectLst>
              </a:rPr>
              <a:t>What’s Next?</a:t>
            </a:r>
          </a:p>
        </p:txBody>
      </p:sp>
    </p:spTree>
    <p:extLst>
      <p:ext uri="{BB962C8B-B14F-4D97-AF65-F5344CB8AC3E}">
        <p14:creationId xmlns:p14="http://schemas.microsoft.com/office/powerpoint/2010/main" val="1709723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tx1">
              <a:alpha val="70000"/>
            </a:schemeClr>
          </a:solidFill>
        </p:spPr>
        <p:txBody>
          <a:bodyPr lIns="274320" tIns="91440" rIns="274320" bIns="91440" anchor="ctr" anchorCtr="0">
            <a:normAutofit/>
          </a:bodyPr>
          <a:lstStyle/>
          <a:p>
            <a:r>
              <a:rPr lang="en-US" sz="4800" dirty="0">
                <a:solidFill>
                  <a:schemeClr val="bg1"/>
                </a:solidFill>
              </a:rPr>
              <a:t> Outline of The Policy Agenda</a:t>
            </a:r>
            <a:endParaRPr lang="en-US" sz="4800" dirty="0"/>
          </a:p>
        </p:txBody>
      </p:sp>
      <p:sp>
        <p:nvSpPr>
          <p:cNvPr id="4" name="Text Placeholder 3"/>
          <p:cNvSpPr>
            <a:spLocks noGrp="1"/>
          </p:cNvSpPr>
          <p:nvPr>
            <p:ph type="body" idx="1"/>
          </p:nvPr>
        </p:nvSpPr>
        <p:spPr>
          <a:xfrm>
            <a:off x="-1" y="1917700"/>
            <a:ext cx="5157787" cy="1260475"/>
          </a:xfrm>
          <a:solidFill>
            <a:schemeClr val="tx1">
              <a:alpha val="70000"/>
            </a:schemeClr>
          </a:solidFill>
        </p:spPr>
        <p:txBody>
          <a:bodyPr lIns="274320" tIns="91440" rIns="274320" bIns="91440" anchor="ctr" anchorCtr="0">
            <a:normAutofit lnSpcReduction="10000"/>
          </a:bodyPr>
          <a:lstStyle/>
          <a:p>
            <a:r>
              <a:rPr lang="en-US" sz="3600" b="0" dirty="0">
                <a:solidFill>
                  <a:schemeClr val="bg1"/>
                </a:solidFill>
                <a:latin typeface="+mj-lt"/>
              </a:rPr>
              <a:t>Adapting the GEF’s delivery model</a:t>
            </a:r>
          </a:p>
        </p:txBody>
      </p:sp>
      <p:sp>
        <p:nvSpPr>
          <p:cNvPr id="6" name="Content Placeholder 5"/>
          <p:cNvSpPr>
            <a:spLocks noGrp="1"/>
          </p:cNvSpPr>
          <p:nvPr>
            <p:ph sz="half" idx="2"/>
          </p:nvPr>
        </p:nvSpPr>
        <p:spPr>
          <a:xfrm>
            <a:off x="0" y="3173412"/>
            <a:ext cx="5157787" cy="3684588"/>
          </a:xfrm>
          <a:solidFill>
            <a:schemeClr val="tx1">
              <a:alpha val="70000"/>
            </a:schemeClr>
          </a:solidFill>
        </p:spPr>
        <p:txBody>
          <a:bodyPr lIns="274320" tIns="91440" rIns="274320" bIns="91440" anchor="ctr" anchorCtr="0"/>
          <a:lstStyle/>
          <a:p>
            <a:r>
              <a:rPr lang="en-US" sz="3200" dirty="0">
                <a:solidFill>
                  <a:schemeClr val="bg1"/>
                </a:solidFill>
                <a:latin typeface="+mj-lt"/>
              </a:rPr>
              <a:t>Allocation</a:t>
            </a:r>
          </a:p>
          <a:p>
            <a:r>
              <a:rPr lang="en-US" sz="3200" dirty="0">
                <a:solidFill>
                  <a:schemeClr val="bg1"/>
                </a:solidFill>
                <a:latin typeface="+mj-lt"/>
              </a:rPr>
              <a:t>Partnership</a:t>
            </a:r>
          </a:p>
          <a:p>
            <a:r>
              <a:rPr lang="en-US" sz="3200" b="1" dirty="0">
                <a:solidFill>
                  <a:schemeClr val="accent6">
                    <a:lumMod val="60000"/>
                    <a:lumOff val="40000"/>
                  </a:schemeClr>
                </a:solidFill>
                <a:latin typeface="+mj-lt"/>
              </a:rPr>
              <a:t>Results</a:t>
            </a:r>
          </a:p>
        </p:txBody>
      </p:sp>
      <p:sp>
        <p:nvSpPr>
          <p:cNvPr id="7" name="Text Placeholder 6"/>
          <p:cNvSpPr>
            <a:spLocks noGrp="1"/>
          </p:cNvSpPr>
          <p:nvPr>
            <p:ph type="body" sz="quarter" idx="3"/>
          </p:nvPr>
        </p:nvSpPr>
        <p:spPr>
          <a:xfrm>
            <a:off x="7008811" y="1917700"/>
            <a:ext cx="5183188" cy="1255712"/>
          </a:xfrm>
          <a:solidFill>
            <a:schemeClr val="tx1">
              <a:alpha val="70000"/>
            </a:schemeClr>
          </a:solidFill>
        </p:spPr>
        <p:txBody>
          <a:bodyPr lIns="274320" tIns="91440" rIns="274320" bIns="91440" anchor="ctr" anchorCtr="0">
            <a:normAutofit lnSpcReduction="10000"/>
          </a:bodyPr>
          <a:lstStyle/>
          <a:p>
            <a:r>
              <a:rPr lang="en-US" sz="3600" b="0" dirty="0">
                <a:solidFill>
                  <a:schemeClr val="bg1"/>
                </a:solidFill>
                <a:latin typeface="+mj-lt"/>
              </a:rPr>
              <a:t>Enhancing efficiency and effectiveness</a:t>
            </a:r>
          </a:p>
        </p:txBody>
      </p:sp>
      <p:sp>
        <p:nvSpPr>
          <p:cNvPr id="8" name="Content Placeholder 7"/>
          <p:cNvSpPr>
            <a:spLocks noGrp="1"/>
          </p:cNvSpPr>
          <p:nvPr>
            <p:ph sz="quarter" idx="4"/>
          </p:nvPr>
        </p:nvSpPr>
        <p:spPr>
          <a:xfrm>
            <a:off x="7008812" y="3173412"/>
            <a:ext cx="5183188" cy="3684588"/>
          </a:xfrm>
          <a:solidFill>
            <a:schemeClr val="tx1">
              <a:alpha val="70000"/>
            </a:schemeClr>
          </a:solidFill>
        </p:spPr>
        <p:txBody>
          <a:bodyPr lIns="274320" tIns="91440" rIns="274320" bIns="91440" anchor="ctr" anchorCtr="0">
            <a:normAutofit fontScale="92500" lnSpcReduction="20000"/>
          </a:bodyPr>
          <a:lstStyle/>
          <a:p>
            <a:r>
              <a:rPr lang="en-US" sz="3200" b="1" dirty="0">
                <a:solidFill>
                  <a:schemeClr val="accent6">
                    <a:lumMod val="60000"/>
                    <a:lumOff val="40000"/>
                  </a:schemeClr>
                </a:solidFill>
                <a:latin typeface="+mj-lt"/>
              </a:rPr>
              <a:t>Operational efficiency</a:t>
            </a:r>
          </a:p>
          <a:p>
            <a:r>
              <a:rPr lang="en-US" sz="3200" b="1" dirty="0">
                <a:solidFill>
                  <a:schemeClr val="accent6">
                    <a:lumMod val="60000"/>
                    <a:lumOff val="40000"/>
                  </a:schemeClr>
                </a:solidFill>
                <a:latin typeface="+mj-lt"/>
              </a:rPr>
              <a:t>Gender</a:t>
            </a:r>
          </a:p>
          <a:p>
            <a:r>
              <a:rPr lang="en-US" sz="3200" b="1" dirty="0">
                <a:solidFill>
                  <a:schemeClr val="accent6">
                    <a:lumMod val="60000"/>
                    <a:lumOff val="40000"/>
                  </a:schemeClr>
                </a:solidFill>
                <a:latin typeface="+mj-lt"/>
              </a:rPr>
              <a:t>Knowledge management</a:t>
            </a:r>
          </a:p>
          <a:p>
            <a:r>
              <a:rPr lang="en-US" sz="3200" dirty="0">
                <a:solidFill>
                  <a:schemeClr val="bg1"/>
                </a:solidFill>
                <a:latin typeface="+mj-lt"/>
              </a:rPr>
              <a:t>Access to information</a:t>
            </a:r>
          </a:p>
          <a:p>
            <a:r>
              <a:rPr lang="en-US" sz="3200" dirty="0">
                <a:solidFill>
                  <a:schemeClr val="bg1"/>
                </a:solidFill>
                <a:latin typeface="+mj-lt"/>
              </a:rPr>
              <a:t>Climate risk</a:t>
            </a:r>
          </a:p>
          <a:p>
            <a:r>
              <a:rPr lang="en-US" sz="3200" dirty="0">
                <a:solidFill>
                  <a:schemeClr val="bg1"/>
                </a:solidFill>
                <a:latin typeface="+mj-lt"/>
              </a:rPr>
              <a:t>Concessional loans</a:t>
            </a:r>
          </a:p>
        </p:txBody>
      </p:sp>
    </p:spTree>
    <p:extLst>
      <p:ext uri="{BB962C8B-B14F-4D97-AF65-F5344CB8AC3E}">
        <p14:creationId xmlns:p14="http://schemas.microsoft.com/office/powerpoint/2010/main" val="3745831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dirty="0"/>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spTree>
    <p:extLst>
      <p:ext uri="{BB962C8B-B14F-4D97-AF65-F5344CB8AC3E}">
        <p14:creationId xmlns:p14="http://schemas.microsoft.com/office/powerpoint/2010/main" val="1914519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Pressures on the World’s Environmental Systems Continue to Grow</a:t>
            </a:r>
          </a:p>
        </p:txBody>
      </p:sp>
      <p:sp>
        <p:nvSpPr>
          <p:cNvPr id="3" name="Text Placeholder 2"/>
          <p:cNvSpPr>
            <a:spLocks noGrp="1"/>
          </p:cNvSpPr>
          <p:nvPr>
            <p:ph type="body" idx="1"/>
          </p:nvPr>
        </p:nvSpPr>
        <p:spPr/>
        <p:txBody>
          <a:bodyPr>
            <a:normAutofit fontScale="92500" lnSpcReduction="10000"/>
          </a:bodyPr>
          <a:lstStyle/>
          <a:p>
            <a:r>
              <a:rPr lang="en-US" sz="3200" dirty="0"/>
              <a:t>World population expected to reach 8.5 billion by 2030, with 60% in cities.</a:t>
            </a:r>
          </a:p>
          <a:p>
            <a:r>
              <a:rPr lang="en-US" sz="3200" dirty="0"/>
              <a:t>60-70% more food needed by 2050.</a:t>
            </a:r>
          </a:p>
          <a:p>
            <a:r>
              <a:rPr lang="en-US" sz="3200" dirty="0"/>
              <a:t>1.1 billion lack electricity, relying instead on wood, coal, charcoal or animal waste for cooking and heating.</a:t>
            </a:r>
          </a:p>
          <a:p>
            <a:r>
              <a:rPr lang="en-US" sz="3200" dirty="0"/>
              <a:t>Outdoor air pollution responsible for 2.9 million deaths per year.</a:t>
            </a:r>
          </a:p>
        </p:txBody>
      </p:sp>
    </p:spTree>
    <p:extLst>
      <p:ext uri="{BB962C8B-B14F-4D97-AF65-F5344CB8AC3E}">
        <p14:creationId xmlns:p14="http://schemas.microsoft.com/office/powerpoint/2010/main" val="2088296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25000">
              <a:srgbClr val="355321"/>
            </a:gs>
            <a:gs pos="64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192514" name="195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695" y="2057442"/>
            <a:ext cx="4641522" cy="4684981"/>
          </a:xfrm>
          <a:prstGeom prst="rect">
            <a:avLst/>
          </a:prstGeom>
          <a:noFill/>
          <a:ln>
            <a:noFill/>
          </a:ln>
          <a:extLst/>
        </p:spPr>
      </p:pic>
      <p:sp>
        <p:nvSpPr>
          <p:cNvPr id="2" name="textruta 1"/>
          <p:cNvSpPr txBox="1"/>
          <p:nvPr/>
        </p:nvSpPr>
        <p:spPr>
          <a:xfrm>
            <a:off x="1657110" y="1470828"/>
            <a:ext cx="2232025" cy="91371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71437" tIns="71437" rIns="71437" bIns="71437" spcCol="38100" anchor="ctr">
            <a:spAutoFit/>
          </a:bodyPr>
          <a:lstStyle/>
          <a:p>
            <a:pPr algn="ctr" defTabSz="584185" latinLnBrk="1" hangingPunct="0">
              <a:defRPr/>
            </a:pPr>
            <a:r>
              <a:rPr lang="sv-SE" sz="4800" b="1" dirty="0">
                <a:solidFill>
                  <a:srgbClr val="FFFFFF"/>
                </a:solidFill>
                <a:latin typeface="Arial" panose="020B0604020202020204" pitchFamily="34" charset="0"/>
                <a:cs typeface="Arial" panose="020B0604020202020204" pitchFamily="34" charset="0"/>
                <a:sym typeface="Helvetica Light"/>
              </a:rPr>
              <a:t>1950</a:t>
            </a:r>
          </a:p>
        </p:txBody>
      </p:sp>
      <p:pic>
        <p:nvPicPr>
          <p:cNvPr id="5" name="Picture 4"/>
          <p:cNvPicPr>
            <a:picLocks noChangeAspect="1"/>
          </p:cNvPicPr>
          <p:nvPr/>
        </p:nvPicPr>
        <p:blipFill>
          <a:blip r:embed="rId4"/>
          <a:stretch>
            <a:fillRect/>
          </a:stretch>
        </p:blipFill>
        <p:spPr>
          <a:xfrm>
            <a:off x="11212830" y="5929599"/>
            <a:ext cx="708660" cy="828734"/>
          </a:xfrm>
          <a:prstGeom prst="rect">
            <a:avLst/>
          </a:prstGeom>
        </p:spPr>
      </p:pic>
      <p:pic>
        <p:nvPicPr>
          <p:cNvPr id="6" name="Current_2010_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9367" y="2122759"/>
            <a:ext cx="4627791" cy="4643865"/>
          </a:xfrm>
          <a:prstGeom prst="rect">
            <a:avLst/>
          </a:prstGeom>
          <a:noFill/>
          <a:ln>
            <a:noFill/>
          </a:ln>
          <a:extLst/>
        </p:spPr>
      </p:pic>
      <p:sp>
        <p:nvSpPr>
          <p:cNvPr id="11" name="textruta 1"/>
          <p:cNvSpPr txBox="1"/>
          <p:nvPr/>
        </p:nvSpPr>
        <p:spPr>
          <a:xfrm>
            <a:off x="7916588" y="1470828"/>
            <a:ext cx="2673351" cy="91371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71437" tIns="71437" rIns="71437" bIns="71437" spcCol="38100" anchor="ctr">
            <a:spAutoFit/>
          </a:bodyPr>
          <a:lstStyle/>
          <a:p>
            <a:pPr algn="ctr" defTabSz="584185" latinLnBrk="1" hangingPunct="0">
              <a:defRPr/>
            </a:pPr>
            <a:r>
              <a:rPr lang="sv-SE" sz="4800" b="1" dirty="0">
                <a:solidFill>
                  <a:srgbClr val="FFFFFF"/>
                </a:solidFill>
                <a:latin typeface="Arial" panose="020B0604020202020204" pitchFamily="34" charset="0"/>
                <a:cs typeface="Arial" panose="020B0604020202020204" pitchFamily="34" charset="0"/>
                <a:sym typeface="Helvetica Light"/>
              </a:rPr>
              <a:t>2015</a:t>
            </a:r>
          </a:p>
        </p:txBody>
      </p:sp>
      <p:sp>
        <p:nvSpPr>
          <p:cNvPr id="3" name="Rectangle 2"/>
          <p:cNvSpPr/>
          <p:nvPr/>
        </p:nvSpPr>
        <p:spPr>
          <a:xfrm>
            <a:off x="742948" y="272991"/>
            <a:ext cx="10824210" cy="923330"/>
          </a:xfrm>
          <a:prstGeom prst="rect">
            <a:avLst/>
          </a:prstGeom>
        </p:spPr>
        <p:txBody>
          <a:bodyPr wrap="square">
            <a:spAutoFit/>
          </a:bodyPr>
          <a:lstStyle/>
          <a:p>
            <a:pPr algn="ctr"/>
            <a:r>
              <a:rPr lang="en-US" sz="5400" b="1" dirty="0">
                <a:solidFill>
                  <a:schemeClr val="bg1"/>
                </a:solidFill>
                <a:latin typeface="+mj-lt"/>
                <a:cs typeface="Arial" panose="020B0604020202020204" pitchFamily="34" charset="0"/>
              </a:rPr>
              <a:t>We are running out of time</a:t>
            </a:r>
          </a:p>
        </p:txBody>
      </p:sp>
    </p:spTree>
    <p:extLst>
      <p:ext uri="{BB962C8B-B14F-4D97-AF65-F5344CB8AC3E}">
        <p14:creationId xmlns:p14="http://schemas.microsoft.com/office/powerpoint/2010/main" val="2556915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GEF’s Response</a:t>
            </a:r>
          </a:p>
        </p:txBody>
      </p:sp>
      <p:sp>
        <p:nvSpPr>
          <p:cNvPr id="3" name="Text Placeholder 2"/>
          <p:cNvSpPr>
            <a:spLocks noGrp="1"/>
          </p:cNvSpPr>
          <p:nvPr>
            <p:ph type="body" idx="1"/>
          </p:nvPr>
        </p:nvSpPr>
        <p:spPr/>
        <p:txBody>
          <a:bodyPr>
            <a:normAutofit fontScale="92500"/>
          </a:bodyPr>
          <a:lstStyle/>
          <a:p>
            <a:r>
              <a:rPr lang="en-US" sz="3600" dirty="0"/>
              <a:t>The GEF cannot afford to stand still</a:t>
            </a:r>
          </a:p>
          <a:p>
            <a:pPr lvl="1"/>
            <a:r>
              <a:rPr lang="en-US" sz="3200" dirty="0"/>
              <a:t>The GEF needs to focus and better program its resources to achieve greater impacts.</a:t>
            </a:r>
          </a:p>
          <a:p>
            <a:pPr lvl="1"/>
            <a:r>
              <a:rPr lang="en-US" sz="3200" dirty="0"/>
              <a:t>The GEF needs to shift away from programming its resources by focal areas to more Impactful Programs, i.e. Impact Programs</a:t>
            </a:r>
          </a:p>
        </p:txBody>
      </p:sp>
    </p:spTree>
    <p:extLst>
      <p:ext uri="{BB962C8B-B14F-4D97-AF65-F5344CB8AC3E}">
        <p14:creationId xmlns:p14="http://schemas.microsoft.com/office/powerpoint/2010/main" val="4181720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25000">
              <a:srgbClr val="355321"/>
            </a:gs>
            <a:gs pos="64000">
              <a:schemeClr val="bg1"/>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1"/>
          <p:cNvGrpSpPr/>
          <p:nvPr/>
        </p:nvGrpSpPr>
        <p:grpSpPr>
          <a:xfrm>
            <a:off x="1447930" y="1429899"/>
            <a:ext cx="9547497" cy="5283926"/>
            <a:chOff x="1436914" y="1100114"/>
            <a:chExt cx="9547497" cy="5283926"/>
          </a:xfrm>
        </p:grpSpPr>
        <p:sp>
          <p:nvSpPr>
            <p:cNvPr id="12" name="Rectangle 11"/>
            <p:cNvSpPr/>
            <p:nvPr/>
          </p:nvSpPr>
          <p:spPr>
            <a:xfrm>
              <a:off x="1668715" y="1381440"/>
              <a:ext cx="4349161" cy="3165424"/>
            </a:xfrm>
            <a:prstGeom prst="rect">
              <a:avLst/>
            </a:prstGeom>
            <a:solidFill>
              <a:srgbClr val="5B9BD5"/>
            </a:solidFill>
            <a:ln w="127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Impact Programs</a:t>
              </a:r>
            </a:p>
          </p:txBody>
        </p:sp>
        <p:sp>
          <p:nvSpPr>
            <p:cNvPr id="13" name="Rectangle 12"/>
            <p:cNvSpPr/>
            <p:nvPr/>
          </p:nvSpPr>
          <p:spPr>
            <a:xfrm>
              <a:off x="6385087" y="1381440"/>
              <a:ext cx="4349161" cy="3165424"/>
            </a:xfrm>
            <a:prstGeom prst="rect">
              <a:avLst/>
            </a:prstGeom>
            <a:solidFill>
              <a:srgbClr val="5B9BD5"/>
            </a:solidFill>
            <a:ln w="127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Complementary Investments</a:t>
              </a:r>
            </a:p>
          </p:txBody>
        </p:sp>
        <p:sp>
          <p:nvSpPr>
            <p:cNvPr id="14" name="Rectangle 13"/>
            <p:cNvSpPr/>
            <p:nvPr/>
          </p:nvSpPr>
          <p:spPr>
            <a:xfrm>
              <a:off x="1668715" y="5348496"/>
              <a:ext cx="9065533" cy="739969"/>
            </a:xfrm>
            <a:prstGeom prst="rect">
              <a:avLst/>
            </a:prstGeom>
            <a:solidFill>
              <a:srgbClr val="00B050"/>
            </a:solidFill>
            <a:ln w="127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Global Environmental Benefits for Biodiversity, Climate Change, Land Degradation, International Waters, and Chemicals and Waste</a:t>
              </a:r>
            </a:p>
          </p:txBody>
        </p:sp>
        <p:sp>
          <p:nvSpPr>
            <p:cNvPr id="15" name="Down Arrow 14"/>
            <p:cNvSpPr/>
            <p:nvPr/>
          </p:nvSpPr>
          <p:spPr>
            <a:xfrm>
              <a:off x="3432096" y="4546863"/>
              <a:ext cx="746663" cy="801633"/>
            </a:xfrm>
            <a:prstGeom prst="downArrow">
              <a:avLst/>
            </a:prstGeom>
            <a:solidFill>
              <a:srgbClr val="5B9BD5"/>
            </a:solidFill>
            <a:ln w="127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Down Arrow 15"/>
            <p:cNvSpPr/>
            <p:nvPr/>
          </p:nvSpPr>
          <p:spPr>
            <a:xfrm>
              <a:off x="8175627" y="4546863"/>
              <a:ext cx="746663" cy="801633"/>
            </a:xfrm>
            <a:prstGeom prst="downArrow">
              <a:avLst/>
            </a:prstGeom>
            <a:solidFill>
              <a:srgbClr val="5B9BD5"/>
            </a:solidFill>
            <a:ln w="127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436914" y="1100114"/>
              <a:ext cx="9547497" cy="5283926"/>
            </a:xfrm>
            <a:prstGeom prst="rect">
              <a:avLst/>
            </a:prstGeom>
            <a:noFill/>
            <a:ln w="127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Picture 19"/>
          <p:cNvPicPr>
            <a:picLocks noChangeAspect="1"/>
          </p:cNvPicPr>
          <p:nvPr/>
        </p:nvPicPr>
        <p:blipFill>
          <a:blip r:embed="rId3"/>
          <a:stretch>
            <a:fillRect/>
          </a:stretch>
        </p:blipFill>
        <p:spPr>
          <a:xfrm>
            <a:off x="11227228" y="5892208"/>
            <a:ext cx="713294" cy="829128"/>
          </a:xfrm>
          <a:prstGeom prst="rect">
            <a:avLst/>
          </a:prstGeom>
        </p:spPr>
      </p:pic>
      <p:sp>
        <p:nvSpPr>
          <p:cNvPr id="21" name="TextBox 20"/>
          <p:cNvSpPr txBox="1"/>
          <p:nvPr/>
        </p:nvSpPr>
        <p:spPr>
          <a:xfrm>
            <a:off x="1447930" y="268166"/>
            <a:ext cx="9547497" cy="1077218"/>
          </a:xfrm>
          <a:prstGeom prst="rect">
            <a:avLst/>
          </a:prstGeom>
          <a:noFill/>
        </p:spPr>
        <p:txBody>
          <a:bodyPr wrap="square" rtlCol="0">
            <a:spAutoFit/>
          </a:bodyPr>
          <a:lstStyle/>
          <a:p>
            <a:pPr algn="ctr"/>
            <a:r>
              <a:rPr lang="en-US" sz="3200" dirty="0">
                <a:solidFill>
                  <a:schemeClr val="bg1"/>
                </a:solidFill>
              </a:rPr>
              <a:t>GEF-7 Programming Framework</a:t>
            </a:r>
            <a:br>
              <a:rPr lang="en-US" sz="3200" dirty="0">
                <a:solidFill>
                  <a:schemeClr val="bg1"/>
                </a:solidFill>
              </a:rPr>
            </a:br>
            <a:r>
              <a:rPr lang="en-US" sz="3200" dirty="0">
                <a:solidFill>
                  <a:schemeClr val="bg1"/>
                </a:solidFill>
              </a:rPr>
              <a:t>Focused and Complementary Approach to Deliver GEBs</a:t>
            </a:r>
          </a:p>
        </p:txBody>
      </p:sp>
    </p:spTree>
    <p:extLst>
      <p:ext uri="{BB962C8B-B14F-4D97-AF65-F5344CB8AC3E}">
        <p14:creationId xmlns:p14="http://schemas.microsoft.com/office/powerpoint/2010/main" val="393722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Résultat de recherche d'images pour &quot;natural capital&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9971" y="5304395"/>
            <a:ext cx="3004317" cy="12179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ésultat de recherche d'images pour &quot;reducing pollution&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1339084" y="3914393"/>
            <a:ext cx="3004317" cy="12268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ésultat de recherche d'images pour &quot;décarbonisation&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9087" y="2526039"/>
            <a:ext cx="3004317" cy="12545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ssocié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9087" y="1094972"/>
            <a:ext cx="2923836" cy="13043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82386" y="217714"/>
            <a:ext cx="11146972" cy="584775"/>
          </a:xfrm>
          <a:prstGeom prst="rect">
            <a:avLst/>
          </a:prstGeom>
          <a:solidFill>
            <a:schemeClr val="tx1"/>
          </a:solidFill>
        </p:spPr>
        <p:txBody>
          <a:bodyPr wrap="square" rtlCol="0">
            <a:spAutoFit/>
          </a:bodyPr>
          <a:lstStyle/>
          <a:p>
            <a:pPr algn="ctr"/>
            <a:r>
              <a:rPr lang="en-US" sz="3200" b="1" kern="0" dirty="0">
                <a:solidFill>
                  <a:schemeClr val="bg1"/>
                </a:solidFill>
                <a:cs typeface="Arial" panose="020B0604020202020204" pitchFamily="34" charset="0"/>
              </a:rPr>
              <a:t>GEF-7 Higher Level Integrative Framework for Impact Programs</a:t>
            </a:r>
            <a:endParaRPr lang="en-US" sz="3200" b="1" dirty="0">
              <a:solidFill>
                <a:schemeClr val="bg1"/>
              </a:solidFill>
            </a:endParaRPr>
          </a:p>
        </p:txBody>
      </p:sp>
      <p:sp>
        <p:nvSpPr>
          <p:cNvPr id="9" name="Freeform 8"/>
          <p:cNvSpPr/>
          <p:nvPr/>
        </p:nvSpPr>
        <p:spPr>
          <a:xfrm>
            <a:off x="4493152" y="1094972"/>
            <a:ext cx="5880929" cy="1304395"/>
          </a:xfrm>
          <a:custGeom>
            <a:avLst/>
            <a:gdLst>
              <a:gd name="connsiteX0" fmla="*/ 0 w 5880929"/>
              <a:gd name="connsiteY0" fmla="*/ 0 h 1304395"/>
              <a:gd name="connsiteX1" fmla="*/ 5880929 w 5880929"/>
              <a:gd name="connsiteY1" fmla="*/ 0 h 1304395"/>
              <a:gd name="connsiteX2" fmla="*/ 5880929 w 5880929"/>
              <a:gd name="connsiteY2" fmla="*/ 1304395 h 1304395"/>
              <a:gd name="connsiteX3" fmla="*/ 0 w 5880929"/>
              <a:gd name="connsiteY3" fmla="*/ 1304395 h 1304395"/>
              <a:gd name="connsiteX4" fmla="*/ 0 w 5880929"/>
              <a:gd name="connsiteY4" fmla="*/ 0 h 1304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0929" h="1304395">
                <a:moveTo>
                  <a:pt x="0" y="0"/>
                </a:moveTo>
                <a:lnTo>
                  <a:pt x="5880929" y="0"/>
                </a:lnTo>
                <a:lnTo>
                  <a:pt x="5880929" y="1304395"/>
                </a:lnTo>
                <a:lnTo>
                  <a:pt x="0" y="1304395"/>
                </a:lnTo>
                <a:lnTo>
                  <a:pt x="0" y="0"/>
                </a:lnTo>
                <a:close/>
              </a:path>
            </a:pathLst>
          </a:custGeom>
          <a:no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tx1"/>
                </a:solidFill>
              </a:rPr>
              <a:t>Land, Agriculture and Food Systems</a:t>
            </a:r>
          </a:p>
        </p:txBody>
      </p:sp>
      <p:sp>
        <p:nvSpPr>
          <p:cNvPr id="10" name="Freeform 9"/>
          <p:cNvSpPr/>
          <p:nvPr/>
        </p:nvSpPr>
        <p:spPr>
          <a:xfrm>
            <a:off x="4485058" y="5228867"/>
            <a:ext cx="5910663" cy="1304395"/>
          </a:xfrm>
          <a:custGeom>
            <a:avLst/>
            <a:gdLst>
              <a:gd name="connsiteX0" fmla="*/ 0 w 5910663"/>
              <a:gd name="connsiteY0" fmla="*/ 0 h 1304395"/>
              <a:gd name="connsiteX1" fmla="*/ 5910663 w 5910663"/>
              <a:gd name="connsiteY1" fmla="*/ 0 h 1304395"/>
              <a:gd name="connsiteX2" fmla="*/ 5910663 w 5910663"/>
              <a:gd name="connsiteY2" fmla="*/ 1304395 h 1304395"/>
              <a:gd name="connsiteX3" fmla="*/ 0 w 5910663"/>
              <a:gd name="connsiteY3" fmla="*/ 1304395 h 1304395"/>
              <a:gd name="connsiteX4" fmla="*/ 0 w 5910663"/>
              <a:gd name="connsiteY4" fmla="*/ 0 h 1304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0663" h="1304395">
                <a:moveTo>
                  <a:pt x="0" y="0"/>
                </a:moveTo>
                <a:lnTo>
                  <a:pt x="5910663" y="0"/>
                </a:lnTo>
                <a:lnTo>
                  <a:pt x="5910663" y="1304395"/>
                </a:lnTo>
                <a:lnTo>
                  <a:pt x="0" y="1304395"/>
                </a:lnTo>
                <a:lnTo>
                  <a:pt x="0" y="0"/>
                </a:lnTo>
                <a:close/>
              </a:path>
            </a:pathLst>
          </a:custGeom>
          <a:no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tx1"/>
                </a:solidFill>
              </a:rPr>
              <a:t>Natural Capital-Based Development </a:t>
            </a:r>
          </a:p>
        </p:txBody>
      </p:sp>
      <p:sp>
        <p:nvSpPr>
          <p:cNvPr id="11" name="Freeform 10"/>
          <p:cNvSpPr/>
          <p:nvPr/>
        </p:nvSpPr>
        <p:spPr>
          <a:xfrm>
            <a:off x="4507336" y="2478166"/>
            <a:ext cx="5866106" cy="1304395"/>
          </a:xfrm>
          <a:custGeom>
            <a:avLst/>
            <a:gdLst>
              <a:gd name="connsiteX0" fmla="*/ 0 w 5866106"/>
              <a:gd name="connsiteY0" fmla="*/ 0 h 1304395"/>
              <a:gd name="connsiteX1" fmla="*/ 5866106 w 5866106"/>
              <a:gd name="connsiteY1" fmla="*/ 0 h 1304395"/>
              <a:gd name="connsiteX2" fmla="*/ 5866106 w 5866106"/>
              <a:gd name="connsiteY2" fmla="*/ 1304395 h 1304395"/>
              <a:gd name="connsiteX3" fmla="*/ 0 w 5866106"/>
              <a:gd name="connsiteY3" fmla="*/ 1304395 h 1304395"/>
              <a:gd name="connsiteX4" fmla="*/ 0 w 5866106"/>
              <a:gd name="connsiteY4" fmla="*/ 0 h 1304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6106" h="1304395">
                <a:moveTo>
                  <a:pt x="0" y="0"/>
                </a:moveTo>
                <a:lnTo>
                  <a:pt x="5866106" y="0"/>
                </a:lnTo>
                <a:lnTo>
                  <a:pt x="5866106" y="1304395"/>
                </a:lnTo>
                <a:lnTo>
                  <a:pt x="0" y="1304395"/>
                </a:lnTo>
                <a:lnTo>
                  <a:pt x="0" y="0"/>
                </a:lnTo>
                <a:close/>
              </a:path>
            </a:pathLst>
          </a:custGeom>
          <a:no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tx1"/>
                </a:solidFill>
              </a:rPr>
              <a:t>Accelerating De-carbonation and Economic Footprint </a:t>
            </a:r>
          </a:p>
        </p:txBody>
      </p:sp>
      <p:sp>
        <p:nvSpPr>
          <p:cNvPr id="12" name="Freeform 11"/>
          <p:cNvSpPr/>
          <p:nvPr/>
        </p:nvSpPr>
        <p:spPr>
          <a:xfrm>
            <a:off x="4507337" y="3847782"/>
            <a:ext cx="5877114" cy="1304395"/>
          </a:xfrm>
          <a:custGeom>
            <a:avLst/>
            <a:gdLst>
              <a:gd name="connsiteX0" fmla="*/ 0 w 5751194"/>
              <a:gd name="connsiteY0" fmla="*/ 0 h 1304395"/>
              <a:gd name="connsiteX1" fmla="*/ 5751194 w 5751194"/>
              <a:gd name="connsiteY1" fmla="*/ 0 h 1304395"/>
              <a:gd name="connsiteX2" fmla="*/ 5751194 w 5751194"/>
              <a:gd name="connsiteY2" fmla="*/ 1304395 h 1304395"/>
              <a:gd name="connsiteX3" fmla="*/ 0 w 5751194"/>
              <a:gd name="connsiteY3" fmla="*/ 1304395 h 1304395"/>
              <a:gd name="connsiteX4" fmla="*/ 0 w 5751194"/>
              <a:gd name="connsiteY4" fmla="*/ 0 h 1304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194" h="1304395">
                <a:moveTo>
                  <a:pt x="0" y="0"/>
                </a:moveTo>
                <a:lnTo>
                  <a:pt x="5751194" y="0"/>
                </a:lnTo>
                <a:lnTo>
                  <a:pt x="5751194" y="1304395"/>
                </a:lnTo>
                <a:lnTo>
                  <a:pt x="0" y="1304395"/>
                </a:lnTo>
                <a:lnTo>
                  <a:pt x="0" y="0"/>
                </a:lnTo>
                <a:close/>
              </a:path>
            </a:pathLst>
          </a:custGeom>
          <a:no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tx1"/>
                </a:solidFill>
              </a:rPr>
              <a:t>Reduced Pollution and Waste</a:t>
            </a:r>
          </a:p>
        </p:txBody>
      </p:sp>
      <p:sp>
        <p:nvSpPr>
          <p:cNvPr id="4" name="Rectangle 3"/>
          <p:cNvSpPr/>
          <p:nvPr/>
        </p:nvSpPr>
        <p:spPr>
          <a:xfrm>
            <a:off x="3712636" y="1300541"/>
            <a:ext cx="53572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25400" dir="5400000" algn="ctr" rotWithShape="0">
                    <a:srgbClr val="6E747A">
                      <a:alpha val="43000"/>
                    </a:srgbClr>
                  </a:outerShdw>
                </a:effectLst>
              </a:rPr>
              <a:t>1</a:t>
            </a:r>
          </a:p>
        </p:txBody>
      </p:sp>
      <p:sp>
        <p:nvSpPr>
          <p:cNvPr id="5" name="Rectangle 4"/>
          <p:cNvSpPr/>
          <p:nvPr/>
        </p:nvSpPr>
        <p:spPr>
          <a:xfrm>
            <a:off x="3727199" y="2668698"/>
            <a:ext cx="535724" cy="923330"/>
          </a:xfrm>
          <a:prstGeom prst="rect">
            <a:avLst/>
          </a:prstGeom>
          <a:noFill/>
        </p:spPr>
        <p:txBody>
          <a:bodyPr wrap="none" lIns="91440" tIns="45720" rIns="91440" bIns="45720">
            <a:spAutoFit/>
          </a:bodyPr>
          <a:lstStyle/>
          <a:p>
            <a:pPr algn="ctr"/>
            <a:r>
              <a:rPr lang="en-US" sz="5400" dirty="0">
                <a:ln w="0"/>
                <a:solidFill>
                  <a:schemeClr val="bg1"/>
                </a:solidFill>
                <a:effectLst>
                  <a:outerShdw blurRad="38100" dist="25400" dir="5400000" algn="ctr" rotWithShape="0">
                    <a:srgbClr val="6E747A">
                      <a:alpha val="43000"/>
                    </a:srgbClr>
                  </a:outerShdw>
                </a:effectLst>
              </a:rPr>
              <a:t>2</a:t>
            </a:r>
            <a:endParaRPr lang="en-US" sz="5400" b="0" cap="none" spc="0" dirty="0">
              <a:ln w="0"/>
              <a:solidFill>
                <a:schemeClr val="bg1"/>
              </a:solidFill>
              <a:effectLst>
                <a:outerShdw blurRad="38100" dist="25400" dir="5400000" algn="ctr" rotWithShape="0">
                  <a:srgbClr val="6E747A">
                    <a:alpha val="43000"/>
                  </a:srgbClr>
                </a:outerShdw>
              </a:effectLst>
            </a:endParaRPr>
          </a:p>
        </p:txBody>
      </p:sp>
      <p:sp>
        <p:nvSpPr>
          <p:cNvPr id="6" name="Rectangle 5"/>
          <p:cNvSpPr/>
          <p:nvPr/>
        </p:nvSpPr>
        <p:spPr>
          <a:xfrm>
            <a:off x="3727199" y="4038314"/>
            <a:ext cx="535724" cy="923330"/>
          </a:xfrm>
          <a:prstGeom prst="rect">
            <a:avLst/>
          </a:prstGeom>
          <a:noFill/>
        </p:spPr>
        <p:txBody>
          <a:bodyPr wrap="none" lIns="91440" tIns="45720" rIns="91440" bIns="45720">
            <a:spAutoFit/>
          </a:bodyPr>
          <a:lstStyle/>
          <a:p>
            <a:pPr algn="ctr"/>
            <a:r>
              <a:rPr lang="en-US" sz="5400" dirty="0">
                <a:ln w="0"/>
                <a:solidFill>
                  <a:schemeClr val="bg1"/>
                </a:solidFill>
                <a:effectLst>
                  <a:outerShdw blurRad="38100" dist="25400" dir="5400000" algn="ctr" rotWithShape="0">
                    <a:srgbClr val="6E747A">
                      <a:alpha val="43000"/>
                    </a:srgbClr>
                  </a:outerShdw>
                </a:effectLst>
              </a:rPr>
              <a:t>3</a:t>
            </a:r>
            <a:endParaRPr lang="en-US" sz="5400" b="0" cap="none" spc="0" dirty="0">
              <a:ln w="0"/>
              <a:solidFill>
                <a:schemeClr val="bg1"/>
              </a:solidFill>
              <a:effectLst>
                <a:outerShdw blurRad="38100" dist="25400" dir="5400000" algn="ctr" rotWithShape="0">
                  <a:srgbClr val="6E747A">
                    <a:alpha val="43000"/>
                  </a:srgbClr>
                </a:outerShdw>
              </a:effectLst>
            </a:endParaRPr>
          </a:p>
        </p:txBody>
      </p:sp>
      <p:sp>
        <p:nvSpPr>
          <p:cNvPr id="7" name="Rectangle 6"/>
          <p:cNvSpPr/>
          <p:nvPr/>
        </p:nvSpPr>
        <p:spPr>
          <a:xfrm>
            <a:off x="3727199" y="5419399"/>
            <a:ext cx="535724" cy="923330"/>
          </a:xfrm>
          <a:prstGeom prst="rect">
            <a:avLst/>
          </a:prstGeom>
          <a:noFill/>
        </p:spPr>
        <p:txBody>
          <a:bodyPr wrap="none" lIns="91440" tIns="45720" rIns="91440" bIns="45720">
            <a:spAutoFit/>
          </a:bodyPr>
          <a:lstStyle/>
          <a:p>
            <a:pPr algn="ctr"/>
            <a:r>
              <a:rPr lang="en-US" sz="5400" dirty="0">
                <a:ln w="0"/>
                <a:solidFill>
                  <a:schemeClr val="bg1"/>
                </a:solidFill>
                <a:effectLst>
                  <a:outerShdw blurRad="38100" dist="25400" dir="5400000" algn="ctr" rotWithShape="0">
                    <a:srgbClr val="6E747A">
                      <a:alpha val="43000"/>
                    </a:srgbClr>
                  </a:outerShdw>
                </a:effectLst>
              </a:rPr>
              <a:t>4</a:t>
            </a:r>
            <a:endParaRPr lang="en-US" sz="5400" b="0" cap="none" spc="0" dirty="0">
              <a:ln w="0"/>
              <a:solidFill>
                <a:schemeClr val="bg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67637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ropical agricul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 y="-508413"/>
            <a:ext cx="12388850" cy="820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96850" y="-508413"/>
            <a:ext cx="12388850" cy="8204200"/>
          </a:xfrm>
          <a:prstGeom prst="rect">
            <a:avLst/>
          </a:prstGeom>
          <a:solidFill>
            <a:schemeClr val="tx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a:stretch>
            <a:fillRect/>
          </a:stretch>
        </p:blipFill>
        <p:spPr>
          <a:xfrm>
            <a:off x="9860075" y="3593687"/>
            <a:ext cx="1164714" cy="1362061"/>
          </a:xfrm>
          <a:prstGeom prst="rect">
            <a:avLst/>
          </a:prstGeom>
        </p:spPr>
      </p:pic>
      <p:sp>
        <p:nvSpPr>
          <p:cNvPr id="4" name="Pentagon 3"/>
          <p:cNvSpPr/>
          <p:nvPr/>
        </p:nvSpPr>
        <p:spPr>
          <a:xfrm>
            <a:off x="3293549" y="2297720"/>
            <a:ext cx="6400800" cy="3788846"/>
          </a:xfrm>
          <a:prstGeom prst="homePlat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p:cNvSpPr txBox="1"/>
          <p:nvPr/>
        </p:nvSpPr>
        <p:spPr>
          <a:xfrm>
            <a:off x="1240971" y="352671"/>
            <a:ext cx="9949544" cy="769441"/>
          </a:xfrm>
          <a:prstGeom prst="rect">
            <a:avLst/>
          </a:prstGeom>
          <a:solidFill>
            <a:schemeClr val="tx1"/>
          </a:solidFill>
        </p:spPr>
        <p:txBody>
          <a:bodyPr wrap="square" rtlCol="0">
            <a:spAutoFit/>
          </a:bodyPr>
          <a:lstStyle/>
          <a:p>
            <a:pPr algn="ctr"/>
            <a:r>
              <a:rPr lang="en-US" sz="4400" kern="0" dirty="0">
                <a:solidFill>
                  <a:schemeClr val="bg1"/>
                </a:solidFill>
                <a:cs typeface="Arial" panose="020B0604020202020204" pitchFamily="34" charset="0"/>
              </a:rPr>
              <a:t>Land, Agriculture and Food Systems</a:t>
            </a:r>
            <a:endParaRPr lang="en-US" sz="4400" dirty="0">
              <a:solidFill>
                <a:schemeClr val="bg1"/>
              </a:solidFill>
            </a:endParaRPr>
          </a:p>
        </p:txBody>
      </p:sp>
      <p:sp>
        <p:nvSpPr>
          <p:cNvPr id="6" name="Rectangle 5"/>
          <p:cNvSpPr/>
          <p:nvPr/>
        </p:nvSpPr>
        <p:spPr>
          <a:xfrm>
            <a:off x="2426373" y="3729333"/>
            <a:ext cx="53572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25400" dir="5400000" algn="ctr" rotWithShape="0">
                    <a:srgbClr val="6E747A">
                      <a:alpha val="43000"/>
                    </a:srgbClr>
                  </a:outerShdw>
                </a:effectLst>
              </a:rPr>
              <a:t>1</a:t>
            </a:r>
          </a:p>
        </p:txBody>
      </p:sp>
    </p:spTree>
    <p:extLst>
      <p:ext uri="{BB962C8B-B14F-4D97-AF65-F5344CB8AC3E}">
        <p14:creationId xmlns:p14="http://schemas.microsoft.com/office/powerpoint/2010/main" val="2120479609"/>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8515</TotalTime>
  <Words>4573</Words>
  <Application>Microsoft Office PowerPoint</Application>
  <PresentationFormat>Widescreen</PresentationFormat>
  <Paragraphs>618</Paragraphs>
  <Slides>34</Slides>
  <Notes>21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34</vt:i4>
      </vt:variant>
    </vt:vector>
  </HeadingPairs>
  <TitlesOfParts>
    <vt:vector size="46" baseType="lpstr">
      <vt:lpstr>Arial</vt:lpstr>
      <vt:lpstr>Calibri</vt:lpstr>
      <vt:lpstr>Calibri Light</vt:lpstr>
      <vt:lpstr>Helvetica Light</vt:lpstr>
      <vt:lpstr>Times New Roman</vt:lpstr>
      <vt:lpstr>Trebuchet MS</vt:lpstr>
      <vt:lpstr>Wingdings</vt:lpstr>
      <vt:lpstr>Wingdings 3</vt:lpstr>
      <vt:lpstr>Yu Mincho</vt:lpstr>
      <vt:lpstr>2_Office Theme</vt:lpstr>
      <vt:lpstr>Facet</vt:lpstr>
      <vt:lpstr>1_Facet</vt:lpstr>
      <vt:lpstr>Highlights of the First Meeting of the Seventh Replenishment of the GEF Trust Fund, Paris, March 28-30, 2017  </vt:lpstr>
      <vt:lpstr>Structure of the Presentation</vt:lpstr>
      <vt:lpstr>Background </vt:lpstr>
      <vt:lpstr>Pressures on the World’s Environmental Systems Continue to Grow</vt:lpstr>
      <vt:lpstr>PowerPoint Presentation</vt:lpstr>
      <vt:lpstr>The GEF’s Response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Were the Impact Programs Determined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Outline of The Policy Agenda</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GEF-7  Preliminary thoughts about key replenishment issues</dc:title>
  <dc:creator>Claus Pram Astrup</dc:creator>
  <cp:lastModifiedBy>Herbert Acquay</cp:lastModifiedBy>
  <cp:revision>705</cp:revision>
  <cp:lastPrinted>2017-03-23T21:55:56Z</cp:lastPrinted>
  <dcterms:created xsi:type="dcterms:W3CDTF">2017-01-12T16:53:42Z</dcterms:created>
  <dcterms:modified xsi:type="dcterms:W3CDTF">2017-04-04T08:05:51Z</dcterms:modified>
</cp:coreProperties>
</file>