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699" r:id="rId2"/>
    <p:sldMasterId id="2147483711" r:id="rId3"/>
    <p:sldMasterId id="2147483724" r:id="rId4"/>
    <p:sldMasterId id="2147483737" r:id="rId5"/>
    <p:sldMasterId id="2147483750" r:id="rId6"/>
  </p:sldMasterIdLst>
  <p:notesMasterIdLst>
    <p:notesMasterId r:id="rId48"/>
  </p:notesMasterIdLst>
  <p:sldIdLst>
    <p:sldId id="402" r:id="rId7"/>
    <p:sldId id="559" r:id="rId8"/>
    <p:sldId id="560" r:id="rId9"/>
    <p:sldId id="591" r:id="rId10"/>
    <p:sldId id="561" r:id="rId11"/>
    <p:sldId id="550" r:id="rId12"/>
    <p:sldId id="563" r:id="rId13"/>
    <p:sldId id="564" r:id="rId14"/>
    <p:sldId id="565" r:id="rId15"/>
    <p:sldId id="566" r:id="rId16"/>
    <p:sldId id="567" r:id="rId17"/>
    <p:sldId id="568" r:id="rId18"/>
    <p:sldId id="569" r:id="rId19"/>
    <p:sldId id="570" r:id="rId20"/>
    <p:sldId id="571" r:id="rId21"/>
    <p:sldId id="572" r:id="rId22"/>
    <p:sldId id="573" r:id="rId23"/>
    <p:sldId id="574" r:id="rId24"/>
    <p:sldId id="575" r:id="rId25"/>
    <p:sldId id="576" r:id="rId26"/>
    <p:sldId id="590" r:id="rId27"/>
    <p:sldId id="578" r:id="rId28"/>
    <p:sldId id="579" r:id="rId29"/>
    <p:sldId id="580" r:id="rId30"/>
    <p:sldId id="581" r:id="rId31"/>
    <p:sldId id="582" r:id="rId32"/>
    <p:sldId id="583" r:id="rId33"/>
    <p:sldId id="481" r:id="rId34"/>
    <p:sldId id="434" r:id="rId35"/>
    <p:sldId id="435" r:id="rId36"/>
    <p:sldId id="436" r:id="rId37"/>
    <p:sldId id="457" r:id="rId38"/>
    <p:sldId id="437" r:id="rId39"/>
    <p:sldId id="584" r:id="rId40"/>
    <p:sldId id="585" r:id="rId41"/>
    <p:sldId id="586" r:id="rId42"/>
    <p:sldId id="587" r:id="rId43"/>
    <p:sldId id="588" r:id="rId44"/>
    <p:sldId id="589" r:id="rId45"/>
    <p:sldId id="592" r:id="rId46"/>
    <p:sldId id="544" r:id="rId47"/>
  </p:sldIdLst>
  <p:sldSz cx="12192000" cy="6858000"/>
  <p:notesSz cx="6980238"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us Pram Astrup" initials="CPA" lastIdx="0" clrIdx="0">
    <p:extLst>
      <p:ext uri="{19B8F6BF-5375-455C-9EA6-DF929625EA0E}">
        <p15:presenceInfo xmlns:p15="http://schemas.microsoft.com/office/powerpoint/2012/main" userId="S-1-5-21-88094858-919529-1617787245-21141" providerId="AD"/>
      </p:ext>
    </p:extLst>
  </p:cmAuthor>
  <p:cmAuthor id="2" name="Naoko Ishii" initials="NI" lastIdx="5" clrIdx="1">
    <p:extLst>
      <p:ext uri="{19B8F6BF-5375-455C-9EA6-DF929625EA0E}">
        <p15:presenceInfo xmlns:p15="http://schemas.microsoft.com/office/powerpoint/2012/main" userId="S-1-5-21-88094858-919529-1617787245-14691" providerId="AD"/>
      </p:ext>
    </p:extLst>
  </p:cmAuthor>
  <p:cmAuthor id="3" name="Gustavo Alberto Fonseca" initials="GAF" lastIdx="4" clrIdx="2">
    <p:extLst>
      <p:ext uri="{19B8F6BF-5375-455C-9EA6-DF929625EA0E}">
        <p15:presenceInfo xmlns:p15="http://schemas.microsoft.com/office/powerpoint/2012/main" userId="S-1-5-21-88094858-919529-1617787245-3352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B56B"/>
    <a:srgbClr val="009900"/>
    <a:srgbClr val="062C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98" autoAdjust="0"/>
    <p:restoredTop sz="75045" autoAdjust="0"/>
  </p:normalViewPr>
  <p:slideViewPr>
    <p:cSldViewPr snapToGrid="0">
      <p:cViewPr varScale="1">
        <p:scale>
          <a:sx n="51" d="100"/>
          <a:sy n="51" d="100"/>
        </p:scale>
        <p:origin x="1520" y="36"/>
      </p:cViewPr>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0" d="100"/>
        <a:sy n="6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ableStyles" Target="tableStyles.xml"/><Relationship Id="rId5" Type="http://schemas.openxmlformats.org/officeDocument/2006/relationships/slideMaster" Target="slideMasters/slideMaster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672E11-A3D4-4BBB-A87E-1803AC6E4E37}" type="doc">
      <dgm:prSet loTypeId="urn:microsoft.com/office/officeart/2008/layout/CircleAccentTimeline" loCatId="process" qsTypeId="urn:microsoft.com/office/officeart/2005/8/quickstyle/simple1" qsCatId="simple" csTypeId="urn:microsoft.com/office/officeart/2005/8/colors/accent1_2" csCatId="accent1" phldr="1"/>
      <dgm:spPr/>
      <dgm:t>
        <a:bodyPr/>
        <a:lstStyle/>
        <a:p>
          <a:endParaRPr lang="en-US"/>
        </a:p>
      </dgm:t>
    </dgm:pt>
    <dgm:pt modelId="{0417811A-87B3-4205-94CA-C9C8258DFA8A}">
      <dgm:prSet phldrT="[Text]" custT="1"/>
      <dgm:spPr/>
      <dgm:t>
        <a:bodyPr anchor="ctr" anchorCtr="0"/>
        <a:lstStyle/>
        <a:p>
          <a:pPr algn="l"/>
          <a:r>
            <a:rPr lang="en-US" sz="2000" b="0" dirty="0">
              <a:solidFill>
                <a:schemeClr val="tx1"/>
              </a:solidFill>
              <a:latin typeface="+mj-lt"/>
            </a:rPr>
            <a:t>October 2016: Process launched by GEF Council</a:t>
          </a:r>
        </a:p>
      </dgm:t>
    </dgm:pt>
    <dgm:pt modelId="{F2A3D060-9656-45E6-A18E-A04B3C06BBD4}" type="parTrans" cxnId="{3A250A77-C357-40C1-88C0-0E80A9DED38D}">
      <dgm:prSet/>
      <dgm:spPr/>
      <dgm:t>
        <a:bodyPr/>
        <a:lstStyle/>
        <a:p>
          <a:pPr algn="l"/>
          <a:endParaRPr lang="en-US" sz="2800" b="0">
            <a:solidFill>
              <a:schemeClr val="bg1"/>
            </a:solidFill>
            <a:latin typeface="+mj-lt"/>
          </a:endParaRPr>
        </a:p>
      </dgm:t>
    </dgm:pt>
    <dgm:pt modelId="{63874FFD-BE98-45B2-9AAB-41D7ACBEBF78}" type="sibTrans" cxnId="{3A250A77-C357-40C1-88C0-0E80A9DED38D}">
      <dgm:prSet/>
      <dgm:spPr/>
      <dgm:t>
        <a:bodyPr/>
        <a:lstStyle/>
        <a:p>
          <a:pPr algn="l"/>
          <a:endParaRPr lang="en-US" sz="2800" b="0">
            <a:solidFill>
              <a:schemeClr val="bg1"/>
            </a:solidFill>
            <a:latin typeface="+mj-lt"/>
          </a:endParaRPr>
        </a:p>
      </dgm:t>
    </dgm:pt>
    <dgm:pt modelId="{72337E75-96CE-4ECF-9B6C-2EAC5D458AF8}">
      <dgm:prSet phldrT="[Text]" custT="1"/>
      <dgm:spPr/>
      <dgm:t>
        <a:bodyPr anchor="ctr" anchorCtr="0"/>
        <a:lstStyle/>
        <a:p>
          <a:pPr algn="l"/>
          <a:r>
            <a:rPr lang="en-US" sz="2000" b="0" dirty="0">
              <a:solidFill>
                <a:schemeClr val="tx1"/>
              </a:solidFill>
              <a:latin typeface="+mj-lt"/>
            </a:rPr>
            <a:t>Feb 2017: Technical Advisory Group meetings</a:t>
          </a:r>
        </a:p>
      </dgm:t>
    </dgm:pt>
    <dgm:pt modelId="{66509010-F805-441E-BFB5-E99D70C65DD4}" type="parTrans" cxnId="{FD1449AF-FAFF-4C7B-92E0-58AB3E516140}">
      <dgm:prSet/>
      <dgm:spPr/>
      <dgm:t>
        <a:bodyPr/>
        <a:lstStyle/>
        <a:p>
          <a:pPr algn="l"/>
          <a:endParaRPr lang="en-US" sz="2800" b="0">
            <a:solidFill>
              <a:schemeClr val="bg1"/>
            </a:solidFill>
            <a:latin typeface="+mj-lt"/>
          </a:endParaRPr>
        </a:p>
      </dgm:t>
    </dgm:pt>
    <dgm:pt modelId="{9BF02310-8C14-4169-BD58-0358AEEEDE2A}" type="sibTrans" cxnId="{FD1449AF-FAFF-4C7B-92E0-58AB3E516140}">
      <dgm:prSet/>
      <dgm:spPr/>
      <dgm:t>
        <a:bodyPr/>
        <a:lstStyle/>
        <a:p>
          <a:pPr algn="l"/>
          <a:endParaRPr lang="en-US" sz="2800" b="0">
            <a:solidFill>
              <a:schemeClr val="bg1"/>
            </a:solidFill>
            <a:latin typeface="+mj-lt"/>
          </a:endParaRPr>
        </a:p>
      </dgm:t>
    </dgm:pt>
    <dgm:pt modelId="{A88591B3-817D-4A35-945F-33F0AB79117F}">
      <dgm:prSet phldrT="[Text]" custT="1"/>
      <dgm:spPr/>
      <dgm:t>
        <a:bodyPr anchor="ctr" anchorCtr="0"/>
        <a:lstStyle/>
        <a:p>
          <a:pPr algn="l"/>
          <a:r>
            <a:rPr lang="en-US" sz="2000" b="0" dirty="0">
              <a:solidFill>
                <a:schemeClr val="tx1"/>
              </a:solidFill>
              <a:latin typeface="+mj-lt"/>
            </a:rPr>
            <a:t>March 29-30, 2017: First Meeting</a:t>
          </a:r>
        </a:p>
      </dgm:t>
    </dgm:pt>
    <dgm:pt modelId="{0AD1E43E-544F-43A7-B068-9102BC80A40A}" type="parTrans" cxnId="{C4D615CA-77CC-47F2-B89D-1E179614ACFE}">
      <dgm:prSet/>
      <dgm:spPr/>
      <dgm:t>
        <a:bodyPr/>
        <a:lstStyle/>
        <a:p>
          <a:pPr algn="l"/>
          <a:endParaRPr lang="en-US" sz="2800" b="0">
            <a:solidFill>
              <a:schemeClr val="bg1"/>
            </a:solidFill>
            <a:latin typeface="+mj-lt"/>
          </a:endParaRPr>
        </a:p>
      </dgm:t>
    </dgm:pt>
    <dgm:pt modelId="{678B0255-BC9B-4DA8-9C85-EB496FC9F42B}" type="sibTrans" cxnId="{C4D615CA-77CC-47F2-B89D-1E179614ACFE}">
      <dgm:prSet/>
      <dgm:spPr/>
      <dgm:t>
        <a:bodyPr/>
        <a:lstStyle/>
        <a:p>
          <a:pPr algn="l"/>
          <a:endParaRPr lang="en-US" sz="2800" b="0">
            <a:solidFill>
              <a:schemeClr val="bg1"/>
            </a:solidFill>
            <a:latin typeface="+mj-lt"/>
          </a:endParaRPr>
        </a:p>
      </dgm:t>
    </dgm:pt>
    <dgm:pt modelId="{AD682FF1-5190-4F9E-A497-51B0B5A69474}">
      <dgm:prSet phldrT="[Text]" custT="1"/>
      <dgm:spPr/>
      <dgm:t>
        <a:bodyPr anchor="ctr" anchorCtr="0"/>
        <a:lstStyle/>
        <a:p>
          <a:pPr algn="l"/>
          <a:r>
            <a:rPr lang="en-US" sz="2000" b="0" dirty="0">
              <a:solidFill>
                <a:schemeClr val="tx1"/>
              </a:solidFill>
              <a:latin typeface="+mj-lt"/>
            </a:rPr>
            <a:t>April –Sept 2017: Consultations</a:t>
          </a:r>
        </a:p>
      </dgm:t>
    </dgm:pt>
    <dgm:pt modelId="{D7A1DB3C-3C29-43B3-A291-C3BBEFB46D00}" type="parTrans" cxnId="{C64DBE2B-4FEF-4976-89AA-DD3A4C84E35E}">
      <dgm:prSet/>
      <dgm:spPr/>
      <dgm:t>
        <a:bodyPr/>
        <a:lstStyle/>
        <a:p>
          <a:pPr algn="l"/>
          <a:endParaRPr lang="en-US" sz="2800" b="0">
            <a:solidFill>
              <a:schemeClr val="bg1"/>
            </a:solidFill>
            <a:latin typeface="+mj-lt"/>
          </a:endParaRPr>
        </a:p>
      </dgm:t>
    </dgm:pt>
    <dgm:pt modelId="{480F4562-4C12-48B5-B85B-4D47DF2A7A28}" type="sibTrans" cxnId="{C64DBE2B-4FEF-4976-89AA-DD3A4C84E35E}">
      <dgm:prSet/>
      <dgm:spPr/>
      <dgm:t>
        <a:bodyPr/>
        <a:lstStyle/>
        <a:p>
          <a:pPr algn="l"/>
          <a:endParaRPr lang="en-US" sz="2800" b="0">
            <a:solidFill>
              <a:schemeClr val="bg1"/>
            </a:solidFill>
            <a:latin typeface="+mj-lt"/>
          </a:endParaRPr>
        </a:p>
      </dgm:t>
    </dgm:pt>
    <dgm:pt modelId="{B9AF30D1-170B-4E51-B726-90DF887861EA}">
      <dgm:prSet custT="1"/>
      <dgm:spPr/>
      <dgm:t>
        <a:bodyPr anchor="ctr" anchorCtr="0"/>
        <a:lstStyle/>
        <a:p>
          <a:pPr algn="l"/>
          <a:r>
            <a:rPr lang="en-US" sz="2000" b="0" dirty="0">
              <a:solidFill>
                <a:schemeClr val="tx1"/>
              </a:solidFill>
              <a:latin typeface="+mj-lt"/>
            </a:rPr>
            <a:t>Oct 3-5, 2017: Second Meeting</a:t>
          </a:r>
        </a:p>
      </dgm:t>
    </dgm:pt>
    <dgm:pt modelId="{DAD0C04B-A20D-4DDC-83A5-D1C82CA07580}" type="parTrans" cxnId="{E2602223-0BAF-410D-8B8A-E2A63A8D1218}">
      <dgm:prSet/>
      <dgm:spPr/>
      <dgm:t>
        <a:bodyPr/>
        <a:lstStyle/>
        <a:p>
          <a:pPr algn="l"/>
          <a:endParaRPr lang="en-US" sz="2800" b="0">
            <a:solidFill>
              <a:schemeClr val="bg1"/>
            </a:solidFill>
          </a:endParaRPr>
        </a:p>
      </dgm:t>
    </dgm:pt>
    <dgm:pt modelId="{96040C4C-F25A-4EB2-9EF5-63F11284CBF0}" type="sibTrans" cxnId="{E2602223-0BAF-410D-8B8A-E2A63A8D1218}">
      <dgm:prSet/>
      <dgm:spPr/>
      <dgm:t>
        <a:bodyPr/>
        <a:lstStyle/>
        <a:p>
          <a:pPr algn="l"/>
          <a:endParaRPr lang="en-US" sz="2800" b="0">
            <a:solidFill>
              <a:schemeClr val="bg1"/>
            </a:solidFill>
          </a:endParaRPr>
        </a:p>
      </dgm:t>
    </dgm:pt>
    <dgm:pt modelId="{5D22963E-662D-4D24-8036-AF8AA267EFD7}">
      <dgm:prSet custT="1"/>
      <dgm:spPr/>
      <dgm:t>
        <a:bodyPr anchor="ctr" anchorCtr="0"/>
        <a:lstStyle/>
        <a:p>
          <a:pPr algn="l"/>
          <a:r>
            <a:rPr lang="en-US" sz="2000" b="0" dirty="0">
              <a:solidFill>
                <a:schemeClr val="tx1"/>
              </a:solidFill>
              <a:latin typeface="+mj-lt"/>
            </a:rPr>
            <a:t>Jan 23-25, 2018: Third Meeting</a:t>
          </a:r>
        </a:p>
      </dgm:t>
    </dgm:pt>
    <dgm:pt modelId="{79719B2B-164F-48D4-B09E-DDBF479D1049}" type="parTrans" cxnId="{1E3D4BB5-6A9D-436C-B97C-F96D1FDED9C4}">
      <dgm:prSet/>
      <dgm:spPr/>
      <dgm:t>
        <a:bodyPr/>
        <a:lstStyle/>
        <a:p>
          <a:endParaRPr lang="en-US"/>
        </a:p>
      </dgm:t>
    </dgm:pt>
    <dgm:pt modelId="{B1F5A624-B94C-4FCA-A1D3-5E6DD3F4A6EF}" type="sibTrans" cxnId="{1E3D4BB5-6A9D-436C-B97C-F96D1FDED9C4}">
      <dgm:prSet/>
      <dgm:spPr/>
      <dgm:t>
        <a:bodyPr/>
        <a:lstStyle/>
        <a:p>
          <a:endParaRPr lang="en-US"/>
        </a:p>
      </dgm:t>
    </dgm:pt>
    <dgm:pt modelId="{F9C750AD-A731-4A13-8CFE-669D26C211BA}">
      <dgm:prSet custT="1"/>
      <dgm:spPr/>
      <dgm:t>
        <a:bodyPr anchor="ctr" anchorCtr="0"/>
        <a:lstStyle/>
        <a:p>
          <a:pPr algn="l"/>
          <a:r>
            <a:rPr lang="en-US" sz="2000" b="0" dirty="0">
              <a:solidFill>
                <a:schemeClr val="tx1"/>
              </a:solidFill>
              <a:latin typeface="+mj-lt"/>
            </a:rPr>
            <a:t>April 26-27, 2018: Fourth Meeting (pledging)</a:t>
          </a:r>
        </a:p>
      </dgm:t>
    </dgm:pt>
    <dgm:pt modelId="{427D4D07-DC73-41E0-ACFB-82E8B38CCB64}" type="parTrans" cxnId="{74D0E102-5AF1-482E-A650-31188374A3FF}">
      <dgm:prSet/>
      <dgm:spPr/>
      <dgm:t>
        <a:bodyPr/>
        <a:lstStyle/>
        <a:p>
          <a:endParaRPr lang="en-US"/>
        </a:p>
      </dgm:t>
    </dgm:pt>
    <dgm:pt modelId="{B0BAC28B-A79D-4E26-8EE2-748894BD6785}" type="sibTrans" cxnId="{74D0E102-5AF1-482E-A650-31188374A3FF}">
      <dgm:prSet/>
      <dgm:spPr/>
      <dgm:t>
        <a:bodyPr/>
        <a:lstStyle/>
        <a:p>
          <a:endParaRPr lang="en-US"/>
        </a:p>
      </dgm:t>
    </dgm:pt>
    <dgm:pt modelId="{736C6754-8955-4532-B0A9-71F8E3E55D82}">
      <dgm:prSet custT="1"/>
      <dgm:spPr/>
      <dgm:t>
        <a:bodyPr anchor="ctr" anchorCtr="0"/>
        <a:lstStyle/>
        <a:p>
          <a:pPr algn="l"/>
          <a:r>
            <a:rPr lang="en-US" sz="2000" b="0" dirty="0">
              <a:solidFill>
                <a:schemeClr val="tx1"/>
              </a:solidFill>
              <a:latin typeface="+mj-lt"/>
            </a:rPr>
            <a:t>June 24-29, 2018: 6</a:t>
          </a:r>
          <a:r>
            <a:rPr lang="en-US" sz="2000" b="0" baseline="30000" dirty="0">
              <a:solidFill>
                <a:schemeClr val="tx1"/>
              </a:solidFill>
              <a:latin typeface="+mj-lt"/>
            </a:rPr>
            <a:t>th</a:t>
          </a:r>
          <a:r>
            <a:rPr lang="en-US" sz="2000" b="0" dirty="0">
              <a:solidFill>
                <a:schemeClr val="tx1"/>
              </a:solidFill>
              <a:latin typeface="+mj-lt"/>
            </a:rPr>
            <a:t> GEF Assembly</a:t>
          </a:r>
        </a:p>
      </dgm:t>
    </dgm:pt>
    <dgm:pt modelId="{BABD8C79-6E1A-4F1F-8B64-10B3A32F919C}" type="parTrans" cxnId="{0263F73A-9DA2-4A29-8524-7C3E6ED948BA}">
      <dgm:prSet/>
      <dgm:spPr/>
      <dgm:t>
        <a:bodyPr/>
        <a:lstStyle/>
        <a:p>
          <a:endParaRPr lang="en-US"/>
        </a:p>
      </dgm:t>
    </dgm:pt>
    <dgm:pt modelId="{269DA32B-D67C-44E2-AF36-E58F48DED889}" type="sibTrans" cxnId="{0263F73A-9DA2-4A29-8524-7C3E6ED948BA}">
      <dgm:prSet/>
      <dgm:spPr/>
      <dgm:t>
        <a:bodyPr/>
        <a:lstStyle/>
        <a:p>
          <a:endParaRPr lang="en-US"/>
        </a:p>
      </dgm:t>
    </dgm:pt>
    <dgm:pt modelId="{776B3E99-059C-421D-91D5-1978ED95F870}" type="pres">
      <dgm:prSet presAssocID="{F6672E11-A3D4-4BBB-A87E-1803AC6E4E37}" presName="Name0" presStyleCnt="0">
        <dgm:presLayoutVars>
          <dgm:dir/>
        </dgm:presLayoutVars>
      </dgm:prSet>
      <dgm:spPr/>
    </dgm:pt>
    <dgm:pt modelId="{8249D981-5690-42A2-8816-2BC0B1639428}" type="pres">
      <dgm:prSet presAssocID="{0417811A-87B3-4205-94CA-C9C8258DFA8A}" presName="parComposite" presStyleCnt="0"/>
      <dgm:spPr/>
    </dgm:pt>
    <dgm:pt modelId="{5C5A3B3B-9564-4F20-AFE4-3DC6D79558DA}" type="pres">
      <dgm:prSet presAssocID="{0417811A-87B3-4205-94CA-C9C8258DFA8A}" presName="parBigCircle" presStyleLbl="node0" presStyleIdx="0" presStyleCnt="6"/>
      <dgm:spPr>
        <a:solidFill>
          <a:schemeClr val="accent4">
            <a:alpha val="60000"/>
          </a:schemeClr>
        </a:solidFill>
        <a:ln>
          <a:noFill/>
        </a:ln>
      </dgm:spPr>
    </dgm:pt>
    <dgm:pt modelId="{B28E044E-37E9-4ABC-BC22-73D568B8E485}" type="pres">
      <dgm:prSet presAssocID="{0417811A-87B3-4205-94CA-C9C8258DFA8A}" presName="parTx" presStyleLbl="revTx" presStyleIdx="0" presStyleCnt="10" custLinFactNeighborX="-4386" custLinFactNeighborY="-7277"/>
      <dgm:spPr/>
    </dgm:pt>
    <dgm:pt modelId="{C97C10CC-A974-4D11-A393-2AFC44B644D7}" type="pres">
      <dgm:prSet presAssocID="{0417811A-87B3-4205-94CA-C9C8258DFA8A}" presName="bSpace" presStyleCnt="0"/>
      <dgm:spPr/>
    </dgm:pt>
    <dgm:pt modelId="{63C5A62C-74D3-44B2-B812-7A5B6AFF6E74}" type="pres">
      <dgm:prSet presAssocID="{0417811A-87B3-4205-94CA-C9C8258DFA8A}" presName="parBackupNorm" presStyleCnt="0"/>
      <dgm:spPr/>
    </dgm:pt>
    <dgm:pt modelId="{58BAF3DD-0A69-42DD-91CA-892B7C582963}" type="pres">
      <dgm:prSet presAssocID="{63874FFD-BE98-45B2-9AAB-41D7ACBEBF78}" presName="parSpace" presStyleCnt="0"/>
      <dgm:spPr/>
    </dgm:pt>
    <dgm:pt modelId="{238F9EC6-374E-4DD4-90E1-0018C563C0B3}" type="pres">
      <dgm:prSet presAssocID="{72337E75-96CE-4ECF-9B6C-2EAC5D458AF8}" presName="desBackupLeftNorm" presStyleCnt="0"/>
      <dgm:spPr/>
    </dgm:pt>
    <dgm:pt modelId="{ED96F89D-892C-454F-91BE-2DCDF5D4088B}" type="pres">
      <dgm:prSet presAssocID="{72337E75-96CE-4ECF-9B6C-2EAC5D458AF8}" presName="desComposite" presStyleCnt="0"/>
      <dgm:spPr/>
    </dgm:pt>
    <dgm:pt modelId="{E0CED2E1-B7AB-4B9D-A5C7-0D273C70E2D4}" type="pres">
      <dgm:prSet presAssocID="{72337E75-96CE-4ECF-9B6C-2EAC5D458AF8}" presName="desCircle" presStyleLbl="node1" presStyleIdx="0" presStyleCnt="2"/>
      <dgm:spPr>
        <a:solidFill>
          <a:srgbClr val="D6CBAE">
            <a:alpha val="75000"/>
          </a:srgbClr>
        </a:solidFill>
        <a:ln>
          <a:noFill/>
        </a:ln>
      </dgm:spPr>
    </dgm:pt>
    <dgm:pt modelId="{55B54533-0A6F-4483-85EC-EB443FAEEAD0}" type="pres">
      <dgm:prSet presAssocID="{72337E75-96CE-4ECF-9B6C-2EAC5D458AF8}" presName="chTx" presStyleLbl="revTx" presStyleIdx="1" presStyleCnt="10" custLinFactNeighborX="10516" custLinFactNeighborY="15186"/>
      <dgm:spPr/>
    </dgm:pt>
    <dgm:pt modelId="{3A139250-D4F3-4853-87B4-BAB2AD7FC415}" type="pres">
      <dgm:prSet presAssocID="{72337E75-96CE-4ECF-9B6C-2EAC5D458AF8}" presName="desTx" presStyleLbl="revTx" presStyleIdx="2" presStyleCnt="10">
        <dgm:presLayoutVars>
          <dgm:bulletEnabled val="1"/>
        </dgm:presLayoutVars>
      </dgm:prSet>
      <dgm:spPr/>
    </dgm:pt>
    <dgm:pt modelId="{76F15C27-DEF7-4602-BF7A-CBEB5C2E106E}" type="pres">
      <dgm:prSet presAssocID="{72337E75-96CE-4ECF-9B6C-2EAC5D458AF8}" presName="desBackupRightNorm" presStyleCnt="0"/>
      <dgm:spPr/>
    </dgm:pt>
    <dgm:pt modelId="{A5ED62FD-B1E8-4570-B8F0-C6D962BEC17A}" type="pres">
      <dgm:prSet presAssocID="{9BF02310-8C14-4169-BD58-0358AEEEDE2A}" presName="desSpace" presStyleCnt="0"/>
      <dgm:spPr/>
    </dgm:pt>
    <dgm:pt modelId="{68A5B113-1488-41F4-917B-1FCA7F7A488B}" type="pres">
      <dgm:prSet presAssocID="{A88591B3-817D-4A35-945F-33F0AB79117F}" presName="parComposite" presStyleCnt="0"/>
      <dgm:spPr/>
    </dgm:pt>
    <dgm:pt modelId="{B14832D2-0D06-42E8-BA11-D59EC1B5FDA9}" type="pres">
      <dgm:prSet presAssocID="{A88591B3-817D-4A35-945F-33F0AB79117F}" presName="parBigCircle" presStyleLbl="node0" presStyleIdx="1" presStyleCnt="6"/>
      <dgm:spPr>
        <a:solidFill>
          <a:srgbClr val="92D050">
            <a:alpha val="60000"/>
          </a:srgbClr>
        </a:solidFill>
        <a:ln>
          <a:noFill/>
        </a:ln>
      </dgm:spPr>
    </dgm:pt>
    <dgm:pt modelId="{9183832B-71F6-489B-8622-06F18A0D8C08}" type="pres">
      <dgm:prSet presAssocID="{A88591B3-817D-4A35-945F-33F0AB79117F}" presName="parTx" presStyleLbl="revTx" presStyleIdx="3" presStyleCnt="10" custScaleX="91134" custLinFactNeighborX="-15429" custLinFactNeighborY="-6177"/>
      <dgm:spPr/>
    </dgm:pt>
    <dgm:pt modelId="{00DBD22A-BD35-4008-ACA8-426F673A6ED7}" type="pres">
      <dgm:prSet presAssocID="{A88591B3-817D-4A35-945F-33F0AB79117F}" presName="bSpace" presStyleCnt="0"/>
      <dgm:spPr/>
    </dgm:pt>
    <dgm:pt modelId="{DA3F9FA5-CE56-4A9D-AA30-9E13F45AB727}" type="pres">
      <dgm:prSet presAssocID="{A88591B3-817D-4A35-945F-33F0AB79117F}" presName="parBackupNorm" presStyleCnt="0"/>
      <dgm:spPr/>
    </dgm:pt>
    <dgm:pt modelId="{FD897A8B-0750-45A2-82E3-58D31C95E4DA}" type="pres">
      <dgm:prSet presAssocID="{678B0255-BC9B-4DA8-9C85-EB496FC9F42B}" presName="parSpace" presStyleCnt="0"/>
      <dgm:spPr/>
    </dgm:pt>
    <dgm:pt modelId="{74158234-6713-4D01-B048-4B562BB0A0FB}" type="pres">
      <dgm:prSet presAssocID="{AD682FF1-5190-4F9E-A497-51B0B5A69474}" presName="desBackupLeftNorm" presStyleCnt="0"/>
      <dgm:spPr/>
    </dgm:pt>
    <dgm:pt modelId="{54B90B8B-9750-4BAF-91E4-79CA236AC9DB}" type="pres">
      <dgm:prSet presAssocID="{AD682FF1-5190-4F9E-A497-51B0B5A69474}" presName="desComposite" presStyleCnt="0"/>
      <dgm:spPr/>
    </dgm:pt>
    <dgm:pt modelId="{881F1A0F-00DB-447F-92EF-D486C0A57CD2}" type="pres">
      <dgm:prSet presAssocID="{AD682FF1-5190-4F9E-A497-51B0B5A69474}" presName="desCircle" presStyleLbl="node1" presStyleIdx="1" presStyleCnt="2"/>
      <dgm:spPr>
        <a:solidFill>
          <a:srgbClr val="D6CBAE">
            <a:alpha val="75000"/>
          </a:srgbClr>
        </a:solidFill>
        <a:ln>
          <a:noFill/>
        </a:ln>
      </dgm:spPr>
    </dgm:pt>
    <dgm:pt modelId="{BF7D3AE3-034E-4652-8B3B-DA2F1E313FD9}" type="pres">
      <dgm:prSet presAssocID="{AD682FF1-5190-4F9E-A497-51B0B5A69474}" presName="chTx" presStyleLbl="revTx" presStyleIdx="4" presStyleCnt="10" custLinFactNeighborX="6998" custLinFactNeighborY="12042"/>
      <dgm:spPr/>
    </dgm:pt>
    <dgm:pt modelId="{F63B5C91-EACF-417F-A6B4-7680488EAD3B}" type="pres">
      <dgm:prSet presAssocID="{AD682FF1-5190-4F9E-A497-51B0B5A69474}" presName="desTx" presStyleLbl="revTx" presStyleIdx="5" presStyleCnt="10">
        <dgm:presLayoutVars>
          <dgm:bulletEnabled val="1"/>
        </dgm:presLayoutVars>
      </dgm:prSet>
      <dgm:spPr/>
    </dgm:pt>
    <dgm:pt modelId="{8555EC15-ECEB-4B99-8193-1C915DA0602A}" type="pres">
      <dgm:prSet presAssocID="{AD682FF1-5190-4F9E-A497-51B0B5A69474}" presName="desBackupRightNorm" presStyleCnt="0"/>
      <dgm:spPr/>
    </dgm:pt>
    <dgm:pt modelId="{314D4DC0-503E-4E62-9F3C-2B8BA6985D06}" type="pres">
      <dgm:prSet presAssocID="{480F4562-4C12-48B5-B85B-4D47DF2A7A28}" presName="desSpace" presStyleCnt="0"/>
      <dgm:spPr/>
    </dgm:pt>
    <dgm:pt modelId="{7575AF12-39D1-43D4-9699-C07E8652A1FB}" type="pres">
      <dgm:prSet presAssocID="{B9AF30D1-170B-4E51-B726-90DF887861EA}" presName="parComposite" presStyleCnt="0"/>
      <dgm:spPr/>
    </dgm:pt>
    <dgm:pt modelId="{C3C29450-4E60-40CA-93F6-D1C9BE52E873}" type="pres">
      <dgm:prSet presAssocID="{B9AF30D1-170B-4E51-B726-90DF887861EA}" presName="parBigCircle" presStyleLbl="node0" presStyleIdx="2" presStyleCnt="6" custLinFactNeighborX="-427" custLinFactNeighborY="-570"/>
      <dgm:spPr>
        <a:solidFill>
          <a:srgbClr val="92D050">
            <a:alpha val="60000"/>
          </a:srgbClr>
        </a:solidFill>
        <a:ln>
          <a:noFill/>
        </a:ln>
      </dgm:spPr>
    </dgm:pt>
    <dgm:pt modelId="{8C16C1E1-D867-438A-A8A0-0F95E033017E}" type="pres">
      <dgm:prSet presAssocID="{B9AF30D1-170B-4E51-B726-90DF887861EA}" presName="parTx" presStyleLbl="revTx" presStyleIdx="6" presStyleCnt="10" custLinFactNeighborX="-22953" custLinFactNeighborY="-11907"/>
      <dgm:spPr/>
    </dgm:pt>
    <dgm:pt modelId="{389E50F6-7912-495A-A360-CB205002B0F2}" type="pres">
      <dgm:prSet presAssocID="{B9AF30D1-170B-4E51-B726-90DF887861EA}" presName="bSpace" presStyleCnt="0"/>
      <dgm:spPr/>
    </dgm:pt>
    <dgm:pt modelId="{B5DC6827-4146-4008-9CE3-BC217DCB5D71}" type="pres">
      <dgm:prSet presAssocID="{B9AF30D1-170B-4E51-B726-90DF887861EA}" presName="parBackupNorm" presStyleCnt="0"/>
      <dgm:spPr/>
    </dgm:pt>
    <dgm:pt modelId="{2DF96123-26FB-4703-8559-F7197667B501}" type="pres">
      <dgm:prSet presAssocID="{96040C4C-F25A-4EB2-9EF5-63F11284CBF0}" presName="parSpace" presStyleCnt="0"/>
      <dgm:spPr/>
    </dgm:pt>
    <dgm:pt modelId="{B09FB30F-74FA-4D12-B640-F30F16D795A6}" type="pres">
      <dgm:prSet presAssocID="{5D22963E-662D-4D24-8036-AF8AA267EFD7}" presName="parComposite" presStyleCnt="0"/>
      <dgm:spPr/>
    </dgm:pt>
    <dgm:pt modelId="{3EB4165A-35BE-49A8-8173-53CE5F95652B}" type="pres">
      <dgm:prSet presAssocID="{5D22963E-662D-4D24-8036-AF8AA267EFD7}" presName="parBigCircle" presStyleLbl="node0" presStyleIdx="3" presStyleCnt="6"/>
      <dgm:spPr>
        <a:solidFill>
          <a:srgbClr val="92D050">
            <a:alpha val="60000"/>
          </a:srgbClr>
        </a:solidFill>
        <a:ln>
          <a:noFill/>
        </a:ln>
      </dgm:spPr>
    </dgm:pt>
    <dgm:pt modelId="{D5EAC60C-619A-4734-AB39-2315DBB96091}" type="pres">
      <dgm:prSet presAssocID="{5D22963E-662D-4D24-8036-AF8AA267EFD7}" presName="parTx" presStyleLbl="revTx" presStyleIdx="7" presStyleCnt="10" custLinFactNeighborX="-22953" custLinFactNeighborY="-11907"/>
      <dgm:spPr/>
    </dgm:pt>
    <dgm:pt modelId="{4A57C45D-2A99-45B6-902C-26D6B4A2AC07}" type="pres">
      <dgm:prSet presAssocID="{5D22963E-662D-4D24-8036-AF8AA267EFD7}" presName="bSpace" presStyleCnt="0"/>
      <dgm:spPr/>
    </dgm:pt>
    <dgm:pt modelId="{C62FA300-6F15-4F6C-95B0-DD661FDFCE7A}" type="pres">
      <dgm:prSet presAssocID="{5D22963E-662D-4D24-8036-AF8AA267EFD7}" presName="parBackupNorm" presStyleCnt="0"/>
      <dgm:spPr/>
    </dgm:pt>
    <dgm:pt modelId="{4C745A1F-6B96-4B0D-ADB3-B46AB33D52AD}" type="pres">
      <dgm:prSet presAssocID="{B1F5A624-B94C-4FCA-A1D3-5E6DD3F4A6EF}" presName="parSpace" presStyleCnt="0"/>
      <dgm:spPr/>
    </dgm:pt>
    <dgm:pt modelId="{AFFA857B-F4D0-436F-8A3B-B54CA3091052}" type="pres">
      <dgm:prSet presAssocID="{F9C750AD-A731-4A13-8CFE-669D26C211BA}" presName="parComposite" presStyleCnt="0"/>
      <dgm:spPr/>
    </dgm:pt>
    <dgm:pt modelId="{874311C6-DFD8-4A2B-AF59-5639993AC3D9}" type="pres">
      <dgm:prSet presAssocID="{F9C750AD-A731-4A13-8CFE-669D26C211BA}" presName="parBigCircle" presStyleLbl="node0" presStyleIdx="4" presStyleCnt="6"/>
      <dgm:spPr>
        <a:solidFill>
          <a:srgbClr val="92D050">
            <a:alpha val="60000"/>
          </a:srgbClr>
        </a:solidFill>
        <a:ln>
          <a:noFill/>
        </a:ln>
      </dgm:spPr>
    </dgm:pt>
    <dgm:pt modelId="{829CC6F3-C6AE-4969-8ED2-246A2E9E5509}" type="pres">
      <dgm:prSet presAssocID="{F9C750AD-A731-4A13-8CFE-669D26C211BA}" presName="parTx" presStyleLbl="revTx" presStyleIdx="8" presStyleCnt="10" custLinFactNeighborX="-22953" custLinFactNeighborY="-11907"/>
      <dgm:spPr/>
    </dgm:pt>
    <dgm:pt modelId="{F94CE0BE-6A69-4DA6-9E50-0360D06D5241}" type="pres">
      <dgm:prSet presAssocID="{F9C750AD-A731-4A13-8CFE-669D26C211BA}" presName="bSpace" presStyleCnt="0"/>
      <dgm:spPr/>
    </dgm:pt>
    <dgm:pt modelId="{DF568752-3E19-4887-8CE8-1187415E988C}" type="pres">
      <dgm:prSet presAssocID="{F9C750AD-A731-4A13-8CFE-669D26C211BA}" presName="parBackupNorm" presStyleCnt="0"/>
      <dgm:spPr/>
    </dgm:pt>
    <dgm:pt modelId="{93439703-FB66-41EE-B405-8119F25FB63F}" type="pres">
      <dgm:prSet presAssocID="{B0BAC28B-A79D-4E26-8EE2-748894BD6785}" presName="parSpace" presStyleCnt="0"/>
      <dgm:spPr/>
    </dgm:pt>
    <dgm:pt modelId="{35282543-422A-49E0-8961-46A97FD71CD6}" type="pres">
      <dgm:prSet presAssocID="{736C6754-8955-4532-B0A9-71F8E3E55D82}" presName="parComposite" presStyleCnt="0"/>
      <dgm:spPr/>
    </dgm:pt>
    <dgm:pt modelId="{B712316C-E2A9-4E12-B894-FE2348490D3E}" type="pres">
      <dgm:prSet presAssocID="{736C6754-8955-4532-B0A9-71F8E3E55D82}" presName="parBigCircle" presStyleLbl="node0" presStyleIdx="5" presStyleCnt="6"/>
      <dgm:spPr>
        <a:solidFill>
          <a:schemeClr val="accent4">
            <a:alpha val="60000"/>
          </a:schemeClr>
        </a:solidFill>
        <a:ln>
          <a:noFill/>
        </a:ln>
      </dgm:spPr>
    </dgm:pt>
    <dgm:pt modelId="{52721EBD-AA36-456E-818A-FB43E2C5FE64}" type="pres">
      <dgm:prSet presAssocID="{736C6754-8955-4532-B0A9-71F8E3E55D82}" presName="parTx" presStyleLbl="revTx" presStyleIdx="9" presStyleCnt="10" custLinFactNeighborX="-22953" custLinFactNeighborY="-11907"/>
      <dgm:spPr/>
    </dgm:pt>
    <dgm:pt modelId="{6434C587-D22D-46E4-854B-2CB5B9204B28}" type="pres">
      <dgm:prSet presAssocID="{736C6754-8955-4532-B0A9-71F8E3E55D82}" presName="bSpace" presStyleCnt="0"/>
      <dgm:spPr/>
    </dgm:pt>
    <dgm:pt modelId="{8A2C3AA6-7A61-4FA9-8C32-50566D570EF2}" type="pres">
      <dgm:prSet presAssocID="{736C6754-8955-4532-B0A9-71F8E3E55D82}" presName="parBackupNorm" presStyleCnt="0"/>
      <dgm:spPr/>
    </dgm:pt>
    <dgm:pt modelId="{95EF63F0-47B5-4995-A2C7-7C32E7E4CE67}" type="pres">
      <dgm:prSet presAssocID="{269DA32B-D67C-44E2-AF36-E58F48DED889}" presName="parSpace" presStyleCnt="0"/>
      <dgm:spPr/>
    </dgm:pt>
  </dgm:ptLst>
  <dgm:cxnLst>
    <dgm:cxn modelId="{FD1449AF-FAFF-4C7B-92E0-58AB3E516140}" srcId="{0417811A-87B3-4205-94CA-C9C8258DFA8A}" destId="{72337E75-96CE-4ECF-9B6C-2EAC5D458AF8}" srcOrd="0" destOrd="0" parTransId="{66509010-F805-441E-BFB5-E99D70C65DD4}" sibTransId="{9BF02310-8C14-4169-BD58-0358AEEEDE2A}"/>
    <dgm:cxn modelId="{1E3D4BB5-6A9D-436C-B97C-F96D1FDED9C4}" srcId="{F6672E11-A3D4-4BBB-A87E-1803AC6E4E37}" destId="{5D22963E-662D-4D24-8036-AF8AA267EFD7}" srcOrd="3" destOrd="0" parTransId="{79719B2B-164F-48D4-B09E-DDBF479D1049}" sibTransId="{B1F5A624-B94C-4FCA-A1D3-5E6DD3F4A6EF}"/>
    <dgm:cxn modelId="{74D0E102-5AF1-482E-A650-31188374A3FF}" srcId="{F6672E11-A3D4-4BBB-A87E-1803AC6E4E37}" destId="{F9C750AD-A731-4A13-8CFE-669D26C211BA}" srcOrd="4" destOrd="0" parTransId="{427D4D07-DC73-41E0-ACFB-82E8B38CCB64}" sibTransId="{B0BAC28B-A79D-4E26-8EE2-748894BD6785}"/>
    <dgm:cxn modelId="{4B86BA84-23FF-4B85-8E49-395DF07E1E9B}" type="presOf" srcId="{736C6754-8955-4532-B0A9-71F8E3E55D82}" destId="{52721EBD-AA36-456E-818A-FB43E2C5FE64}" srcOrd="0" destOrd="0" presId="urn:microsoft.com/office/officeart/2008/layout/CircleAccentTimeline"/>
    <dgm:cxn modelId="{E2602223-0BAF-410D-8B8A-E2A63A8D1218}" srcId="{F6672E11-A3D4-4BBB-A87E-1803AC6E4E37}" destId="{B9AF30D1-170B-4E51-B726-90DF887861EA}" srcOrd="2" destOrd="0" parTransId="{DAD0C04B-A20D-4DDC-83A5-D1C82CA07580}" sibTransId="{96040C4C-F25A-4EB2-9EF5-63F11284CBF0}"/>
    <dgm:cxn modelId="{F4653435-7F89-4A1F-8925-C0E7AFA0C2DD}" type="presOf" srcId="{A88591B3-817D-4A35-945F-33F0AB79117F}" destId="{9183832B-71F6-489B-8622-06F18A0D8C08}" srcOrd="0" destOrd="0" presId="urn:microsoft.com/office/officeart/2008/layout/CircleAccentTimeline"/>
    <dgm:cxn modelId="{0263F73A-9DA2-4A29-8524-7C3E6ED948BA}" srcId="{F6672E11-A3D4-4BBB-A87E-1803AC6E4E37}" destId="{736C6754-8955-4532-B0A9-71F8E3E55D82}" srcOrd="5" destOrd="0" parTransId="{BABD8C79-6E1A-4F1F-8B64-10B3A32F919C}" sibTransId="{269DA32B-D67C-44E2-AF36-E58F48DED889}"/>
    <dgm:cxn modelId="{E4166670-D9C2-464F-99B0-3E3339F6CA99}" type="presOf" srcId="{AD682FF1-5190-4F9E-A497-51B0B5A69474}" destId="{BF7D3AE3-034E-4652-8B3B-DA2F1E313FD9}" srcOrd="0" destOrd="0" presId="urn:microsoft.com/office/officeart/2008/layout/CircleAccentTimeline"/>
    <dgm:cxn modelId="{69865FDB-DDD5-46BC-8A30-25EF7507F79D}" type="presOf" srcId="{0417811A-87B3-4205-94CA-C9C8258DFA8A}" destId="{B28E044E-37E9-4ABC-BC22-73D568B8E485}" srcOrd="0" destOrd="0" presId="urn:microsoft.com/office/officeart/2008/layout/CircleAccentTimeline"/>
    <dgm:cxn modelId="{679E887D-8760-4F57-9E04-96ABD5A1ADA0}" type="presOf" srcId="{72337E75-96CE-4ECF-9B6C-2EAC5D458AF8}" destId="{55B54533-0A6F-4483-85EC-EB443FAEEAD0}" srcOrd="0" destOrd="0" presId="urn:microsoft.com/office/officeart/2008/layout/CircleAccentTimeline"/>
    <dgm:cxn modelId="{C4D615CA-77CC-47F2-B89D-1E179614ACFE}" srcId="{F6672E11-A3D4-4BBB-A87E-1803AC6E4E37}" destId="{A88591B3-817D-4A35-945F-33F0AB79117F}" srcOrd="1" destOrd="0" parTransId="{0AD1E43E-544F-43A7-B068-9102BC80A40A}" sibTransId="{678B0255-BC9B-4DA8-9C85-EB496FC9F42B}"/>
    <dgm:cxn modelId="{064D5825-1460-4E23-BB86-C17B9774D79E}" type="presOf" srcId="{5D22963E-662D-4D24-8036-AF8AA267EFD7}" destId="{D5EAC60C-619A-4734-AB39-2315DBB96091}" srcOrd="0" destOrd="0" presId="urn:microsoft.com/office/officeart/2008/layout/CircleAccentTimeline"/>
    <dgm:cxn modelId="{C64DBE2B-4FEF-4976-89AA-DD3A4C84E35E}" srcId="{A88591B3-817D-4A35-945F-33F0AB79117F}" destId="{AD682FF1-5190-4F9E-A497-51B0B5A69474}" srcOrd="0" destOrd="0" parTransId="{D7A1DB3C-3C29-43B3-A291-C3BBEFB46D00}" sibTransId="{480F4562-4C12-48B5-B85B-4D47DF2A7A28}"/>
    <dgm:cxn modelId="{86F5E0BB-B4DF-4D12-9D1A-C6234D9B74AB}" type="presOf" srcId="{B9AF30D1-170B-4E51-B726-90DF887861EA}" destId="{8C16C1E1-D867-438A-A8A0-0F95E033017E}" srcOrd="0" destOrd="0" presId="urn:microsoft.com/office/officeart/2008/layout/CircleAccentTimeline"/>
    <dgm:cxn modelId="{20D32402-00EA-4C63-A5E2-465782622B38}" type="presOf" srcId="{F6672E11-A3D4-4BBB-A87E-1803AC6E4E37}" destId="{776B3E99-059C-421D-91D5-1978ED95F870}" srcOrd="0" destOrd="0" presId="urn:microsoft.com/office/officeart/2008/layout/CircleAccentTimeline"/>
    <dgm:cxn modelId="{3A250A77-C357-40C1-88C0-0E80A9DED38D}" srcId="{F6672E11-A3D4-4BBB-A87E-1803AC6E4E37}" destId="{0417811A-87B3-4205-94CA-C9C8258DFA8A}" srcOrd="0" destOrd="0" parTransId="{F2A3D060-9656-45E6-A18E-A04B3C06BBD4}" sibTransId="{63874FFD-BE98-45B2-9AAB-41D7ACBEBF78}"/>
    <dgm:cxn modelId="{FFB0808E-6B4B-42D8-BA2D-9B284ED7FA33}" type="presOf" srcId="{F9C750AD-A731-4A13-8CFE-669D26C211BA}" destId="{829CC6F3-C6AE-4969-8ED2-246A2E9E5509}" srcOrd="0" destOrd="0" presId="urn:microsoft.com/office/officeart/2008/layout/CircleAccentTimeline"/>
    <dgm:cxn modelId="{4C15317A-6DD9-4D25-AFF5-2782C4E749C2}" type="presParOf" srcId="{776B3E99-059C-421D-91D5-1978ED95F870}" destId="{8249D981-5690-42A2-8816-2BC0B1639428}" srcOrd="0" destOrd="0" presId="urn:microsoft.com/office/officeart/2008/layout/CircleAccentTimeline"/>
    <dgm:cxn modelId="{8B1A130F-4BBA-4FA6-A664-01D55D1ACC37}" type="presParOf" srcId="{8249D981-5690-42A2-8816-2BC0B1639428}" destId="{5C5A3B3B-9564-4F20-AFE4-3DC6D79558DA}" srcOrd="0" destOrd="0" presId="urn:microsoft.com/office/officeart/2008/layout/CircleAccentTimeline"/>
    <dgm:cxn modelId="{EE768A59-0465-47D8-AC38-45091640B92C}" type="presParOf" srcId="{8249D981-5690-42A2-8816-2BC0B1639428}" destId="{B28E044E-37E9-4ABC-BC22-73D568B8E485}" srcOrd="1" destOrd="0" presId="urn:microsoft.com/office/officeart/2008/layout/CircleAccentTimeline"/>
    <dgm:cxn modelId="{8A7F3408-460D-4DD2-82CA-7112393EFFDF}" type="presParOf" srcId="{8249D981-5690-42A2-8816-2BC0B1639428}" destId="{C97C10CC-A974-4D11-A393-2AFC44B644D7}" srcOrd="2" destOrd="0" presId="urn:microsoft.com/office/officeart/2008/layout/CircleAccentTimeline"/>
    <dgm:cxn modelId="{12213C36-0646-44FA-B405-D23F2B5CD815}" type="presParOf" srcId="{776B3E99-059C-421D-91D5-1978ED95F870}" destId="{63C5A62C-74D3-44B2-B812-7A5B6AFF6E74}" srcOrd="1" destOrd="0" presId="urn:microsoft.com/office/officeart/2008/layout/CircleAccentTimeline"/>
    <dgm:cxn modelId="{89563892-BFA8-4746-AE04-4E9F99AC4E4B}" type="presParOf" srcId="{776B3E99-059C-421D-91D5-1978ED95F870}" destId="{58BAF3DD-0A69-42DD-91CA-892B7C582963}" srcOrd="2" destOrd="0" presId="urn:microsoft.com/office/officeart/2008/layout/CircleAccentTimeline"/>
    <dgm:cxn modelId="{75E0E372-0BF9-43D1-AF9C-379014D4E5D7}" type="presParOf" srcId="{776B3E99-059C-421D-91D5-1978ED95F870}" destId="{238F9EC6-374E-4DD4-90E1-0018C563C0B3}" srcOrd="3" destOrd="0" presId="urn:microsoft.com/office/officeart/2008/layout/CircleAccentTimeline"/>
    <dgm:cxn modelId="{2C893152-30B9-4811-A15E-9A01F31115B3}" type="presParOf" srcId="{776B3E99-059C-421D-91D5-1978ED95F870}" destId="{ED96F89D-892C-454F-91BE-2DCDF5D4088B}" srcOrd="4" destOrd="0" presId="urn:microsoft.com/office/officeart/2008/layout/CircleAccentTimeline"/>
    <dgm:cxn modelId="{6BE68AE3-7348-46CD-9D4D-CA7B416582E0}" type="presParOf" srcId="{ED96F89D-892C-454F-91BE-2DCDF5D4088B}" destId="{E0CED2E1-B7AB-4B9D-A5C7-0D273C70E2D4}" srcOrd="0" destOrd="0" presId="urn:microsoft.com/office/officeart/2008/layout/CircleAccentTimeline"/>
    <dgm:cxn modelId="{EB70B29F-AEE0-4745-8CB6-3E6F8C9FC2CA}" type="presParOf" srcId="{ED96F89D-892C-454F-91BE-2DCDF5D4088B}" destId="{55B54533-0A6F-4483-85EC-EB443FAEEAD0}" srcOrd="1" destOrd="0" presId="urn:microsoft.com/office/officeart/2008/layout/CircleAccentTimeline"/>
    <dgm:cxn modelId="{1314357E-6331-4AD8-AEA1-4E7E80720380}" type="presParOf" srcId="{ED96F89D-892C-454F-91BE-2DCDF5D4088B}" destId="{3A139250-D4F3-4853-87B4-BAB2AD7FC415}" srcOrd="2" destOrd="0" presId="urn:microsoft.com/office/officeart/2008/layout/CircleAccentTimeline"/>
    <dgm:cxn modelId="{5FEFADCB-FE3F-4B3C-AD0D-2650078083D4}" type="presParOf" srcId="{776B3E99-059C-421D-91D5-1978ED95F870}" destId="{76F15C27-DEF7-4602-BF7A-CBEB5C2E106E}" srcOrd="5" destOrd="0" presId="urn:microsoft.com/office/officeart/2008/layout/CircleAccentTimeline"/>
    <dgm:cxn modelId="{BC208FF0-A1E3-4BFE-85E9-FF97992A03CF}" type="presParOf" srcId="{776B3E99-059C-421D-91D5-1978ED95F870}" destId="{A5ED62FD-B1E8-4570-B8F0-C6D962BEC17A}" srcOrd="6" destOrd="0" presId="urn:microsoft.com/office/officeart/2008/layout/CircleAccentTimeline"/>
    <dgm:cxn modelId="{029B59E7-C946-49E0-8E51-D513D333D6C7}" type="presParOf" srcId="{776B3E99-059C-421D-91D5-1978ED95F870}" destId="{68A5B113-1488-41F4-917B-1FCA7F7A488B}" srcOrd="7" destOrd="0" presId="urn:microsoft.com/office/officeart/2008/layout/CircleAccentTimeline"/>
    <dgm:cxn modelId="{D599F457-27DA-4EBC-B32F-080AFEEB2932}" type="presParOf" srcId="{68A5B113-1488-41F4-917B-1FCA7F7A488B}" destId="{B14832D2-0D06-42E8-BA11-D59EC1B5FDA9}" srcOrd="0" destOrd="0" presId="urn:microsoft.com/office/officeart/2008/layout/CircleAccentTimeline"/>
    <dgm:cxn modelId="{E70845E3-BE5D-4831-AD9A-5F9150A23714}" type="presParOf" srcId="{68A5B113-1488-41F4-917B-1FCA7F7A488B}" destId="{9183832B-71F6-489B-8622-06F18A0D8C08}" srcOrd="1" destOrd="0" presId="urn:microsoft.com/office/officeart/2008/layout/CircleAccentTimeline"/>
    <dgm:cxn modelId="{EAE04725-1FF6-43F2-8408-4779A6827621}" type="presParOf" srcId="{68A5B113-1488-41F4-917B-1FCA7F7A488B}" destId="{00DBD22A-BD35-4008-ACA8-426F673A6ED7}" srcOrd="2" destOrd="0" presId="urn:microsoft.com/office/officeart/2008/layout/CircleAccentTimeline"/>
    <dgm:cxn modelId="{E507C538-6A4E-49F4-A04D-3C5DEEADDCC0}" type="presParOf" srcId="{776B3E99-059C-421D-91D5-1978ED95F870}" destId="{DA3F9FA5-CE56-4A9D-AA30-9E13F45AB727}" srcOrd="8" destOrd="0" presId="urn:microsoft.com/office/officeart/2008/layout/CircleAccentTimeline"/>
    <dgm:cxn modelId="{57CC3FDA-24BA-4F88-B5A0-A0D6BF4C8102}" type="presParOf" srcId="{776B3E99-059C-421D-91D5-1978ED95F870}" destId="{FD897A8B-0750-45A2-82E3-58D31C95E4DA}" srcOrd="9" destOrd="0" presId="urn:microsoft.com/office/officeart/2008/layout/CircleAccentTimeline"/>
    <dgm:cxn modelId="{E0669985-C991-4AE1-90C1-4AFD66871C0D}" type="presParOf" srcId="{776B3E99-059C-421D-91D5-1978ED95F870}" destId="{74158234-6713-4D01-B048-4B562BB0A0FB}" srcOrd="10" destOrd="0" presId="urn:microsoft.com/office/officeart/2008/layout/CircleAccentTimeline"/>
    <dgm:cxn modelId="{EA858829-4DCB-4AB0-94FD-4AA6DAC58E7A}" type="presParOf" srcId="{776B3E99-059C-421D-91D5-1978ED95F870}" destId="{54B90B8B-9750-4BAF-91E4-79CA236AC9DB}" srcOrd="11" destOrd="0" presId="urn:microsoft.com/office/officeart/2008/layout/CircleAccentTimeline"/>
    <dgm:cxn modelId="{0764EF1A-8633-4691-A438-A2E7D0F95B6B}" type="presParOf" srcId="{54B90B8B-9750-4BAF-91E4-79CA236AC9DB}" destId="{881F1A0F-00DB-447F-92EF-D486C0A57CD2}" srcOrd="0" destOrd="0" presId="urn:microsoft.com/office/officeart/2008/layout/CircleAccentTimeline"/>
    <dgm:cxn modelId="{1D211418-4DAE-4D4C-B485-6198B37435A7}" type="presParOf" srcId="{54B90B8B-9750-4BAF-91E4-79CA236AC9DB}" destId="{BF7D3AE3-034E-4652-8B3B-DA2F1E313FD9}" srcOrd="1" destOrd="0" presId="urn:microsoft.com/office/officeart/2008/layout/CircleAccentTimeline"/>
    <dgm:cxn modelId="{14952ED0-2518-4EE7-8F16-136383610EF2}" type="presParOf" srcId="{54B90B8B-9750-4BAF-91E4-79CA236AC9DB}" destId="{F63B5C91-EACF-417F-A6B4-7680488EAD3B}" srcOrd="2" destOrd="0" presId="urn:microsoft.com/office/officeart/2008/layout/CircleAccentTimeline"/>
    <dgm:cxn modelId="{96E123DC-1235-430D-B0AA-341F83FDAA55}" type="presParOf" srcId="{776B3E99-059C-421D-91D5-1978ED95F870}" destId="{8555EC15-ECEB-4B99-8193-1C915DA0602A}" srcOrd="12" destOrd="0" presId="urn:microsoft.com/office/officeart/2008/layout/CircleAccentTimeline"/>
    <dgm:cxn modelId="{0588A5FD-3779-4D7F-BD46-71C12B310D1F}" type="presParOf" srcId="{776B3E99-059C-421D-91D5-1978ED95F870}" destId="{314D4DC0-503E-4E62-9F3C-2B8BA6985D06}" srcOrd="13" destOrd="0" presId="urn:microsoft.com/office/officeart/2008/layout/CircleAccentTimeline"/>
    <dgm:cxn modelId="{BECB1881-C5B5-4DB2-805E-1BD7382B40AB}" type="presParOf" srcId="{776B3E99-059C-421D-91D5-1978ED95F870}" destId="{7575AF12-39D1-43D4-9699-C07E8652A1FB}" srcOrd="14" destOrd="0" presId="urn:microsoft.com/office/officeart/2008/layout/CircleAccentTimeline"/>
    <dgm:cxn modelId="{FC0A03E9-3D14-4E25-8ABD-FA016C92D520}" type="presParOf" srcId="{7575AF12-39D1-43D4-9699-C07E8652A1FB}" destId="{C3C29450-4E60-40CA-93F6-D1C9BE52E873}" srcOrd="0" destOrd="0" presId="urn:microsoft.com/office/officeart/2008/layout/CircleAccentTimeline"/>
    <dgm:cxn modelId="{0C5B8BB0-82C3-4C4D-99A1-8362B5DB2C2D}" type="presParOf" srcId="{7575AF12-39D1-43D4-9699-C07E8652A1FB}" destId="{8C16C1E1-D867-438A-A8A0-0F95E033017E}" srcOrd="1" destOrd="0" presId="urn:microsoft.com/office/officeart/2008/layout/CircleAccentTimeline"/>
    <dgm:cxn modelId="{471E8D1F-1815-4505-9FE1-308294CF542D}" type="presParOf" srcId="{7575AF12-39D1-43D4-9699-C07E8652A1FB}" destId="{389E50F6-7912-495A-A360-CB205002B0F2}" srcOrd="2" destOrd="0" presId="urn:microsoft.com/office/officeart/2008/layout/CircleAccentTimeline"/>
    <dgm:cxn modelId="{6A98705C-7AD6-4417-AB1F-A5CA019EAF9D}" type="presParOf" srcId="{776B3E99-059C-421D-91D5-1978ED95F870}" destId="{B5DC6827-4146-4008-9CE3-BC217DCB5D71}" srcOrd="15" destOrd="0" presId="urn:microsoft.com/office/officeart/2008/layout/CircleAccentTimeline"/>
    <dgm:cxn modelId="{88B80536-FEA4-436D-84E7-677BAE0DE907}" type="presParOf" srcId="{776B3E99-059C-421D-91D5-1978ED95F870}" destId="{2DF96123-26FB-4703-8559-F7197667B501}" srcOrd="16" destOrd="0" presId="urn:microsoft.com/office/officeart/2008/layout/CircleAccentTimeline"/>
    <dgm:cxn modelId="{A8DF9628-B9ED-4646-A661-FFDC01664FA9}" type="presParOf" srcId="{776B3E99-059C-421D-91D5-1978ED95F870}" destId="{B09FB30F-74FA-4D12-B640-F30F16D795A6}" srcOrd="17" destOrd="0" presId="urn:microsoft.com/office/officeart/2008/layout/CircleAccentTimeline"/>
    <dgm:cxn modelId="{7C861303-EF4E-4271-8DF4-3EC3DE4FCA22}" type="presParOf" srcId="{B09FB30F-74FA-4D12-B640-F30F16D795A6}" destId="{3EB4165A-35BE-49A8-8173-53CE5F95652B}" srcOrd="0" destOrd="0" presId="urn:microsoft.com/office/officeart/2008/layout/CircleAccentTimeline"/>
    <dgm:cxn modelId="{DD51357B-73CB-4972-A82D-8441E65CCDF0}" type="presParOf" srcId="{B09FB30F-74FA-4D12-B640-F30F16D795A6}" destId="{D5EAC60C-619A-4734-AB39-2315DBB96091}" srcOrd="1" destOrd="0" presId="urn:microsoft.com/office/officeart/2008/layout/CircleAccentTimeline"/>
    <dgm:cxn modelId="{CA82096A-62D4-480A-9E1B-1DD59D2011E5}" type="presParOf" srcId="{B09FB30F-74FA-4D12-B640-F30F16D795A6}" destId="{4A57C45D-2A99-45B6-902C-26D6B4A2AC07}" srcOrd="2" destOrd="0" presId="urn:microsoft.com/office/officeart/2008/layout/CircleAccentTimeline"/>
    <dgm:cxn modelId="{42D0AFA9-009A-4939-8CFB-1BE68630923F}" type="presParOf" srcId="{776B3E99-059C-421D-91D5-1978ED95F870}" destId="{C62FA300-6F15-4F6C-95B0-DD661FDFCE7A}" srcOrd="18" destOrd="0" presId="urn:microsoft.com/office/officeart/2008/layout/CircleAccentTimeline"/>
    <dgm:cxn modelId="{C08CA2D4-E388-45FB-9665-A055DF2D99E7}" type="presParOf" srcId="{776B3E99-059C-421D-91D5-1978ED95F870}" destId="{4C745A1F-6B96-4B0D-ADB3-B46AB33D52AD}" srcOrd="19" destOrd="0" presId="urn:microsoft.com/office/officeart/2008/layout/CircleAccentTimeline"/>
    <dgm:cxn modelId="{C4865E68-146C-4904-92D4-63F2A381C7E6}" type="presParOf" srcId="{776B3E99-059C-421D-91D5-1978ED95F870}" destId="{AFFA857B-F4D0-436F-8A3B-B54CA3091052}" srcOrd="20" destOrd="0" presId="urn:microsoft.com/office/officeart/2008/layout/CircleAccentTimeline"/>
    <dgm:cxn modelId="{5400E684-B49D-4F99-B417-C5A854CC05E4}" type="presParOf" srcId="{AFFA857B-F4D0-436F-8A3B-B54CA3091052}" destId="{874311C6-DFD8-4A2B-AF59-5639993AC3D9}" srcOrd="0" destOrd="0" presId="urn:microsoft.com/office/officeart/2008/layout/CircleAccentTimeline"/>
    <dgm:cxn modelId="{9972D2FF-7650-44BD-9536-3AC52BF00BC7}" type="presParOf" srcId="{AFFA857B-F4D0-436F-8A3B-B54CA3091052}" destId="{829CC6F3-C6AE-4969-8ED2-246A2E9E5509}" srcOrd="1" destOrd="0" presId="urn:microsoft.com/office/officeart/2008/layout/CircleAccentTimeline"/>
    <dgm:cxn modelId="{89F69A6F-05C4-4250-9065-A2197C72B2BF}" type="presParOf" srcId="{AFFA857B-F4D0-436F-8A3B-B54CA3091052}" destId="{F94CE0BE-6A69-4DA6-9E50-0360D06D5241}" srcOrd="2" destOrd="0" presId="urn:microsoft.com/office/officeart/2008/layout/CircleAccentTimeline"/>
    <dgm:cxn modelId="{E5E2F642-FFC7-4854-BD8A-3A994E016D9C}" type="presParOf" srcId="{776B3E99-059C-421D-91D5-1978ED95F870}" destId="{DF568752-3E19-4887-8CE8-1187415E988C}" srcOrd="21" destOrd="0" presId="urn:microsoft.com/office/officeart/2008/layout/CircleAccentTimeline"/>
    <dgm:cxn modelId="{0E00FC99-4161-4A65-9726-98C95F23D032}" type="presParOf" srcId="{776B3E99-059C-421D-91D5-1978ED95F870}" destId="{93439703-FB66-41EE-B405-8119F25FB63F}" srcOrd="22" destOrd="0" presId="urn:microsoft.com/office/officeart/2008/layout/CircleAccentTimeline"/>
    <dgm:cxn modelId="{D7BF3EA7-7EC2-427D-B846-529761D0F064}" type="presParOf" srcId="{776B3E99-059C-421D-91D5-1978ED95F870}" destId="{35282543-422A-49E0-8961-46A97FD71CD6}" srcOrd="23" destOrd="0" presId="urn:microsoft.com/office/officeart/2008/layout/CircleAccentTimeline"/>
    <dgm:cxn modelId="{11AFD6EC-EFC9-479D-B3D3-42FE9D04428E}" type="presParOf" srcId="{35282543-422A-49E0-8961-46A97FD71CD6}" destId="{B712316C-E2A9-4E12-B894-FE2348490D3E}" srcOrd="0" destOrd="0" presId="urn:microsoft.com/office/officeart/2008/layout/CircleAccentTimeline"/>
    <dgm:cxn modelId="{FF5D03F1-ADE2-4BDF-8AC5-1F6172FC23C9}" type="presParOf" srcId="{35282543-422A-49E0-8961-46A97FD71CD6}" destId="{52721EBD-AA36-456E-818A-FB43E2C5FE64}" srcOrd="1" destOrd="0" presId="urn:microsoft.com/office/officeart/2008/layout/CircleAccentTimeline"/>
    <dgm:cxn modelId="{6974ADBA-F38D-4CCF-A18D-4DDED5136633}" type="presParOf" srcId="{35282543-422A-49E0-8961-46A97FD71CD6}" destId="{6434C587-D22D-46E4-854B-2CB5B9204B28}" srcOrd="2" destOrd="0" presId="urn:microsoft.com/office/officeart/2008/layout/CircleAccentTimeline"/>
    <dgm:cxn modelId="{D8C1F52A-889C-4282-9EB9-4218E618B529}" type="presParOf" srcId="{776B3E99-059C-421D-91D5-1978ED95F870}" destId="{8A2C3AA6-7A61-4FA9-8C32-50566D570EF2}" srcOrd="24" destOrd="0" presId="urn:microsoft.com/office/officeart/2008/layout/CircleAccentTimeline"/>
    <dgm:cxn modelId="{05D3123F-E0D3-4FF7-A9DA-2CB3DE364717}" type="presParOf" srcId="{776B3E99-059C-421D-91D5-1978ED95F870}" destId="{95EF63F0-47B5-4995-A2C7-7C32E7E4CE67}" srcOrd="25" destOrd="0" presId="urn:microsoft.com/office/officeart/2008/layout/CircleAccentTimeline"/>
  </dgm:cxnLst>
  <dgm:bg>
    <a:solidFill>
      <a:schemeClr val="bg1">
        <a:alpha val="60000"/>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64B92C-8C10-4566-9B95-5C139EAB9AA8}" type="doc">
      <dgm:prSet loTypeId="urn:microsoft.com/office/officeart/2005/8/layout/hierarchy5" loCatId="hierarchy" qsTypeId="urn:microsoft.com/office/officeart/2005/8/quickstyle/simple1" qsCatId="simple" csTypeId="urn:microsoft.com/office/officeart/2005/8/colors/accent0_3" csCatId="mainScheme" phldr="1"/>
      <dgm:spPr/>
      <dgm:t>
        <a:bodyPr/>
        <a:lstStyle/>
        <a:p>
          <a:endParaRPr lang="en-US"/>
        </a:p>
      </dgm:t>
    </dgm:pt>
    <dgm:pt modelId="{C3A729F6-2596-4594-8A39-0A3BBFC62D67}">
      <dgm:prSet phldrT="[Text]" custT="1"/>
      <dgm:spPr>
        <a:solidFill>
          <a:schemeClr val="bg1">
            <a:alpha val="75000"/>
          </a:schemeClr>
        </a:solidFill>
        <a:ln>
          <a:noFill/>
        </a:ln>
      </dgm:spPr>
      <dgm:t>
        <a:bodyPr/>
        <a:lstStyle/>
        <a:p>
          <a:r>
            <a:rPr lang="en-US" sz="4800" b="0" dirty="0">
              <a:solidFill>
                <a:schemeClr val="tx1"/>
              </a:solidFill>
              <a:latin typeface="+mj-lt"/>
            </a:rPr>
            <a:t>Country allocations</a:t>
          </a:r>
        </a:p>
      </dgm:t>
    </dgm:pt>
    <dgm:pt modelId="{DA7B9080-AC98-497B-8D48-9FF180A35EB0}" type="parTrans" cxnId="{42C99F94-6844-4DD7-866C-3284B43AC434}">
      <dgm:prSet/>
      <dgm:spPr/>
      <dgm:t>
        <a:bodyPr/>
        <a:lstStyle/>
        <a:p>
          <a:endParaRPr lang="en-US" sz="2800">
            <a:solidFill>
              <a:schemeClr val="bg1"/>
            </a:solidFill>
          </a:endParaRPr>
        </a:p>
      </dgm:t>
    </dgm:pt>
    <dgm:pt modelId="{9C42DE34-C0F8-40BC-8CF1-A5B361512627}" type="sibTrans" cxnId="{42C99F94-6844-4DD7-866C-3284B43AC434}">
      <dgm:prSet/>
      <dgm:spPr/>
      <dgm:t>
        <a:bodyPr/>
        <a:lstStyle/>
        <a:p>
          <a:endParaRPr lang="en-US" sz="2800">
            <a:solidFill>
              <a:schemeClr val="bg1"/>
            </a:solidFill>
          </a:endParaRPr>
        </a:p>
      </dgm:t>
    </dgm:pt>
    <dgm:pt modelId="{FD29A4CF-46C4-4D25-BA2B-F510B905AA0D}">
      <dgm:prSet phldrT="[Text]" custT="1"/>
      <dgm:spPr>
        <a:solidFill>
          <a:schemeClr val="bg1">
            <a:alpha val="75000"/>
          </a:schemeClr>
        </a:solidFill>
        <a:ln>
          <a:noFill/>
        </a:ln>
      </dgm:spPr>
      <dgm:t>
        <a:bodyPr/>
        <a:lstStyle/>
        <a:p>
          <a:r>
            <a:rPr lang="en-US" sz="3200" b="0" dirty="0">
              <a:solidFill>
                <a:schemeClr val="tx1"/>
              </a:solidFill>
              <a:latin typeface="+mj-lt"/>
            </a:rPr>
            <a:t>Impact Programs</a:t>
          </a:r>
        </a:p>
      </dgm:t>
    </dgm:pt>
    <dgm:pt modelId="{7DFCE2C7-C012-41DB-B09D-5DE66CB9AE03}" type="parTrans" cxnId="{9A5AE8C7-0962-4273-86A5-40946C65126B}">
      <dgm:prSet/>
      <dgm:spPr>
        <a:ln>
          <a:solidFill>
            <a:schemeClr val="tx1"/>
          </a:solidFill>
        </a:ln>
      </dgm:spPr>
      <dgm:t>
        <a:bodyPr/>
        <a:lstStyle/>
        <a:p>
          <a:endParaRPr lang="en-US" sz="2800" dirty="0">
            <a:solidFill>
              <a:schemeClr val="bg1"/>
            </a:solidFill>
            <a:latin typeface="+mj-lt"/>
          </a:endParaRPr>
        </a:p>
      </dgm:t>
    </dgm:pt>
    <dgm:pt modelId="{9C96D4EE-A276-4049-B120-B3E3FD7CD1F9}" type="sibTrans" cxnId="{9A5AE8C7-0962-4273-86A5-40946C65126B}">
      <dgm:prSet/>
      <dgm:spPr/>
      <dgm:t>
        <a:bodyPr/>
        <a:lstStyle/>
        <a:p>
          <a:endParaRPr lang="en-US" sz="2800">
            <a:solidFill>
              <a:schemeClr val="bg1"/>
            </a:solidFill>
          </a:endParaRPr>
        </a:p>
      </dgm:t>
    </dgm:pt>
    <dgm:pt modelId="{09860F9E-5F9A-4C5F-9786-3F00CC4E83A1}">
      <dgm:prSet phldrT="[Text]" custT="1"/>
      <dgm:spPr>
        <a:solidFill>
          <a:schemeClr val="bg1">
            <a:alpha val="75000"/>
          </a:schemeClr>
        </a:solidFill>
        <a:ln>
          <a:noFill/>
        </a:ln>
      </dgm:spPr>
      <dgm:t>
        <a:bodyPr/>
        <a:lstStyle/>
        <a:p>
          <a:r>
            <a:rPr lang="en-US" sz="3200" b="0" dirty="0">
              <a:solidFill>
                <a:srgbClr val="92D050"/>
              </a:solidFill>
              <a:latin typeface="+mj-lt"/>
            </a:rPr>
            <a:t>Global benefits </a:t>
          </a:r>
          <a:r>
            <a:rPr lang="en-US" sz="3200" b="0" dirty="0">
              <a:solidFill>
                <a:schemeClr val="tx1"/>
              </a:solidFill>
              <a:latin typeface="+mj-lt"/>
            </a:rPr>
            <a:t>(Focal Area 1)</a:t>
          </a:r>
        </a:p>
      </dgm:t>
    </dgm:pt>
    <dgm:pt modelId="{736CC18D-5173-44D7-8A6F-739A44744522}" type="parTrans" cxnId="{33FEC0F9-9985-4459-B2B5-AEE50991A7B0}">
      <dgm:prSet/>
      <dgm:spPr>
        <a:ln>
          <a:solidFill>
            <a:schemeClr val="tx1"/>
          </a:solidFill>
        </a:ln>
      </dgm:spPr>
      <dgm:t>
        <a:bodyPr/>
        <a:lstStyle/>
        <a:p>
          <a:endParaRPr lang="en-US" sz="2800" dirty="0">
            <a:solidFill>
              <a:schemeClr val="bg1"/>
            </a:solidFill>
            <a:latin typeface="+mj-lt"/>
          </a:endParaRPr>
        </a:p>
      </dgm:t>
    </dgm:pt>
    <dgm:pt modelId="{89281AE4-E9B1-4E7A-8903-47F3290765C4}" type="sibTrans" cxnId="{33FEC0F9-9985-4459-B2B5-AEE50991A7B0}">
      <dgm:prSet/>
      <dgm:spPr/>
      <dgm:t>
        <a:bodyPr/>
        <a:lstStyle/>
        <a:p>
          <a:endParaRPr lang="en-US" sz="2800">
            <a:solidFill>
              <a:schemeClr val="bg1"/>
            </a:solidFill>
          </a:endParaRPr>
        </a:p>
      </dgm:t>
    </dgm:pt>
    <dgm:pt modelId="{E3BBA112-2586-4BBC-9176-B8E87566E74B}">
      <dgm:prSet phldrT="[Text]" custT="1"/>
      <dgm:spPr>
        <a:solidFill>
          <a:schemeClr val="bg1">
            <a:alpha val="75000"/>
          </a:schemeClr>
        </a:solidFill>
        <a:ln>
          <a:noFill/>
        </a:ln>
      </dgm:spPr>
      <dgm:t>
        <a:bodyPr/>
        <a:lstStyle/>
        <a:p>
          <a:r>
            <a:rPr lang="en-US" sz="3200" b="0" dirty="0">
              <a:solidFill>
                <a:srgbClr val="92D050"/>
              </a:solidFill>
              <a:latin typeface="+mj-lt"/>
            </a:rPr>
            <a:t>Global benefits </a:t>
          </a:r>
          <a:r>
            <a:rPr lang="en-US" sz="3200" b="0" dirty="0">
              <a:solidFill>
                <a:schemeClr val="tx1"/>
              </a:solidFill>
              <a:latin typeface="+mj-lt"/>
            </a:rPr>
            <a:t>(Focal Area 2)</a:t>
          </a:r>
        </a:p>
      </dgm:t>
    </dgm:pt>
    <dgm:pt modelId="{26545517-6494-43DA-B5E5-3BB06A05116C}" type="parTrans" cxnId="{839B5327-D1A2-4CD7-823B-B9AD10486A25}">
      <dgm:prSet/>
      <dgm:spPr>
        <a:ln>
          <a:solidFill>
            <a:schemeClr val="tx1"/>
          </a:solidFill>
        </a:ln>
      </dgm:spPr>
      <dgm:t>
        <a:bodyPr/>
        <a:lstStyle/>
        <a:p>
          <a:endParaRPr lang="en-US" sz="2800" dirty="0">
            <a:solidFill>
              <a:schemeClr val="bg1"/>
            </a:solidFill>
            <a:latin typeface="+mj-lt"/>
          </a:endParaRPr>
        </a:p>
      </dgm:t>
    </dgm:pt>
    <dgm:pt modelId="{B57D2AE4-9214-4B7E-9345-942FDBABB303}" type="sibTrans" cxnId="{839B5327-D1A2-4CD7-823B-B9AD10486A25}">
      <dgm:prSet/>
      <dgm:spPr/>
      <dgm:t>
        <a:bodyPr/>
        <a:lstStyle/>
        <a:p>
          <a:endParaRPr lang="en-US" sz="2800">
            <a:solidFill>
              <a:schemeClr val="bg1"/>
            </a:solidFill>
          </a:endParaRPr>
        </a:p>
      </dgm:t>
    </dgm:pt>
    <dgm:pt modelId="{8A306449-BFFC-4095-B344-70ABC9494E4C}">
      <dgm:prSet phldrT="[Text]" custT="1"/>
      <dgm:spPr>
        <a:solidFill>
          <a:schemeClr val="bg1">
            <a:alpha val="75000"/>
          </a:schemeClr>
        </a:solidFill>
        <a:ln>
          <a:noFill/>
        </a:ln>
      </dgm:spPr>
      <dgm:t>
        <a:bodyPr/>
        <a:lstStyle/>
        <a:p>
          <a:r>
            <a:rPr lang="en-US" sz="3200" b="0" dirty="0">
              <a:solidFill>
                <a:schemeClr val="tx1"/>
              </a:solidFill>
              <a:latin typeface="+mj-lt"/>
            </a:rPr>
            <a:t>Complementary Investments</a:t>
          </a:r>
        </a:p>
      </dgm:t>
    </dgm:pt>
    <dgm:pt modelId="{3BFCD813-50D0-4710-90B0-DA729C8CB735}" type="parTrans" cxnId="{E62DE2EA-CAE8-473D-B53D-BE64F0BD9FEE}">
      <dgm:prSet/>
      <dgm:spPr>
        <a:ln>
          <a:solidFill>
            <a:schemeClr val="tx1"/>
          </a:solidFill>
        </a:ln>
      </dgm:spPr>
      <dgm:t>
        <a:bodyPr/>
        <a:lstStyle/>
        <a:p>
          <a:endParaRPr lang="en-US" sz="2800" dirty="0">
            <a:solidFill>
              <a:schemeClr val="bg1"/>
            </a:solidFill>
            <a:latin typeface="+mj-lt"/>
          </a:endParaRPr>
        </a:p>
      </dgm:t>
    </dgm:pt>
    <dgm:pt modelId="{3D40C900-25BF-4B75-B683-000057E670A6}" type="sibTrans" cxnId="{E62DE2EA-CAE8-473D-B53D-BE64F0BD9FEE}">
      <dgm:prSet/>
      <dgm:spPr/>
      <dgm:t>
        <a:bodyPr/>
        <a:lstStyle/>
        <a:p>
          <a:endParaRPr lang="en-US" sz="2800">
            <a:solidFill>
              <a:schemeClr val="bg1"/>
            </a:solidFill>
          </a:endParaRPr>
        </a:p>
      </dgm:t>
    </dgm:pt>
    <dgm:pt modelId="{FEF1624A-4194-4CDE-8E51-60CCA7FF6125}">
      <dgm:prSet phldrT="[Text]" custT="1"/>
      <dgm:spPr>
        <a:solidFill>
          <a:schemeClr val="bg1">
            <a:alpha val="75000"/>
          </a:schemeClr>
        </a:solidFill>
        <a:ln>
          <a:noFill/>
        </a:ln>
      </dgm:spPr>
      <dgm:t>
        <a:bodyPr/>
        <a:lstStyle/>
        <a:p>
          <a:r>
            <a:rPr lang="en-US" sz="3200" b="0" dirty="0">
              <a:solidFill>
                <a:srgbClr val="92D050"/>
              </a:solidFill>
              <a:latin typeface="+mj-lt"/>
            </a:rPr>
            <a:t>Global benefits </a:t>
          </a:r>
          <a:r>
            <a:rPr lang="en-US" sz="3200" b="0" dirty="0">
              <a:solidFill>
                <a:schemeClr val="tx1"/>
              </a:solidFill>
              <a:latin typeface="+mj-lt"/>
            </a:rPr>
            <a:t>(Focal Area 3)</a:t>
          </a:r>
        </a:p>
      </dgm:t>
    </dgm:pt>
    <dgm:pt modelId="{ED693F2D-6E8D-4BA1-8BC5-79679D5D01A4}" type="parTrans" cxnId="{0B3B7AC9-14F4-4C0B-A618-1D18F062F3B7}">
      <dgm:prSet/>
      <dgm:spPr>
        <a:ln>
          <a:solidFill>
            <a:schemeClr val="tx1"/>
          </a:solidFill>
        </a:ln>
      </dgm:spPr>
      <dgm:t>
        <a:bodyPr/>
        <a:lstStyle/>
        <a:p>
          <a:endParaRPr lang="en-US" sz="2800" dirty="0">
            <a:solidFill>
              <a:schemeClr val="bg1"/>
            </a:solidFill>
            <a:latin typeface="+mj-lt"/>
          </a:endParaRPr>
        </a:p>
      </dgm:t>
    </dgm:pt>
    <dgm:pt modelId="{1377FD6F-A1F5-4BAC-9D64-2CA198E826B3}" type="sibTrans" cxnId="{0B3B7AC9-14F4-4C0B-A618-1D18F062F3B7}">
      <dgm:prSet/>
      <dgm:spPr/>
      <dgm:t>
        <a:bodyPr/>
        <a:lstStyle/>
        <a:p>
          <a:endParaRPr lang="en-US" sz="2800">
            <a:solidFill>
              <a:schemeClr val="bg1"/>
            </a:solidFill>
          </a:endParaRPr>
        </a:p>
      </dgm:t>
    </dgm:pt>
    <dgm:pt modelId="{EE44F96F-51ED-4089-873C-7A5A4530E10C}" type="pres">
      <dgm:prSet presAssocID="{AC64B92C-8C10-4566-9B95-5C139EAB9AA8}" presName="mainComposite" presStyleCnt="0">
        <dgm:presLayoutVars>
          <dgm:chPref val="1"/>
          <dgm:dir/>
          <dgm:animOne val="branch"/>
          <dgm:animLvl val="lvl"/>
          <dgm:resizeHandles val="exact"/>
        </dgm:presLayoutVars>
      </dgm:prSet>
      <dgm:spPr/>
    </dgm:pt>
    <dgm:pt modelId="{FA14A9C7-0902-4C10-86F9-A7E842AE66EA}" type="pres">
      <dgm:prSet presAssocID="{AC64B92C-8C10-4566-9B95-5C139EAB9AA8}" presName="hierFlow" presStyleCnt="0"/>
      <dgm:spPr/>
    </dgm:pt>
    <dgm:pt modelId="{E3CF8AFA-D2FA-49EF-8D29-76A87EF374F2}" type="pres">
      <dgm:prSet presAssocID="{AC64B92C-8C10-4566-9B95-5C139EAB9AA8}" presName="hierChild1" presStyleCnt="0">
        <dgm:presLayoutVars>
          <dgm:chPref val="1"/>
          <dgm:animOne val="branch"/>
          <dgm:animLvl val="lvl"/>
        </dgm:presLayoutVars>
      </dgm:prSet>
      <dgm:spPr/>
    </dgm:pt>
    <dgm:pt modelId="{84331F1C-03B5-4E31-B9E8-06F5148F3389}" type="pres">
      <dgm:prSet presAssocID="{C3A729F6-2596-4594-8A39-0A3BBFC62D67}" presName="Name17" presStyleCnt="0"/>
      <dgm:spPr/>
    </dgm:pt>
    <dgm:pt modelId="{2727D46B-9B65-4B83-BF44-46CE155F2B7C}" type="pres">
      <dgm:prSet presAssocID="{C3A729F6-2596-4594-8A39-0A3BBFC62D67}" presName="level1Shape" presStyleLbl="node0" presStyleIdx="0" presStyleCnt="1" custScaleY="150768">
        <dgm:presLayoutVars>
          <dgm:chPref val="3"/>
        </dgm:presLayoutVars>
      </dgm:prSet>
      <dgm:spPr/>
    </dgm:pt>
    <dgm:pt modelId="{BE446B6D-0D23-43E3-B9B1-55DD24952385}" type="pres">
      <dgm:prSet presAssocID="{C3A729F6-2596-4594-8A39-0A3BBFC62D67}" presName="hierChild2" presStyleCnt="0"/>
      <dgm:spPr/>
    </dgm:pt>
    <dgm:pt modelId="{E44185DF-89B1-49E4-B715-A3E577F730BE}" type="pres">
      <dgm:prSet presAssocID="{7DFCE2C7-C012-41DB-B09D-5DE66CB9AE03}" presName="Name25" presStyleLbl="parChTrans1D2" presStyleIdx="0" presStyleCnt="2"/>
      <dgm:spPr/>
    </dgm:pt>
    <dgm:pt modelId="{1B056F68-92DC-4022-BC0A-F2DD2F0B2848}" type="pres">
      <dgm:prSet presAssocID="{7DFCE2C7-C012-41DB-B09D-5DE66CB9AE03}" presName="connTx" presStyleLbl="parChTrans1D2" presStyleIdx="0" presStyleCnt="2"/>
      <dgm:spPr/>
    </dgm:pt>
    <dgm:pt modelId="{36B00342-FA87-40CF-AC6B-3235D58BB2D2}" type="pres">
      <dgm:prSet presAssocID="{FD29A4CF-46C4-4D25-BA2B-F510B905AA0D}" presName="Name30" presStyleCnt="0"/>
      <dgm:spPr/>
    </dgm:pt>
    <dgm:pt modelId="{6E3BE707-110D-4D73-A905-52FC518DECCC}" type="pres">
      <dgm:prSet presAssocID="{FD29A4CF-46C4-4D25-BA2B-F510B905AA0D}" presName="level2Shape" presStyleLbl="node2" presStyleIdx="0" presStyleCnt="2"/>
      <dgm:spPr/>
    </dgm:pt>
    <dgm:pt modelId="{842D0EDC-DA1C-472D-A32A-F26E55793A34}" type="pres">
      <dgm:prSet presAssocID="{FD29A4CF-46C4-4D25-BA2B-F510B905AA0D}" presName="hierChild3" presStyleCnt="0"/>
      <dgm:spPr/>
    </dgm:pt>
    <dgm:pt modelId="{D6D17F9B-9807-421A-B132-6680CA77A585}" type="pres">
      <dgm:prSet presAssocID="{736CC18D-5173-44D7-8A6F-739A44744522}" presName="Name25" presStyleLbl="parChTrans1D3" presStyleIdx="0" presStyleCnt="3"/>
      <dgm:spPr/>
    </dgm:pt>
    <dgm:pt modelId="{E4021E46-8DCB-462F-95E3-E6423D4ADBE3}" type="pres">
      <dgm:prSet presAssocID="{736CC18D-5173-44D7-8A6F-739A44744522}" presName="connTx" presStyleLbl="parChTrans1D3" presStyleIdx="0" presStyleCnt="3"/>
      <dgm:spPr/>
    </dgm:pt>
    <dgm:pt modelId="{041E5AA7-430B-4649-A5BF-9F55422C40D4}" type="pres">
      <dgm:prSet presAssocID="{09860F9E-5F9A-4C5F-9786-3F00CC4E83A1}" presName="Name30" presStyleCnt="0"/>
      <dgm:spPr/>
    </dgm:pt>
    <dgm:pt modelId="{AF33D934-1EE8-45DA-A5C4-0E430D2E0562}" type="pres">
      <dgm:prSet presAssocID="{09860F9E-5F9A-4C5F-9786-3F00CC4E83A1}" presName="level2Shape" presStyleLbl="node3" presStyleIdx="0" presStyleCnt="3"/>
      <dgm:spPr/>
    </dgm:pt>
    <dgm:pt modelId="{2BCB526E-3C3A-4D80-B18E-A9EAC5ED8425}" type="pres">
      <dgm:prSet presAssocID="{09860F9E-5F9A-4C5F-9786-3F00CC4E83A1}" presName="hierChild3" presStyleCnt="0"/>
      <dgm:spPr/>
    </dgm:pt>
    <dgm:pt modelId="{9507E43A-3D57-476A-A56C-FEDFFFC9E2BB}" type="pres">
      <dgm:prSet presAssocID="{26545517-6494-43DA-B5E5-3BB06A05116C}" presName="Name25" presStyleLbl="parChTrans1D3" presStyleIdx="1" presStyleCnt="3"/>
      <dgm:spPr/>
    </dgm:pt>
    <dgm:pt modelId="{DCBAEE97-4D4C-4611-A8D5-3FEA16233E93}" type="pres">
      <dgm:prSet presAssocID="{26545517-6494-43DA-B5E5-3BB06A05116C}" presName="connTx" presStyleLbl="parChTrans1D3" presStyleIdx="1" presStyleCnt="3"/>
      <dgm:spPr/>
    </dgm:pt>
    <dgm:pt modelId="{3BBF5759-8B48-40FF-B951-01CCE738317A}" type="pres">
      <dgm:prSet presAssocID="{E3BBA112-2586-4BBC-9176-B8E87566E74B}" presName="Name30" presStyleCnt="0"/>
      <dgm:spPr/>
    </dgm:pt>
    <dgm:pt modelId="{F162ECAD-B74B-4FAA-A630-BEE3D355E48A}" type="pres">
      <dgm:prSet presAssocID="{E3BBA112-2586-4BBC-9176-B8E87566E74B}" presName="level2Shape" presStyleLbl="node3" presStyleIdx="1" presStyleCnt="3"/>
      <dgm:spPr/>
    </dgm:pt>
    <dgm:pt modelId="{E704AA7F-4AC0-48E1-B5BC-FF34CEBD5E73}" type="pres">
      <dgm:prSet presAssocID="{E3BBA112-2586-4BBC-9176-B8E87566E74B}" presName="hierChild3" presStyleCnt="0"/>
      <dgm:spPr/>
    </dgm:pt>
    <dgm:pt modelId="{D6A30B35-DECC-472D-BFBF-AA4F380F6EA1}" type="pres">
      <dgm:prSet presAssocID="{3BFCD813-50D0-4710-90B0-DA729C8CB735}" presName="Name25" presStyleLbl="parChTrans1D2" presStyleIdx="1" presStyleCnt="2"/>
      <dgm:spPr/>
    </dgm:pt>
    <dgm:pt modelId="{6BD3BFCB-29A6-4081-A735-D335DFF7A9BC}" type="pres">
      <dgm:prSet presAssocID="{3BFCD813-50D0-4710-90B0-DA729C8CB735}" presName="connTx" presStyleLbl="parChTrans1D2" presStyleIdx="1" presStyleCnt="2"/>
      <dgm:spPr/>
    </dgm:pt>
    <dgm:pt modelId="{5B3F12E9-B191-43A6-9BEB-C3260573907C}" type="pres">
      <dgm:prSet presAssocID="{8A306449-BFFC-4095-B344-70ABC9494E4C}" presName="Name30" presStyleCnt="0"/>
      <dgm:spPr/>
    </dgm:pt>
    <dgm:pt modelId="{9F4A72A2-397D-4C67-A16C-61415B91965E}" type="pres">
      <dgm:prSet presAssocID="{8A306449-BFFC-4095-B344-70ABC9494E4C}" presName="level2Shape" presStyleLbl="node2" presStyleIdx="1" presStyleCnt="2"/>
      <dgm:spPr/>
    </dgm:pt>
    <dgm:pt modelId="{C8E6FEC4-B336-4F71-93EC-60B79A54F774}" type="pres">
      <dgm:prSet presAssocID="{8A306449-BFFC-4095-B344-70ABC9494E4C}" presName="hierChild3" presStyleCnt="0"/>
      <dgm:spPr/>
    </dgm:pt>
    <dgm:pt modelId="{C4BA7B84-FAD0-434A-83F4-BFF077A09863}" type="pres">
      <dgm:prSet presAssocID="{ED693F2D-6E8D-4BA1-8BC5-79679D5D01A4}" presName="Name25" presStyleLbl="parChTrans1D3" presStyleIdx="2" presStyleCnt="3"/>
      <dgm:spPr/>
    </dgm:pt>
    <dgm:pt modelId="{2D227076-65C3-4F1C-98B5-34515EDF1313}" type="pres">
      <dgm:prSet presAssocID="{ED693F2D-6E8D-4BA1-8BC5-79679D5D01A4}" presName="connTx" presStyleLbl="parChTrans1D3" presStyleIdx="2" presStyleCnt="3"/>
      <dgm:spPr/>
    </dgm:pt>
    <dgm:pt modelId="{3628A4E9-ECD7-4594-ACD5-C31407660E1C}" type="pres">
      <dgm:prSet presAssocID="{FEF1624A-4194-4CDE-8E51-60CCA7FF6125}" presName="Name30" presStyleCnt="0"/>
      <dgm:spPr/>
    </dgm:pt>
    <dgm:pt modelId="{424F5D53-756A-4BEC-AE19-17E4FB30E8E7}" type="pres">
      <dgm:prSet presAssocID="{FEF1624A-4194-4CDE-8E51-60CCA7FF6125}" presName="level2Shape" presStyleLbl="node3" presStyleIdx="2" presStyleCnt="3"/>
      <dgm:spPr/>
    </dgm:pt>
    <dgm:pt modelId="{8FA3CB80-6509-4A2E-A031-6F6584C10513}" type="pres">
      <dgm:prSet presAssocID="{FEF1624A-4194-4CDE-8E51-60CCA7FF6125}" presName="hierChild3" presStyleCnt="0"/>
      <dgm:spPr/>
    </dgm:pt>
    <dgm:pt modelId="{6557ABFC-AF16-4D23-B7DE-2E4B125D4488}" type="pres">
      <dgm:prSet presAssocID="{AC64B92C-8C10-4566-9B95-5C139EAB9AA8}" presName="bgShapesFlow" presStyleCnt="0"/>
      <dgm:spPr/>
    </dgm:pt>
  </dgm:ptLst>
  <dgm:cxnLst>
    <dgm:cxn modelId="{6D59B1B1-E6C5-4B19-99FB-CF627D34A87D}" type="presOf" srcId="{26545517-6494-43DA-B5E5-3BB06A05116C}" destId="{9507E43A-3D57-476A-A56C-FEDFFFC9E2BB}" srcOrd="0" destOrd="0" presId="urn:microsoft.com/office/officeart/2005/8/layout/hierarchy5"/>
    <dgm:cxn modelId="{E62DE2EA-CAE8-473D-B53D-BE64F0BD9FEE}" srcId="{C3A729F6-2596-4594-8A39-0A3BBFC62D67}" destId="{8A306449-BFFC-4095-B344-70ABC9494E4C}" srcOrd="1" destOrd="0" parTransId="{3BFCD813-50D0-4710-90B0-DA729C8CB735}" sibTransId="{3D40C900-25BF-4B75-B683-000057E670A6}"/>
    <dgm:cxn modelId="{3C4FCA14-02BC-474B-8327-887BAC36F0CE}" type="presOf" srcId="{09860F9E-5F9A-4C5F-9786-3F00CC4E83A1}" destId="{AF33D934-1EE8-45DA-A5C4-0E430D2E0562}" srcOrd="0" destOrd="0" presId="urn:microsoft.com/office/officeart/2005/8/layout/hierarchy5"/>
    <dgm:cxn modelId="{2DFBD063-DC52-46A6-97AD-24DAF821B9F3}" type="presOf" srcId="{C3A729F6-2596-4594-8A39-0A3BBFC62D67}" destId="{2727D46B-9B65-4B83-BF44-46CE155F2B7C}" srcOrd="0" destOrd="0" presId="urn:microsoft.com/office/officeart/2005/8/layout/hierarchy5"/>
    <dgm:cxn modelId="{8ACBD720-A175-4979-8535-8A2434B6880B}" type="presOf" srcId="{736CC18D-5173-44D7-8A6F-739A44744522}" destId="{E4021E46-8DCB-462F-95E3-E6423D4ADBE3}" srcOrd="1" destOrd="0" presId="urn:microsoft.com/office/officeart/2005/8/layout/hierarchy5"/>
    <dgm:cxn modelId="{9A5AE8C7-0962-4273-86A5-40946C65126B}" srcId="{C3A729F6-2596-4594-8A39-0A3BBFC62D67}" destId="{FD29A4CF-46C4-4D25-BA2B-F510B905AA0D}" srcOrd="0" destOrd="0" parTransId="{7DFCE2C7-C012-41DB-B09D-5DE66CB9AE03}" sibTransId="{9C96D4EE-A276-4049-B120-B3E3FD7CD1F9}"/>
    <dgm:cxn modelId="{4AEF3CE1-64FE-4D15-9402-0539856361AC}" type="presOf" srcId="{7DFCE2C7-C012-41DB-B09D-5DE66CB9AE03}" destId="{1B056F68-92DC-4022-BC0A-F2DD2F0B2848}" srcOrd="1" destOrd="0" presId="urn:microsoft.com/office/officeart/2005/8/layout/hierarchy5"/>
    <dgm:cxn modelId="{BBF25C2A-7382-493D-AF4D-20D807C35C78}" type="presOf" srcId="{FEF1624A-4194-4CDE-8E51-60CCA7FF6125}" destId="{424F5D53-756A-4BEC-AE19-17E4FB30E8E7}" srcOrd="0" destOrd="0" presId="urn:microsoft.com/office/officeart/2005/8/layout/hierarchy5"/>
    <dgm:cxn modelId="{8FD524DD-074E-4528-984E-0147B831C7E8}" type="presOf" srcId="{736CC18D-5173-44D7-8A6F-739A44744522}" destId="{D6D17F9B-9807-421A-B132-6680CA77A585}" srcOrd="0" destOrd="0" presId="urn:microsoft.com/office/officeart/2005/8/layout/hierarchy5"/>
    <dgm:cxn modelId="{839B5327-D1A2-4CD7-823B-B9AD10486A25}" srcId="{FD29A4CF-46C4-4D25-BA2B-F510B905AA0D}" destId="{E3BBA112-2586-4BBC-9176-B8E87566E74B}" srcOrd="1" destOrd="0" parTransId="{26545517-6494-43DA-B5E5-3BB06A05116C}" sibTransId="{B57D2AE4-9214-4B7E-9345-942FDBABB303}"/>
    <dgm:cxn modelId="{0B3B7AC9-14F4-4C0B-A618-1D18F062F3B7}" srcId="{8A306449-BFFC-4095-B344-70ABC9494E4C}" destId="{FEF1624A-4194-4CDE-8E51-60CCA7FF6125}" srcOrd="0" destOrd="0" parTransId="{ED693F2D-6E8D-4BA1-8BC5-79679D5D01A4}" sibTransId="{1377FD6F-A1F5-4BAC-9D64-2CA198E826B3}"/>
    <dgm:cxn modelId="{4FCCD10D-C935-427C-A352-398F332DDDBD}" type="presOf" srcId="{8A306449-BFFC-4095-B344-70ABC9494E4C}" destId="{9F4A72A2-397D-4C67-A16C-61415B91965E}" srcOrd="0" destOrd="0" presId="urn:microsoft.com/office/officeart/2005/8/layout/hierarchy5"/>
    <dgm:cxn modelId="{7E261968-6719-4CED-95DE-F34B3C31D516}" type="presOf" srcId="{FD29A4CF-46C4-4D25-BA2B-F510B905AA0D}" destId="{6E3BE707-110D-4D73-A905-52FC518DECCC}" srcOrd="0" destOrd="0" presId="urn:microsoft.com/office/officeart/2005/8/layout/hierarchy5"/>
    <dgm:cxn modelId="{46CAAB94-E842-4DF7-9947-A60D0947F649}" type="presOf" srcId="{7DFCE2C7-C012-41DB-B09D-5DE66CB9AE03}" destId="{E44185DF-89B1-49E4-B715-A3E577F730BE}" srcOrd="0" destOrd="0" presId="urn:microsoft.com/office/officeart/2005/8/layout/hierarchy5"/>
    <dgm:cxn modelId="{56F0A757-8B3C-4237-8E0A-3B45DF4BC24C}" type="presOf" srcId="{3BFCD813-50D0-4710-90B0-DA729C8CB735}" destId="{D6A30B35-DECC-472D-BFBF-AA4F380F6EA1}" srcOrd="0" destOrd="0" presId="urn:microsoft.com/office/officeart/2005/8/layout/hierarchy5"/>
    <dgm:cxn modelId="{FE3299C3-23ED-4989-819C-2482019A5829}" type="presOf" srcId="{26545517-6494-43DA-B5E5-3BB06A05116C}" destId="{DCBAEE97-4D4C-4611-A8D5-3FEA16233E93}" srcOrd="1" destOrd="0" presId="urn:microsoft.com/office/officeart/2005/8/layout/hierarchy5"/>
    <dgm:cxn modelId="{42C99F94-6844-4DD7-866C-3284B43AC434}" srcId="{AC64B92C-8C10-4566-9B95-5C139EAB9AA8}" destId="{C3A729F6-2596-4594-8A39-0A3BBFC62D67}" srcOrd="0" destOrd="0" parTransId="{DA7B9080-AC98-497B-8D48-9FF180A35EB0}" sibTransId="{9C42DE34-C0F8-40BC-8CF1-A5B361512627}"/>
    <dgm:cxn modelId="{013B90E1-1F47-4CF0-BFE1-3007B3E05874}" type="presOf" srcId="{3BFCD813-50D0-4710-90B0-DA729C8CB735}" destId="{6BD3BFCB-29A6-4081-A735-D335DFF7A9BC}" srcOrd="1" destOrd="0" presId="urn:microsoft.com/office/officeart/2005/8/layout/hierarchy5"/>
    <dgm:cxn modelId="{005F5F9D-34DA-4D05-9B20-8DABDB1D7826}" type="presOf" srcId="{ED693F2D-6E8D-4BA1-8BC5-79679D5D01A4}" destId="{C4BA7B84-FAD0-434A-83F4-BFF077A09863}" srcOrd="0" destOrd="0" presId="urn:microsoft.com/office/officeart/2005/8/layout/hierarchy5"/>
    <dgm:cxn modelId="{D449F867-921D-49FA-814E-8C727F0CFDC5}" type="presOf" srcId="{ED693F2D-6E8D-4BA1-8BC5-79679D5D01A4}" destId="{2D227076-65C3-4F1C-98B5-34515EDF1313}" srcOrd="1" destOrd="0" presId="urn:microsoft.com/office/officeart/2005/8/layout/hierarchy5"/>
    <dgm:cxn modelId="{3A69F48A-0D07-4AA5-B1A2-FF47BF626C5B}" type="presOf" srcId="{AC64B92C-8C10-4566-9B95-5C139EAB9AA8}" destId="{EE44F96F-51ED-4089-873C-7A5A4530E10C}" srcOrd="0" destOrd="0" presId="urn:microsoft.com/office/officeart/2005/8/layout/hierarchy5"/>
    <dgm:cxn modelId="{33FEC0F9-9985-4459-B2B5-AEE50991A7B0}" srcId="{FD29A4CF-46C4-4D25-BA2B-F510B905AA0D}" destId="{09860F9E-5F9A-4C5F-9786-3F00CC4E83A1}" srcOrd="0" destOrd="0" parTransId="{736CC18D-5173-44D7-8A6F-739A44744522}" sibTransId="{89281AE4-E9B1-4E7A-8903-47F3290765C4}"/>
    <dgm:cxn modelId="{822BEEB5-43E2-4A4C-9406-6A7E20458EBE}" type="presOf" srcId="{E3BBA112-2586-4BBC-9176-B8E87566E74B}" destId="{F162ECAD-B74B-4FAA-A630-BEE3D355E48A}" srcOrd="0" destOrd="0" presId="urn:microsoft.com/office/officeart/2005/8/layout/hierarchy5"/>
    <dgm:cxn modelId="{53D4D7BC-D688-47A9-8B3C-70F4328CC143}" type="presParOf" srcId="{EE44F96F-51ED-4089-873C-7A5A4530E10C}" destId="{FA14A9C7-0902-4C10-86F9-A7E842AE66EA}" srcOrd="0" destOrd="0" presId="urn:microsoft.com/office/officeart/2005/8/layout/hierarchy5"/>
    <dgm:cxn modelId="{EF79697F-3477-48CF-9BBA-362875C20F22}" type="presParOf" srcId="{FA14A9C7-0902-4C10-86F9-A7E842AE66EA}" destId="{E3CF8AFA-D2FA-49EF-8D29-76A87EF374F2}" srcOrd="0" destOrd="0" presId="urn:microsoft.com/office/officeart/2005/8/layout/hierarchy5"/>
    <dgm:cxn modelId="{FBBEAD6E-1888-4B10-9351-479680D8358F}" type="presParOf" srcId="{E3CF8AFA-D2FA-49EF-8D29-76A87EF374F2}" destId="{84331F1C-03B5-4E31-B9E8-06F5148F3389}" srcOrd="0" destOrd="0" presId="urn:microsoft.com/office/officeart/2005/8/layout/hierarchy5"/>
    <dgm:cxn modelId="{2399C812-F5A4-4EEF-BA9A-4FDB7D0EF55D}" type="presParOf" srcId="{84331F1C-03B5-4E31-B9E8-06F5148F3389}" destId="{2727D46B-9B65-4B83-BF44-46CE155F2B7C}" srcOrd="0" destOrd="0" presId="urn:microsoft.com/office/officeart/2005/8/layout/hierarchy5"/>
    <dgm:cxn modelId="{1577F9FB-92C5-4C48-A2A2-A8CE6C0347C3}" type="presParOf" srcId="{84331F1C-03B5-4E31-B9E8-06F5148F3389}" destId="{BE446B6D-0D23-43E3-B9B1-55DD24952385}" srcOrd="1" destOrd="0" presId="urn:microsoft.com/office/officeart/2005/8/layout/hierarchy5"/>
    <dgm:cxn modelId="{C5A57A4F-0184-4205-B2D2-9637F7560E72}" type="presParOf" srcId="{BE446B6D-0D23-43E3-B9B1-55DD24952385}" destId="{E44185DF-89B1-49E4-B715-A3E577F730BE}" srcOrd="0" destOrd="0" presId="urn:microsoft.com/office/officeart/2005/8/layout/hierarchy5"/>
    <dgm:cxn modelId="{F0FCE02A-98CA-4744-A56A-8477632E4510}" type="presParOf" srcId="{E44185DF-89B1-49E4-B715-A3E577F730BE}" destId="{1B056F68-92DC-4022-BC0A-F2DD2F0B2848}" srcOrd="0" destOrd="0" presId="urn:microsoft.com/office/officeart/2005/8/layout/hierarchy5"/>
    <dgm:cxn modelId="{EEED4C61-AAA3-494F-BCB4-E81340F4BB7E}" type="presParOf" srcId="{BE446B6D-0D23-43E3-B9B1-55DD24952385}" destId="{36B00342-FA87-40CF-AC6B-3235D58BB2D2}" srcOrd="1" destOrd="0" presId="urn:microsoft.com/office/officeart/2005/8/layout/hierarchy5"/>
    <dgm:cxn modelId="{E8C9C06C-1FC6-4A38-A391-5CCD759805AD}" type="presParOf" srcId="{36B00342-FA87-40CF-AC6B-3235D58BB2D2}" destId="{6E3BE707-110D-4D73-A905-52FC518DECCC}" srcOrd="0" destOrd="0" presId="urn:microsoft.com/office/officeart/2005/8/layout/hierarchy5"/>
    <dgm:cxn modelId="{8379EEA1-9F94-40C8-B019-E567465957A0}" type="presParOf" srcId="{36B00342-FA87-40CF-AC6B-3235D58BB2D2}" destId="{842D0EDC-DA1C-472D-A32A-F26E55793A34}" srcOrd="1" destOrd="0" presId="urn:microsoft.com/office/officeart/2005/8/layout/hierarchy5"/>
    <dgm:cxn modelId="{A6BB240D-3184-4503-B375-1C9C3C91F28D}" type="presParOf" srcId="{842D0EDC-DA1C-472D-A32A-F26E55793A34}" destId="{D6D17F9B-9807-421A-B132-6680CA77A585}" srcOrd="0" destOrd="0" presId="urn:microsoft.com/office/officeart/2005/8/layout/hierarchy5"/>
    <dgm:cxn modelId="{679D772A-5E8D-4E12-B2EF-24B102B93001}" type="presParOf" srcId="{D6D17F9B-9807-421A-B132-6680CA77A585}" destId="{E4021E46-8DCB-462F-95E3-E6423D4ADBE3}" srcOrd="0" destOrd="0" presId="urn:microsoft.com/office/officeart/2005/8/layout/hierarchy5"/>
    <dgm:cxn modelId="{37CB6324-C80F-4017-ADCA-5FFAFC1DA60F}" type="presParOf" srcId="{842D0EDC-DA1C-472D-A32A-F26E55793A34}" destId="{041E5AA7-430B-4649-A5BF-9F55422C40D4}" srcOrd="1" destOrd="0" presId="urn:microsoft.com/office/officeart/2005/8/layout/hierarchy5"/>
    <dgm:cxn modelId="{AD5D5469-498D-435C-989F-9336D21B21A0}" type="presParOf" srcId="{041E5AA7-430B-4649-A5BF-9F55422C40D4}" destId="{AF33D934-1EE8-45DA-A5C4-0E430D2E0562}" srcOrd="0" destOrd="0" presId="urn:microsoft.com/office/officeart/2005/8/layout/hierarchy5"/>
    <dgm:cxn modelId="{D7918E61-AD24-4561-8874-B72A1C3F4B34}" type="presParOf" srcId="{041E5AA7-430B-4649-A5BF-9F55422C40D4}" destId="{2BCB526E-3C3A-4D80-B18E-A9EAC5ED8425}" srcOrd="1" destOrd="0" presId="urn:microsoft.com/office/officeart/2005/8/layout/hierarchy5"/>
    <dgm:cxn modelId="{8EFC6ACB-03FE-488B-8107-76BBCD5B2C1C}" type="presParOf" srcId="{842D0EDC-DA1C-472D-A32A-F26E55793A34}" destId="{9507E43A-3D57-476A-A56C-FEDFFFC9E2BB}" srcOrd="2" destOrd="0" presId="urn:microsoft.com/office/officeart/2005/8/layout/hierarchy5"/>
    <dgm:cxn modelId="{99F210D3-CAFE-482C-9328-DD3EDEC51E2A}" type="presParOf" srcId="{9507E43A-3D57-476A-A56C-FEDFFFC9E2BB}" destId="{DCBAEE97-4D4C-4611-A8D5-3FEA16233E93}" srcOrd="0" destOrd="0" presId="urn:microsoft.com/office/officeart/2005/8/layout/hierarchy5"/>
    <dgm:cxn modelId="{23765C7D-5957-4E50-89CA-C3B75BA7E096}" type="presParOf" srcId="{842D0EDC-DA1C-472D-A32A-F26E55793A34}" destId="{3BBF5759-8B48-40FF-B951-01CCE738317A}" srcOrd="3" destOrd="0" presId="urn:microsoft.com/office/officeart/2005/8/layout/hierarchy5"/>
    <dgm:cxn modelId="{212477B1-1A9A-49A0-8017-F9B46E07EAC4}" type="presParOf" srcId="{3BBF5759-8B48-40FF-B951-01CCE738317A}" destId="{F162ECAD-B74B-4FAA-A630-BEE3D355E48A}" srcOrd="0" destOrd="0" presId="urn:microsoft.com/office/officeart/2005/8/layout/hierarchy5"/>
    <dgm:cxn modelId="{91310D22-6A34-4DFF-8143-52687C211733}" type="presParOf" srcId="{3BBF5759-8B48-40FF-B951-01CCE738317A}" destId="{E704AA7F-4AC0-48E1-B5BC-FF34CEBD5E73}" srcOrd="1" destOrd="0" presId="urn:microsoft.com/office/officeart/2005/8/layout/hierarchy5"/>
    <dgm:cxn modelId="{4B5A4DD3-B317-4ABD-BF6A-B3483E3A75D8}" type="presParOf" srcId="{BE446B6D-0D23-43E3-B9B1-55DD24952385}" destId="{D6A30B35-DECC-472D-BFBF-AA4F380F6EA1}" srcOrd="2" destOrd="0" presId="urn:microsoft.com/office/officeart/2005/8/layout/hierarchy5"/>
    <dgm:cxn modelId="{5F7EB90F-6E2D-4D5E-A5B6-79BC0200DF20}" type="presParOf" srcId="{D6A30B35-DECC-472D-BFBF-AA4F380F6EA1}" destId="{6BD3BFCB-29A6-4081-A735-D335DFF7A9BC}" srcOrd="0" destOrd="0" presId="urn:microsoft.com/office/officeart/2005/8/layout/hierarchy5"/>
    <dgm:cxn modelId="{139F2EC7-9303-4198-869D-A3CB01C66110}" type="presParOf" srcId="{BE446B6D-0D23-43E3-B9B1-55DD24952385}" destId="{5B3F12E9-B191-43A6-9BEB-C3260573907C}" srcOrd="3" destOrd="0" presId="urn:microsoft.com/office/officeart/2005/8/layout/hierarchy5"/>
    <dgm:cxn modelId="{A38E7A78-2AA2-47F8-9F1D-4A366B1C871E}" type="presParOf" srcId="{5B3F12E9-B191-43A6-9BEB-C3260573907C}" destId="{9F4A72A2-397D-4C67-A16C-61415B91965E}" srcOrd="0" destOrd="0" presId="urn:microsoft.com/office/officeart/2005/8/layout/hierarchy5"/>
    <dgm:cxn modelId="{65E115A1-EAED-41A9-9FBB-CAFE417505C6}" type="presParOf" srcId="{5B3F12E9-B191-43A6-9BEB-C3260573907C}" destId="{C8E6FEC4-B336-4F71-93EC-60B79A54F774}" srcOrd="1" destOrd="0" presId="urn:microsoft.com/office/officeart/2005/8/layout/hierarchy5"/>
    <dgm:cxn modelId="{E162F6F2-EE8D-4447-8EAC-CBC40557E7FC}" type="presParOf" srcId="{C8E6FEC4-B336-4F71-93EC-60B79A54F774}" destId="{C4BA7B84-FAD0-434A-83F4-BFF077A09863}" srcOrd="0" destOrd="0" presId="urn:microsoft.com/office/officeart/2005/8/layout/hierarchy5"/>
    <dgm:cxn modelId="{51613EAB-AC6A-49CB-B422-C6E9E84E3F91}" type="presParOf" srcId="{C4BA7B84-FAD0-434A-83F4-BFF077A09863}" destId="{2D227076-65C3-4F1C-98B5-34515EDF1313}" srcOrd="0" destOrd="0" presId="urn:microsoft.com/office/officeart/2005/8/layout/hierarchy5"/>
    <dgm:cxn modelId="{5FB84562-E76E-4789-9E4B-0471F6BBB195}" type="presParOf" srcId="{C8E6FEC4-B336-4F71-93EC-60B79A54F774}" destId="{3628A4E9-ECD7-4594-ACD5-C31407660E1C}" srcOrd="1" destOrd="0" presId="urn:microsoft.com/office/officeart/2005/8/layout/hierarchy5"/>
    <dgm:cxn modelId="{3652D8D2-5283-472A-BDD7-EBAFDD618368}" type="presParOf" srcId="{3628A4E9-ECD7-4594-ACD5-C31407660E1C}" destId="{424F5D53-756A-4BEC-AE19-17E4FB30E8E7}" srcOrd="0" destOrd="0" presId="urn:microsoft.com/office/officeart/2005/8/layout/hierarchy5"/>
    <dgm:cxn modelId="{E3E6F5AD-7B16-4F3C-A41C-E4028210C56E}" type="presParOf" srcId="{3628A4E9-ECD7-4594-ACD5-C31407660E1C}" destId="{8FA3CB80-6509-4A2E-A031-6F6584C10513}" srcOrd="1" destOrd="0" presId="urn:microsoft.com/office/officeart/2005/8/layout/hierarchy5"/>
    <dgm:cxn modelId="{E37016BF-9E98-4FB5-A4C0-5966E094FFF2}" type="presParOf" srcId="{EE44F96F-51ED-4089-873C-7A5A4530E10C}" destId="{6557ABFC-AF16-4D23-B7DE-2E4B125D4488}" srcOrd="1" destOrd="0" presId="urn:microsoft.com/office/officeart/2005/8/layout/hierarchy5"/>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5A3B3B-9564-4F20-AFE4-3DC6D79558DA}">
      <dsp:nvSpPr>
        <dsp:cNvPr id="0" name=""/>
        <dsp:cNvSpPr/>
      </dsp:nvSpPr>
      <dsp:spPr>
        <a:xfrm>
          <a:off x="4932" y="2267498"/>
          <a:ext cx="1517769" cy="1517769"/>
        </a:xfrm>
        <a:prstGeom prst="donut">
          <a:avLst>
            <a:gd name="adj" fmla="val 20000"/>
          </a:avLst>
        </a:prstGeom>
        <a:solidFill>
          <a:schemeClr val="accent4">
            <a:alpha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28E044E-37E9-4ABC-BC22-73D568B8E485}">
      <dsp:nvSpPr>
        <dsp:cNvPr id="0" name=""/>
        <dsp:cNvSpPr/>
      </dsp:nvSpPr>
      <dsp:spPr>
        <a:xfrm rot="17700000">
          <a:off x="468609" y="877807"/>
          <a:ext cx="1886755" cy="909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0" rIns="0" bIns="0" numCol="1" spcCol="1270" anchor="ctr" anchorCtr="0">
          <a:noAutofit/>
        </a:bodyPr>
        <a:lstStyle/>
        <a:p>
          <a:pPr marL="0" lvl="0" indent="0" algn="l" defTabSz="889000">
            <a:lnSpc>
              <a:spcPct val="90000"/>
            </a:lnSpc>
            <a:spcBef>
              <a:spcPct val="0"/>
            </a:spcBef>
            <a:spcAft>
              <a:spcPct val="35000"/>
            </a:spcAft>
            <a:buNone/>
          </a:pPr>
          <a:r>
            <a:rPr lang="en-US" sz="2000" b="0" kern="1200" dirty="0">
              <a:solidFill>
                <a:schemeClr val="tx1"/>
              </a:solidFill>
              <a:latin typeface="+mj-lt"/>
            </a:rPr>
            <a:t>October 2016: Process launched by GEF Council</a:t>
          </a:r>
        </a:p>
      </dsp:txBody>
      <dsp:txXfrm>
        <a:off x="468609" y="877807"/>
        <a:ext cx="1886755" cy="909270"/>
      </dsp:txXfrm>
    </dsp:sp>
    <dsp:sp modelId="{E0CED2E1-B7AB-4B9D-A5C7-0D273C70E2D4}">
      <dsp:nvSpPr>
        <dsp:cNvPr id="0" name=""/>
        <dsp:cNvSpPr/>
      </dsp:nvSpPr>
      <dsp:spPr>
        <a:xfrm>
          <a:off x="1637026" y="2632473"/>
          <a:ext cx="787818" cy="787818"/>
        </a:xfrm>
        <a:prstGeom prst="ellipse">
          <a:avLst/>
        </a:prstGeom>
        <a:solidFill>
          <a:srgbClr val="D6CBAE">
            <a:alpha val="75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5B54533-0A6F-4483-85EC-EB443FAEEAD0}">
      <dsp:nvSpPr>
        <dsp:cNvPr id="0" name=""/>
        <dsp:cNvSpPr/>
      </dsp:nvSpPr>
      <dsp:spPr>
        <a:xfrm rot="17700000">
          <a:off x="851501" y="4004131"/>
          <a:ext cx="1632132" cy="786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50800" bIns="0" numCol="1" spcCol="1270" anchor="ctr" anchorCtr="0">
          <a:noAutofit/>
        </a:bodyPr>
        <a:lstStyle/>
        <a:p>
          <a:pPr marL="0" lvl="0" indent="0" algn="l" defTabSz="889000">
            <a:lnSpc>
              <a:spcPct val="90000"/>
            </a:lnSpc>
            <a:spcBef>
              <a:spcPct val="0"/>
            </a:spcBef>
            <a:spcAft>
              <a:spcPct val="35000"/>
            </a:spcAft>
            <a:buNone/>
          </a:pPr>
          <a:r>
            <a:rPr lang="en-US" sz="2000" b="0" kern="1200" dirty="0">
              <a:solidFill>
                <a:schemeClr val="tx1"/>
              </a:solidFill>
              <a:latin typeface="+mj-lt"/>
            </a:rPr>
            <a:t>Feb 2017: Technical Advisory Group meetings</a:t>
          </a:r>
        </a:p>
      </dsp:txBody>
      <dsp:txXfrm>
        <a:off x="851501" y="4004131"/>
        <a:ext cx="1632132" cy="786953"/>
      </dsp:txXfrm>
    </dsp:sp>
    <dsp:sp modelId="{3A139250-D4F3-4853-87B4-BAB2AD7FC415}">
      <dsp:nvSpPr>
        <dsp:cNvPr id="0" name=""/>
        <dsp:cNvSpPr/>
      </dsp:nvSpPr>
      <dsp:spPr>
        <a:xfrm rot="17700000">
          <a:off x="1725774" y="1536819"/>
          <a:ext cx="1632132" cy="786953"/>
        </a:xfrm>
        <a:prstGeom prst="rect">
          <a:avLst/>
        </a:prstGeom>
        <a:noFill/>
        <a:ln>
          <a:noFill/>
        </a:ln>
        <a:effectLst/>
      </dsp:spPr>
      <dsp:style>
        <a:lnRef idx="0">
          <a:scrgbClr r="0" g="0" b="0"/>
        </a:lnRef>
        <a:fillRef idx="0">
          <a:scrgbClr r="0" g="0" b="0"/>
        </a:fillRef>
        <a:effectRef idx="0">
          <a:scrgbClr r="0" g="0" b="0"/>
        </a:effectRef>
        <a:fontRef idx="minor"/>
      </dsp:style>
    </dsp:sp>
    <dsp:sp modelId="{B14832D2-0D06-42E8-BA11-D59EC1B5FDA9}">
      <dsp:nvSpPr>
        <dsp:cNvPr id="0" name=""/>
        <dsp:cNvSpPr/>
      </dsp:nvSpPr>
      <dsp:spPr>
        <a:xfrm>
          <a:off x="2539168" y="2267498"/>
          <a:ext cx="1517769" cy="1517769"/>
        </a:xfrm>
        <a:prstGeom prst="donut">
          <a:avLst>
            <a:gd name="adj" fmla="val 20000"/>
          </a:avLst>
        </a:prstGeom>
        <a:solidFill>
          <a:srgbClr val="92D050">
            <a:alpha val="6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183832B-71F6-489B-8622-06F18A0D8C08}">
      <dsp:nvSpPr>
        <dsp:cNvPr id="0" name=""/>
        <dsp:cNvSpPr/>
      </dsp:nvSpPr>
      <dsp:spPr>
        <a:xfrm rot="17700000">
          <a:off x="2893032" y="947864"/>
          <a:ext cx="1748265" cy="815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0" rIns="0" bIns="0" numCol="1" spcCol="1270" anchor="ctr" anchorCtr="0">
          <a:noAutofit/>
        </a:bodyPr>
        <a:lstStyle/>
        <a:p>
          <a:pPr marL="0" lvl="0" indent="0" algn="l" defTabSz="889000">
            <a:lnSpc>
              <a:spcPct val="90000"/>
            </a:lnSpc>
            <a:spcBef>
              <a:spcPct val="0"/>
            </a:spcBef>
            <a:spcAft>
              <a:spcPct val="35000"/>
            </a:spcAft>
            <a:buNone/>
          </a:pPr>
          <a:r>
            <a:rPr lang="en-US" sz="2000" b="0" kern="1200" dirty="0">
              <a:solidFill>
                <a:schemeClr val="tx1"/>
              </a:solidFill>
              <a:latin typeface="+mj-lt"/>
            </a:rPr>
            <a:t>March 29-30, 2017: First Meeting</a:t>
          </a:r>
        </a:p>
      </dsp:txBody>
      <dsp:txXfrm>
        <a:off x="2893032" y="947864"/>
        <a:ext cx="1748265" cy="815229"/>
      </dsp:txXfrm>
    </dsp:sp>
    <dsp:sp modelId="{881F1A0F-00DB-447F-92EF-D486C0A57CD2}">
      <dsp:nvSpPr>
        <dsp:cNvPr id="0" name=""/>
        <dsp:cNvSpPr/>
      </dsp:nvSpPr>
      <dsp:spPr>
        <a:xfrm>
          <a:off x="4099382" y="2632473"/>
          <a:ext cx="787818" cy="787818"/>
        </a:xfrm>
        <a:prstGeom prst="ellipse">
          <a:avLst/>
        </a:prstGeom>
        <a:solidFill>
          <a:srgbClr val="D6CBAE">
            <a:alpha val="75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F7D3AE3-034E-4652-8B3B-DA2F1E313FD9}">
      <dsp:nvSpPr>
        <dsp:cNvPr id="0" name=""/>
        <dsp:cNvSpPr/>
      </dsp:nvSpPr>
      <dsp:spPr>
        <a:xfrm rot="17700000">
          <a:off x="3264500" y="3947168"/>
          <a:ext cx="1632132" cy="786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50800" bIns="0" numCol="1" spcCol="1270" anchor="ctr" anchorCtr="0">
          <a:noAutofit/>
        </a:bodyPr>
        <a:lstStyle/>
        <a:p>
          <a:pPr marL="0" lvl="0" indent="0" algn="l" defTabSz="889000">
            <a:lnSpc>
              <a:spcPct val="90000"/>
            </a:lnSpc>
            <a:spcBef>
              <a:spcPct val="0"/>
            </a:spcBef>
            <a:spcAft>
              <a:spcPct val="35000"/>
            </a:spcAft>
            <a:buNone/>
          </a:pPr>
          <a:r>
            <a:rPr lang="en-US" sz="2000" b="0" kern="1200" dirty="0">
              <a:solidFill>
                <a:schemeClr val="tx1"/>
              </a:solidFill>
              <a:latin typeface="+mj-lt"/>
            </a:rPr>
            <a:t>April –Sept 2017: Consultations</a:t>
          </a:r>
        </a:p>
      </dsp:txBody>
      <dsp:txXfrm>
        <a:off x="3264500" y="3947168"/>
        <a:ext cx="1632132" cy="786953"/>
      </dsp:txXfrm>
    </dsp:sp>
    <dsp:sp modelId="{F63B5C91-EACF-417F-A6B4-7680488EAD3B}">
      <dsp:nvSpPr>
        <dsp:cNvPr id="0" name=""/>
        <dsp:cNvSpPr/>
      </dsp:nvSpPr>
      <dsp:spPr>
        <a:xfrm rot="17700000">
          <a:off x="4188131" y="1536819"/>
          <a:ext cx="1632132" cy="786953"/>
        </a:xfrm>
        <a:prstGeom prst="rect">
          <a:avLst/>
        </a:prstGeom>
        <a:noFill/>
        <a:ln>
          <a:noFill/>
        </a:ln>
        <a:effectLst/>
      </dsp:spPr>
      <dsp:style>
        <a:lnRef idx="0">
          <a:scrgbClr r="0" g="0" b="0"/>
        </a:lnRef>
        <a:fillRef idx="0">
          <a:scrgbClr r="0" g="0" b="0"/>
        </a:fillRef>
        <a:effectRef idx="0">
          <a:scrgbClr r="0" g="0" b="0"/>
        </a:effectRef>
        <a:fontRef idx="minor"/>
      </dsp:style>
    </dsp:sp>
    <dsp:sp modelId="{C3C29450-4E60-40CA-93F6-D1C9BE52E873}">
      <dsp:nvSpPr>
        <dsp:cNvPr id="0" name=""/>
        <dsp:cNvSpPr/>
      </dsp:nvSpPr>
      <dsp:spPr>
        <a:xfrm>
          <a:off x="4995043" y="2258846"/>
          <a:ext cx="1517769" cy="1517769"/>
        </a:xfrm>
        <a:prstGeom prst="donut">
          <a:avLst>
            <a:gd name="adj" fmla="val 20000"/>
          </a:avLst>
        </a:prstGeom>
        <a:solidFill>
          <a:srgbClr val="92D050">
            <a:alpha val="6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C16C1E1-D867-438A-A8A0-0F95E033017E}">
      <dsp:nvSpPr>
        <dsp:cNvPr id="0" name=""/>
        <dsp:cNvSpPr/>
      </dsp:nvSpPr>
      <dsp:spPr>
        <a:xfrm rot="17700000">
          <a:off x="5164144" y="780843"/>
          <a:ext cx="1886755" cy="909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0" rIns="0" bIns="0" numCol="1" spcCol="1270" anchor="ctr" anchorCtr="0">
          <a:noAutofit/>
        </a:bodyPr>
        <a:lstStyle/>
        <a:p>
          <a:pPr marL="0" lvl="0" indent="0" algn="l" defTabSz="889000">
            <a:lnSpc>
              <a:spcPct val="90000"/>
            </a:lnSpc>
            <a:spcBef>
              <a:spcPct val="0"/>
            </a:spcBef>
            <a:spcAft>
              <a:spcPct val="35000"/>
            </a:spcAft>
            <a:buNone/>
          </a:pPr>
          <a:r>
            <a:rPr lang="en-US" sz="2000" b="0" kern="1200" dirty="0">
              <a:solidFill>
                <a:schemeClr val="tx1"/>
              </a:solidFill>
              <a:latin typeface="+mj-lt"/>
            </a:rPr>
            <a:t>Oct 3-5, 2017: Second Meeting</a:t>
          </a:r>
        </a:p>
      </dsp:txBody>
      <dsp:txXfrm>
        <a:off x="5164144" y="780843"/>
        <a:ext cx="1886755" cy="909270"/>
      </dsp:txXfrm>
    </dsp:sp>
    <dsp:sp modelId="{3EB4165A-35BE-49A8-8173-53CE5F95652B}">
      <dsp:nvSpPr>
        <dsp:cNvPr id="0" name=""/>
        <dsp:cNvSpPr/>
      </dsp:nvSpPr>
      <dsp:spPr>
        <a:xfrm>
          <a:off x="6633738" y="2267498"/>
          <a:ext cx="1517769" cy="1517769"/>
        </a:xfrm>
        <a:prstGeom prst="donut">
          <a:avLst>
            <a:gd name="adj" fmla="val 20000"/>
          </a:avLst>
        </a:prstGeom>
        <a:solidFill>
          <a:srgbClr val="92D050">
            <a:alpha val="6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5EAC60C-619A-4734-AB39-2315DBB96091}">
      <dsp:nvSpPr>
        <dsp:cNvPr id="0" name=""/>
        <dsp:cNvSpPr/>
      </dsp:nvSpPr>
      <dsp:spPr>
        <a:xfrm rot="17700000">
          <a:off x="6796359" y="780843"/>
          <a:ext cx="1886755" cy="909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0" rIns="0" bIns="0" numCol="1" spcCol="1270" anchor="ctr" anchorCtr="0">
          <a:noAutofit/>
        </a:bodyPr>
        <a:lstStyle/>
        <a:p>
          <a:pPr marL="0" lvl="0" indent="0" algn="l" defTabSz="889000">
            <a:lnSpc>
              <a:spcPct val="90000"/>
            </a:lnSpc>
            <a:spcBef>
              <a:spcPct val="0"/>
            </a:spcBef>
            <a:spcAft>
              <a:spcPct val="35000"/>
            </a:spcAft>
            <a:buNone/>
          </a:pPr>
          <a:r>
            <a:rPr lang="en-US" sz="2000" b="0" kern="1200" dirty="0">
              <a:solidFill>
                <a:schemeClr val="tx1"/>
              </a:solidFill>
              <a:latin typeface="+mj-lt"/>
            </a:rPr>
            <a:t>Jan 23-25, 2018: Third Meeting</a:t>
          </a:r>
        </a:p>
      </dsp:txBody>
      <dsp:txXfrm>
        <a:off x="6796359" y="780843"/>
        <a:ext cx="1886755" cy="909270"/>
      </dsp:txXfrm>
    </dsp:sp>
    <dsp:sp modelId="{874311C6-DFD8-4A2B-AF59-5639993AC3D9}">
      <dsp:nvSpPr>
        <dsp:cNvPr id="0" name=""/>
        <dsp:cNvSpPr/>
      </dsp:nvSpPr>
      <dsp:spPr>
        <a:xfrm>
          <a:off x="8265953" y="2267498"/>
          <a:ext cx="1517769" cy="1517769"/>
        </a:xfrm>
        <a:prstGeom prst="donut">
          <a:avLst>
            <a:gd name="adj" fmla="val 20000"/>
          </a:avLst>
        </a:prstGeom>
        <a:solidFill>
          <a:srgbClr val="92D050">
            <a:alpha val="6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29CC6F3-C6AE-4969-8ED2-246A2E9E5509}">
      <dsp:nvSpPr>
        <dsp:cNvPr id="0" name=""/>
        <dsp:cNvSpPr/>
      </dsp:nvSpPr>
      <dsp:spPr>
        <a:xfrm rot="17700000">
          <a:off x="8428573" y="780843"/>
          <a:ext cx="1886755" cy="909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0" rIns="0" bIns="0" numCol="1" spcCol="1270" anchor="ctr" anchorCtr="0">
          <a:noAutofit/>
        </a:bodyPr>
        <a:lstStyle/>
        <a:p>
          <a:pPr marL="0" lvl="0" indent="0" algn="l" defTabSz="889000">
            <a:lnSpc>
              <a:spcPct val="90000"/>
            </a:lnSpc>
            <a:spcBef>
              <a:spcPct val="0"/>
            </a:spcBef>
            <a:spcAft>
              <a:spcPct val="35000"/>
            </a:spcAft>
            <a:buNone/>
          </a:pPr>
          <a:r>
            <a:rPr lang="en-US" sz="2000" b="0" kern="1200" dirty="0">
              <a:solidFill>
                <a:schemeClr val="tx1"/>
              </a:solidFill>
              <a:latin typeface="+mj-lt"/>
            </a:rPr>
            <a:t>April 26-27, 2018: Fourth Meeting (pledging)</a:t>
          </a:r>
        </a:p>
      </dsp:txBody>
      <dsp:txXfrm>
        <a:off x="8428573" y="780843"/>
        <a:ext cx="1886755" cy="909270"/>
      </dsp:txXfrm>
    </dsp:sp>
    <dsp:sp modelId="{B712316C-E2A9-4E12-B894-FE2348490D3E}">
      <dsp:nvSpPr>
        <dsp:cNvPr id="0" name=""/>
        <dsp:cNvSpPr/>
      </dsp:nvSpPr>
      <dsp:spPr>
        <a:xfrm>
          <a:off x="9898167" y="2267498"/>
          <a:ext cx="1517769" cy="1517769"/>
        </a:xfrm>
        <a:prstGeom prst="donut">
          <a:avLst>
            <a:gd name="adj" fmla="val 20000"/>
          </a:avLst>
        </a:prstGeom>
        <a:solidFill>
          <a:schemeClr val="accent4">
            <a:alpha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2721EBD-AA36-456E-818A-FB43E2C5FE64}">
      <dsp:nvSpPr>
        <dsp:cNvPr id="0" name=""/>
        <dsp:cNvSpPr/>
      </dsp:nvSpPr>
      <dsp:spPr>
        <a:xfrm rot="17700000">
          <a:off x="10060787" y="780843"/>
          <a:ext cx="1886755" cy="909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0" rIns="0" bIns="0" numCol="1" spcCol="1270" anchor="ctr" anchorCtr="0">
          <a:noAutofit/>
        </a:bodyPr>
        <a:lstStyle/>
        <a:p>
          <a:pPr marL="0" lvl="0" indent="0" algn="l" defTabSz="889000">
            <a:lnSpc>
              <a:spcPct val="90000"/>
            </a:lnSpc>
            <a:spcBef>
              <a:spcPct val="0"/>
            </a:spcBef>
            <a:spcAft>
              <a:spcPct val="35000"/>
            </a:spcAft>
            <a:buNone/>
          </a:pPr>
          <a:r>
            <a:rPr lang="en-US" sz="2000" b="0" kern="1200" dirty="0">
              <a:solidFill>
                <a:schemeClr val="tx1"/>
              </a:solidFill>
              <a:latin typeface="+mj-lt"/>
            </a:rPr>
            <a:t>June 24-29, 2018: 6</a:t>
          </a:r>
          <a:r>
            <a:rPr lang="en-US" sz="2000" b="0" kern="1200" baseline="30000" dirty="0">
              <a:solidFill>
                <a:schemeClr val="tx1"/>
              </a:solidFill>
              <a:latin typeface="+mj-lt"/>
            </a:rPr>
            <a:t>th</a:t>
          </a:r>
          <a:r>
            <a:rPr lang="en-US" sz="2000" b="0" kern="1200" dirty="0">
              <a:solidFill>
                <a:schemeClr val="tx1"/>
              </a:solidFill>
              <a:latin typeface="+mj-lt"/>
            </a:rPr>
            <a:t> GEF Assembly</a:t>
          </a:r>
        </a:p>
      </dsp:txBody>
      <dsp:txXfrm>
        <a:off x="10060787" y="780843"/>
        <a:ext cx="1886755" cy="9092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27D46B-9B65-4B83-BF44-46CE155F2B7C}">
      <dsp:nvSpPr>
        <dsp:cNvPr id="0" name=""/>
        <dsp:cNvSpPr/>
      </dsp:nvSpPr>
      <dsp:spPr>
        <a:xfrm>
          <a:off x="1365" y="2063404"/>
          <a:ext cx="3087827" cy="2327727"/>
        </a:xfrm>
        <a:prstGeom prst="roundRect">
          <a:avLst>
            <a:gd name="adj" fmla="val 10000"/>
          </a:avLst>
        </a:prstGeom>
        <a:solidFill>
          <a:schemeClr val="bg1">
            <a:alpha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b="0" kern="1200" dirty="0">
              <a:solidFill>
                <a:schemeClr val="tx1"/>
              </a:solidFill>
              <a:latin typeface="+mj-lt"/>
            </a:rPr>
            <a:t>Country allocations</a:t>
          </a:r>
        </a:p>
      </dsp:txBody>
      <dsp:txXfrm>
        <a:off x="69542" y="2131581"/>
        <a:ext cx="2951473" cy="2191373"/>
      </dsp:txXfrm>
    </dsp:sp>
    <dsp:sp modelId="{E44185DF-89B1-49E4-B715-A3E577F730BE}">
      <dsp:nvSpPr>
        <dsp:cNvPr id="0" name=""/>
        <dsp:cNvSpPr/>
      </dsp:nvSpPr>
      <dsp:spPr>
        <a:xfrm rot="18770822">
          <a:off x="2798632" y="2536494"/>
          <a:ext cx="1816252" cy="49921"/>
        </a:xfrm>
        <a:custGeom>
          <a:avLst/>
          <a:gdLst/>
          <a:ahLst/>
          <a:cxnLst/>
          <a:rect l="0" t="0" r="0" b="0"/>
          <a:pathLst>
            <a:path>
              <a:moveTo>
                <a:pt x="0" y="24960"/>
              </a:moveTo>
              <a:lnTo>
                <a:pt x="1816252" y="2496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dirty="0">
            <a:solidFill>
              <a:schemeClr val="bg1"/>
            </a:solidFill>
            <a:latin typeface="+mj-lt"/>
          </a:endParaRPr>
        </a:p>
      </dsp:txBody>
      <dsp:txXfrm>
        <a:off x="3661352" y="2516049"/>
        <a:ext cx="90812" cy="90812"/>
      </dsp:txXfrm>
    </dsp:sp>
    <dsp:sp modelId="{6E3BE707-110D-4D73-A905-52FC518DECCC}">
      <dsp:nvSpPr>
        <dsp:cNvPr id="0" name=""/>
        <dsp:cNvSpPr/>
      </dsp:nvSpPr>
      <dsp:spPr>
        <a:xfrm>
          <a:off x="4324323" y="1123686"/>
          <a:ext cx="3087827" cy="1543913"/>
        </a:xfrm>
        <a:prstGeom prst="roundRect">
          <a:avLst>
            <a:gd name="adj" fmla="val 10000"/>
          </a:avLst>
        </a:prstGeom>
        <a:solidFill>
          <a:schemeClr val="bg1">
            <a:alpha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tx1"/>
              </a:solidFill>
              <a:latin typeface="+mj-lt"/>
            </a:rPr>
            <a:t>Impact Programs</a:t>
          </a:r>
        </a:p>
      </dsp:txBody>
      <dsp:txXfrm>
        <a:off x="4369543" y="1168906"/>
        <a:ext cx="2997387" cy="1453473"/>
      </dsp:txXfrm>
    </dsp:sp>
    <dsp:sp modelId="{D6D17F9B-9807-421A-B132-6680CA77A585}">
      <dsp:nvSpPr>
        <dsp:cNvPr id="0" name=""/>
        <dsp:cNvSpPr/>
      </dsp:nvSpPr>
      <dsp:spPr>
        <a:xfrm rot="19457599">
          <a:off x="7269182" y="1426807"/>
          <a:ext cx="1521068" cy="49921"/>
        </a:xfrm>
        <a:custGeom>
          <a:avLst/>
          <a:gdLst/>
          <a:ahLst/>
          <a:cxnLst/>
          <a:rect l="0" t="0" r="0" b="0"/>
          <a:pathLst>
            <a:path>
              <a:moveTo>
                <a:pt x="0" y="24960"/>
              </a:moveTo>
              <a:lnTo>
                <a:pt x="1521068" y="2496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chemeClr val="bg1"/>
            </a:solidFill>
            <a:latin typeface="+mj-lt"/>
          </a:endParaRPr>
        </a:p>
      </dsp:txBody>
      <dsp:txXfrm>
        <a:off x="7991689" y="1413741"/>
        <a:ext cx="76053" cy="76053"/>
      </dsp:txXfrm>
    </dsp:sp>
    <dsp:sp modelId="{AF33D934-1EE8-45DA-A5C4-0E430D2E0562}">
      <dsp:nvSpPr>
        <dsp:cNvPr id="0" name=""/>
        <dsp:cNvSpPr/>
      </dsp:nvSpPr>
      <dsp:spPr>
        <a:xfrm>
          <a:off x="8647281" y="235936"/>
          <a:ext cx="3087827" cy="1543913"/>
        </a:xfrm>
        <a:prstGeom prst="roundRect">
          <a:avLst>
            <a:gd name="adj" fmla="val 10000"/>
          </a:avLst>
        </a:prstGeom>
        <a:solidFill>
          <a:schemeClr val="bg1">
            <a:alpha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rgbClr val="92D050"/>
              </a:solidFill>
              <a:latin typeface="+mj-lt"/>
            </a:rPr>
            <a:t>Global benefits </a:t>
          </a:r>
          <a:r>
            <a:rPr lang="en-US" sz="3200" b="0" kern="1200" dirty="0">
              <a:solidFill>
                <a:schemeClr val="tx1"/>
              </a:solidFill>
              <a:latin typeface="+mj-lt"/>
            </a:rPr>
            <a:t>(Focal Area 1)</a:t>
          </a:r>
        </a:p>
      </dsp:txBody>
      <dsp:txXfrm>
        <a:off x="8692501" y="281156"/>
        <a:ext cx="2997387" cy="1453473"/>
      </dsp:txXfrm>
    </dsp:sp>
    <dsp:sp modelId="{9507E43A-3D57-476A-A56C-FEDFFFC9E2BB}">
      <dsp:nvSpPr>
        <dsp:cNvPr id="0" name=""/>
        <dsp:cNvSpPr/>
      </dsp:nvSpPr>
      <dsp:spPr>
        <a:xfrm rot="2142401">
          <a:off x="7269182" y="2314557"/>
          <a:ext cx="1521068" cy="49921"/>
        </a:xfrm>
        <a:custGeom>
          <a:avLst/>
          <a:gdLst/>
          <a:ahLst/>
          <a:cxnLst/>
          <a:rect l="0" t="0" r="0" b="0"/>
          <a:pathLst>
            <a:path>
              <a:moveTo>
                <a:pt x="0" y="24960"/>
              </a:moveTo>
              <a:lnTo>
                <a:pt x="1521068" y="2496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chemeClr val="bg1"/>
            </a:solidFill>
            <a:latin typeface="+mj-lt"/>
          </a:endParaRPr>
        </a:p>
      </dsp:txBody>
      <dsp:txXfrm>
        <a:off x="7991689" y="2301491"/>
        <a:ext cx="76053" cy="76053"/>
      </dsp:txXfrm>
    </dsp:sp>
    <dsp:sp modelId="{F162ECAD-B74B-4FAA-A630-BEE3D355E48A}">
      <dsp:nvSpPr>
        <dsp:cNvPr id="0" name=""/>
        <dsp:cNvSpPr/>
      </dsp:nvSpPr>
      <dsp:spPr>
        <a:xfrm>
          <a:off x="8647281" y="2011436"/>
          <a:ext cx="3087827" cy="1543913"/>
        </a:xfrm>
        <a:prstGeom prst="roundRect">
          <a:avLst>
            <a:gd name="adj" fmla="val 10000"/>
          </a:avLst>
        </a:prstGeom>
        <a:solidFill>
          <a:schemeClr val="bg1">
            <a:alpha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rgbClr val="92D050"/>
              </a:solidFill>
              <a:latin typeface="+mj-lt"/>
            </a:rPr>
            <a:t>Global benefits </a:t>
          </a:r>
          <a:r>
            <a:rPr lang="en-US" sz="3200" b="0" kern="1200" dirty="0">
              <a:solidFill>
                <a:schemeClr val="tx1"/>
              </a:solidFill>
              <a:latin typeface="+mj-lt"/>
            </a:rPr>
            <a:t>(Focal Area 2)</a:t>
          </a:r>
        </a:p>
      </dsp:txBody>
      <dsp:txXfrm>
        <a:off x="8692501" y="2056656"/>
        <a:ext cx="2997387" cy="1453473"/>
      </dsp:txXfrm>
    </dsp:sp>
    <dsp:sp modelId="{D6A30B35-DECC-472D-BFBF-AA4F380F6EA1}">
      <dsp:nvSpPr>
        <dsp:cNvPr id="0" name=""/>
        <dsp:cNvSpPr/>
      </dsp:nvSpPr>
      <dsp:spPr>
        <a:xfrm rot="2829178">
          <a:off x="2798632" y="3868120"/>
          <a:ext cx="1816252" cy="49921"/>
        </a:xfrm>
        <a:custGeom>
          <a:avLst/>
          <a:gdLst/>
          <a:ahLst/>
          <a:cxnLst/>
          <a:rect l="0" t="0" r="0" b="0"/>
          <a:pathLst>
            <a:path>
              <a:moveTo>
                <a:pt x="0" y="24960"/>
              </a:moveTo>
              <a:lnTo>
                <a:pt x="1816252" y="2496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dirty="0">
            <a:solidFill>
              <a:schemeClr val="bg1"/>
            </a:solidFill>
            <a:latin typeface="+mj-lt"/>
          </a:endParaRPr>
        </a:p>
      </dsp:txBody>
      <dsp:txXfrm>
        <a:off x="3661352" y="3847675"/>
        <a:ext cx="90812" cy="90812"/>
      </dsp:txXfrm>
    </dsp:sp>
    <dsp:sp modelId="{9F4A72A2-397D-4C67-A16C-61415B91965E}">
      <dsp:nvSpPr>
        <dsp:cNvPr id="0" name=""/>
        <dsp:cNvSpPr/>
      </dsp:nvSpPr>
      <dsp:spPr>
        <a:xfrm>
          <a:off x="4324323" y="3786937"/>
          <a:ext cx="3087827" cy="1543913"/>
        </a:xfrm>
        <a:prstGeom prst="roundRect">
          <a:avLst>
            <a:gd name="adj" fmla="val 10000"/>
          </a:avLst>
        </a:prstGeom>
        <a:solidFill>
          <a:schemeClr val="bg1">
            <a:alpha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chemeClr val="tx1"/>
              </a:solidFill>
              <a:latin typeface="+mj-lt"/>
            </a:rPr>
            <a:t>Complementary Investments</a:t>
          </a:r>
        </a:p>
      </dsp:txBody>
      <dsp:txXfrm>
        <a:off x="4369543" y="3832157"/>
        <a:ext cx="2997387" cy="1453473"/>
      </dsp:txXfrm>
    </dsp:sp>
    <dsp:sp modelId="{C4BA7B84-FAD0-434A-83F4-BFF077A09863}">
      <dsp:nvSpPr>
        <dsp:cNvPr id="0" name=""/>
        <dsp:cNvSpPr/>
      </dsp:nvSpPr>
      <dsp:spPr>
        <a:xfrm>
          <a:off x="7412151" y="4533933"/>
          <a:ext cx="1235130" cy="49921"/>
        </a:xfrm>
        <a:custGeom>
          <a:avLst/>
          <a:gdLst/>
          <a:ahLst/>
          <a:cxnLst/>
          <a:rect l="0" t="0" r="0" b="0"/>
          <a:pathLst>
            <a:path>
              <a:moveTo>
                <a:pt x="0" y="24960"/>
              </a:moveTo>
              <a:lnTo>
                <a:pt x="1235130" y="2496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chemeClr val="bg1"/>
            </a:solidFill>
            <a:latin typeface="+mj-lt"/>
          </a:endParaRPr>
        </a:p>
      </dsp:txBody>
      <dsp:txXfrm>
        <a:off x="7998838" y="4528015"/>
        <a:ext cx="61756" cy="61756"/>
      </dsp:txXfrm>
    </dsp:sp>
    <dsp:sp modelId="{424F5D53-756A-4BEC-AE19-17E4FB30E8E7}">
      <dsp:nvSpPr>
        <dsp:cNvPr id="0" name=""/>
        <dsp:cNvSpPr/>
      </dsp:nvSpPr>
      <dsp:spPr>
        <a:xfrm>
          <a:off x="8647281" y="3786937"/>
          <a:ext cx="3087827" cy="1543913"/>
        </a:xfrm>
        <a:prstGeom prst="roundRect">
          <a:avLst>
            <a:gd name="adj" fmla="val 10000"/>
          </a:avLst>
        </a:prstGeom>
        <a:solidFill>
          <a:schemeClr val="bg1">
            <a:alpha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b="0" kern="1200" dirty="0">
              <a:solidFill>
                <a:srgbClr val="92D050"/>
              </a:solidFill>
              <a:latin typeface="+mj-lt"/>
            </a:rPr>
            <a:t>Global benefits </a:t>
          </a:r>
          <a:r>
            <a:rPr lang="en-US" sz="3200" b="0" kern="1200" dirty="0">
              <a:solidFill>
                <a:schemeClr val="tx1"/>
              </a:solidFill>
              <a:latin typeface="+mj-lt"/>
            </a:rPr>
            <a:t>(Focal Area 3)</a:t>
          </a:r>
        </a:p>
      </dsp:txBody>
      <dsp:txXfrm>
        <a:off x="8692501" y="3832157"/>
        <a:ext cx="2997387" cy="1453473"/>
      </dsp:txXfrm>
    </dsp:sp>
  </dsp:spTree>
</dsp:drawing>
</file>

<file path=ppt/diagrams/layout1.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477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53853" y="0"/>
            <a:ext cx="3024770" cy="458788"/>
          </a:xfrm>
          <a:prstGeom prst="rect">
            <a:avLst/>
          </a:prstGeom>
        </p:spPr>
        <p:txBody>
          <a:bodyPr vert="horz" lIns="91440" tIns="45720" rIns="91440" bIns="45720" rtlCol="0"/>
          <a:lstStyle>
            <a:lvl1pPr algn="r">
              <a:defRPr sz="1200"/>
            </a:lvl1pPr>
          </a:lstStyle>
          <a:p>
            <a:fld id="{60209F4B-0ED1-4061-890F-1417D17A0176}" type="datetimeFigureOut">
              <a:rPr lang="en-US" smtClean="0"/>
              <a:t>5/17/2017</a:t>
            </a:fld>
            <a:endParaRPr lang="en-US" dirty="0"/>
          </a:p>
        </p:txBody>
      </p:sp>
      <p:sp>
        <p:nvSpPr>
          <p:cNvPr id="4" name="Slide Image Placeholder 3"/>
          <p:cNvSpPr>
            <a:spLocks noGrp="1" noRot="1" noChangeAspect="1"/>
          </p:cNvSpPr>
          <p:nvPr>
            <p:ph type="sldImg" idx="2"/>
          </p:nvPr>
        </p:nvSpPr>
        <p:spPr>
          <a:xfrm>
            <a:off x="746125" y="1143000"/>
            <a:ext cx="5487988"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98024" y="4400550"/>
            <a:ext cx="558419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302477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53853" y="8685214"/>
            <a:ext cx="3024770" cy="458787"/>
          </a:xfrm>
          <a:prstGeom prst="rect">
            <a:avLst/>
          </a:prstGeom>
        </p:spPr>
        <p:txBody>
          <a:bodyPr vert="horz" lIns="91440" tIns="45720" rIns="91440" bIns="45720" rtlCol="0" anchor="b"/>
          <a:lstStyle>
            <a:lvl1pPr algn="r">
              <a:defRPr sz="1200"/>
            </a:lvl1pPr>
          </a:lstStyle>
          <a:p>
            <a:fld id="{8C525817-CBED-4CB8-8EBF-0FB9264DFA97}" type="slidenum">
              <a:rPr lang="en-US" smtClean="0"/>
              <a:t>‹#›</a:t>
            </a:fld>
            <a:endParaRPr lang="en-US" dirty="0"/>
          </a:p>
        </p:txBody>
      </p:sp>
    </p:spTree>
    <p:extLst>
      <p:ext uri="{BB962C8B-B14F-4D97-AF65-F5344CB8AC3E}">
        <p14:creationId xmlns:p14="http://schemas.microsoft.com/office/powerpoint/2010/main" val="1703126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50000"/>
                  <a:lumOff val="50000"/>
                </a:schemeClr>
              </a:solidFill>
            </a:endParaRPr>
          </a:p>
        </p:txBody>
      </p:sp>
      <p:sp>
        <p:nvSpPr>
          <p:cNvPr id="4" name="Slide Number Placeholder 3"/>
          <p:cNvSpPr>
            <a:spLocks noGrp="1"/>
          </p:cNvSpPr>
          <p:nvPr>
            <p:ph type="sldNum" sz="quarter" idx="10"/>
          </p:nvPr>
        </p:nvSpPr>
        <p:spPr/>
        <p:txBody>
          <a:bodyPr/>
          <a:lstStyle/>
          <a:p>
            <a:fld id="{8C525817-CBED-4CB8-8EBF-0FB9264DFA97}" type="slidenum">
              <a:rPr lang="en-US" smtClean="0"/>
              <a:t>1</a:t>
            </a:fld>
            <a:endParaRPr lang="en-US" dirty="0"/>
          </a:p>
        </p:txBody>
      </p:sp>
    </p:spTree>
    <p:extLst>
      <p:ext uri="{BB962C8B-B14F-4D97-AF65-F5344CB8AC3E}">
        <p14:creationId xmlns:p14="http://schemas.microsoft.com/office/powerpoint/2010/main" val="29973962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GEF-7 programming strategy is organized</a:t>
            </a:r>
            <a:r>
              <a:rPr lang="en-US" baseline="0" dirty="0"/>
              <a:t> along two major axes that are interdependent and complementary to one another. The first consist of a series of impact programs to be designed to achieve scale and help transform key systems; and the second ensures that all aspects of guidance are also prioritized beyond the global environmental benefits to be accrued through the impact programs across multiple </a:t>
            </a:r>
            <a:r>
              <a:rPr lang="en-US" baseline="0" dirty="0" err="1"/>
              <a:t>MEAs.</a:t>
            </a:r>
            <a:endParaRPr lang="en-US" dirty="0"/>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687254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impact programs can be organized at higher </a:t>
            </a:r>
            <a:r>
              <a:rPr lang="en-US" dirty="0" err="1"/>
              <a:t>Ievel</a:t>
            </a:r>
            <a:r>
              <a:rPr lang="en-US" baseline="0" dirty="0"/>
              <a:t> integrative frameworks that encompass key systems that must be placed on a more sustainable trajectories by changing land, agriculture and food systems, accelerating de-carbonization, reducing pollution and waste, and promote natural-capital based development.</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152888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chemeClr val="accent2"/>
                </a:solidFill>
                <a:latin typeface="Arial" panose="020B0604020202020204" pitchFamily="34" charset="0"/>
                <a:cs typeface="Arial" panose="020B0604020202020204" pitchFamily="34" charset="0"/>
              </a:rPr>
              <a:t>This first of these impact program areas</a:t>
            </a:r>
            <a:r>
              <a:rPr lang="en-US" sz="1200" b="0" i="0" baseline="0" dirty="0">
                <a:solidFill>
                  <a:schemeClr val="accent2"/>
                </a:solidFill>
                <a:latin typeface="Arial" panose="020B0604020202020204" pitchFamily="34" charset="0"/>
                <a:cs typeface="Arial" panose="020B0604020202020204" pitchFamily="34" charset="0"/>
              </a:rPr>
              <a:t> contains initiatives in land, agriculture and food systems. Priorities can be addressed via impact programs on agricultural commodities responsible for a large fraction of tropical deforestation; also by helping to transform food systems to reduce impact on natural habitat and GHG emissions; by expanding efforts to restore and reclaim degraded lands for multiple uses, thereby reducing pressure over standing habitat; the strategy proposes to continue multi-country efforts to conserve the Amazon and the services it provides to the planet; achieve inclusive Conservation and demonstrate models of indigenous peoples-led conservation in diverse political, social, and ecological contexts; and restore and sustain fisheries by improving the health of ocean and coastal ecosystems on which fisheries and marine aquaculture depend.</a:t>
            </a:r>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12</a:t>
            </a:fld>
            <a:endParaRPr lang="en-US" sz="1800" kern="0" dirty="0">
              <a:solidFill>
                <a:sysClr val="windowText" lastClr="000000"/>
              </a:solidFill>
            </a:endParaRPr>
          </a:p>
        </p:txBody>
      </p:sp>
    </p:spTree>
    <p:extLst>
      <p:ext uri="{BB962C8B-B14F-4D97-AF65-F5344CB8AC3E}">
        <p14:creationId xmlns:p14="http://schemas.microsoft.com/office/powerpoint/2010/main" val="2961031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baseline="0" dirty="0">
              <a:solidFill>
                <a:schemeClr val="accent2"/>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13</a:t>
            </a:fld>
            <a:endParaRPr lang="en-US" sz="1800" kern="0" dirty="0">
              <a:solidFill>
                <a:sysClr val="windowText" lastClr="000000"/>
              </a:solidFill>
            </a:endParaRPr>
          </a:p>
        </p:txBody>
      </p:sp>
    </p:spTree>
    <p:extLst>
      <p:ext uri="{BB962C8B-B14F-4D97-AF65-F5344CB8AC3E}">
        <p14:creationId xmlns:p14="http://schemas.microsoft.com/office/powerpoint/2010/main" val="2050315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0" i="0" dirty="0"/>
              <a:t>Given</a:t>
            </a:r>
            <a:r>
              <a:rPr lang="en-US" sz="1200" b="0" i="0" baseline="0" dirty="0"/>
              <a:t> that time is precious and you have the documentation on proposed programming before you, I will only illustrate a few of the impact programs and their rationale, starting with landscape restoration.</a:t>
            </a:r>
            <a:endParaRPr lang="en-US" sz="1200" b="0" i="0" dirty="0"/>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0" i="1" dirty="0"/>
              <a:t>Rationale for action:</a:t>
            </a:r>
            <a:r>
              <a:rPr lang="en-US" sz="1200" b="0" dirty="0"/>
              <a:t> </a:t>
            </a:r>
            <a:r>
              <a:rPr lang="en-US" sz="1200" dirty="0"/>
              <a:t>Global estimates suggest that nearly 2 billion ha (22.5%) of agricultural land, pasture, forest and woodland are degraded. Continued degradation impacts negatively on ecosystem services, posing</a:t>
            </a:r>
            <a:r>
              <a:rPr lang="en-US" sz="1200" baseline="0" dirty="0"/>
              <a:t> </a:t>
            </a:r>
            <a:r>
              <a:rPr lang="en-US" sz="1200" dirty="0"/>
              <a:t>serious obstacles to the achievement of the SDGs, the Paris Agreement, the Aichi Targets, and the land neutrality targets. The IP</a:t>
            </a:r>
            <a:r>
              <a:rPr lang="en-US" sz="1200" baseline="0" dirty="0"/>
              <a:t> </a:t>
            </a:r>
            <a:r>
              <a:rPr lang="en-US" sz="1200" b="0" dirty="0">
                <a:solidFill>
                  <a:prstClr val="white">
                    <a:lumMod val="95000"/>
                  </a:prstClr>
                </a:solidFill>
                <a:latin typeface="Arial" panose="020B0604020202020204" pitchFamily="34" charset="0"/>
                <a:cs typeface="Arial" panose="020B0604020202020204" pitchFamily="34" charset="0"/>
              </a:rPr>
              <a:t>builds on a baseline of GEF Sustainable Forest Management investments focusing on </a:t>
            </a:r>
            <a:r>
              <a:rPr lang="en-US" sz="1200" dirty="0"/>
              <a:t>restoration and maintenance of a global network of resilient landscapes, either transboundary or subnational in scope, and targeting restoration of 15 – 25 selected landscapes, spanning up to 100 million ha.</a:t>
            </a:r>
            <a:r>
              <a:rPr lang="en-US" sz="1200" baseline="0" dirty="0"/>
              <a:t> Many powerful platforms will enable the scale up of this work, </a:t>
            </a:r>
            <a:r>
              <a:rPr lang="en-US" sz="1200" b="0" dirty="0">
                <a:solidFill>
                  <a:schemeClr val="accent2"/>
                </a:solidFill>
                <a:latin typeface="Arial" panose="020B0604020202020204" pitchFamily="34" charset="0"/>
                <a:cs typeface="Arial" panose="020B0604020202020204" pitchFamily="34" charset="0"/>
              </a:rPr>
              <a:t>including</a:t>
            </a:r>
            <a:r>
              <a:rPr lang="en-US" sz="1200" b="0" dirty="0">
                <a:solidFill>
                  <a:prstClr val="white">
                    <a:lumMod val="95000"/>
                  </a:prstClr>
                </a:solidFill>
                <a:latin typeface="Arial" panose="020B0604020202020204" pitchFamily="34" charset="0"/>
                <a:cs typeface="Arial" panose="020B0604020202020204" pitchFamily="34" charset="0"/>
              </a:rPr>
              <a:t> the Bonn Challenge, the</a:t>
            </a:r>
            <a:r>
              <a:rPr lang="en-US" sz="1200" b="0" baseline="0" dirty="0">
                <a:solidFill>
                  <a:prstClr val="white">
                    <a:lumMod val="95000"/>
                  </a:prstClr>
                </a:solidFill>
                <a:latin typeface="Arial" panose="020B0604020202020204" pitchFamily="34" charset="0"/>
                <a:cs typeface="Arial" panose="020B0604020202020204" pitchFamily="34" charset="0"/>
              </a:rPr>
              <a:t> Latin American 20x20 initiative, the </a:t>
            </a:r>
            <a:r>
              <a:rPr lang="en-US" sz="1200" b="0" dirty="0">
                <a:solidFill>
                  <a:prstClr val="white">
                    <a:lumMod val="95000"/>
                  </a:prstClr>
                </a:solidFill>
                <a:latin typeface="Arial" panose="020B0604020202020204" pitchFamily="34" charset="0"/>
                <a:cs typeface="Arial" panose="020B0604020202020204" pitchFamily="34" charset="0"/>
              </a:rPr>
              <a:t>TRI, GPFLR</a:t>
            </a:r>
            <a:r>
              <a:rPr lang="en-US" sz="1200" b="0" baseline="0" dirty="0">
                <a:solidFill>
                  <a:prstClr val="white">
                    <a:lumMod val="95000"/>
                  </a:prstClr>
                </a:solidFill>
                <a:latin typeface="Arial" panose="020B0604020202020204" pitchFamily="34" charset="0"/>
                <a:cs typeface="Arial" panose="020B0604020202020204" pitchFamily="34" charset="0"/>
              </a:rPr>
              <a:t> and others.</a:t>
            </a:r>
            <a:r>
              <a:rPr lang="en-US" sz="1200" b="0" dirty="0">
                <a:solidFill>
                  <a:prstClr val="white">
                    <a:lumMod val="95000"/>
                  </a:prstClr>
                </a:solidFill>
                <a:latin typeface="Arial" panose="020B0604020202020204" pitchFamily="34" charset="0"/>
                <a:cs typeface="Arial" panose="020B0604020202020204" pitchFamily="34" charset="0"/>
              </a:rPr>
              <a:t> </a:t>
            </a:r>
          </a:p>
          <a:p>
            <a:endParaRPr lang="en-US" dirty="0"/>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14</a:t>
            </a:fld>
            <a:endParaRPr lang="en-US" sz="1800" kern="0" dirty="0">
              <a:solidFill>
                <a:sysClr val="windowText" lastClr="000000"/>
              </a:solidFill>
            </a:endParaRPr>
          </a:p>
        </p:txBody>
      </p:sp>
    </p:spTree>
    <p:extLst>
      <p:ext uri="{BB962C8B-B14F-4D97-AF65-F5344CB8AC3E}">
        <p14:creationId xmlns:p14="http://schemas.microsoft.com/office/powerpoint/2010/main" val="2239564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15</a:t>
            </a:fld>
            <a:endParaRPr lang="en-US" sz="1800" kern="0" dirty="0">
              <a:solidFill>
                <a:sysClr val="windowText" lastClr="000000"/>
              </a:solidFill>
            </a:endParaRPr>
          </a:p>
        </p:txBody>
      </p:sp>
    </p:spTree>
    <p:extLst>
      <p:ext uri="{BB962C8B-B14F-4D97-AF65-F5344CB8AC3E}">
        <p14:creationId xmlns:p14="http://schemas.microsoft.com/office/powerpoint/2010/main" val="18367990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16</a:t>
            </a:fld>
            <a:endParaRPr lang="en-US" sz="1800" kern="0" dirty="0">
              <a:solidFill>
                <a:sysClr val="windowText" lastClr="000000"/>
              </a:solidFill>
            </a:endParaRPr>
          </a:p>
        </p:txBody>
      </p:sp>
    </p:spTree>
    <p:extLst>
      <p:ext uri="{BB962C8B-B14F-4D97-AF65-F5344CB8AC3E}">
        <p14:creationId xmlns:p14="http://schemas.microsoft.com/office/powerpoint/2010/main" val="16840078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dirty="0">
                <a:solidFill>
                  <a:schemeClr val="accent2"/>
                </a:solidFill>
                <a:latin typeface="Arial" panose="020B0604020202020204" pitchFamily="34" charset="0"/>
                <a:cs typeface="Arial" panose="020B0604020202020204" pitchFamily="34" charset="0"/>
              </a:rPr>
              <a:t>The</a:t>
            </a:r>
            <a:r>
              <a:rPr lang="en-US" sz="1200" b="0" i="1" baseline="0" dirty="0">
                <a:solidFill>
                  <a:schemeClr val="accent2"/>
                </a:solidFill>
                <a:latin typeface="Arial" panose="020B0604020202020204" pitchFamily="34" charset="0"/>
                <a:cs typeface="Arial" panose="020B0604020202020204" pitchFamily="34" charset="0"/>
              </a:rPr>
              <a:t> goal of the healthy oceans for sustainable fisheries IP is t</a:t>
            </a:r>
            <a:r>
              <a:rPr lang="en-US" sz="1200" dirty="0"/>
              <a:t>o restore and sustain fisheries by improving the health of ocean and coastal ecosystems on which fisheries and marine aquaculture depend.</a:t>
            </a:r>
            <a:r>
              <a:rPr lang="en-US" sz="1200" b="0" i="1" dirty="0">
                <a:solidFill>
                  <a:schemeClr val="accent2"/>
                </a:solidFill>
                <a:latin typeface="Arial" panose="020B0604020202020204" pitchFamily="34" charset="0"/>
                <a:cs typeface="Arial" panose="020B0604020202020204" pitchFamily="34" charset="0"/>
              </a:rPr>
              <a:t> </a:t>
            </a:r>
            <a:r>
              <a:rPr lang="en-US" sz="1200" b="0" dirty="0">
                <a:solidFill>
                  <a:schemeClr val="accent2"/>
                </a:solidFill>
                <a:latin typeface="Arial" panose="020B0604020202020204" pitchFamily="34" charset="0"/>
                <a:cs typeface="Arial" panose="020B0604020202020204" pitchFamily="34" charset="0"/>
              </a:rPr>
              <a:t>Within framework of existing commitments as part of regionally agreed SAPs, the IP will focus on (1) - </a:t>
            </a:r>
            <a:r>
              <a:rPr lang="en-US" sz="1200" b="0" dirty="0">
                <a:solidFill>
                  <a:prstClr val="white">
                    <a:lumMod val="95000"/>
                  </a:prstClr>
                </a:solidFill>
                <a:latin typeface="Arial" panose="020B0604020202020204" pitchFamily="34" charset="0"/>
                <a:cs typeface="Arial" panose="020B0604020202020204" pitchFamily="34" charset="0"/>
              </a:rPr>
              <a:t>sustainable governance of marine capture fisheries to end illegal, unregulated and unreported fisheries, along with stimulating investments in sustainable marine aquaculture to improve ecosystem health</a:t>
            </a:r>
            <a:r>
              <a:rPr lang="en-US" sz="1200" b="0" dirty="0">
                <a:solidFill>
                  <a:schemeClr val="accent2"/>
                </a:solidFill>
                <a:latin typeface="Arial" panose="020B0604020202020204" pitchFamily="34" charset="0"/>
                <a:cs typeface="Arial" panose="020B0604020202020204" pitchFamily="34" charset="0"/>
              </a:rPr>
              <a:t> and (2) </a:t>
            </a:r>
            <a:r>
              <a:rPr lang="en-US" sz="1200" b="0" dirty="0">
                <a:solidFill>
                  <a:prstClr val="white">
                    <a:lumMod val="95000"/>
                  </a:prstClr>
                </a:solidFill>
                <a:latin typeface="Arial" panose="020B0604020202020204" pitchFamily="34" charset="0"/>
                <a:cs typeface="Arial" panose="020B0604020202020204" pitchFamily="34" charset="0"/>
              </a:rPr>
              <a:t>focus on improved governance mechanisms to facilitate pollution reduction and restoration and conservation of habitats. </a:t>
            </a:r>
          </a:p>
          <a:p>
            <a:pPr marL="0" lvl="0" indent="0">
              <a:lnSpc>
                <a:spcPct val="90000"/>
              </a:lnSpc>
              <a:spcBef>
                <a:spcPct val="0"/>
              </a:spcBef>
              <a:buFont typeface="Wingdings" panose="05000000000000000000" pitchFamily="2" charset="2"/>
              <a:buNone/>
              <a:defRPr/>
            </a:pPr>
            <a:r>
              <a:rPr lang="en-US" sz="600" b="0" i="1" dirty="0">
                <a:solidFill>
                  <a:schemeClr val="bg1"/>
                </a:solidFill>
                <a:latin typeface="Arial" panose="020B0604020202020204" pitchFamily="34" charset="0"/>
                <a:cs typeface="Arial" panose="020B0604020202020204" pitchFamily="34" charset="0"/>
              </a:rPr>
              <a:t>Geography: </a:t>
            </a:r>
            <a:r>
              <a:rPr lang="en-US" sz="600" b="0" i="0" dirty="0">
                <a:solidFill>
                  <a:schemeClr val="bg1"/>
                </a:solidFill>
                <a:latin typeface="Arial" panose="020B0604020202020204" pitchFamily="34" charset="0"/>
                <a:cs typeface="Arial" panose="020B0604020202020204" pitchFamily="34" charset="0"/>
              </a:rPr>
              <a:t>The IP will operate within the </a:t>
            </a:r>
            <a:r>
              <a:rPr lang="en-US" sz="1100" b="0" i="0" dirty="0">
                <a:solidFill>
                  <a:schemeClr val="accent2"/>
                </a:solidFill>
                <a:latin typeface="Arial" panose="020B0604020202020204" pitchFamily="34" charset="0"/>
                <a:cs typeface="Arial" panose="020B0604020202020204" pitchFamily="34" charset="0"/>
              </a:rPr>
              <a:t>framework of country commitments as part of regionally agreed SAPs</a:t>
            </a:r>
            <a:endParaRPr lang="en-US" sz="600" b="0" i="0" dirty="0">
              <a:solidFill>
                <a:schemeClr val="bg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17</a:t>
            </a:fld>
            <a:endParaRPr lang="en-US" sz="1800" kern="0" dirty="0">
              <a:solidFill>
                <a:sysClr val="windowText" lastClr="000000"/>
              </a:solidFill>
            </a:endParaRPr>
          </a:p>
        </p:txBody>
      </p:sp>
    </p:spTree>
    <p:extLst>
      <p:ext uri="{BB962C8B-B14F-4D97-AF65-F5344CB8AC3E}">
        <p14:creationId xmlns:p14="http://schemas.microsoft.com/office/powerpoint/2010/main" val="3509646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90000"/>
              </a:lnSpc>
              <a:spcBef>
                <a:spcPct val="0"/>
              </a:spcBef>
              <a:defRPr/>
            </a:pPr>
            <a:r>
              <a:rPr lang="en-US" b="1" u="sng" dirty="0"/>
              <a:t>Transforming Energy Systems: </a:t>
            </a:r>
          </a:p>
          <a:p>
            <a:pPr lvl="0">
              <a:lnSpc>
                <a:spcPct val="90000"/>
              </a:lnSpc>
              <a:spcBef>
                <a:spcPct val="0"/>
              </a:spcBef>
              <a:defRPr/>
            </a:pPr>
            <a:endParaRPr lang="en-US" b="1" u="sng" dirty="0"/>
          </a:p>
          <a:p>
            <a:r>
              <a:rPr lang="en-US" sz="1200" b="0" i="1" dirty="0"/>
              <a:t>Rational for action: </a:t>
            </a:r>
            <a:r>
              <a:rPr lang="en-US" sz="1200" b="0" i="0" u="none" strike="noStrike" kern="1200" baseline="0" dirty="0">
                <a:solidFill>
                  <a:schemeClr val="tx1"/>
                </a:solidFill>
                <a:latin typeface="+mn-lt"/>
                <a:ea typeface="+mn-ea"/>
                <a:cs typeface="+mn-cs"/>
              </a:rPr>
              <a:t>Energy related carbon emissions are the major driver of climate change. Transformation of energy systems is vital to achieving the Paris Agreement and the SDGs. </a:t>
            </a:r>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 A</a:t>
            </a:r>
            <a:r>
              <a:rPr lang="en-US" sz="1200" b="0" i="0" u="none" strike="noStrike" kern="1200" baseline="0" dirty="0">
                <a:solidFill>
                  <a:schemeClr val="tx1"/>
                </a:solidFill>
                <a:latin typeface="+mn-lt"/>
                <a:ea typeface="+mn-ea"/>
                <a:cs typeface="+mn-cs"/>
              </a:rPr>
              <a:t>dress key barriers limiting the use of energy efficiency and renewable energy in the most energy intensive countries. </a:t>
            </a:r>
            <a:r>
              <a:rPr lang="en-US" sz="1200" b="0" i="1" dirty="0">
                <a:solidFill>
                  <a:schemeClr val="accent2"/>
                </a:solidFill>
                <a:latin typeface="Arial" panose="020B0604020202020204" pitchFamily="34" charset="0"/>
                <a:cs typeface="Arial" panose="020B0604020202020204" pitchFamily="34" charset="0"/>
              </a:rPr>
              <a:t>Focus: </a:t>
            </a:r>
            <a:r>
              <a:rPr lang="en-US" sz="1200" b="0" i="0" u="none" strike="noStrike" kern="1200" baseline="0" dirty="0">
                <a:solidFill>
                  <a:schemeClr val="tx1"/>
                </a:solidFill>
                <a:latin typeface="+mn-lt"/>
                <a:ea typeface="+mn-ea"/>
                <a:cs typeface="+mn-cs"/>
              </a:rPr>
              <a:t>The GEF has identified interventions that will: take advantage of technology advancements (e.g., smart grid, energy storage); blend policy and regulatory reform with linked investments; promote private sector engagement; demonstrate models that can be replicated and scaled-up; and strengthen the ability of energy intensive countries to </a:t>
            </a:r>
          </a:p>
          <a:p>
            <a:r>
              <a:rPr lang="en-US" sz="1200" b="0" i="0" u="none" strike="noStrike" kern="1200" baseline="0" dirty="0">
                <a:solidFill>
                  <a:schemeClr val="tx1"/>
                </a:solidFill>
                <a:latin typeface="+mn-lt"/>
                <a:ea typeface="+mn-ea"/>
                <a:cs typeface="+mn-cs"/>
              </a:rPr>
              <a:t>meet their NDCs. In addition, the GEF will support LDCs and SIDS to enhance energy access while still delivering global environmental benefits. </a:t>
            </a:r>
            <a:r>
              <a:rPr lang="en-US" sz="1200" b="0" i="1" dirty="0">
                <a:solidFill>
                  <a:schemeClr val="accent6"/>
                </a:solidFill>
                <a:latin typeface="Arial" panose="020B0604020202020204" pitchFamily="34" charset="0"/>
                <a:cs typeface="Arial" panose="020B0604020202020204" pitchFamily="34" charset="0"/>
              </a:rPr>
              <a:t>Geography</a:t>
            </a:r>
            <a:r>
              <a:rPr lang="en-US" sz="1200" b="0" dirty="0">
                <a:solidFill>
                  <a:schemeClr val="accent6"/>
                </a:solidFill>
                <a:latin typeface="Arial" panose="020B0604020202020204" pitchFamily="34" charset="0"/>
                <a:cs typeface="Arial" panose="020B0604020202020204" pitchFamily="34" charset="0"/>
              </a:rPr>
              <a:t>:  Please ask David if</a:t>
            </a:r>
            <a:r>
              <a:rPr lang="en-US" sz="1200" b="0" baseline="0" dirty="0">
                <a:solidFill>
                  <a:schemeClr val="accent6"/>
                </a:solidFill>
                <a:latin typeface="Arial" panose="020B0604020202020204" pitchFamily="34" charset="0"/>
                <a:cs typeface="Arial" panose="020B0604020202020204" pitchFamily="34" charset="0"/>
              </a:rPr>
              <a:t> geographies have been specified. The IP will </a:t>
            </a:r>
            <a:r>
              <a:rPr lang="en-US" sz="1200" b="0" dirty="0">
                <a:solidFill>
                  <a:schemeClr val="accent2"/>
                </a:solidFill>
                <a:latin typeface="Arial" panose="020B0604020202020204" pitchFamily="34" charset="0"/>
                <a:cs typeface="Arial" panose="020B0604020202020204" pitchFamily="34" charset="0"/>
              </a:rPr>
              <a:t>build on GEF-6 energy related investments and work with i.e. SE4ALL, IEA, IIASA, </a:t>
            </a:r>
            <a:br>
              <a:rPr lang="en-US" sz="1200" b="0" dirty="0">
                <a:solidFill>
                  <a:schemeClr val="accent2"/>
                </a:solidFill>
                <a:latin typeface="Arial" panose="020B0604020202020204" pitchFamily="34" charset="0"/>
                <a:cs typeface="Arial" panose="020B0604020202020204" pitchFamily="34" charset="0"/>
              </a:rPr>
            </a:br>
            <a:r>
              <a:rPr lang="en-US" sz="1200" b="0" dirty="0">
                <a:solidFill>
                  <a:schemeClr val="accent2"/>
                </a:solidFill>
                <a:latin typeface="Arial" panose="020B0604020202020204" pitchFamily="34" charset="0"/>
                <a:cs typeface="Arial" panose="020B0604020202020204" pitchFamily="34" charset="0"/>
              </a:rPr>
              <a:t>private sector, WEF, WBCSD.</a:t>
            </a:r>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18</a:t>
            </a:fld>
            <a:endParaRPr lang="en-US" sz="1800" kern="0" dirty="0">
              <a:solidFill>
                <a:sysClr val="windowText" lastClr="000000"/>
              </a:solidFill>
            </a:endParaRPr>
          </a:p>
        </p:txBody>
      </p:sp>
    </p:spTree>
    <p:extLst>
      <p:ext uri="{BB962C8B-B14F-4D97-AF65-F5344CB8AC3E}">
        <p14:creationId xmlns:p14="http://schemas.microsoft.com/office/powerpoint/2010/main" val="18031871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a:solidFill>
                  <a:schemeClr val="accent2"/>
                </a:solidFill>
                <a:latin typeface="Arial" panose="020B0604020202020204" pitchFamily="34" charset="0"/>
                <a:ea typeface="+mn-ea"/>
                <a:cs typeface="Arial" panose="020B0604020202020204" pitchFamily="34" charset="0"/>
              </a:rPr>
              <a:t>The </a:t>
            </a:r>
            <a:r>
              <a:rPr lang="en-US" sz="1200" b="0" i="0" u="none" strike="noStrike" kern="1200" baseline="0" dirty="0">
                <a:solidFill>
                  <a:schemeClr val="tx1"/>
                </a:solidFill>
                <a:latin typeface="+mn-lt"/>
                <a:ea typeface="+mn-ea"/>
                <a:cs typeface="+mn-cs"/>
              </a:rPr>
              <a:t>Sustainable Cities IP will build on the SC-IAP to push the envelope further by enhancing policy and financing environments to improve the design and financing of urban infrastructure and by incorporating innovations that are increasingly within reach to revamp how cities operate at all levels and for all stakeholders. The Global Platform on Sustainable Cities has been created in GEF-6, supporting 11 countries, and has engaged a major International network of city platforms and technology providers, including C40, ICLEI, UCLG (united cities and local governments), Compact of Mayors, 100 Resilient Cities, WRI, and others. The broad-based coalition will attract additional partners, including private sector entities to help increase opportunities for cities and local governments aspiring for sustainability. The network partners will increasingly connect people who are tackling challenges and enable them to learn from others’ experiences and adapt solutions to their own unique situations.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GPSC aims to provide a global convening space for dialogue and a ‘clearing house mechanism’ on issues, resources and expert needs that will help position cities as major hubs for global environmental and development benefits, including opportunities for financial leverage to advance the sustainability and resilience agendas for cities </a:t>
            </a:r>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19</a:t>
            </a:fld>
            <a:endParaRPr lang="en-US" sz="1800" kern="0" dirty="0">
              <a:solidFill>
                <a:sysClr val="windowText" lastClr="000000"/>
              </a:solidFill>
            </a:endParaRPr>
          </a:p>
        </p:txBody>
      </p:sp>
    </p:spTree>
    <p:extLst>
      <p:ext uri="{BB962C8B-B14F-4D97-AF65-F5344CB8AC3E}">
        <p14:creationId xmlns:p14="http://schemas.microsoft.com/office/powerpoint/2010/main" val="3075016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1680133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90000"/>
              </a:lnSpc>
              <a:spcBef>
                <a:spcPct val="0"/>
              </a:spcBef>
              <a:defRPr/>
            </a:pPr>
            <a:r>
              <a:rPr lang="en-US" sz="1200" b="1" u="sng" dirty="0">
                <a:solidFill>
                  <a:schemeClr val="accent6"/>
                </a:solidFill>
                <a:latin typeface="Arial" panose="020B0604020202020204" pitchFamily="34" charset="0"/>
                <a:cs typeface="Arial" panose="020B0604020202020204" pitchFamily="34" charset="0"/>
              </a:rPr>
              <a:t>Green Infrastructure: </a:t>
            </a:r>
          </a:p>
          <a:p>
            <a:pPr lvl="0">
              <a:lnSpc>
                <a:spcPct val="90000"/>
              </a:lnSpc>
              <a:spcBef>
                <a:spcPct val="0"/>
              </a:spcBef>
              <a:defRPr/>
            </a:pPr>
            <a:endParaRPr lang="en-US" sz="1200" b="1" u="sng" dirty="0">
              <a:solidFill>
                <a:schemeClr val="accent6"/>
              </a:solidFill>
              <a:latin typeface="Arial" panose="020B0604020202020204" pitchFamily="34" charset="0"/>
              <a:cs typeface="Arial" panose="020B0604020202020204" pitchFamily="34" charset="0"/>
            </a:endParaRPr>
          </a:p>
          <a:p>
            <a:r>
              <a:rPr lang="en-US" sz="1200" b="0" i="1" dirty="0"/>
              <a:t>Rational for action: </a:t>
            </a:r>
            <a:r>
              <a:rPr lang="en-US" sz="1200" b="0" i="0" u="none" strike="noStrike" kern="1200" baseline="0" dirty="0">
                <a:solidFill>
                  <a:schemeClr val="tx1"/>
                </a:solidFill>
                <a:latin typeface="+mn-lt"/>
                <a:ea typeface="+mn-ea"/>
                <a:cs typeface="+mn-cs"/>
              </a:rPr>
              <a:t>The world is expected to invest around $90 trillion in infrastructure over the next 15 years, more than our entire current inventory today. This will require a significant increase in investment globally, from the estimated $3.4 trillion per year currently to about $6 trillion per year. Under business as usual, infrastructure planning will not include low-carbon or sustainability design principles, resulting in increased emissions, lock-in of "grey" infrastructure, and further disruption to integrated landscape planning and contiguous ecosystems protection. </a:t>
            </a:r>
          </a:p>
          <a:p>
            <a:r>
              <a:rPr lang="en-US" sz="1200" b="0" i="0" u="none" strike="noStrike" kern="1200" baseline="0" dirty="0">
                <a:solidFill>
                  <a:schemeClr val="tx1"/>
                </a:solidFill>
                <a:latin typeface="+mn-lt"/>
                <a:ea typeface="+mn-ea"/>
                <a:cs typeface="+mn-cs"/>
              </a:rPr>
              <a:t> </a:t>
            </a:r>
            <a:endParaRPr lang="en-US" sz="1200" b="0" i="1" u="sng" dirty="0"/>
          </a:p>
          <a:p>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 </a:t>
            </a:r>
            <a:r>
              <a:rPr lang="en-US" sz="1200" b="0" i="0" u="none" strike="noStrike" kern="1200" baseline="0" dirty="0">
                <a:solidFill>
                  <a:schemeClr val="tx1"/>
                </a:solidFill>
                <a:latin typeface="+mn-lt"/>
                <a:ea typeface="+mn-ea"/>
                <a:cs typeface="+mn-cs"/>
              </a:rPr>
              <a:t>The GEF is uniquely positioned to work with National governments, the multi-lateral development banks, the private sector and other stakeholders to create an enabling environment conducive to increased domestic and international investments for green and sustainable infrastructure, and to foster techniques, criteria, and tools that go beyond safeguards for green infrastructure investments. </a:t>
            </a:r>
          </a:p>
          <a:p>
            <a:endParaRPr lang="en-US" sz="1200" b="0" i="0" u="none" strike="noStrike" kern="1200" baseline="0" dirty="0">
              <a:solidFill>
                <a:schemeClr val="tx1"/>
              </a:solidFill>
              <a:latin typeface="+mn-lt"/>
              <a:ea typeface="+mn-ea"/>
              <a:cs typeface="+mn-cs"/>
            </a:endParaRPr>
          </a:p>
          <a:p>
            <a:r>
              <a:rPr lang="en-US" sz="1200" b="0" i="1" dirty="0">
                <a:solidFill>
                  <a:schemeClr val="accent2"/>
                </a:solidFill>
                <a:latin typeface="Arial" panose="020B0604020202020204" pitchFamily="34" charset="0"/>
                <a:cs typeface="Arial" panose="020B0604020202020204" pitchFamily="34" charset="0"/>
              </a:rPr>
              <a:t>Focus: </a:t>
            </a:r>
            <a:r>
              <a:rPr lang="en-US" sz="1200" b="0" i="0" u="none" strike="noStrike" kern="1200" baseline="0" dirty="0">
                <a:solidFill>
                  <a:schemeClr val="tx1"/>
                </a:solidFill>
                <a:latin typeface="+mn-lt"/>
                <a:ea typeface="+mn-ea"/>
                <a:cs typeface="+mn-cs"/>
              </a:rPr>
              <a:t>The major focus of the impact program will be to convene and support coalitions willing to foster innovative and integral solutions for green infrastructure investment; support country efforts to build capacity and enabling environments; and work with private sector and other investors to make sustainability practices the new normal. </a:t>
            </a:r>
          </a:p>
          <a:p>
            <a:pPr lvl="0">
              <a:lnSpc>
                <a:spcPct val="90000"/>
              </a:lnSpc>
              <a:spcBef>
                <a:spcPct val="0"/>
              </a:spcBef>
              <a:defRPr/>
            </a:pPr>
            <a:endParaRPr lang="en-US" sz="1200" b="0" i="1" dirty="0">
              <a:solidFill>
                <a:schemeClr val="accent2"/>
              </a:solidFill>
              <a:latin typeface="Arial" panose="020B0604020202020204" pitchFamily="34" charset="0"/>
              <a:cs typeface="Arial" panose="020B0604020202020204" pitchFamily="34" charset="0"/>
            </a:endParaRPr>
          </a:p>
          <a:p>
            <a:r>
              <a:rPr lang="en-US" sz="1200" b="0" i="1" dirty="0">
                <a:solidFill>
                  <a:schemeClr val="accent6"/>
                </a:solidFill>
                <a:latin typeface="Arial" panose="020B0604020202020204" pitchFamily="34" charset="0"/>
                <a:cs typeface="Arial" panose="020B0604020202020204" pitchFamily="34" charset="0"/>
              </a:rPr>
              <a:t>Geography</a:t>
            </a:r>
            <a:r>
              <a:rPr lang="en-US" sz="1200" b="0" dirty="0">
                <a:solidFill>
                  <a:schemeClr val="accent6"/>
                </a:solidFill>
                <a:latin typeface="Arial" panose="020B0604020202020204" pitchFamily="34" charset="0"/>
                <a:cs typeface="Arial" panose="020B0604020202020204" pitchFamily="34" charset="0"/>
              </a:rPr>
              <a:t>:  </a:t>
            </a:r>
            <a:r>
              <a:rPr lang="en-US" sz="1200" b="0" i="0" u="none" strike="noStrike" kern="1200" baseline="0" dirty="0">
                <a:solidFill>
                  <a:schemeClr val="tx1"/>
                </a:solidFill>
                <a:latin typeface="+mn-lt"/>
                <a:ea typeface="+mn-ea"/>
                <a:cs typeface="+mn-cs"/>
              </a:rPr>
              <a:t>Priority regions will include areas expected to see significant infrastructure development in the next decade and where globally significant land and biodiversity may be adversely impacted. </a:t>
            </a:r>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20</a:t>
            </a:fld>
            <a:endParaRPr lang="en-US" sz="1800" kern="0" dirty="0">
              <a:solidFill>
                <a:sysClr val="windowText" lastClr="000000"/>
              </a:solidFill>
            </a:endParaRPr>
          </a:p>
        </p:txBody>
      </p:sp>
    </p:spTree>
    <p:extLst>
      <p:ext uri="{BB962C8B-B14F-4D97-AF65-F5344CB8AC3E}">
        <p14:creationId xmlns:p14="http://schemas.microsoft.com/office/powerpoint/2010/main" val="1740873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1200" b="0" i="1" u="none" dirty="0">
                <a:solidFill>
                  <a:schemeClr val="accent2"/>
                </a:solidFill>
                <a:latin typeface="Arial" panose="020B0604020202020204" pitchFamily="34" charset="0"/>
                <a:cs typeface="Arial" panose="020B0604020202020204" pitchFamily="34" charset="0"/>
              </a:rPr>
              <a:t>Rationale</a:t>
            </a:r>
            <a:r>
              <a:rPr lang="en-US" sz="1200" b="0" u="none" dirty="0">
                <a:solidFill>
                  <a:schemeClr val="accent2"/>
                </a:solidFill>
                <a:latin typeface="Arial" panose="020B0604020202020204" pitchFamily="34" charset="0"/>
                <a:cs typeface="Arial" panose="020B0604020202020204" pitchFamily="34" charset="0"/>
              </a:rPr>
              <a:t>: The</a:t>
            </a:r>
            <a:r>
              <a:rPr lang="en-US" sz="1200" b="0" u="none" baseline="0" dirty="0">
                <a:solidFill>
                  <a:schemeClr val="accent2"/>
                </a:solidFill>
                <a:latin typeface="Arial" panose="020B0604020202020204" pitchFamily="34" charset="0"/>
                <a:cs typeface="Arial" panose="020B0604020202020204" pitchFamily="34" charset="0"/>
              </a:rPr>
              <a:t> IP for circular economy addresses a very important global environmental stressor represented by </a:t>
            </a:r>
            <a:r>
              <a:rPr lang="en-US" sz="1200" b="0" u="none" dirty="0">
                <a:solidFill>
                  <a:schemeClr val="accent2"/>
                </a:solidFill>
                <a:latin typeface="Arial" panose="020B0604020202020204" pitchFamily="34" charset="0"/>
                <a:cs typeface="Arial" panose="020B0604020202020204" pitchFamily="34" charset="0"/>
              </a:rPr>
              <a:t>a</a:t>
            </a:r>
            <a:r>
              <a:rPr lang="en-US" dirty="0"/>
              <a:t>pproximately 60 billion tons of raw materials that are extracted per year (22kg/person/day). While most materials are disposed of within one year, only 7% being recycled or reused, creating serious environmental consequences, including GHG emissions, hazardous chemical emissions and marine debris affecting biodiversity. </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 </a:t>
            </a:r>
            <a:r>
              <a:rPr lang="en-US" dirty="0"/>
              <a:t>To be an enabler towards flipping global supply chains and country/regional manufacturing/economic development strategies from take-use-dispose to redesign-reduce-reuse-repair-recycle approaches. </a:t>
            </a:r>
          </a:p>
          <a:p>
            <a:pPr marL="0" marR="0" lvl="0" indent="0" algn="l" defTabSz="914400" rtl="0" eaLnBrk="1" fontAlgn="auto" latinLnBrk="0" hangingPunct="1">
              <a:lnSpc>
                <a:spcPct val="90000"/>
              </a:lnSpc>
              <a:spcBef>
                <a:spcPct val="0"/>
              </a:spcBef>
              <a:spcAft>
                <a:spcPts val="0"/>
              </a:spcAft>
              <a:buClrTx/>
              <a:buSzTx/>
              <a:buFontTx/>
              <a:buNone/>
              <a:tabLst/>
              <a:defRPr/>
            </a:pPr>
            <a:endParaRPr lang="en-US" sz="1200" b="0" dirty="0">
              <a:solidFill>
                <a:schemeClr val="accent6"/>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90000"/>
              </a:lnSpc>
              <a:spcBef>
                <a:spcPct val="0"/>
              </a:spcBef>
              <a:spcAft>
                <a:spcPts val="0"/>
              </a:spcAft>
              <a:buClrTx/>
              <a:buSzTx/>
              <a:buFontTx/>
              <a:buNone/>
              <a:tabLst/>
              <a:defRPr/>
            </a:pPr>
            <a:r>
              <a:rPr lang="en-US" i="1" dirty="0">
                <a:cs typeface="Arial" panose="020B0604020202020204" pitchFamily="34" charset="0"/>
              </a:rPr>
              <a:t>Focus</a:t>
            </a:r>
            <a:r>
              <a:rPr lang="en-US" dirty="0">
                <a:cs typeface="Arial" panose="020B0604020202020204" pitchFamily="34" charset="0"/>
              </a:rPr>
              <a:t>: To </a:t>
            </a:r>
            <a:r>
              <a:rPr lang="en-US" dirty="0"/>
              <a:t>further the Circular Economy concept, GEF proposes to bring governments and private sector together particularly in developing economies The Circular Economy IP will ramping up early work on plastics because of its relevance and feasibility to further Global Environmental Benefits, specifically to reduce GHGs, hazardous chemicals, and marine debris, but expand </a:t>
            </a:r>
            <a:r>
              <a:rPr lang="en-US" dirty="0" err="1"/>
              <a:t>ot</a:t>
            </a:r>
            <a:r>
              <a:rPr lang="en-US" dirty="0"/>
              <a:t> other sectors following the different contexts and priorities</a:t>
            </a:r>
            <a:r>
              <a:rPr lang="en-US" baseline="0" dirty="0"/>
              <a:t> coming from GEF countries</a:t>
            </a:r>
            <a:r>
              <a:rPr lang="en-US" dirty="0"/>
              <a:t>. </a:t>
            </a:r>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21</a:t>
            </a:fld>
            <a:endParaRPr lang="en-US" sz="1800" kern="0" dirty="0">
              <a:solidFill>
                <a:sysClr val="windowText" lastClr="000000"/>
              </a:solidFill>
            </a:endParaRPr>
          </a:p>
        </p:txBody>
      </p:sp>
    </p:spTree>
    <p:extLst>
      <p:ext uri="{BB962C8B-B14F-4D97-AF65-F5344CB8AC3E}">
        <p14:creationId xmlns:p14="http://schemas.microsoft.com/office/powerpoint/2010/main" val="23128648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a:t>Rational for action: </a:t>
            </a:r>
            <a:r>
              <a:rPr lang="en-GB" dirty="0"/>
              <a:t>Although a number of approaches are currently being used to recognize, measure, and account for natural capital and demonstrate its values, these exercises have too rarely influenced decision making and policy instruments in order to mitigate or eliminate harmful incentives leading to the degradation of natural capital and enhance financing for sustainable management of natural capital.</a:t>
            </a:r>
            <a:endParaRPr lang="en-US" b="1" dirty="0"/>
          </a:p>
          <a:p>
            <a:endParaRPr lang="en-US" sz="1200" b="0" i="1" dirty="0"/>
          </a:p>
          <a:p>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a:t>
            </a:r>
            <a:r>
              <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lang="en-GB" dirty="0"/>
              <a:t>To build the capacity of countries to measure and account for natural capital, including biodiversity, demonstrate its value, and integrate this value into decision making and policy instruments. </a:t>
            </a:r>
            <a:endPar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endPar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lvl="0">
              <a:lnSpc>
                <a:spcPct val="90000"/>
              </a:lnSpc>
              <a:spcBef>
                <a:spcPct val="0"/>
              </a:spcBef>
              <a:defRPr/>
            </a:pPr>
            <a:r>
              <a:rPr lang="en-US" sz="1200" b="0" i="1" dirty="0">
                <a:solidFill>
                  <a:schemeClr val="accent2"/>
                </a:solidFill>
                <a:latin typeface="Arial" panose="020B0604020202020204" pitchFamily="34" charset="0"/>
                <a:cs typeface="Arial" panose="020B0604020202020204" pitchFamily="34" charset="0"/>
              </a:rPr>
              <a:t>Focus: </a:t>
            </a:r>
            <a:r>
              <a:rPr lang="en-US" sz="1200" b="0" i="0" dirty="0">
                <a:solidFill>
                  <a:schemeClr val="accent2"/>
                </a:solidFill>
                <a:latin typeface="Arial" panose="020B0604020202020204" pitchFamily="34" charset="0"/>
                <a:cs typeface="Arial" panose="020B0604020202020204" pitchFamily="34" charset="0"/>
              </a:rPr>
              <a:t>The IP</a:t>
            </a:r>
            <a:r>
              <a:rPr lang="en-US" sz="1200" b="0" i="0" baseline="0" dirty="0">
                <a:solidFill>
                  <a:schemeClr val="accent2"/>
                </a:solidFill>
                <a:latin typeface="Arial" panose="020B0604020202020204" pitchFamily="34" charset="0"/>
                <a:cs typeface="Arial" panose="020B0604020202020204" pitchFamily="34" charset="0"/>
              </a:rPr>
              <a:t> </a:t>
            </a:r>
            <a:r>
              <a:rPr lang="en-GB" sz="1400" b="0" dirty="0">
                <a:solidFill>
                  <a:schemeClr val="accent2"/>
                </a:solidFill>
              </a:rPr>
              <a:t>builds on the capacity of countries to measure and account for natural capital</a:t>
            </a:r>
            <a:r>
              <a:rPr lang="en-GB" sz="1200" b="0" baseline="0" dirty="0">
                <a:solidFill>
                  <a:schemeClr val="accent2"/>
                </a:solidFill>
              </a:rPr>
              <a:t> and will operate according to phases: </a:t>
            </a:r>
            <a:r>
              <a:rPr kumimoji="0" lang="en-US" sz="1200" b="0" i="0" u="none" strike="noStrike" kern="0" cap="none" spc="0" normalizeH="0" baseline="0" noProof="0" dirty="0">
                <a:ln>
                  <a:noFill/>
                </a:ln>
                <a:solidFill>
                  <a:prstClr val="white">
                    <a:lumMod val="95000"/>
                  </a:prstClr>
                </a:solidFill>
                <a:effectLst/>
                <a:uLnTx/>
                <a:uFillTx/>
                <a:latin typeface="Arial" panose="020B0604020202020204" pitchFamily="34" charset="0"/>
                <a:cs typeface="Arial" panose="020B0604020202020204" pitchFamily="34" charset="0"/>
              </a:rPr>
              <a:t>Phase I: Natural Capital Accounting baseline diagnosis; Phase II: Natural Capital Accounting; Phase III: Institutional development </a:t>
            </a:r>
            <a:r>
              <a:rPr lang="en-US" sz="1200" b="0" kern="0" dirty="0">
                <a:solidFill>
                  <a:prstClr val="white">
                    <a:lumMod val="95000"/>
                  </a:prstClr>
                </a:solidFill>
                <a:latin typeface="Arial" panose="020B0604020202020204" pitchFamily="34" charset="0"/>
                <a:cs typeface="Arial" panose="020B0604020202020204" pitchFamily="34" charset="0"/>
              </a:rPr>
              <a:t>and </a:t>
            </a:r>
            <a:r>
              <a:rPr kumimoji="0" lang="en-US" sz="1200" b="0" i="0" u="none" strike="noStrike" kern="0" cap="none" spc="0" normalizeH="0" baseline="0" noProof="0" dirty="0">
                <a:ln>
                  <a:noFill/>
                </a:ln>
                <a:solidFill>
                  <a:prstClr val="white">
                    <a:lumMod val="95000"/>
                  </a:prstClr>
                </a:solidFill>
                <a:effectLst/>
                <a:uLnTx/>
                <a:uFillTx/>
                <a:latin typeface="Arial" panose="020B0604020202020204" pitchFamily="34" charset="0"/>
                <a:cs typeface="Arial" panose="020B0604020202020204" pitchFamily="34" charset="0"/>
              </a:rPr>
              <a:t>policy process for Natural Capital Accounting</a:t>
            </a:r>
          </a:p>
          <a:p>
            <a:endParaRPr lang="en-US" dirty="0"/>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22</a:t>
            </a:fld>
            <a:endParaRPr lang="en-US" sz="1800" kern="0" dirty="0">
              <a:solidFill>
                <a:sysClr val="windowText" lastClr="000000"/>
              </a:solidFill>
            </a:endParaRPr>
          </a:p>
        </p:txBody>
      </p:sp>
    </p:spTree>
    <p:extLst>
      <p:ext uri="{BB962C8B-B14F-4D97-AF65-F5344CB8AC3E}">
        <p14:creationId xmlns:p14="http://schemas.microsoft.com/office/powerpoint/2010/main" val="5197345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dirty="0"/>
              <a:t>Rational for action: </a:t>
            </a:r>
            <a:r>
              <a:rPr lang="en-US" sz="1200" b="0" i="0" u="none" strike="noStrike" kern="1200" baseline="0" dirty="0">
                <a:solidFill>
                  <a:schemeClr val="tx1"/>
                </a:solidFill>
                <a:latin typeface="+mn-lt"/>
                <a:ea typeface="+mn-ea"/>
                <a:cs typeface="+mn-cs"/>
              </a:rPr>
              <a:t>Currently less than 1% of global bonds are categorized as green and less than 1% of holdings by global institutional investors are green assets. Only 5-10% of bank loans are green in those few countries where national definitions of green loans are available. The potential for scaling up green finance hence is significant. Green finance may provide growth opportunities while delivering environmental benefits, including by supporting high-potential green industries, technological innovation and business opportunities for the financial sector.</a:t>
            </a:r>
          </a:p>
          <a:p>
            <a:endParaRPr lang="en-US" sz="1200" b="0" i="1"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a:t>
            </a:r>
            <a:r>
              <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lang="en-US" sz="1200" b="0" dirty="0">
                <a:solidFill>
                  <a:schemeClr val="accent2"/>
                </a:solidFill>
                <a:latin typeface="Arial" panose="020B0604020202020204" pitchFamily="34" charset="0"/>
                <a:cs typeface="Arial" panose="020B0604020202020204" pitchFamily="34" charset="0"/>
              </a:rPr>
              <a:t>Connect financial system reform with environmental agenda (biodiversity, climate, land degradation, international waters, chemicals and waste)</a:t>
            </a:r>
          </a:p>
          <a:p>
            <a:endPar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r>
              <a:rPr lang="en-US" sz="1200" b="0" i="1" dirty="0">
                <a:solidFill>
                  <a:schemeClr val="accent2"/>
                </a:solidFill>
                <a:latin typeface="Arial" panose="020B0604020202020204" pitchFamily="34" charset="0"/>
                <a:cs typeface="Arial" panose="020B0604020202020204" pitchFamily="34" charset="0"/>
              </a:rPr>
              <a:t>Focus: </a:t>
            </a:r>
            <a:r>
              <a:rPr lang="en-US" sz="1200" b="0" i="0" u="none" strike="noStrike" kern="1200" baseline="0" dirty="0">
                <a:solidFill>
                  <a:schemeClr val="tx1"/>
                </a:solidFill>
                <a:latin typeface="+mn-lt"/>
                <a:ea typeface="+mn-ea"/>
                <a:cs typeface="+mn-cs"/>
              </a:rPr>
              <a:t>The GEF’s intervention will build on existing platforms to foster and strengthen national-level support. The GEF will also support complementary activities for global support and innovating conservation finance. </a:t>
            </a:r>
          </a:p>
          <a:p>
            <a:endParaRPr lang="en-US" dirty="0"/>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23</a:t>
            </a:fld>
            <a:endParaRPr lang="en-US" sz="1800" kern="0" dirty="0">
              <a:solidFill>
                <a:sysClr val="windowText" lastClr="000000"/>
              </a:solidFill>
            </a:endParaRPr>
          </a:p>
        </p:txBody>
      </p:sp>
    </p:spTree>
    <p:extLst>
      <p:ext uri="{BB962C8B-B14F-4D97-AF65-F5344CB8AC3E}">
        <p14:creationId xmlns:p14="http://schemas.microsoft.com/office/powerpoint/2010/main" val="14721327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1" dirty="0"/>
              <a:t>Rational for action: </a:t>
            </a:r>
            <a:r>
              <a:rPr lang="en-US" dirty="0"/>
              <a:t>Climate change and extreme weather events, land degradation and water stress are considered compounding factors for loss of livelihoods, conflicts and displacement of people especially in dry areas. Further,</a:t>
            </a:r>
            <a:r>
              <a:rPr lang="en-US" baseline="0" dirty="0"/>
              <a:t> </a:t>
            </a:r>
            <a:r>
              <a:rPr lang="en-US" dirty="0"/>
              <a:t>in the World Economic Forum’s annual Risk Reports, for the past five years these new combinations of threats have consistently ranked among the top five global risks in terms of likelihood/impact. Also, large scale involuntary migration have been ranked among highest risk for two years in a row.</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 </a:t>
            </a:r>
            <a:r>
              <a:rPr lang="en-US" dirty="0"/>
              <a:t>To maintain, enhance, and restore GEBs (biodiversity, land, transboundary waters) in fragile states that are under direct threat linked to conflict and the breakdown of governance. </a:t>
            </a: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0" i="1" dirty="0">
                <a:solidFill>
                  <a:schemeClr val="accent2"/>
                </a:solidFill>
                <a:latin typeface="Arial" panose="020B0604020202020204" pitchFamily="34" charset="0"/>
                <a:cs typeface="Arial" panose="020B0604020202020204" pitchFamily="34" charset="0"/>
              </a:rPr>
              <a:t>Focus: </a:t>
            </a:r>
            <a:r>
              <a:rPr lang="en-US" dirty="0"/>
              <a:t>To support fragile states and post-conflict countries to both prevent future potential conflicts as well as rebuild and restore environmental assets as part of post-conflict development investments.  In particular, the IP will keep in mind that rebuilding institutions and governance is essential to maintain GEBs over time focusing on four kinds of interventions: (1)</a:t>
            </a:r>
            <a:r>
              <a:rPr lang="en-US" baseline="0" dirty="0"/>
              <a:t> </a:t>
            </a:r>
            <a:r>
              <a:rPr lang="en-US" dirty="0"/>
              <a:t>Identifying and monitoring global environmental fragility (2) Protecting the environmental assets from potential harm (3) Restoring the asset from impacts suffered during conflict</a:t>
            </a:r>
            <a:r>
              <a:rPr lang="en-US" baseline="0" dirty="0"/>
              <a:t> and (4) </a:t>
            </a:r>
            <a:r>
              <a:rPr lang="en-US" dirty="0"/>
              <a:t>Mainstreaming Resilience Systems Thinking across GEF investments.</a:t>
            </a:r>
          </a:p>
          <a:p>
            <a:endParaRPr lang="en-US" dirty="0"/>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24</a:t>
            </a:fld>
            <a:endParaRPr lang="en-US" sz="1800" kern="0" dirty="0">
              <a:solidFill>
                <a:sysClr val="windowText" lastClr="000000"/>
              </a:solidFill>
            </a:endParaRPr>
          </a:p>
        </p:txBody>
      </p:sp>
    </p:spTree>
    <p:extLst>
      <p:ext uri="{BB962C8B-B14F-4D97-AF65-F5344CB8AC3E}">
        <p14:creationId xmlns:p14="http://schemas.microsoft.com/office/powerpoint/2010/main" val="1904095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sz="1200" b="0" i="1" dirty="0"/>
              <a:t>Rational for action: </a:t>
            </a:r>
            <a:r>
              <a:rPr lang="en-US" dirty="0"/>
              <a:t>Africa is the only continent on the planet that retains a full spectrum of large animals, with many areas having fifteen or more species. Securing</a:t>
            </a:r>
            <a:r>
              <a:rPr lang="en-US" baseline="0" dirty="0"/>
              <a:t> the health of wildlife populations </a:t>
            </a:r>
            <a:r>
              <a:rPr lang="en-US" dirty="0"/>
              <a:t>is one of the most promising economic development engines in Africa.  Inside and outside protected areas there is evidence of widespread declines in the numbers and range of many wildlife populations across the continent attributed to a number of factors, including poaching and illegal wildlife trade, human encroachment, and competition with livestock for space.  </a:t>
            </a:r>
            <a:endParaRPr lang="en-US" b="1" dirty="0"/>
          </a:p>
          <a:p>
            <a:endParaRPr lang="en-US" sz="1200" b="0" i="1" dirty="0"/>
          </a:p>
          <a:p>
            <a:r>
              <a:rPr kumimoji="0" lang="en-US" sz="1200" b="0" i="1"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Goal:</a:t>
            </a:r>
            <a:r>
              <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lang="en-US" dirty="0"/>
              <a:t>To secure the population of wildlife in order to propel one of the most promising economic development engines in Africa: the conservation of wildlife in the vast wilderness areas of Africa to generate benefits to local communities and revenue to support the conservation areas. </a:t>
            </a:r>
            <a:endPar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endParaRPr kumimoji="0" lang="en-US" sz="1200" b="0"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dirty="0">
                <a:solidFill>
                  <a:schemeClr val="accent2"/>
                </a:solidFill>
                <a:latin typeface="Arial" panose="020B0604020202020204" pitchFamily="34" charset="0"/>
                <a:cs typeface="Arial" panose="020B0604020202020204" pitchFamily="34" charset="0"/>
              </a:rPr>
              <a:t>Focus: </a:t>
            </a:r>
            <a:r>
              <a:rPr lang="en-US" dirty="0"/>
              <a:t>The IP builds on the GEF-6 Wildlife PFD</a:t>
            </a:r>
            <a:r>
              <a:rPr lang="en-US" dirty="0">
                <a:solidFill>
                  <a:srgbClr val="FFFF00"/>
                </a:solidFill>
              </a:rPr>
              <a:t> </a:t>
            </a:r>
            <a:r>
              <a:rPr lang="en-US" dirty="0"/>
              <a:t>program and has a two pronged approach: First, to continue investing in addressing the illegal wildlife trade in supply, transit and demand countries. Second, to use growing and stable populations of wildlife to generate socio-economic benefits. </a:t>
            </a:r>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25</a:t>
            </a:fld>
            <a:endParaRPr lang="en-US" sz="1800" kern="0" dirty="0">
              <a:solidFill>
                <a:sysClr val="windowText" lastClr="000000"/>
              </a:solidFill>
            </a:endParaRPr>
          </a:p>
        </p:txBody>
      </p:sp>
    </p:spTree>
    <p:extLst>
      <p:ext uri="{BB962C8B-B14F-4D97-AF65-F5344CB8AC3E}">
        <p14:creationId xmlns:p14="http://schemas.microsoft.com/office/powerpoint/2010/main" val="30108284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t>Another proposed program would focus on </a:t>
            </a:r>
            <a:r>
              <a:rPr lang="en-US" u="sng" baseline="0" dirty="0"/>
              <a:t>Integrating National Planning across MEAs and SDGs.</a:t>
            </a:r>
            <a:r>
              <a:rPr lang="en-US" i="1" u="none" baseline="0" dirty="0"/>
              <a:t> </a:t>
            </a:r>
            <a:r>
              <a:rPr lang="en-US" i="0" u="none" baseline="0" dirty="0"/>
              <a:t>We know that scaled up ambition at the</a:t>
            </a:r>
          </a:p>
          <a:p>
            <a:r>
              <a:rPr lang="en-US" baseline="0" dirty="0"/>
              <a:t>at the global scale must be translated into action at the national level. But there is a clear gap in ambition between the global needs and existing goals and proposed actions on the ground. There is also a lack of integration across sectors, across MEA commitments and involvement of national development planning process.  This work involves significant resources from the GEF Convention by Convention, report by report, totaling more than a dozen anticipated in GEF-7. There is an estimated $500 million of demand expected in GEF-7 coming from Convention obligations and enabling activities and this calls for innovative approaches to enhance their relevance and utility among national planning purposes and implementation, and to facilitate coordination among national institutions. In this context, this program would help support countries wishing to continue raising their ambition in terms of commitments to MEAs and promoting synergies with national SDGs. It would also enhance CBIT beyond climate change, and help inform ongoing and future GEF and non-GEF investments, including IPs and complementary investments. </a:t>
            </a:r>
          </a:p>
          <a:p>
            <a:endParaRPr lang="en-US" dirty="0"/>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26</a:t>
            </a:fld>
            <a:endParaRPr lang="en-US" sz="1800" kern="0" dirty="0">
              <a:solidFill>
                <a:sysClr val="windowText" lastClr="000000"/>
              </a:solidFill>
            </a:endParaRPr>
          </a:p>
        </p:txBody>
      </p:sp>
    </p:spTree>
    <p:extLst>
      <p:ext uri="{BB962C8B-B14F-4D97-AF65-F5344CB8AC3E}">
        <p14:creationId xmlns:p14="http://schemas.microsoft.com/office/powerpoint/2010/main" val="27784760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SGP in GEF-7 would specifically focus on the following strategic initiatives </a:t>
            </a:r>
            <a:r>
              <a:rPr lang="en-US" sz="1200" b="1" kern="1200" dirty="0">
                <a:solidFill>
                  <a:schemeClr val="tx1"/>
                </a:solidFill>
                <a:effectLst/>
                <a:latin typeface="+mn-lt"/>
                <a:ea typeface="+mn-ea"/>
                <a:cs typeface="+mn-cs"/>
              </a:rPr>
              <a:t>through landscape and seascape approaches</a:t>
            </a:r>
            <a:r>
              <a:rPr lang="en-US" sz="1200" kern="1200" dirty="0">
                <a:solidFill>
                  <a:schemeClr val="tx1"/>
                </a:solidFill>
                <a:effectLst/>
                <a:latin typeface="+mn-lt"/>
                <a:ea typeface="+mn-ea"/>
                <a:cs typeface="+mn-cs"/>
              </a:rPr>
              <a:t>, which complements at the community level the proposed Impact Programs: 1. Sustainable Agriculture and Food Security</a:t>
            </a:r>
          </a:p>
          <a:p>
            <a:r>
              <a:rPr lang="en-US" sz="1200" kern="1200" dirty="0">
                <a:solidFill>
                  <a:schemeClr val="tx1"/>
                </a:solidFill>
                <a:effectLst/>
                <a:latin typeface="+mn-lt"/>
                <a:ea typeface="+mn-ea"/>
                <a:cs typeface="+mn-cs"/>
              </a:rPr>
              <a:t>2. Low-Carbon Energy Access Co-benefits</a:t>
            </a:r>
          </a:p>
          <a:p>
            <a:r>
              <a:rPr lang="en-US" sz="1200" kern="1200" dirty="0">
                <a:solidFill>
                  <a:schemeClr val="tx1"/>
                </a:solidFill>
                <a:effectLst/>
                <a:latin typeface="+mn-lt"/>
                <a:ea typeface="+mn-ea"/>
                <a:cs typeface="+mn-cs"/>
              </a:rPr>
              <a:t>3. Community-based Threatened Ecosystems and Species Conservation</a:t>
            </a:r>
          </a:p>
          <a:p>
            <a:r>
              <a:rPr lang="en-US" sz="1200" kern="1200" dirty="0">
                <a:solidFill>
                  <a:schemeClr val="tx1"/>
                </a:solidFill>
                <a:effectLst/>
                <a:latin typeface="+mn-lt"/>
                <a:ea typeface="+mn-ea"/>
                <a:cs typeface="+mn-cs"/>
              </a:rPr>
              <a:t>4. Local to Global Coalitions in Chemicals and Waste Management</a:t>
            </a:r>
          </a:p>
          <a:p>
            <a:r>
              <a:rPr lang="en-US" sz="1200" kern="1200" dirty="0">
                <a:solidFill>
                  <a:schemeClr val="tx1"/>
                </a:solidFill>
                <a:effectLst/>
                <a:latin typeface="+mn-lt"/>
                <a:ea typeface="+mn-ea"/>
                <a:cs typeface="+mn-cs"/>
              </a:rPr>
              <a:t>5. Catalyzing Sustainable Urban Solutions</a:t>
            </a:r>
          </a:p>
          <a:p>
            <a:r>
              <a:rPr lang="en-US" sz="1200" kern="1200" dirty="0">
                <a:solidFill>
                  <a:schemeClr val="tx1"/>
                </a:solidFill>
                <a:effectLst/>
                <a:latin typeface="+mn-lt"/>
                <a:ea typeface="+mn-ea"/>
                <a:cs typeface="+mn-cs"/>
              </a:rPr>
              <a:t>Grant Maker Plus:</a:t>
            </a:r>
          </a:p>
          <a:p>
            <a:r>
              <a:rPr lang="en-US" sz="1200" kern="1200" dirty="0">
                <a:solidFill>
                  <a:schemeClr val="tx1"/>
                </a:solidFill>
                <a:effectLst/>
                <a:latin typeface="+mn-lt"/>
                <a:ea typeface="+mn-ea"/>
                <a:cs typeface="+mn-cs"/>
              </a:rPr>
              <a:t>Now, the role of SGP goes beyond grant making at the country level.  The SGP plays a crucial role in providing strategic services to the civil society and community organizations by enhancing their institutional, technical and financial capacities as well as developing platforms and networks for scaling up.  This would be done through the </a:t>
            </a:r>
            <a:r>
              <a:rPr lang="en-US" sz="1200" kern="1200" dirty="0" err="1">
                <a:solidFill>
                  <a:schemeClr val="tx1"/>
                </a:solidFill>
                <a:effectLst/>
                <a:latin typeface="+mn-lt"/>
                <a:ea typeface="+mn-ea"/>
                <a:cs typeface="+mn-cs"/>
              </a:rPr>
              <a:t>Grantmaker</a:t>
            </a:r>
            <a:r>
              <a:rPr lang="en-US" sz="1200" kern="1200" dirty="0">
                <a:solidFill>
                  <a:schemeClr val="tx1"/>
                </a:solidFill>
                <a:effectLst/>
                <a:latin typeface="+mn-lt"/>
                <a:ea typeface="+mn-ea"/>
                <a:cs typeface="+mn-cs"/>
              </a:rPr>
              <a:t> Plus initiatives, including: 1) CSO-Government-Private Sector Dialogue; 2) Social Inclusion; and 3) Citizen Based Global Knowledge Platforms.</a:t>
            </a:r>
          </a:p>
        </p:txBody>
      </p:sp>
      <p:sp>
        <p:nvSpPr>
          <p:cNvPr id="4" name="Slide Number Placeholder 3"/>
          <p:cNvSpPr>
            <a:spLocks noGrp="1"/>
          </p:cNvSpPr>
          <p:nvPr>
            <p:ph type="sldNum" sz="quarter" idx="10"/>
          </p:nvPr>
        </p:nvSpPr>
        <p:spPr/>
        <p:txBody>
          <a:bodyPr/>
          <a:lstStyle/>
          <a:p>
            <a:pPr>
              <a:defRPr/>
            </a:pPr>
            <a:fld id="{8C525817-CBED-4CB8-8EBF-0FB9264DFA97}" type="slidenum">
              <a:rPr lang="en-US" sz="1800" kern="0" smtClean="0">
                <a:solidFill>
                  <a:sysClr val="windowText" lastClr="000000"/>
                </a:solidFill>
              </a:rPr>
              <a:pPr>
                <a:defRPr/>
              </a:pPr>
              <a:t>27</a:t>
            </a:fld>
            <a:endParaRPr lang="en-US" sz="1800" kern="0" dirty="0">
              <a:solidFill>
                <a:sysClr val="windowText" lastClr="000000"/>
              </a:solidFill>
            </a:endParaRPr>
          </a:p>
        </p:txBody>
      </p:sp>
    </p:spTree>
    <p:extLst>
      <p:ext uri="{BB962C8B-B14F-4D97-AF65-F5344CB8AC3E}">
        <p14:creationId xmlns:p14="http://schemas.microsoft.com/office/powerpoint/2010/main" val="39000006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a:t>
            </a:r>
            <a:r>
              <a:rPr lang="en-US" baseline="0" dirty="0"/>
              <a:t> the process I have described, we were able to identify a series of high impact programs that can deliver multiple and scaled benefits for two or more conventions. But for certain priorities contained in convention guidance, a more specific set of actions, funded through complementary investment frameworks, are proposed to complement those anticipated being accrued via the impact programs. </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28</a:t>
            </a:fld>
            <a:endParaRPr lang="en-US" dirty="0"/>
          </a:p>
        </p:txBody>
      </p:sp>
    </p:spTree>
    <p:extLst>
      <p:ext uri="{BB962C8B-B14F-4D97-AF65-F5344CB8AC3E}">
        <p14:creationId xmlns:p14="http://schemas.microsoft.com/office/powerpoint/2010/main" val="7147130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biodiversity, there are at least 7 impact programs that can deliver direct results</a:t>
            </a:r>
            <a:r>
              <a:rPr lang="en-US" baseline="0" dirty="0"/>
              <a:t> to convention objectives, but these would be complemented by investments in ….</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29</a:t>
            </a:fld>
            <a:endParaRPr lang="en-US" dirty="0"/>
          </a:p>
        </p:txBody>
      </p:sp>
    </p:spTree>
    <p:extLst>
      <p:ext uri="{BB962C8B-B14F-4D97-AF65-F5344CB8AC3E}">
        <p14:creationId xmlns:p14="http://schemas.microsoft.com/office/powerpoint/2010/main" val="3034466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9528716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 IPs</a:t>
            </a:r>
            <a:r>
              <a:rPr lang="en-US" baseline="0" dirty="0"/>
              <a:t> will provide benefits to CCM…. And complemented by….</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30</a:t>
            </a:fld>
            <a:endParaRPr lang="en-US" dirty="0"/>
          </a:p>
        </p:txBody>
      </p:sp>
    </p:spTree>
    <p:extLst>
      <p:ext uri="{BB962C8B-B14F-4D97-AF65-F5344CB8AC3E}">
        <p14:creationId xmlns:p14="http://schemas.microsoft.com/office/powerpoint/2010/main" val="26033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C525817-CBED-4CB8-8EBF-0FB9264DFA9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984461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33</a:t>
            </a:fld>
            <a:endParaRPr lang="en-US" dirty="0"/>
          </a:p>
        </p:txBody>
      </p:sp>
    </p:spTree>
    <p:extLst>
      <p:ext uri="{BB962C8B-B14F-4D97-AF65-F5344CB8AC3E}">
        <p14:creationId xmlns:p14="http://schemas.microsoft.com/office/powerpoint/2010/main" val="20490239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4393225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4579362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9413816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6212677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summary,</a:t>
            </a:r>
            <a:r>
              <a:rPr lang="en-US" baseline="0" dirty="0"/>
              <a:t> we expect to increase the impact and reach of GEF investments by adopting the proposed GEF-7 strategy. Our still preliminary results framework is aimed at delivering integrated global environmental benefits across multiple conventions, and concrete indicators already exist that can be the subject of further deliberation regarding cost-effectiveness and regularity in monitoring.</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3768850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42468440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thank</a:t>
            </a:r>
            <a:r>
              <a:rPr lang="en-US" baseline="0" dirty="0"/>
              <a:t> you very much for the opportunity to present the draft programming strategy and with this I will pass the floor back to the chair of the session.  </a:t>
            </a:r>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41</a:t>
            </a:fld>
            <a:endParaRPr lang="en-US" dirty="0"/>
          </a:p>
        </p:txBody>
      </p:sp>
    </p:spTree>
    <p:extLst>
      <p:ext uri="{BB962C8B-B14F-4D97-AF65-F5344CB8AC3E}">
        <p14:creationId xmlns:p14="http://schemas.microsoft.com/office/powerpoint/2010/main" val="2471939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go any further, and given the many questions we received at</a:t>
            </a:r>
            <a:r>
              <a:rPr lang="en-US" baseline="0" dirty="0"/>
              <a:t> the first replenishment meeting and in previous regional meetings,</a:t>
            </a:r>
            <a:r>
              <a:rPr lang="en-US" dirty="0"/>
              <a:t> let us clarify one crucial aspect of what the Secretariat is</a:t>
            </a:r>
            <a:r>
              <a:rPr lang="en-US" baseline="0" dirty="0"/>
              <a:t> proposing so far…</a:t>
            </a:r>
            <a:endParaRPr lang="en-US" dirty="0"/>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742324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393567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z="1200" kern="1200" dirty="0">
                <a:solidFill>
                  <a:schemeClr val="tx1"/>
                </a:solidFill>
                <a:effectLst/>
                <a:latin typeface="+mn-lt"/>
                <a:ea typeface="+mn-ea"/>
                <a:cs typeface="+mn-cs"/>
              </a:rPr>
              <a:t>Underlying these adverse environmental trends is the exponential growth of the</a:t>
            </a:r>
            <a:r>
              <a:rPr lang="en-US" sz="1200" kern="1200" baseline="0" dirty="0">
                <a:solidFill>
                  <a:schemeClr val="tx1"/>
                </a:solidFill>
                <a:effectLst/>
                <a:latin typeface="+mn-lt"/>
                <a:ea typeface="+mn-ea"/>
                <a:cs typeface="+mn-cs"/>
              </a:rPr>
              <a:t> world economy since the Industrial Revolution, in particular in the period of great acceleration since 1950s;</a:t>
            </a:r>
            <a:endParaRPr lang="en-US"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latin typeface="+mn-lt"/>
                <a:ea typeface="+mn-ea"/>
                <a:cs typeface="+mn-cs"/>
              </a:rPr>
              <a:t>Today’s population, around 7.4 billion, is projected to reach 8.5 billion in 2030, and 9.9 billion in the 2050s;</a:t>
            </a:r>
          </a:p>
          <a:p>
            <a:pPr marL="171450" indent="-171450">
              <a:buFontTx/>
              <a:buChar char="-"/>
            </a:pPr>
            <a:r>
              <a:rPr lang="en-US" sz="1200" kern="1200" dirty="0">
                <a:solidFill>
                  <a:schemeClr val="tx1"/>
                </a:solidFill>
                <a:effectLst/>
                <a:latin typeface="+mn-lt"/>
                <a:ea typeface="+mn-ea"/>
                <a:cs typeface="+mn-cs"/>
              </a:rPr>
              <a:t>More and more people continue to join the ranks of a global middle class of consumers, from less than 3 billion people today to nearly 5 billion in 2030,</a:t>
            </a:r>
            <a:r>
              <a:rPr lang="en-US" sz="1200" kern="1200" baseline="0" dirty="0">
                <a:solidFill>
                  <a:schemeClr val="tx1"/>
                </a:solidFill>
                <a:effectLst/>
                <a:latin typeface="+mn-lt"/>
                <a:ea typeface="+mn-ea"/>
                <a:cs typeface="+mn-cs"/>
              </a:rPr>
              <a:t> and the world economy is expected to increase by 50 per cent between now and 2030;</a:t>
            </a:r>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Growth will occur overwhelmingly in developing countries, particularly in Asia and Africa, and it</a:t>
            </a:r>
            <a:r>
              <a:rPr lang="en-US" sz="1200" kern="1200" baseline="0" dirty="0">
                <a:solidFill>
                  <a:schemeClr val="tx1"/>
                </a:solidFill>
                <a:effectLst/>
                <a:latin typeface="+mn-lt"/>
                <a:ea typeface="+mn-ea"/>
                <a:cs typeface="+mn-cs"/>
              </a:rPr>
              <a:t> will be heavily concentrated in cities.</a:t>
            </a:r>
          </a:p>
          <a:p>
            <a:pPr marL="171450" indent="-171450">
              <a:buFontTx/>
              <a:buChar cha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50000"/>
                    <a:lumOff val="50000"/>
                  </a:schemeClr>
                </a:solidFill>
              </a:rPr>
              <a:t>Across all key Earth systems processes, the latest evidence suggest a continued – and in some cases accelerating – decline;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latin typeface="+mn-lt"/>
                <a:ea typeface="+mn-ea"/>
                <a:cs typeface="+mn-cs"/>
              </a:rPr>
              <a:t>biodiversity is disappearing at 100 to 1,000 times the background rate,</a:t>
            </a:r>
            <a:r>
              <a:rPr lang="en-US" sz="1200" kern="1200" baseline="0" dirty="0">
                <a:solidFill>
                  <a:schemeClr val="tx1"/>
                </a:solidFill>
                <a:effectLst/>
                <a:latin typeface="+mn-lt"/>
                <a:ea typeface="+mn-ea"/>
                <a:cs typeface="+mn-cs"/>
              </a:rPr>
              <a:t> and is not slowing down</a:t>
            </a:r>
            <a:r>
              <a:rPr lang="en-US" sz="1200" kern="1200" dirty="0">
                <a:solidFill>
                  <a:schemeClr val="tx1"/>
                </a:solidFill>
                <a:effectLst/>
                <a:latin typeface="+mn-lt"/>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lumMod val="50000"/>
                    <a:lumOff val="50000"/>
                  </a:schemeClr>
                </a:solidFill>
              </a:rPr>
              <a:t>the concentration of CO</a:t>
            </a:r>
            <a:r>
              <a:rPr lang="en-US" sz="1200" baseline="-25000" dirty="0">
                <a:solidFill>
                  <a:schemeClr val="tx1">
                    <a:lumMod val="50000"/>
                    <a:lumOff val="50000"/>
                  </a:schemeClr>
                </a:solidFill>
              </a:rPr>
              <a:t>2</a:t>
            </a:r>
            <a:r>
              <a:rPr lang="en-US" sz="1200" dirty="0">
                <a:solidFill>
                  <a:schemeClr val="tx1">
                    <a:lumMod val="50000"/>
                    <a:lumOff val="50000"/>
                  </a:schemeClr>
                </a:solidFill>
              </a:rPr>
              <a:t> in the atmosphere has surpassed the symbolic threshold of 400 ppm – the highest level in at least three million years and up more than 40 per cent from pre-industrial times.</a:t>
            </a:r>
          </a:p>
          <a:p>
            <a:endParaRPr lang="en-US" dirty="0"/>
          </a:p>
        </p:txBody>
      </p:sp>
      <p:sp>
        <p:nvSpPr>
          <p:cNvPr id="4" name="Slide Number Placeholder 3"/>
          <p:cNvSpPr>
            <a:spLocks noGrp="1"/>
          </p:cNvSpPr>
          <p:nvPr>
            <p:ph type="sldNum" sz="quarter" idx="10"/>
          </p:nvPr>
        </p:nvSpPr>
        <p:spPr/>
        <p:txBody>
          <a:bodyPr/>
          <a:lstStyle/>
          <a:p>
            <a:fld id="{8C525817-CBED-4CB8-8EBF-0FB9264DFA97}" type="slidenum">
              <a:rPr lang="en-US" smtClean="0"/>
              <a:t>6</a:t>
            </a:fld>
            <a:endParaRPr lang="en-US" dirty="0"/>
          </a:p>
        </p:txBody>
      </p:sp>
    </p:spTree>
    <p:extLst>
      <p:ext uri="{BB962C8B-B14F-4D97-AF65-F5344CB8AC3E}">
        <p14:creationId xmlns:p14="http://schemas.microsoft.com/office/powerpoint/2010/main" val="1460000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The global</a:t>
            </a:r>
            <a:r>
              <a:rPr lang="en-US" baseline="0" dirty="0"/>
              <a:t> stressors come from a small number of key global economic systems, in particular energy, cities and food and agriculture. </a:t>
            </a:r>
          </a:p>
          <a:p>
            <a:pPr marL="171450" indent="-171450">
              <a:buFontTx/>
              <a:buChar char="-"/>
            </a:pPr>
            <a:r>
              <a:rPr lang="en-US" dirty="0"/>
              <a:t>Our</a:t>
            </a:r>
            <a:r>
              <a:rPr lang="en-US" baseline="0" dirty="0"/>
              <a:t> energy systems remain the largest single cause of climate change, representing 75% of all man-made emissions. On current trends, the global demand for energy will increase by some 50 per cent by 2040.</a:t>
            </a:r>
          </a:p>
          <a:p>
            <a:pPr marL="171450" indent="-171450">
              <a:buFontTx/>
              <a:buChar char="-"/>
            </a:pPr>
            <a:r>
              <a:rPr lang="en-US" baseline="0" dirty="0"/>
              <a:t>Unless we dramatically accelerate progress on renewables and efficiency, meeting this demand will </a:t>
            </a:r>
            <a:r>
              <a:rPr lang="en-US" dirty="0"/>
              <a:t>a call for a 35 per cent increase in energy-related CO</a:t>
            </a:r>
            <a:r>
              <a:rPr lang="en-US" baseline="-25000" dirty="0"/>
              <a:t>2</a:t>
            </a:r>
            <a:endParaRPr lang="en-US" baseline="0" dirty="0"/>
          </a:p>
          <a:p>
            <a:pPr marL="171450" indent="-171450">
              <a:buFontTx/>
              <a:buChar char="-"/>
            </a:pPr>
            <a:r>
              <a:rPr lang="en-US" baseline="0" dirty="0"/>
              <a:t>What we need is to reduce those emissions by at least the same amount, and we need to achieve this in a way that balances the need for water and land for other purposes.</a:t>
            </a:r>
          </a:p>
          <a:p>
            <a:endParaRPr lang="en-US" dirty="0"/>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a:solidFill>
                  <a:schemeClr val="tx1"/>
                </a:solidFill>
                <a:effectLst/>
                <a:latin typeface="+mn-lt"/>
                <a:ea typeface="+mn-ea"/>
                <a:cs typeface="+mn-cs"/>
              </a:rPr>
              <a:t>With nearly 60 per cent of the world’s population living in urban areas by 2030, the battle for sustainable development will largely be won or lost in cities across the developing world, whether it is about reducing GHG emissions – three quarters of which come from cities, saving lives from outdoor air pollution, or providing access to sustainable energy, clean water, and sanitation;</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a:solidFill>
                  <a:schemeClr val="tx1"/>
                </a:solidFill>
                <a:effectLst/>
                <a:latin typeface="+mn-lt"/>
                <a:ea typeface="+mn-ea"/>
                <a:cs typeface="+mn-cs"/>
              </a:rPr>
              <a:t>Compact and well planned cities </a:t>
            </a:r>
            <a:r>
              <a:rPr lang="en-US" sz="1200" kern="1200" baseline="0" dirty="0" err="1">
                <a:solidFill>
                  <a:schemeClr val="tx1"/>
                </a:solidFill>
                <a:effectLst/>
                <a:latin typeface="+mn-lt"/>
                <a:ea typeface="+mn-ea"/>
                <a:cs typeface="+mn-cs"/>
              </a:rPr>
              <a:t>cities</a:t>
            </a:r>
            <a:r>
              <a:rPr lang="en-US" sz="1200" kern="1200" baseline="0" dirty="0">
                <a:solidFill>
                  <a:schemeClr val="tx1"/>
                </a:solidFill>
                <a:effectLst/>
                <a:latin typeface="+mn-lt"/>
                <a:ea typeface="+mn-ea"/>
                <a:cs typeface="+mn-cs"/>
              </a:rPr>
              <a:t> can reduce CO</a:t>
            </a:r>
            <a:r>
              <a:rPr lang="en-US" sz="1200" kern="1200" baseline="-25000" dirty="0">
                <a:solidFill>
                  <a:schemeClr val="tx1"/>
                </a:solidFill>
                <a:effectLst/>
                <a:latin typeface="+mn-lt"/>
                <a:ea typeface="+mn-ea"/>
                <a:cs typeface="+mn-cs"/>
              </a:rPr>
              <a:t>2</a:t>
            </a:r>
            <a:r>
              <a:rPr lang="en-US" sz="1200" kern="1200" baseline="0" dirty="0">
                <a:solidFill>
                  <a:schemeClr val="tx1"/>
                </a:solidFill>
                <a:effectLst/>
                <a:latin typeface="+mn-lt"/>
                <a:ea typeface="+mn-ea"/>
                <a:cs typeface="+mn-cs"/>
              </a:rPr>
              <a:t> emissions by </a:t>
            </a:r>
            <a:r>
              <a:rPr lang="en-US" sz="1200" kern="1200" baseline="0" dirty="0">
                <a:solidFill>
                  <a:srgbClr val="FF0000"/>
                </a:solidFill>
                <a:effectLst/>
                <a:latin typeface="+mn-lt"/>
                <a:ea typeface="+mn-ea"/>
                <a:cs typeface="+mn-cs"/>
              </a:rPr>
              <a:t>90</a:t>
            </a:r>
            <a:r>
              <a:rPr lang="en-US" sz="1200" kern="1200" baseline="0" dirty="0">
                <a:solidFill>
                  <a:schemeClr val="tx1"/>
                </a:solidFill>
                <a:effectLst/>
                <a:latin typeface="+mn-lt"/>
                <a:ea typeface="+mn-ea"/>
                <a:cs typeface="+mn-cs"/>
              </a:rPr>
              <a:t> per cent and save $3tn in unnecessary infrastructure investment. </a:t>
            </a:r>
          </a:p>
          <a:p>
            <a:endParaRPr lang="en-US" dirty="0"/>
          </a:p>
          <a:p>
            <a:pPr marL="171450" indent="-171450">
              <a:buFontTx/>
              <a:buChar char="-"/>
            </a:pPr>
            <a:r>
              <a:rPr lang="en-US" sz="1200" dirty="0"/>
              <a:t>Many of the adverse environmental impacts of rising consumption</a:t>
            </a:r>
            <a:r>
              <a:rPr lang="en-US" sz="1200" baseline="0" dirty="0"/>
              <a:t> are linked to our food and agriculture systems: it remains the main driver of biodiversity loss through habitat loss, and it has become a major source of global GHG emissions;</a:t>
            </a:r>
          </a:p>
          <a:p>
            <a:pPr marL="171450" indent="-171450">
              <a:buFontTx/>
              <a:buChar char="-"/>
            </a:pPr>
            <a:r>
              <a:rPr lang="en-US" sz="1200" baseline="0" dirty="0"/>
              <a:t>At the same time, the food system remains at the core of human development, from food security to poverty reduction, health and gender equality;</a:t>
            </a:r>
          </a:p>
          <a:p>
            <a:pPr marL="171450" indent="-171450">
              <a:buFontTx/>
              <a:buChar char="-"/>
            </a:pPr>
            <a:r>
              <a:rPr lang="en-US" sz="1200" dirty="0"/>
              <a:t>The challenge is</a:t>
            </a:r>
            <a:r>
              <a:rPr lang="en-US" sz="1200" baseline="0" dirty="0"/>
              <a:t> monumental: we need to </a:t>
            </a:r>
            <a:r>
              <a:rPr lang="en-US" sz="1200" dirty="0"/>
              <a:t>increase the availability of food by 60 to 70 per cent by 2050 while sharply reducing the negative environmental impacts;</a:t>
            </a:r>
            <a:endParaRPr lang="en-US" sz="1200" b="1" dirty="0">
              <a:solidFill>
                <a:schemeClr val="accent6"/>
              </a:solidFill>
            </a:endParaRPr>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337363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656849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2806ECE-FC9D-49D0-9649-99AB112941A4}"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488883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873618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485214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1822188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r>
              <a:rPr/>
              <a:t>Title Text</a:t>
            </a:r>
          </a:p>
        </p:txBody>
      </p:sp>
      <p:sp>
        <p:nvSpPr>
          <p:cNvPr id="19" name="Shape 19"/>
          <p:cNvSpPr>
            <a:spLocks noGrp="1"/>
          </p:cNvSpPr>
          <p:nvPr>
            <p:ph type="body" idx="1"/>
          </p:nvPr>
        </p:nvSpPr>
        <p:spPr>
          <a:prstGeom prst="rect">
            <a:avLst/>
          </a:prstGeom>
        </p:spPr>
        <p:txBody>
          <a:bodyPr/>
          <a:lstStyle/>
          <a:p>
            <a:pPr lvl="0"/>
            <a:r>
              <a:rPr/>
              <a:t>Body Level One</a:t>
            </a:r>
          </a:p>
          <a:p>
            <a:pPr lvl="1"/>
            <a:r>
              <a:rPr/>
              <a:t>Body Level Two</a:t>
            </a:r>
          </a:p>
          <a:p>
            <a:pPr lvl="2"/>
            <a:r>
              <a:rPr/>
              <a:t>Body Level Three</a:t>
            </a:r>
          </a:p>
          <a:p>
            <a:pPr lvl="3"/>
            <a:r>
              <a:rPr/>
              <a:t>Body Level Four</a:t>
            </a:r>
          </a:p>
          <a:p>
            <a:pPr lvl="4"/>
            <a:r>
              <a:rPr/>
              <a:t>Body Level Five</a:t>
            </a:r>
          </a:p>
        </p:txBody>
      </p:sp>
    </p:spTree>
    <p:extLst>
      <p:ext uri="{BB962C8B-B14F-4D97-AF65-F5344CB8AC3E}">
        <p14:creationId xmlns:p14="http://schemas.microsoft.com/office/powerpoint/2010/main" val="3800572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044393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3657965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1208160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8547472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208710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4605178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794137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62704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7116056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0591131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3695986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592415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6724175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923832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840085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402456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5167132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359898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2263703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2637934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0399079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6469675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2123735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5273913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r>
              <a:rPr/>
              <a:t>Title Text</a:t>
            </a:r>
          </a:p>
        </p:txBody>
      </p:sp>
      <p:sp>
        <p:nvSpPr>
          <p:cNvPr id="19" name="Shape 19"/>
          <p:cNvSpPr>
            <a:spLocks noGrp="1"/>
          </p:cNvSpPr>
          <p:nvPr>
            <p:ph type="body" idx="1"/>
          </p:nvPr>
        </p:nvSpPr>
        <p:spPr>
          <a:prstGeom prst="rect">
            <a:avLst/>
          </a:prstGeom>
        </p:spPr>
        <p:txBody>
          <a:bodyPr/>
          <a:lstStyle/>
          <a:p>
            <a:pPr lvl="0"/>
            <a:r>
              <a:rPr/>
              <a:t>Body Level One</a:t>
            </a:r>
          </a:p>
          <a:p>
            <a:pPr lvl="1"/>
            <a:r>
              <a:rPr/>
              <a:t>Body Level Two</a:t>
            </a:r>
          </a:p>
          <a:p>
            <a:pPr lvl="2"/>
            <a:r>
              <a:rPr/>
              <a:t>Body Level Three</a:t>
            </a:r>
          </a:p>
          <a:p>
            <a:pPr lvl="3"/>
            <a:r>
              <a:rPr/>
              <a:t>Body Level Four</a:t>
            </a:r>
          </a:p>
          <a:p>
            <a:pPr lvl="4"/>
            <a:r>
              <a:rPr/>
              <a:t>Body Level Five</a:t>
            </a:r>
          </a:p>
        </p:txBody>
      </p:sp>
    </p:spTree>
    <p:extLst>
      <p:ext uri="{BB962C8B-B14F-4D97-AF65-F5344CB8AC3E}">
        <p14:creationId xmlns:p14="http://schemas.microsoft.com/office/powerpoint/2010/main" val="8860079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1814214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30565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6833639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582862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6726121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1087041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9576212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3762918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7618616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0788244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5693682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8120100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r>
              <a:rPr/>
              <a:t>Title Text</a:t>
            </a:r>
          </a:p>
        </p:txBody>
      </p:sp>
      <p:sp>
        <p:nvSpPr>
          <p:cNvPr id="19" name="Shape 19"/>
          <p:cNvSpPr>
            <a:spLocks noGrp="1"/>
          </p:cNvSpPr>
          <p:nvPr>
            <p:ph type="body" idx="1"/>
          </p:nvPr>
        </p:nvSpPr>
        <p:spPr>
          <a:prstGeom prst="rect">
            <a:avLst/>
          </a:prstGeom>
        </p:spPr>
        <p:txBody>
          <a:bodyPr/>
          <a:lstStyle/>
          <a:p>
            <a:pPr lvl="0"/>
            <a:r>
              <a:rPr/>
              <a:t>Body Level One</a:t>
            </a:r>
          </a:p>
          <a:p>
            <a:pPr lvl="1"/>
            <a:r>
              <a:rPr/>
              <a:t>Body Level Two</a:t>
            </a:r>
          </a:p>
          <a:p>
            <a:pPr lvl="2"/>
            <a:r>
              <a:rPr/>
              <a:t>Body Level Three</a:t>
            </a:r>
          </a:p>
          <a:p>
            <a:pPr lvl="3"/>
            <a:r>
              <a:rPr/>
              <a:t>Body Level Four</a:t>
            </a:r>
          </a:p>
          <a:p>
            <a:pPr lvl="4"/>
            <a:r>
              <a:rPr/>
              <a:t>Body Level Five</a:t>
            </a:r>
          </a:p>
        </p:txBody>
      </p:sp>
    </p:spTree>
    <p:extLst>
      <p:ext uri="{BB962C8B-B14F-4D97-AF65-F5344CB8AC3E}">
        <p14:creationId xmlns:p14="http://schemas.microsoft.com/office/powerpoint/2010/main" val="13467613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91E1BF5-B165-4288-A08E-53071B06A604}" type="datetimeFigureOut">
              <a:rPr lang="en-US" smtClean="0">
                <a:solidFill>
                  <a:prstClr val="black">
                    <a:tint val="75000"/>
                  </a:prstClr>
                </a:solidFill>
              </a:rPr>
              <a:pPr/>
              <a:t>5/17/2017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8414D2-F2EB-45BD-9730-42FE7C890F5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436746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1E1BF5-B165-4288-A08E-53071B06A604}" type="datetimeFigureOut">
              <a:rPr lang="en-US" smtClean="0">
                <a:solidFill>
                  <a:prstClr val="black">
                    <a:tint val="75000"/>
                  </a:prstClr>
                </a:solidFill>
              </a:rPr>
              <a:pPr/>
              <a:t>5/17/2017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8414D2-F2EB-45BD-9730-42FE7C890F5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63602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29376585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91E1BF5-B165-4288-A08E-53071B06A604}" type="datetimeFigureOut">
              <a:rPr lang="en-US" smtClean="0">
                <a:solidFill>
                  <a:prstClr val="black">
                    <a:tint val="75000"/>
                  </a:prstClr>
                </a:solidFill>
              </a:rPr>
              <a:pPr/>
              <a:t>5/17/2017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8414D2-F2EB-45BD-9730-42FE7C890F5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388302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91E1BF5-B165-4288-A08E-53071B06A604}" type="datetimeFigureOut">
              <a:rPr lang="en-US" smtClean="0">
                <a:solidFill>
                  <a:prstClr val="black">
                    <a:tint val="75000"/>
                  </a:prstClr>
                </a:solidFill>
              </a:rPr>
              <a:pPr/>
              <a:t>5/17/2017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C98414D2-F2EB-45BD-9730-42FE7C890F5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91403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91E1BF5-B165-4288-A08E-53071B06A604}" type="datetimeFigureOut">
              <a:rPr lang="en-US" smtClean="0">
                <a:solidFill>
                  <a:prstClr val="black">
                    <a:tint val="75000"/>
                  </a:prstClr>
                </a:solidFill>
              </a:rPr>
              <a:pPr/>
              <a:t>5/17/2017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C98414D2-F2EB-45BD-9730-42FE7C890F5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547173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91E1BF5-B165-4288-A08E-53071B06A604}" type="datetimeFigureOut">
              <a:rPr lang="en-US" smtClean="0">
                <a:solidFill>
                  <a:prstClr val="black">
                    <a:tint val="75000"/>
                  </a:prstClr>
                </a:solidFill>
              </a:rPr>
              <a:pPr/>
              <a:t>5/17/2017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C98414D2-F2EB-45BD-9730-42FE7C890F5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156662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1E1BF5-B165-4288-A08E-53071B06A604}" type="datetimeFigureOut">
              <a:rPr lang="en-US" smtClean="0">
                <a:solidFill>
                  <a:prstClr val="black">
                    <a:tint val="75000"/>
                  </a:prstClr>
                </a:solidFill>
              </a:rPr>
              <a:pPr/>
              <a:t>5/17/2017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C98414D2-F2EB-45BD-9730-42FE7C890F5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4232247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91E1BF5-B165-4288-A08E-53071B06A604}" type="datetimeFigureOut">
              <a:rPr lang="en-US" smtClean="0">
                <a:solidFill>
                  <a:prstClr val="black">
                    <a:tint val="75000"/>
                  </a:prstClr>
                </a:solidFill>
              </a:rPr>
              <a:pPr/>
              <a:t>5/17/2017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C98414D2-F2EB-45BD-9730-42FE7C890F5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860448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91E1BF5-B165-4288-A08E-53071B06A604}" type="datetimeFigureOut">
              <a:rPr lang="en-US" smtClean="0">
                <a:solidFill>
                  <a:prstClr val="black">
                    <a:tint val="75000"/>
                  </a:prstClr>
                </a:solidFill>
              </a:rPr>
              <a:pPr/>
              <a:t>5/17/2017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C98414D2-F2EB-45BD-9730-42FE7C890F5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2666216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1E1BF5-B165-4288-A08E-53071B06A604}" type="datetimeFigureOut">
              <a:rPr lang="en-US" smtClean="0">
                <a:solidFill>
                  <a:prstClr val="black">
                    <a:tint val="75000"/>
                  </a:prstClr>
                </a:solidFill>
              </a:rPr>
              <a:pPr/>
              <a:t>5/17/2017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8414D2-F2EB-45BD-9730-42FE7C890F5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763216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1E1BF5-B165-4288-A08E-53071B06A604}" type="datetimeFigureOut">
              <a:rPr lang="en-US" smtClean="0">
                <a:solidFill>
                  <a:prstClr val="black">
                    <a:tint val="75000"/>
                  </a:prstClr>
                </a:solidFill>
              </a:rPr>
              <a:pPr/>
              <a:t>5/17/2017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8414D2-F2EB-45BD-9730-42FE7C890F5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766411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r>
              <a:rPr/>
              <a:t>Title Text</a:t>
            </a:r>
          </a:p>
        </p:txBody>
      </p:sp>
      <p:sp>
        <p:nvSpPr>
          <p:cNvPr id="19" name="Shape 19"/>
          <p:cNvSpPr>
            <a:spLocks noGrp="1"/>
          </p:cNvSpPr>
          <p:nvPr>
            <p:ph type="body" idx="1"/>
          </p:nvPr>
        </p:nvSpPr>
        <p:spPr>
          <a:prstGeom prst="rect">
            <a:avLst/>
          </a:prstGeom>
        </p:spPr>
        <p:txBody>
          <a:bodyPr/>
          <a:lstStyle/>
          <a:p>
            <a:pPr lvl="0"/>
            <a:r>
              <a:rPr/>
              <a:t>Body Level One</a:t>
            </a:r>
          </a:p>
          <a:p>
            <a:pPr lvl="1"/>
            <a:r>
              <a:rPr/>
              <a:t>Body Level Two</a:t>
            </a:r>
          </a:p>
          <a:p>
            <a:pPr lvl="2"/>
            <a:r>
              <a:rPr/>
              <a:t>Body Level Three</a:t>
            </a:r>
          </a:p>
          <a:p>
            <a:pPr lvl="3"/>
            <a:r>
              <a:rPr/>
              <a:t>Body Level Four</a:t>
            </a:r>
          </a:p>
          <a:p>
            <a:pPr lvl="4"/>
            <a:r>
              <a:rPr/>
              <a:t>Body Level Five</a:t>
            </a:r>
          </a:p>
        </p:txBody>
      </p:sp>
    </p:spTree>
    <p:extLst>
      <p:ext uri="{BB962C8B-B14F-4D97-AF65-F5344CB8AC3E}">
        <p14:creationId xmlns:p14="http://schemas.microsoft.com/office/powerpoint/2010/main" val="3406917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43752380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49793453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43105864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1744099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2302750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56190627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07472692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8911098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60613036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5937628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5286728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6321493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98748190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r>
              <a:rPr/>
              <a:t>Title Text</a:t>
            </a:r>
          </a:p>
        </p:txBody>
      </p:sp>
      <p:sp>
        <p:nvSpPr>
          <p:cNvPr id="19" name="Shape 19"/>
          <p:cNvSpPr>
            <a:spLocks noGrp="1"/>
          </p:cNvSpPr>
          <p:nvPr>
            <p:ph type="body" idx="1"/>
          </p:nvPr>
        </p:nvSpPr>
        <p:spPr>
          <a:prstGeom prst="rect">
            <a:avLst/>
          </a:prstGeom>
        </p:spPr>
        <p:txBody>
          <a:bodyPr/>
          <a:lstStyle/>
          <a:p>
            <a:pPr lvl="0"/>
            <a:r>
              <a:rPr/>
              <a:t>Body Level One</a:t>
            </a:r>
          </a:p>
          <a:p>
            <a:pPr lvl="1"/>
            <a:r>
              <a:rPr/>
              <a:t>Body Level Two</a:t>
            </a:r>
          </a:p>
          <a:p>
            <a:pPr lvl="2"/>
            <a:r>
              <a:rPr/>
              <a:t>Body Level Three</a:t>
            </a:r>
          </a:p>
          <a:p>
            <a:pPr lvl="3"/>
            <a:r>
              <a:rPr/>
              <a:t>Body Level Four</a:t>
            </a:r>
          </a:p>
          <a:p>
            <a:pPr lvl="4"/>
            <a:r>
              <a:rPr/>
              <a:t>Body Level Five</a:t>
            </a:r>
          </a:p>
        </p:txBody>
      </p:sp>
    </p:spTree>
    <p:extLst>
      <p:ext uri="{BB962C8B-B14F-4D97-AF65-F5344CB8AC3E}">
        <p14:creationId xmlns:p14="http://schemas.microsoft.com/office/powerpoint/2010/main" val="3887748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833793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E7A26A67-1B15-434A-B9BC-413A3E026E08}" type="datetimeFigureOut">
              <a:rPr lang="en-US" smtClean="0">
                <a:solidFill>
                  <a:prstClr val="white"/>
                </a:solidFill>
              </a:rPr>
              <a:pPr/>
              <a:t>5/17/2017</a:t>
            </a:fld>
            <a:endParaRPr lang="en-US">
              <a:solidFill>
                <a:prstClr val="white"/>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solidFill>
                <a:prstClr val="white"/>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352408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1454727"/>
          </a:xfrm>
          <a:prstGeom prst="rect">
            <a:avLst/>
          </a:prstGeom>
        </p:spPr>
        <p:txBody>
          <a:bodyPr vert="horz" lIns="274320" tIns="91440" rIns="274320" bIns="91440" rtlCol="0" anchor="ctr">
            <a:normAutofit/>
          </a:bodyPr>
          <a:lstStyle/>
          <a:p>
            <a:r>
              <a:rPr lang="en-US"/>
              <a:t>Click to edit Master title style</a:t>
            </a:r>
          </a:p>
        </p:txBody>
      </p:sp>
      <p:sp>
        <p:nvSpPr>
          <p:cNvPr id="3" name="Text Placeholder 2"/>
          <p:cNvSpPr>
            <a:spLocks noGrp="1"/>
          </p:cNvSpPr>
          <p:nvPr>
            <p:ph type="body" idx="1"/>
          </p:nvPr>
        </p:nvSpPr>
        <p:spPr>
          <a:xfrm>
            <a:off x="0" y="1454727"/>
            <a:ext cx="12192000" cy="5403272"/>
          </a:xfrm>
          <a:prstGeom prst="rect">
            <a:avLst/>
          </a:prstGeom>
        </p:spPr>
        <p:txBody>
          <a:bodyPr vert="horz" lIns="274320" tIns="91440" rIns="274320" bIns="9144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97733511"/>
      </p:ext>
    </p:extLst>
  </p:cSld>
  <p:clrMap bg1="dk1" tx1="lt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1454727"/>
          </a:xfrm>
          <a:prstGeom prst="rect">
            <a:avLst/>
          </a:prstGeom>
        </p:spPr>
        <p:txBody>
          <a:bodyPr vert="horz" lIns="274320" tIns="91440" rIns="274320" bIns="91440" rtlCol="0" anchor="ctr">
            <a:normAutofit/>
          </a:bodyPr>
          <a:lstStyle/>
          <a:p>
            <a:r>
              <a:rPr lang="en-US"/>
              <a:t>Click to edit Master title style</a:t>
            </a:r>
          </a:p>
        </p:txBody>
      </p:sp>
      <p:sp>
        <p:nvSpPr>
          <p:cNvPr id="3" name="Text Placeholder 2"/>
          <p:cNvSpPr>
            <a:spLocks noGrp="1"/>
          </p:cNvSpPr>
          <p:nvPr>
            <p:ph type="body" idx="1"/>
          </p:nvPr>
        </p:nvSpPr>
        <p:spPr>
          <a:xfrm>
            <a:off x="0" y="1454727"/>
            <a:ext cx="12192000" cy="5403272"/>
          </a:xfrm>
          <a:prstGeom prst="rect">
            <a:avLst/>
          </a:prstGeom>
        </p:spPr>
        <p:txBody>
          <a:bodyPr vert="horz" lIns="274320" tIns="91440" rIns="274320" bIns="9144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0686657"/>
      </p:ext>
    </p:extLst>
  </p:cSld>
  <p:clrMap bg1="dk1" tx1="lt1" bg2="dk2"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1454727"/>
          </a:xfrm>
          <a:prstGeom prst="rect">
            <a:avLst/>
          </a:prstGeom>
        </p:spPr>
        <p:txBody>
          <a:bodyPr vert="horz" lIns="274320" tIns="91440" rIns="274320" bIns="91440" rtlCol="0" anchor="ctr">
            <a:normAutofit/>
          </a:bodyPr>
          <a:lstStyle/>
          <a:p>
            <a:r>
              <a:rPr lang="en-US"/>
              <a:t>Click to edit Master title style</a:t>
            </a:r>
          </a:p>
        </p:txBody>
      </p:sp>
      <p:sp>
        <p:nvSpPr>
          <p:cNvPr id="3" name="Text Placeholder 2"/>
          <p:cNvSpPr>
            <a:spLocks noGrp="1"/>
          </p:cNvSpPr>
          <p:nvPr>
            <p:ph type="body" idx="1"/>
          </p:nvPr>
        </p:nvSpPr>
        <p:spPr>
          <a:xfrm>
            <a:off x="0" y="1454727"/>
            <a:ext cx="12192000" cy="5403272"/>
          </a:xfrm>
          <a:prstGeom prst="rect">
            <a:avLst/>
          </a:prstGeom>
        </p:spPr>
        <p:txBody>
          <a:bodyPr vert="horz" lIns="274320" tIns="91440" rIns="274320" bIns="9144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73194233"/>
      </p:ext>
    </p:extLst>
  </p:cSld>
  <p:clrMap bg1="dk1" tx1="lt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1454727"/>
          </a:xfrm>
          <a:prstGeom prst="rect">
            <a:avLst/>
          </a:prstGeom>
        </p:spPr>
        <p:txBody>
          <a:bodyPr vert="horz" lIns="274320" tIns="91440" rIns="274320" bIns="91440" rtlCol="0" anchor="ctr">
            <a:normAutofit/>
          </a:bodyPr>
          <a:lstStyle/>
          <a:p>
            <a:r>
              <a:rPr lang="en-US"/>
              <a:t>Click to edit Master title style</a:t>
            </a:r>
          </a:p>
        </p:txBody>
      </p:sp>
      <p:sp>
        <p:nvSpPr>
          <p:cNvPr id="3" name="Text Placeholder 2"/>
          <p:cNvSpPr>
            <a:spLocks noGrp="1"/>
          </p:cNvSpPr>
          <p:nvPr>
            <p:ph type="body" idx="1"/>
          </p:nvPr>
        </p:nvSpPr>
        <p:spPr>
          <a:xfrm>
            <a:off x="0" y="1454727"/>
            <a:ext cx="12192000" cy="5403272"/>
          </a:xfrm>
          <a:prstGeom prst="rect">
            <a:avLst/>
          </a:prstGeom>
        </p:spPr>
        <p:txBody>
          <a:bodyPr vert="horz" lIns="274320" tIns="91440" rIns="274320" bIns="9144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78004413"/>
      </p:ext>
    </p:extLst>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1E1BF5-B165-4288-A08E-53071B06A604}" type="datetimeFigureOut">
              <a:rPr lang="en-US" smtClean="0">
                <a:solidFill>
                  <a:prstClr val="black">
                    <a:tint val="75000"/>
                  </a:prstClr>
                </a:solidFill>
              </a:rPr>
              <a:pPr/>
              <a:t>5/17/2017</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14D2-F2EB-45BD-9730-42FE7C890F5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5611173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1454727"/>
          </a:xfrm>
          <a:prstGeom prst="rect">
            <a:avLst/>
          </a:prstGeom>
        </p:spPr>
        <p:txBody>
          <a:bodyPr vert="horz" lIns="274320" tIns="91440" rIns="274320" bIns="91440" rtlCol="0" anchor="ctr">
            <a:normAutofit/>
          </a:bodyPr>
          <a:lstStyle/>
          <a:p>
            <a:r>
              <a:rPr lang="en-US"/>
              <a:t>Click to edit Master title style</a:t>
            </a:r>
          </a:p>
        </p:txBody>
      </p:sp>
      <p:sp>
        <p:nvSpPr>
          <p:cNvPr id="3" name="Text Placeholder 2"/>
          <p:cNvSpPr>
            <a:spLocks noGrp="1"/>
          </p:cNvSpPr>
          <p:nvPr>
            <p:ph type="body" idx="1"/>
          </p:nvPr>
        </p:nvSpPr>
        <p:spPr>
          <a:xfrm>
            <a:off x="0" y="1454727"/>
            <a:ext cx="12192000" cy="5403272"/>
          </a:xfrm>
          <a:prstGeom prst="rect">
            <a:avLst/>
          </a:prstGeom>
        </p:spPr>
        <p:txBody>
          <a:bodyPr vert="horz" lIns="274320" tIns="91440" rIns="274320" bIns="9144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61760125"/>
      </p:ext>
    </p:extLst>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1.wdp"/><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30.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54.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4.xml"/><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7.xml"/><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3.xml"/><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2.jpg"/><Relationship Id="rId7" Type="http://schemas.openxmlformats.org/officeDocument/2006/relationships/diagramColors" Target="../diagrams/colors2.xml"/><Relationship Id="rId2" Type="http://schemas.openxmlformats.org/officeDocument/2006/relationships/notesSlide" Target="../notesSlides/notesSlide34.xml"/><Relationship Id="rId1" Type="http://schemas.openxmlformats.org/officeDocument/2006/relationships/slideLayout" Target="../slideLayouts/slideLayout3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5.xml"/><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6.xml"/><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2.xml"/></Relationships>
</file>

<file path=ppt/slides/_rels/slide39.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8.xml"/><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6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t="-39000" b="-39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4836278"/>
            <a:ext cx="12192000" cy="2017088"/>
          </a:xfrm>
          <a:solidFill>
            <a:schemeClr val="bg1">
              <a:lumMod val="75000"/>
              <a:lumOff val="25000"/>
              <a:alpha val="60000"/>
            </a:schemeClr>
          </a:solidFill>
        </p:spPr>
        <p:txBody>
          <a:bodyPr lIns="274320" rIns="274320">
            <a:noAutofit/>
          </a:bodyPr>
          <a:lstStyle/>
          <a:p>
            <a:pPr algn="l">
              <a:lnSpc>
                <a:spcPct val="100000"/>
              </a:lnSpc>
              <a:spcBef>
                <a:spcPts val="600"/>
              </a:spcBef>
              <a:spcAft>
                <a:spcPts val="600"/>
              </a:spcAft>
            </a:pPr>
            <a:endParaRPr lang="en-US" sz="3200" kern="0" dirty="0">
              <a:latin typeface="+mn-lt"/>
              <a:ea typeface="+mj-ea"/>
              <a:cs typeface="+mj-cs"/>
            </a:endParaRPr>
          </a:p>
          <a:p>
            <a:pPr algn="l">
              <a:lnSpc>
                <a:spcPct val="100000"/>
              </a:lnSpc>
              <a:spcBef>
                <a:spcPts val="600"/>
              </a:spcBef>
              <a:spcAft>
                <a:spcPts val="600"/>
              </a:spcAft>
            </a:pPr>
            <a:r>
              <a:rPr lang="en-US" sz="3200" kern="0" dirty="0">
                <a:latin typeface="+mn-lt"/>
                <a:ea typeface="+mj-ea"/>
                <a:cs typeface="+mj-cs"/>
              </a:rPr>
              <a:t>GEF Expanded Constituency Workshop</a:t>
            </a:r>
            <a:br>
              <a:rPr lang="en-US" sz="3200" kern="0" dirty="0">
                <a:latin typeface="+mn-lt"/>
                <a:ea typeface="+mj-ea"/>
                <a:cs typeface="+mj-cs"/>
              </a:rPr>
            </a:br>
            <a:endParaRPr lang="en-US" sz="3200" dirty="0">
              <a:latin typeface="+mn-lt"/>
            </a:endParaRPr>
          </a:p>
        </p:txBody>
      </p:sp>
      <p:pic>
        <p:nvPicPr>
          <p:cNvPr id="5" name="Picture 4"/>
          <p:cNvPicPr>
            <a:picLocks noChangeAspect="1"/>
          </p:cNvPicPr>
          <p:nvPr/>
        </p:nvPicPr>
        <p:blipFill>
          <a:blip r:embed="rId4"/>
          <a:stretch>
            <a:fillRect/>
          </a:stretch>
        </p:blipFill>
        <p:spPr>
          <a:xfrm>
            <a:off x="10858893" y="5318241"/>
            <a:ext cx="1079319" cy="1262197"/>
          </a:xfrm>
          <a:prstGeom prst="rect">
            <a:avLst/>
          </a:prstGeom>
        </p:spPr>
      </p:pic>
      <p:sp>
        <p:nvSpPr>
          <p:cNvPr id="6" name="Rectangle 5"/>
          <p:cNvSpPr/>
          <p:nvPr/>
        </p:nvSpPr>
        <p:spPr>
          <a:xfrm>
            <a:off x="298582" y="2620287"/>
            <a:ext cx="11546326" cy="2215991"/>
          </a:xfrm>
          <a:prstGeom prst="rect">
            <a:avLst/>
          </a:prstGeom>
          <a:solidFill>
            <a:schemeClr val="bg1"/>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6000" b="1" i="0" u="none" strike="noStrike" kern="0" cap="none" spc="0" normalizeH="0" baseline="0" noProof="0" dirty="0">
                <a:ln>
                  <a:noFill/>
                </a:ln>
                <a:solidFill>
                  <a:prstClr val="white"/>
                </a:solidFill>
                <a:effectLst/>
                <a:uLnTx/>
                <a:uFillTx/>
                <a:latin typeface="Calibri Light" panose="020F0302020204030204"/>
                <a:ea typeface="+mj-ea"/>
                <a:cs typeface="+mj-cs"/>
              </a:rPr>
              <a:t>Seventh Replenishment of the GEF Trust Fund: </a:t>
            </a:r>
            <a:r>
              <a:rPr kumimoji="0" lang="en-US" sz="6000" b="1" i="0" u="none" strike="noStrike" kern="0" cap="none" spc="0" normalizeH="0" baseline="0" noProof="0" dirty="0">
                <a:ln>
                  <a:noFill/>
                </a:ln>
                <a:solidFill>
                  <a:srgbClr val="92D050"/>
                </a:solidFill>
                <a:effectLst/>
                <a:uLnTx/>
                <a:uFillTx/>
                <a:latin typeface="Calibri Light" panose="020F0302020204030204"/>
                <a:ea typeface="+mj-ea"/>
                <a:cs typeface="+mj-cs"/>
              </a:rPr>
              <a:t>Delivering Higher Impact</a:t>
            </a:r>
            <a:br>
              <a:rPr kumimoji="0" lang="en-US" sz="6000" b="1" i="0" u="none" strike="noStrike" kern="0" cap="none" spc="0" normalizeH="0" baseline="0" noProof="0" dirty="0">
                <a:ln>
                  <a:noFill/>
                </a:ln>
                <a:solidFill>
                  <a:srgbClr val="92D050"/>
                </a:solidFill>
                <a:effectLst/>
                <a:uLnTx/>
                <a:uFillTx/>
                <a:latin typeface="Calibri Light" panose="020F0302020204030204"/>
                <a:ea typeface="+mj-ea"/>
                <a:cs typeface="+mj-cs"/>
              </a:rPr>
            </a:br>
            <a:endParaRPr kumimoji="0" lang="en-US" sz="1800" b="1"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77782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12192000" cy="1325563"/>
          </a:xfrm>
          <a:solidFill>
            <a:schemeClr val="bg1">
              <a:alpha val="75000"/>
            </a:schemeClr>
          </a:solidFill>
        </p:spPr>
        <p:txBody>
          <a:bodyPr anchor="ctr" anchorCtr="0"/>
          <a:lstStyle/>
          <a:p>
            <a:pPr algn="ctr"/>
            <a:r>
              <a:rPr lang="en-US" b="1" dirty="0"/>
              <a:t>GEF-7 Programming Framework</a:t>
            </a:r>
          </a:p>
        </p:txBody>
      </p:sp>
      <p:sp>
        <p:nvSpPr>
          <p:cNvPr id="7" name="Text Placeholder 6"/>
          <p:cNvSpPr>
            <a:spLocks noGrp="1"/>
          </p:cNvSpPr>
          <p:nvPr>
            <p:ph type="body" idx="1"/>
          </p:nvPr>
        </p:nvSpPr>
        <p:spPr>
          <a:xfrm>
            <a:off x="0" y="1120291"/>
            <a:ext cx="7184568" cy="1194115"/>
          </a:xfrm>
          <a:solidFill>
            <a:schemeClr val="bg1">
              <a:alpha val="75000"/>
            </a:schemeClr>
          </a:solidFill>
        </p:spPr>
        <p:txBody>
          <a:bodyPr anchor="ctr" anchorCtr="0">
            <a:normAutofit/>
          </a:bodyPr>
          <a:lstStyle/>
          <a:p>
            <a:r>
              <a:rPr lang="en-US" sz="4400" dirty="0">
                <a:solidFill>
                  <a:srgbClr val="92D050"/>
                </a:solidFill>
              </a:rPr>
              <a:t>Impact Programs</a:t>
            </a:r>
          </a:p>
        </p:txBody>
      </p:sp>
      <p:sp>
        <p:nvSpPr>
          <p:cNvPr id="5" name="Content Placeholder 4"/>
          <p:cNvSpPr>
            <a:spLocks noGrp="1"/>
          </p:cNvSpPr>
          <p:nvPr>
            <p:ph sz="half" idx="2"/>
          </p:nvPr>
        </p:nvSpPr>
        <p:spPr>
          <a:xfrm>
            <a:off x="-1" y="2314406"/>
            <a:ext cx="6867332" cy="4543593"/>
          </a:xfrm>
          <a:solidFill>
            <a:schemeClr val="bg1">
              <a:alpha val="75000"/>
            </a:schemeClr>
          </a:solidFill>
        </p:spPr>
        <p:txBody>
          <a:bodyPr numCol="2" anchor="t" anchorCtr="0">
            <a:normAutofit fontScale="62500" lnSpcReduction="20000"/>
          </a:bodyPr>
          <a:lstStyle/>
          <a:p>
            <a:pPr marL="336550" indent="-336550">
              <a:buFont typeface="+mj-lt"/>
              <a:buAutoNum type="arabicPeriod"/>
            </a:pPr>
            <a:r>
              <a:rPr lang="en-US" sz="3800" dirty="0"/>
              <a:t>Landscape Restoration</a:t>
            </a:r>
          </a:p>
          <a:p>
            <a:pPr marL="336550" indent="-336550">
              <a:buFont typeface="+mj-lt"/>
              <a:buAutoNum type="arabicPeriod"/>
            </a:pPr>
            <a:r>
              <a:rPr lang="en-US" sz="3800" dirty="0"/>
              <a:t>Energy Systems</a:t>
            </a:r>
          </a:p>
          <a:p>
            <a:pPr marL="336550" indent="-336550">
              <a:buFont typeface="+mj-lt"/>
              <a:buAutoNum type="arabicPeriod"/>
            </a:pPr>
            <a:r>
              <a:rPr lang="en-US" sz="3800" dirty="0"/>
              <a:t>Food Systems</a:t>
            </a:r>
          </a:p>
          <a:p>
            <a:pPr marL="336550" indent="-336550">
              <a:buFont typeface="+mj-lt"/>
              <a:buAutoNum type="arabicPeriod"/>
            </a:pPr>
            <a:r>
              <a:rPr lang="en-US" sz="3800" dirty="0"/>
              <a:t>Sustainable Cities</a:t>
            </a:r>
          </a:p>
          <a:p>
            <a:pPr marL="336550" indent="-336550">
              <a:buFont typeface="+mj-lt"/>
              <a:buAutoNum type="arabicPeriod"/>
            </a:pPr>
            <a:r>
              <a:rPr lang="en-US" sz="3800" dirty="0"/>
              <a:t>Environmental Security</a:t>
            </a:r>
          </a:p>
          <a:p>
            <a:pPr marL="336550" indent="-336550">
              <a:buFont typeface="+mj-lt"/>
              <a:buAutoNum type="arabicPeriod"/>
            </a:pPr>
            <a:r>
              <a:rPr lang="en-US" sz="3800" dirty="0"/>
              <a:t>Healthy Oceans</a:t>
            </a:r>
          </a:p>
          <a:p>
            <a:pPr marL="336550" indent="-336550">
              <a:buFont typeface="+mj-lt"/>
              <a:buAutoNum type="arabicPeriod"/>
            </a:pPr>
            <a:r>
              <a:rPr lang="en-US" sz="3800" dirty="0"/>
              <a:t>Natural Capital</a:t>
            </a:r>
          </a:p>
          <a:p>
            <a:pPr marL="336550" indent="-336550">
              <a:buFont typeface="+mj-lt"/>
              <a:buAutoNum type="arabicPeriod"/>
            </a:pPr>
            <a:r>
              <a:rPr lang="en-US" sz="3800" dirty="0"/>
              <a:t>Green Finance</a:t>
            </a:r>
          </a:p>
          <a:p>
            <a:pPr marL="336550" indent="-336550">
              <a:buFont typeface="+mj-lt"/>
              <a:buAutoNum type="arabicPeriod"/>
            </a:pPr>
            <a:r>
              <a:rPr lang="en-US" sz="3800" dirty="0"/>
              <a:t>Green Infrastructure</a:t>
            </a:r>
          </a:p>
          <a:p>
            <a:pPr marL="336550" indent="-336550">
              <a:buFont typeface="+mj-lt"/>
              <a:buAutoNum type="arabicPeriod"/>
            </a:pPr>
            <a:r>
              <a:rPr lang="en-US" sz="3800" dirty="0"/>
              <a:t>Agricultural Commodity Supply Chains</a:t>
            </a:r>
          </a:p>
          <a:p>
            <a:pPr marL="336550" indent="-336550">
              <a:buFont typeface="+mj-lt"/>
              <a:buAutoNum type="arabicPeriod"/>
            </a:pPr>
            <a:r>
              <a:rPr lang="en-US" sz="3800" dirty="0"/>
              <a:t>Amazon Sustainable Landscapes</a:t>
            </a:r>
          </a:p>
          <a:p>
            <a:pPr marL="336550" indent="-336550">
              <a:buFont typeface="+mj-lt"/>
              <a:buAutoNum type="arabicPeriod"/>
            </a:pPr>
            <a:r>
              <a:rPr lang="en-US" sz="3800" dirty="0"/>
              <a:t>Wildlife for Sustainable Development</a:t>
            </a:r>
          </a:p>
          <a:p>
            <a:pPr marL="336550" indent="-336550">
              <a:buFont typeface="+mj-lt"/>
              <a:buAutoNum type="arabicPeriod"/>
            </a:pPr>
            <a:r>
              <a:rPr lang="en-US" sz="3800" dirty="0"/>
              <a:t>Inclusive Conservation</a:t>
            </a:r>
          </a:p>
          <a:p>
            <a:pPr marL="336550" indent="-336550">
              <a:buFont typeface="+mj-lt"/>
              <a:buAutoNum type="arabicPeriod"/>
            </a:pPr>
            <a:r>
              <a:rPr lang="en-US" sz="3800" dirty="0"/>
              <a:t>Circular Economy</a:t>
            </a:r>
          </a:p>
          <a:p>
            <a:pPr marL="336550" indent="-336550">
              <a:buFont typeface="+mj-lt"/>
              <a:buAutoNum type="arabicPeriod"/>
            </a:pPr>
            <a:r>
              <a:rPr lang="en-US" sz="3800" dirty="0"/>
              <a:t>Integrated National Planning</a:t>
            </a:r>
          </a:p>
          <a:p>
            <a:pPr marL="336550" indent="-336550">
              <a:buFont typeface="+mj-lt"/>
              <a:buAutoNum type="arabicPeriod"/>
            </a:pPr>
            <a:r>
              <a:rPr lang="en-US" sz="3800" dirty="0"/>
              <a:t>Small Grants Program</a:t>
            </a:r>
          </a:p>
        </p:txBody>
      </p:sp>
      <p:sp>
        <p:nvSpPr>
          <p:cNvPr id="8" name="Text Placeholder 7"/>
          <p:cNvSpPr>
            <a:spLocks noGrp="1"/>
          </p:cNvSpPr>
          <p:nvPr>
            <p:ph type="body" sz="quarter" idx="3"/>
          </p:nvPr>
        </p:nvSpPr>
        <p:spPr>
          <a:xfrm>
            <a:off x="6867332" y="1288240"/>
            <a:ext cx="5324668" cy="1231438"/>
          </a:xfrm>
          <a:solidFill>
            <a:schemeClr val="bg1">
              <a:alpha val="75000"/>
            </a:schemeClr>
          </a:solidFill>
        </p:spPr>
        <p:txBody>
          <a:bodyPr anchor="ctr" anchorCtr="0">
            <a:noAutofit/>
          </a:bodyPr>
          <a:lstStyle/>
          <a:p>
            <a:r>
              <a:rPr lang="en-US" sz="4400" dirty="0">
                <a:solidFill>
                  <a:srgbClr val="92D050"/>
                </a:solidFill>
              </a:rPr>
              <a:t>Complementary Investments</a:t>
            </a:r>
          </a:p>
        </p:txBody>
      </p:sp>
      <p:sp>
        <p:nvSpPr>
          <p:cNvPr id="6" name="Content Placeholder 5"/>
          <p:cNvSpPr>
            <a:spLocks noGrp="1"/>
          </p:cNvSpPr>
          <p:nvPr>
            <p:ph sz="quarter" idx="4"/>
          </p:nvPr>
        </p:nvSpPr>
        <p:spPr>
          <a:xfrm>
            <a:off x="6848668" y="2519679"/>
            <a:ext cx="5343331" cy="4338320"/>
          </a:xfrm>
          <a:solidFill>
            <a:schemeClr val="bg1">
              <a:alpha val="75000"/>
            </a:schemeClr>
          </a:solidFill>
        </p:spPr>
        <p:txBody>
          <a:bodyPr anchor="t" anchorCtr="0">
            <a:noAutofit/>
          </a:bodyPr>
          <a:lstStyle/>
          <a:p>
            <a:r>
              <a:rPr lang="en-US" sz="2800" dirty="0"/>
              <a:t>Biodiversity</a:t>
            </a:r>
          </a:p>
          <a:p>
            <a:pPr lvl="1"/>
            <a:r>
              <a:rPr lang="en-US" sz="2100" dirty="0">
                <a:solidFill>
                  <a:schemeClr val="tx2">
                    <a:lumMod val="90000"/>
                  </a:schemeClr>
                </a:solidFill>
              </a:rPr>
              <a:t>e.g. plant genetic resources, invasive alien species</a:t>
            </a:r>
          </a:p>
          <a:p>
            <a:r>
              <a:rPr lang="en-US" sz="2800" dirty="0"/>
              <a:t>Climate Change</a:t>
            </a:r>
          </a:p>
          <a:p>
            <a:pPr lvl="1"/>
            <a:r>
              <a:rPr lang="en-US" sz="2100" dirty="0">
                <a:solidFill>
                  <a:schemeClr val="tx2">
                    <a:lumMod val="90000"/>
                  </a:schemeClr>
                </a:solidFill>
              </a:rPr>
              <a:t>e.g. reporting obligations under UNFCCC, Capacity-Building Initiative for Transparency (CBIT)</a:t>
            </a:r>
          </a:p>
          <a:p>
            <a:r>
              <a:rPr lang="en-US" sz="2800" dirty="0"/>
              <a:t>Land Degradation</a:t>
            </a:r>
          </a:p>
          <a:p>
            <a:r>
              <a:rPr lang="en-US" sz="2800" dirty="0"/>
              <a:t>International Waters</a:t>
            </a:r>
          </a:p>
          <a:p>
            <a:r>
              <a:rPr lang="en-US" sz="2800" dirty="0"/>
              <a:t>Chemicals &amp; Waste</a:t>
            </a:r>
          </a:p>
        </p:txBody>
      </p:sp>
    </p:spTree>
    <p:extLst>
      <p:ext uri="{BB962C8B-B14F-4D97-AF65-F5344CB8AC3E}">
        <p14:creationId xmlns:p14="http://schemas.microsoft.com/office/powerpoint/2010/main" val="1389498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Résultat de recherche d'images pour &quot;natural capital&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640019"/>
            <a:ext cx="3004317" cy="1217981"/>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8"/>
          <p:cNvSpPr/>
          <p:nvPr/>
        </p:nvSpPr>
        <p:spPr>
          <a:xfrm>
            <a:off x="6880752" y="615846"/>
            <a:ext cx="5880929" cy="1304395"/>
          </a:xfrm>
          <a:custGeom>
            <a:avLst/>
            <a:gdLst>
              <a:gd name="connsiteX0" fmla="*/ 0 w 5880929"/>
              <a:gd name="connsiteY0" fmla="*/ 0 h 1304395"/>
              <a:gd name="connsiteX1" fmla="*/ 5880929 w 5880929"/>
              <a:gd name="connsiteY1" fmla="*/ 0 h 1304395"/>
              <a:gd name="connsiteX2" fmla="*/ 5880929 w 5880929"/>
              <a:gd name="connsiteY2" fmla="*/ 1304395 h 1304395"/>
              <a:gd name="connsiteX3" fmla="*/ 0 w 5880929"/>
              <a:gd name="connsiteY3" fmla="*/ 1304395 h 1304395"/>
              <a:gd name="connsiteX4" fmla="*/ 0 w 5880929"/>
              <a:gd name="connsiteY4" fmla="*/ 0 h 130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0929" h="1304395">
                <a:moveTo>
                  <a:pt x="0" y="0"/>
                </a:moveTo>
                <a:lnTo>
                  <a:pt x="5880929" y="0"/>
                </a:lnTo>
                <a:lnTo>
                  <a:pt x="5880929" y="1304395"/>
                </a:lnTo>
                <a:lnTo>
                  <a:pt x="0" y="1304395"/>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20" tIns="96520" rIns="96520" bIns="96520" numCol="1" spcCol="1270" anchor="ctr" anchorCtr="0">
            <a:noAutofit/>
          </a:bodyPr>
          <a:lstStyle/>
          <a:p>
            <a:pPr defTabSz="1689100">
              <a:lnSpc>
                <a:spcPct val="90000"/>
              </a:lnSpc>
              <a:spcBef>
                <a:spcPct val="0"/>
              </a:spcBef>
              <a:spcAft>
                <a:spcPct val="35000"/>
              </a:spcAft>
            </a:pPr>
            <a:endParaRPr lang="en-US" sz="3800" dirty="0">
              <a:solidFill>
                <a:prstClr val="white"/>
              </a:solidFill>
              <a:latin typeface="Calibri Light" panose="020F0302020204030204"/>
            </a:endParaRPr>
          </a:p>
        </p:txBody>
      </p:sp>
      <p:sp>
        <p:nvSpPr>
          <p:cNvPr id="10" name="Freeform 9"/>
          <p:cNvSpPr/>
          <p:nvPr/>
        </p:nvSpPr>
        <p:spPr>
          <a:xfrm>
            <a:off x="6202098" y="5182511"/>
            <a:ext cx="5910663" cy="1304395"/>
          </a:xfrm>
          <a:custGeom>
            <a:avLst/>
            <a:gdLst>
              <a:gd name="connsiteX0" fmla="*/ 0 w 5910663"/>
              <a:gd name="connsiteY0" fmla="*/ 0 h 1304395"/>
              <a:gd name="connsiteX1" fmla="*/ 5910663 w 5910663"/>
              <a:gd name="connsiteY1" fmla="*/ 0 h 1304395"/>
              <a:gd name="connsiteX2" fmla="*/ 5910663 w 5910663"/>
              <a:gd name="connsiteY2" fmla="*/ 1304395 h 1304395"/>
              <a:gd name="connsiteX3" fmla="*/ 0 w 5910663"/>
              <a:gd name="connsiteY3" fmla="*/ 1304395 h 1304395"/>
              <a:gd name="connsiteX4" fmla="*/ 0 w 5910663"/>
              <a:gd name="connsiteY4" fmla="*/ 0 h 130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0663" h="1304395">
                <a:moveTo>
                  <a:pt x="0" y="0"/>
                </a:moveTo>
                <a:lnTo>
                  <a:pt x="5910663" y="0"/>
                </a:lnTo>
                <a:lnTo>
                  <a:pt x="5910663" y="1304395"/>
                </a:lnTo>
                <a:lnTo>
                  <a:pt x="0" y="1304395"/>
                </a:lnTo>
                <a:lnTo>
                  <a:pt x="0" y="0"/>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6520" tIns="96520" rIns="96520" bIns="96520" numCol="1" spcCol="1270" anchor="ctr" anchorCtr="0">
            <a:noAutofit/>
          </a:bodyPr>
          <a:lstStyle/>
          <a:p>
            <a:pPr defTabSz="1689100">
              <a:lnSpc>
                <a:spcPct val="90000"/>
              </a:lnSpc>
              <a:spcBef>
                <a:spcPct val="0"/>
              </a:spcBef>
              <a:spcAft>
                <a:spcPct val="35000"/>
              </a:spcAft>
            </a:pPr>
            <a:endParaRPr lang="en-US" sz="3800" dirty="0">
              <a:solidFill>
                <a:prstClr val="white"/>
              </a:solidFill>
              <a:latin typeface="Calibri Light" panose="020F0302020204030204"/>
            </a:endParaRPr>
          </a:p>
        </p:txBody>
      </p:sp>
      <p:sp>
        <p:nvSpPr>
          <p:cNvPr id="12" name="Freeform 11"/>
          <p:cNvSpPr/>
          <p:nvPr/>
        </p:nvSpPr>
        <p:spPr>
          <a:xfrm>
            <a:off x="6427577" y="3824604"/>
            <a:ext cx="5877114" cy="1304395"/>
          </a:xfrm>
          <a:custGeom>
            <a:avLst/>
            <a:gdLst>
              <a:gd name="connsiteX0" fmla="*/ 0 w 5751194"/>
              <a:gd name="connsiteY0" fmla="*/ 0 h 1304395"/>
              <a:gd name="connsiteX1" fmla="*/ 5751194 w 5751194"/>
              <a:gd name="connsiteY1" fmla="*/ 0 h 1304395"/>
              <a:gd name="connsiteX2" fmla="*/ 5751194 w 5751194"/>
              <a:gd name="connsiteY2" fmla="*/ 1304395 h 1304395"/>
              <a:gd name="connsiteX3" fmla="*/ 0 w 5751194"/>
              <a:gd name="connsiteY3" fmla="*/ 1304395 h 1304395"/>
              <a:gd name="connsiteX4" fmla="*/ 0 w 5751194"/>
              <a:gd name="connsiteY4" fmla="*/ 0 h 130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194" h="1304395">
                <a:moveTo>
                  <a:pt x="0" y="0"/>
                </a:moveTo>
                <a:lnTo>
                  <a:pt x="5751194" y="0"/>
                </a:lnTo>
                <a:lnTo>
                  <a:pt x="5751194" y="1304395"/>
                </a:lnTo>
                <a:lnTo>
                  <a:pt x="0" y="1304395"/>
                </a:lnTo>
                <a:lnTo>
                  <a:pt x="0" y="0"/>
                </a:lnTo>
                <a:close/>
              </a:path>
            </a:pathLst>
          </a:cu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520" tIns="96520" rIns="96520" bIns="96520" numCol="1" spcCol="1270" anchor="ctr" anchorCtr="0">
            <a:noAutofit/>
          </a:bodyPr>
          <a:lstStyle/>
          <a:p>
            <a:pPr defTabSz="1689100">
              <a:lnSpc>
                <a:spcPct val="90000"/>
              </a:lnSpc>
              <a:spcBef>
                <a:spcPct val="0"/>
              </a:spcBef>
              <a:spcAft>
                <a:spcPct val="35000"/>
              </a:spcAft>
            </a:pPr>
            <a:endParaRPr lang="en-US" sz="3800" dirty="0">
              <a:solidFill>
                <a:prstClr val="white"/>
              </a:solidFill>
              <a:latin typeface="Calibri Light" panose="020F0302020204030204"/>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
            <a:ext cx="2983337" cy="192024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920241"/>
            <a:ext cx="3004318" cy="1991993"/>
          </a:xfrm>
          <a:prstGeom prst="rect">
            <a:avLst/>
          </a:prstGeom>
          <a:effectLst/>
        </p:spPr>
      </p:pic>
      <p:pic>
        <p:nvPicPr>
          <p:cNvPr id="19" name="Picture 8" descr="Résultat de recherche d'images pour &quot;reducing pollution&quot;"/>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rot="10800000" flipV="1">
            <a:off x="-10493" y="3912233"/>
            <a:ext cx="3004317" cy="1727785"/>
          </a:xfrm>
          <a:prstGeom prst="rect">
            <a:avLst/>
          </a:prstGeom>
          <a:noFill/>
          <a:extLst>
            <a:ext uri="{909E8E84-426E-40DD-AFC4-6F175D3DCCD1}">
              <a14:hiddenFill xmlns:a14="http://schemas.microsoft.com/office/drawing/2010/main">
                <a:solidFill>
                  <a:srgbClr val="FFFFFF"/>
                </a:solidFill>
              </a14:hiddenFill>
            </a:ext>
          </a:extLst>
        </p:spPr>
      </p:pic>
      <p:sp>
        <p:nvSpPr>
          <p:cNvPr id="20" name="Title 1"/>
          <p:cNvSpPr txBox="1">
            <a:spLocks/>
          </p:cNvSpPr>
          <p:nvPr/>
        </p:nvSpPr>
        <p:spPr>
          <a:xfrm>
            <a:off x="3014810" y="0"/>
            <a:ext cx="4107350" cy="6858000"/>
          </a:xfrm>
          <a:prstGeom prst="rect">
            <a:avLst/>
          </a:prstGeom>
          <a:solidFill>
            <a:schemeClr val="bg1">
              <a:alpha val="59000"/>
            </a:schemeClr>
          </a:solidFill>
        </p:spPr>
        <p:txBody>
          <a:bodyPr lIns="274320" tIns="91440" rIns="274320" bIns="91440" anchor="ctr" anchorCtr="0">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689100">
              <a:spcAft>
                <a:spcPct val="35000"/>
              </a:spcAft>
            </a:pPr>
            <a:r>
              <a:rPr lang="en-US" sz="3200" dirty="0">
                <a:solidFill>
                  <a:prstClr val="white"/>
                </a:solidFill>
              </a:rPr>
              <a:t>Land, agriculture and food systems</a:t>
            </a:r>
          </a:p>
          <a:p>
            <a:pPr defTabSz="1689100">
              <a:spcAft>
                <a:spcPct val="35000"/>
              </a:spcAft>
            </a:pPr>
            <a:endParaRPr lang="en-US" sz="3200" dirty="0">
              <a:solidFill>
                <a:prstClr val="white"/>
              </a:solidFill>
            </a:endParaRPr>
          </a:p>
          <a:p>
            <a:pPr defTabSz="1689100">
              <a:spcAft>
                <a:spcPct val="35000"/>
              </a:spcAft>
            </a:pPr>
            <a:r>
              <a:rPr lang="en-US" sz="3200" dirty="0">
                <a:solidFill>
                  <a:prstClr val="white"/>
                </a:solidFill>
              </a:rPr>
              <a:t>Accelerating de-carbonization and reducing  economic footprint</a:t>
            </a:r>
          </a:p>
          <a:p>
            <a:pPr defTabSz="1689100">
              <a:spcAft>
                <a:spcPct val="35000"/>
              </a:spcAft>
            </a:pPr>
            <a:endParaRPr lang="en-US" sz="3200" dirty="0">
              <a:solidFill>
                <a:prstClr val="white"/>
              </a:solidFill>
            </a:endParaRPr>
          </a:p>
          <a:p>
            <a:pPr defTabSz="1689100">
              <a:spcAft>
                <a:spcPct val="35000"/>
              </a:spcAft>
            </a:pPr>
            <a:r>
              <a:rPr lang="en-US" sz="3200" dirty="0">
                <a:solidFill>
                  <a:prstClr val="white"/>
                </a:solidFill>
              </a:rPr>
              <a:t>Reduced Pollution and Waste</a:t>
            </a:r>
          </a:p>
          <a:p>
            <a:pPr defTabSz="1689100">
              <a:spcAft>
                <a:spcPct val="35000"/>
              </a:spcAft>
            </a:pPr>
            <a:endParaRPr lang="en-US" sz="3200" dirty="0">
              <a:solidFill>
                <a:prstClr val="white"/>
              </a:solidFill>
            </a:endParaRPr>
          </a:p>
          <a:p>
            <a:pPr defTabSz="1689100">
              <a:spcAft>
                <a:spcPct val="35000"/>
              </a:spcAft>
            </a:pPr>
            <a:r>
              <a:rPr lang="en-US" sz="3200" dirty="0">
                <a:solidFill>
                  <a:prstClr val="white"/>
                </a:solidFill>
              </a:rPr>
              <a:t>Natural Capital-Based Development </a:t>
            </a:r>
          </a:p>
        </p:txBody>
      </p:sp>
      <p:sp>
        <p:nvSpPr>
          <p:cNvPr id="21" name="Content Placeholder 4"/>
          <p:cNvSpPr txBox="1">
            <a:spLocks/>
          </p:cNvSpPr>
          <p:nvPr/>
        </p:nvSpPr>
        <p:spPr>
          <a:xfrm>
            <a:off x="7504736" y="0"/>
            <a:ext cx="4632960" cy="6857999"/>
          </a:xfrm>
          <a:prstGeom prst="rect">
            <a:avLst/>
          </a:prstGeom>
          <a:solidFill>
            <a:schemeClr val="bg1">
              <a:alpha val="75000"/>
            </a:schemeClr>
          </a:solidFill>
        </p:spPr>
        <p:txBody>
          <a:bodyPr anchor="ctr" anchorCtr="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800" dirty="0">
                <a:solidFill>
                  <a:prstClr val="white"/>
                </a:solidFill>
              </a:rPr>
              <a:t>Food Systems</a:t>
            </a:r>
          </a:p>
          <a:p>
            <a:r>
              <a:rPr lang="en-US" sz="3800" dirty="0">
                <a:solidFill>
                  <a:prstClr val="white"/>
                </a:solidFill>
              </a:rPr>
              <a:t>Agricultural Commodity Supply Chains</a:t>
            </a:r>
          </a:p>
          <a:p>
            <a:r>
              <a:rPr lang="en-US" sz="3800" dirty="0">
                <a:solidFill>
                  <a:prstClr val="white"/>
                </a:solidFill>
              </a:rPr>
              <a:t>Landscape Restoration</a:t>
            </a:r>
          </a:p>
          <a:p>
            <a:r>
              <a:rPr lang="en-US" sz="3800" dirty="0">
                <a:solidFill>
                  <a:prstClr val="white"/>
                </a:solidFill>
              </a:rPr>
              <a:t>Amazon Sustainable Landscapes</a:t>
            </a:r>
          </a:p>
          <a:p>
            <a:r>
              <a:rPr lang="en-US" sz="3800" dirty="0">
                <a:solidFill>
                  <a:prstClr val="white"/>
                </a:solidFill>
              </a:rPr>
              <a:t>Inclusive Conservation</a:t>
            </a:r>
          </a:p>
          <a:p>
            <a:r>
              <a:rPr lang="en-US" sz="3800" dirty="0">
                <a:solidFill>
                  <a:prstClr val="white"/>
                </a:solidFill>
              </a:rPr>
              <a:t>Healthy Oceans</a:t>
            </a:r>
          </a:p>
          <a:p>
            <a:endParaRPr lang="en-US" sz="3800" b="1" dirty="0">
              <a:solidFill>
                <a:prstClr val="white"/>
              </a:solidFill>
            </a:endParaRPr>
          </a:p>
          <a:p>
            <a:r>
              <a:rPr lang="en-US" sz="3800" dirty="0">
                <a:solidFill>
                  <a:prstClr val="white"/>
                </a:solidFill>
              </a:rPr>
              <a:t>Energy Systems</a:t>
            </a:r>
          </a:p>
          <a:p>
            <a:r>
              <a:rPr lang="en-US" sz="3800" dirty="0">
                <a:solidFill>
                  <a:prstClr val="white"/>
                </a:solidFill>
              </a:rPr>
              <a:t>Sustainable Cities</a:t>
            </a:r>
          </a:p>
          <a:p>
            <a:r>
              <a:rPr lang="en-US" sz="3800" dirty="0">
                <a:solidFill>
                  <a:prstClr val="white"/>
                </a:solidFill>
              </a:rPr>
              <a:t>Green Infrastructure</a:t>
            </a:r>
          </a:p>
          <a:p>
            <a:endParaRPr lang="en-US" sz="3800" dirty="0">
              <a:solidFill>
                <a:prstClr val="white"/>
              </a:solidFill>
            </a:endParaRPr>
          </a:p>
          <a:p>
            <a:r>
              <a:rPr lang="en-US" sz="3800" dirty="0">
                <a:solidFill>
                  <a:prstClr val="white"/>
                </a:solidFill>
              </a:rPr>
              <a:t>Circular Economy</a:t>
            </a:r>
          </a:p>
          <a:p>
            <a:r>
              <a:rPr lang="en-US" sz="3800" dirty="0">
                <a:solidFill>
                  <a:srgbClr val="E7E6E6">
                    <a:lumMod val="90000"/>
                  </a:srgbClr>
                </a:solidFill>
              </a:rPr>
              <a:t>Industrial Chemicals</a:t>
            </a:r>
          </a:p>
          <a:p>
            <a:r>
              <a:rPr lang="en-US" sz="3800" dirty="0">
                <a:solidFill>
                  <a:srgbClr val="E7E6E6">
                    <a:lumMod val="90000"/>
                  </a:srgbClr>
                </a:solidFill>
              </a:rPr>
              <a:t>Agricultural Chemicals</a:t>
            </a:r>
          </a:p>
          <a:p>
            <a:endParaRPr lang="en-US" sz="3800" dirty="0">
              <a:solidFill>
                <a:prstClr val="white"/>
              </a:solidFill>
            </a:endParaRPr>
          </a:p>
          <a:p>
            <a:r>
              <a:rPr lang="en-US" sz="3800" dirty="0">
                <a:solidFill>
                  <a:prstClr val="white"/>
                </a:solidFill>
              </a:rPr>
              <a:t>Natural Capital</a:t>
            </a:r>
          </a:p>
          <a:p>
            <a:r>
              <a:rPr lang="en-US" sz="3800" dirty="0">
                <a:solidFill>
                  <a:prstClr val="white"/>
                </a:solidFill>
              </a:rPr>
              <a:t>Green Finance</a:t>
            </a:r>
          </a:p>
          <a:p>
            <a:r>
              <a:rPr lang="en-US" sz="3800" dirty="0">
                <a:solidFill>
                  <a:prstClr val="white"/>
                </a:solidFill>
              </a:rPr>
              <a:t>Environmental Security</a:t>
            </a:r>
          </a:p>
          <a:p>
            <a:r>
              <a:rPr lang="en-US" sz="3800" dirty="0">
                <a:solidFill>
                  <a:prstClr val="white"/>
                </a:solidFill>
              </a:rPr>
              <a:t>Wildlife for Sustainable Development</a:t>
            </a:r>
          </a:p>
        </p:txBody>
      </p:sp>
    </p:spTree>
    <p:extLst>
      <p:ext uri="{BB962C8B-B14F-4D97-AF65-F5344CB8AC3E}">
        <p14:creationId xmlns:p14="http://schemas.microsoft.com/office/powerpoint/2010/main" val="5076464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4"/>
          <a:stretch>
            <a:fillRect/>
          </a:stretch>
        </p:blipFill>
        <p:spPr>
          <a:xfrm>
            <a:off x="10988298" y="5444795"/>
            <a:ext cx="964189" cy="1127559"/>
          </a:xfrm>
          <a:prstGeom prst="rect">
            <a:avLst/>
          </a:prstGeom>
        </p:spPr>
      </p:pic>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lumMod val="90000"/>
                  </a:srgbClr>
                </a:solidFill>
              </a:rPr>
              <a:t>Land, agriculture and food systems:</a:t>
            </a:r>
          </a:p>
          <a:p>
            <a:r>
              <a:rPr lang="en-US" dirty="0">
                <a:solidFill>
                  <a:srgbClr val="92D050"/>
                </a:solidFill>
              </a:rPr>
              <a:t>Food Systems Impact Program</a:t>
            </a:r>
          </a:p>
          <a:p>
            <a:endParaRPr lang="en-US" sz="3200" dirty="0">
              <a:solidFill>
                <a:prstClr val="white"/>
              </a:solidFill>
            </a:endParaRPr>
          </a:p>
          <a:p>
            <a:pPr marL="457200" indent="-457200">
              <a:buFont typeface="Arial" panose="020B0604020202020204" pitchFamily="34" charset="0"/>
              <a:buChar char="•"/>
              <a:defRPr/>
            </a:pPr>
            <a:r>
              <a:rPr lang="en-US" sz="3200" dirty="0">
                <a:solidFill>
                  <a:prstClr val="white"/>
                </a:solidFill>
                <a:cs typeface="Arial" panose="020B0604020202020204" pitchFamily="34" charset="0"/>
              </a:rPr>
              <a:t>Create enabling environment to shift agricultural production toward </a:t>
            </a:r>
            <a:br>
              <a:rPr lang="en-US" sz="3200" dirty="0">
                <a:solidFill>
                  <a:prstClr val="white"/>
                </a:solidFill>
                <a:cs typeface="Arial" panose="020B0604020202020204" pitchFamily="34" charset="0"/>
              </a:rPr>
            </a:br>
            <a:r>
              <a:rPr lang="en-US" sz="3200" dirty="0">
                <a:solidFill>
                  <a:prstClr val="white"/>
                </a:solidFill>
                <a:cs typeface="Arial" panose="020B0604020202020204" pitchFamily="34" charset="0"/>
              </a:rPr>
              <a:t>diversified agro-ecology</a:t>
            </a:r>
          </a:p>
          <a:p>
            <a:pPr marL="457200" indent="-457200">
              <a:buFont typeface="Arial" panose="020B0604020202020204" pitchFamily="34" charset="0"/>
              <a:buChar char="•"/>
              <a:defRPr/>
            </a:pPr>
            <a:r>
              <a:rPr lang="en-US" sz="3200" dirty="0">
                <a:solidFill>
                  <a:prstClr val="white"/>
                </a:solidFill>
                <a:cs typeface="Arial" panose="020B0604020202020204" pitchFamily="34" charset="0"/>
              </a:rPr>
              <a:t>Increase efficiency and effectiveness of food value chains</a:t>
            </a:r>
          </a:p>
          <a:p>
            <a:pPr marL="457200" indent="-457200">
              <a:buFont typeface="Arial" panose="020B0604020202020204" pitchFamily="34" charset="0"/>
              <a:buChar char="•"/>
              <a:defRPr/>
            </a:pPr>
            <a:r>
              <a:rPr lang="en-US" sz="3200" dirty="0">
                <a:solidFill>
                  <a:prstClr val="white"/>
                </a:solidFill>
                <a:cs typeface="Arial" panose="020B0604020202020204" pitchFamily="34" charset="0"/>
              </a:rPr>
              <a:t>Build on GEF-6 Food Security IAP</a:t>
            </a:r>
          </a:p>
        </p:txBody>
      </p:sp>
    </p:spTree>
    <p:extLst>
      <p:ext uri="{BB962C8B-B14F-4D97-AF65-F5344CB8AC3E}">
        <p14:creationId xmlns:p14="http://schemas.microsoft.com/office/powerpoint/2010/main" val="33719441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lumMod val="90000"/>
                  </a:srgbClr>
                </a:solidFill>
              </a:rPr>
              <a:t>Land, agriculture and food systems:</a:t>
            </a:r>
          </a:p>
          <a:p>
            <a:r>
              <a:rPr lang="en-US" dirty="0">
                <a:solidFill>
                  <a:srgbClr val="92D050"/>
                </a:solidFill>
              </a:rPr>
              <a:t>Agricultural Commodity Supply Chains Impact Program</a:t>
            </a:r>
            <a:endParaRPr lang="en-US" sz="3200" dirty="0">
              <a:solidFill>
                <a:prstClr val="white"/>
              </a:solidFill>
            </a:endParaRPr>
          </a:p>
          <a:p>
            <a:pPr marL="457200" indent="-457200">
              <a:buFont typeface="Arial" panose="020B0604020202020204" pitchFamily="34" charset="0"/>
              <a:buChar char="•"/>
              <a:defRPr/>
            </a:pPr>
            <a:endParaRPr lang="en-US" sz="3200" dirty="0">
              <a:solidFill>
                <a:prstClr val="white">
                  <a:lumMod val="95000"/>
                </a:prstClr>
              </a:solidFill>
              <a:cs typeface="Arial" panose="020B0604020202020204" pitchFamily="34" charset="0"/>
            </a:endParaRP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Stimulate production and market demand for deforestation-free commodities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Broaden focus: Expands on GEF-6 Commodities IAP, and includes additional commodities (cocoa and coffee) associated with tropical deforestation</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Deepen engagement: commodity supply chains in existing and new geographies</a:t>
            </a:r>
          </a:p>
        </p:txBody>
      </p:sp>
    </p:spTree>
    <p:extLst>
      <p:ext uri="{BB962C8B-B14F-4D97-AF65-F5344CB8AC3E}">
        <p14:creationId xmlns:p14="http://schemas.microsoft.com/office/powerpoint/2010/main" val="2421749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lumMod val="90000"/>
                  </a:srgbClr>
                </a:solidFill>
              </a:rPr>
              <a:t>Land, agriculture and food systems:</a:t>
            </a:r>
          </a:p>
          <a:p>
            <a:r>
              <a:rPr lang="en-US" dirty="0">
                <a:solidFill>
                  <a:srgbClr val="92D050"/>
                </a:solidFill>
              </a:rPr>
              <a:t>Landscape Restoration Impact Program</a:t>
            </a:r>
          </a:p>
          <a:p>
            <a:endParaRPr lang="en-US" sz="3200" dirty="0">
              <a:solidFill>
                <a:prstClr val="white">
                  <a:lumMod val="95000"/>
                </a:prstClr>
              </a:solidFill>
              <a:cs typeface="Arial" panose="020B0604020202020204" pitchFamily="34" charset="0"/>
            </a:endParaRP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Generate multiple environmental benefits by restoring and maintaining global network of resilient landscapes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Target 15–25 selected landscapes spanning 60–100 million ha</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Entry points: Bonn Challenge and other platforms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Build on GEF Sustainable Forest Management investments</a:t>
            </a:r>
          </a:p>
        </p:txBody>
      </p:sp>
    </p:spTree>
    <p:extLst>
      <p:ext uri="{BB962C8B-B14F-4D97-AF65-F5344CB8AC3E}">
        <p14:creationId xmlns:p14="http://schemas.microsoft.com/office/powerpoint/2010/main" val="28293551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37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lumMod val="90000"/>
                  </a:srgbClr>
                </a:solidFill>
              </a:rPr>
              <a:t>Land, agriculture and food systems:</a:t>
            </a:r>
          </a:p>
          <a:p>
            <a:r>
              <a:rPr lang="en-US" dirty="0">
                <a:solidFill>
                  <a:srgbClr val="92D050"/>
                </a:solidFill>
              </a:rPr>
              <a:t>Amazon Sustainable Landscapes Impact Program</a:t>
            </a:r>
          </a:p>
          <a:p>
            <a:endParaRPr lang="en-US" sz="3200" dirty="0">
              <a:solidFill>
                <a:prstClr val="white">
                  <a:lumMod val="95000"/>
                </a:prstClr>
              </a:solidFill>
              <a:cs typeface="Arial" panose="020B0604020202020204" pitchFamily="34" charset="0"/>
            </a:endParaRP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Protect globally significant biodiversity and promote sustainable land use and restoration of native vegetation cover</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Expand reach of GEF-6 Program and invite remaining GEF-eligible countries to become involved: Bolivia, Ecuador, Guyana, Suriname, and Venezuela</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Integrated Amazon protected areas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Integrated landscape management</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Policies for protected and productive landscapes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Capacity building and regional cooperation</a:t>
            </a:r>
          </a:p>
        </p:txBody>
      </p:sp>
    </p:spTree>
    <p:extLst>
      <p:ext uri="{BB962C8B-B14F-4D97-AF65-F5344CB8AC3E}">
        <p14:creationId xmlns:p14="http://schemas.microsoft.com/office/powerpoint/2010/main" val="15510018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lumMod val="90000"/>
                  </a:srgbClr>
                </a:solidFill>
              </a:rPr>
              <a:t>Land, agriculture and food systems:</a:t>
            </a:r>
          </a:p>
          <a:p>
            <a:r>
              <a:rPr lang="en-US" dirty="0">
                <a:solidFill>
                  <a:srgbClr val="92D050"/>
                </a:solidFill>
              </a:rPr>
              <a:t>Inclusive Conservation: Engaging Indigenous Peoples Impact Program</a:t>
            </a:r>
          </a:p>
          <a:p>
            <a:endParaRPr lang="en-US" sz="3200" dirty="0">
              <a:solidFill>
                <a:prstClr val="white">
                  <a:lumMod val="95000"/>
                </a:prstClr>
              </a:solidFill>
              <a:cs typeface="Arial" panose="020B0604020202020204" pitchFamily="34" charset="0"/>
            </a:endParaRP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Enhance the conservation of 25m ha of tropical forests and preserving ecosystem services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Build capacity and support IP governance models that achieve conservation goals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Focus on high-biodiversity value forests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Increase access to financial resources and other tools for better long-term management and governance of IP lands</a:t>
            </a:r>
          </a:p>
        </p:txBody>
      </p:sp>
    </p:spTree>
    <p:extLst>
      <p:ext uri="{BB962C8B-B14F-4D97-AF65-F5344CB8AC3E}">
        <p14:creationId xmlns:p14="http://schemas.microsoft.com/office/powerpoint/2010/main" val="1985165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lumMod val="90000"/>
                  </a:srgbClr>
                </a:solidFill>
              </a:rPr>
              <a:t>Land, agriculture and food systems:</a:t>
            </a:r>
          </a:p>
          <a:p>
            <a:r>
              <a:rPr lang="en-US" dirty="0">
                <a:solidFill>
                  <a:srgbClr val="92D050"/>
                </a:solidFill>
              </a:rPr>
              <a:t>Healthy Oceans for Sustainable Fisheries Impact Program</a:t>
            </a:r>
          </a:p>
          <a:p>
            <a:endParaRPr lang="en-US" sz="3200" dirty="0">
              <a:solidFill>
                <a:prstClr val="white">
                  <a:lumMod val="95000"/>
                </a:prstClr>
              </a:solidFill>
              <a:cs typeface="Arial" panose="020B0604020202020204" pitchFamily="34" charset="0"/>
            </a:endParaRP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Improved governance mechanisms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Pollution reduction and restoration and conservation of habitats </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Sustainable capture fisheries to end IUU and overfishing and investment in sustainable aquaculture to improve ecosystem health</a:t>
            </a:r>
          </a:p>
        </p:txBody>
      </p:sp>
    </p:spTree>
    <p:extLst>
      <p:ext uri="{BB962C8B-B14F-4D97-AF65-F5344CB8AC3E}">
        <p14:creationId xmlns:p14="http://schemas.microsoft.com/office/powerpoint/2010/main" val="4005890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solidFill>
              </a:rPr>
              <a:t>Accelerating de-carbonization and reducing  economic footprint:</a:t>
            </a:r>
          </a:p>
          <a:p>
            <a:r>
              <a:rPr lang="en-US" dirty="0">
                <a:solidFill>
                  <a:srgbClr val="92D050"/>
                </a:solidFill>
              </a:rPr>
              <a:t>Transforming Energy Systems Impact Program</a:t>
            </a:r>
          </a:p>
          <a:p>
            <a:endParaRPr lang="en-US" sz="3200" dirty="0">
              <a:solidFill>
                <a:prstClr val="white">
                  <a:lumMod val="95000"/>
                </a:prstClr>
              </a:solidFill>
              <a:cs typeface="Arial" panose="020B0604020202020204" pitchFamily="34" charset="0"/>
            </a:endParaRP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Build on GEF-6 energy investments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Promote enabling conditions to accelerate transformation</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Grid modernization for rapid integration of renewable energy and demand side management</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Energy management systems and emissions control for industries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Strengthen energy efficiency accelerators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Sustainable Energy for SIDS and LDCs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Foster adoption of economy wide policies and alignment with NDCs</a:t>
            </a:r>
          </a:p>
        </p:txBody>
      </p:sp>
    </p:spTree>
    <p:extLst>
      <p:ext uri="{BB962C8B-B14F-4D97-AF65-F5344CB8AC3E}">
        <p14:creationId xmlns:p14="http://schemas.microsoft.com/office/powerpoint/2010/main" val="3992435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1000" b="-11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solidFill>
              </a:rPr>
              <a:t>Accelerating de-carbonization and reducing  economic footprint:</a:t>
            </a:r>
          </a:p>
          <a:p>
            <a:r>
              <a:rPr lang="en-US" dirty="0">
                <a:solidFill>
                  <a:srgbClr val="92D050"/>
                </a:solidFill>
              </a:rPr>
              <a:t>Sustainable Cities Impact Program</a:t>
            </a:r>
          </a:p>
          <a:p>
            <a:endParaRPr lang="en-US" sz="3200" dirty="0">
              <a:solidFill>
                <a:prstClr val="white">
                  <a:lumMod val="95000"/>
                </a:prstClr>
              </a:solidFill>
              <a:cs typeface="Arial" panose="020B0604020202020204" pitchFamily="34" charset="0"/>
            </a:endParaRP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Transformation of cities towards greater sustainability and global benefits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Strengthen global support and coordination by building on GEF-6 Sustainable Cities IAP</a:t>
            </a:r>
          </a:p>
        </p:txBody>
      </p:sp>
    </p:spTree>
    <p:extLst>
      <p:ext uri="{BB962C8B-B14F-4D97-AF65-F5344CB8AC3E}">
        <p14:creationId xmlns:p14="http://schemas.microsoft.com/office/powerpoint/2010/main" val="2702870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7999"/>
          </a:xfrm>
          <a:solidFill>
            <a:schemeClr val="bg1">
              <a:alpha val="60000"/>
            </a:schemeClr>
          </a:solidFill>
        </p:spPr>
        <p:txBody>
          <a:bodyPr anchor="ctr" anchorCtr="0"/>
          <a:lstStyle/>
          <a:p>
            <a:pPr marL="0" indent="0">
              <a:buNone/>
            </a:pPr>
            <a:r>
              <a:rPr lang="en-US" sz="4400" b="1" dirty="0">
                <a:solidFill>
                  <a:srgbClr val="92D050"/>
                </a:solidFill>
              </a:rPr>
              <a:t>Contents:</a:t>
            </a:r>
          </a:p>
          <a:p>
            <a:endParaRPr lang="en-US" dirty="0"/>
          </a:p>
          <a:p>
            <a:r>
              <a:rPr lang="en-US" sz="4000" dirty="0"/>
              <a:t>GEF-7 process</a:t>
            </a:r>
          </a:p>
          <a:p>
            <a:r>
              <a:rPr lang="en-US" sz="4000" dirty="0"/>
              <a:t>Strategic context</a:t>
            </a:r>
          </a:p>
          <a:p>
            <a:r>
              <a:rPr lang="en-US" sz="4000" dirty="0"/>
              <a:t>Proposed programming directions</a:t>
            </a:r>
          </a:p>
          <a:p>
            <a:r>
              <a:rPr lang="en-US" sz="4000" dirty="0"/>
              <a:t>Delivery model</a:t>
            </a:r>
          </a:p>
          <a:p>
            <a:r>
              <a:rPr lang="en-US" sz="4000" dirty="0"/>
              <a:t>Next steps</a:t>
            </a:r>
          </a:p>
        </p:txBody>
      </p:sp>
    </p:spTree>
    <p:extLst>
      <p:ext uri="{BB962C8B-B14F-4D97-AF65-F5344CB8AC3E}">
        <p14:creationId xmlns:p14="http://schemas.microsoft.com/office/powerpoint/2010/main" val="3357105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solidFill>
              </a:rPr>
              <a:t>Accelerating de-carbonization and reducing  economic footprint:</a:t>
            </a:r>
          </a:p>
          <a:p>
            <a:r>
              <a:rPr lang="en-US" b="1" dirty="0">
                <a:solidFill>
                  <a:srgbClr val="92D050"/>
                </a:solidFill>
              </a:rPr>
              <a:t>Green Infrastructure Impact Program</a:t>
            </a:r>
          </a:p>
          <a:p>
            <a:endParaRPr lang="en-US" sz="3200" dirty="0">
              <a:solidFill>
                <a:prstClr val="white">
                  <a:lumMod val="95000"/>
                </a:prstClr>
              </a:solidFill>
              <a:cs typeface="Arial" panose="020B0604020202020204" pitchFamily="34" charset="0"/>
            </a:endParaRP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Analyze opportunity costs of infrastructure development</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Create enabling environment for sustainable major infrastructure</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Convene public-private coalitions for sustainable planning and investments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Build country capacity for regulatory engagement</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Engage with large private sector infrastructure developers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Build and advance tools for methodologies, benefits estimation, tracking, and reporting</a:t>
            </a:r>
          </a:p>
        </p:txBody>
      </p:sp>
    </p:spTree>
    <p:extLst>
      <p:ext uri="{BB962C8B-B14F-4D97-AF65-F5344CB8AC3E}">
        <p14:creationId xmlns:p14="http://schemas.microsoft.com/office/powerpoint/2010/main" val="18882010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www.ing.com/upload/bb01b8c4-308a-4b20-bc74-5ae68607264f_image366508795058234218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5207" y="83124"/>
            <a:ext cx="6994109" cy="3497055"/>
          </a:xfrm>
          <a:prstGeom prst="rect">
            <a:avLst/>
          </a:prstGeom>
          <a:noFill/>
          <a:extLst>
            <a:ext uri="{909E8E84-426E-40DD-AFC4-6F175D3DCCD1}">
              <a14:hiddenFill xmlns:a14="http://schemas.microsoft.com/office/drawing/2010/main">
                <a:solidFill>
                  <a:srgbClr val="FFFFFF"/>
                </a:solidFill>
              </a14:hiddenFill>
            </a:ext>
          </a:extLst>
        </p:spPr>
      </p:pic>
      <p:sp>
        <p:nvSpPr>
          <p:cNvPr id="9" name="Title 3"/>
          <p:cNvSpPr txBox="1">
            <a:spLocks/>
          </p:cNvSpPr>
          <p:nvPr/>
        </p:nvSpPr>
        <p:spPr>
          <a:xfrm>
            <a:off x="0" y="-18661"/>
            <a:ext cx="12192000" cy="6858000"/>
          </a:xfrm>
          <a:prstGeom prst="rect">
            <a:avLst/>
          </a:prstGeom>
          <a:solidFill>
            <a:sysClr val="windowText" lastClr="000000">
              <a:alpha val="75000"/>
            </a:sys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E7E6E6"/>
                </a:solidFill>
                <a:effectLst/>
                <a:uLnTx/>
                <a:uFillTx/>
                <a:latin typeface="Calibri Light" panose="020F0302020204030204"/>
                <a:ea typeface="+mj-ea"/>
                <a:cs typeface="+mj-cs"/>
              </a:rPr>
              <a:t>Reduced Pollution and Waste:</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srgbClr val="92D050"/>
                </a:solidFill>
                <a:effectLst/>
                <a:uLnTx/>
                <a:uFillTx/>
                <a:latin typeface="Calibri Light" panose="020F0302020204030204"/>
                <a:ea typeface="+mj-ea"/>
                <a:cs typeface="+mj-cs"/>
              </a:rPr>
              <a:t>Circular Economy Impact Program</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0" i="0" u="none" strike="noStrike" kern="1200" cap="none" spc="0" normalizeH="0" baseline="0" noProof="0" dirty="0">
              <a:ln>
                <a:noFill/>
              </a:ln>
              <a:solidFill>
                <a:prstClr val="white">
                  <a:lumMod val="95000"/>
                </a:prstClr>
              </a:solidFill>
              <a:effectLst/>
              <a:uLnTx/>
              <a:uFillTx/>
              <a:latin typeface="Calibri Light" panose="020F0302020204030204"/>
              <a:ea typeface="+mj-ea"/>
              <a:cs typeface="Arial" panose="020B0604020202020204" pitchFamily="34" charset="0"/>
            </a:endParaRPr>
          </a:p>
          <a:p>
            <a:pPr marL="457200" marR="0" lvl="0" indent="-4572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white">
                    <a:lumMod val="95000"/>
                  </a:prstClr>
                </a:solidFill>
                <a:effectLst/>
                <a:uLnTx/>
                <a:uFillTx/>
                <a:latin typeface="Calibri Light" panose="020F0302020204030204"/>
                <a:ea typeface="+mj-ea"/>
                <a:cs typeface="Arial" panose="020B0604020202020204" pitchFamily="34" charset="0"/>
              </a:rPr>
              <a:t>Flip global supply chains and country/ regional manufacturing/economic development strategies from take-use-dispose to redesign-reduce-reuse-repair-recycle approaches</a:t>
            </a:r>
          </a:p>
          <a:p>
            <a:pPr marL="457200" marR="0" lvl="0" indent="-4572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white">
                    <a:lumMod val="95000"/>
                  </a:prstClr>
                </a:solidFill>
                <a:effectLst/>
                <a:uLnTx/>
                <a:uFillTx/>
                <a:latin typeface="Calibri Light" panose="020F0302020204030204"/>
                <a:ea typeface="+mj-ea"/>
                <a:cs typeface="Arial" panose="020B0604020202020204" pitchFamily="34" charset="0"/>
              </a:rPr>
              <a:t>Initiate work on plastics because of its relevance and feasibility to further global environmental benefits, specifically to reduce GHGs, hazardous chemicals, and marine debris</a:t>
            </a:r>
          </a:p>
          <a:p>
            <a:pPr marL="457200" marR="0" lvl="0" indent="-4572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white">
                    <a:lumMod val="95000"/>
                  </a:prstClr>
                </a:solidFill>
                <a:effectLst/>
                <a:uLnTx/>
                <a:uFillTx/>
                <a:latin typeface="Calibri Light" panose="020F0302020204030204"/>
                <a:ea typeface="+mj-ea"/>
                <a:cs typeface="Arial" panose="020B0604020202020204" pitchFamily="34" charset="0"/>
              </a:rPr>
              <a:t>Expand to other production sectors</a:t>
            </a:r>
          </a:p>
        </p:txBody>
      </p:sp>
    </p:spTree>
    <p:extLst>
      <p:ext uri="{BB962C8B-B14F-4D97-AF65-F5344CB8AC3E}">
        <p14:creationId xmlns:p14="http://schemas.microsoft.com/office/powerpoint/2010/main" val="3280826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solidFill>
              </a:rPr>
              <a:t>Natural Capital-Based Development:</a:t>
            </a:r>
          </a:p>
          <a:p>
            <a:r>
              <a:rPr lang="en-US" b="1" dirty="0">
                <a:solidFill>
                  <a:srgbClr val="92D050"/>
                </a:solidFill>
              </a:rPr>
              <a:t>Natural Capital Impact Program</a:t>
            </a:r>
          </a:p>
          <a:p>
            <a:endParaRPr lang="en-US" sz="3600" dirty="0">
              <a:solidFill>
                <a:prstClr val="white">
                  <a:lumMod val="95000"/>
                </a:prstClr>
              </a:solidFill>
              <a:cs typeface="Arial" panose="020B0604020202020204" pitchFamily="34" charset="0"/>
            </a:endParaRPr>
          </a:p>
          <a:p>
            <a:pPr marL="457200" indent="-457200">
              <a:buFont typeface="Arial" panose="020B0604020202020204" pitchFamily="34" charset="0"/>
              <a:buChar char="•"/>
              <a:defRPr/>
            </a:pPr>
            <a:r>
              <a:rPr lang="en-US" sz="3600" dirty="0">
                <a:solidFill>
                  <a:prstClr val="white">
                    <a:lumMod val="95000"/>
                  </a:prstClr>
                </a:solidFill>
                <a:cs typeface="Arial" panose="020B0604020202020204" pitchFamily="34" charset="0"/>
              </a:rPr>
              <a:t>Build country capacity to measure and account for natural capital, building on strong GEF-6 baseline, and demonstrate its value</a:t>
            </a:r>
          </a:p>
          <a:p>
            <a:pPr marL="914400" lvl="1" indent="-457200">
              <a:buFont typeface="Wingdings" panose="05000000000000000000" pitchFamily="2" charset="2"/>
              <a:buChar char="ü"/>
              <a:defRPr/>
            </a:pPr>
            <a:r>
              <a:rPr lang="en-US" sz="3200" dirty="0">
                <a:solidFill>
                  <a:prstClr val="white">
                    <a:lumMod val="95000"/>
                  </a:prstClr>
                </a:solidFill>
                <a:cs typeface="Arial" panose="020B0604020202020204" pitchFamily="34" charset="0"/>
              </a:rPr>
              <a:t>Phase I: Natural Capital Accounting baseline diagnosis</a:t>
            </a:r>
          </a:p>
          <a:p>
            <a:pPr marL="914400" lvl="1" indent="-457200">
              <a:buFont typeface="Wingdings" panose="05000000000000000000" pitchFamily="2" charset="2"/>
              <a:buChar char="ü"/>
              <a:defRPr/>
            </a:pPr>
            <a:r>
              <a:rPr lang="en-US" sz="3200" dirty="0">
                <a:solidFill>
                  <a:prstClr val="white">
                    <a:lumMod val="95000"/>
                  </a:prstClr>
                </a:solidFill>
                <a:cs typeface="Arial" panose="020B0604020202020204" pitchFamily="34" charset="0"/>
              </a:rPr>
              <a:t>Phase II: Natural Capital Accounting</a:t>
            </a:r>
          </a:p>
          <a:p>
            <a:pPr marL="914400" lvl="1" indent="-457200">
              <a:buFont typeface="Wingdings" panose="05000000000000000000" pitchFamily="2" charset="2"/>
              <a:buChar char="ü"/>
              <a:defRPr/>
            </a:pPr>
            <a:r>
              <a:rPr lang="en-US" sz="3200" dirty="0">
                <a:solidFill>
                  <a:prstClr val="white">
                    <a:lumMod val="95000"/>
                  </a:prstClr>
                </a:solidFill>
                <a:cs typeface="Arial" panose="020B0604020202020204" pitchFamily="34" charset="0"/>
              </a:rPr>
              <a:t>Phase III: Institutional development and policy process for Natural Capital Accounting</a:t>
            </a:r>
          </a:p>
        </p:txBody>
      </p:sp>
    </p:spTree>
    <p:extLst>
      <p:ext uri="{BB962C8B-B14F-4D97-AF65-F5344CB8AC3E}">
        <p14:creationId xmlns:p14="http://schemas.microsoft.com/office/powerpoint/2010/main" val="20964497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solidFill>
              </a:rPr>
              <a:t>Natural Capital-Based Development:</a:t>
            </a:r>
          </a:p>
          <a:p>
            <a:r>
              <a:rPr lang="en-US" dirty="0">
                <a:solidFill>
                  <a:srgbClr val="92D050"/>
                </a:solidFill>
              </a:rPr>
              <a:t>Green Finance Impact Program</a:t>
            </a:r>
          </a:p>
          <a:p>
            <a:endParaRPr lang="en-US" sz="3200" dirty="0">
              <a:solidFill>
                <a:prstClr val="white">
                  <a:lumMod val="95000"/>
                </a:prstClr>
              </a:solidFill>
              <a:cs typeface="Arial" panose="020B0604020202020204" pitchFamily="34" charset="0"/>
            </a:endParaRP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Connect financial system reform with environmental agenda</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Foster broader adoption of national green finance instruments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Support enhanced alignment of national financial regulation </a:t>
            </a:r>
            <a:br>
              <a:rPr lang="en-US" sz="3200" dirty="0">
                <a:solidFill>
                  <a:prstClr val="white">
                    <a:lumMod val="95000"/>
                  </a:prstClr>
                </a:solidFill>
                <a:cs typeface="Arial" panose="020B0604020202020204" pitchFamily="34" charset="0"/>
              </a:rPr>
            </a:br>
            <a:r>
              <a:rPr lang="en-US" sz="3200" dirty="0">
                <a:solidFill>
                  <a:prstClr val="white">
                    <a:lumMod val="95000"/>
                  </a:prstClr>
                </a:solidFill>
                <a:cs typeface="Arial" panose="020B0604020202020204" pitchFamily="34" charset="0"/>
              </a:rPr>
              <a:t>with environmental sustainability consideration</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Support national green finance institutions and green banks</a:t>
            </a:r>
          </a:p>
        </p:txBody>
      </p:sp>
    </p:spTree>
    <p:extLst>
      <p:ext uri="{BB962C8B-B14F-4D97-AF65-F5344CB8AC3E}">
        <p14:creationId xmlns:p14="http://schemas.microsoft.com/office/powerpoint/2010/main" val="30023497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3000" b="-83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solidFill>
              </a:rPr>
              <a:t>Natural Capital-Based Development:</a:t>
            </a:r>
          </a:p>
          <a:p>
            <a:r>
              <a:rPr lang="en-US" dirty="0">
                <a:solidFill>
                  <a:srgbClr val="92D050"/>
                </a:solidFill>
              </a:rPr>
              <a:t>Environmental Security Impact Program</a:t>
            </a:r>
          </a:p>
          <a:p>
            <a:endParaRPr lang="en-US" sz="3200" dirty="0">
              <a:solidFill>
                <a:prstClr val="white">
                  <a:lumMod val="95000"/>
                </a:prstClr>
              </a:solidFill>
              <a:cs typeface="Arial" panose="020B0604020202020204" pitchFamily="34" charset="0"/>
            </a:endParaRP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Maintain, enhance and restore global environmental benefits in fragile states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Support fragile states and governance in post-conflict countries to prevent future conflicts in parallel to restoring environmental assets for post-conflict development</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Identifying and monitoring global environmental fragility</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Protecting environmental assets from potential harm</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Restoring assets degraded during conflict</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Mainstreaming resilience systems thinking across GEF investments</a:t>
            </a:r>
          </a:p>
        </p:txBody>
      </p:sp>
    </p:spTree>
    <p:extLst>
      <p:ext uri="{BB962C8B-B14F-4D97-AF65-F5344CB8AC3E}">
        <p14:creationId xmlns:p14="http://schemas.microsoft.com/office/powerpoint/2010/main" val="31071121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solidFill>
                  <a:srgbClr val="E7E6E6"/>
                </a:solidFill>
              </a:rPr>
              <a:t>Natural Capital-Based Development:</a:t>
            </a:r>
          </a:p>
          <a:p>
            <a:r>
              <a:rPr lang="en-US" dirty="0">
                <a:solidFill>
                  <a:srgbClr val="92D050"/>
                </a:solidFill>
              </a:rPr>
              <a:t>Wildlife for Sustainable Development Impact Program</a:t>
            </a:r>
          </a:p>
          <a:p>
            <a:endParaRPr lang="en-US" sz="3200" dirty="0">
              <a:solidFill>
                <a:prstClr val="white">
                  <a:lumMod val="95000"/>
                </a:prstClr>
              </a:solidFill>
              <a:cs typeface="Arial" panose="020B0604020202020204" pitchFamily="34" charset="0"/>
            </a:endParaRP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Conserve wildlife in the vast wilderness areas of Africa to generate benefits to local communities and revenue to support conservation areas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Build on GEF-6 Global Wildlife Program</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Invest in addressing illegal wildlife trade in supply, transit and demand countries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Use growing and stable populations of wildlife to generate socio-economic benefits</a:t>
            </a:r>
          </a:p>
        </p:txBody>
      </p:sp>
    </p:spTree>
    <p:extLst>
      <p:ext uri="{BB962C8B-B14F-4D97-AF65-F5344CB8AC3E}">
        <p14:creationId xmlns:p14="http://schemas.microsoft.com/office/powerpoint/2010/main" val="36820163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rgbClr val="92D050"/>
                </a:solidFill>
              </a:rPr>
              <a:t>Integrated National Planning for MEAs/SDGs Impact Program</a:t>
            </a:r>
          </a:p>
          <a:p>
            <a:endParaRPr lang="en-US" dirty="0">
              <a:solidFill>
                <a:srgbClr val="92D050"/>
              </a:solidFill>
            </a:endParaRPr>
          </a:p>
          <a:p>
            <a:pPr>
              <a:defRPr/>
            </a:pPr>
            <a:r>
              <a:rPr lang="en-US" sz="3200" dirty="0">
                <a:solidFill>
                  <a:prstClr val="white">
                    <a:lumMod val="95000"/>
                  </a:prstClr>
                </a:solidFill>
                <a:cs typeface="Arial" panose="020B0604020202020204" pitchFamily="34" charset="0"/>
              </a:rPr>
              <a:t>To address ambition gap between global needs and national action, and to enhance coordinated planning and implementation of MEAs and 2030 Agenda</a:t>
            </a:r>
          </a:p>
        </p:txBody>
      </p:sp>
    </p:spTree>
    <p:extLst>
      <p:ext uri="{BB962C8B-B14F-4D97-AF65-F5344CB8AC3E}">
        <p14:creationId xmlns:p14="http://schemas.microsoft.com/office/powerpoint/2010/main" val="41824689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Title 3"/>
          <p:cNvSpPr txBox="1">
            <a:spLocks/>
          </p:cNvSpPr>
          <p:nvPr/>
        </p:nvSpPr>
        <p:spPr>
          <a:xfrm>
            <a:off x="0" y="0"/>
            <a:ext cx="12192000" cy="6858000"/>
          </a:xfrm>
          <a:prstGeom prst="rect">
            <a:avLst/>
          </a:prstGeom>
          <a:solidFill>
            <a:schemeClr val="bg1">
              <a:alpha val="75000"/>
            </a:schemeClr>
          </a:solidFill>
        </p:spPr>
        <p:txBody>
          <a:bodyPr lIns="274320" rIns="274320" bIns="182880" anchor="b" anchorCtr="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GEF-7 </a:t>
            </a:r>
            <a:r>
              <a:rPr lang="en-US" b="1" dirty="0">
                <a:solidFill>
                  <a:srgbClr val="92D050"/>
                </a:solidFill>
              </a:rPr>
              <a:t>Small Grants Program</a:t>
            </a:r>
          </a:p>
          <a:p>
            <a:endParaRPr lang="en-US" dirty="0">
              <a:solidFill>
                <a:srgbClr val="92D050"/>
              </a:solidFill>
            </a:endParaRP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Sustainable agriculture and food security</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Low-carbon energy access co-benefits</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Community-based threatened ecosystems and species conservation</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Local to global coalitions in chemicals and waste management</a:t>
            </a:r>
          </a:p>
          <a:p>
            <a:pPr marL="457200" indent="-457200">
              <a:buFont typeface="Arial" panose="020B0604020202020204" pitchFamily="34" charset="0"/>
              <a:buChar char="•"/>
              <a:defRPr/>
            </a:pPr>
            <a:r>
              <a:rPr lang="en-US" sz="3200" dirty="0">
                <a:solidFill>
                  <a:prstClr val="white">
                    <a:lumMod val="95000"/>
                  </a:prstClr>
                </a:solidFill>
                <a:cs typeface="Arial" panose="020B0604020202020204" pitchFamily="34" charset="0"/>
              </a:rPr>
              <a:t>Catalyzing sustainable urban solutions</a:t>
            </a:r>
          </a:p>
        </p:txBody>
      </p:sp>
    </p:spTree>
    <p:extLst>
      <p:ext uri="{BB962C8B-B14F-4D97-AF65-F5344CB8AC3E}">
        <p14:creationId xmlns:p14="http://schemas.microsoft.com/office/powerpoint/2010/main" val="30212246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2962" t="7164" r="12181" b="-1"/>
          <a:stretch/>
        </p:blipFill>
        <p:spPr>
          <a:xfrm>
            <a:off x="4818888" y="10"/>
            <a:ext cx="7373112" cy="6857989"/>
          </a:xfrm>
          <a:prstGeom prst="rect">
            <a:avLst/>
          </a:prstGeom>
        </p:spPr>
      </p:pic>
      <p:sp>
        <p:nvSpPr>
          <p:cNvPr id="16" name="Freeform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1"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2" y="-479"/>
            <a:ext cx="8078052" cy="6858478"/>
          </a:xfrm>
          <a:custGeom>
            <a:avLst/>
            <a:gdLst>
              <a:gd name="connsiteX0" fmla="*/ 0 w 8078052"/>
              <a:gd name="connsiteY0" fmla="*/ 0 h 6858478"/>
              <a:gd name="connsiteX1" fmla="*/ 3829872 w 8078052"/>
              <a:gd name="connsiteY1" fmla="*/ 0 h 6858478"/>
              <a:gd name="connsiteX2" fmla="*/ 4896100 w 8078052"/>
              <a:gd name="connsiteY2" fmla="*/ 0 h 6858478"/>
              <a:gd name="connsiteX3" fmla="*/ 4901677 w 8078052"/>
              <a:gd name="connsiteY3" fmla="*/ 0 h 6858478"/>
              <a:gd name="connsiteX4" fmla="*/ 8078052 w 8078052"/>
              <a:gd name="connsiteY4" fmla="*/ 6858478 h 6858478"/>
              <a:gd name="connsiteX5" fmla="*/ 653497 w 8078052"/>
              <a:gd name="connsiteY5" fmla="*/ 6858478 h 6858478"/>
              <a:gd name="connsiteX6" fmla="*/ 653757 w 8078052"/>
              <a:gd name="connsiteY6" fmla="*/ 6857916 h 6858478"/>
              <a:gd name="connsiteX7" fmla="*/ 0 w 8078052"/>
              <a:gd name="connsiteY7" fmla="*/ 6857916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2" h="6858478">
                <a:moveTo>
                  <a:pt x="0" y="0"/>
                </a:moveTo>
                <a:lnTo>
                  <a:pt x="3829872" y="0"/>
                </a:lnTo>
                <a:lnTo>
                  <a:pt x="4896100" y="0"/>
                </a:lnTo>
                <a:lnTo>
                  <a:pt x="4901677" y="0"/>
                </a:lnTo>
                <a:lnTo>
                  <a:pt x="8078052" y="6858478"/>
                </a:lnTo>
                <a:lnTo>
                  <a:pt x="653497" y="6858478"/>
                </a:lnTo>
                <a:lnTo>
                  <a:pt x="653757" y="6857916"/>
                </a:lnTo>
                <a:lnTo>
                  <a:pt x="0" y="685791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94119" y="4015057"/>
            <a:ext cx="5762384" cy="2489260"/>
          </a:xfrm>
          <a:prstGeom prst="rect">
            <a:avLst/>
          </a:prstGeom>
        </p:spPr>
        <p:txBody>
          <a:bodyPr vert="horz" lIns="91440" tIns="45720" rIns="91440" bIns="45720" rtlCol="0" anchor="t">
            <a:noAutofit/>
          </a:bodyPr>
          <a:lstStyle/>
          <a:p>
            <a:pPr>
              <a:lnSpc>
                <a:spcPct val="90000"/>
              </a:lnSpc>
              <a:spcBef>
                <a:spcPct val="0"/>
              </a:spcBef>
            </a:pPr>
            <a:r>
              <a:rPr lang="en-US" sz="5400" b="1" dirty="0">
                <a:latin typeface="Arial" panose="020B0604020202020204" pitchFamily="34" charset="0"/>
                <a:ea typeface="+mj-ea"/>
                <a:cs typeface="Arial" panose="020B0604020202020204" pitchFamily="34" charset="0"/>
              </a:rPr>
              <a:t>GEF-7</a:t>
            </a:r>
          </a:p>
          <a:p>
            <a:pPr>
              <a:lnSpc>
                <a:spcPct val="90000"/>
              </a:lnSpc>
              <a:spcBef>
                <a:spcPct val="0"/>
              </a:spcBef>
            </a:pPr>
            <a:r>
              <a:rPr lang="en-US" sz="5400" b="1" dirty="0">
                <a:solidFill>
                  <a:srgbClr val="92D050"/>
                </a:solidFill>
                <a:latin typeface="Arial" panose="020B0604020202020204" pitchFamily="34" charset="0"/>
                <a:ea typeface="+mj-ea"/>
                <a:cs typeface="Arial" panose="020B0604020202020204" pitchFamily="34" charset="0"/>
              </a:rPr>
              <a:t>Complementary Investments</a:t>
            </a:r>
          </a:p>
        </p:txBody>
      </p:sp>
      <p:pic>
        <p:nvPicPr>
          <p:cNvPr id="3" name="Picture 2"/>
          <p:cNvPicPr>
            <a:picLocks noChangeAspect="1"/>
          </p:cNvPicPr>
          <p:nvPr/>
        </p:nvPicPr>
        <p:blipFill>
          <a:blip r:embed="rId4"/>
          <a:stretch>
            <a:fillRect/>
          </a:stretch>
        </p:blipFill>
        <p:spPr>
          <a:xfrm>
            <a:off x="10092606" y="5251525"/>
            <a:ext cx="1251870" cy="1460516"/>
          </a:xfrm>
          <a:prstGeom prst="rect">
            <a:avLst/>
          </a:prstGeom>
        </p:spPr>
      </p:pic>
    </p:spTree>
    <p:extLst>
      <p:ext uri="{BB962C8B-B14F-4D97-AF65-F5344CB8AC3E}">
        <p14:creationId xmlns:p14="http://schemas.microsoft.com/office/powerpoint/2010/main" val="2942202233"/>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629977" y="1222686"/>
            <a:ext cx="807720" cy="5044440"/>
          </a:xfrm>
          <a:prstGeom prst="rect">
            <a:avLst/>
          </a:prstGeom>
          <a:solidFill>
            <a:schemeClr val="accent6"/>
          </a:solidFill>
          <a:ln>
            <a:noFill/>
          </a:ln>
        </p:spPr>
        <p:style>
          <a:lnRef idx="1">
            <a:schemeClr val="accent6"/>
          </a:lnRef>
          <a:fillRef idx="2">
            <a:schemeClr val="accent6"/>
          </a:fillRef>
          <a:effectRef idx="1">
            <a:schemeClr val="accent6"/>
          </a:effectRef>
          <a:fontRef idx="minor">
            <a:schemeClr val="dk1"/>
          </a:fontRef>
        </p:style>
        <p:txBody>
          <a:bodyPr vert="vert270" rtlCol="0" anchor="ctr"/>
          <a:lstStyle/>
          <a:p>
            <a:pPr algn="ctr"/>
            <a:r>
              <a:rPr lang="en-US" sz="2400" dirty="0"/>
              <a:t>Wildlife Economy</a:t>
            </a:r>
          </a:p>
        </p:txBody>
      </p:sp>
      <p:sp>
        <p:nvSpPr>
          <p:cNvPr id="3" name="Rectangle 2"/>
          <p:cNvSpPr/>
          <p:nvPr/>
        </p:nvSpPr>
        <p:spPr>
          <a:xfrm>
            <a:off x="1511729" y="1222690"/>
            <a:ext cx="807720" cy="5044440"/>
          </a:xfrm>
          <a:prstGeom prst="rect">
            <a:avLst/>
          </a:prstGeom>
          <a:solidFill>
            <a:schemeClr val="accent6"/>
          </a:solidFill>
          <a:ln>
            <a:noFill/>
          </a:ln>
        </p:spPr>
        <p:style>
          <a:lnRef idx="1">
            <a:schemeClr val="accent6"/>
          </a:lnRef>
          <a:fillRef idx="2">
            <a:schemeClr val="accent6"/>
          </a:fillRef>
          <a:effectRef idx="1">
            <a:schemeClr val="accent6"/>
          </a:effectRef>
          <a:fontRef idx="minor">
            <a:schemeClr val="dk1"/>
          </a:fontRef>
        </p:style>
        <p:txBody>
          <a:bodyPr vert="vert270" rtlCol="0" anchor="ctr"/>
          <a:lstStyle/>
          <a:p>
            <a:pPr algn="ctr"/>
            <a:r>
              <a:rPr lang="en-US" sz="2400" dirty="0"/>
              <a:t>Landscape Restoration</a:t>
            </a:r>
          </a:p>
        </p:txBody>
      </p:sp>
      <p:sp>
        <p:nvSpPr>
          <p:cNvPr id="7" name="Rectangle 6"/>
          <p:cNvSpPr/>
          <p:nvPr/>
        </p:nvSpPr>
        <p:spPr>
          <a:xfrm>
            <a:off x="4392089" y="1192210"/>
            <a:ext cx="762000" cy="5074920"/>
          </a:xfrm>
          <a:prstGeom prst="rect">
            <a:avLst/>
          </a:prstGeom>
          <a:solidFill>
            <a:schemeClr val="accent6">
              <a:lumMod val="40000"/>
              <a:lumOff val="60000"/>
            </a:schemeClr>
          </a:solidFill>
          <a:ln>
            <a:noFill/>
          </a:ln>
        </p:spPr>
        <p:style>
          <a:lnRef idx="1">
            <a:schemeClr val="accent4"/>
          </a:lnRef>
          <a:fillRef idx="2">
            <a:schemeClr val="accent4"/>
          </a:fillRef>
          <a:effectRef idx="1">
            <a:schemeClr val="accent4"/>
          </a:effectRef>
          <a:fontRef idx="minor">
            <a:schemeClr val="dk1"/>
          </a:fontRef>
        </p:style>
        <p:txBody>
          <a:bodyPr vert="vert270" rtlCol="0" anchor="ctr"/>
          <a:lstStyle/>
          <a:p>
            <a:pPr algn="ctr"/>
            <a:r>
              <a:rPr lang="en-US" sz="2400" dirty="0"/>
              <a:t>Natural Capital</a:t>
            </a:r>
          </a:p>
        </p:txBody>
      </p:sp>
      <p:sp>
        <p:nvSpPr>
          <p:cNvPr id="8" name="Rectangle 7"/>
          <p:cNvSpPr/>
          <p:nvPr/>
        </p:nvSpPr>
        <p:spPr>
          <a:xfrm>
            <a:off x="5322999" y="1192210"/>
            <a:ext cx="853440" cy="5044440"/>
          </a:xfrm>
          <a:prstGeom prst="rect">
            <a:avLst/>
          </a:prstGeom>
          <a:solidFill>
            <a:schemeClr val="accent6"/>
          </a:solidFill>
          <a:ln>
            <a:noFill/>
          </a:ln>
        </p:spPr>
        <p:style>
          <a:lnRef idx="1">
            <a:schemeClr val="accent5"/>
          </a:lnRef>
          <a:fillRef idx="2">
            <a:schemeClr val="accent5"/>
          </a:fillRef>
          <a:effectRef idx="1">
            <a:schemeClr val="accent5"/>
          </a:effectRef>
          <a:fontRef idx="minor">
            <a:schemeClr val="dk1"/>
          </a:fontRef>
        </p:style>
        <p:txBody>
          <a:bodyPr vert="vert270" rtlCol="0" anchor="ctr"/>
          <a:lstStyle/>
          <a:p>
            <a:pPr algn="ctr"/>
            <a:r>
              <a:rPr lang="en-US" sz="2400" dirty="0"/>
              <a:t>Food Systems</a:t>
            </a:r>
          </a:p>
        </p:txBody>
      </p:sp>
      <p:sp>
        <p:nvSpPr>
          <p:cNvPr id="9" name="Rectangle 8"/>
          <p:cNvSpPr/>
          <p:nvPr/>
        </p:nvSpPr>
        <p:spPr>
          <a:xfrm>
            <a:off x="6289469" y="1207450"/>
            <a:ext cx="807720" cy="5044440"/>
          </a:xfrm>
          <a:prstGeom prst="rect">
            <a:avLst/>
          </a:prstGeom>
          <a:solidFill>
            <a:schemeClr val="accent6">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160" dirty="0"/>
              <a:t>Healthy Oceans</a:t>
            </a:r>
            <a:endParaRPr lang="en-US" sz="2400" dirty="0"/>
          </a:p>
        </p:txBody>
      </p:sp>
      <p:sp>
        <p:nvSpPr>
          <p:cNvPr id="26" name="Rectangle 25"/>
          <p:cNvSpPr/>
          <p:nvPr/>
        </p:nvSpPr>
        <p:spPr>
          <a:xfrm>
            <a:off x="7300388" y="1828800"/>
            <a:ext cx="4228239" cy="4438330"/>
          </a:xfrm>
          <a:prstGeom prst="rect">
            <a:avLst/>
          </a:prstGeom>
          <a:gradFill>
            <a:gsLst>
              <a:gs pos="0">
                <a:schemeClr val="accent5"/>
              </a:gs>
              <a:gs pos="100000">
                <a:schemeClr val="accent6">
                  <a:lumMod val="50000"/>
                </a:schemeClr>
              </a:gs>
            </a:gsLst>
          </a:gradFill>
          <a:ln w="28575" cmpd="sng">
            <a:noFill/>
          </a:ln>
        </p:spPr>
        <p:style>
          <a:lnRef idx="1">
            <a:schemeClr val="dk1"/>
          </a:lnRef>
          <a:fillRef idx="2">
            <a:schemeClr val="dk1"/>
          </a:fillRef>
          <a:effectRef idx="1">
            <a:schemeClr val="dk1"/>
          </a:effectRef>
          <a:fontRef idx="minor">
            <a:schemeClr val="dk1"/>
          </a:fontRef>
        </p:style>
        <p:txBody>
          <a:bodyPr rtlCol="0" anchor="ctr"/>
          <a:lstStyle/>
          <a:p>
            <a:pPr algn="ctr">
              <a:spcAft>
                <a:spcPts val="1440"/>
              </a:spcAft>
            </a:pPr>
            <a:r>
              <a:rPr lang="en-US" sz="2400" b="1" dirty="0">
                <a:solidFill>
                  <a:schemeClr val="bg1"/>
                </a:solidFill>
              </a:rPr>
              <a:t>Complementary Investments</a:t>
            </a:r>
          </a:p>
          <a:p>
            <a:pPr marL="411480" indent="-411480">
              <a:spcAft>
                <a:spcPts val="1080"/>
              </a:spcAft>
              <a:buFont typeface="+mj-lt"/>
              <a:buAutoNum type="arabicPeriod"/>
            </a:pPr>
            <a:r>
              <a:rPr lang="en-US" sz="2160" dirty="0">
                <a:solidFill>
                  <a:schemeClr val="bg1"/>
                </a:solidFill>
              </a:rPr>
              <a:t>Protected Areas</a:t>
            </a:r>
          </a:p>
          <a:p>
            <a:pPr marL="411480" indent="-411480">
              <a:spcAft>
                <a:spcPts val="1080"/>
              </a:spcAft>
              <a:buFont typeface="+mj-lt"/>
              <a:buAutoNum type="arabicPeriod"/>
            </a:pPr>
            <a:r>
              <a:rPr lang="en-US" sz="2160" dirty="0">
                <a:solidFill>
                  <a:schemeClr val="bg1"/>
                </a:solidFill>
              </a:rPr>
              <a:t>Threatened Species </a:t>
            </a:r>
          </a:p>
          <a:p>
            <a:pPr marL="411480" indent="-411480">
              <a:spcAft>
                <a:spcPts val="1080"/>
              </a:spcAft>
              <a:buFont typeface="+mj-lt"/>
              <a:buAutoNum type="arabicPeriod"/>
            </a:pPr>
            <a:r>
              <a:rPr lang="en-US" sz="2160" dirty="0">
                <a:solidFill>
                  <a:schemeClr val="bg1"/>
                </a:solidFill>
              </a:rPr>
              <a:t>Invasive Alien Species</a:t>
            </a:r>
          </a:p>
          <a:p>
            <a:pPr marL="411480" indent="-411480">
              <a:spcAft>
                <a:spcPts val="1080"/>
              </a:spcAft>
              <a:buFont typeface="+mj-lt"/>
              <a:buAutoNum type="arabicPeriod"/>
            </a:pPr>
            <a:r>
              <a:rPr lang="en-US" sz="2160" dirty="0">
                <a:solidFill>
                  <a:schemeClr val="bg1"/>
                </a:solidFill>
              </a:rPr>
              <a:t>Crop Wild Relatives</a:t>
            </a:r>
          </a:p>
          <a:p>
            <a:pPr marL="411480" indent="-411480">
              <a:spcAft>
                <a:spcPts val="1080"/>
              </a:spcAft>
              <a:buFont typeface="+mj-lt"/>
              <a:buAutoNum type="arabicPeriod"/>
            </a:pPr>
            <a:r>
              <a:rPr lang="en-US" sz="2160" dirty="0">
                <a:solidFill>
                  <a:schemeClr val="bg1"/>
                </a:solidFill>
              </a:rPr>
              <a:t>Access &amp; Benefit Sharing</a:t>
            </a:r>
          </a:p>
          <a:p>
            <a:pPr marL="411480" indent="-411480">
              <a:spcAft>
                <a:spcPts val="1080"/>
              </a:spcAft>
              <a:buFont typeface="+mj-lt"/>
              <a:buAutoNum type="arabicPeriod"/>
            </a:pPr>
            <a:r>
              <a:rPr lang="en-US" sz="2160" dirty="0">
                <a:solidFill>
                  <a:schemeClr val="bg1"/>
                </a:solidFill>
              </a:rPr>
              <a:t>Biosafety</a:t>
            </a:r>
          </a:p>
          <a:p>
            <a:pPr marL="411480" indent="-411480">
              <a:buFont typeface="+mj-lt"/>
              <a:buAutoNum type="arabicPeriod"/>
            </a:pPr>
            <a:r>
              <a:rPr lang="en-US" sz="2160" dirty="0">
                <a:solidFill>
                  <a:schemeClr val="bg1"/>
                </a:solidFill>
              </a:rPr>
              <a:t>Convention reporting </a:t>
            </a:r>
          </a:p>
        </p:txBody>
      </p:sp>
      <p:sp>
        <p:nvSpPr>
          <p:cNvPr id="28" name="Rectangle 27"/>
          <p:cNvSpPr/>
          <p:nvPr/>
        </p:nvSpPr>
        <p:spPr>
          <a:xfrm>
            <a:off x="2456609" y="1222690"/>
            <a:ext cx="868680" cy="5044440"/>
          </a:xfrm>
          <a:prstGeom prst="rect">
            <a:avLst/>
          </a:prstGeom>
          <a:solidFill>
            <a:schemeClr val="accent6">
              <a:lumMod val="40000"/>
              <a:lumOff val="60000"/>
            </a:schemeClr>
          </a:solidFill>
          <a:ln>
            <a:noFill/>
          </a:ln>
        </p:spPr>
        <p:style>
          <a:lnRef idx="1">
            <a:schemeClr val="accent3"/>
          </a:lnRef>
          <a:fillRef idx="2">
            <a:schemeClr val="accent3"/>
          </a:fillRef>
          <a:effectRef idx="1">
            <a:schemeClr val="accent3"/>
          </a:effectRef>
          <a:fontRef idx="minor">
            <a:schemeClr val="dk1"/>
          </a:fontRef>
        </p:style>
        <p:txBody>
          <a:bodyPr vert="vert270" rtlCol="0" anchor="ctr"/>
          <a:lstStyle/>
          <a:p>
            <a:pPr algn="ctr"/>
            <a:r>
              <a:rPr lang="en-US" sz="2400" dirty="0"/>
              <a:t>Agricultural Commodities</a:t>
            </a:r>
          </a:p>
        </p:txBody>
      </p:sp>
      <p:sp>
        <p:nvSpPr>
          <p:cNvPr id="29" name="Rectangle 28"/>
          <p:cNvSpPr/>
          <p:nvPr/>
        </p:nvSpPr>
        <p:spPr>
          <a:xfrm>
            <a:off x="3462449" y="1222690"/>
            <a:ext cx="777240" cy="5044440"/>
          </a:xfrm>
          <a:prstGeom prst="rect">
            <a:avLst/>
          </a:prstGeom>
          <a:solidFill>
            <a:schemeClr val="accent6"/>
          </a:solidFill>
          <a:ln w="28575" cmpd="sng">
            <a:noFill/>
            <a:prstDash val="sysDash"/>
          </a:ln>
        </p:spPr>
        <p:style>
          <a:lnRef idx="1">
            <a:schemeClr val="accent3"/>
          </a:lnRef>
          <a:fillRef idx="2">
            <a:schemeClr val="accent3"/>
          </a:fillRef>
          <a:effectRef idx="1">
            <a:schemeClr val="accent3"/>
          </a:effectRef>
          <a:fontRef idx="minor">
            <a:schemeClr val="dk1"/>
          </a:fontRef>
        </p:style>
        <p:txBody>
          <a:bodyPr vert="vert270" rtlCol="0" anchor="ctr"/>
          <a:lstStyle/>
          <a:p>
            <a:pPr algn="ctr"/>
            <a:r>
              <a:rPr lang="en-US" sz="2400" dirty="0"/>
              <a:t> Inclusive Conservation</a:t>
            </a:r>
          </a:p>
        </p:txBody>
      </p:sp>
      <p:sp>
        <p:nvSpPr>
          <p:cNvPr id="13" name="TextBox 12"/>
          <p:cNvSpPr txBox="1"/>
          <p:nvPr/>
        </p:nvSpPr>
        <p:spPr>
          <a:xfrm>
            <a:off x="1059874" y="235462"/>
            <a:ext cx="10314710" cy="769441"/>
          </a:xfrm>
          <a:prstGeom prst="rect">
            <a:avLst/>
          </a:prstGeom>
          <a:noFill/>
        </p:spPr>
        <p:txBody>
          <a:bodyPr wrap="square" rtlCol="0">
            <a:spAutoFit/>
          </a:bodyPr>
          <a:lstStyle/>
          <a:p>
            <a:pPr algn="ctr"/>
            <a:r>
              <a:rPr lang="en-US" sz="4400" b="1" dirty="0">
                <a:solidFill>
                  <a:srgbClr val="6BB56B"/>
                </a:solidFill>
                <a:latin typeface="Arial" panose="020B0604020202020204" pitchFamily="34" charset="0"/>
                <a:cs typeface="Arial" panose="020B0604020202020204" pitchFamily="34" charset="0"/>
              </a:rPr>
              <a:t>Biodiversity</a:t>
            </a:r>
            <a:r>
              <a:rPr lang="en-US" sz="4400" b="1" dirty="0">
                <a:solidFill>
                  <a:schemeClr val="bg1"/>
                </a:solidFill>
                <a:latin typeface="Arial" panose="020B0604020202020204" pitchFamily="34" charset="0"/>
                <a:cs typeface="Arial" panose="020B0604020202020204" pitchFamily="34" charset="0"/>
              </a:rPr>
              <a:t> </a:t>
            </a:r>
            <a:r>
              <a:rPr lang="en-US" sz="4400" b="1" dirty="0">
                <a:latin typeface="Arial" panose="020B0604020202020204" pitchFamily="34" charset="0"/>
                <a:cs typeface="Arial" panose="020B0604020202020204" pitchFamily="34" charset="0"/>
              </a:rPr>
              <a:t>Investment Framework</a:t>
            </a:r>
          </a:p>
        </p:txBody>
      </p:sp>
      <p:pic>
        <p:nvPicPr>
          <p:cNvPr id="12" name="Picture 11"/>
          <p:cNvPicPr>
            <a:picLocks noChangeAspect="1"/>
          </p:cNvPicPr>
          <p:nvPr/>
        </p:nvPicPr>
        <p:blipFill>
          <a:blip r:embed="rId3"/>
          <a:stretch>
            <a:fillRect/>
          </a:stretch>
        </p:blipFill>
        <p:spPr>
          <a:xfrm>
            <a:off x="8548497" y="1039988"/>
            <a:ext cx="1732019" cy="655711"/>
          </a:xfrm>
          <a:prstGeom prst="rect">
            <a:avLst/>
          </a:prstGeom>
        </p:spPr>
      </p:pic>
      <p:sp>
        <p:nvSpPr>
          <p:cNvPr id="15" name="TextBox 14"/>
          <p:cNvSpPr txBox="1"/>
          <p:nvPr/>
        </p:nvSpPr>
        <p:spPr>
          <a:xfrm>
            <a:off x="102859" y="2200650"/>
            <a:ext cx="664797" cy="3150754"/>
          </a:xfrm>
          <a:prstGeom prst="rect">
            <a:avLst/>
          </a:prstGeom>
          <a:noFill/>
        </p:spPr>
        <p:txBody>
          <a:bodyPr vert="vert270" wrap="square" rtlCol="0">
            <a:spAutoFit/>
          </a:bodyPr>
          <a:lstStyle/>
          <a:p>
            <a:r>
              <a:rPr lang="en-US" sz="3120" i="1" dirty="0"/>
              <a:t> Impact Programs</a:t>
            </a:r>
          </a:p>
        </p:txBody>
      </p:sp>
    </p:spTree>
    <p:extLst>
      <p:ext uri="{BB962C8B-B14F-4D97-AF65-F5344CB8AC3E}">
        <p14:creationId xmlns:p14="http://schemas.microsoft.com/office/powerpoint/2010/main" val="1016325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graphicFrame>
        <p:nvGraphicFramePr>
          <p:cNvPr id="4" name="Diagram 3"/>
          <p:cNvGraphicFramePr/>
          <p:nvPr>
            <p:extLst/>
          </p:nvPr>
        </p:nvGraphicFramePr>
        <p:xfrm>
          <a:off x="0" y="1391919"/>
          <a:ext cx="12192000" cy="54660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itle 1"/>
          <p:cNvSpPr txBox="1">
            <a:spLocks/>
          </p:cNvSpPr>
          <p:nvPr/>
        </p:nvSpPr>
        <p:spPr>
          <a:xfrm>
            <a:off x="0" y="0"/>
            <a:ext cx="12192000" cy="1391919"/>
          </a:xfrm>
          <a:prstGeom prst="rect">
            <a:avLst/>
          </a:prstGeom>
          <a:solidFill>
            <a:schemeClr val="bg1">
              <a:alpha val="60000"/>
            </a:schemeClr>
          </a:solidFill>
        </p:spPr>
        <p:txBody>
          <a:bodyPr lIns="274320" tIns="91440" rIns="274320" bIns="9144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dirty="0">
                <a:solidFill>
                  <a:prstClr val="white"/>
                </a:solidFill>
              </a:rPr>
              <a:t>GEF-7: a </a:t>
            </a:r>
            <a:r>
              <a:rPr lang="en-US" dirty="0">
                <a:solidFill>
                  <a:srgbClr val="92D050"/>
                </a:solidFill>
              </a:rPr>
              <a:t>timeline</a:t>
            </a:r>
          </a:p>
        </p:txBody>
      </p:sp>
    </p:spTree>
    <p:extLst>
      <p:ext uri="{BB962C8B-B14F-4D97-AF65-F5344CB8AC3E}">
        <p14:creationId xmlns:p14="http://schemas.microsoft.com/office/powerpoint/2010/main" val="25372640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522977" y="1132917"/>
            <a:ext cx="548640" cy="5335615"/>
          </a:xfrm>
          <a:prstGeom prst="rect">
            <a:avLst/>
          </a:prstGeom>
          <a:solidFill>
            <a:schemeClr val="accent6">
              <a:lumMod val="60000"/>
              <a:lumOff val="40000"/>
            </a:schemeClr>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Amazon Landscapes</a:t>
            </a:r>
          </a:p>
        </p:txBody>
      </p:sp>
      <p:sp>
        <p:nvSpPr>
          <p:cNvPr id="20" name="Rectangle 19"/>
          <p:cNvSpPr/>
          <p:nvPr/>
        </p:nvSpPr>
        <p:spPr>
          <a:xfrm>
            <a:off x="6173412" y="1127759"/>
            <a:ext cx="548640" cy="5335615"/>
          </a:xfrm>
          <a:prstGeom prst="rect">
            <a:avLst/>
          </a:prstGeom>
          <a:solidFill>
            <a:schemeClr val="accent6"/>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Green Infrastructure</a:t>
            </a:r>
          </a:p>
        </p:txBody>
      </p:sp>
      <p:sp>
        <p:nvSpPr>
          <p:cNvPr id="19" name="Rectangle 18"/>
          <p:cNvSpPr/>
          <p:nvPr/>
        </p:nvSpPr>
        <p:spPr>
          <a:xfrm>
            <a:off x="4262303" y="1127759"/>
            <a:ext cx="548640" cy="5335615"/>
          </a:xfrm>
          <a:prstGeom prst="rect">
            <a:avLst/>
          </a:prstGeom>
          <a:solidFill>
            <a:schemeClr val="accent6">
              <a:lumMod val="60000"/>
              <a:lumOff val="40000"/>
            </a:schemeClr>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Circular Economy</a:t>
            </a:r>
          </a:p>
        </p:txBody>
      </p:sp>
      <p:sp>
        <p:nvSpPr>
          <p:cNvPr id="15" name="Rectangle 14"/>
          <p:cNvSpPr/>
          <p:nvPr/>
        </p:nvSpPr>
        <p:spPr>
          <a:xfrm>
            <a:off x="4894865" y="1132917"/>
            <a:ext cx="548640" cy="5335615"/>
          </a:xfrm>
          <a:prstGeom prst="rect">
            <a:avLst/>
          </a:prstGeom>
          <a:solidFill>
            <a:schemeClr val="accent6"/>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Inclusive Conservation</a:t>
            </a:r>
          </a:p>
        </p:txBody>
      </p:sp>
      <p:sp>
        <p:nvSpPr>
          <p:cNvPr id="3" name="Rectangle 2"/>
          <p:cNvSpPr/>
          <p:nvPr/>
        </p:nvSpPr>
        <p:spPr>
          <a:xfrm>
            <a:off x="1665626" y="1132917"/>
            <a:ext cx="548640" cy="5335615"/>
          </a:xfrm>
          <a:prstGeom prst="rect">
            <a:avLst/>
          </a:prstGeom>
          <a:solidFill>
            <a:schemeClr val="accent6">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vert="vert270" rtlCol="0" anchor="ctr"/>
          <a:lstStyle/>
          <a:p>
            <a:pPr algn="ctr"/>
            <a:r>
              <a:rPr lang="en-US" sz="2400" dirty="0"/>
              <a:t>Landscape Restoration</a:t>
            </a:r>
          </a:p>
        </p:txBody>
      </p:sp>
      <p:sp>
        <p:nvSpPr>
          <p:cNvPr id="7" name="Rectangle 6"/>
          <p:cNvSpPr/>
          <p:nvPr/>
        </p:nvSpPr>
        <p:spPr>
          <a:xfrm>
            <a:off x="2970590" y="1132916"/>
            <a:ext cx="548640" cy="5353471"/>
          </a:xfrm>
          <a:prstGeom prst="rect">
            <a:avLst/>
          </a:prstGeom>
          <a:solidFill>
            <a:schemeClr val="accent6">
              <a:lumMod val="60000"/>
              <a:lumOff val="40000"/>
            </a:schemeClr>
          </a:solidFill>
          <a:ln>
            <a:noFill/>
          </a:ln>
        </p:spPr>
        <p:style>
          <a:lnRef idx="1">
            <a:schemeClr val="accent4"/>
          </a:lnRef>
          <a:fillRef idx="2">
            <a:schemeClr val="accent4"/>
          </a:fillRef>
          <a:effectRef idx="1">
            <a:schemeClr val="accent4"/>
          </a:effectRef>
          <a:fontRef idx="minor">
            <a:schemeClr val="dk1"/>
          </a:fontRef>
        </p:style>
        <p:txBody>
          <a:bodyPr vert="vert270" rtlCol="0" anchor="ctr"/>
          <a:lstStyle/>
          <a:p>
            <a:pPr algn="ctr"/>
            <a:r>
              <a:rPr lang="en-US" sz="2400" dirty="0"/>
              <a:t>Sustainable Cities</a:t>
            </a:r>
          </a:p>
        </p:txBody>
      </p:sp>
      <p:sp>
        <p:nvSpPr>
          <p:cNvPr id="8" name="Rectangle 7"/>
          <p:cNvSpPr/>
          <p:nvPr/>
        </p:nvSpPr>
        <p:spPr>
          <a:xfrm>
            <a:off x="1032131" y="1127759"/>
            <a:ext cx="548640" cy="5335615"/>
          </a:xfrm>
          <a:prstGeom prst="rect">
            <a:avLst/>
          </a:prstGeom>
          <a:solidFill>
            <a:schemeClr val="accent6"/>
          </a:solidFill>
          <a:ln>
            <a:noFill/>
          </a:ln>
        </p:spPr>
        <p:style>
          <a:lnRef idx="1">
            <a:schemeClr val="accent5"/>
          </a:lnRef>
          <a:fillRef idx="2">
            <a:schemeClr val="accent5"/>
          </a:fillRef>
          <a:effectRef idx="1">
            <a:schemeClr val="accent5"/>
          </a:effectRef>
          <a:fontRef idx="minor">
            <a:schemeClr val="dk1"/>
          </a:fontRef>
        </p:style>
        <p:txBody>
          <a:bodyPr vert="vert270" rtlCol="0" anchor="ctr"/>
          <a:lstStyle/>
          <a:p>
            <a:pPr algn="ctr"/>
            <a:r>
              <a:rPr lang="en-US" sz="2400" dirty="0"/>
              <a:t>Food Systems</a:t>
            </a:r>
          </a:p>
        </p:txBody>
      </p:sp>
      <p:sp>
        <p:nvSpPr>
          <p:cNvPr id="9" name="Rectangle 8"/>
          <p:cNvSpPr/>
          <p:nvPr/>
        </p:nvSpPr>
        <p:spPr>
          <a:xfrm>
            <a:off x="3629687" y="1127759"/>
            <a:ext cx="548640" cy="5335615"/>
          </a:xfrm>
          <a:prstGeom prst="rect">
            <a:avLst/>
          </a:prstGeom>
          <a:solidFill>
            <a:schemeClr val="accent6"/>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Transforming Energy Systems</a:t>
            </a:r>
          </a:p>
        </p:txBody>
      </p:sp>
      <p:sp>
        <p:nvSpPr>
          <p:cNvPr id="24" name="TextBox 23"/>
          <p:cNvSpPr txBox="1"/>
          <p:nvPr/>
        </p:nvSpPr>
        <p:spPr>
          <a:xfrm>
            <a:off x="249377" y="206710"/>
            <a:ext cx="11471568" cy="769441"/>
          </a:xfrm>
          <a:prstGeom prst="rect">
            <a:avLst/>
          </a:prstGeom>
          <a:noFill/>
        </p:spPr>
        <p:txBody>
          <a:bodyPr wrap="square" rtlCol="0">
            <a:spAutoFit/>
          </a:bodyPr>
          <a:lstStyle/>
          <a:p>
            <a:pPr algn="ctr"/>
            <a:r>
              <a:rPr lang="en-US" sz="4400" b="1" dirty="0">
                <a:solidFill>
                  <a:srgbClr val="6BB56B"/>
                </a:solidFill>
                <a:latin typeface="Arial" panose="020B0604020202020204" pitchFamily="34" charset="0"/>
                <a:cs typeface="Arial" panose="020B0604020202020204" pitchFamily="34" charset="0"/>
              </a:rPr>
              <a:t>CC Mitigation </a:t>
            </a:r>
            <a:r>
              <a:rPr lang="en-US" sz="4400" b="1" dirty="0">
                <a:latin typeface="Arial" panose="020B0604020202020204" pitchFamily="34" charset="0"/>
                <a:cs typeface="Arial" panose="020B0604020202020204" pitchFamily="34" charset="0"/>
              </a:rPr>
              <a:t>Investment Framework</a:t>
            </a:r>
          </a:p>
        </p:txBody>
      </p:sp>
      <p:sp>
        <p:nvSpPr>
          <p:cNvPr id="26" name="Rectangle 25"/>
          <p:cNvSpPr/>
          <p:nvPr/>
        </p:nvSpPr>
        <p:spPr>
          <a:xfrm>
            <a:off x="6980997" y="2030782"/>
            <a:ext cx="4532130" cy="4494710"/>
          </a:xfrm>
          <a:prstGeom prst="rect">
            <a:avLst/>
          </a:prstGeom>
          <a:gradFill>
            <a:gsLst>
              <a:gs pos="0">
                <a:schemeClr val="accent5"/>
              </a:gs>
              <a:gs pos="100000">
                <a:schemeClr val="accent6">
                  <a:lumMod val="50000"/>
                </a:schemeClr>
              </a:gs>
            </a:gsLst>
          </a:gradFill>
          <a:ln w="28575" cmpd="sng">
            <a:noFill/>
          </a:ln>
        </p:spPr>
        <p:style>
          <a:lnRef idx="1">
            <a:schemeClr val="dk1"/>
          </a:lnRef>
          <a:fillRef idx="2">
            <a:schemeClr val="dk1"/>
          </a:fillRef>
          <a:effectRef idx="1">
            <a:schemeClr val="dk1"/>
          </a:effectRef>
          <a:fontRef idx="minor">
            <a:schemeClr val="dk1"/>
          </a:fontRef>
        </p:style>
        <p:txBody>
          <a:bodyPr rtlCol="0" anchor="ctr"/>
          <a:lstStyle/>
          <a:p>
            <a:pPr algn="ctr">
              <a:spcAft>
                <a:spcPts val="1440"/>
              </a:spcAft>
            </a:pPr>
            <a:endParaRPr lang="en-US" sz="2400" b="1" dirty="0">
              <a:solidFill>
                <a:schemeClr val="bg1"/>
              </a:solidFill>
            </a:endParaRPr>
          </a:p>
          <a:p>
            <a:pPr algn="ctr">
              <a:spcAft>
                <a:spcPts val="1440"/>
              </a:spcAft>
            </a:pPr>
            <a:r>
              <a:rPr lang="en-US" sz="2400" b="1" dirty="0">
                <a:solidFill>
                  <a:schemeClr val="bg1"/>
                </a:solidFill>
              </a:rPr>
              <a:t>Complementary Investments</a:t>
            </a:r>
          </a:p>
          <a:p>
            <a:pPr algn="ctr">
              <a:spcAft>
                <a:spcPts val="1440"/>
              </a:spcAft>
            </a:pPr>
            <a:endParaRPr lang="en-US" sz="2400" b="1" dirty="0">
              <a:solidFill>
                <a:schemeClr val="bg1"/>
              </a:solidFill>
            </a:endParaRPr>
          </a:p>
          <a:p>
            <a:pPr marL="411480" indent="-411480">
              <a:spcAft>
                <a:spcPts val="1080"/>
              </a:spcAft>
              <a:buFont typeface="+mj-lt"/>
              <a:buAutoNum type="arabicPeriod"/>
            </a:pPr>
            <a:r>
              <a:rPr lang="en-US" sz="2400" dirty="0">
                <a:solidFill>
                  <a:schemeClr val="bg1"/>
                </a:solidFill>
              </a:rPr>
              <a:t>Capacity-building Initiative for Transparency (CBIT)</a:t>
            </a:r>
          </a:p>
          <a:p>
            <a:pPr marL="411480" indent="-411480">
              <a:spcAft>
                <a:spcPts val="1080"/>
              </a:spcAft>
              <a:buFont typeface="+mj-lt"/>
              <a:buAutoNum type="arabicPeriod"/>
            </a:pPr>
            <a:r>
              <a:rPr lang="en-US" sz="2400" dirty="0">
                <a:solidFill>
                  <a:schemeClr val="bg1"/>
                </a:solidFill>
              </a:rPr>
              <a:t>NDC preparation and enhancement</a:t>
            </a:r>
          </a:p>
          <a:p>
            <a:pPr marL="411480" indent="-411480">
              <a:spcAft>
                <a:spcPts val="1080"/>
              </a:spcAft>
              <a:buFont typeface="+mj-lt"/>
              <a:buAutoNum type="arabicPeriod"/>
            </a:pPr>
            <a:r>
              <a:rPr lang="en-US" sz="2400" dirty="0">
                <a:solidFill>
                  <a:schemeClr val="bg1"/>
                </a:solidFill>
              </a:rPr>
              <a:t>Enabling Activities</a:t>
            </a:r>
          </a:p>
          <a:p>
            <a:pPr marL="891540" lvl="1" indent="-342900">
              <a:spcAft>
                <a:spcPts val="1080"/>
              </a:spcAft>
              <a:buFont typeface="Arial" panose="020B0604020202020204" pitchFamily="34" charset="0"/>
              <a:buChar char="•"/>
            </a:pPr>
            <a:r>
              <a:rPr lang="en-US" sz="2400" dirty="0">
                <a:solidFill>
                  <a:schemeClr val="bg1"/>
                </a:solidFill>
              </a:rPr>
              <a:t>Support National Communications and BURs</a:t>
            </a:r>
          </a:p>
          <a:p>
            <a:pPr>
              <a:spcAft>
                <a:spcPts val="1080"/>
              </a:spcAft>
            </a:pPr>
            <a:endParaRPr lang="en-US" sz="2400" dirty="0">
              <a:solidFill>
                <a:srgbClr val="000000"/>
              </a:solidFill>
            </a:endParaRPr>
          </a:p>
          <a:p>
            <a:endParaRPr lang="en-US" sz="2400" dirty="0">
              <a:solidFill>
                <a:srgbClr val="000000"/>
              </a:solidFill>
            </a:endParaRPr>
          </a:p>
        </p:txBody>
      </p:sp>
      <p:sp>
        <p:nvSpPr>
          <p:cNvPr id="28" name="Rectangle 27"/>
          <p:cNvSpPr/>
          <p:nvPr/>
        </p:nvSpPr>
        <p:spPr>
          <a:xfrm>
            <a:off x="2302350" y="1127759"/>
            <a:ext cx="548640" cy="5335615"/>
          </a:xfrm>
          <a:prstGeom prst="rect">
            <a:avLst/>
          </a:prstGeom>
          <a:solidFill>
            <a:schemeClr val="accent6"/>
          </a:solidFill>
          <a:ln>
            <a:noFill/>
          </a:ln>
        </p:spPr>
        <p:style>
          <a:lnRef idx="1">
            <a:schemeClr val="accent3"/>
          </a:lnRef>
          <a:fillRef idx="2">
            <a:schemeClr val="accent3"/>
          </a:fillRef>
          <a:effectRef idx="1">
            <a:schemeClr val="accent3"/>
          </a:effectRef>
          <a:fontRef idx="minor">
            <a:schemeClr val="dk1"/>
          </a:fontRef>
        </p:style>
        <p:txBody>
          <a:bodyPr vert="vert270" rtlCol="0" anchor="ctr"/>
          <a:lstStyle/>
          <a:p>
            <a:pPr algn="ctr"/>
            <a:r>
              <a:rPr lang="en-US" sz="2400" dirty="0"/>
              <a:t>Agricultural Commodities</a:t>
            </a:r>
          </a:p>
        </p:txBody>
      </p:sp>
      <p:grpSp>
        <p:nvGrpSpPr>
          <p:cNvPr id="4" name="Group 3"/>
          <p:cNvGrpSpPr/>
          <p:nvPr/>
        </p:nvGrpSpPr>
        <p:grpSpPr>
          <a:xfrm>
            <a:off x="7876311" y="1019297"/>
            <a:ext cx="2618509" cy="892632"/>
            <a:chOff x="7876311" y="1019297"/>
            <a:chExt cx="2618509" cy="892632"/>
          </a:xfrm>
        </p:grpSpPr>
        <p:sp>
          <p:nvSpPr>
            <p:cNvPr id="2" name="Rectangle 1"/>
            <p:cNvSpPr/>
            <p:nvPr/>
          </p:nvSpPr>
          <p:spPr>
            <a:xfrm>
              <a:off x="7876311" y="1019297"/>
              <a:ext cx="2618509" cy="8926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5191" y="1262842"/>
              <a:ext cx="2187018" cy="476657"/>
            </a:xfrm>
            <a:prstGeom prst="rect">
              <a:avLst/>
            </a:prstGeom>
            <a:noFill/>
          </p:spPr>
        </p:pic>
      </p:grpSp>
      <p:sp>
        <p:nvSpPr>
          <p:cNvPr id="16" name="TextBox 15"/>
          <p:cNvSpPr txBox="1"/>
          <p:nvPr/>
        </p:nvSpPr>
        <p:spPr>
          <a:xfrm>
            <a:off x="270808" y="2219314"/>
            <a:ext cx="664797" cy="3150754"/>
          </a:xfrm>
          <a:prstGeom prst="rect">
            <a:avLst/>
          </a:prstGeom>
          <a:noFill/>
        </p:spPr>
        <p:txBody>
          <a:bodyPr vert="vert270" wrap="square" rtlCol="0">
            <a:spAutoFit/>
          </a:bodyPr>
          <a:lstStyle/>
          <a:p>
            <a:r>
              <a:rPr lang="en-US" sz="3120" i="1" dirty="0"/>
              <a:t> Impact Programs</a:t>
            </a:r>
          </a:p>
        </p:txBody>
      </p:sp>
    </p:spTree>
    <p:extLst>
      <p:ext uri="{BB962C8B-B14F-4D97-AF65-F5344CB8AC3E}">
        <p14:creationId xmlns:p14="http://schemas.microsoft.com/office/powerpoint/2010/main" val="16370002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36477" y="1127756"/>
            <a:ext cx="727701" cy="5250949"/>
          </a:xfrm>
          <a:prstGeom prst="rect">
            <a:avLst/>
          </a:prstGeom>
          <a:solidFill>
            <a:schemeClr val="accent6">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vert="vert270" rtlCol="0" anchor="ctr"/>
          <a:lstStyle/>
          <a:p>
            <a:pPr algn="ctr"/>
            <a:r>
              <a:rPr lang="en-US" sz="2400" dirty="0"/>
              <a:t>Landscape Restoration</a:t>
            </a:r>
          </a:p>
        </p:txBody>
      </p:sp>
      <p:sp>
        <p:nvSpPr>
          <p:cNvPr id="7" name="Rectangle 6"/>
          <p:cNvSpPr/>
          <p:nvPr/>
        </p:nvSpPr>
        <p:spPr>
          <a:xfrm>
            <a:off x="3898084" y="1116818"/>
            <a:ext cx="817270" cy="5268522"/>
          </a:xfrm>
          <a:prstGeom prst="rect">
            <a:avLst/>
          </a:prstGeom>
          <a:solidFill>
            <a:schemeClr val="accent6">
              <a:lumMod val="60000"/>
              <a:lumOff val="40000"/>
            </a:schemeClr>
          </a:solidFill>
          <a:ln>
            <a:noFill/>
          </a:ln>
        </p:spPr>
        <p:style>
          <a:lnRef idx="1">
            <a:schemeClr val="accent4"/>
          </a:lnRef>
          <a:fillRef idx="2">
            <a:schemeClr val="accent4"/>
          </a:fillRef>
          <a:effectRef idx="1">
            <a:schemeClr val="accent4"/>
          </a:effectRef>
          <a:fontRef idx="minor">
            <a:schemeClr val="dk1"/>
          </a:fontRef>
        </p:style>
        <p:txBody>
          <a:bodyPr vert="vert270" rtlCol="0" anchor="ctr"/>
          <a:lstStyle/>
          <a:p>
            <a:pPr algn="ctr"/>
            <a:r>
              <a:rPr lang="en-US" sz="2400" dirty="0"/>
              <a:t>Environmental Security</a:t>
            </a:r>
          </a:p>
        </p:txBody>
      </p:sp>
      <p:sp>
        <p:nvSpPr>
          <p:cNvPr id="8" name="Rectangle 7"/>
          <p:cNvSpPr/>
          <p:nvPr/>
        </p:nvSpPr>
        <p:spPr>
          <a:xfrm>
            <a:off x="1278730" y="1127755"/>
            <a:ext cx="727201" cy="5250949"/>
          </a:xfrm>
          <a:prstGeom prst="rect">
            <a:avLst/>
          </a:prstGeom>
          <a:solidFill>
            <a:schemeClr val="accent6"/>
          </a:solidFill>
          <a:ln>
            <a:noFill/>
          </a:ln>
        </p:spPr>
        <p:style>
          <a:lnRef idx="1">
            <a:schemeClr val="accent5"/>
          </a:lnRef>
          <a:fillRef idx="2">
            <a:schemeClr val="accent5"/>
          </a:fillRef>
          <a:effectRef idx="1">
            <a:schemeClr val="accent5"/>
          </a:effectRef>
          <a:fontRef idx="minor">
            <a:schemeClr val="dk1"/>
          </a:fontRef>
        </p:style>
        <p:txBody>
          <a:bodyPr vert="vert270" rtlCol="0" anchor="ctr"/>
          <a:lstStyle/>
          <a:p>
            <a:pPr algn="ctr"/>
            <a:r>
              <a:rPr lang="en-US" sz="2400" dirty="0"/>
              <a:t>Food Systems</a:t>
            </a:r>
          </a:p>
        </p:txBody>
      </p:sp>
      <p:sp>
        <p:nvSpPr>
          <p:cNvPr id="11" name="TextBox 10"/>
          <p:cNvSpPr txBox="1"/>
          <p:nvPr/>
        </p:nvSpPr>
        <p:spPr>
          <a:xfrm>
            <a:off x="460232" y="2200653"/>
            <a:ext cx="664797" cy="3150754"/>
          </a:xfrm>
          <a:prstGeom prst="rect">
            <a:avLst/>
          </a:prstGeom>
          <a:noFill/>
        </p:spPr>
        <p:txBody>
          <a:bodyPr vert="vert270" wrap="square" rtlCol="0">
            <a:spAutoFit/>
          </a:bodyPr>
          <a:lstStyle/>
          <a:p>
            <a:r>
              <a:rPr lang="en-US" sz="3120" i="1" dirty="0"/>
              <a:t> Impact Programs</a:t>
            </a:r>
          </a:p>
        </p:txBody>
      </p:sp>
      <p:sp>
        <p:nvSpPr>
          <p:cNvPr id="24" name="TextBox 23"/>
          <p:cNvSpPr txBox="1"/>
          <p:nvPr/>
        </p:nvSpPr>
        <p:spPr>
          <a:xfrm>
            <a:off x="304800" y="214764"/>
            <a:ext cx="11333018" cy="707886"/>
          </a:xfrm>
          <a:prstGeom prst="rect">
            <a:avLst/>
          </a:prstGeom>
          <a:noFill/>
        </p:spPr>
        <p:txBody>
          <a:bodyPr wrap="square" rtlCol="0">
            <a:spAutoFit/>
          </a:bodyPr>
          <a:lstStyle/>
          <a:p>
            <a:pPr algn="ctr"/>
            <a:r>
              <a:rPr lang="en-US" sz="4000" b="1" dirty="0">
                <a:solidFill>
                  <a:srgbClr val="6BB56B"/>
                </a:solidFill>
                <a:latin typeface="Arial" panose="020B0604020202020204" pitchFamily="34" charset="0"/>
                <a:cs typeface="Arial" panose="020B0604020202020204" pitchFamily="34" charset="0"/>
              </a:rPr>
              <a:t>Land Degradation </a:t>
            </a:r>
            <a:r>
              <a:rPr lang="en-US" sz="4000" b="1" dirty="0">
                <a:latin typeface="Arial" panose="020B0604020202020204" pitchFamily="34" charset="0"/>
                <a:cs typeface="Arial" panose="020B0604020202020204" pitchFamily="34" charset="0"/>
              </a:rPr>
              <a:t>Investment Framework</a:t>
            </a:r>
          </a:p>
        </p:txBody>
      </p:sp>
      <p:sp>
        <p:nvSpPr>
          <p:cNvPr id="26" name="Rectangle 25"/>
          <p:cNvSpPr/>
          <p:nvPr/>
        </p:nvSpPr>
        <p:spPr>
          <a:xfrm>
            <a:off x="5951810" y="1832183"/>
            <a:ext cx="4888787" cy="4582469"/>
          </a:xfrm>
          <a:prstGeom prst="rect">
            <a:avLst/>
          </a:prstGeom>
          <a:gradFill>
            <a:gsLst>
              <a:gs pos="0">
                <a:schemeClr val="accent5"/>
              </a:gs>
              <a:gs pos="100000">
                <a:schemeClr val="accent6">
                  <a:lumMod val="50000"/>
                </a:schemeClr>
              </a:gs>
            </a:gsLst>
          </a:gradFill>
          <a:ln w="28575" cmpd="sng">
            <a:noFill/>
          </a:ln>
        </p:spPr>
        <p:style>
          <a:lnRef idx="1">
            <a:schemeClr val="dk1"/>
          </a:lnRef>
          <a:fillRef idx="2">
            <a:schemeClr val="dk1"/>
          </a:fillRef>
          <a:effectRef idx="1">
            <a:schemeClr val="dk1"/>
          </a:effectRef>
          <a:fontRef idx="minor">
            <a:schemeClr val="dk1"/>
          </a:fontRef>
        </p:style>
        <p:txBody>
          <a:bodyPr rtlCol="0" anchor="ctr"/>
          <a:lstStyle/>
          <a:p>
            <a:pPr algn="ctr">
              <a:spcAft>
                <a:spcPts val="1440"/>
              </a:spcAft>
            </a:pPr>
            <a:r>
              <a:rPr lang="en-US" sz="2400" b="1" dirty="0">
                <a:solidFill>
                  <a:schemeClr val="bg1"/>
                </a:solidFill>
              </a:rPr>
              <a:t>Complementary Investments</a:t>
            </a:r>
          </a:p>
          <a:p>
            <a:pPr algn="ctr">
              <a:spcAft>
                <a:spcPts val="1440"/>
              </a:spcAft>
            </a:pPr>
            <a:endParaRPr lang="en-US" sz="2400" b="1" dirty="0">
              <a:solidFill>
                <a:schemeClr val="bg1"/>
              </a:solidFill>
            </a:endParaRPr>
          </a:p>
          <a:p>
            <a:pPr marL="411480" indent="-411480">
              <a:spcAft>
                <a:spcPts val="1080"/>
              </a:spcAft>
              <a:buFont typeface="+mj-lt"/>
              <a:buAutoNum type="arabicPeriod"/>
            </a:pPr>
            <a:r>
              <a:rPr lang="en-US" sz="2160" dirty="0">
                <a:solidFill>
                  <a:schemeClr val="bg1"/>
                </a:solidFill>
              </a:rPr>
              <a:t>LDN implementation support through:</a:t>
            </a:r>
          </a:p>
          <a:p>
            <a:pPr marL="891540" lvl="1" indent="-342900">
              <a:spcAft>
                <a:spcPts val="1080"/>
              </a:spcAft>
              <a:buFont typeface="Arial" panose="020B0604020202020204" pitchFamily="34" charset="0"/>
              <a:buChar char="•"/>
            </a:pPr>
            <a:r>
              <a:rPr lang="en-US" sz="2160" dirty="0">
                <a:solidFill>
                  <a:schemeClr val="bg1"/>
                </a:solidFill>
              </a:rPr>
              <a:t>Diversification of production systems</a:t>
            </a:r>
          </a:p>
          <a:p>
            <a:pPr marL="891540" lvl="1" indent="-342900">
              <a:spcAft>
                <a:spcPts val="1080"/>
              </a:spcAft>
              <a:buFont typeface="Arial" panose="020B0604020202020204" pitchFamily="34" charset="0"/>
              <a:buChar char="•"/>
            </a:pPr>
            <a:r>
              <a:rPr lang="en-US" sz="2160" dirty="0">
                <a:solidFill>
                  <a:schemeClr val="bg1"/>
                </a:solidFill>
              </a:rPr>
              <a:t>Integrated Landscape Management</a:t>
            </a:r>
          </a:p>
          <a:p>
            <a:pPr marL="891540" lvl="1" indent="-342900">
              <a:spcAft>
                <a:spcPts val="1080"/>
              </a:spcAft>
              <a:buFont typeface="Arial" panose="020B0604020202020204" pitchFamily="34" charset="0"/>
              <a:buChar char="•"/>
            </a:pPr>
            <a:r>
              <a:rPr lang="en-US" sz="2160" dirty="0">
                <a:solidFill>
                  <a:schemeClr val="bg1"/>
                </a:solidFill>
              </a:rPr>
              <a:t>Creating Enabling Environment</a:t>
            </a:r>
          </a:p>
          <a:p>
            <a:pPr marL="411480" indent="-411480">
              <a:spcAft>
                <a:spcPts val="1080"/>
              </a:spcAft>
              <a:buFont typeface="+mj-lt"/>
              <a:buAutoNum type="arabicPeriod"/>
            </a:pPr>
            <a:r>
              <a:rPr lang="en-US" sz="2160" dirty="0">
                <a:solidFill>
                  <a:schemeClr val="bg1"/>
                </a:solidFill>
              </a:rPr>
              <a:t>Enabling Activities</a:t>
            </a:r>
            <a:endParaRPr lang="en-US" sz="2160" dirty="0">
              <a:solidFill>
                <a:srgbClr val="000000"/>
              </a:solidFill>
            </a:endParaRPr>
          </a:p>
        </p:txBody>
      </p:sp>
      <p:sp>
        <p:nvSpPr>
          <p:cNvPr id="28" name="Rectangle 27"/>
          <p:cNvSpPr/>
          <p:nvPr/>
        </p:nvSpPr>
        <p:spPr>
          <a:xfrm>
            <a:off x="3024226" y="1125605"/>
            <a:ext cx="742731" cy="5250949"/>
          </a:xfrm>
          <a:prstGeom prst="rect">
            <a:avLst/>
          </a:prstGeom>
          <a:solidFill>
            <a:schemeClr val="accent6"/>
          </a:solidFill>
          <a:ln>
            <a:noFill/>
          </a:ln>
        </p:spPr>
        <p:style>
          <a:lnRef idx="1">
            <a:schemeClr val="accent3"/>
          </a:lnRef>
          <a:fillRef idx="2">
            <a:schemeClr val="accent3"/>
          </a:fillRef>
          <a:effectRef idx="1">
            <a:schemeClr val="accent3"/>
          </a:effectRef>
          <a:fontRef idx="minor">
            <a:schemeClr val="dk1"/>
          </a:fontRef>
        </p:style>
        <p:txBody>
          <a:bodyPr vert="vert270" rtlCol="0" anchor="ctr"/>
          <a:lstStyle/>
          <a:p>
            <a:pPr algn="ctr"/>
            <a:r>
              <a:rPr lang="en-US" sz="2400" dirty="0"/>
              <a:t>Agricultural Commodities</a:t>
            </a:r>
          </a:p>
        </p:txBody>
      </p:sp>
      <p:sp>
        <p:nvSpPr>
          <p:cNvPr id="14" name="Rectangle 13"/>
          <p:cNvSpPr/>
          <p:nvPr/>
        </p:nvSpPr>
        <p:spPr>
          <a:xfrm>
            <a:off x="4846481" y="1127759"/>
            <a:ext cx="807720" cy="5250949"/>
          </a:xfrm>
          <a:prstGeom prst="rect">
            <a:avLst/>
          </a:prstGeom>
          <a:solidFill>
            <a:schemeClr val="accent6">
              <a:lumMod val="60000"/>
              <a:lumOff val="40000"/>
            </a:schemeClr>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Natural Capital</a:t>
            </a:r>
          </a:p>
        </p:txBody>
      </p:sp>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t="14813" b="15622"/>
          <a:stretch/>
        </p:blipFill>
        <p:spPr>
          <a:xfrm>
            <a:off x="7432787" y="1008816"/>
            <a:ext cx="1869107" cy="754145"/>
          </a:xfrm>
          <a:prstGeom prst="rect">
            <a:avLst/>
          </a:prstGeom>
        </p:spPr>
      </p:pic>
    </p:spTree>
    <p:extLst>
      <p:ext uri="{BB962C8B-B14F-4D97-AF65-F5344CB8AC3E}">
        <p14:creationId xmlns:p14="http://schemas.microsoft.com/office/powerpoint/2010/main" val="36803301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37669" y="1480304"/>
            <a:ext cx="807720" cy="5044440"/>
          </a:xfrm>
          <a:prstGeom prst="rect">
            <a:avLst/>
          </a:prstGeom>
          <a:solidFill>
            <a:schemeClr val="accent6">
              <a:lumMod val="60000"/>
              <a:lumOff val="40000"/>
            </a:schemeClr>
          </a:solidFill>
          <a:ln>
            <a:noFill/>
          </a:ln>
        </p:spPr>
        <p:style>
          <a:lnRef idx="1">
            <a:schemeClr val="accent6"/>
          </a:lnRef>
          <a:fillRef idx="2">
            <a:schemeClr val="accent6"/>
          </a:fillRef>
          <a:effectRef idx="1">
            <a:schemeClr val="accent6"/>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Sustainable Cities</a:t>
            </a:r>
          </a:p>
        </p:txBody>
      </p:sp>
      <p:sp>
        <p:nvSpPr>
          <p:cNvPr id="8" name="Rectangle 7"/>
          <p:cNvSpPr/>
          <p:nvPr/>
        </p:nvSpPr>
        <p:spPr>
          <a:xfrm>
            <a:off x="1836359" y="1480304"/>
            <a:ext cx="853440" cy="5044440"/>
          </a:xfrm>
          <a:prstGeom prst="rect">
            <a:avLst/>
          </a:prstGeom>
          <a:solidFill>
            <a:schemeClr val="accent6"/>
          </a:solidFill>
          <a:ln>
            <a:noFill/>
          </a:ln>
        </p:spPr>
        <p:style>
          <a:lnRef idx="1">
            <a:schemeClr val="accent5"/>
          </a:lnRef>
          <a:fillRef idx="2">
            <a:schemeClr val="accent5"/>
          </a:fillRef>
          <a:effectRef idx="1">
            <a:schemeClr val="accent5"/>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Amazon Landscapes</a:t>
            </a:r>
          </a:p>
        </p:txBody>
      </p:sp>
      <p:sp>
        <p:nvSpPr>
          <p:cNvPr id="9" name="Rectangle 8"/>
          <p:cNvSpPr/>
          <p:nvPr/>
        </p:nvSpPr>
        <p:spPr>
          <a:xfrm>
            <a:off x="3772543" y="1480304"/>
            <a:ext cx="807720" cy="5044440"/>
          </a:xfrm>
          <a:prstGeom prst="rect">
            <a:avLst/>
          </a:prstGeom>
          <a:solidFill>
            <a:schemeClr val="accent6"/>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 Transforming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Energy Systems</a:t>
            </a:r>
          </a:p>
        </p:txBody>
      </p:sp>
      <p:sp>
        <p:nvSpPr>
          <p:cNvPr id="11" name="TextBox 10"/>
          <p:cNvSpPr txBox="1"/>
          <p:nvPr/>
        </p:nvSpPr>
        <p:spPr>
          <a:xfrm>
            <a:off x="868537" y="2198635"/>
            <a:ext cx="664797" cy="3150754"/>
          </a:xfrm>
          <a:prstGeom prst="rect">
            <a:avLst/>
          </a:prstGeom>
          <a:noFill/>
        </p:spPr>
        <p:txBody>
          <a:bodyPr vert="vert270"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120" b="0" i="1" u="none" strike="noStrike" kern="0" cap="none" spc="0" normalizeH="0" baseline="0" noProof="0" dirty="0">
                <a:ln>
                  <a:noFill/>
                </a:ln>
                <a:solidFill>
                  <a:schemeClr val="bg1"/>
                </a:solidFill>
                <a:effectLst/>
                <a:uLnTx/>
                <a:uFillTx/>
              </a:rPr>
              <a:t> Impact Programs</a:t>
            </a:r>
          </a:p>
        </p:txBody>
      </p:sp>
      <p:sp>
        <p:nvSpPr>
          <p:cNvPr id="24" name="TextBox 23"/>
          <p:cNvSpPr txBox="1"/>
          <p:nvPr/>
        </p:nvSpPr>
        <p:spPr>
          <a:xfrm>
            <a:off x="83128" y="449740"/>
            <a:ext cx="11907983"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1" u="none" strike="noStrike" kern="0" cap="none" spc="0" normalizeH="0" baseline="0" noProof="0" dirty="0">
                <a:ln>
                  <a:noFill/>
                </a:ln>
                <a:solidFill>
                  <a:srgbClr val="6BB56B"/>
                </a:solidFill>
                <a:effectLst/>
                <a:uLnTx/>
                <a:uFillTx/>
                <a:latin typeface="Arial" panose="020B0604020202020204" pitchFamily="34" charset="0"/>
                <a:cs typeface="Arial" panose="020B0604020202020204" pitchFamily="34" charset="0"/>
              </a:rPr>
              <a:t>Chemicals &amp; Waste  </a:t>
            </a:r>
            <a:r>
              <a:rPr kumimoji="0" lang="en-US" sz="4400" b="1" u="none" strike="noStrike" kern="0" cap="none" spc="0" normalizeH="0" baseline="0" noProof="0" dirty="0">
                <a:ln>
                  <a:noFill/>
                </a:ln>
                <a:effectLst/>
                <a:uLnTx/>
                <a:uFillTx/>
                <a:latin typeface="Arial" panose="020B0604020202020204" pitchFamily="34" charset="0"/>
                <a:cs typeface="Arial" panose="020B0604020202020204" pitchFamily="34" charset="0"/>
              </a:rPr>
              <a:t>Investment Framework</a:t>
            </a:r>
          </a:p>
        </p:txBody>
      </p:sp>
      <p:sp>
        <p:nvSpPr>
          <p:cNvPr id="26" name="Rectangle 25"/>
          <p:cNvSpPr/>
          <p:nvPr/>
        </p:nvSpPr>
        <p:spPr>
          <a:xfrm>
            <a:off x="5663008" y="2369126"/>
            <a:ext cx="6088267" cy="4155617"/>
          </a:xfrm>
          <a:prstGeom prst="rect">
            <a:avLst/>
          </a:prstGeom>
          <a:gradFill>
            <a:gsLst>
              <a:gs pos="0">
                <a:schemeClr val="accent5"/>
              </a:gs>
              <a:gs pos="100000">
                <a:schemeClr val="accent6">
                  <a:lumMod val="50000"/>
                </a:schemeClr>
              </a:gs>
            </a:gsLst>
          </a:gradFill>
          <a:ln w="28575" cmpd="sng">
            <a:noFill/>
          </a:ln>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1440"/>
              </a:spcAft>
              <a:buClrTx/>
              <a:buSzTx/>
              <a:buFontTx/>
              <a:buNone/>
              <a:tabLst/>
              <a:defRPr/>
            </a:pPr>
            <a:r>
              <a:rPr kumimoji="0" lang="en-US" sz="2800" b="1" i="0" u="none" strike="noStrike" kern="0" cap="none" spc="0" normalizeH="0" baseline="0" noProof="0" dirty="0">
                <a:ln>
                  <a:noFill/>
                </a:ln>
                <a:solidFill>
                  <a:schemeClr val="bg1"/>
                </a:solidFill>
                <a:effectLst/>
                <a:uLnTx/>
                <a:uFillTx/>
              </a:rPr>
              <a:t>Complementary  Investments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chemeClr val="bg1"/>
                </a:solidFill>
                <a:effectLst/>
                <a:uLnTx/>
                <a:uFillTx/>
              </a:rPr>
              <a:t>Focus will be on: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chemeClr val="bg1"/>
                </a:solidFill>
                <a:effectLst/>
                <a:uLnTx/>
                <a:uFillTx/>
              </a:rPr>
              <a:t>1. De-toxifying development that enables the sound management of chemicals and waste of global importance</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chemeClr val="bg1"/>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chemeClr val="bg1"/>
                </a:solidFill>
                <a:effectLst/>
                <a:uLnTx/>
                <a:uFillTx/>
              </a:rPr>
              <a:t>2. Supporting implementation of the </a:t>
            </a:r>
            <a:r>
              <a:rPr kumimoji="0" lang="en-US" sz="2400" b="0" i="0" u="none" strike="noStrike" kern="0" cap="none" spc="0" normalizeH="0" baseline="0" noProof="0" dirty="0" err="1">
                <a:ln>
                  <a:noFill/>
                </a:ln>
                <a:solidFill>
                  <a:schemeClr val="bg1"/>
                </a:solidFill>
                <a:effectLst/>
                <a:uLnTx/>
                <a:uFillTx/>
              </a:rPr>
              <a:t>Minamata</a:t>
            </a:r>
            <a:r>
              <a:rPr kumimoji="0" lang="en-US" sz="2400" b="0" i="0" u="none" strike="noStrike" kern="0" cap="none" spc="0" normalizeH="0" baseline="0" noProof="0" dirty="0">
                <a:ln>
                  <a:noFill/>
                </a:ln>
                <a:solidFill>
                  <a:schemeClr val="bg1"/>
                </a:solidFill>
                <a:effectLst/>
                <a:uLnTx/>
                <a:uFillTx/>
              </a:rPr>
              <a:t> and the Stockholm Convention, the  Montreal</a:t>
            </a:r>
            <a:r>
              <a:rPr kumimoji="0" lang="en-US" sz="2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rPr>
              <a:t> </a:t>
            </a:r>
            <a:r>
              <a:rPr kumimoji="0" lang="en-US" sz="2400" b="0" i="0" u="none" strike="noStrike" kern="0" cap="none" spc="0" normalizeH="0" baseline="0" noProof="0" dirty="0">
                <a:ln>
                  <a:noFill/>
                </a:ln>
                <a:solidFill>
                  <a:schemeClr val="bg1"/>
                </a:solidFill>
                <a:effectLst/>
                <a:uLnTx/>
                <a:uFillTx/>
              </a:rPr>
              <a:t>Protocol , and the Strategic Approach for International Chemicals Management.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chemeClr val="tx1"/>
              </a:solidFill>
              <a:effectLst/>
              <a:uLnTx/>
              <a:uFillTx/>
            </a:endParaRPr>
          </a:p>
        </p:txBody>
      </p:sp>
      <p:sp>
        <p:nvSpPr>
          <p:cNvPr id="14" name="Rectangle 13"/>
          <p:cNvSpPr/>
          <p:nvPr/>
        </p:nvSpPr>
        <p:spPr>
          <a:xfrm>
            <a:off x="4707418" y="1480304"/>
            <a:ext cx="807720" cy="5044440"/>
          </a:xfrm>
          <a:prstGeom prst="rect">
            <a:avLst/>
          </a:prstGeom>
          <a:solidFill>
            <a:schemeClr val="accent6">
              <a:lumMod val="60000"/>
              <a:lumOff val="40000"/>
            </a:schemeClr>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Green Infrastructure</a:t>
            </a:r>
          </a:p>
        </p:txBody>
      </p:sp>
      <p:sp>
        <p:nvSpPr>
          <p:cNvPr id="15" name="Rectangle 14"/>
          <p:cNvSpPr/>
          <p:nvPr/>
        </p:nvSpPr>
        <p:spPr>
          <a:xfrm>
            <a:off x="831407" y="1480304"/>
            <a:ext cx="853440" cy="5044440"/>
          </a:xfrm>
          <a:prstGeom prst="rect">
            <a:avLst/>
          </a:prstGeom>
          <a:solidFill>
            <a:schemeClr val="accent6"/>
          </a:solidFill>
          <a:ln>
            <a:noFill/>
          </a:ln>
        </p:spPr>
        <p:style>
          <a:lnRef idx="1">
            <a:schemeClr val="accent5"/>
          </a:lnRef>
          <a:fillRef idx="2">
            <a:schemeClr val="accent5"/>
          </a:fillRef>
          <a:effectRef idx="1">
            <a:schemeClr val="accent5"/>
          </a:effectRef>
          <a:fontRef idx="minor">
            <a:schemeClr val="dk1"/>
          </a:fontRef>
        </p:style>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Circular Economy </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7531" y="1440668"/>
            <a:ext cx="2637326" cy="808780"/>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val="0"/>
              </a:ext>
            </a:extLst>
          </a:blip>
          <a:srcRect t="10268" b="41002"/>
          <a:stretch/>
        </p:blipFill>
        <p:spPr>
          <a:xfrm>
            <a:off x="6301593" y="1480304"/>
            <a:ext cx="2094262" cy="769144"/>
          </a:xfrm>
          <a:prstGeom prst="rect">
            <a:avLst/>
          </a:prstGeom>
        </p:spPr>
      </p:pic>
      <p:sp>
        <p:nvSpPr>
          <p:cNvPr id="16" name="TextBox 15"/>
          <p:cNvSpPr txBox="1"/>
          <p:nvPr/>
        </p:nvSpPr>
        <p:spPr>
          <a:xfrm>
            <a:off x="270808" y="2443248"/>
            <a:ext cx="664797" cy="3150754"/>
          </a:xfrm>
          <a:prstGeom prst="rect">
            <a:avLst/>
          </a:prstGeom>
          <a:noFill/>
        </p:spPr>
        <p:txBody>
          <a:bodyPr vert="vert270" wrap="square" rtlCol="0">
            <a:spAutoFit/>
          </a:bodyPr>
          <a:lstStyle/>
          <a:p>
            <a:r>
              <a:rPr lang="en-US" sz="3120" i="1" dirty="0"/>
              <a:t> Impact Programs</a:t>
            </a:r>
          </a:p>
        </p:txBody>
      </p:sp>
    </p:spTree>
    <p:extLst>
      <p:ext uri="{BB962C8B-B14F-4D97-AF65-F5344CB8AC3E}">
        <p14:creationId xmlns:p14="http://schemas.microsoft.com/office/powerpoint/2010/main" val="32011628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121239" y="1132917"/>
            <a:ext cx="812174" cy="5234541"/>
          </a:xfrm>
          <a:prstGeom prst="rect">
            <a:avLst/>
          </a:prstGeom>
          <a:solidFill>
            <a:schemeClr val="accent6">
              <a:lumMod val="60000"/>
              <a:lumOff val="40000"/>
            </a:schemeClr>
          </a:solidFill>
          <a:ln>
            <a:noFill/>
          </a:ln>
        </p:spPr>
        <p:style>
          <a:lnRef idx="1">
            <a:schemeClr val="accent4"/>
          </a:lnRef>
          <a:fillRef idx="2">
            <a:schemeClr val="accent4"/>
          </a:fillRef>
          <a:effectRef idx="1">
            <a:schemeClr val="accent4"/>
          </a:effectRef>
          <a:fontRef idx="minor">
            <a:schemeClr val="dk1"/>
          </a:fontRef>
        </p:style>
        <p:txBody>
          <a:bodyPr vert="vert270" rtlCol="0" anchor="ctr"/>
          <a:lstStyle/>
          <a:p>
            <a:pPr algn="ctr"/>
            <a:r>
              <a:rPr lang="en-US" sz="2400" dirty="0"/>
              <a:t>Environmental Security</a:t>
            </a:r>
          </a:p>
        </p:txBody>
      </p:sp>
      <p:sp>
        <p:nvSpPr>
          <p:cNvPr id="8" name="Rectangle 7"/>
          <p:cNvSpPr/>
          <p:nvPr/>
        </p:nvSpPr>
        <p:spPr>
          <a:xfrm>
            <a:off x="1315737" y="1127724"/>
            <a:ext cx="853440" cy="5217082"/>
          </a:xfrm>
          <a:prstGeom prst="rect">
            <a:avLst/>
          </a:prstGeom>
          <a:solidFill>
            <a:schemeClr val="accent6"/>
          </a:solidFill>
          <a:ln>
            <a:noFill/>
          </a:ln>
        </p:spPr>
        <p:style>
          <a:lnRef idx="1">
            <a:schemeClr val="accent5"/>
          </a:lnRef>
          <a:fillRef idx="2">
            <a:schemeClr val="accent5"/>
          </a:fillRef>
          <a:effectRef idx="1">
            <a:schemeClr val="accent5"/>
          </a:effectRef>
          <a:fontRef idx="minor">
            <a:schemeClr val="dk1"/>
          </a:fontRef>
        </p:style>
        <p:txBody>
          <a:bodyPr vert="vert270" rtlCol="0" anchor="ctr"/>
          <a:lstStyle/>
          <a:p>
            <a:pPr algn="ctr"/>
            <a:r>
              <a:rPr lang="en-US" sz="2400" dirty="0"/>
              <a:t>Amazon Landscapes</a:t>
            </a:r>
          </a:p>
        </p:txBody>
      </p:sp>
      <p:sp>
        <p:nvSpPr>
          <p:cNvPr id="9" name="Rectangle 8"/>
          <p:cNvSpPr/>
          <p:nvPr/>
        </p:nvSpPr>
        <p:spPr>
          <a:xfrm>
            <a:off x="4041171" y="1127724"/>
            <a:ext cx="807720" cy="5217082"/>
          </a:xfrm>
          <a:prstGeom prst="rect">
            <a:avLst/>
          </a:prstGeom>
          <a:solidFill>
            <a:schemeClr val="accent6"/>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Healthy Oceans</a:t>
            </a:r>
          </a:p>
        </p:txBody>
      </p:sp>
      <p:sp>
        <p:nvSpPr>
          <p:cNvPr id="11" name="TextBox 10"/>
          <p:cNvSpPr txBox="1"/>
          <p:nvPr/>
        </p:nvSpPr>
        <p:spPr>
          <a:xfrm>
            <a:off x="270808" y="1827430"/>
            <a:ext cx="664797" cy="3150754"/>
          </a:xfrm>
          <a:prstGeom prst="rect">
            <a:avLst/>
          </a:prstGeom>
          <a:noFill/>
        </p:spPr>
        <p:txBody>
          <a:bodyPr vert="vert270" wrap="square" rtlCol="0">
            <a:spAutoFit/>
          </a:bodyPr>
          <a:lstStyle/>
          <a:p>
            <a:r>
              <a:rPr lang="en-US" sz="3120" i="1" dirty="0"/>
              <a:t> Impact Programs</a:t>
            </a:r>
          </a:p>
        </p:txBody>
      </p:sp>
      <p:sp>
        <p:nvSpPr>
          <p:cNvPr id="24" name="TextBox 23"/>
          <p:cNvSpPr txBox="1"/>
          <p:nvPr/>
        </p:nvSpPr>
        <p:spPr>
          <a:xfrm>
            <a:off x="0" y="173911"/>
            <a:ext cx="12107537" cy="769441"/>
          </a:xfrm>
          <a:prstGeom prst="rect">
            <a:avLst/>
          </a:prstGeom>
          <a:noFill/>
        </p:spPr>
        <p:txBody>
          <a:bodyPr wrap="square" rtlCol="0">
            <a:spAutoFit/>
          </a:bodyPr>
          <a:lstStyle/>
          <a:p>
            <a:pPr algn="ctr"/>
            <a:r>
              <a:rPr lang="en-US" sz="4400" b="1" dirty="0">
                <a:solidFill>
                  <a:srgbClr val="6BB56B"/>
                </a:solidFill>
                <a:latin typeface="Arial" panose="020B0604020202020204" pitchFamily="34" charset="0"/>
                <a:cs typeface="Arial" panose="020B0604020202020204" pitchFamily="34" charset="0"/>
              </a:rPr>
              <a:t>International Waters </a:t>
            </a:r>
            <a:r>
              <a:rPr lang="en-US" sz="4400" b="1" dirty="0">
                <a:latin typeface="Arial" panose="020B0604020202020204" pitchFamily="34" charset="0"/>
                <a:cs typeface="Arial" panose="020B0604020202020204" pitchFamily="34" charset="0"/>
              </a:rPr>
              <a:t>Investment Framework</a:t>
            </a:r>
          </a:p>
        </p:txBody>
      </p:sp>
      <p:sp>
        <p:nvSpPr>
          <p:cNvPr id="26" name="Rectangle 25"/>
          <p:cNvSpPr/>
          <p:nvPr/>
        </p:nvSpPr>
        <p:spPr>
          <a:xfrm>
            <a:off x="6011180" y="1149798"/>
            <a:ext cx="4884502" cy="5195043"/>
          </a:xfrm>
          <a:prstGeom prst="rect">
            <a:avLst/>
          </a:prstGeom>
          <a:gradFill>
            <a:gsLst>
              <a:gs pos="0">
                <a:schemeClr val="accent5"/>
              </a:gs>
              <a:gs pos="100000">
                <a:schemeClr val="accent6">
                  <a:lumMod val="50000"/>
                </a:schemeClr>
              </a:gs>
            </a:gsLst>
          </a:gradFill>
          <a:ln w="28575" cmpd="sng">
            <a:noFill/>
          </a:ln>
        </p:spPr>
        <p:style>
          <a:lnRef idx="1">
            <a:schemeClr val="dk1"/>
          </a:lnRef>
          <a:fillRef idx="2">
            <a:schemeClr val="dk1"/>
          </a:fillRef>
          <a:effectRef idx="1">
            <a:schemeClr val="dk1"/>
          </a:effectRef>
          <a:fontRef idx="minor">
            <a:schemeClr val="dk1"/>
          </a:fontRef>
        </p:style>
        <p:txBody>
          <a:bodyPr rtlCol="0" anchor="ctr"/>
          <a:lstStyle/>
          <a:p>
            <a:pPr algn="ctr">
              <a:spcAft>
                <a:spcPts val="1440"/>
              </a:spcAft>
            </a:pPr>
            <a:r>
              <a:rPr lang="en-US" sz="2800" b="1" dirty="0">
                <a:solidFill>
                  <a:schemeClr val="bg1"/>
                </a:solidFill>
              </a:rPr>
              <a:t>Complementary  Investments</a:t>
            </a:r>
          </a:p>
          <a:p>
            <a:pPr>
              <a:spcAft>
                <a:spcPts val="1080"/>
              </a:spcAft>
            </a:pPr>
            <a:r>
              <a:rPr lang="en-US" sz="2400" dirty="0">
                <a:solidFill>
                  <a:schemeClr val="bg1"/>
                </a:solidFill>
              </a:rPr>
              <a:t>IW implementation support through:</a:t>
            </a:r>
          </a:p>
          <a:p>
            <a:pPr marL="466725" lvl="1" indent="-298450">
              <a:spcAft>
                <a:spcPts val="1080"/>
              </a:spcAft>
              <a:buFont typeface="Arial" panose="020B0604020202020204" pitchFamily="34" charset="0"/>
              <a:buChar char="•"/>
            </a:pPr>
            <a:r>
              <a:rPr lang="en-US" sz="2400" dirty="0">
                <a:solidFill>
                  <a:schemeClr val="bg1"/>
                </a:solidFill>
              </a:rPr>
              <a:t>Catalyzing capacity for multi-state cooperation</a:t>
            </a:r>
          </a:p>
          <a:p>
            <a:pPr marL="466725" lvl="1" indent="-298450">
              <a:spcAft>
                <a:spcPts val="1080"/>
              </a:spcAft>
              <a:buFont typeface="Arial" panose="020B0604020202020204" pitchFamily="34" charset="0"/>
              <a:buChar char="•"/>
            </a:pPr>
            <a:r>
              <a:rPr lang="en-US" sz="2400" dirty="0">
                <a:solidFill>
                  <a:schemeClr val="bg1"/>
                </a:solidFill>
              </a:rPr>
              <a:t>Enhancing multi-state cooperation on transboundary waters</a:t>
            </a:r>
          </a:p>
          <a:p>
            <a:pPr marL="466725" lvl="1" indent="-298450">
              <a:spcAft>
                <a:spcPts val="1080"/>
              </a:spcAft>
              <a:buFont typeface="Arial" panose="020B0604020202020204" pitchFamily="34" charset="0"/>
              <a:buChar char="•"/>
            </a:pPr>
            <a:r>
              <a:rPr lang="en-US" sz="2400" dirty="0">
                <a:solidFill>
                  <a:schemeClr val="bg1"/>
                </a:solidFill>
              </a:rPr>
              <a:t>Enhancing multi-state cooperation in PMEs to rebuild fisheries</a:t>
            </a:r>
            <a:endParaRPr lang="en-US" sz="2400" dirty="0">
              <a:solidFill>
                <a:srgbClr val="000000"/>
              </a:solidFill>
            </a:endParaRPr>
          </a:p>
          <a:p>
            <a:pPr marL="466725" indent="-298450"/>
            <a:endParaRPr lang="en-US" sz="1920" dirty="0">
              <a:solidFill>
                <a:srgbClr val="000000"/>
              </a:solidFill>
            </a:endParaRPr>
          </a:p>
        </p:txBody>
      </p:sp>
      <p:sp>
        <p:nvSpPr>
          <p:cNvPr id="28" name="Rectangle 27"/>
          <p:cNvSpPr/>
          <p:nvPr/>
        </p:nvSpPr>
        <p:spPr>
          <a:xfrm>
            <a:off x="2264644" y="1132918"/>
            <a:ext cx="742880" cy="5217082"/>
          </a:xfrm>
          <a:prstGeom prst="rect">
            <a:avLst/>
          </a:prstGeom>
          <a:solidFill>
            <a:schemeClr val="accent6"/>
          </a:solidFill>
          <a:ln>
            <a:noFill/>
          </a:ln>
        </p:spPr>
        <p:style>
          <a:lnRef idx="1">
            <a:schemeClr val="accent3"/>
          </a:lnRef>
          <a:fillRef idx="2">
            <a:schemeClr val="accent3"/>
          </a:fillRef>
          <a:effectRef idx="1">
            <a:schemeClr val="accent3"/>
          </a:effectRef>
          <a:fontRef idx="minor">
            <a:schemeClr val="dk1"/>
          </a:fontRef>
        </p:style>
        <p:txBody>
          <a:bodyPr vert="vert270" rtlCol="0" anchor="ctr"/>
          <a:lstStyle/>
          <a:p>
            <a:pPr algn="ctr"/>
            <a:r>
              <a:rPr lang="en-US" sz="2400" dirty="0"/>
              <a:t>Green Infrastructure</a:t>
            </a:r>
          </a:p>
        </p:txBody>
      </p:sp>
      <p:sp>
        <p:nvSpPr>
          <p:cNvPr id="14" name="Rectangle 13"/>
          <p:cNvSpPr/>
          <p:nvPr/>
        </p:nvSpPr>
        <p:spPr>
          <a:xfrm>
            <a:off x="4956650" y="1127760"/>
            <a:ext cx="807720" cy="5217082"/>
          </a:xfrm>
          <a:prstGeom prst="rect">
            <a:avLst/>
          </a:prstGeom>
          <a:solidFill>
            <a:schemeClr val="accent6">
              <a:lumMod val="60000"/>
              <a:lumOff val="40000"/>
            </a:schemeClr>
          </a:solidFill>
          <a:ln>
            <a:noFill/>
          </a:ln>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en-US" sz="2400" dirty="0"/>
              <a:t>Circular Economy</a:t>
            </a:r>
          </a:p>
        </p:txBody>
      </p:sp>
    </p:spTree>
    <p:extLst>
      <p:ext uri="{BB962C8B-B14F-4D97-AF65-F5344CB8AC3E}">
        <p14:creationId xmlns:p14="http://schemas.microsoft.com/office/powerpoint/2010/main" val="18248657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Content Placeholder 2"/>
          <p:cNvSpPr txBox="1">
            <a:spLocks/>
          </p:cNvSpPr>
          <p:nvPr/>
        </p:nvSpPr>
        <p:spPr>
          <a:xfrm>
            <a:off x="0" y="0"/>
            <a:ext cx="12192000" cy="6857999"/>
          </a:xfrm>
          <a:prstGeom prst="rect">
            <a:avLst/>
          </a:prstGeom>
          <a:solidFill>
            <a:schemeClr val="bg1">
              <a:alpha val="60000"/>
            </a:schemeClr>
          </a:solidFill>
        </p:spPr>
        <p:txBody>
          <a:bodyPr lIns="274320" rIns="274320" bIns="274320" anchor="b"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6000" dirty="0">
                <a:solidFill>
                  <a:prstClr val="white"/>
                </a:solidFill>
              </a:rPr>
              <a:t>GEF-7 </a:t>
            </a:r>
            <a:r>
              <a:rPr lang="en-US" sz="6000" dirty="0">
                <a:solidFill>
                  <a:srgbClr val="92D050"/>
                </a:solidFill>
              </a:rPr>
              <a:t>delivery</a:t>
            </a:r>
            <a:r>
              <a:rPr lang="en-US" sz="6000" dirty="0">
                <a:solidFill>
                  <a:prstClr val="white"/>
                </a:solidFill>
              </a:rPr>
              <a:t> </a:t>
            </a:r>
            <a:r>
              <a:rPr lang="en-US" sz="6000" dirty="0">
                <a:solidFill>
                  <a:srgbClr val="92D050"/>
                </a:solidFill>
              </a:rPr>
              <a:t>model</a:t>
            </a:r>
            <a:endParaRPr lang="en-US" sz="6000" b="1" dirty="0">
              <a:solidFill>
                <a:srgbClr val="92D050"/>
              </a:solidFill>
            </a:endParaRPr>
          </a:p>
        </p:txBody>
      </p:sp>
    </p:spTree>
    <p:extLst>
      <p:ext uri="{BB962C8B-B14F-4D97-AF65-F5344CB8AC3E}">
        <p14:creationId xmlns:p14="http://schemas.microsoft.com/office/powerpoint/2010/main" val="6642092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nvPr>
        </p:nvGraphicFramePr>
        <p:xfrm>
          <a:off x="227762" y="0"/>
          <a:ext cx="11736475" cy="55667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itle 5"/>
          <p:cNvSpPr>
            <a:spLocks noGrp="1"/>
          </p:cNvSpPr>
          <p:nvPr>
            <p:ph type="title"/>
          </p:nvPr>
        </p:nvSpPr>
        <p:spPr>
          <a:xfrm>
            <a:off x="0" y="5566787"/>
            <a:ext cx="12192002" cy="1291213"/>
          </a:xfrm>
          <a:solidFill>
            <a:schemeClr val="bg1">
              <a:alpha val="75000"/>
            </a:schemeClr>
          </a:solidFill>
        </p:spPr>
        <p:txBody>
          <a:bodyPr lIns="182880" tIns="91440" rIns="91440" bIns="91440">
            <a:noAutofit/>
          </a:bodyPr>
          <a:lstStyle/>
          <a:p>
            <a:r>
              <a:rPr lang="en-US" dirty="0"/>
              <a:t>Country choice, greater flexibility for higher impact</a:t>
            </a:r>
          </a:p>
        </p:txBody>
      </p:sp>
    </p:spTree>
    <p:extLst>
      <p:ext uri="{BB962C8B-B14F-4D97-AF65-F5344CB8AC3E}">
        <p14:creationId xmlns:p14="http://schemas.microsoft.com/office/powerpoint/2010/main" val="13139932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0" y="0"/>
            <a:ext cx="4873452" cy="6866286"/>
          </a:xfrm>
        </p:spPr>
        <p:txBody>
          <a:bodyPr lIns="274320" tIns="91440" rIns="274320" bIns="91440" anchor="ctr" anchorCtr="0">
            <a:normAutofit/>
          </a:bodyPr>
          <a:lstStyle/>
          <a:p>
            <a:pPr marL="0" indent="0">
              <a:buNone/>
            </a:pPr>
            <a:r>
              <a:rPr lang="en-US" sz="4400" dirty="0"/>
              <a:t>Partnership engagement</a:t>
            </a:r>
          </a:p>
          <a:p>
            <a:pPr marL="0" indent="0">
              <a:buNone/>
            </a:pPr>
            <a:endParaRPr lang="en-US" sz="3600" dirty="0"/>
          </a:p>
          <a:p>
            <a:pPr marL="0" indent="0">
              <a:buNone/>
            </a:pPr>
            <a:r>
              <a:rPr lang="en-US" sz="3600" dirty="0"/>
              <a:t>Creating space for </a:t>
            </a:r>
            <a:r>
              <a:rPr lang="en-US" sz="3600" dirty="0">
                <a:solidFill>
                  <a:srgbClr val="92D050"/>
                </a:solidFill>
              </a:rPr>
              <a:t>multi-stakeholder partnership </a:t>
            </a:r>
            <a:r>
              <a:rPr lang="en-US" sz="3600" dirty="0"/>
              <a:t>around shared issues and opportunities</a:t>
            </a:r>
          </a:p>
        </p:txBody>
      </p:sp>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73453" y="-1"/>
            <a:ext cx="7318548" cy="6866287"/>
          </a:xfrm>
          <a:solidFill>
            <a:schemeClr val="dk1"/>
          </a:solidFill>
        </p:spPr>
      </p:pic>
      <p:sp>
        <p:nvSpPr>
          <p:cNvPr id="10" name="Rounded Rectangle 9"/>
          <p:cNvSpPr/>
          <p:nvPr/>
        </p:nvSpPr>
        <p:spPr>
          <a:xfrm>
            <a:off x="8922937" y="3808325"/>
            <a:ext cx="3054697" cy="2843684"/>
          </a:xfrm>
          <a:prstGeom prst="roundRect">
            <a:avLst/>
          </a:prstGeom>
          <a:solidFill>
            <a:schemeClr val="bg1">
              <a:alpha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200" dirty="0">
                <a:solidFill>
                  <a:srgbClr val="92D050"/>
                </a:solidFill>
                <a:latin typeface="Calibri Light" panose="020F0302020204030204"/>
              </a:rPr>
              <a:t>Convene</a:t>
            </a:r>
          </a:p>
          <a:p>
            <a:pPr algn="ctr"/>
            <a:r>
              <a:rPr lang="en-US" sz="3200" dirty="0">
                <a:solidFill>
                  <a:srgbClr val="92D050"/>
                </a:solidFill>
                <a:latin typeface="Calibri Light" panose="020F0302020204030204"/>
              </a:rPr>
              <a:t>Consult</a:t>
            </a:r>
          </a:p>
          <a:p>
            <a:pPr algn="ctr"/>
            <a:r>
              <a:rPr lang="en-US" sz="3200" dirty="0">
                <a:solidFill>
                  <a:srgbClr val="92D050"/>
                </a:solidFill>
                <a:latin typeface="Calibri Light" panose="020F0302020204030204"/>
              </a:rPr>
              <a:t>Design</a:t>
            </a:r>
          </a:p>
          <a:p>
            <a:pPr algn="ctr"/>
            <a:r>
              <a:rPr lang="en-US" sz="3200" dirty="0">
                <a:solidFill>
                  <a:srgbClr val="92D050"/>
                </a:solidFill>
                <a:latin typeface="Calibri Light" panose="020F0302020204030204"/>
              </a:rPr>
              <a:t>Act</a:t>
            </a:r>
          </a:p>
        </p:txBody>
      </p:sp>
      <p:sp>
        <p:nvSpPr>
          <p:cNvPr id="11" name="Rounded Rectangle 10"/>
          <p:cNvSpPr/>
          <p:nvPr/>
        </p:nvSpPr>
        <p:spPr>
          <a:xfrm>
            <a:off x="5325627" y="5746459"/>
            <a:ext cx="3054697" cy="905550"/>
          </a:xfrm>
          <a:prstGeom prst="roundRect">
            <a:avLst/>
          </a:prstGeom>
          <a:solidFill>
            <a:schemeClr val="bg1">
              <a:alpha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200" dirty="0">
                <a:solidFill>
                  <a:prstClr val="white"/>
                </a:solidFill>
                <a:latin typeface="Calibri Light" panose="020F0302020204030204"/>
              </a:rPr>
              <a:t>Secretariat</a:t>
            </a:r>
          </a:p>
        </p:txBody>
      </p:sp>
      <p:sp>
        <p:nvSpPr>
          <p:cNvPr id="12" name="Rounded Rectangle 11"/>
          <p:cNvSpPr/>
          <p:nvPr/>
        </p:nvSpPr>
        <p:spPr>
          <a:xfrm>
            <a:off x="5134709" y="4661170"/>
            <a:ext cx="3054697" cy="905550"/>
          </a:xfrm>
          <a:prstGeom prst="roundRect">
            <a:avLst/>
          </a:prstGeom>
          <a:solidFill>
            <a:schemeClr val="bg1">
              <a:alpha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200" dirty="0">
                <a:solidFill>
                  <a:prstClr val="white"/>
                </a:solidFill>
                <a:latin typeface="Calibri Light" panose="020F0302020204030204"/>
              </a:rPr>
              <a:t>Agencies</a:t>
            </a:r>
          </a:p>
        </p:txBody>
      </p:sp>
      <p:sp>
        <p:nvSpPr>
          <p:cNvPr id="13" name="Rounded Rectangle 12"/>
          <p:cNvSpPr/>
          <p:nvPr/>
        </p:nvSpPr>
        <p:spPr>
          <a:xfrm>
            <a:off x="4873452" y="3575881"/>
            <a:ext cx="3054697" cy="905550"/>
          </a:xfrm>
          <a:prstGeom prst="roundRect">
            <a:avLst/>
          </a:prstGeom>
          <a:solidFill>
            <a:schemeClr val="bg1">
              <a:alpha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200" dirty="0">
                <a:solidFill>
                  <a:prstClr val="white"/>
                </a:solidFill>
                <a:latin typeface="Calibri Light" panose="020F0302020204030204"/>
              </a:rPr>
              <a:t>Countries</a:t>
            </a:r>
          </a:p>
        </p:txBody>
      </p:sp>
      <p:sp>
        <p:nvSpPr>
          <p:cNvPr id="14" name="Rounded Rectangle 13"/>
          <p:cNvSpPr/>
          <p:nvPr/>
        </p:nvSpPr>
        <p:spPr>
          <a:xfrm>
            <a:off x="5134709" y="2490592"/>
            <a:ext cx="3878665" cy="905550"/>
          </a:xfrm>
          <a:prstGeom prst="roundRect">
            <a:avLst/>
          </a:prstGeom>
          <a:solidFill>
            <a:schemeClr val="bg1">
              <a:alpha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200" dirty="0">
                <a:solidFill>
                  <a:prstClr val="white"/>
                </a:solidFill>
                <a:latin typeface="Calibri Light" panose="020F0302020204030204"/>
              </a:rPr>
              <a:t>Private sector</a:t>
            </a:r>
          </a:p>
        </p:txBody>
      </p:sp>
      <p:sp>
        <p:nvSpPr>
          <p:cNvPr id="15" name="Rounded Rectangle 14"/>
          <p:cNvSpPr/>
          <p:nvPr/>
        </p:nvSpPr>
        <p:spPr>
          <a:xfrm>
            <a:off x="5325627" y="1405303"/>
            <a:ext cx="3878665" cy="905550"/>
          </a:xfrm>
          <a:prstGeom prst="roundRect">
            <a:avLst/>
          </a:prstGeom>
          <a:solidFill>
            <a:schemeClr val="bg1">
              <a:alpha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200" dirty="0">
                <a:solidFill>
                  <a:prstClr val="white"/>
                </a:solidFill>
                <a:latin typeface="Calibri Light" panose="020F0302020204030204"/>
              </a:rPr>
              <a:t>Civil society</a:t>
            </a:r>
          </a:p>
        </p:txBody>
      </p:sp>
      <p:sp>
        <p:nvSpPr>
          <p:cNvPr id="16" name="Rounded Rectangle 15"/>
          <p:cNvSpPr/>
          <p:nvPr/>
        </p:nvSpPr>
        <p:spPr>
          <a:xfrm>
            <a:off x="5537009" y="320014"/>
            <a:ext cx="3878665" cy="905550"/>
          </a:xfrm>
          <a:prstGeom prst="roundRect">
            <a:avLst/>
          </a:prstGeom>
          <a:solidFill>
            <a:schemeClr val="bg1">
              <a:alpha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200" dirty="0">
                <a:solidFill>
                  <a:prstClr val="white"/>
                </a:solidFill>
                <a:latin typeface="Calibri Light" panose="020F0302020204030204"/>
              </a:rPr>
              <a:t>Conventions</a:t>
            </a:r>
          </a:p>
        </p:txBody>
      </p:sp>
    </p:spTree>
    <p:extLst>
      <p:ext uri="{BB962C8B-B14F-4D97-AF65-F5344CB8AC3E}">
        <p14:creationId xmlns:p14="http://schemas.microsoft.com/office/powerpoint/2010/main" val="11169504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2192000" cy="6857998"/>
          </a:xfrm>
          <a:solidFill>
            <a:schemeClr val="bg1">
              <a:alpha val="75000"/>
            </a:schemeClr>
          </a:solidFill>
        </p:spPr>
        <p:txBody>
          <a:bodyPr lIns="274320" tIns="91440" rIns="274320" bIns="91440" anchor="ctr" anchorCtr="0">
            <a:noAutofit/>
          </a:bodyPr>
          <a:lstStyle/>
          <a:p>
            <a:pPr marL="0" indent="0">
              <a:lnSpc>
                <a:spcPct val="100000"/>
              </a:lnSpc>
              <a:spcBef>
                <a:spcPts val="0"/>
              </a:spcBef>
              <a:buNone/>
            </a:pPr>
            <a:r>
              <a:rPr lang="en-US" sz="4400" dirty="0">
                <a:latin typeface="Calibri Light" panose="020F0302020204030204" pitchFamily="34" charset="0"/>
              </a:rPr>
              <a:t>Results architecture</a:t>
            </a:r>
          </a:p>
          <a:p>
            <a:pPr marL="0" indent="0">
              <a:lnSpc>
                <a:spcPct val="100000"/>
              </a:lnSpc>
              <a:spcBef>
                <a:spcPts val="0"/>
              </a:spcBef>
              <a:buNone/>
            </a:pPr>
            <a:endParaRPr lang="en-US" sz="3600" b="1" dirty="0">
              <a:latin typeface="Calibri Light" panose="020F0302020204030204" pitchFamily="34" charset="0"/>
            </a:endParaRPr>
          </a:p>
          <a:p>
            <a:pPr>
              <a:lnSpc>
                <a:spcPct val="100000"/>
              </a:lnSpc>
              <a:spcBef>
                <a:spcPts val="0"/>
              </a:spcBef>
            </a:pPr>
            <a:r>
              <a:rPr lang="en-US" dirty="0">
                <a:latin typeface="Calibri Light" panose="020F0302020204030204" pitchFamily="34" charset="0"/>
              </a:rPr>
              <a:t>focus on a </a:t>
            </a:r>
            <a:r>
              <a:rPr lang="en-US" dirty="0">
                <a:solidFill>
                  <a:srgbClr val="92D050"/>
                </a:solidFill>
                <a:latin typeface="Calibri Light" panose="020F0302020204030204" pitchFamily="34" charset="0"/>
              </a:rPr>
              <a:t>limited number </a:t>
            </a:r>
            <a:r>
              <a:rPr lang="en-US" dirty="0">
                <a:latin typeface="Calibri Light" panose="020F0302020204030204" pitchFamily="34" charset="0"/>
              </a:rPr>
              <a:t>of core, corporate results indicators</a:t>
            </a:r>
          </a:p>
          <a:p>
            <a:pPr>
              <a:lnSpc>
                <a:spcPct val="100000"/>
              </a:lnSpc>
              <a:spcBef>
                <a:spcPts val="0"/>
              </a:spcBef>
            </a:pPr>
            <a:r>
              <a:rPr lang="en-US" dirty="0">
                <a:latin typeface="Calibri Light" panose="020F0302020204030204" pitchFamily="34" charset="0"/>
              </a:rPr>
              <a:t>harmonizing with </a:t>
            </a:r>
            <a:r>
              <a:rPr lang="en-US" dirty="0">
                <a:solidFill>
                  <a:srgbClr val="92D050"/>
                </a:solidFill>
                <a:latin typeface="Calibri Light" panose="020F0302020204030204" pitchFamily="34" charset="0"/>
              </a:rPr>
              <a:t>SDG</a:t>
            </a:r>
            <a:r>
              <a:rPr lang="en-US" dirty="0">
                <a:latin typeface="Calibri Light" panose="020F0302020204030204" pitchFamily="34" charset="0"/>
              </a:rPr>
              <a:t> indicators and targets</a:t>
            </a:r>
          </a:p>
          <a:p>
            <a:pPr>
              <a:lnSpc>
                <a:spcPct val="100000"/>
              </a:lnSpc>
              <a:spcBef>
                <a:spcPts val="0"/>
              </a:spcBef>
            </a:pPr>
            <a:r>
              <a:rPr lang="en-US" dirty="0">
                <a:latin typeface="Calibri Light" panose="020F0302020204030204" pitchFamily="34" charset="0"/>
              </a:rPr>
              <a:t>availability, accessibility, quality and timeliness of results information</a:t>
            </a:r>
          </a:p>
          <a:p>
            <a:pPr>
              <a:lnSpc>
                <a:spcPct val="100000"/>
              </a:lnSpc>
              <a:spcBef>
                <a:spcPts val="0"/>
              </a:spcBef>
            </a:pPr>
            <a:endParaRPr lang="en-US" dirty="0">
              <a:latin typeface="Calibri Light" panose="020F0302020204030204" pitchFamily="34" charset="0"/>
            </a:endParaRPr>
          </a:p>
          <a:p>
            <a:pPr marL="0" indent="0">
              <a:lnSpc>
                <a:spcPct val="100000"/>
              </a:lnSpc>
              <a:spcBef>
                <a:spcPts val="0"/>
              </a:spcBef>
              <a:buNone/>
            </a:pPr>
            <a:r>
              <a:rPr lang="en-US" dirty="0">
                <a:latin typeface="Calibri Light" panose="020F0302020204030204" pitchFamily="34" charset="0"/>
              </a:rPr>
              <a:t>→ accountability and improved management for higher impact</a:t>
            </a:r>
          </a:p>
        </p:txBody>
      </p:sp>
    </p:spTree>
    <p:extLst>
      <p:ext uri="{BB962C8B-B14F-4D97-AF65-F5344CB8AC3E}">
        <p14:creationId xmlns:p14="http://schemas.microsoft.com/office/powerpoint/2010/main" val="38134938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529388" y="653417"/>
          <a:ext cx="11057021" cy="6011515"/>
        </p:xfrm>
        <a:graphic>
          <a:graphicData uri="http://schemas.openxmlformats.org/drawingml/2006/table">
            <a:tbl>
              <a:tblPr firstRow="1" firstCol="1" bandRow="1"/>
              <a:tblGrid>
                <a:gridCol w="2287675">
                  <a:extLst>
                    <a:ext uri="{9D8B030D-6E8A-4147-A177-3AD203B41FA5}">
                      <a16:colId xmlns:a16="http://schemas.microsoft.com/office/drawing/2014/main" val="2756409856"/>
                    </a:ext>
                  </a:extLst>
                </a:gridCol>
                <a:gridCol w="1326449">
                  <a:extLst>
                    <a:ext uri="{9D8B030D-6E8A-4147-A177-3AD203B41FA5}">
                      <a16:colId xmlns:a16="http://schemas.microsoft.com/office/drawing/2014/main" val="325064448"/>
                    </a:ext>
                  </a:extLst>
                </a:gridCol>
                <a:gridCol w="1547388">
                  <a:extLst>
                    <a:ext uri="{9D8B030D-6E8A-4147-A177-3AD203B41FA5}">
                      <a16:colId xmlns:a16="http://schemas.microsoft.com/office/drawing/2014/main" val="196159275"/>
                    </a:ext>
                  </a:extLst>
                </a:gridCol>
                <a:gridCol w="1621305">
                  <a:extLst>
                    <a:ext uri="{9D8B030D-6E8A-4147-A177-3AD203B41FA5}">
                      <a16:colId xmlns:a16="http://schemas.microsoft.com/office/drawing/2014/main" val="672058001"/>
                    </a:ext>
                  </a:extLst>
                </a:gridCol>
                <a:gridCol w="1399548">
                  <a:extLst>
                    <a:ext uri="{9D8B030D-6E8A-4147-A177-3AD203B41FA5}">
                      <a16:colId xmlns:a16="http://schemas.microsoft.com/office/drawing/2014/main" val="1622325098"/>
                    </a:ext>
                  </a:extLst>
                </a:gridCol>
                <a:gridCol w="1253351">
                  <a:extLst>
                    <a:ext uri="{9D8B030D-6E8A-4147-A177-3AD203B41FA5}">
                      <a16:colId xmlns:a16="http://schemas.microsoft.com/office/drawing/2014/main" val="1294554890"/>
                    </a:ext>
                  </a:extLst>
                </a:gridCol>
                <a:gridCol w="1621305">
                  <a:extLst>
                    <a:ext uri="{9D8B030D-6E8A-4147-A177-3AD203B41FA5}">
                      <a16:colId xmlns:a16="http://schemas.microsoft.com/office/drawing/2014/main" val="227923955"/>
                    </a:ext>
                  </a:extLst>
                </a:gridCol>
              </a:tblGrid>
              <a:tr h="379676">
                <a:tc>
                  <a:txBody>
                    <a:bodyPr/>
                    <a:lstStyle/>
                    <a:p>
                      <a:pPr marL="0" marR="0" algn="ctr">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GEB Categories</a:t>
                      </a:r>
                      <a:endParaRPr lang="en-US" sz="1050" b="0" dirty="0">
                        <a:solidFill>
                          <a:schemeClr val="tx1"/>
                        </a:solidFill>
                        <a:effectLst/>
                        <a:latin typeface="+mj-lt"/>
                        <a:ea typeface="Yu Mincho"/>
                        <a:cs typeface="Times New Roman" panose="02020603050405020304" pitchFamily="18" charset="0"/>
                      </a:endParaRPr>
                    </a:p>
                  </a:txBody>
                  <a:tcPr marL="41460" marR="41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marL="0" marR="0" algn="ctr">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Biodiversity (Land and Water)</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gn="ctr">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Sustainable Land and Water Management</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marL="0" marR="0" algn="ctr">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De-Carbonization/Reduced Emissions</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gn="ctr">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Reduced Pollution/Waste</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22810876"/>
                  </a:ext>
                </a:extLst>
              </a:tr>
              <a:tr h="805604">
                <a:tc>
                  <a:txBody>
                    <a:bodyPr/>
                    <a:lstStyle/>
                    <a:p>
                      <a:pPr marL="0" marR="0" algn="ctr">
                        <a:spcBef>
                          <a:spcPts val="0"/>
                        </a:spcBef>
                        <a:spcAft>
                          <a:spcPts val="0"/>
                        </a:spcAft>
                      </a:pPr>
                      <a:r>
                        <a:rPr lang="en-US" sz="1050" b="0" dirty="0">
                          <a:solidFill>
                            <a:schemeClr val="tx1"/>
                          </a:solidFill>
                          <a:effectLst/>
                          <a:latin typeface="+mj-lt"/>
                          <a:ea typeface="Calibri" panose="020F0502020204030204" pitchFamily="34" charset="0"/>
                          <a:cs typeface="Calibri" panose="020F0502020204030204" pitchFamily="34" charset="0"/>
                        </a:rPr>
                        <a:t>Results Area</a:t>
                      </a:r>
                      <a:endParaRPr lang="en-US" sz="1050" b="0" dirty="0">
                        <a:solidFill>
                          <a:schemeClr val="tx1"/>
                        </a:solidFill>
                        <a:effectLst/>
                        <a:latin typeface="+mj-lt"/>
                        <a:ea typeface="Yu Mincho"/>
                        <a:cs typeface="Times New Roman" panose="02020603050405020304" pitchFamily="18" charset="0"/>
                      </a:endParaRPr>
                    </a:p>
                    <a:p>
                      <a:pPr marL="0" marR="0" algn="ctr">
                        <a:spcBef>
                          <a:spcPts val="0"/>
                        </a:spcBef>
                        <a:spcAft>
                          <a:spcPts val="0"/>
                        </a:spcAft>
                      </a:pPr>
                      <a:r>
                        <a:rPr lang="en-US" sz="90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900" b="0" dirty="0">
                          <a:solidFill>
                            <a:schemeClr val="tx1"/>
                          </a:solidFill>
                          <a:effectLst/>
                          <a:latin typeface="+mj-lt"/>
                          <a:ea typeface="Calibri" panose="020F0502020204030204" pitchFamily="34" charset="0"/>
                          <a:cs typeface="Times New Roman" panose="02020603050405020304" pitchFamily="18" charset="0"/>
                        </a:rPr>
                        <a:t>Species with improved status (#),</a:t>
                      </a:r>
                      <a:endParaRPr lang="en-US" sz="1050" b="0" dirty="0">
                        <a:solidFill>
                          <a:schemeClr val="tx1"/>
                        </a:solidFill>
                        <a:effectLst/>
                        <a:latin typeface="+mj-lt"/>
                        <a:ea typeface="Yu Mincho"/>
                        <a:cs typeface="Times New Roman" panose="02020603050405020304" pitchFamily="18" charset="0"/>
                      </a:endParaRPr>
                    </a:p>
                    <a:p>
                      <a:pPr marL="0" marR="0" algn="ctr">
                        <a:spcBef>
                          <a:spcPts val="0"/>
                        </a:spcBef>
                        <a:spcAft>
                          <a:spcPts val="0"/>
                        </a:spcAft>
                      </a:pPr>
                      <a:r>
                        <a:rPr lang="en-US" sz="900" b="0" dirty="0">
                          <a:solidFill>
                            <a:schemeClr val="tx1"/>
                          </a:solidFill>
                          <a:effectLst/>
                          <a:latin typeface="+mj-lt"/>
                          <a:ea typeface="Calibri" panose="020F0502020204030204" pitchFamily="34" charset="0"/>
                          <a:cs typeface="Times New Roman" panose="02020603050405020304" pitchFamily="18" charset="0"/>
                        </a:rPr>
                        <a:t>Protected Areas created in Landscapes / Seascapes (HA)</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900" b="0" dirty="0">
                          <a:solidFill>
                            <a:schemeClr val="tx1"/>
                          </a:solidFill>
                          <a:effectLst/>
                          <a:latin typeface="+mj-lt"/>
                          <a:ea typeface="Calibri" panose="020F0502020204030204" pitchFamily="34" charset="0"/>
                          <a:cs typeface="Times New Roman" panose="02020603050405020304" pitchFamily="18" charset="0"/>
                        </a:rPr>
                        <a:t>Proportion of Fisheries Managed Sustainably, </a:t>
                      </a:r>
                      <a:endParaRPr lang="en-US" sz="1050" b="0" dirty="0">
                        <a:solidFill>
                          <a:schemeClr val="tx1"/>
                        </a:solidFill>
                        <a:effectLst/>
                        <a:latin typeface="+mj-lt"/>
                        <a:ea typeface="Yu Mincho"/>
                        <a:cs typeface="Times New Roman" panose="02020603050405020304" pitchFamily="18" charset="0"/>
                      </a:endParaRPr>
                    </a:p>
                    <a:p>
                      <a:pPr marL="0" marR="0" algn="ctr">
                        <a:spcBef>
                          <a:spcPts val="0"/>
                        </a:spcBef>
                        <a:spcAft>
                          <a:spcPts val="0"/>
                        </a:spcAft>
                      </a:pPr>
                      <a:r>
                        <a:rPr lang="en-US" sz="90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p>
                      <a:pPr marL="0" marR="0" algn="ctr">
                        <a:spcBef>
                          <a:spcPts val="0"/>
                        </a:spcBef>
                        <a:spcAft>
                          <a:spcPts val="0"/>
                        </a:spcAft>
                      </a:pPr>
                      <a:r>
                        <a:rPr lang="en-US" sz="900" b="0" dirty="0">
                          <a:solidFill>
                            <a:schemeClr val="tx1"/>
                          </a:solidFill>
                          <a:effectLst/>
                          <a:latin typeface="+mj-lt"/>
                          <a:ea typeface="Calibri" panose="020F0502020204030204" pitchFamily="34" charset="0"/>
                          <a:cs typeface="Times New Roman" panose="02020603050405020304" pitchFamily="18" charset="0"/>
                        </a:rPr>
                        <a:t>Basins with Enhanced Water-Food-energy Ecosystem Security (#/HA)</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900" b="0" dirty="0">
                          <a:solidFill>
                            <a:schemeClr val="tx1"/>
                          </a:solidFill>
                          <a:effectLst/>
                          <a:latin typeface="+mj-lt"/>
                          <a:ea typeface="Calibri" panose="020F0502020204030204" pitchFamily="34" charset="0"/>
                          <a:cs typeface="Times New Roman" panose="02020603050405020304" pitchFamily="18" charset="0"/>
                        </a:rPr>
                        <a:t>Area of Sustainably Managed Landscapes (hectares); Freshwater Resources Managed Sustainably</a:t>
                      </a:r>
                      <a:endParaRPr lang="en-US" sz="1050" b="0" dirty="0">
                        <a:solidFill>
                          <a:schemeClr val="tx1"/>
                        </a:solidFill>
                        <a:effectLst/>
                        <a:latin typeface="+mj-lt"/>
                        <a:ea typeface="Yu Mincho"/>
                        <a:cs typeface="Times New Roman" panose="02020603050405020304" pitchFamily="18" charset="0"/>
                      </a:endParaRPr>
                    </a:p>
                    <a:p>
                      <a:pPr marL="0" marR="0" algn="ctr">
                        <a:spcBef>
                          <a:spcPts val="0"/>
                        </a:spcBef>
                        <a:spcAft>
                          <a:spcPts val="0"/>
                        </a:spcAft>
                      </a:pPr>
                      <a:r>
                        <a:rPr lang="en-US" sz="900" b="0" dirty="0">
                          <a:solidFill>
                            <a:schemeClr val="tx1"/>
                          </a:solidFill>
                          <a:effectLst/>
                          <a:latin typeface="+mj-lt"/>
                          <a:ea typeface="Calibri" panose="020F0502020204030204" pitchFamily="34" charset="0"/>
                          <a:cs typeface="Times New Roman" panose="02020603050405020304" pitchFamily="18" charset="0"/>
                        </a:rPr>
                        <a:t>(%)</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900" b="0">
                          <a:solidFill>
                            <a:schemeClr val="tx1"/>
                          </a:solidFill>
                          <a:effectLst/>
                          <a:latin typeface="+mj-lt"/>
                          <a:ea typeface="Calibri" panose="020F0502020204030204" pitchFamily="34" charset="0"/>
                          <a:cs typeface="Times New Roman" panose="02020603050405020304" pitchFamily="18" charset="0"/>
                        </a:rPr>
                        <a:t>Areas with Deforestation Reduced (Hectares), Forest Stocks Conserved (Tons)</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900" b="0">
                          <a:solidFill>
                            <a:schemeClr val="tx1"/>
                          </a:solidFill>
                          <a:effectLst/>
                          <a:latin typeface="+mj-lt"/>
                          <a:ea typeface="Calibri" panose="020F0502020204030204" pitchFamily="34" charset="0"/>
                          <a:cs typeface="Times New Roman" panose="02020603050405020304" pitchFamily="18" charset="0"/>
                        </a:rPr>
                        <a:t>Emissions avoided or reduced (Tons of CO</a:t>
                      </a:r>
                      <a:r>
                        <a:rPr lang="en-US" sz="900" b="0" baseline="-25000">
                          <a:solidFill>
                            <a:schemeClr val="tx1"/>
                          </a:solidFill>
                          <a:effectLst/>
                          <a:latin typeface="+mj-lt"/>
                          <a:ea typeface="Calibri" panose="020F0502020204030204" pitchFamily="34" charset="0"/>
                          <a:cs typeface="Times New Roman" panose="02020603050405020304" pitchFamily="18" charset="0"/>
                        </a:rPr>
                        <a:t>2</a:t>
                      </a:r>
                      <a:r>
                        <a:rPr lang="en-US" sz="900" b="0">
                          <a:solidFill>
                            <a:schemeClr val="tx1"/>
                          </a:solidFill>
                          <a:effectLst/>
                          <a:latin typeface="+mj-lt"/>
                          <a:ea typeface="Calibri" panose="020F0502020204030204" pitchFamily="34" charset="0"/>
                          <a:cs typeface="Times New Roman" panose="02020603050405020304" pitchFamily="18" charset="0"/>
                        </a:rPr>
                        <a:t>e)</a:t>
                      </a:r>
                      <a:endParaRPr lang="en-US" sz="1050" b="0">
                        <a:solidFill>
                          <a:schemeClr val="tx1"/>
                        </a:solidFill>
                        <a:effectLst/>
                        <a:latin typeface="+mj-lt"/>
                        <a:ea typeface="Yu Mincho"/>
                        <a:cs typeface="Times New Roman" panose="02020603050405020304" pitchFamily="18" charset="0"/>
                      </a:endParaRPr>
                    </a:p>
                    <a:p>
                      <a:pPr marL="0" marR="0" algn="ctr">
                        <a:spcBef>
                          <a:spcPts val="0"/>
                        </a:spcBef>
                        <a:spcAft>
                          <a:spcPts val="0"/>
                        </a:spcAft>
                      </a:pPr>
                      <a:r>
                        <a:rPr lang="en-US" sz="90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900" b="0" dirty="0">
                          <a:solidFill>
                            <a:schemeClr val="tx1"/>
                          </a:solidFill>
                          <a:effectLst/>
                          <a:latin typeface="+mj-lt"/>
                          <a:ea typeface="Calibri" panose="020F0502020204030204" pitchFamily="34" charset="0"/>
                          <a:cs typeface="Times New Roman" panose="02020603050405020304" pitchFamily="18" charset="0"/>
                        </a:rPr>
                        <a:t>Quantity of Pollutants, Waste Reduced or Eliminated</a:t>
                      </a:r>
                      <a:endParaRPr lang="en-US" sz="1050" b="0" dirty="0">
                        <a:solidFill>
                          <a:schemeClr val="tx1"/>
                        </a:solidFill>
                        <a:effectLst/>
                        <a:latin typeface="+mj-lt"/>
                        <a:ea typeface="Yu Mincho"/>
                        <a:cs typeface="Times New Roman" panose="02020603050405020304" pitchFamily="18" charset="0"/>
                      </a:endParaRPr>
                    </a:p>
                    <a:p>
                      <a:pPr marL="0" marR="0" algn="ctr">
                        <a:spcBef>
                          <a:spcPts val="0"/>
                        </a:spcBef>
                        <a:spcAft>
                          <a:spcPts val="0"/>
                        </a:spcAft>
                      </a:pPr>
                      <a:r>
                        <a:rPr lang="en-US" sz="900" b="0" dirty="0">
                          <a:solidFill>
                            <a:schemeClr val="tx1"/>
                          </a:solidFill>
                          <a:effectLst/>
                          <a:latin typeface="+mj-lt"/>
                          <a:ea typeface="Calibri" panose="020F0502020204030204" pitchFamily="34" charset="0"/>
                          <a:cs typeface="Times New Roman" panose="02020603050405020304" pitchFamily="18" charset="0"/>
                        </a:rPr>
                        <a:t>(Tons)</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28958564"/>
                  </a:ext>
                </a:extLst>
              </a:tr>
              <a:tr h="156645">
                <a:tc>
                  <a:txBody>
                    <a:bodyPr/>
                    <a:lstStyle/>
                    <a:p>
                      <a:pPr marL="0" marR="0">
                        <a:spcBef>
                          <a:spcPts val="0"/>
                        </a:spcBef>
                        <a:spcAft>
                          <a:spcPts val="0"/>
                        </a:spcAft>
                      </a:pPr>
                      <a:r>
                        <a:rPr lang="en-US" sz="1000" b="0" dirty="0">
                          <a:solidFill>
                            <a:schemeClr val="tx1"/>
                          </a:solidFill>
                          <a:effectLst/>
                          <a:latin typeface="+mj-lt"/>
                          <a:ea typeface="Calibri" panose="020F0502020204030204" pitchFamily="34" charset="0"/>
                          <a:cs typeface="Times New Roman" panose="02020603050405020304" pitchFamily="18" charset="0"/>
                        </a:rPr>
                        <a:t>Impact Programs</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spcBef>
                          <a:spcPts val="0"/>
                        </a:spcBef>
                        <a:spcAft>
                          <a:spcPts val="0"/>
                        </a:spcAft>
                      </a:pPr>
                      <a:r>
                        <a:rPr lang="en-US" sz="1050" b="0">
                          <a:solidFill>
                            <a:schemeClr val="tx1"/>
                          </a:solidFill>
                          <a:effectLst/>
                          <a:highlight>
                            <a:srgbClr val="00FF00"/>
                          </a:highligh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980793384"/>
                  </a:ext>
                </a:extLst>
              </a:tr>
              <a:tr h="156645">
                <a:tc>
                  <a:txBody>
                    <a:bodyPr/>
                    <a:lstStyle/>
                    <a:p>
                      <a:pPr marL="0" marR="0">
                        <a:spcBef>
                          <a:spcPts val="0"/>
                        </a:spcBef>
                        <a:spcAft>
                          <a:spcPts val="0"/>
                        </a:spcAft>
                      </a:pPr>
                      <a:r>
                        <a:rPr lang="en-US" sz="1000" b="0" dirty="0">
                          <a:solidFill>
                            <a:schemeClr val="tx1"/>
                          </a:solidFill>
                          <a:effectLst/>
                          <a:latin typeface="+mj-lt"/>
                          <a:ea typeface="Times New Roman" panose="02020603050405020304" pitchFamily="18" charset="0"/>
                          <a:cs typeface="Times New Roman" panose="02020603050405020304" pitchFamily="18" charset="0"/>
                        </a:rPr>
                        <a:t>Landscape Restoration</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2452969"/>
                  </a:ext>
                </a:extLst>
              </a:tr>
              <a:tr h="241065">
                <a:tc>
                  <a:txBody>
                    <a:bodyPr/>
                    <a:lstStyle/>
                    <a:p>
                      <a:pPr marL="0" marR="0">
                        <a:spcBef>
                          <a:spcPts val="0"/>
                        </a:spcBef>
                        <a:spcAft>
                          <a:spcPts val="0"/>
                        </a:spcAft>
                      </a:pPr>
                      <a:r>
                        <a:rPr lang="en-US" sz="1000" b="0" dirty="0">
                          <a:solidFill>
                            <a:schemeClr val="tx1"/>
                          </a:solidFill>
                          <a:effectLst/>
                          <a:latin typeface="+mj-lt"/>
                          <a:ea typeface="Times New Roman" panose="02020603050405020304" pitchFamily="18" charset="0"/>
                          <a:cs typeface="Times New Roman" panose="02020603050405020304" pitchFamily="18" charset="0"/>
                        </a:rPr>
                        <a:t>Transforming Energy Systems</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0429654"/>
                  </a:ext>
                </a:extLst>
              </a:tr>
              <a:tr h="156645">
                <a:tc>
                  <a:txBody>
                    <a:bodyPr/>
                    <a:lstStyle/>
                    <a:p>
                      <a:pPr marL="0" marR="0">
                        <a:spcBef>
                          <a:spcPts val="0"/>
                        </a:spcBef>
                        <a:spcAft>
                          <a:spcPts val="0"/>
                        </a:spcAft>
                      </a:pPr>
                      <a:r>
                        <a:rPr lang="en-US" sz="1000" b="0">
                          <a:solidFill>
                            <a:schemeClr val="tx1"/>
                          </a:solidFill>
                          <a:effectLst/>
                          <a:latin typeface="+mj-lt"/>
                          <a:ea typeface="Times New Roman" panose="02020603050405020304" pitchFamily="18" charset="0"/>
                          <a:cs typeface="Times New Roman" panose="02020603050405020304" pitchFamily="18" charset="0"/>
                        </a:rPr>
                        <a:t>Food Systems</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5950804"/>
                  </a:ext>
                </a:extLst>
              </a:tr>
              <a:tr h="156645">
                <a:tc>
                  <a:txBody>
                    <a:bodyPr/>
                    <a:lstStyle/>
                    <a:p>
                      <a:pPr marL="0" marR="0">
                        <a:spcBef>
                          <a:spcPts val="0"/>
                        </a:spcBef>
                        <a:spcAft>
                          <a:spcPts val="0"/>
                        </a:spcAft>
                      </a:pPr>
                      <a:r>
                        <a:rPr lang="en-US" sz="1000" b="0" dirty="0">
                          <a:solidFill>
                            <a:schemeClr val="tx1"/>
                          </a:solidFill>
                          <a:effectLst/>
                          <a:latin typeface="+mj-lt"/>
                          <a:ea typeface="Times New Roman" panose="02020603050405020304" pitchFamily="18" charset="0"/>
                          <a:cs typeface="Times New Roman" panose="02020603050405020304" pitchFamily="18" charset="0"/>
                        </a:rPr>
                        <a:t>Sustainable Cities</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3206466347"/>
                  </a:ext>
                </a:extLst>
              </a:tr>
              <a:tr h="156645">
                <a:tc>
                  <a:txBody>
                    <a:bodyPr/>
                    <a:lstStyle/>
                    <a:p>
                      <a:pPr marL="0" marR="0">
                        <a:spcBef>
                          <a:spcPts val="0"/>
                        </a:spcBef>
                        <a:spcAft>
                          <a:spcPts val="0"/>
                        </a:spcAft>
                      </a:pPr>
                      <a:r>
                        <a:rPr lang="en-US" sz="1000" b="0" dirty="0">
                          <a:solidFill>
                            <a:schemeClr val="tx1"/>
                          </a:solidFill>
                          <a:effectLst/>
                          <a:latin typeface="+mj-lt"/>
                          <a:ea typeface="Times New Roman" panose="02020603050405020304" pitchFamily="18" charset="0"/>
                          <a:cs typeface="Times New Roman" panose="02020603050405020304" pitchFamily="18" charset="0"/>
                        </a:rPr>
                        <a:t>Environmental Security</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26397520"/>
                  </a:ext>
                </a:extLst>
              </a:tr>
              <a:tr h="241065">
                <a:tc>
                  <a:txBody>
                    <a:bodyPr/>
                    <a:lstStyle/>
                    <a:p>
                      <a:pPr marL="0" marR="0">
                        <a:spcBef>
                          <a:spcPts val="0"/>
                        </a:spcBef>
                        <a:spcAft>
                          <a:spcPts val="0"/>
                        </a:spcAft>
                      </a:pPr>
                      <a:r>
                        <a:rPr lang="en-US" sz="1000" b="0" dirty="0">
                          <a:solidFill>
                            <a:schemeClr val="tx1"/>
                          </a:solidFill>
                          <a:effectLst/>
                          <a:latin typeface="+mj-lt"/>
                          <a:ea typeface="Times New Roman" panose="02020603050405020304" pitchFamily="18" charset="0"/>
                          <a:cs typeface="Times New Roman" panose="02020603050405020304" pitchFamily="18" charset="0"/>
                        </a:rPr>
                        <a:t>Healthy Oceans for Sustainable Fisheries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0386954"/>
                  </a:ext>
                </a:extLst>
              </a:tr>
              <a:tr h="156645">
                <a:tc>
                  <a:txBody>
                    <a:bodyPr/>
                    <a:lstStyle/>
                    <a:p>
                      <a:pPr marL="0" marR="0">
                        <a:spcBef>
                          <a:spcPts val="0"/>
                        </a:spcBef>
                        <a:spcAft>
                          <a:spcPts val="0"/>
                        </a:spcAft>
                      </a:pPr>
                      <a:r>
                        <a:rPr lang="en-US" sz="1000" b="0">
                          <a:solidFill>
                            <a:schemeClr val="tx1"/>
                          </a:solidFill>
                          <a:effectLst/>
                          <a:latin typeface="+mj-lt"/>
                          <a:ea typeface="Times New Roman" panose="02020603050405020304" pitchFamily="18" charset="0"/>
                          <a:cs typeface="Times New Roman" panose="02020603050405020304" pitchFamily="18" charset="0"/>
                        </a:rPr>
                        <a:t>Natural Capital</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4916886"/>
                  </a:ext>
                </a:extLst>
              </a:tr>
              <a:tr h="156645">
                <a:tc>
                  <a:txBody>
                    <a:bodyPr/>
                    <a:lstStyle/>
                    <a:p>
                      <a:pPr marL="0" marR="0">
                        <a:spcBef>
                          <a:spcPts val="0"/>
                        </a:spcBef>
                        <a:spcAft>
                          <a:spcPts val="0"/>
                        </a:spcAft>
                      </a:pPr>
                      <a:r>
                        <a:rPr lang="en-US" sz="1000" b="0">
                          <a:solidFill>
                            <a:schemeClr val="tx1"/>
                          </a:solidFill>
                          <a:effectLst/>
                          <a:latin typeface="+mj-lt"/>
                          <a:ea typeface="Times New Roman" panose="02020603050405020304" pitchFamily="18" charset="0"/>
                          <a:cs typeface="Times New Roman" panose="02020603050405020304" pitchFamily="18" charset="0"/>
                        </a:rPr>
                        <a:t>Green Finance</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3222727840"/>
                  </a:ext>
                </a:extLst>
              </a:tr>
              <a:tr h="156645">
                <a:tc>
                  <a:txBody>
                    <a:bodyPr/>
                    <a:lstStyle/>
                    <a:p>
                      <a:pPr marL="0" marR="0">
                        <a:spcBef>
                          <a:spcPts val="0"/>
                        </a:spcBef>
                        <a:spcAft>
                          <a:spcPts val="0"/>
                        </a:spcAft>
                      </a:pPr>
                      <a:r>
                        <a:rPr lang="en-US" sz="1000" b="0" dirty="0">
                          <a:solidFill>
                            <a:schemeClr val="tx1"/>
                          </a:solidFill>
                          <a:effectLst/>
                          <a:latin typeface="+mj-lt"/>
                          <a:ea typeface="Times New Roman" panose="02020603050405020304" pitchFamily="18" charset="0"/>
                          <a:cs typeface="Times New Roman" panose="02020603050405020304" pitchFamily="18" charset="0"/>
                        </a:rPr>
                        <a:t>Green Infrastructure</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3176601288"/>
                  </a:ext>
                </a:extLst>
              </a:tr>
              <a:tr h="241065">
                <a:tc>
                  <a:txBody>
                    <a:bodyPr/>
                    <a:lstStyle/>
                    <a:p>
                      <a:pPr marL="0" marR="0">
                        <a:spcBef>
                          <a:spcPts val="0"/>
                        </a:spcBef>
                        <a:spcAft>
                          <a:spcPts val="0"/>
                        </a:spcAft>
                      </a:pPr>
                      <a:r>
                        <a:rPr lang="en-US" sz="1000" b="0" dirty="0">
                          <a:solidFill>
                            <a:schemeClr val="tx1"/>
                          </a:solidFill>
                          <a:effectLst/>
                          <a:latin typeface="+mj-lt"/>
                          <a:ea typeface="Times New Roman" panose="02020603050405020304" pitchFamily="18" charset="0"/>
                          <a:cs typeface="Times New Roman" panose="02020603050405020304" pitchFamily="18" charset="0"/>
                        </a:rPr>
                        <a:t>Agriculture Commodities Supply Chains</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8254173"/>
                  </a:ext>
                </a:extLst>
              </a:tr>
              <a:tr h="156645">
                <a:tc>
                  <a:txBody>
                    <a:bodyPr/>
                    <a:lstStyle/>
                    <a:p>
                      <a:pPr marL="0" marR="0">
                        <a:spcBef>
                          <a:spcPts val="0"/>
                        </a:spcBef>
                        <a:spcAft>
                          <a:spcPts val="0"/>
                        </a:spcAft>
                      </a:pPr>
                      <a:r>
                        <a:rPr lang="en-US" sz="1000" b="0" dirty="0">
                          <a:solidFill>
                            <a:schemeClr val="tx1"/>
                          </a:solidFill>
                          <a:effectLst/>
                          <a:latin typeface="+mj-lt"/>
                          <a:ea typeface="Times New Roman" panose="02020603050405020304" pitchFamily="18" charset="0"/>
                          <a:cs typeface="Times New Roman" panose="02020603050405020304" pitchFamily="18" charset="0"/>
                        </a:rPr>
                        <a:t>Amazon Landscapes</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3906544222"/>
                  </a:ext>
                </a:extLst>
              </a:tr>
              <a:tr h="241065">
                <a:tc>
                  <a:txBody>
                    <a:bodyPr/>
                    <a:lstStyle/>
                    <a:p>
                      <a:pPr marL="0" marR="0">
                        <a:spcBef>
                          <a:spcPts val="0"/>
                        </a:spcBef>
                        <a:spcAft>
                          <a:spcPts val="0"/>
                        </a:spcAft>
                      </a:pPr>
                      <a:r>
                        <a:rPr lang="en-US" sz="1000" b="0" dirty="0">
                          <a:solidFill>
                            <a:schemeClr val="tx1"/>
                          </a:solidFill>
                          <a:effectLst/>
                          <a:latin typeface="+mj-lt"/>
                          <a:ea typeface="Times New Roman" panose="02020603050405020304" pitchFamily="18" charset="0"/>
                          <a:cs typeface="Times New Roman" panose="02020603050405020304" pitchFamily="18" charset="0"/>
                        </a:rPr>
                        <a:t>Wildlife for Sustainable Development</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2448217"/>
                  </a:ext>
                </a:extLst>
              </a:tr>
              <a:tr h="361597">
                <a:tc>
                  <a:txBody>
                    <a:bodyPr/>
                    <a:lstStyle/>
                    <a:p>
                      <a:pPr marL="0" marR="0">
                        <a:spcBef>
                          <a:spcPts val="0"/>
                        </a:spcBef>
                        <a:spcAft>
                          <a:spcPts val="0"/>
                        </a:spcAft>
                      </a:pPr>
                      <a:r>
                        <a:rPr lang="en-US" sz="1000" b="0" dirty="0">
                          <a:solidFill>
                            <a:schemeClr val="tx1"/>
                          </a:solidFill>
                          <a:effectLst/>
                          <a:latin typeface="+mj-lt"/>
                          <a:ea typeface="Times New Roman" panose="02020603050405020304" pitchFamily="18" charset="0"/>
                          <a:cs typeface="Times New Roman" panose="02020603050405020304" pitchFamily="18" charset="0"/>
                        </a:rPr>
                        <a:t>Inclusive Conservation: Engaging Indigenous People</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7927396"/>
                  </a:ext>
                </a:extLst>
              </a:tr>
              <a:tr h="156645">
                <a:tc>
                  <a:txBody>
                    <a:bodyPr/>
                    <a:lstStyle/>
                    <a:p>
                      <a:pPr marL="0" marR="0">
                        <a:spcBef>
                          <a:spcPts val="0"/>
                        </a:spcBef>
                        <a:spcAft>
                          <a:spcPts val="0"/>
                        </a:spcAft>
                      </a:pPr>
                      <a:r>
                        <a:rPr lang="en-US" sz="1000" b="0" dirty="0">
                          <a:solidFill>
                            <a:schemeClr val="tx1"/>
                          </a:solidFill>
                          <a:effectLst/>
                          <a:latin typeface="+mj-lt"/>
                          <a:ea typeface="Times New Roman" panose="02020603050405020304" pitchFamily="18" charset="0"/>
                          <a:cs typeface="Times New Roman" panose="02020603050405020304" pitchFamily="18" charset="0"/>
                        </a:rPr>
                        <a:t>Circular Economy</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1098720330"/>
                  </a:ext>
                </a:extLst>
              </a:tr>
              <a:tr h="241065">
                <a:tc>
                  <a:txBody>
                    <a:bodyPr/>
                    <a:lstStyle/>
                    <a:p>
                      <a:pPr marL="0" marR="0">
                        <a:spcBef>
                          <a:spcPts val="0"/>
                        </a:spcBef>
                        <a:spcAft>
                          <a:spcPts val="0"/>
                        </a:spcAft>
                      </a:pPr>
                      <a:r>
                        <a:rPr lang="en-US" sz="1000" b="0" dirty="0">
                          <a:solidFill>
                            <a:schemeClr val="tx1"/>
                          </a:solidFill>
                          <a:effectLst/>
                          <a:latin typeface="+mj-lt"/>
                          <a:ea typeface="Times New Roman" panose="02020603050405020304" pitchFamily="18" charset="0"/>
                          <a:cs typeface="Times New Roman" panose="02020603050405020304" pitchFamily="18" charset="0"/>
                        </a:rPr>
                        <a:t>Integrated Planning for MEAs/SDGs</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3195825670"/>
                  </a:ext>
                </a:extLst>
              </a:tr>
              <a:tr h="361597">
                <a:tc>
                  <a:txBody>
                    <a:bodyPr/>
                    <a:lstStyle/>
                    <a:p>
                      <a:pPr marL="0" marR="0">
                        <a:spcBef>
                          <a:spcPts val="0"/>
                        </a:spcBef>
                        <a:spcAft>
                          <a:spcPts val="0"/>
                        </a:spcAft>
                      </a:pPr>
                      <a:r>
                        <a:rPr lang="en-US" sz="1000" b="0" dirty="0">
                          <a:solidFill>
                            <a:schemeClr val="tx1"/>
                          </a:solidFill>
                          <a:effectLst/>
                          <a:latin typeface="+mj-lt"/>
                          <a:ea typeface="Calibri" panose="020F0502020204030204" pitchFamily="34" charset="0"/>
                          <a:cs typeface="Times New Roman" panose="02020603050405020304" pitchFamily="18" charset="0"/>
                        </a:rPr>
                        <a:t>Focal Area Complementary Investments</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4001858"/>
                  </a:ext>
                </a:extLst>
              </a:tr>
              <a:tr h="156645">
                <a:tc>
                  <a:txBody>
                    <a:bodyPr/>
                    <a:lstStyle/>
                    <a:p>
                      <a:pPr marL="0" marR="0">
                        <a:spcBef>
                          <a:spcPts val="0"/>
                        </a:spcBef>
                        <a:spcAft>
                          <a:spcPts val="0"/>
                        </a:spcAft>
                      </a:pPr>
                      <a:r>
                        <a:rPr lang="en-US" sz="1000" b="0" dirty="0">
                          <a:solidFill>
                            <a:schemeClr val="tx1"/>
                          </a:solidFill>
                          <a:effectLst/>
                          <a:latin typeface="+mj-lt"/>
                          <a:ea typeface="Calibri" panose="020F0502020204030204" pitchFamily="34" charset="0"/>
                          <a:cs typeface="Times New Roman" panose="02020603050405020304" pitchFamily="18" charset="0"/>
                        </a:rPr>
                        <a:t>Biodiversity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5833707"/>
                  </a:ext>
                </a:extLst>
              </a:tr>
              <a:tr h="156645">
                <a:tc>
                  <a:txBody>
                    <a:bodyPr/>
                    <a:lstStyle/>
                    <a:p>
                      <a:pPr marL="0" marR="0">
                        <a:spcBef>
                          <a:spcPts val="0"/>
                        </a:spcBef>
                        <a:spcAft>
                          <a:spcPts val="0"/>
                        </a:spcAft>
                      </a:pPr>
                      <a:r>
                        <a:rPr lang="en-US" sz="1000" b="0" dirty="0">
                          <a:solidFill>
                            <a:schemeClr val="tx1"/>
                          </a:solidFill>
                          <a:effectLst/>
                          <a:latin typeface="+mj-lt"/>
                          <a:ea typeface="Calibri" panose="020F0502020204030204" pitchFamily="34" charset="0"/>
                          <a:cs typeface="Times New Roman" panose="02020603050405020304" pitchFamily="18" charset="0"/>
                        </a:rPr>
                        <a:t>Climate Change</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211311"/>
                  </a:ext>
                </a:extLst>
              </a:tr>
              <a:tr h="156645">
                <a:tc>
                  <a:txBody>
                    <a:bodyPr/>
                    <a:lstStyle/>
                    <a:p>
                      <a:pPr marL="0" marR="0">
                        <a:spcBef>
                          <a:spcPts val="0"/>
                        </a:spcBef>
                        <a:spcAft>
                          <a:spcPts val="0"/>
                        </a:spcAft>
                      </a:pPr>
                      <a:r>
                        <a:rPr lang="en-US" sz="1000" b="0" dirty="0">
                          <a:solidFill>
                            <a:schemeClr val="tx1"/>
                          </a:solidFill>
                          <a:effectLst/>
                          <a:latin typeface="+mj-lt"/>
                          <a:ea typeface="Calibri" panose="020F0502020204030204" pitchFamily="34" charset="0"/>
                          <a:cs typeface="Times New Roman" panose="02020603050405020304" pitchFamily="18" charset="0"/>
                        </a:rPr>
                        <a:t>Land Degradation</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7227879"/>
                  </a:ext>
                </a:extLst>
              </a:tr>
              <a:tr h="156645">
                <a:tc>
                  <a:txBody>
                    <a:bodyPr/>
                    <a:lstStyle/>
                    <a:p>
                      <a:pPr marL="0" marR="0">
                        <a:spcBef>
                          <a:spcPts val="0"/>
                        </a:spcBef>
                        <a:spcAft>
                          <a:spcPts val="0"/>
                        </a:spcAft>
                      </a:pPr>
                      <a:r>
                        <a:rPr lang="en-US" sz="1000" b="0" dirty="0">
                          <a:solidFill>
                            <a:schemeClr val="tx1"/>
                          </a:solidFill>
                          <a:effectLst/>
                          <a:latin typeface="+mj-lt"/>
                          <a:ea typeface="Calibri" panose="020F0502020204030204" pitchFamily="34" charset="0"/>
                          <a:cs typeface="Times New Roman" panose="02020603050405020304" pitchFamily="18" charset="0"/>
                        </a:rPr>
                        <a:t>International Waters</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357675"/>
                  </a:ext>
                </a:extLst>
              </a:tr>
              <a:tr h="156645">
                <a:tc>
                  <a:txBody>
                    <a:bodyPr/>
                    <a:lstStyle/>
                    <a:p>
                      <a:pPr marL="0" marR="0">
                        <a:spcBef>
                          <a:spcPts val="0"/>
                        </a:spcBef>
                        <a:spcAft>
                          <a:spcPts val="0"/>
                        </a:spcAft>
                      </a:pPr>
                      <a:r>
                        <a:rPr lang="en-US" sz="1000" b="0" dirty="0">
                          <a:solidFill>
                            <a:schemeClr val="tx1"/>
                          </a:solidFill>
                          <a:effectLst/>
                          <a:latin typeface="+mj-lt"/>
                          <a:ea typeface="Calibri" panose="020F0502020204030204" pitchFamily="34" charset="0"/>
                          <a:cs typeface="Times New Roman" panose="02020603050405020304" pitchFamily="18" charset="0"/>
                        </a:rPr>
                        <a:t>Chemicals and Waste</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2098503977"/>
                  </a:ext>
                </a:extLst>
              </a:tr>
              <a:tr h="156645">
                <a:tc gridSpan="7">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08828226"/>
                  </a:ext>
                </a:extLst>
              </a:tr>
              <a:tr h="156645">
                <a:tc>
                  <a:txBody>
                    <a:bodyPr/>
                    <a:lstStyle/>
                    <a:p>
                      <a:pPr marL="0" marR="0" algn="r">
                        <a:spcBef>
                          <a:spcPts val="0"/>
                        </a:spcBef>
                        <a:spcAft>
                          <a:spcPts val="0"/>
                        </a:spcAft>
                      </a:pPr>
                      <a:r>
                        <a:rPr lang="en-US" sz="1000" b="0" i="1">
                          <a:solidFill>
                            <a:schemeClr val="tx1"/>
                          </a:solidFill>
                          <a:effectLst/>
                          <a:latin typeface="+mj-lt"/>
                          <a:ea typeface="Calibri" panose="020F0502020204030204" pitchFamily="34" charset="0"/>
                          <a:cs typeface="Times New Roman" panose="02020603050405020304" pitchFamily="18" charset="0"/>
                        </a:rPr>
                        <a:t>Primary</a:t>
                      </a:r>
                      <a:endParaRPr lang="en-US" sz="1050" b="0">
                        <a:solidFill>
                          <a:schemeClr val="tx1"/>
                        </a:solidFill>
                        <a:effectLst/>
                        <a:latin typeface="+mj-lt"/>
                        <a:ea typeface="Yu Mincho"/>
                        <a:cs typeface="Times New Roman" panose="02020603050405020304" pitchFamily="18" charset="0"/>
                      </a:endParaRPr>
                    </a:p>
                  </a:txBody>
                  <a:tcPr marL="41460" marR="41460" marT="0" marB="0">
                    <a:lnL>
                      <a:noFill/>
                    </a:lnL>
                    <a:lnR>
                      <a:noFill/>
                    </a:lnR>
                    <a:lnT>
                      <a:noFill/>
                    </a:lnT>
                    <a:lnB>
                      <a:noFill/>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gridSpan="5">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Impact Program contributes directly to the GEBs </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31417963"/>
                  </a:ext>
                </a:extLst>
              </a:tr>
              <a:tr h="156645">
                <a:tc>
                  <a:txBody>
                    <a:bodyPr/>
                    <a:lstStyle/>
                    <a:p>
                      <a:pPr marL="0" marR="0" algn="r">
                        <a:spcBef>
                          <a:spcPts val="0"/>
                        </a:spcBef>
                        <a:spcAft>
                          <a:spcPts val="0"/>
                        </a:spcAft>
                      </a:pPr>
                      <a:r>
                        <a:rPr lang="en-US" sz="1000" b="0" i="1">
                          <a:solidFill>
                            <a:schemeClr val="tx1"/>
                          </a:solidFill>
                          <a:effectLst/>
                          <a:latin typeface="+mj-lt"/>
                          <a:ea typeface="Calibri" panose="020F0502020204030204" pitchFamily="34" charset="0"/>
                          <a:cs typeface="Times New Roman" panose="02020603050405020304" pitchFamily="18" charset="0"/>
                        </a:rPr>
                        <a:t>Secondary</a:t>
                      </a:r>
                      <a:endParaRPr lang="en-US" sz="1050" b="0">
                        <a:solidFill>
                          <a:schemeClr val="tx1"/>
                        </a:solidFill>
                        <a:effectLst/>
                        <a:latin typeface="+mj-lt"/>
                        <a:ea typeface="Yu Mincho"/>
                        <a:cs typeface="Times New Roman" panose="02020603050405020304" pitchFamily="18" charset="0"/>
                      </a:endParaRPr>
                    </a:p>
                  </a:txBody>
                  <a:tcPr marL="41460" marR="41460" marT="0" marB="0">
                    <a:lnL>
                      <a:noFill/>
                    </a:lnL>
                    <a:lnR>
                      <a:noFill/>
                    </a:lnR>
                    <a:lnT>
                      <a:noFill/>
                    </a:lnT>
                    <a:lnB>
                      <a:noFill/>
                    </a:lnB>
                  </a:tcPr>
                </a:tc>
                <a:tc>
                  <a:txBody>
                    <a:bodyPr/>
                    <a:lstStyle/>
                    <a:p>
                      <a:pPr marL="0" marR="0">
                        <a:spcBef>
                          <a:spcPts val="0"/>
                        </a:spcBef>
                        <a:spcAft>
                          <a:spcPts val="0"/>
                        </a:spcAft>
                      </a:pPr>
                      <a:r>
                        <a:rPr lang="en-US" sz="1050" b="0">
                          <a:solidFill>
                            <a:schemeClr val="tx1"/>
                          </a:solidFill>
                          <a:effectLst/>
                          <a:latin typeface="+mj-lt"/>
                          <a:ea typeface="Calibri" panose="020F0502020204030204" pitchFamily="34" charset="0"/>
                          <a:cs typeface="Times New Roman" panose="02020603050405020304" pitchFamily="18" charset="0"/>
                        </a:rPr>
                        <a:t> </a:t>
                      </a:r>
                      <a:endParaRPr lang="en-US" sz="1050" b="0">
                        <a:solidFill>
                          <a:schemeClr val="tx1"/>
                        </a:solidFill>
                        <a:effectLst/>
                        <a:latin typeface="+mj-lt"/>
                        <a:ea typeface="Yu Mincho"/>
                        <a:cs typeface="Times New Roman" panose="02020603050405020304" pitchFamily="18" charset="0"/>
                      </a:endParaRPr>
                    </a:p>
                  </a:txBody>
                  <a:tcPr marL="41460" marR="4146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gridSpan="5">
                  <a:txBody>
                    <a:bodyPr/>
                    <a:lstStyle/>
                    <a:p>
                      <a:pPr marL="0" marR="0">
                        <a:spcBef>
                          <a:spcPts val="0"/>
                        </a:spcBef>
                        <a:spcAft>
                          <a:spcPts val="0"/>
                        </a:spcAft>
                      </a:pPr>
                      <a:r>
                        <a:rPr lang="en-US" sz="1050" b="0" dirty="0">
                          <a:solidFill>
                            <a:schemeClr val="tx1"/>
                          </a:solidFill>
                          <a:effectLst/>
                          <a:latin typeface="+mj-lt"/>
                          <a:ea typeface="Calibri" panose="020F0502020204030204" pitchFamily="34" charset="0"/>
                          <a:cs typeface="Times New Roman" panose="02020603050405020304" pitchFamily="18" charset="0"/>
                        </a:rPr>
                        <a:t>Impact Program contributes indirectly to the GEBs</a:t>
                      </a:r>
                      <a:endParaRPr lang="en-US" sz="1050" b="0" dirty="0">
                        <a:solidFill>
                          <a:schemeClr val="tx1"/>
                        </a:solidFill>
                        <a:effectLst/>
                        <a:latin typeface="+mj-lt"/>
                        <a:ea typeface="Yu Mincho"/>
                        <a:cs typeface="Times New Roman" panose="02020603050405020304" pitchFamily="18" charset="0"/>
                      </a:endParaRPr>
                    </a:p>
                  </a:txBody>
                  <a:tcPr marL="41460" marR="41460" marT="0" marB="0">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88418474"/>
                  </a:ext>
                </a:extLst>
              </a:tr>
            </a:tbl>
          </a:graphicData>
        </a:graphic>
      </p:graphicFrame>
      <p:sp>
        <p:nvSpPr>
          <p:cNvPr id="4" name="TextBox 3"/>
          <p:cNvSpPr txBox="1"/>
          <p:nvPr/>
        </p:nvSpPr>
        <p:spPr>
          <a:xfrm>
            <a:off x="0" y="0"/>
            <a:ext cx="12192000" cy="461665"/>
          </a:xfrm>
          <a:prstGeom prst="rect">
            <a:avLst/>
          </a:prstGeom>
          <a:noFill/>
        </p:spPr>
        <p:txBody>
          <a:bodyPr wrap="square" lIns="274320" rIns="274320" rtlCol="0">
            <a:spAutoFit/>
          </a:bodyPr>
          <a:lstStyle/>
          <a:p>
            <a:pPr>
              <a:defRPr/>
            </a:pPr>
            <a:r>
              <a:rPr lang="en-US" sz="2400" kern="0" dirty="0">
                <a:solidFill>
                  <a:prstClr val="white"/>
                </a:solidFill>
                <a:latin typeface="Calibri Light" panose="020F0302020204030204"/>
              </a:rPr>
              <a:t>GEF-7 </a:t>
            </a:r>
            <a:r>
              <a:rPr lang="en-US" sz="2400" kern="0" dirty="0">
                <a:solidFill>
                  <a:srgbClr val="92D050"/>
                </a:solidFill>
                <a:latin typeface="Calibri Light" panose="020F0302020204030204"/>
              </a:rPr>
              <a:t>results framework: </a:t>
            </a:r>
            <a:r>
              <a:rPr lang="en-US" sz="2400" kern="0" dirty="0">
                <a:solidFill>
                  <a:prstClr val="white"/>
                </a:solidFill>
                <a:latin typeface="Calibri Light" panose="020F0302020204030204"/>
              </a:rPr>
              <a:t>work in progress</a:t>
            </a:r>
          </a:p>
        </p:txBody>
      </p:sp>
    </p:spTree>
    <p:extLst>
      <p:ext uri="{BB962C8B-B14F-4D97-AF65-F5344CB8AC3E}">
        <p14:creationId xmlns:p14="http://schemas.microsoft.com/office/powerpoint/2010/main" val="5994140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Content Placeholder 2"/>
          <p:cNvSpPr txBox="1">
            <a:spLocks/>
          </p:cNvSpPr>
          <p:nvPr/>
        </p:nvSpPr>
        <p:spPr>
          <a:xfrm>
            <a:off x="0" y="0"/>
            <a:ext cx="12192000" cy="6857999"/>
          </a:xfrm>
          <a:prstGeom prst="rect">
            <a:avLst/>
          </a:prstGeom>
          <a:solidFill>
            <a:schemeClr val="bg1">
              <a:alpha val="75000"/>
            </a:schemeClr>
          </a:solidFill>
        </p:spPr>
        <p:txBody>
          <a:bodyPr lIns="274320" rIns="274320" bIns="274320" anchor="b" anchorCtr="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400" dirty="0">
                <a:solidFill>
                  <a:srgbClr val="92D050"/>
                </a:solidFill>
              </a:rPr>
              <a:t>Next steps:</a:t>
            </a:r>
          </a:p>
          <a:p>
            <a:pPr marL="0" indent="0">
              <a:buFont typeface="Arial" panose="020B0604020202020204" pitchFamily="34" charset="0"/>
              <a:buNone/>
            </a:pPr>
            <a:endParaRPr lang="en-US" sz="4000" dirty="0">
              <a:solidFill>
                <a:prstClr val="white"/>
              </a:solidFill>
            </a:endParaRPr>
          </a:p>
          <a:p>
            <a:pPr marL="0" indent="0">
              <a:buFont typeface="Arial" panose="020B0604020202020204" pitchFamily="34" charset="0"/>
              <a:buNone/>
            </a:pPr>
            <a:r>
              <a:rPr lang="en-US" dirty="0">
                <a:solidFill>
                  <a:prstClr val="white"/>
                </a:solidFill>
              </a:rPr>
              <a:t>In preparation for the 2</a:t>
            </a:r>
            <a:r>
              <a:rPr lang="en-US" baseline="30000" dirty="0">
                <a:solidFill>
                  <a:prstClr val="white"/>
                </a:solidFill>
              </a:rPr>
              <a:t>nd</a:t>
            </a:r>
            <a:r>
              <a:rPr lang="en-US" dirty="0">
                <a:solidFill>
                  <a:prstClr val="white"/>
                </a:solidFill>
              </a:rPr>
              <a:t> replenishment meeting in October 2017, the GEF Secretariat has been asked to clarify, upon further consultation with countries and stakeholders, </a:t>
            </a:r>
            <a:r>
              <a:rPr lang="en-US" i="1" dirty="0">
                <a:solidFill>
                  <a:prstClr val="white"/>
                </a:solidFill>
              </a:rPr>
              <a:t>inter alia</a:t>
            </a:r>
            <a:r>
              <a:rPr lang="en-US" dirty="0">
                <a:solidFill>
                  <a:prstClr val="white"/>
                </a:solidFill>
              </a:rPr>
              <a:t>:</a:t>
            </a:r>
          </a:p>
          <a:p>
            <a:pPr marL="0" indent="0">
              <a:buFont typeface="Arial" panose="020B0604020202020204" pitchFamily="34" charset="0"/>
              <a:buNone/>
            </a:pPr>
            <a:endParaRPr lang="en-US" dirty="0">
              <a:solidFill>
                <a:prstClr val="white"/>
              </a:solidFill>
            </a:endParaRPr>
          </a:p>
          <a:p>
            <a:r>
              <a:rPr lang="en-US" sz="2800" dirty="0">
                <a:solidFill>
                  <a:prstClr val="white"/>
                </a:solidFill>
              </a:rPr>
              <a:t>to what extent the proposed Programming Directions are consistent with country priorities, MEA objectives, and the GEF’s comparative advantage;</a:t>
            </a:r>
          </a:p>
          <a:p>
            <a:r>
              <a:rPr lang="en-US" sz="2800" dirty="0">
                <a:solidFill>
                  <a:prstClr val="white"/>
                </a:solidFill>
              </a:rPr>
              <a:t>how funds would be allocated, and how countries could program their allocations;</a:t>
            </a:r>
          </a:p>
          <a:p>
            <a:r>
              <a:rPr lang="en-US" sz="2800" dirty="0">
                <a:solidFill>
                  <a:prstClr val="white"/>
                </a:solidFill>
              </a:rPr>
              <a:t>the role of the Agencies and the Secretariat in GEF-7 programming;</a:t>
            </a:r>
          </a:p>
          <a:p>
            <a:r>
              <a:rPr lang="en-US" sz="2800" dirty="0">
                <a:solidFill>
                  <a:prstClr val="white"/>
                </a:solidFill>
              </a:rPr>
              <a:t>how funds would be distributed among different groups of countries, and whether differentiated terms of funding should be used;</a:t>
            </a:r>
          </a:p>
          <a:p>
            <a:r>
              <a:rPr lang="en-US" sz="2800" dirty="0">
                <a:solidFill>
                  <a:prstClr val="white"/>
                </a:solidFill>
              </a:rPr>
              <a:t>whether the Partnership of Agencies should be expanded;</a:t>
            </a:r>
            <a:endParaRPr lang="en-US" dirty="0">
              <a:solidFill>
                <a:prstClr val="white"/>
              </a:solidFill>
            </a:endParaRPr>
          </a:p>
        </p:txBody>
      </p:sp>
    </p:spTree>
    <p:extLst>
      <p:ext uri="{BB962C8B-B14F-4D97-AF65-F5344CB8AC3E}">
        <p14:creationId xmlns:p14="http://schemas.microsoft.com/office/powerpoint/2010/main" val="1150950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2192000" cy="6857998"/>
          </a:xfrm>
          <a:solidFill>
            <a:schemeClr val="bg1">
              <a:alpha val="80000"/>
            </a:schemeClr>
          </a:solidFill>
        </p:spPr>
        <p:txBody>
          <a:bodyPr lIns="274320" tIns="91440" rIns="274320" bIns="274320" anchor="b" anchorCtr="0">
            <a:noAutofit/>
          </a:bodyPr>
          <a:lstStyle/>
          <a:p>
            <a:pPr marL="0" indent="0">
              <a:lnSpc>
                <a:spcPct val="100000"/>
              </a:lnSpc>
              <a:spcBef>
                <a:spcPts val="0"/>
              </a:spcBef>
              <a:buNone/>
            </a:pPr>
            <a:r>
              <a:rPr lang="en-US" sz="4400" b="1" dirty="0"/>
              <a:t>Resource allocation: </a:t>
            </a:r>
            <a:r>
              <a:rPr lang="en-US" sz="4400" dirty="0"/>
              <a:t>GEF Secretariat Proposal</a:t>
            </a:r>
            <a:endParaRPr lang="en-US" sz="4400" dirty="0">
              <a:solidFill>
                <a:schemeClr val="accent6"/>
              </a:solidFill>
            </a:endParaRPr>
          </a:p>
          <a:p>
            <a:pPr marL="0" indent="0">
              <a:lnSpc>
                <a:spcPct val="100000"/>
              </a:lnSpc>
              <a:spcBef>
                <a:spcPts val="0"/>
              </a:spcBef>
              <a:buNone/>
            </a:pPr>
            <a:endParaRPr lang="en-US" dirty="0">
              <a:solidFill>
                <a:schemeClr val="accent6"/>
              </a:solidFill>
              <a:latin typeface="+mj-lt"/>
            </a:endParaRPr>
          </a:p>
          <a:p>
            <a:pPr>
              <a:lnSpc>
                <a:spcPct val="100000"/>
              </a:lnSpc>
              <a:spcBef>
                <a:spcPts val="0"/>
              </a:spcBef>
            </a:pPr>
            <a:r>
              <a:rPr lang="en-US" b="1" dirty="0">
                <a:solidFill>
                  <a:srgbClr val="92D050"/>
                </a:solidFill>
              </a:rPr>
              <a:t>Country Allocations</a:t>
            </a:r>
            <a:r>
              <a:rPr lang="en-US" b="1" dirty="0"/>
              <a:t> </a:t>
            </a:r>
            <a:r>
              <a:rPr lang="en-US" dirty="0">
                <a:latin typeface="+mj-lt"/>
              </a:rPr>
              <a:t>should be retained in GEF-7</a:t>
            </a:r>
          </a:p>
          <a:p>
            <a:pPr>
              <a:lnSpc>
                <a:spcPct val="100000"/>
              </a:lnSpc>
              <a:spcBef>
                <a:spcPts val="0"/>
              </a:spcBef>
            </a:pPr>
            <a:r>
              <a:rPr lang="en-US" b="1" dirty="0">
                <a:solidFill>
                  <a:srgbClr val="92D050"/>
                </a:solidFill>
                <a:latin typeface="+mj-lt"/>
              </a:rPr>
              <a:t>STAR</a:t>
            </a:r>
            <a:r>
              <a:rPr lang="en-US" dirty="0">
                <a:latin typeface="+mj-lt"/>
              </a:rPr>
              <a:t> formula remains relevant and can be developed further</a:t>
            </a:r>
          </a:p>
          <a:p>
            <a:pPr>
              <a:lnSpc>
                <a:spcPct val="100000"/>
              </a:lnSpc>
              <a:spcBef>
                <a:spcPts val="0"/>
              </a:spcBef>
            </a:pPr>
            <a:r>
              <a:rPr lang="en-US" dirty="0"/>
              <a:t>R</a:t>
            </a:r>
            <a:r>
              <a:rPr lang="en-US" dirty="0">
                <a:latin typeface="+mj-lt"/>
              </a:rPr>
              <a:t>ecipient countries should benefit from </a:t>
            </a:r>
            <a:r>
              <a:rPr lang="en-US" b="1" dirty="0">
                <a:solidFill>
                  <a:srgbClr val="92D050"/>
                </a:solidFill>
                <a:latin typeface="+mj-lt"/>
              </a:rPr>
              <a:t>full flexibility</a:t>
            </a:r>
            <a:r>
              <a:rPr lang="en-US" b="1" dirty="0">
                <a:latin typeface="+mj-lt"/>
              </a:rPr>
              <a:t> </a:t>
            </a:r>
            <a:r>
              <a:rPr lang="en-US" dirty="0">
                <a:latin typeface="+mj-lt"/>
              </a:rPr>
              <a:t>to program resources across focal areas</a:t>
            </a:r>
          </a:p>
          <a:p>
            <a:pPr>
              <a:lnSpc>
                <a:spcPct val="100000"/>
              </a:lnSpc>
              <a:spcBef>
                <a:spcPts val="0"/>
              </a:spcBef>
            </a:pPr>
            <a:r>
              <a:rPr lang="en-US" dirty="0"/>
              <a:t>C</a:t>
            </a:r>
            <a:r>
              <a:rPr lang="en-US" dirty="0">
                <a:latin typeface="+mj-lt"/>
              </a:rPr>
              <a:t>ountry </a:t>
            </a:r>
            <a:r>
              <a:rPr lang="en-US" dirty="0"/>
              <a:t>A</a:t>
            </a:r>
            <a:r>
              <a:rPr lang="en-US" dirty="0">
                <a:latin typeface="+mj-lt"/>
              </a:rPr>
              <a:t>llocations can be programmed towards relevant Impact Programs and Complementary Investments</a:t>
            </a:r>
          </a:p>
        </p:txBody>
      </p:sp>
    </p:spTree>
    <p:extLst>
      <p:ext uri="{BB962C8B-B14F-4D97-AF65-F5344CB8AC3E}">
        <p14:creationId xmlns:p14="http://schemas.microsoft.com/office/powerpoint/2010/main" val="36332188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82351"/>
            <a:ext cx="12192000" cy="1454727"/>
          </a:xfrm>
        </p:spPr>
        <p:txBody>
          <a:bodyPr/>
          <a:lstStyle/>
          <a:p>
            <a:r>
              <a:rPr lang="en-US" b="1" dirty="0"/>
              <a:t>Questions for </a:t>
            </a:r>
            <a:r>
              <a:rPr lang="en-US" b="1" dirty="0">
                <a:solidFill>
                  <a:srgbClr val="6BB56B"/>
                </a:solidFill>
              </a:rPr>
              <a:t>Discussion</a:t>
            </a:r>
          </a:p>
        </p:txBody>
      </p:sp>
      <p:sp>
        <p:nvSpPr>
          <p:cNvPr id="3" name="Content Placeholder 2"/>
          <p:cNvSpPr>
            <a:spLocks noGrp="1"/>
          </p:cNvSpPr>
          <p:nvPr>
            <p:ph idx="1"/>
          </p:nvPr>
        </p:nvSpPr>
        <p:spPr>
          <a:xfrm>
            <a:off x="0" y="2967135"/>
            <a:ext cx="12192000" cy="2799183"/>
          </a:xfrm>
        </p:spPr>
        <p:txBody>
          <a:bodyPr>
            <a:normAutofit/>
          </a:bodyPr>
          <a:lstStyle/>
          <a:p>
            <a:pPr marL="742950" indent="-742950">
              <a:buFont typeface="+mj-lt"/>
              <a:buAutoNum type="arabicPeriod"/>
            </a:pPr>
            <a:r>
              <a:rPr lang="en-US" sz="4000" dirty="0"/>
              <a:t>Do the IPs provide adequate coverage of emerging challenges to be tackled in your countries?</a:t>
            </a:r>
          </a:p>
          <a:p>
            <a:pPr marL="742950" indent="-742950">
              <a:buFont typeface="+mj-lt"/>
              <a:buAutoNum type="arabicPeriod"/>
            </a:pPr>
            <a:r>
              <a:rPr lang="en-US" sz="4000" dirty="0"/>
              <a:t>How would you rank the IPs with respect to their importance for your countries? </a:t>
            </a:r>
          </a:p>
        </p:txBody>
      </p:sp>
    </p:spTree>
    <p:extLst>
      <p:ext uri="{BB962C8B-B14F-4D97-AF65-F5344CB8AC3E}">
        <p14:creationId xmlns:p14="http://schemas.microsoft.com/office/powerpoint/2010/main" val="28117542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433454" y="1376133"/>
            <a:ext cx="3228109" cy="3775074"/>
          </a:xfrm>
          <a:prstGeom prst="rect">
            <a:avLst/>
          </a:prstGeom>
        </p:spPr>
      </p:pic>
    </p:spTree>
    <p:extLst>
      <p:ext uri="{BB962C8B-B14F-4D97-AF65-F5344CB8AC3E}">
        <p14:creationId xmlns:p14="http://schemas.microsoft.com/office/powerpoint/2010/main" val="42100118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9000" b="-69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7999"/>
          </a:xfrm>
          <a:solidFill>
            <a:schemeClr val="bg1">
              <a:alpha val="60000"/>
            </a:schemeClr>
          </a:solidFill>
        </p:spPr>
        <p:txBody>
          <a:bodyPr bIns="274320" anchor="b" anchorCtr="0">
            <a:normAutofit/>
          </a:bodyPr>
          <a:lstStyle/>
          <a:p>
            <a:pPr marL="0" indent="0">
              <a:buNone/>
            </a:pPr>
            <a:r>
              <a:rPr lang="en-US" sz="6000" dirty="0"/>
              <a:t>Strategic </a:t>
            </a:r>
            <a:r>
              <a:rPr lang="en-US" sz="6000" dirty="0">
                <a:solidFill>
                  <a:srgbClr val="92D050"/>
                </a:solidFill>
              </a:rPr>
              <a:t>context</a:t>
            </a:r>
          </a:p>
        </p:txBody>
      </p:sp>
    </p:spTree>
    <p:extLst>
      <p:ext uri="{BB962C8B-B14F-4D97-AF65-F5344CB8AC3E}">
        <p14:creationId xmlns:p14="http://schemas.microsoft.com/office/powerpoint/2010/main" val="4121634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586203"/>
          </a:xfrm>
        </p:spPr>
        <p:txBody>
          <a:bodyPr>
            <a:normAutofit/>
          </a:bodyPr>
          <a:lstStyle/>
          <a:p>
            <a:pPr algn="ctr"/>
            <a:r>
              <a:rPr lang="en-US" sz="5400" b="1" dirty="0">
                <a:latin typeface="+mn-lt"/>
                <a:cs typeface="Arial" panose="020B0604020202020204" pitchFamily="34" charset="0"/>
              </a:rPr>
              <a:t>What is at stake?</a:t>
            </a:r>
          </a:p>
        </p:txBody>
      </p:sp>
      <p:sp>
        <p:nvSpPr>
          <p:cNvPr id="3" name="Text Placeholder 2"/>
          <p:cNvSpPr>
            <a:spLocks noGrp="1"/>
          </p:cNvSpPr>
          <p:nvPr>
            <p:ph type="body" idx="1"/>
          </p:nvPr>
        </p:nvSpPr>
        <p:spPr>
          <a:xfrm>
            <a:off x="298581" y="1362268"/>
            <a:ext cx="11719248" cy="5225143"/>
          </a:xfrm>
        </p:spPr>
        <p:txBody>
          <a:bodyPr>
            <a:noAutofit/>
          </a:bodyPr>
          <a:lstStyle/>
          <a:p>
            <a:r>
              <a:rPr lang="en-US" sz="3600" dirty="0">
                <a:cs typeface="Arial" panose="020B0604020202020204" pitchFamily="34" charset="0"/>
              </a:rPr>
              <a:t>Socio-economic mega-trends: </a:t>
            </a:r>
            <a:r>
              <a:rPr lang="en-US" sz="3600" i="1" dirty="0">
                <a:cs typeface="Arial" panose="020B0604020202020204" pitchFamily="34" charset="0"/>
              </a:rPr>
              <a:t>by 2030 8.5bn people, 60 per cent in </a:t>
            </a:r>
            <a:r>
              <a:rPr lang="en-US" sz="3600" b="1" i="1" dirty="0">
                <a:solidFill>
                  <a:srgbClr val="6BB56B"/>
                </a:solidFill>
                <a:cs typeface="Arial" panose="020B0604020202020204" pitchFamily="34" charset="0"/>
              </a:rPr>
              <a:t>cities</a:t>
            </a:r>
            <a:r>
              <a:rPr lang="en-US" sz="3600" i="1" dirty="0">
                <a:cs typeface="Arial" panose="020B0604020202020204" pitchFamily="34" charset="0"/>
              </a:rPr>
              <a:t>, 5bn middle class consumers</a:t>
            </a:r>
          </a:p>
          <a:p>
            <a:r>
              <a:rPr lang="en-US" sz="3600" dirty="0">
                <a:cs typeface="Arial" panose="020B0604020202020204" pitchFamily="34" charset="0"/>
              </a:rPr>
              <a:t>60-70% more </a:t>
            </a:r>
            <a:r>
              <a:rPr lang="en-US" sz="3600" b="1" dirty="0">
                <a:solidFill>
                  <a:srgbClr val="6BB56B"/>
                </a:solidFill>
                <a:cs typeface="Arial" panose="020B0604020202020204" pitchFamily="34" charset="0"/>
              </a:rPr>
              <a:t>food</a:t>
            </a:r>
            <a:r>
              <a:rPr lang="en-US" sz="3600" dirty="0">
                <a:solidFill>
                  <a:srgbClr val="6BB56B"/>
                </a:solidFill>
                <a:cs typeface="Arial" panose="020B0604020202020204" pitchFamily="34" charset="0"/>
              </a:rPr>
              <a:t> </a:t>
            </a:r>
            <a:r>
              <a:rPr lang="en-US" sz="3600" dirty="0">
                <a:cs typeface="Arial" panose="020B0604020202020204" pitchFamily="34" charset="0"/>
              </a:rPr>
              <a:t>needed by 2050</a:t>
            </a:r>
          </a:p>
          <a:p>
            <a:r>
              <a:rPr lang="en-US" sz="3600" dirty="0">
                <a:cs typeface="Arial" panose="020B0604020202020204" pitchFamily="34" charset="0"/>
              </a:rPr>
              <a:t>Demand for </a:t>
            </a:r>
            <a:r>
              <a:rPr lang="en-US" sz="3600" b="1" dirty="0">
                <a:solidFill>
                  <a:srgbClr val="6BB56B"/>
                </a:solidFill>
                <a:cs typeface="Arial" panose="020B0604020202020204" pitchFamily="34" charset="0"/>
              </a:rPr>
              <a:t>energy</a:t>
            </a:r>
            <a:r>
              <a:rPr lang="en-US" sz="3600" dirty="0">
                <a:cs typeface="Arial" panose="020B0604020202020204" pitchFamily="34" charset="0"/>
              </a:rPr>
              <a:t> – estimated 1.1 billion lack electricity</a:t>
            </a:r>
          </a:p>
          <a:p>
            <a:r>
              <a:rPr lang="en-US" sz="3600" dirty="0">
                <a:cs typeface="Arial" panose="020B0604020202020204" pitchFamily="34" charset="0"/>
              </a:rPr>
              <a:t>Implications:</a:t>
            </a:r>
          </a:p>
          <a:p>
            <a:pPr lvl="1">
              <a:buFont typeface="Wingdings" panose="05000000000000000000" pitchFamily="2" charset="2"/>
              <a:buChar char="Ø"/>
            </a:pPr>
            <a:r>
              <a:rPr lang="en-US" sz="3200" i="1" dirty="0">
                <a:cs typeface="Arial" panose="020B0604020202020204" pitchFamily="34" charset="0"/>
              </a:rPr>
              <a:t>Biodiversity loss, Deforestation, Land Degradation</a:t>
            </a:r>
          </a:p>
          <a:p>
            <a:pPr lvl="1">
              <a:buFont typeface="Wingdings" panose="05000000000000000000" pitchFamily="2" charset="2"/>
              <a:buChar char="Ø"/>
            </a:pPr>
            <a:r>
              <a:rPr lang="en-US" sz="3200" i="1" dirty="0">
                <a:cs typeface="Arial" panose="020B0604020202020204" pitchFamily="34" charset="0"/>
              </a:rPr>
              <a:t>Overexploitation / Depletion of marine and freshwater resources</a:t>
            </a:r>
          </a:p>
          <a:p>
            <a:pPr lvl="1">
              <a:buFont typeface="Wingdings" panose="05000000000000000000" pitchFamily="2" charset="2"/>
              <a:buChar char="Ø"/>
            </a:pPr>
            <a:r>
              <a:rPr lang="en-US" sz="3200" i="1" dirty="0">
                <a:cs typeface="Arial" panose="020B0604020202020204" pitchFamily="34" charset="0"/>
              </a:rPr>
              <a:t>Increase in GHG emissions, Pollution and Waste</a:t>
            </a:r>
          </a:p>
        </p:txBody>
      </p:sp>
    </p:spTree>
    <p:extLst>
      <p:ext uri="{BB962C8B-B14F-4D97-AF65-F5344CB8AC3E}">
        <p14:creationId xmlns:p14="http://schemas.microsoft.com/office/powerpoint/2010/main" val="29666577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0" y="0"/>
            <a:ext cx="3373438" cy="2329930"/>
          </a:xfr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4856480"/>
            <a:ext cx="3368733" cy="252655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19" y="2329930"/>
            <a:ext cx="3368733" cy="2526550"/>
          </a:xfrm>
          <a:prstGeom prst="rect">
            <a:avLst/>
          </a:prstGeom>
        </p:spPr>
      </p:pic>
      <p:sp>
        <p:nvSpPr>
          <p:cNvPr id="15" name="Title 1"/>
          <p:cNvSpPr txBox="1">
            <a:spLocks/>
          </p:cNvSpPr>
          <p:nvPr/>
        </p:nvSpPr>
        <p:spPr>
          <a:xfrm>
            <a:off x="8061650" y="0"/>
            <a:ext cx="4130350" cy="7383029"/>
          </a:xfrm>
          <a:prstGeom prst="rect">
            <a:avLst/>
          </a:prstGeom>
          <a:solidFill>
            <a:schemeClr val="bg1">
              <a:alpha val="59000"/>
            </a:schemeClr>
          </a:solidFill>
        </p:spPr>
        <p:txBody>
          <a:bodyPr lIns="274320" tIns="91440" rIns="274320" bIns="9144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dirty="0">
                <a:solidFill>
                  <a:prstClr val="white"/>
                </a:solidFill>
              </a:rPr>
              <a:t>Need to </a:t>
            </a:r>
            <a:r>
              <a:rPr lang="en-US" dirty="0">
                <a:solidFill>
                  <a:srgbClr val="92D050"/>
                </a:solidFill>
              </a:rPr>
              <a:t>transform</a:t>
            </a:r>
            <a:r>
              <a:rPr lang="en-US" dirty="0">
                <a:solidFill>
                  <a:prstClr val="white"/>
                </a:solidFill>
              </a:rPr>
              <a:t> key social and economic systems</a:t>
            </a:r>
            <a:endParaRPr lang="en-US" b="1" dirty="0">
              <a:solidFill>
                <a:srgbClr val="92D050"/>
              </a:solidFill>
            </a:endParaRPr>
          </a:p>
        </p:txBody>
      </p:sp>
      <p:sp>
        <p:nvSpPr>
          <p:cNvPr id="23" name="Title 1"/>
          <p:cNvSpPr txBox="1">
            <a:spLocks/>
          </p:cNvSpPr>
          <p:nvPr/>
        </p:nvSpPr>
        <p:spPr>
          <a:xfrm>
            <a:off x="3368733" y="0"/>
            <a:ext cx="4692916" cy="7383030"/>
          </a:xfrm>
          <a:prstGeom prst="rect">
            <a:avLst/>
          </a:prstGeom>
          <a:solidFill>
            <a:schemeClr val="bg1">
              <a:alpha val="59000"/>
            </a:schemeClr>
          </a:solidFill>
        </p:spPr>
        <p:txBody>
          <a:bodyPr lIns="274320" tIns="91440" rIns="274320" bIns="9144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200" dirty="0">
                <a:solidFill>
                  <a:prstClr val="white"/>
                </a:solidFill>
              </a:rPr>
              <a:t>FOOD</a:t>
            </a:r>
          </a:p>
          <a:p>
            <a:pPr>
              <a:lnSpc>
                <a:spcPct val="100000"/>
              </a:lnSpc>
            </a:pPr>
            <a:endParaRPr lang="en-US" sz="3200" dirty="0">
              <a:solidFill>
                <a:prstClr val="white"/>
              </a:solidFill>
            </a:endParaRPr>
          </a:p>
          <a:p>
            <a:pPr>
              <a:lnSpc>
                <a:spcPct val="100000"/>
              </a:lnSpc>
            </a:pPr>
            <a:endParaRPr lang="en-US" sz="3200" dirty="0">
              <a:solidFill>
                <a:prstClr val="white"/>
              </a:solidFill>
            </a:endParaRPr>
          </a:p>
          <a:p>
            <a:pPr>
              <a:lnSpc>
                <a:spcPct val="100000"/>
              </a:lnSpc>
            </a:pPr>
            <a:r>
              <a:rPr lang="en-US" sz="3200" dirty="0">
                <a:solidFill>
                  <a:prstClr val="white"/>
                </a:solidFill>
              </a:rPr>
              <a:t>CITIES</a:t>
            </a:r>
          </a:p>
          <a:p>
            <a:pPr>
              <a:lnSpc>
                <a:spcPct val="100000"/>
              </a:lnSpc>
            </a:pPr>
            <a:endParaRPr lang="en-US" sz="3200" dirty="0">
              <a:solidFill>
                <a:prstClr val="white"/>
              </a:solidFill>
            </a:endParaRPr>
          </a:p>
          <a:p>
            <a:pPr>
              <a:lnSpc>
                <a:spcPct val="100000"/>
              </a:lnSpc>
            </a:pPr>
            <a:endParaRPr lang="en-US" sz="3200" dirty="0">
              <a:solidFill>
                <a:prstClr val="white"/>
              </a:solidFill>
            </a:endParaRPr>
          </a:p>
          <a:p>
            <a:pPr>
              <a:lnSpc>
                <a:spcPct val="100000"/>
              </a:lnSpc>
            </a:pPr>
            <a:r>
              <a:rPr lang="en-US" sz="3200" dirty="0">
                <a:solidFill>
                  <a:prstClr val="white"/>
                </a:solidFill>
              </a:rPr>
              <a:t>ENERGY</a:t>
            </a:r>
          </a:p>
          <a:p>
            <a:pPr>
              <a:lnSpc>
                <a:spcPct val="100000"/>
              </a:lnSpc>
            </a:pPr>
            <a:endParaRPr lang="en-US" sz="3200" dirty="0">
              <a:solidFill>
                <a:prstClr val="white"/>
              </a:solidFill>
            </a:endParaRPr>
          </a:p>
          <a:p>
            <a:pPr>
              <a:lnSpc>
                <a:spcPct val="100000"/>
              </a:lnSpc>
            </a:pPr>
            <a:endParaRPr lang="en-US" sz="3200" dirty="0">
              <a:solidFill>
                <a:prstClr val="white"/>
              </a:solidFill>
            </a:endParaRPr>
          </a:p>
          <a:p>
            <a:pPr>
              <a:lnSpc>
                <a:spcPct val="100000"/>
              </a:lnSpc>
            </a:pPr>
            <a:r>
              <a:rPr lang="en-US" sz="3200" dirty="0">
                <a:solidFill>
                  <a:prstClr val="white"/>
                </a:solidFill>
              </a:rPr>
              <a:t>PRODUCTION-CONSUMPTION-WASTE</a:t>
            </a:r>
          </a:p>
        </p:txBody>
      </p:sp>
    </p:spTree>
    <p:extLst>
      <p:ext uri="{BB962C8B-B14F-4D97-AF65-F5344CB8AC3E}">
        <p14:creationId xmlns:p14="http://schemas.microsoft.com/office/powerpoint/2010/main" val="3192231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858000"/>
          </a:xfrm>
          <a:solidFill>
            <a:schemeClr val="bg1">
              <a:alpha val="75000"/>
            </a:schemeClr>
          </a:solidFill>
        </p:spPr>
        <p:txBody>
          <a:bodyPr bIns="274320" anchor="b" anchorCtr="0">
            <a:normAutofit/>
          </a:bodyPr>
          <a:lstStyle/>
          <a:p>
            <a:pPr marL="55563"/>
            <a:r>
              <a:rPr lang="en-US" sz="4900" dirty="0">
                <a:solidFill>
                  <a:srgbClr val="92D050"/>
                </a:solidFill>
              </a:rPr>
              <a:t>The GEF cannot afford to stand still.</a:t>
            </a:r>
            <a:br>
              <a:rPr lang="en-US" dirty="0">
                <a:solidFill>
                  <a:srgbClr val="92D050"/>
                </a:solidFill>
              </a:rPr>
            </a:br>
            <a:br>
              <a:rPr lang="en-US" b="1" dirty="0">
                <a:solidFill>
                  <a:srgbClr val="92D050"/>
                </a:solidFill>
              </a:rPr>
            </a:br>
            <a:r>
              <a:rPr lang="en-US" sz="3200" dirty="0"/>
              <a:t>Given the scale and the urgency of the threats facing the planet, the emerging global momentum for change, and the growing opportunities for partnership, the GEF needs to seize opportunities to make a bigger difference. </a:t>
            </a:r>
            <a:br>
              <a:rPr lang="en-US" sz="3200" dirty="0"/>
            </a:br>
            <a:br>
              <a:rPr lang="en-US" sz="3200" dirty="0"/>
            </a:br>
            <a:r>
              <a:rPr lang="en-US" sz="3200" dirty="0"/>
              <a:t>Looking forward, the GEF will do more to:</a:t>
            </a:r>
            <a:br>
              <a:rPr lang="en-US" sz="3200" dirty="0"/>
            </a:br>
            <a:r>
              <a:rPr lang="en-US" sz="3200" dirty="0"/>
              <a:t>	- </a:t>
            </a:r>
            <a:r>
              <a:rPr lang="en-US" sz="3200" dirty="0">
                <a:solidFill>
                  <a:srgbClr val="92D050"/>
                </a:solidFill>
              </a:rPr>
              <a:t>focus</a:t>
            </a:r>
            <a:r>
              <a:rPr lang="en-US" sz="3200" dirty="0"/>
              <a:t> its investments for higher impact,</a:t>
            </a:r>
            <a:br>
              <a:rPr lang="en-US" sz="3200" dirty="0"/>
            </a:br>
            <a:r>
              <a:rPr lang="en-US" sz="3200" dirty="0"/>
              <a:t>	- </a:t>
            </a:r>
            <a:r>
              <a:rPr lang="en-US" sz="3200" dirty="0">
                <a:solidFill>
                  <a:srgbClr val="92D050"/>
                </a:solidFill>
              </a:rPr>
              <a:t>respond</a:t>
            </a:r>
            <a:r>
              <a:rPr lang="en-US" sz="3200" dirty="0"/>
              <a:t> effectively to country priorities under MEAs, and</a:t>
            </a:r>
            <a:br>
              <a:rPr lang="en-US" sz="3200" dirty="0"/>
            </a:br>
            <a:r>
              <a:rPr lang="en-US" sz="3200" dirty="0"/>
              <a:t>	- </a:t>
            </a:r>
            <a:r>
              <a:rPr lang="en-US" sz="3200" dirty="0">
                <a:solidFill>
                  <a:srgbClr val="92D050"/>
                </a:solidFill>
              </a:rPr>
              <a:t>mobilize</a:t>
            </a:r>
            <a:r>
              <a:rPr lang="en-US" sz="3200" dirty="0"/>
              <a:t> and strengthen diverse coalitions of actors.</a:t>
            </a:r>
            <a:br>
              <a:rPr lang="en-US" sz="3200" dirty="0"/>
            </a:br>
            <a:endParaRPr lang="en-US" b="1" dirty="0">
              <a:solidFill>
                <a:srgbClr val="92D050"/>
              </a:solidFill>
            </a:endParaRPr>
          </a:p>
        </p:txBody>
      </p:sp>
    </p:spTree>
    <p:extLst>
      <p:ext uri="{BB962C8B-B14F-4D97-AF65-F5344CB8AC3E}">
        <p14:creationId xmlns:p14="http://schemas.microsoft.com/office/powerpoint/2010/main" val="2794251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4000" r="-34000"/>
          </a:stretch>
        </a:blipFill>
        <a:effectLst/>
      </p:bgPr>
    </p:bg>
    <p:spTree>
      <p:nvGrpSpPr>
        <p:cNvPr id="1" name=""/>
        <p:cNvGrpSpPr/>
        <p:nvPr/>
      </p:nvGrpSpPr>
      <p:grpSpPr>
        <a:xfrm>
          <a:off x="0" y="0"/>
          <a:ext cx="0" cy="0"/>
          <a:chOff x="0" y="0"/>
          <a:chExt cx="0" cy="0"/>
        </a:xfrm>
      </p:grpSpPr>
      <p:sp>
        <p:nvSpPr>
          <p:cNvPr id="4" name="Content Placeholder 2"/>
          <p:cNvSpPr>
            <a:spLocks noGrp="1"/>
          </p:cNvSpPr>
          <p:nvPr>
            <p:ph idx="1"/>
          </p:nvPr>
        </p:nvSpPr>
        <p:spPr>
          <a:xfrm>
            <a:off x="0" y="0"/>
            <a:ext cx="12192000" cy="6857999"/>
          </a:xfrm>
          <a:solidFill>
            <a:schemeClr val="bg1">
              <a:alpha val="60000"/>
            </a:schemeClr>
          </a:solidFill>
        </p:spPr>
        <p:txBody>
          <a:bodyPr bIns="274320" anchor="b" anchorCtr="0">
            <a:normAutofit/>
          </a:bodyPr>
          <a:lstStyle/>
          <a:p>
            <a:pPr marL="0" indent="0">
              <a:buNone/>
            </a:pPr>
            <a:r>
              <a:rPr lang="en-US" sz="6000" dirty="0"/>
              <a:t>Proposed </a:t>
            </a:r>
            <a:r>
              <a:rPr lang="en-US" sz="6000" dirty="0">
                <a:solidFill>
                  <a:srgbClr val="92D050"/>
                </a:solidFill>
              </a:rPr>
              <a:t>programming</a:t>
            </a:r>
            <a:r>
              <a:rPr lang="en-US" sz="6000" b="1" dirty="0">
                <a:solidFill>
                  <a:srgbClr val="92D050"/>
                </a:solidFill>
              </a:rPr>
              <a:t> </a:t>
            </a:r>
            <a:r>
              <a:rPr lang="en-US" sz="6000" dirty="0"/>
              <a:t>directions</a:t>
            </a:r>
            <a:endParaRPr lang="en-US" sz="6000" b="1" dirty="0">
              <a:solidFill>
                <a:srgbClr val="92D050"/>
              </a:solidFill>
            </a:endParaRPr>
          </a:p>
        </p:txBody>
      </p:sp>
    </p:spTree>
    <p:extLst>
      <p:ext uri="{BB962C8B-B14F-4D97-AF65-F5344CB8AC3E}">
        <p14:creationId xmlns:p14="http://schemas.microsoft.com/office/powerpoint/2010/main" val="41060349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9374</TotalTime>
  <Words>4862</Words>
  <Application>Microsoft Office PowerPoint</Application>
  <PresentationFormat>Widescreen</PresentationFormat>
  <Paragraphs>628</Paragraphs>
  <Slides>41</Slides>
  <Notes>39</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41</vt:i4>
      </vt:variant>
    </vt:vector>
  </HeadingPairs>
  <TitlesOfParts>
    <vt:vector size="53" baseType="lpstr">
      <vt:lpstr>Arial</vt:lpstr>
      <vt:lpstr>Calibri</vt:lpstr>
      <vt:lpstr>Calibri Light</vt:lpstr>
      <vt:lpstr>Times New Roman</vt:lpstr>
      <vt:lpstr>Wingdings</vt:lpstr>
      <vt:lpstr>Yu Mincho</vt:lpstr>
      <vt:lpstr>Office Theme</vt:lpstr>
      <vt:lpstr>3_Office Theme</vt:lpstr>
      <vt:lpstr>4_Office Theme</vt:lpstr>
      <vt:lpstr>5_Office Theme</vt:lpstr>
      <vt:lpstr>1_Office Theme</vt:lpstr>
      <vt:lpstr>6_Office Theme</vt:lpstr>
      <vt:lpstr>PowerPoint Presentation</vt:lpstr>
      <vt:lpstr>PowerPoint Presentation</vt:lpstr>
      <vt:lpstr>PowerPoint Presentation</vt:lpstr>
      <vt:lpstr>PowerPoint Presentation</vt:lpstr>
      <vt:lpstr>PowerPoint Presentation</vt:lpstr>
      <vt:lpstr>What is at stake?</vt:lpstr>
      <vt:lpstr>PowerPoint Presentation</vt:lpstr>
      <vt:lpstr>The GEF cannot afford to stand still.  Given the scale and the urgency of the threats facing the planet, the emerging global momentum for change, and the growing opportunities for partnership, the GEF needs to seize opportunities to make a bigger difference.   Looking forward, the GEF will do more to:  - focus its investments for higher impact,  - respond effectively to country priorities under MEAs, and  - mobilize and strengthen diverse coalitions of actors. </vt:lpstr>
      <vt:lpstr>PowerPoint Presentation</vt:lpstr>
      <vt:lpstr>GEF-7 Programming Framework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Country choice, greater flexibility for higher impact</vt:lpstr>
      <vt:lpstr>PowerPoint Presentation</vt:lpstr>
      <vt:lpstr>PowerPoint Presentation</vt:lpstr>
      <vt:lpstr>PowerPoint Presentation</vt:lpstr>
      <vt:lpstr>PowerPoint Presentation</vt:lpstr>
      <vt:lpstr>Questions for Discussion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GEF-7  Preliminary thoughts about key replenishment issues</dc:title>
  <dc:creator>Claus Pram Astrup</dc:creator>
  <cp:lastModifiedBy>Robert T. Schreiber</cp:lastModifiedBy>
  <cp:revision>731</cp:revision>
  <cp:lastPrinted>2017-03-23T21:55:56Z</cp:lastPrinted>
  <dcterms:created xsi:type="dcterms:W3CDTF">2017-01-12T16:53:42Z</dcterms:created>
  <dcterms:modified xsi:type="dcterms:W3CDTF">2017-05-17T17:15:59Z</dcterms:modified>
</cp:coreProperties>
</file>