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19.jpg" ContentType="image/png"/>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 id="2147483751" r:id="rId2"/>
    <p:sldMasterId id="2147483762" r:id="rId3"/>
    <p:sldMasterId id="2147483773" r:id="rId4"/>
  </p:sldMasterIdLst>
  <p:notesMasterIdLst>
    <p:notesMasterId r:id="rId50"/>
  </p:notesMasterIdLst>
  <p:sldIdLst>
    <p:sldId id="324" r:id="rId5"/>
    <p:sldId id="325" r:id="rId6"/>
    <p:sldId id="262" r:id="rId7"/>
    <p:sldId id="265" r:id="rId8"/>
    <p:sldId id="310" r:id="rId9"/>
    <p:sldId id="282" r:id="rId10"/>
    <p:sldId id="305" r:id="rId11"/>
    <p:sldId id="264" r:id="rId12"/>
    <p:sldId id="300" r:id="rId13"/>
    <p:sldId id="307" r:id="rId14"/>
    <p:sldId id="299" r:id="rId15"/>
    <p:sldId id="269" r:id="rId16"/>
    <p:sldId id="268" r:id="rId17"/>
    <p:sldId id="267" r:id="rId18"/>
    <p:sldId id="277" r:id="rId19"/>
    <p:sldId id="327" r:id="rId20"/>
    <p:sldId id="328" r:id="rId21"/>
    <p:sldId id="329" r:id="rId22"/>
    <p:sldId id="330" r:id="rId23"/>
    <p:sldId id="331" r:id="rId24"/>
    <p:sldId id="332" r:id="rId25"/>
    <p:sldId id="334" r:id="rId26"/>
    <p:sldId id="335" r:id="rId27"/>
    <p:sldId id="338" r:id="rId28"/>
    <p:sldId id="339" r:id="rId29"/>
    <p:sldId id="340" r:id="rId30"/>
    <p:sldId id="342" r:id="rId31"/>
    <p:sldId id="347" r:id="rId32"/>
    <p:sldId id="348" r:id="rId33"/>
    <p:sldId id="350" r:id="rId34"/>
    <p:sldId id="351" r:id="rId35"/>
    <p:sldId id="356" r:id="rId36"/>
    <p:sldId id="355" r:id="rId37"/>
    <p:sldId id="344" r:id="rId38"/>
    <p:sldId id="357" r:id="rId39"/>
    <p:sldId id="358" r:id="rId40"/>
    <p:sldId id="360" r:id="rId41"/>
    <p:sldId id="361" r:id="rId42"/>
    <p:sldId id="362" r:id="rId43"/>
    <p:sldId id="363" r:id="rId44"/>
    <p:sldId id="364" r:id="rId45"/>
    <p:sldId id="365" r:id="rId46"/>
    <p:sldId id="369" r:id="rId47"/>
    <p:sldId id="366" r:id="rId48"/>
    <p:sldId id="26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9B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89" autoAdjust="0"/>
    <p:restoredTop sz="85234" autoAdjust="0"/>
  </p:normalViewPr>
  <p:slideViewPr>
    <p:cSldViewPr>
      <p:cViewPr varScale="1">
        <p:scale>
          <a:sx n="99" d="100"/>
          <a:sy n="99" d="100"/>
        </p:scale>
        <p:origin x="1098" y="84"/>
      </p:cViewPr>
      <p:guideLst>
        <p:guide orient="horz" pos="2160"/>
        <p:guide pos="38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F4BD08-695A-4111-BDD6-56B5F4A5EE8E}" type="doc">
      <dgm:prSet loTypeId="urn:diagrams.loki3.com/BracketList" loCatId="list" qsTypeId="urn:microsoft.com/office/officeart/2005/8/quickstyle/simple1" qsCatId="simple" csTypeId="urn:microsoft.com/office/officeart/2005/8/colors/colorful4" csCatId="colorful" phldr="1"/>
      <dgm:spPr/>
      <dgm:t>
        <a:bodyPr/>
        <a:lstStyle/>
        <a:p>
          <a:endParaRPr lang="en-US"/>
        </a:p>
      </dgm:t>
    </dgm:pt>
    <dgm:pt modelId="{C179AFB2-195B-46D5-94B2-C2FDC7E5B4FF}">
      <dgm:prSet/>
      <dgm:spPr/>
      <dgm:t>
        <a:bodyPr/>
        <a:lstStyle/>
        <a:p>
          <a:pPr rtl="0"/>
          <a:r>
            <a:rPr lang="en-US" dirty="0" smtClean="0">
              <a:solidFill>
                <a:schemeClr val="bg1"/>
              </a:solidFill>
            </a:rPr>
            <a:t>Mission </a:t>
          </a:r>
          <a:endParaRPr lang="en-US" dirty="0">
            <a:solidFill>
              <a:schemeClr val="bg1"/>
            </a:solidFill>
          </a:endParaRPr>
        </a:p>
      </dgm:t>
    </dgm:pt>
    <dgm:pt modelId="{33E153B9-08D0-4A08-A331-F3493AB35385}" type="parTrans" cxnId="{28C13E43-0327-422D-B601-03BE144D0EB5}">
      <dgm:prSet/>
      <dgm:spPr/>
      <dgm:t>
        <a:bodyPr/>
        <a:lstStyle/>
        <a:p>
          <a:endParaRPr lang="en-US"/>
        </a:p>
      </dgm:t>
    </dgm:pt>
    <dgm:pt modelId="{B6EA4824-B781-4BA4-B730-277B81D1CAF5}" type="sibTrans" cxnId="{28C13E43-0327-422D-B601-03BE144D0EB5}">
      <dgm:prSet/>
      <dgm:spPr/>
      <dgm:t>
        <a:bodyPr/>
        <a:lstStyle/>
        <a:p>
          <a:endParaRPr lang="en-US"/>
        </a:p>
      </dgm:t>
    </dgm:pt>
    <dgm:pt modelId="{E89DA1E9-0E06-49A5-BE35-95673ED2E310}">
      <dgm:prSet custT="1"/>
      <dgm:spPr/>
      <dgm:t>
        <a:bodyPr/>
        <a:lstStyle/>
        <a:p>
          <a:pPr rtl="0"/>
          <a:r>
            <a:rPr lang="en-US" sz="2400" dirty="0" smtClean="0">
              <a:solidFill>
                <a:schemeClr val="tx1"/>
              </a:solidFill>
            </a:rPr>
            <a:t>To enhance global environmental benefits through excellence, independence, and partnership in monitoring and evaluation</a:t>
          </a:r>
          <a:endParaRPr lang="en-US" sz="2400" dirty="0">
            <a:solidFill>
              <a:schemeClr val="tx1"/>
            </a:solidFill>
          </a:endParaRPr>
        </a:p>
      </dgm:t>
    </dgm:pt>
    <dgm:pt modelId="{A90D48B0-DC74-4238-99EE-35830225AC20}" type="parTrans" cxnId="{023BCAB9-60B4-4382-8A29-C21EC1221842}">
      <dgm:prSet/>
      <dgm:spPr/>
      <dgm:t>
        <a:bodyPr/>
        <a:lstStyle/>
        <a:p>
          <a:endParaRPr lang="en-US"/>
        </a:p>
      </dgm:t>
    </dgm:pt>
    <dgm:pt modelId="{66F0476E-3105-4CA1-978C-EAA1C9A5AD16}" type="sibTrans" cxnId="{023BCAB9-60B4-4382-8A29-C21EC1221842}">
      <dgm:prSet/>
      <dgm:spPr/>
      <dgm:t>
        <a:bodyPr/>
        <a:lstStyle/>
        <a:p>
          <a:endParaRPr lang="en-US"/>
        </a:p>
      </dgm:t>
    </dgm:pt>
    <dgm:pt modelId="{BB855E4E-179C-4FAA-8477-5455C3305F3C}">
      <dgm:prSet/>
      <dgm:spPr/>
      <dgm:t>
        <a:bodyPr/>
        <a:lstStyle/>
        <a:p>
          <a:pPr rtl="0"/>
          <a:r>
            <a:rPr lang="en-US" dirty="0" smtClean="0">
              <a:solidFill>
                <a:schemeClr val="bg1"/>
              </a:solidFill>
            </a:rPr>
            <a:t>Functions</a:t>
          </a:r>
          <a:endParaRPr lang="en-US" dirty="0">
            <a:solidFill>
              <a:schemeClr val="bg1"/>
            </a:solidFill>
          </a:endParaRPr>
        </a:p>
      </dgm:t>
    </dgm:pt>
    <dgm:pt modelId="{195EAA49-F75F-4A8B-96D0-828FDE1046EB}" type="parTrans" cxnId="{AD340A43-D619-4911-AE82-095461C4F69F}">
      <dgm:prSet/>
      <dgm:spPr/>
      <dgm:t>
        <a:bodyPr/>
        <a:lstStyle/>
        <a:p>
          <a:endParaRPr lang="en-US"/>
        </a:p>
      </dgm:t>
    </dgm:pt>
    <dgm:pt modelId="{E6C5B992-E5DA-4458-9F76-5A41187B1FFF}" type="sibTrans" cxnId="{AD340A43-D619-4911-AE82-095461C4F69F}">
      <dgm:prSet/>
      <dgm:spPr/>
      <dgm:t>
        <a:bodyPr/>
        <a:lstStyle/>
        <a:p>
          <a:endParaRPr lang="en-US"/>
        </a:p>
      </dgm:t>
    </dgm:pt>
    <dgm:pt modelId="{7299FF08-4739-4A96-91AD-482D4F04BF2C}">
      <dgm:prSet custT="1"/>
      <dgm:spPr/>
      <dgm:t>
        <a:bodyPr/>
        <a:lstStyle/>
        <a:p>
          <a:pPr rtl="0"/>
          <a:r>
            <a:rPr lang="en-US" sz="2400" dirty="0" smtClean="0">
              <a:solidFill>
                <a:schemeClr val="tx1"/>
              </a:solidFill>
            </a:rPr>
            <a:t>Independent Evaluation Office</a:t>
          </a:r>
          <a:endParaRPr lang="en-US" sz="2400" dirty="0">
            <a:solidFill>
              <a:schemeClr val="tx1"/>
            </a:solidFill>
          </a:endParaRPr>
        </a:p>
      </dgm:t>
    </dgm:pt>
    <dgm:pt modelId="{9BC5FAA0-3D57-4179-8CC8-42A560412364}" type="parTrans" cxnId="{E1590C85-CD0E-4432-820B-695B6A6B60E3}">
      <dgm:prSet/>
      <dgm:spPr/>
      <dgm:t>
        <a:bodyPr/>
        <a:lstStyle/>
        <a:p>
          <a:endParaRPr lang="en-US"/>
        </a:p>
      </dgm:t>
    </dgm:pt>
    <dgm:pt modelId="{4838ACC9-341E-4733-99F3-D0E345D35051}" type="sibTrans" cxnId="{E1590C85-CD0E-4432-820B-695B6A6B60E3}">
      <dgm:prSet/>
      <dgm:spPr/>
      <dgm:t>
        <a:bodyPr/>
        <a:lstStyle/>
        <a:p>
          <a:endParaRPr lang="en-US"/>
        </a:p>
      </dgm:t>
    </dgm:pt>
    <dgm:pt modelId="{EAA09CAE-2193-4ABA-9852-6D31378910E7}">
      <dgm:prSet custT="1"/>
      <dgm:spPr/>
      <dgm:t>
        <a:bodyPr/>
        <a:lstStyle/>
        <a:p>
          <a:pPr rtl="0"/>
          <a:r>
            <a:rPr lang="en-US" sz="2400" dirty="0" smtClean="0">
              <a:solidFill>
                <a:schemeClr val="tx1"/>
              </a:solidFill>
            </a:rPr>
            <a:t>Normative function</a:t>
          </a:r>
          <a:endParaRPr lang="en-US" sz="2400" dirty="0">
            <a:solidFill>
              <a:schemeClr val="tx1"/>
            </a:solidFill>
          </a:endParaRPr>
        </a:p>
      </dgm:t>
    </dgm:pt>
    <dgm:pt modelId="{F448FAE3-FE66-48BB-B767-A00FA02CA463}" type="parTrans" cxnId="{91D55C37-5F27-4FFF-930F-2F841EF09333}">
      <dgm:prSet/>
      <dgm:spPr/>
      <dgm:t>
        <a:bodyPr/>
        <a:lstStyle/>
        <a:p>
          <a:endParaRPr lang="en-US"/>
        </a:p>
      </dgm:t>
    </dgm:pt>
    <dgm:pt modelId="{A016E179-B7F4-4CA1-8146-CE3EF8AE53D4}" type="sibTrans" cxnId="{91D55C37-5F27-4FFF-930F-2F841EF09333}">
      <dgm:prSet/>
      <dgm:spPr/>
      <dgm:t>
        <a:bodyPr/>
        <a:lstStyle/>
        <a:p>
          <a:endParaRPr lang="en-US"/>
        </a:p>
      </dgm:t>
    </dgm:pt>
    <dgm:pt modelId="{474ACAB5-07B1-427A-A18F-FA397413221C}">
      <dgm:prSet custT="1"/>
      <dgm:spPr/>
      <dgm:t>
        <a:bodyPr/>
        <a:lstStyle/>
        <a:p>
          <a:pPr rtl="0"/>
          <a:r>
            <a:rPr lang="en-US" sz="2400" dirty="0" smtClean="0">
              <a:solidFill>
                <a:schemeClr val="tx1"/>
              </a:solidFill>
            </a:rPr>
            <a:t>Oversight function</a:t>
          </a:r>
          <a:endParaRPr lang="en-US" sz="2400" dirty="0">
            <a:solidFill>
              <a:schemeClr val="tx1"/>
            </a:solidFill>
          </a:endParaRPr>
        </a:p>
      </dgm:t>
    </dgm:pt>
    <dgm:pt modelId="{28116806-1762-4D30-96A8-A12B0518E492}" type="parTrans" cxnId="{FADB49A5-BD08-42B8-A4B7-5E306B503138}">
      <dgm:prSet/>
      <dgm:spPr/>
      <dgm:t>
        <a:bodyPr/>
        <a:lstStyle/>
        <a:p>
          <a:endParaRPr lang="en-US"/>
        </a:p>
      </dgm:t>
    </dgm:pt>
    <dgm:pt modelId="{1B98B1BE-FFDA-4AAC-A51D-39DC1E00619A}" type="sibTrans" cxnId="{FADB49A5-BD08-42B8-A4B7-5E306B503138}">
      <dgm:prSet/>
      <dgm:spPr/>
      <dgm:t>
        <a:bodyPr/>
        <a:lstStyle/>
        <a:p>
          <a:endParaRPr lang="en-US"/>
        </a:p>
      </dgm:t>
    </dgm:pt>
    <dgm:pt modelId="{FEDEAC88-09AC-43D5-BF74-61C9D091843A}">
      <dgm:prSet custT="1"/>
      <dgm:spPr/>
      <dgm:t>
        <a:bodyPr/>
        <a:lstStyle/>
        <a:p>
          <a:pPr rtl="0"/>
          <a:r>
            <a:rPr lang="en-US" sz="2400" dirty="0" smtClean="0">
              <a:solidFill>
                <a:schemeClr val="tx1"/>
              </a:solidFill>
            </a:rPr>
            <a:t>Knowledge sharing and dissemination</a:t>
          </a:r>
          <a:endParaRPr lang="en-US" sz="2400" dirty="0">
            <a:solidFill>
              <a:schemeClr val="tx1"/>
            </a:solidFill>
          </a:endParaRPr>
        </a:p>
      </dgm:t>
    </dgm:pt>
    <dgm:pt modelId="{D274A2E1-B718-4CC5-A331-5112336C50F2}" type="parTrans" cxnId="{FDA7EE36-2CFD-4018-8E34-0030DBBD31FA}">
      <dgm:prSet/>
      <dgm:spPr/>
      <dgm:t>
        <a:bodyPr/>
        <a:lstStyle/>
        <a:p>
          <a:endParaRPr lang="en-US"/>
        </a:p>
      </dgm:t>
    </dgm:pt>
    <dgm:pt modelId="{ECD70417-2AB4-445D-B0FB-06251F560522}" type="sibTrans" cxnId="{FDA7EE36-2CFD-4018-8E34-0030DBBD31FA}">
      <dgm:prSet/>
      <dgm:spPr/>
      <dgm:t>
        <a:bodyPr/>
        <a:lstStyle/>
        <a:p>
          <a:endParaRPr lang="en-US"/>
        </a:p>
      </dgm:t>
    </dgm:pt>
    <dgm:pt modelId="{FD572771-C87D-4CE6-A644-45140A10A95E}" type="pres">
      <dgm:prSet presAssocID="{E4F4BD08-695A-4111-BDD6-56B5F4A5EE8E}" presName="Name0" presStyleCnt="0">
        <dgm:presLayoutVars>
          <dgm:dir/>
          <dgm:animLvl val="lvl"/>
          <dgm:resizeHandles val="exact"/>
        </dgm:presLayoutVars>
      </dgm:prSet>
      <dgm:spPr/>
      <dgm:t>
        <a:bodyPr/>
        <a:lstStyle/>
        <a:p>
          <a:endParaRPr lang="en-US"/>
        </a:p>
      </dgm:t>
    </dgm:pt>
    <dgm:pt modelId="{01EC8AE9-CE05-4DE0-A0D6-6FBB5573C44B}" type="pres">
      <dgm:prSet presAssocID="{C179AFB2-195B-46D5-94B2-C2FDC7E5B4FF}" presName="linNode" presStyleCnt="0"/>
      <dgm:spPr/>
    </dgm:pt>
    <dgm:pt modelId="{7D05FA0D-1307-47A3-A28E-E7E92950351A}" type="pres">
      <dgm:prSet presAssocID="{C179AFB2-195B-46D5-94B2-C2FDC7E5B4FF}" presName="parTx" presStyleLbl="revTx" presStyleIdx="0" presStyleCnt="2">
        <dgm:presLayoutVars>
          <dgm:chMax val="1"/>
          <dgm:bulletEnabled val="1"/>
        </dgm:presLayoutVars>
      </dgm:prSet>
      <dgm:spPr/>
      <dgm:t>
        <a:bodyPr/>
        <a:lstStyle/>
        <a:p>
          <a:endParaRPr lang="en-US"/>
        </a:p>
      </dgm:t>
    </dgm:pt>
    <dgm:pt modelId="{91224832-6ED7-42D7-9B1E-B7A877CBC8BF}" type="pres">
      <dgm:prSet presAssocID="{C179AFB2-195B-46D5-94B2-C2FDC7E5B4FF}" presName="bracket" presStyleLbl="parChTrans1D1" presStyleIdx="0" presStyleCnt="2"/>
      <dgm:spPr/>
    </dgm:pt>
    <dgm:pt modelId="{71EC4D61-92CA-4416-9A6E-C2939FC392DC}" type="pres">
      <dgm:prSet presAssocID="{C179AFB2-195B-46D5-94B2-C2FDC7E5B4FF}" presName="spH" presStyleCnt="0"/>
      <dgm:spPr/>
    </dgm:pt>
    <dgm:pt modelId="{75BCE23C-19A7-4D9A-986F-5FA9164B212B}" type="pres">
      <dgm:prSet presAssocID="{C179AFB2-195B-46D5-94B2-C2FDC7E5B4FF}" presName="desTx" presStyleLbl="node1" presStyleIdx="0" presStyleCnt="2">
        <dgm:presLayoutVars>
          <dgm:bulletEnabled val="1"/>
        </dgm:presLayoutVars>
      </dgm:prSet>
      <dgm:spPr/>
      <dgm:t>
        <a:bodyPr/>
        <a:lstStyle/>
        <a:p>
          <a:endParaRPr lang="en-US"/>
        </a:p>
      </dgm:t>
    </dgm:pt>
    <dgm:pt modelId="{45C7432E-D04D-4F57-A6E9-9184EA2AAEAB}" type="pres">
      <dgm:prSet presAssocID="{B6EA4824-B781-4BA4-B730-277B81D1CAF5}" presName="spV" presStyleCnt="0"/>
      <dgm:spPr/>
    </dgm:pt>
    <dgm:pt modelId="{346E406D-E66A-417E-87D8-98689D30AE3C}" type="pres">
      <dgm:prSet presAssocID="{BB855E4E-179C-4FAA-8477-5455C3305F3C}" presName="linNode" presStyleCnt="0"/>
      <dgm:spPr/>
    </dgm:pt>
    <dgm:pt modelId="{A682851A-8496-4B91-9C0F-64BE6DFDEFDC}" type="pres">
      <dgm:prSet presAssocID="{BB855E4E-179C-4FAA-8477-5455C3305F3C}" presName="parTx" presStyleLbl="revTx" presStyleIdx="1" presStyleCnt="2">
        <dgm:presLayoutVars>
          <dgm:chMax val="1"/>
          <dgm:bulletEnabled val="1"/>
        </dgm:presLayoutVars>
      </dgm:prSet>
      <dgm:spPr/>
      <dgm:t>
        <a:bodyPr/>
        <a:lstStyle/>
        <a:p>
          <a:endParaRPr lang="en-US"/>
        </a:p>
      </dgm:t>
    </dgm:pt>
    <dgm:pt modelId="{A88FEABC-0225-4E0A-A4F7-107CFBEC6615}" type="pres">
      <dgm:prSet presAssocID="{BB855E4E-179C-4FAA-8477-5455C3305F3C}" presName="bracket" presStyleLbl="parChTrans1D1" presStyleIdx="1" presStyleCnt="2"/>
      <dgm:spPr/>
    </dgm:pt>
    <dgm:pt modelId="{AC1DD49F-28F9-42B2-A172-D0F42E41DBA8}" type="pres">
      <dgm:prSet presAssocID="{BB855E4E-179C-4FAA-8477-5455C3305F3C}" presName="spH" presStyleCnt="0"/>
      <dgm:spPr/>
    </dgm:pt>
    <dgm:pt modelId="{66B24068-2AF9-457A-B885-E5FBED750FBC}" type="pres">
      <dgm:prSet presAssocID="{BB855E4E-179C-4FAA-8477-5455C3305F3C}" presName="desTx" presStyleLbl="node1" presStyleIdx="1" presStyleCnt="2" custLinFactNeighborX="-4498" custLinFactNeighborY="-2188">
        <dgm:presLayoutVars>
          <dgm:bulletEnabled val="1"/>
        </dgm:presLayoutVars>
      </dgm:prSet>
      <dgm:spPr/>
      <dgm:t>
        <a:bodyPr/>
        <a:lstStyle/>
        <a:p>
          <a:endParaRPr lang="en-US"/>
        </a:p>
      </dgm:t>
    </dgm:pt>
  </dgm:ptLst>
  <dgm:cxnLst>
    <dgm:cxn modelId="{023BCAB9-60B4-4382-8A29-C21EC1221842}" srcId="{C179AFB2-195B-46D5-94B2-C2FDC7E5B4FF}" destId="{E89DA1E9-0E06-49A5-BE35-95673ED2E310}" srcOrd="0" destOrd="0" parTransId="{A90D48B0-DC74-4238-99EE-35830225AC20}" sibTransId="{66F0476E-3105-4CA1-978C-EAA1C9A5AD16}"/>
    <dgm:cxn modelId="{C719F2AE-79E3-4476-86F9-A2B5C8F590F4}" type="presOf" srcId="{E4F4BD08-695A-4111-BDD6-56B5F4A5EE8E}" destId="{FD572771-C87D-4CE6-A644-45140A10A95E}" srcOrd="0" destOrd="0" presId="urn:diagrams.loki3.com/BracketList"/>
    <dgm:cxn modelId="{28C13E43-0327-422D-B601-03BE144D0EB5}" srcId="{E4F4BD08-695A-4111-BDD6-56B5F4A5EE8E}" destId="{C179AFB2-195B-46D5-94B2-C2FDC7E5B4FF}" srcOrd="0" destOrd="0" parTransId="{33E153B9-08D0-4A08-A331-F3493AB35385}" sibTransId="{B6EA4824-B781-4BA4-B730-277B81D1CAF5}"/>
    <dgm:cxn modelId="{6A62EB21-D7FE-4929-B90B-5558B850A81F}" type="presOf" srcId="{C179AFB2-195B-46D5-94B2-C2FDC7E5B4FF}" destId="{7D05FA0D-1307-47A3-A28E-E7E92950351A}" srcOrd="0" destOrd="0" presId="urn:diagrams.loki3.com/BracketList"/>
    <dgm:cxn modelId="{FADB49A5-BD08-42B8-A4B7-5E306B503138}" srcId="{BB855E4E-179C-4FAA-8477-5455C3305F3C}" destId="{474ACAB5-07B1-427A-A18F-FA397413221C}" srcOrd="2" destOrd="0" parTransId="{28116806-1762-4D30-96A8-A12B0518E492}" sibTransId="{1B98B1BE-FFDA-4AAC-A51D-39DC1E00619A}"/>
    <dgm:cxn modelId="{32DEEB55-45B2-4354-8E77-898CD35EFAAA}" type="presOf" srcId="{FEDEAC88-09AC-43D5-BF74-61C9D091843A}" destId="{66B24068-2AF9-457A-B885-E5FBED750FBC}" srcOrd="0" destOrd="3" presId="urn:diagrams.loki3.com/BracketList"/>
    <dgm:cxn modelId="{FDA7EE36-2CFD-4018-8E34-0030DBBD31FA}" srcId="{BB855E4E-179C-4FAA-8477-5455C3305F3C}" destId="{FEDEAC88-09AC-43D5-BF74-61C9D091843A}" srcOrd="3" destOrd="0" parTransId="{D274A2E1-B718-4CC5-A331-5112336C50F2}" sibTransId="{ECD70417-2AB4-445D-B0FB-06251F560522}"/>
    <dgm:cxn modelId="{83E8110D-0AF8-4D2D-933F-5D615B9FCC39}" type="presOf" srcId="{474ACAB5-07B1-427A-A18F-FA397413221C}" destId="{66B24068-2AF9-457A-B885-E5FBED750FBC}" srcOrd="0" destOrd="2" presId="urn:diagrams.loki3.com/BracketList"/>
    <dgm:cxn modelId="{AD340A43-D619-4911-AE82-095461C4F69F}" srcId="{E4F4BD08-695A-4111-BDD6-56B5F4A5EE8E}" destId="{BB855E4E-179C-4FAA-8477-5455C3305F3C}" srcOrd="1" destOrd="0" parTransId="{195EAA49-F75F-4A8B-96D0-828FDE1046EB}" sibTransId="{E6C5B992-E5DA-4458-9F76-5A41187B1FFF}"/>
    <dgm:cxn modelId="{682CC967-F2C6-4C59-8EF3-50B8C197D4C1}" type="presOf" srcId="{BB855E4E-179C-4FAA-8477-5455C3305F3C}" destId="{A682851A-8496-4B91-9C0F-64BE6DFDEFDC}" srcOrd="0" destOrd="0" presId="urn:diagrams.loki3.com/BracketList"/>
    <dgm:cxn modelId="{EF9CB330-B418-4821-AC0D-223087BECF99}" type="presOf" srcId="{EAA09CAE-2193-4ABA-9852-6D31378910E7}" destId="{66B24068-2AF9-457A-B885-E5FBED750FBC}" srcOrd="0" destOrd="1" presId="urn:diagrams.loki3.com/BracketList"/>
    <dgm:cxn modelId="{91D55C37-5F27-4FFF-930F-2F841EF09333}" srcId="{BB855E4E-179C-4FAA-8477-5455C3305F3C}" destId="{EAA09CAE-2193-4ABA-9852-6D31378910E7}" srcOrd="1" destOrd="0" parTransId="{F448FAE3-FE66-48BB-B767-A00FA02CA463}" sibTransId="{A016E179-B7F4-4CA1-8146-CE3EF8AE53D4}"/>
    <dgm:cxn modelId="{4E1DE96B-222D-46DB-9FE0-AAE35B050BA2}" type="presOf" srcId="{7299FF08-4739-4A96-91AD-482D4F04BF2C}" destId="{66B24068-2AF9-457A-B885-E5FBED750FBC}" srcOrd="0" destOrd="0" presId="urn:diagrams.loki3.com/BracketList"/>
    <dgm:cxn modelId="{8FB868E3-2346-4167-B669-6D6AAB6CF149}" type="presOf" srcId="{E89DA1E9-0E06-49A5-BE35-95673ED2E310}" destId="{75BCE23C-19A7-4D9A-986F-5FA9164B212B}" srcOrd="0" destOrd="0" presId="urn:diagrams.loki3.com/BracketList"/>
    <dgm:cxn modelId="{E1590C85-CD0E-4432-820B-695B6A6B60E3}" srcId="{BB855E4E-179C-4FAA-8477-5455C3305F3C}" destId="{7299FF08-4739-4A96-91AD-482D4F04BF2C}" srcOrd="0" destOrd="0" parTransId="{9BC5FAA0-3D57-4179-8CC8-42A560412364}" sibTransId="{4838ACC9-341E-4733-99F3-D0E345D35051}"/>
    <dgm:cxn modelId="{693D0EDC-EE1C-4D5F-B673-7262CCEE6AA0}" type="presParOf" srcId="{FD572771-C87D-4CE6-A644-45140A10A95E}" destId="{01EC8AE9-CE05-4DE0-A0D6-6FBB5573C44B}" srcOrd="0" destOrd="0" presId="urn:diagrams.loki3.com/BracketList"/>
    <dgm:cxn modelId="{396320B3-6600-4A0D-B000-8E61C083C365}" type="presParOf" srcId="{01EC8AE9-CE05-4DE0-A0D6-6FBB5573C44B}" destId="{7D05FA0D-1307-47A3-A28E-E7E92950351A}" srcOrd="0" destOrd="0" presId="urn:diagrams.loki3.com/BracketList"/>
    <dgm:cxn modelId="{3229C112-F087-48ED-BCCF-38ECC4D8DAE2}" type="presParOf" srcId="{01EC8AE9-CE05-4DE0-A0D6-6FBB5573C44B}" destId="{91224832-6ED7-42D7-9B1E-B7A877CBC8BF}" srcOrd="1" destOrd="0" presId="urn:diagrams.loki3.com/BracketList"/>
    <dgm:cxn modelId="{5BF85A98-9C45-4692-B688-916CC5D3CA44}" type="presParOf" srcId="{01EC8AE9-CE05-4DE0-A0D6-6FBB5573C44B}" destId="{71EC4D61-92CA-4416-9A6E-C2939FC392DC}" srcOrd="2" destOrd="0" presId="urn:diagrams.loki3.com/BracketList"/>
    <dgm:cxn modelId="{70BF2B48-44B9-41C7-B44A-0D644A38FEBA}" type="presParOf" srcId="{01EC8AE9-CE05-4DE0-A0D6-6FBB5573C44B}" destId="{75BCE23C-19A7-4D9A-986F-5FA9164B212B}" srcOrd="3" destOrd="0" presId="urn:diagrams.loki3.com/BracketList"/>
    <dgm:cxn modelId="{4B4E80F9-3A1C-4F1D-B651-F8384455B34D}" type="presParOf" srcId="{FD572771-C87D-4CE6-A644-45140A10A95E}" destId="{45C7432E-D04D-4F57-A6E9-9184EA2AAEAB}" srcOrd="1" destOrd="0" presId="urn:diagrams.loki3.com/BracketList"/>
    <dgm:cxn modelId="{98E3B9D2-7A88-4976-B044-CD29377B09EB}" type="presParOf" srcId="{FD572771-C87D-4CE6-A644-45140A10A95E}" destId="{346E406D-E66A-417E-87D8-98689D30AE3C}" srcOrd="2" destOrd="0" presId="urn:diagrams.loki3.com/BracketList"/>
    <dgm:cxn modelId="{9B82BE9A-C34E-4E35-9175-B84F100D89F0}" type="presParOf" srcId="{346E406D-E66A-417E-87D8-98689D30AE3C}" destId="{A682851A-8496-4B91-9C0F-64BE6DFDEFDC}" srcOrd="0" destOrd="0" presId="urn:diagrams.loki3.com/BracketList"/>
    <dgm:cxn modelId="{93FD8645-B3A0-4AF3-A242-8E1BCE2372A3}" type="presParOf" srcId="{346E406D-E66A-417E-87D8-98689D30AE3C}" destId="{A88FEABC-0225-4E0A-A4F7-107CFBEC6615}" srcOrd="1" destOrd="0" presId="urn:diagrams.loki3.com/BracketList"/>
    <dgm:cxn modelId="{73FF08D8-9D1F-4043-ADBB-96FE58267CCC}" type="presParOf" srcId="{346E406D-E66A-417E-87D8-98689D30AE3C}" destId="{AC1DD49F-28F9-42B2-A172-D0F42E41DBA8}" srcOrd="2" destOrd="0" presId="urn:diagrams.loki3.com/BracketList"/>
    <dgm:cxn modelId="{E931B66C-977F-41BB-9B01-FE0238C54455}" type="presParOf" srcId="{346E406D-E66A-417E-87D8-98689D30AE3C}" destId="{66B24068-2AF9-457A-B885-E5FBED750FBC}"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CCD55E-E134-49A7-BE4A-B588ADD6398F}"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US"/>
        </a:p>
      </dgm:t>
    </dgm:pt>
    <dgm:pt modelId="{9D3A8DBE-C41D-4E03-9790-7759C896ABB1}">
      <dgm:prSet custT="1"/>
      <dgm:spPr/>
      <dgm:t>
        <a:bodyPr/>
        <a:lstStyle/>
        <a:p>
          <a:pPr rtl="0"/>
          <a:r>
            <a:rPr lang="en-US" sz="1000" b="1" dirty="0" smtClean="0">
              <a:solidFill>
                <a:schemeClr val="bg1"/>
              </a:solidFill>
            </a:rPr>
            <a:t>Feedback for ongoing improvements in the portfolio</a:t>
          </a:r>
          <a:endParaRPr lang="en-US" sz="1000" b="1" dirty="0">
            <a:solidFill>
              <a:schemeClr val="bg1"/>
            </a:solidFill>
          </a:endParaRPr>
        </a:p>
      </dgm:t>
    </dgm:pt>
    <dgm:pt modelId="{BAC85C33-9652-42C9-91C6-84FB227FA8A9}" type="parTrans" cxnId="{7B256F32-3714-4C2A-ACE3-72ED4AF479CF}">
      <dgm:prSet/>
      <dgm:spPr/>
      <dgm:t>
        <a:bodyPr/>
        <a:lstStyle/>
        <a:p>
          <a:endParaRPr lang="en-US"/>
        </a:p>
      </dgm:t>
    </dgm:pt>
    <dgm:pt modelId="{D81FC08E-D964-4879-84DE-B42EB5692A28}" type="sibTrans" cxnId="{7B256F32-3714-4C2A-ACE3-72ED4AF479CF}">
      <dgm:prSet/>
      <dgm:spPr/>
      <dgm:t>
        <a:bodyPr/>
        <a:lstStyle/>
        <a:p>
          <a:endParaRPr lang="en-US"/>
        </a:p>
      </dgm:t>
    </dgm:pt>
    <dgm:pt modelId="{6A22DE5F-4820-460F-9B32-C0013EECEE32}">
      <dgm:prSet custT="1"/>
      <dgm:spPr/>
      <dgm:t>
        <a:bodyPr/>
        <a:lstStyle/>
        <a:p>
          <a:pPr rtl="0"/>
          <a:r>
            <a:rPr lang="en-US" sz="1000" b="1" dirty="0" smtClean="0">
              <a:solidFill>
                <a:schemeClr val="bg1"/>
              </a:solidFill>
            </a:rPr>
            <a:t>Performance Ratings</a:t>
          </a:r>
          <a:endParaRPr lang="en-US" sz="1000" b="1" dirty="0">
            <a:solidFill>
              <a:schemeClr val="bg1"/>
            </a:solidFill>
          </a:endParaRPr>
        </a:p>
      </dgm:t>
    </dgm:pt>
    <dgm:pt modelId="{77FBCF3F-A84B-4E42-A9BA-307C028EF745}" type="parTrans" cxnId="{B5FF0862-DDBF-4542-99F4-42DCCEFCA50F}">
      <dgm:prSet/>
      <dgm:spPr/>
      <dgm:t>
        <a:bodyPr/>
        <a:lstStyle/>
        <a:p>
          <a:endParaRPr lang="en-US"/>
        </a:p>
      </dgm:t>
    </dgm:pt>
    <dgm:pt modelId="{9E575D6B-BFD6-43AE-A354-5A7BD35D19AA}" type="sibTrans" cxnId="{B5FF0862-DDBF-4542-99F4-42DCCEFCA50F}">
      <dgm:prSet/>
      <dgm:spPr/>
      <dgm:t>
        <a:bodyPr/>
        <a:lstStyle/>
        <a:p>
          <a:endParaRPr lang="en-US"/>
        </a:p>
      </dgm:t>
    </dgm:pt>
    <dgm:pt modelId="{4BFF32A1-3CA4-4DBA-93F1-4A518DB40B6D}">
      <dgm:prSet custT="1"/>
      <dgm:spPr/>
      <dgm:t>
        <a:bodyPr/>
        <a:lstStyle/>
        <a:p>
          <a:pPr rtl="0"/>
          <a:r>
            <a:rPr lang="en-US" sz="1000" b="1" dirty="0" smtClean="0">
              <a:solidFill>
                <a:schemeClr val="bg1"/>
              </a:solidFill>
            </a:rPr>
            <a:t>Management Action Record</a:t>
          </a:r>
          <a:endParaRPr lang="en-US" sz="1000" b="1" dirty="0">
            <a:solidFill>
              <a:schemeClr val="bg1"/>
            </a:solidFill>
          </a:endParaRPr>
        </a:p>
      </dgm:t>
    </dgm:pt>
    <dgm:pt modelId="{4A0DE794-EC87-4480-8FF8-141A4BFB4C53}" type="sibTrans" cxnId="{AA98A334-0B85-417F-A0E3-DC72356C4DD3}">
      <dgm:prSet/>
      <dgm:spPr/>
      <dgm:t>
        <a:bodyPr/>
        <a:lstStyle/>
        <a:p>
          <a:endParaRPr lang="en-US"/>
        </a:p>
      </dgm:t>
    </dgm:pt>
    <dgm:pt modelId="{0D9A082C-915D-4BE5-B96B-ACBB312B2EEF}" type="parTrans" cxnId="{AA98A334-0B85-417F-A0E3-DC72356C4DD3}">
      <dgm:prSet/>
      <dgm:spPr/>
      <dgm:t>
        <a:bodyPr/>
        <a:lstStyle/>
        <a:p>
          <a:endParaRPr lang="en-US"/>
        </a:p>
      </dgm:t>
    </dgm:pt>
    <dgm:pt modelId="{DAEC0814-D415-468E-A8A9-4EAB11A00260}">
      <dgm:prSet custT="1"/>
      <dgm:spPr/>
      <dgm:t>
        <a:bodyPr/>
        <a:lstStyle/>
        <a:p>
          <a:pPr rtl="0"/>
          <a:r>
            <a:rPr lang="en-US" sz="1000" b="1" dirty="0" smtClean="0">
              <a:solidFill>
                <a:schemeClr val="bg1"/>
              </a:solidFill>
            </a:rPr>
            <a:t>Quality of project M&amp;E across the portfolio</a:t>
          </a:r>
          <a:endParaRPr lang="en-US" sz="1000" b="1" dirty="0">
            <a:solidFill>
              <a:schemeClr val="bg1"/>
            </a:solidFill>
          </a:endParaRPr>
        </a:p>
      </dgm:t>
    </dgm:pt>
    <dgm:pt modelId="{AF9FCEF0-44BF-4B58-9825-5959C79D9DF6}" type="parTrans" cxnId="{3D822568-0E41-4F65-BA43-4BA689FFFD12}">
      <dgm:prSet/>
      <dgm:spPr/>
      <dgm:t>
        <a:bodyPr/>
        <a:lstStyle/>
        <a:p>
          <a:endParaRPr lang="en-US"/>
        </a:p>
      </dgm:t>
    </dgm:pt>
    <dgm:pt modelId="{2E567C48-1C6B-4E5C-A164-2081361CAD72}" type="sibTrans" cxnId="{3D822568-0E41-4F65-BA43-4BA689FFFD12}">
      <dgm:prSet/>
      <dgm:spPr/>
      <dgm:t>
        <a:bodyPr/>
        <a:lstStyle/>
        <a:p>
          <a:endParaRPr lang="en-US"/>
        </a:p>
      </dgm:t>
    </dgm:pt>
    <dgm:pt modelId="{3917E0C1-0750-49F3-A252-1D9F095A0E16}">
      <dgm:prSet custT="1"/>
      <dgm:spPr/>
      <dgm:t>
        <a:bodyPr/>
        <a:lstStyle/>
        <a:p>
          <a:pPr rtl="0"/>
          <a:r>
            <a:rPr lang="en-US" sz="1000" b="1" smtClean="0">
              <a:solidFill>
                <a:schemeClr val="bg1"/>
              </a:solidFill>
            </a:rPr>
            <a:t>Terminal Evaluations</a:t>
          </a:r>
          <a:endParaRPr lang="en-US" sz="1000" b="1" dirty="0">
            <a:solidFill>
              <a:schemeClr val="bg1"/>
            </a:solidFill>
          </a:endParaRPr>
        </a:p>
      </dgm:t>
    </dgm:pt>
    <dgm:pt modelId="{9A808763-E23B-4C23-B328-E9345EAF99FE}" type="parTrans" cxnId="{2BD5FA85-85C4-4D91-AFC0-9468B886DCFC}">
      <dgm:prSet/>
      <dgm:spPr/>
      <dgm:t>
        <a:bodyPr/>
        <a:lstStyle/>
        <a:p>
          <a:endParaRPr lang="en-US"/>
        </a:p>
      </dgm:t>
    </dgm:pt>
    <dgm:pt modelId="{1A834148-37EB-456E-BF81-90048D8F97FF}" type="sibTrans" cxnId="{2BD5FA85-85C4-4D91-AFC0-9468B886DCFC}">
      <dgm:prSet/>
      <dgm:spPr/>
      <dgm:t>
        <a:bodyPr/>
        <a:lstStyle/>
        <a:p>
          <a:endParaRPr lang="en-US"/>
        </a:p>
      </dgm:t>
    </dgm:pt>
    <dgm:pt modelId="{D26B605E-0057-43AF-A38C-796715D6AE19}" type="pres">
      <dgm:prSet presAssocID="{1CCCD55E-E134-49A7-BE4A-B588ADD6398F}" presName="Name0" presStyleCnt="0">
        <dgm:presLayoutVars>
          <dgm:dir/>
          <dgm:resizeHandles val="exact"/>
        </dgm:presLayoutVars>
      </dgm:prSet>
      <dgm:spPr/>
      <dgm:t>
        <a:bodyPr/>
        <a:lstStyle/>
        <a:p>
          <a:endParaRPr lang="en-US"/>
        </a:p>
      </dgm:t>
    </dgm:pt>
    <dgm:pt modelId="{4C4ADEE8-272F-4237-A243-24DD21FC749F}" type="pres">
      <dgm:prSet presAssocID="{9D3A8DBE-C41D-4E03-9790-7759C896ABB1}" presName="Name5" presStyleLbl="vennNode1" presStyleIdx="0" presStyleCnt="5">
        <dgm:presLayoutVars>
          <dgm:bulletEnabled val="1"/>
        </dgm:presLayoutVars>
      </dgm:prSet>
      <dgm:spPr/>
      <dgm:t>
        <a:bodyPr/>
        <a:lstStyle/>
        <a:p>
          <a:endParaRPr lang="en-US"/>
        </a:p>
      </dgm:t>
    </dgm:pt>
    <dgm:pt modelId="{6BA47101-3222-4E69-803D-2E6378F4518C}" type="pres">
      <dgm:prSet presAssocID="{D81FC08E-D964-4879-84DE-B42EB5692A28}" presName="space" presStyleCnt="0"/>
      <dgm:spPr/>
    </dgm:pt>
    <dgm:pt modelId="{993C2721-9E9A-42A2-954D-F3786C7D50BB}" type="pres">
      <dgm:prSet presAssocID="{DAEC0814-D415-468E-A8A9-4EAB11A00260}" presName="Name5" presStyleLbl="vennNode1" presStyleIdx="1" presStyleCnt="5">
        <dgm:presLayoutVars>
          <dgm:bulletEnabled val="1"/>
        </dgm:presLayoutVars>
      </dgm:prSet>
      <dgm:spPr/>
      <dgm:t>
        <a:bodyPr/>
        <a:lstStyle/>
        <a:p>
          <a:endParaRPr lang="en-US"/>
        </a:p>
      </dgm:t>
    </dgm:pt>
    <dgm:pt modelId="{648BD3DB-3DD3-4094-913A-B4EC9B1DCC5E}" type="pres">
      <dgm:prSet presAssocID="{2E567C48-1C6B-4E5C-A164-2081361CAD72}" presName="space" presStyleCnt="0"/>
      <dgm:spPr/>
    </dgm:pt>
    <dgm:pt modelId="{FD4724BA-4558-47F2-AABC-04D5CF8810A2}" type="pres">
      <dgm:prSet presAssocID="{3917E0C1-0750-49F3-A252-1D9F095A0E16}" presName="Name5" presStyleLbl="vennNode1" presStyleIdx="2" presStyleCnt="5" custLinFactNeighborX="-61">
        <dgm:presLayoutVars>
          <dgm:bulletEnabled val="1"/>
        </dgm:presLayoutVars>
      </dgm:prSet>
      <dgm:spPr/>
      <dgm:t>
        <a:bodyPr/>
        <a:lstStyle/>
        <a:p>
          <a:endParaRPr lang="en-US"/>
        </a:p>
      </dgm:t>
    </dgm:pt>
    <dgm:pt modelId="{CFB746A3-1A0F-44F5-A14F-B1C97E20CD0B}" type="pres">
      <dgm:prSet presAssocID="{1A834148-37EB-456E-BF81-90048D8F97FF}" presName="space" presStyleCnt="0"/>
      <dgm:spPr/>
    </dgm:pt>
    <dgm:pt modelId="{C470E11E-27EE-4AFF-8718-D5D6A56E40D6}" type="pres">
      <dgm:prSet presAssocID="{6A22DE5F-4820-460F-9B32-C0013EECEE32}" presName="Name5" presStyleLbl="vennNode1" presStyleIdx="3" presStyleCnt="5" custLinFactNeighborX="4689">
        <dgm:presLayoutVars>
          <dgm:bulletEnabled val="1"/>
        </dgm:presLayoutVars>
      </dgm:prSet>
      <dgm:spPr/>
      <dgm:t>
        <a:bodyPr/>
        <a:lstStyle/>
        <a:p>
          <a:endParaRPr lang="en-US"/>
        </a:p>
      </dgm:t>
    </dgm:pt>
    <dgm:pt modelId="{40F1FD95-A99C-4A22-B1DE-29EF83B1EC9E}" type="pres">
      <dgm:prSet presAssocID="{9E575D6B-BFD6-43AE-A354-5A7BD35D19AA}" presName="space" presStyleCnt="0"/>
      <dgm:spPr/>
    </dgm:pt>
    <dgm:pt modelId="{E0875E5E-EE8C-4A32-BF74-2CA416693F7E}" type="pres">
      <dgm:prSet presAssocID="{4BFF32A1-3CA4-4DBA-93F1-4A518DB40B6D}" presName="Name5" presStyleLbl="vennNode1" presStyleIdx="4" presStyleCnt="5" custLinFactNeighborX="16540">
        <dgm:presLayoutVars>
          <dgm:bulletEnabled val="1"/>
        </dgm:presLayoutVars>
      </dgm:prSet>
      <dgm:spPr/>
      <dgm:t>
        <a:bodyPr/>
        <a:lstStyle/>
        <a:p>
          <a:endParaRPr lang="en-US"/>
        </a:p>
      </dgm:t>
    </dgm:pt>
  </dgm:ptLst>
  <dgm:cxnLst>
    <dgm:cxn modelId="{DCB3D68B-BAFD-4A99-AB65-D931F1465648}" type="presOf" srcId="{6A22DE5F-4820-460F-9B32-C0013EECEE32}" destId="{C470E11E-27EE-4AFF-8718-D5D6A56E40D6}" srcOrd="0" destOrd="0" presId="urn:microsoft.com/office/officeart/2005/8/layout/venn3"/>
    <dgm:cxn modelId="{684CAE16-C407-4502-920A-B1254038E6D6}" type="presOf" srcId="{9D3A8DBE-C41D-4E03-9790-7759C896ABB1}" destId="{4C4ADEE8-272F-4237-A243-24DD21FC749F}" srcOrd="0" destOrd="0" presId="urn:microsoft.com/office/officeart/2005/8/layout/venn3"/>
    <dgm:cxn modelId="{AA98A334-0B85-417F-A0E3-DC72356C4DD3}" srcId="{1CCCD55E-E134-49A7-BE4A-B588ADD6398F}" destId="{4BFF32A1-3CA4-4DBA-93F1-4A518DB40B6D}" srcOrd="4" destOrd="0" parTransId="{0D9A082C-915D-4BE5-B96B-ACBB312B2EEF}" sibTransId="{4A0DE794-EC87-4480-8FF8-141A4BFB4C53}"/>
    <dgm:cxn modelId="{197BAA36-EC16-4EB7-96E3-5489070349BF}" type="presOf" srcId="{3917E0C1-0750-49F3-A252-1D9F095A0E16}" destId="{FD4724BA-4558-47F2-AABC-04D5CF8810A2}" srcOrd="0" destOrd="0" presId="urn:microsoft.com/office/officeart/2005/8/layout/venn3"/>
    <dgm:cxn modelId="{BD873812-5BC3-4B63-A9A9-76310E942298}" type="presOf" srcId="{4BFF32A1-3CA4-4DBA-93F1-4A518DB40B6D}" destId="{E0875E5E-EE8C-4A32-BF74-2CA416693F7E}" srcOrd="0" destOrd="0" presId="urn:microsoft.com/office/officeart/2005/8/layout/venn3"/>
    <dgm:cxn modelId="{2BD5FA85-85C4-4D91-AFC0-9468B886DCFC}" srcId="{1CCCD55E-E134-49A7-BE4A-B588ADD6398F}" destId="{3917E0C1-0750-49F3-A252-1D9F095A0E16}" srcOrd="2" destOrd="0" parTransId="{9A808763-E23B-4C23-B328-E9345EAF99FE}" sibTransId="{1A834148-37EB-456E-BF81-90048D8F97FF}"/>
    <dgm:cxn modelId="{DBFED15F-7A83-4350-ADA5-191AC18650A0}" type="presOf" srcId="{1CCCD55E-E134-49A7-BE4A-B588ADD6398F}" destId="{D26B605E-0057-43AF-A38C-796715D6AE19}" srcOrd="0" destOrd="0" presId="urn:microsoft.com/office/officeart/2005/8/layout/venn3"/>
    <dgm:cxn modelId="{3D822568-0E41-4F65-BA43-4BA689FFFD12}" srcId="{1CCCD55E-E134-49A7-BE4A-B588ADD6398F}" destId="{DAEC0814-D415-468E-A8A9-4EAB11A00260}" srcOrd="1" destOrd="0" parTransId="{AF9FCEF0-44BF-4B58-9825-5959C79D9DF6}" sibTransId="{2E567C48-1C6B-4E5C-A164-2081361CAD72}"/>
    <dgm:cxn modelId="{7B256F32-3714-4C2A-ACE3-72ED4AF479CF}" srcId="{1CCCD55E-E134-49A7-BE4A-B588ADD6398F}" destId="{9D3A8DBE-C41D-4E03-9790-7759C896ABB1}" srcOrd="0" destOrd="0" parTransId="{BAC85C33-9652-42C9-91C6-84FB227FA8A9}" sibTransId="{D81FC08E-D964-4879-84DE-B42EB5692A28}"/>
    <dgm:cxn modelId="{70023E3D-7061-45A6-A049-2ABC34FB6F7D}" type="presOf" srcId="{DAEC0814-D415-468E-A8A9-4EAB11A00260}" destId="{993C2721-9E9A-42A2-954D-F3786C7D50BB}" srcOrd="0" destOrd="0" presId="urn:microsoft.com/office/officeart/2005/8/layout/venn3"/>
    <dgm:cxn modelId="{B5FF0862-DDBF-4542-99F4-42DCCEFCA50F}" srcId="{1CCCD55E-E134-49A7-BE4A-B588ADD6398F}" destId="{6A22DE5F-4820-460F-9B32-C0013EECEE32}" srcOrd="3" destOrd="0" parTransId="{77FBCF3F-A84B-4E42-A9BA-307C028EF745}" sibTransId="{9E575D6B-BFD6-43AE-A354-5A7BD35D19AA}"/>
    <dgm:cxn modelId="{1A136AF1-CF4F-47EB-AA87-7C9346E2D866}" type="presParOf" srcId="{D26B605E-0057-43AF-A38C-796715D6AE19}" destId="{4C4ADEE8-272F-4237-A243-24DD21FC749F}" srcOrd="0" destOrd="0" presId="urn:microsoft.com/office/officeart/2005/8/layout/venn3"/>
    <dgm:cxn modelId="{4CA4AF6B-6FEB-4CCD-B6E0-15545AA1F41B}" type="presParOf" srcId="{D26B605E-0057-43AF-A38C-796715D6AE19}" destId="{6BA47101-3222-4E69-803D-2E6378F4518C}" srcOrd="1" destOrd="0" presId="urn:microsoft.com/office/officeart/2005/8/layout/venn3"/>
    <dgm:cxn modelId="{FA67F97D-F54C-4CEE-A1D6-6BBAC7AA27B9}" type="presParOf" srcId="{D26B605E-0057-43AF-A38C-796715D6AE19}" destId="{993C2721-9E9A-42A2-954D-F3786C7D50BB}" srcOrd="2" destOrd="0" presId="urn:microsoft.com/office/officeart/2005/8/layout/venn3"/>
    <dgm:cxn modelId="{9D7FF9DE-CC51-4575-8D9E-D01CB938BB6F}" type="presParOf" srcId="{D26B605E-0057-43AF-A38C-796715D6AE19}" destId="{648BD3DB-3DD3-4094-913A-B4EC9B1DCC5E}" srcOrd="3" destOrd="0" presId="urn:microsoft.com/office/officeart/2005/8/layout/venn3"/>
    <dgm:cxn modelId="{72C2E025-2951-4A34-8864-F729D8F4BDCE}" type="presParOf" srcId="{D26B605E-0057-43AF-A38C-796715D6AE19}" destId="{FD4724BA-4558-47F2-AABC-04D5CF8810A2}" srcOrd="4" destOrd="0" presId="urn:microsoft.com/office/officeart/2005/8/layout/venn3"/>
    <dgm:cxn modelId="{B032836F-692D-4C0E-B7F5-D4CA994736FE}" type="presParOf" srcId="{D26B605E-0057-43AF-A38C-796715D6AE19}" destId="{CFB746A3-1A0F-44F5-A14F-B1C97E20CD0B}" srcOrd="5" destOrd="0" presId="urn:microsoft.com/office/officeart/2005/8/layout/venn3"/>
    <dgm:cxn modelId="{3F5C7317-D7A7-45D2-832B-0C2FDA3A8444}" type="presParOf" srcId="{D26B605E-0057-43AF-A38C-796715D6AE19}" destId="{C470E11E-27EE-4AFF-8718-D5D6A56E40D6}" srcOrd="6" destOrd="0" presId="urn:microsoft.com/office/officeart/2005/8/layout/venn3"/>
    <dgm:cxn modelId="{B44F44D6-C271-45A3-9151-E5D3F137F5F2}" type="presParOf" srcId="{D26B605E-0057-43AF-A38C-796715D6AE19}" destId="{40F1FD95-A99C-4A22-B1DE-29EF83B1EC9E}" srcOrd="7" destOrd="0" presId="urn:microsoft.com/office/officeart/2005/8/layout/venn3"/>
    <dgm:cxn modelId="{2A51BDF5-6BD3-4B1E-B04F-B3CE2A29E815}" type="presParOf" srcId="{D26B605E-0057-43AF-A38C-796715D6AE19}" destId="{E0875E5E-EE8C-4A32-BF74-2CA416693F7E}"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788F49-C5C8-4212-8FAE-59A1EEBABFB7}" type="doc">
      <dgm:prSet loTypeId="urn:microsoft.com/office/officeart/2005/8/layout/default" loCatId="list" qsTypeId="urn:microsoft.com/office/officeart/2005/8/quickstyle/simple4" qsCatId="simple" csTypeId="urn:microsoft.com/office/officeart/2005/8/colors/accent2_3" csCatId="accent2" phldr="1"/>
      <dgm:spPr/>
      <dgm:t>
        <a:bodyPr/>
        <a:lstStyle/>
        <a:p>
          <a:endParaRPr lang="en-US"/>
        </a:p>
      </dgm:t>
    </dgm:pt>
    <dgm:pt modelId="{D0561761-6C7E-4427-8541-D638B54B8324}">
      <dgm:prSet custT="1"/>
      <dgm:spPr/>
      <dgm:t>
        <a:bodyPr/>
        <a:lstStyle/>
        <a:p>
          <a:pPr rtl="0"/>
          <a:r>
            <a:rPr lang="en-US" sz="2000" dirty="0" smtClean="0"/>
            <a:t>Assesses the multiple benefits of GEF support and whether GEF projects and portfolios in countries have addressed and are addressing driving forces of global environmental change</a:t>
          </a:r>
          <a:endParaRPr lang="en-US" sz="2000" dirty="0"/>
        </a:p>
      </dgm:t>
    </dgm:pt>
    <dgm:pt modelId="{CF044B6D-FE76-4D38-B9B9-CDBDEB14E57B}" type="parTrans" cxnId="{92216EF5-A410-44E2-96DE-4B7322829210}">
      <dgm:prSet/>
      <dgm:spPr/>
      <dgm:t>
        <a:bodyPr/>
        <a:lstStyle/>
        <a:p>
          <a:endParaRPr lang="en-US"/>
        </a:p>
      </dgm:t>
    </dgm:pt>
    <dgm:pt modelId="{62B7457B-A556-479B-925F-A66B9B116868}" type="sibTrans" cxnId="{92216EF5-A410-44E2-96DE-4B7322829210}">
      <dgm:prSet/>
      <dgm:spPr/>
      <dgm:t>
        <a:bodyPr/>
        <a:lstStyle/>
        <a:p>
          <a:endParaRPr lang="en-US"/>
        </a:p>
      </dgm:t>
    </dgm:pt>
    <dgm:pt modelId="{115A87A9-51EC-4447-8A33-A195676DFF33}">
      <dgm:prSet custT="1"/>
      <dgm:spPr/>
      <dgm:t>
        <a:bodyPr/>
        <a:lstStyle/>
        <a:p>
          <a:pPr rtl="0"/>
          <a:r>
            <a:rPr lang="en-US" sz="2000" dirty="0" smtClean="0"/>
            <a:t>Focus on countries and topics that involve a critical mass of projects in GEF-6 to provide lessons for GEF programming, including the new Integrated Approach Pilots</a:t>
          </a:r>
          <a:endParaRPr lang="en-US" sz="2000" dirty="0"/>
        </a:p>
      </dgm:t>
    </dgm:pt>
    <dgm:pt modelId="{51F524F6-D3AE-4EBB-BC13-0F1C244633E5}" type="parTrans" cxnId="{D2E93D2B-A95D-44FA-B248-61DC4EEF1DDD}">
      <dgm:prSet/>
      <dgm:spPr/>
      <dgm:t>
        <a:bodyPr/>
        <a:lstStyle/>
        <a:p>
          <a:endParaRPr lang="en-US"/>
        </a:p>
      </dgm:t>
    </dgm:pt>
    <dgm:pt modelId="{3553E8CD-1687-459D-80B2-01D858C14065}" type="sibTrans" cxnId="{D2E93D2B-A95D-44FA-B248-61DC4EEF1DDD}">
      <dgm:prSet/>
      <dgm:spPr/>
      <dgm:t>
        <a:bodyPr/>
        <a:lstStyle/>
        <a:p>
          <a:endParaRPr lang="en-US"/>
        </a:p>
      </dgm:t>
    </dgm:pt>
    <dgm:pt modelId="{8D985583-76F6-4D26-8199-C21CFEA8545E}" type="pres">
      <dgm:prSet presAssocID="{C6788F49-C5C8-4212-8FAE-59A1EEBABFB7}" presName="diagram" presStyleCnt="0">
        <dgm:presLayoutVars>
          <dgm:dir/>
          <dgm:resizeHandles val="exact"/>
        </dgm:presLayoutVars>
      </dgm:prSet>
      <dgm:spPr/>
      <dgm:t>
        <a:bodyPr/>
        <a:lstStyle/>
        <a:p>
          <a:endParaRPr lang="en-US"/>
        </a:p>
      </dgm:t>
    </dgm:pt>
    <dgm:pt modelId="{A246DE47-7FE3-49B9-BA22-4DDCA343DC2C}" type="pres">
      <dgm:prSet presAssocID="{D0561761-6C7E-4427-8541-D638B54B8324}" presName="node" presStyleLbl="node1" presStyleIdx="0" presStyleCnt="2" custScaleX="50132" custScaleY="78709" custLinFactNeighborX="-26" custLinFactNeighborY="-34223">
        <dgm:presLayoutVars>
          <dgm:bulletEnabled val="1"/>
        </dgm:presLayoutVars>
      </dgm:prSet>
      <dgm:spPr/>
      <dgm:t>
        <a:bodyPr/>
        <a:lstStyle/>
        <a:p>
          <a:endParaRPr lang="en-US"/>
        </a:p>
      </dgm:t>
    </dgm:pt>
    <dgm:pt modelId="{B724DCC4-1F11-4006-BD92-2DE9DB59FFBF}" type="pres">
      <dgm:prSet presAssocID="{62B7457B-A556-479B-925F-A66B9B116868}" presName="sibTrans" presStyleCnt="0"/>
      <dgm:spPr/>
    </dgm:pt>
    <dgm:pt modelId="{71FCCDAA-D77D-40EC-B149-134F2B1B2CE4}" type="pres">
      <dgm:prSet presAssocID="{115A87A9-51EC-4447-8A33-A195676DFF33}" presName="node" presStyleLbl="node1" presStyleIdx="1" presStyleCnt="2" custScaleX="50132" custScaleY="78709" custLinFactNeighborX="-1108" custLinFactNeighborY="4970">
        <dgm:presLayoutVars>
          <dgm:bulletEnabled val="1"/>
        </dgm:presLayoutVars>
      </dgm:prSet>
      <dgm:spPr/>
      <dgm:t>
        <a:bodyPr/>
        <a:lstStyle/>
        <a:p>
          <a:endParaRPr lang="en-US"/>
        </a:p>
      </dgm:t>
    </dgm:pt>
  </dgm:ptLst>
  <dgm:cxnLst>
    <dgm:cxn modelId="{92216EF5-A410-44E2-96DE-4B7322829210}" srcId="{C6788F49-C5C8-4212-8FAE-59A1EEBABFB7}" destId="{D0561761-6C7E-4427-8541-D638B54B8324}" srcOrd="0" destOrd="0" parTransId="{CF044B6D-FE76-4D38-B9B9-CDBDEB14E57B}" sibTransId="{62B7457B-A556-479B-925F-A66B9B116868}"/>
    <dgm:cxn modelId="{02190FB7-F7F9-438E-897D-09B80A07C6F8}" type="presOf" srcId="{C6788F49-C5C8-4212-8FAE-59A1EEBABFB7}" destId="{8D985583-76F6-4D26-8199-C21CFEA8545E}" srcOrd="0" destOrd="0" presId="urn:microsoft.com/office/officeart/2005/8/layout/default"/>
    <dgm:cxn modelId="{CD8BBC0C-05D8-4D09-88AA-9A41B8CF419B}" type="presOf" srcId="{D0561761-6C7E-4427-8541-D638B54B8324}" destId="{A246DE47-7FE3-49B9-BA22-4DDCA343DC2C}" srcOrd="0" destOrd="0" presId="urn:microsoft.com/office/officeart/2005/8/layout/default"/>
    <dgm:cxn modelId="{0E6CB459-7576-4B4D-BA53-00430545BCB5}" type="presOf" srcId="{115A87A9-51EC-4447-8A33-A195676DFF33}" destId="{71FCCDAA-D77D-40EC-B149-134F2B1B2CE4}" srcOrd="0" destOrd="0" presId="urn:microsoft.com/office/officeart/2005/8/layout/default"/>
    <dgm:cxn modelId="{D2E93D2B-A95D-44FA-B248-61DC4EEF1DDD}" srcId="{C6788F49-C5C8-4212-8FAE-59A1EEBABFB7}" destId="{115A87A9-51EC-4447-8A33-A195676DFF33}" srcOrd="1" destOrd="0" parTransId="{51F524F6-D3AE-4EBB-BC13-0F1C244633E5}" sibTransId="{3553E8CD-1687-459D-80B2-01D858C14065}"/>
    <dgm:cxn modelId="{B8F7F213-E796-4881-9CA3-1EFC97BF406B}" type="presParOf" srcId="{8D985583-76F6-4D26-8199-C21CFEA8545E}" destId="{A246DE47-7FE3-49B9-BA22-4DDCA343DC2C}" srcOrd="0" destOrd="0" presId="urn:microsoft.com/office/officeart/2005/8/layout/default"/>
    <dgm:cxn modelId="{7279335A-F7C6-4376-AEC0-FB5B039A067F}" type="presParOf" srcId="{8D985583-76F6-4D26-8199-C21CFEA8545E}" destId="{B724DCC4-1F11-4006-BD92-2DE9DB59FFBF}" srcOrd="1" destOrd="0" presId="urn:microsoft.com/office/officeart/2005/8/layout/default"/>
    <dgm:cxn modelId="{E6B846B4-D4AA-4E0C-84B7-D7B26F582FEF}" type="presParOf" srcId="{8D985583-76F6-4D26-8199-C21CFEA8545E}" destId="{71FCCDAA-D77D-40EC-B149-134F2B1B2CE4}"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E4A33D-B6D4-452F-AEE2-9F8A0F513FEB}"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6EB7B7EB-A51D-4E0D-93A4-02A0A97DD64C}">
      <dgm:prSet phldrT="[Text]"/>
      <dgm:spPr>
        <a:solidFill>
          <a:schemeClr val="accent1">
            <a:lumMod val="50000"/>
          </a:schemeClr>
        </a:solidFill>
        <a:ln>
          <a:noFill/>
        </a:ln>
      </dgm:spPr>
      <dgm:t>
        <a:bodyPr/>
        <a:lstStyle/>
        <a:p>
          <a:r>
            <a:rPr lang="en-US" dirty="0" smtClean="0"/>
            <a:t>Before</a:t>
          </a:r>
          <a:endParaRPr lang="en-US" dirty="0"/>
        </a:p>
      </dgm:t>
    </dgm:pt>
    <dgm:pt modelId="{E09388AF-BE93-480F-9C1D-74C92EAB77BE}" type="parTrans" cxnId="{EB314238-C90B-41D9-B9A6-AA0FBC13C763}">
      <dgm:prSet/>
      <dgm:spPr/>
      <dgm:t>
        <a:bodyPr/>
        <a:lstStyle/>
        <a:p>
          <a:endParaRPr lang="en-US"/>
        </a:p>
      </dgm:t>
    </dgm:pt>
    <dgm:pt modelId="{E1648F94-E3AB-4DFF-994A-7A3A231AD4DB}" type="sibTrans" cxnId="{EB314238-C90B-41D9-B9A6-AA0FBC13C763}">
      <dgm:prSet/>
      <dgm:spPr/>
      <dgm:t>
        <a:bodyPr/>
        <a:lstStyle/>
        <a:p>
          <a:endParaRPr lang="en-US"/>
        </a:p>
      </dgm:t>
    </dgm:pt>
    <dgm:pt modelId="{86010EAE-E9C8-4038-93B7-BF0AEEDF9132}">
      <dgm:prSet phldrT="[Text]">
        <dgm:style>
          <a:lnRef idx="0">
            <a:schemeClr val="accent4"/>
          </a:lnRef>
          <a:fillRef idx="3">
            <a:schemeClr val="accent4"/>
          </a:fillRef>
          <a:effectRef idx="3">
            <a:schemeClr val="accent4"/>
          </a:effectRef>
          <a:fontRef idx="minor">
            <a:schemeClr val="lt1"/>
          </a:fontRef>
        </dgm:style>
      </dgm:prSet>
      <dgm:spPr>
        <a:solidFill>
          <a:schemeClr val="accent1"/>
        </a:solidFill>
        <a:ln/>
      </dgm:spPr>
      <dgm:t>
        <a:bodyPr/>
        <a:lstStyle/>
        <a:p>
          <a:r>
            <a:rPr lang="en-US" dirty="0" smtClean="0">
              <a:solidFill>
                <a:schemeClr val="bg1"/>
              </a:solidFill>
            </a:rPr>
            <a:t>Work Program</a:t>
          </a:r>
          <a:endParaRPr lang="en-US" dirty="0">
            <a:solidFill>
              <a:schemeClr val="bg1"/>
            </a:solidFill>
          </a:endParaRPr>
        </a:p>
      </dgm:t>
    </dgm:pt>
    <dgm:pt modelId="{CB650FCF-4AD7-4A52-A2B7-55F5883D5F44}" type="parTrans" cxnId="{49D9CB0D-FD0E-4D73-89BA-9A19E5A1DF66}">
      <dgm:prSet/>
      <dgm:spPr/>
      <dgm:t>
        <a:bodyPr/>
        <a:lstStyle/>
        <a:p>
          <a:endParaRPr lang="en-US"/>
        </a:p>
      </dgm:t>
    </dgm:pt>
    <dgm:pt modelId="{9261C582-994F-4092-88CC-B7313EB67CAA}" type="sibTrans" cxnId="{49D9CB0D-FD0E-4D73-89BA-9A19E5A1DF66}">
      <dgm:prSet/>
      <dgm:spPr/>
      <dgm:t>
        <a:bodyPr/>
        <a:lstStyle/>
        <a:p>
          <a:endParaRPr lang="en-US"/>
        </a:p>
      </dgm:t>
    </dgm:pt>
    <dgm:pt modelId="{FCD20988-2192-46FB-BC6A-66446B55AF9B}">
      <dgm:prSet phldrT="[Text]">
        <dgm:style>
          <a:lnRef idx="0">
            <a:schemeClr val="accent4"/>
          </a:lnRef>
          <a:fillRef idx="3">
            <a:schemeClr val="accent4"/>
          </a:fillRef>
          <a:effectRef idx="3">
            <a:schemeClr val="accent4"/>
          </a:effectRef>
          <a:fontRef idx="minor">
            <a:schemeClr val="lt1"/>
          </a:fontRef>
        </dgm:style>
      </dgm:prSet>
      <dgm:spPr>
        <a:solidFill>
          <a:schemeClr val="accent1"/>
        </a:solidFill>
        <a:ln/>
      </dgm:spPr>
      <dgm:t>
        <a:bodyPr/>
        <a:lstStyle/>
        <a:p>
          <a:r>
            <a:rPr lang="en-US" dirty="0" smtClean="0">
              <a:solidFill>
                <a:schemeClr val="bg1"/>
              </a:solidFill>
            </a:rPr>
            <a:t>Approach Paper</a:t>
          </a:r>
          <a:endParaRPr lang="en-US" dirty="0">
            <a:solidFill>
              <a:schemeClr val="bg1"/>
            </a:solidFill>
          </a:endParaRPr>
        </a:p>
      </dgm:t>
    </dgm:pt>
    <dgm:pt modelId="{F8C0179E-E993-4384-8F73-21A40CBD69DB}" type="parTrans" cxnId="{D8F4CE6D-6406-46F9-9217-D16ED28E3A4F}">
      <dgm:prSet/>
      <dgm:spPr/>
      <dgm:t>
        <a:bodyPr/>
        <a:lstStyle/>
        <a:p>
          <a:endParaRPr lang="en-US"/>
        </a:p>
      </dgm:t>
    </dgm:pt>
    <dgm:pt modelId="{B34F5AA6-3C50-446A-A140-FE930655DDC1}" type="sibTrans" cxnId="{D8F4CE6D-6406-46F9-9217-D16ED28E3A4F}">
      <dgm:prSet/>
      <dgm:spPr/>
      <dgm:t>
        <a:bodyPr/>
        <a:lstStyle/>
        <a:p>
          <a:endParaRPr lang="en-US"/>
        </a:p>
      </dgm:t>
    </dgm:pt>
    <dgm:pt modelId="{81953D91-374F-4F85-B544-48BFE68C103D}">
      <dgm:prSet phldrT="[Text]"/>
      <dgm:spPr>
        <a:solidFill>
          <a:schemeClr val="accent1">
            <a:lumMod val="50000"/>
          </a:schemeClr>
        </a:solidFill>
        <a:ln>
          <a:noFill/>
        </a:ln>
      </dgm:spPr>
      <dgm:t>
        <a:bodyPr/>
        <a:lstStyle/>
        <a:p>
          <a:r>
            <a:rPr lang="en-US" dirty="0" smtClean="0"/>
            <a:t>During</a:t>
          </a:r>
          <a:endParaRPr lang="en-US" dirty="0"/>
        </a:p>
      </dgm:t>
    </dgm:pt>
    <dgm:pt modelId="{2B2B97D8-4116-463E-AB25-F2FC041867F0}" type="parTrans" cxnId="{02A1F314-02C0-4F95-AA46-8A2EBF3EECF7}">
      <dgm:prSet/>
      <dgm:spPr/>
      <dgm:t>
        <a:bodyPr/>
        <a:lstStyle/>
        <a:p>
          <a:endParaRPr lang="en-US"/>
        </a:p>
      </dgm:t>
    </dgm:pt>
    <dgm:pt modelId="{4C76C7DF-C3FC-4B58-BBD4-BDA3E7340852}" type="sibTrans" cxnId="{02A1F314-02C0-4F95-AA46-8A2EBF3EECF7}">
      <dgm:prSet/>
      <dgm:spPr/>
      <dgm:t>
        <a:bodyPr/>
        <a:lstStyle/>
        <a:p>
          <a:endParaRPr lang="en-US"/>
        </a:p>
      </dgm:t>
    </dgm:pt>
    <dgm:pt modelId="{9BE5836D-374F-45DF-9233-83AD57713614}">
      <dgm:prSet phldrT="[Text]">
        <dgm:style>
          <a:lnRef idx="0">
            <a:schemeClr val="accent4"/>
          </a:lnRef>
          <a:fillRef idx="3">
            <a:schemeClr val="accent4"/>
          </a:fillRef>
          <a:effectRef idx="3">
            <a:schemeClr val="accent4"/>
          </a:effectRef>
          <a:fontRef idx="minor">
            <a:schemeClr val="lt1"/>
          </a:fontRef>
        </dgm:style>
      </dgm:prSet>
      <dgm:spPr>
        <a:solidFill>
          <a:schemeClr val="accent1"/>
        </a:solidFill>
        <a:ln/>
      </dgm:spPr>
      <dgm:t>
        <a:bodyPr/>
        <a:lstStyle/>
        <a:p>
          <a:r>
            <a:rPr lang="en-US" dirty="0" smtClean="0">
              <a:solidFill>
                <a:schemeClr val="bg1"/>
              </a:solidFill>
            </a:rPr>
            <a:t>Data Collection</a:t>
          </a:r>
          <a:endParaRPr lang="en-US" dirty="0">
            <a:solidFill>
              <a:schemeClr val="bg1"/>
            </a:solidFill>
          </a:endParaRPr>
        </a:p>
      </dgm:t>
    </dgm:pt>
    <dgm:pt modelId="{CBFDCA3C-E7ED-4814-9A02-2566D1730E2F}" type="parTrans" cxnId="{4D5676F7-4828-479A-9B33-2A4FC5FCDD77}">
      <dgm:prSet/>
      <dgm:spPr/>
      <dgm:t>
        <a:bodyPr/>
        <a:lstStyle/>
        <a:p>
          <a:endParaRPr lang="en-US"/>
        </a:p>
      </dgm:t>
    </dgm:pt>
    <dgm:pt modelId="{2610BE1D-5580-4E56-907D-566F2DE2EC75}" type="sibTrans" cxnId="{4D5676F7-4828-479A-9B33-2A4FC5FCDD77}">
      <dgm:prSet/>
      <dgm:spPr/>
      <dgm:t>
        <a:bodyPr/>
        <a:lstStyle/>
        <a:p>
          <a:endParaRPr lang="en-US"/>
        </a:p>
      </dgm:t>
    </dgm:pt>
    <dgm:pt modelId="{5583C502-28B8-4090-A7EA-49265462B707}">
      <dgm:prSet phldrT="[Text]">
        <dgm:style>
          <a:lnRef idx="0">
            <a:schemeClr val="accent4"/>
          </a:lnRef>
          <a:fillRef idx="3">
            <a:schemeClr val="accent4"/>
          </a:fillRef>
          <a:effectRef idx="3">
            <a:schemeClr val="accent4"/>
          </a:effectRef>
          <a:fontRef idx="minor">
            <a:schemeClr val="lt1"/>
          </a:fontRef>
        </dgm:style>
      </dgm:prSet>
      <dgm:spPr>
        <a:solidFill>
          <a:schemeClr val="accent1"/>
        </a:solidFill>
        <a:ln/>
      </dgm:spPr>
      <dgm:t>
        <a:bodyPr/>
        <a:lstStyle/>
        <a:p>
          <a:r>
            <a:rPr lang="en-US" dirty="0" smtClean="0">
              <a:solidFill>
                <a:schemeClr val="bg1"/>
              </a:solidFill>
            </a:rPr>
            <a:t>Analysis</a:t>
          </a:r>
          <a:endParaRPr lang="en-US" dirty="0">
            <a:solidFill>
              <a:schemeClr val="bg1"/>
            </a:solidFill>
          </a:endParaRPr>
        </a:p>
      </dgm:t>
    </dgm:pt>
    <dgm:pt modelId="{BDA23505-4BBA-46E4-9770-8FD9C294582C}" type="parTrans" cxnId="{54103E17-EA60-40F3-A866-64E3540D06C4}">
      <dgm:prSet/>
      <dgm:spPr/>
      <dgm:t>
        <a:bodyPr/>
        <a:lstStyle/>
        <a:p>
          <a:endParaRPr lang="en-US"/>
        </a:p>
      </dgm:t>
    </dgm:pt>
    <dgm:pt modelId="{16925F02-B6EC-4FF4-BAE4-DE4B6DE6E23A}" type="sibTrans" cxnId="{54103E17-EA60-40F3-A866-64E3540D06C4}">
      <dgm:prSet/>
      <dgm:spPr/>
      <dgm:t>
        <a:bodyPr/>
        <a:lstStyle/>
        <a:p>
          <a:endParaRPr lang="en-US"/>
        </a:p>
      </dgm:t>
    </dgm:pt>
    <dgm:pt modelId="{A69247E6-C020-44E7-8ABA-0A27C09DFD03}">
      <dgm:prSet phldrT="[Text]"/>
      <dgm:spPr>
        <a:solidFill>
          <a:schemeClr val="accent1">
            <a:lumMod val="50000"/>
          </a:schemeClr>
        </a:solidFill>
        <a:ln>
          <a:noFill/>
        </a:ln>
      </dgm:spPr>
      <dgm:t>
        <a:bodyPr/>
        <a:lstStyle/>
        <a:p>
          <a:r>
            <a:rPr lang="en-US" dirty="0" smtClean="0"/>
            <a:t>After</a:t>
          </a:r>
          <a:endParaRPr lang="en-US" dirty="0"/>
        </a:p>
      </dgm:t>
    </dgm:pt>
    <dgm:pt modelId="{69B4D6BB-9C49-47A6-9A9A-9E713F40A80A}" type="parTrans" cxnId="{6D191E76-6802-4296-B60F-F191358D15D2}">
      <dgm:prSet/>
      <dgm:spPr/>
      <dgm:t>
        <a:bodyPr/>
        <a:lstStyle/>
        <a:p>
          <a:endParaRPr lang="en-US"/>
        </a:p>
      </dgm:t>
    </dgm:pt>
    <dgm:pt modelId="{238F0C0C-3DFE-4707-97FF-A1C8EDE2C62D}" type="sibTrans" cxnId="{6D191E76-6802-4296-B60F-F191358D15D2}">
      <dgm:prSet/>
      <dgm:spPr/>
      <dgm:t>
        <a:bodyPr/>
        <a:lstStyle/>
        <a:p>
          <a:endParaRPr lang="en-US"/>
        </a:p>
      </dgm:t>
    </dgm:pt>
    <dgm:pt modelId="{71F74AEA-06AD-4504-B067-DB18D6888CC9}">
      <dgm:prSet phldrT="[Text]">
        <dgm:style>
          <a:lnRef idx="0">
            <a:schemeClr val="accent4"/>
          </a:lnRef>
          <a:fillRef idx="3">
            <a:schemeClr val="accent4"/>
          </a:fillRef>
          <a:effectRef idx="3">
            <a:schemeClr val="accent4"/>
          </a:effectRef>
          <a:fontRef idx="minor">
            <a:schemeClr val="lt1"/>
          </a:fontRef>
        </dgm:style>
      </dgm:prSet>
      <dgm:spPr>
        <a:solidFill>
          <a:schemeClr val="accent1"/>
        </a:solidFill>
        <a:ln/>
      </dgm:spPr>
      <dgm:t>
        <a:bodyPr/>
        <a:lstStyle/>
        <a:p>
          <a:r>
            <a:rPr lang="en-US" dirty="0" smtClean="0">
              <a:solidFill>
                <a:schemeClr val="bg1"/>
              </a:solidFill>
            </a:rPr>
            <a:t>Final Report</a:t>
          </a:r>
          <a:endParaRPr lang="en-US" dirty="0">
            <a:solidFill>
              <a:schemeClr val="bg1"/>
            </a:solidFill>
          </a:endParaRPr>
        </a:p>
      </dgm:t>
    </dgm:pt>
    <dgm:pt modelId="{A740DE00-F9CA-4282-8779-D85D59B0C266}" type="parTrans" cxnId="{E148B0A6-2F8F-43BB-9C84-947459E9B910}">
      <dgm:prSet/>
      <dgm:spPr/>
      <dgm:t>
        <a:bodyPr/>
        <a:lstStyle/>
        <a:p>
          <a:endParaRPr lang="en-US"/>
        </a:p>
      </dgm:t>
    </dgm:pt>
    <dgm:pt modelId="{F4E17BCB-D9F2-413E-949C-BF4B11A0EEBF}" type="sibTrans" cxnId="{E148B0A6-2F8F-43BB-9C84-947459E9B910}">
      <dgm:prSet/>
      <dgm:spPr/>
      <dgm:t>
        <a:bodyPr/>
        <a:lstStyle/>
        <a:p>
          <a:endParaRPr lang="en-US"/>
        </a:p>
      </dgm:t>
    </dgm:pt>
    <dgm:pt modelId="{772C0CCD-0DF6-41C2-AFD7-06903AE8DC48}">
      <dgm:prSet phldrT="[Text]">
        <dgm:style>
          <a:lnRef idx="0">
            <a:schemeClr val="accent4"/>
          </a:lnRef>
          <a:fillRef idx="3">
            <a:schemeClr val="accent4"/>
          </a:fillRef>
          <a:effectRef idx="3">
            <a:schemeClr val="accent4"/>
          </a:effectRef>
          <a:fontRef idx="minor">
            <a:schemeClr val="lt1"/>
          </a:fontRef>
        </dgm:style>
      </dgm:prSet>
      <dgm:spPr>
        <a:solidFill>
          <a:schemeClr val="accent1"/>
        </a:solidFill>
        <a:ln/>
      </dgm:spPr>
      <dgm:t>
        <a:bodyPr/>
        <a:lstStyle/>
        <a:p>
          <a:endParaRPr lang="en-US" dirty="0">
            <a:solidFill>
              <a:schemeClr val="bg1"/>
            </a:solidFill>
          </a:endParaRPr>
        </a:p>
      </dgm:t>
    </dgm:pt>
    <dgm:pt modelId="{83353B64-7344-41CE-A2B8-10F1A52A0C39}" type="parTrans" cxnId="{62E03AF2-D228-4E2B-AEA7-D18922860051}">
      <dgm:prSet/>
      <dgm:spPr/>
      <dgm:t>
        <a:bodyPr/>
        <a:lstStyle/>
        <a:p>
          <a:endParaRPr lang="en-US"/>
        </a:p>
      </dgm:t>
    </dgm:pt>
    <dgm:pt modelId="{531EE6FE-6F76-420F-8F48-15AE053848C4}" type="sibTrans" cxnId="{62E03AF2-D228-4E2B-AEA7-D18922860051}">
      <dgm:prSet/>
      <dgm:spPr/>
      <dgm:t>
        <a:bodyPr/>
        <a:lstStyle/>
        <a:p>
          <a:endParaRPr lang="en-US"/>
        </a:p>
      </dgm:t>
    </dgm:pt>
    <dgm:pt modelId="{A3520349-39C8-42B7-BD2E-8487AE285C83}">
      <dgm:prSet phldrT="[Text]">
        <dgm:style>
          <a:lnRef idx="0">
            <a:schemeClr val="accent4"/>
          </a:lnRef>
          <a:fillRef idx="3">
            <a:schemeClr val="accent4"/>
          </a:fillRef>
          <a:effectRef idx="3">
            <a:schemeClr val="accent4"/>
          </a:effectRef>
          <a:fontRef idx="minor">
            <a:schemeClr val="lt1"/>
          </a:fontRef>
        </dgm:style>
      </dgm:prSet>
      <dgm:spPr>
        <a:solidFill>
          <a:schemeClr val="accent1"/>
        </a:solidFill>
        <a:ln/>
      </dgm:spPr>
      <dgm:t>
        <a:bodyPr/>
        <a:lstStyle/>
        <a:p>
          <a:r>
            <a:rPr lang="en-US" dirty="0" smtClean="0">
              <a:solidFill>
                <a:schemeClr val="bg1"/>
              </a:solidFill>
            </a:rPr>
            <a:t>Preliminary Findings</a:t>
          </a:r>
          <a:endParaRPr lang="en-US" dirty="0">
            <a:solidFill>
              <a:schemeClr val="bg1"/>
            </a:solidFill>
          </a:endParaRPr>
        </a:p>
      </dgm:t>
    </dgm:pt>
    <dgm:pt modelId="{31907BD3-20DD-4853-90CA-56CA93EF153C}" type="parTrans" cxnId="{1154622E-4FB9-4C01-B8EE-6023E82BB0A0}">
      <dgm:prSet/>
      <dgm:spPr/>
      <dgm:t>
        <a:bodyPr/>
        <a:lstStyle/>
        <a:p>
          <a:endParaRPr lang="en-US"/>
        </a:p>
      </dgm:t>
    </dgm:pt>
    <dgm:pt modelId="{EB0FF949-98D5-4CD3-9287-62529C76E1FE}" type="sibTrans" cxnId="{1154622E-4FB9-4C01-B8EE-6023E82BB0A0}">
      <dgm:prSet/>
      <dgm:spPr/>
      <dgm:t>
        <a:bodyPr/>
        <a:lstStyle/>
        <a:p>
          <a:endParaRPr lang="en-US"/>
        </a:p>
      </dgm:t>
    </dgm:pt>
    <dgm:pt modelId="{84F35ACC-5D6E-4712-A740-095143101741}" type="pres">
      <dgm:prSet presAssocID="{B0E4A33D-B6D4-452F-AEE2-9F8A0F513FEB}" presName="theList" presStyleCnt="0">
        <dgm:presLayoutVars>
          <dgm:dir/>
          <dgm:animLvl val="lvl"/>
          <dgm:resizeHandles val="exact"/>
        </dgm:presLayoutVars>
      </dgm:prSet>
      <dgm:spPr/>
      <dgm:t>
        <a:bodyPr/>
        <a:lstStyle/>
        <a:p>
          <a:endParaRPr lang="en-US"/>
        </a:p>
      </dgm:t>
    </dgm:pt>
    <dgm:pt modelId="{04F2BEB2-7B21-4443-9CCE-502DD80561F3}" type="pres">
      <dgm:prSet presAssocID="{6EB7B7EB-A51D-4E0D-93A4-02A0A97DD64C}" presName="compNode" presStyleCnt="0"/>
      <dgm:spPr/>
    </dgm:pt>
    <dgm:pt modelId="{3C6A37AE-17A8-43C2-82DB-DE3ACB6A22B3}" type="pres">
      <dgm:prSet presAssocID="{6EB7B7EB-A51D-4E0D-93A4-02A0A97DD64C}" presName="noGeometry" presStyleCnt="0"/>
      <dgm:spPr/>
    </dgm:pt>
    <dgm:pt modelId="{6E4B7D2D-3F47-4983-8459-09EDBCF0F9BB}" type="pres">
      <dgm:prSet presAssocID="{6EB7B7EB-A51D-4E0D-93A4-02A0A97DD64C}" presName="childTextVisible" presStyleLbl="bgAccFollowNode1" presStyleIdx="0" presStyleCnt="3" custScaleX="84973" custScaleY="88063">
        <dgm:presLayoutVars>
          <dgm:bulletEnabled val="1"/>
        </dgm:presLayoutVars>
      </dgm:prSet>
      <dgm:spPr>
        <a:prstGeom prst="rect">
          <a:avLst/>
        </a:prstGeom>
      </dgm:spPr>
      <dgm:t>
        <a:bodyPr/>
        <a:lstStyle/>
        <a:p>
          <a:endParaRPr lang="en-US"/>
        </a:p>
      </dgm:t>
    </dgm:pt>
    <dgm:pt modelId="{BC013978-F6A7-4675-8225-87DF7398A56B}" type="pres">
      <dgm:prSet presAssocID="{6EB7B7EB-A51D-4E0D-93A4-02A0A97DD64C}" presName="childTextHidden" presStyleLbl="bgAccFollowNode1" presStyleIdx="0" presStyleCnt="3"/>
      <dgm:spPr/>
      <dgm:t>
        <a:bodyPr/>
        <a:lstStyle/>
        <a:p>
          <a:endParaRPr lang="en-US"/>
        </a:p>
      </dgm:t>
    </dgm:pt>
    <dgm:pt modelId="{E2FEA942-94C6-470B-9054-9AAA14DCDEB4}" type="pres">
      <dgm:prSet presAssocID="{6EB7B7EB-A51D-4E0D-93A4-02A0A97DD64C}" presName="parentText" presStyleLbl="node1" presStyleIdx="0" presStyleCnt="3" custScaleX="82574" custScaleY="82587" custLinFactNeighborX="4501" custLinFactNeighborY="-11142">
        <dgm:presLayoutVars>
          <dgm:chMax val="1"/>
          <dgm:bulletEnabled val="1"/>
        </dgm:presLayoutVars>
      </dgm:prSet>
      <dgm:spPr/>
      <dgm:t>
        <a:bodyPr/>
        <a:lstStyle/>
        <a:p>
          <a:endParaRPr lang="en-US"/>
        </a:p>
      </dgm:t>
    </dgm:pt>
    <dgm:pt modelId="{ACD1652B-E954-44BA-B288-27F3DFA95668}" type="pres">
      <dgm:prSet presAssocID="{6EB7B7EB-A51D-4E0D-93A4-02A0A97DD64C}" presName="aSpace" presStyleCnt="0"/>
      <dgm:spPr/>
    </dgm:pt>
    <dgm:pt modelId="{D89F42BF-8C08-41B9-9AE8-6FFBE2F8D7FA}" type="pres">
      <dgm:prSet presAssocID="{81953D91-374F-4F85-B544-48BFE68C103D}" presName="compNode" presStyleCnt="0"/>
      <dgm:spPr/>
    </dgm:pt>
    <dgm:pt modelId="{E45317DA-8828-4813-8A7D-321EC2486685}" type="pres">
      <dgm:prSet presAssocID="{81953D91-374F-4F85-B544-48BFE68C103D}" presName="noGeometry" presStyleCnt="0"/>
      <dgm:spPr/>
    </dgm:pt>
    <dgm:pt modelId="{E1E1976E-314F-47C5-8C97-75C7D7FAEB01}" type="pres">
      <dgm:prSet presAssocID="{81953D91-374F-4F85-B544-48BFE68C103D}" presName="childTextVisible" presStyleLbl="bgAccFollowNode1" presStyleIdx="1" presStyleCnt="3" custScaleX="84973" custScaleY="88063">
        <dgm:presLayoutVars>
          <dgm:bulletEnabled val="1"/>
        </dgm:presLayoutVars>
      </dgm:prSet>
      <dgm:spPr>
        <a:prstGeom prst="rect">
          <a:avLst/>
        </a:prstGeom>
      </dgm:spPr>
      <dgm:t>
        <a:bodyPr/>
        <a:lstStyle/>
        <a:p>
          <a:endParaRPr lang="en-US"/>
        </a:p>
      </dgm:t>
    </dgm:pt>
    <dgm:pt modelId="{0B2BE454-8F46-4F1E-968E-A73AC564724F}" type="pres">
      <dgm:prSet presAssocID="{81953D91-374F-4F85-B544-48BFE68C103D}" presName="childTextHidden" presStyleLbl="bgAccFollowNode1" presStyleIdx="1" presStyleCnt="3"/>
      <dgm:spPr>
        <a:prstGeom prst="rect">
          <a:avLst/>
        </a:prstGeom>
      </dgm:spPr>
      <dgm:t>
        <a:bodyPr/>
        <a:lstStyle/>
        <a:p>
          <a:endParaRPr lang="en-US"/>
        </a:p>
      </dgm:t>
    </dgm:pt>
    <dgm:pt modelId="{D11AEA53-4289-4805-AEA0-2F40A3BB5356}" type="pres">
      <dgm:prSet presAssocID="{81953D91-374F-4F85-B544-48BFE68C103D}" presName="parentText" presStyleLbl="node1" presStyleIdx="1" presStyleCnt="3" custScaleX="82574" custScaleY="82587" custLinFactNeighborX="4501" custLinFactNeighborY="-11142">
        <dgm:presLayoutVars>
          <dgm:chMax val="1"/>
          <dgm:bulletEnabled val="1"/>
        </dgm:presLayoutVars>
      </dgm:prSet>
      <dgm:spPr/>
      <dgm:t>
        <a:bodyPr/>
        <a:lstStyle/>
        <a:p>
          <a:endParaRPr lang="en-US"/>
        </a:p>
      </dgm:t>
    </dgm:pt>
    <dgm:pt modelId="{01AE3C67-480E-494B-9A02-981682C0D387}" type="pres">
      <dgm:prSet presAssocID="{81953D91-374F-4F85-B544-48BFE68C103D}" presName="aSpace" presStyleCnt="0"/>
      <dgm:spPr/>
    </dgm:pt>
    <dgm:pt modelId="{63B1353B-ED95-4FB0-A399-FF49C65D989C}" type="pres">
      <dgm:prSet presAssocID="{A69247E6-C020-44E7-8ABA-0A27C09DFD03}" presName="compNode" presStyleCnt="0"/>
      <dgm:spPr/>
    </dgm:pt>
    <dgm:pt modelId="{756D7549-62D6-4D02-A89A-704AB6C408B2}" type="pres">
      <dgm:prSet presAssocID="{A69247E6-C020-44E7-8ABA-0A27C09DFD03}" presName="noGeometry" presStyleCnt="0"/>
      <dgm:spPr/>
    </dgm:pt>
    <dgm:pt modelId="{E08FFD8E-73CF-4A08-A2E7-66D2120AF2B7}" type="pres">
      <dgm:prSet presAssocID="{A69247E6-C020-44E7-8ABA-0A27C09DFD03}" presName="childTextVisible" presStyleLbl="bgAccFollowNode1" presStyleIdx="2" presStyleCnt="3" custScaleX="78968" custScaleY="89686">
        <dgm:presLayoutVars>
          <dgm:bulletEnabled val="1"/>
        </dgm:presLayoutVars>
      </dgm:prSet>
      <dgm:spPr>
        <a:prstGeom prst="rect">
          <a:avLst/>
        </a:prstGeom>
      </dgm:spPr>
      <dgm:t>
        <a:bodyPr/>
        <a:lstStyle/>
        <a:p>
          <a:endParaRPr lang="en-US"/>
        </a:p>
      </dgm:t>
    </dgm:pt>
    <dgm:pt modelId="{E705E81C-6149-498F-91D5-E3100CA3AD2B}" type="pres">
      <dgm:prSet presAssocID="{A69247E6-C020-44E7-8ABA-0A27C09DFD03}" presName="childTextHidden" presStyleLbl="bgAccFollowNode1" presStyleIdx="2" presStyleCnt="3"/>
      <dgm:spPr/>
      <dgm:t>
        <a:bodyPr/>
        <a:lstStyle/>
        <a:p>
          <a:endParaRPr lang="en-US"/>
        </a:p>
      </dgm:t>
    </dgm:pt>
    <dgm:pt modelId="{A4948ADC-328E-4A68-A867-E126B6112E84}" type="pres">
      <dgm:prSet presAssocID="{A69247E6-C020-44E7-8ABA-0A27C09DFD03}" presName="parentText" presStyleLbl="node1" presStyleIdx="2" presStyleCnt="3" custScaleX="82574" custScaleY="82587" custLinFactNeighborX="4501" custLinFactNeighborY="-11142">
        <dgm:presLayoutVars>
          <dgm:chMax val="1"/>
          <dgm:bulletEnabled val="1"/>
        </dgm:presLayoutVars>
      </dgm:prSet>
      <dgm:spPr/>
      <dgm:t>
        <a:bodyPr/>
        <a:lstStyle/>
        <a:p>
          <a:endParaRPr lang="en-US"/>
        </a:p>
      </dgm:t>
    </dgm:pt>
  </dgm:ptLst>
  <dgm:cxnLst>
    <dgm:cxn modelId="{436DD64B-B4C6-4A0E-A40A-36E94ABE4D4F}" type="presOf" srcId="{5583C502-28B8-4090-A7EA-49265462B707}" destId="{E1E1976E-314F-47C5-8C97-75C7D7FAEB01}" srcOrd="0" destOrd="1" presId="urn:microsoft.com/office/officeart/2005/8/layout/hProcess6"/>
    <dgm:cxn modelId="{D8F4CE6D-6406-46F9-9217-D16ED28E3A4F}" srcId="{6EB7B7EB-A51D-4E0D-93A4-02A0A97DD64C}" destId="{FCD20988-2192-46FB-BC6A-66446B55AF9B}" srcOrd="1" destOrd="0" parTransId="{F8C0179E-E993-4384-8F73-21A40CBD69DB}" sibTransId="{B34F5AA6-3C50-446A-A140-FE930655DDC1}"/>
    <dgm:cxn modelId="{D49151BF-39D1-48DF-99A1-E61F76B94628}" type="presOf" srcId="{86010EAE-E9C8-4038-93B7-BF0AEEDF9132}" destId="{6E4B7D2D-3F47-4983-8459-09EDBCF0F9BB}" srcOrd="0" destOrd="0" presId="urn:microsoft.com/office/officeart/2005/8/layout/hProcess6"/>
    <dgm:cxn modelId="{62E03AF2-D228-4E2B-AEA7-D18922860051}" srcId="{A69247E6-C020-44E7-8ABA-0A27C09DFD03}" destId="{772C0CCD-0DF6-41C2-AFD7-06903AE8DC48}" srcOrd="1" destOrd="0" parTransId="{83353B64-7344-41CE-A2B8-10F1A52A0C39}" sibTransId="{531EE6FE-6F76-420F-8F48-15AE053848C4}"/>
    <dgm:cxn modelId="{54103E17-EA60-40F3-A866-64E3540D06C4}" srcId="{81953D91-374F-4F85-B544-48BFE68C103D}" destId="{5583C502-28B8-4090-A7EA-49265462B707}" srcOrd="1" destOrd="0" parTransId="{BDA23505-4BBA-46E4-9770-8FD9C294582C}" sibTransId="{16925F02-B6EC-4FF4-BAE4-DE4B6DE6E23A}"/>
    <dgm:cxn modelId="{1A14F45F-5529-4580-AD86-175BC7A07BC6}" type="presOf" srcId="{9BE5836D-374F-45DF-9233-83AD57713614}" destId="{E1E1976E-314F-47C5-8C97-75C7D7FAEB01}" srcOrd="0" destOrd="0" presId="urn:microsoft.com/office/officeart/2005/8/layout/hProcess6"/>
    <dgm:cxn modelId="{8B6C1715-810B-4EA2-A55D-EF22EE03CDCE}" type="presOf" srcId="{71F74AEA-06AD-4504-B067-DB18D6888CC9}" destId="{E08FFD8E-73CF-4A08-A2E7-66D2120AF2B7}" srcOrd="0" destOrd="0" presId="urn:microsoft.com/office/officeart/2005/8/layout/hProcess6"/>
    <dgm:cxn modelId="{1C6BC911-4225-41F8-A7DA-D6729A6B612C}" type="presOf" srcId="{FCD20988-2192-46FB-BC6A-66446B55AF9B}" destId="{BC013978-F6A7-4675-8225-87DF7398A56B}" srcOrd="1" destOrd="1" presId="urn:microsoft.com/office/officeart/2005/8/layout/hProcess6"/>
    <dgm:cxn modelId="{16910DAB-6DEE-4A84-9C96-A586F2708051}" type="presOf" srcId="{FCD20988-2192-46FB-BC6A-66446B55AF9B}" destId="{6E4B7D2D-3F47-4983-8459-09EDBCF0F9BB}" srcOrd="0" destOrd="1" presId="urn:microsoft.com/office/officeart/2005/8/layout/hProcess6"/>
    <dgm:cxn modelId="{93B5E090-E145-4441-8B84-61B9BF3C6E54}" type="presOf" srcId="{86010EAE-E9C8-4038-93B7-BF0AEEDF9132}" destId="{BC013978-F6A7-4675-8225-87DF7398A56B}" srcOrd="1" destOrd="0" presId="urn:microsoft.com/office/officeart/2005/8/layout/hProcess6"/>
    <dgm:cxn modelId="{1154622E-4FB9-4C01-B8EE-6023E82BB0A0}" srcId="{81953D91-374F-4F85-B544-48BFE68C103D}" destId="{A3520349-39C8-42B7-BD2E-8487AE285C83}" srcOrd="2" destOrd="0" parTransId="{31907BD3-20DD-4853-90CA-56CA93EF153C}" sibTransId="{EB0FF949-98D5-4CD3-9287-62529C76E1FE}"/>
    <dgm:cxn modelId="{F692ABC4-1FF9-473A-A9A9-B434A2B8AC80}" type="presOf" srcId="{772C0CCD-0DF6-41C2-AFD7-06903AE8DC48}" destId="{E705E81C-6149-498F-91D5-E3100CA3AD2B}" srcOrd="1" destOrd="1" presId="urn:microsoft.com/office/officeart/2005/8/layout/hProcess6"/>
    <dgm:cxn modelId="{4D5676F7-4828-479A-9B33-2A4FC5FCDD77}" srcId="{81953D91-374F-4F85-B544-48BFE68C103D}" destId="{9BE5836D-374F-45DF-9233-83AD57713614}" srcOrd="0" destOrd="0" parTransId="{CBFDCA3C-E7ED-4814-9A02-2566D1730E2F}" sibTransId="{2610BE1D-5580-4E56-907D-566F2DE2EC75}"/>
    <dgm:cxn modelId="{09040663-8A44-4D3D-B555-0E7ED21EB08B}" type="presOf" srcId="{9BE5836D-374F-45DF-9233-83AD57713614}" destId="{0B2BE454-8F46-4F1E-968E-A73AC564724F}" srcOrd="1" destOrd="0" presId="urn:microsoft.com/office/officeart/2005/8/layout/hProcess6"/>
    <dgm:cxn modelId="{580EA8ED-7170-47F5-9A5D-E5D11FFA3606}" type="presOf" srcId="{81953D91-374F-4F85-B544-48BFE68C103D}" destId="{D11AEA53-4289-4805-AEA0-2F40A3BB5356}" srcOrd="0" destOrd="0" presId="urn:microsoft.com/office/officeart/2005/8/layout/hProcess6"/>
    <dgm:cxn modelId="{30CBF4D9-CF44-4BA7-A966-9C50EC87936C}" type="presOf" srcId="{71F74AEA-06AD-4504-B067-DB18D6888CC9}" destId="{E705E81C-6149-498F-91D5-E3100CA3AD2B}" srcOrd="1" destOrd="0" presId="urn:microsoft.com/office/officeart/2005/8/layout/hProcess6"/>
    <dgm:cxn modelId="{1D956216-3620-431C-ABC3-BC35B0F538E5}" type="presOf" srcId="{A69247E6-C020-44E7-8ABA-0A27C09DFD03}" destId="{A4948ADC-328E-4A68-A867-E126B6112E84}" srcOrd="0" destOrd="0" presId="urn:microsoft.com/office/officeart/2005/8/layout/hProcess6"/>
    <dgm:cxn modelId="{E148B0A6-2F8F-43BB-9C84-947459E9B910}" srcId="{A69247E6-C020-44E7-8ABA-0A27C09DFD03}" destId="{71F74AEA-06AD-4504-B067-DB18D6888CC9}" srcOrd="0" destOrd="0" parTransId="{A740DE00-F9CA-4282-8779-D85D59B0C266}" sibTransId="{F4E17BCB-D9F2-413E-949C-BF4B11A0EEBF}"/>
    <dgm:cxn modelId="{0D762CFB-49D6-4FA7-A3ED-9CA0446A133A}" type="presOf" srcId="{772C0CCD-0DF6-41C2-AFD7-06903AE8DC48}" destId="{E08FFD8E-73CF-4A08-A2E7-66D2120AF2B7}" srcOrd="0" destOrd="1" presId="urn:microsoft.com/office/officeart/2005/8/layout/hProcess6"/>
    <dgm:cxn modelId="{EB314238-C90B-41D9-B9A6-AA0FBC13C763}" srcId="{B0E4A33D-B6D4-452F-AEE2-9F8A0F513FEB}" destId="{6EB7B7EB-A51D-4E0D-93A4-02A0A97DD64C}" srcOrd="0" destOrd="0" parTransId="{E09388AF-BE93-480F-9C1D-74C92EAB77BE}" sibTransId="{E1648F94-E3AB-4DFF-994A-7A3A231AD4DB}"/>
    <dgm:cxn modelId="{7C40EFD9-53A9-44D9-8AE2-30F7DFD59FE3}" type="presOf" srcId="{5583C502-28B8-4090-A7EA-49265462B707}" destId="{0B2BE454-8F46-4F1E-968E-A73AC564724F}" srcOrd="1" destOrd="1" presId="urn:microsoft.com/office/officeart/2005/8/layout/hProcess6"/>
    <dgm:cxn modelId="{32FCC58F-5F8C-4CF7-AA7B-3E43D1FFF414}" type="presOf" srcId="{A3520349-39C8-42B7-BD2E-8487AE285C83}" destId="{E1E1976E-314F-47C5-8C97-75C7D7FAEB01}" srcOrd="0" destOrd="2" presId="urn:microsoft.com/office/officeart/2005/8/layout/hProcess6"/>
    <dgm:cxn modelId="{02A1F314-02C0-4F95-AA46-8A2EBF3EECF7}" srcId="{B0E4A33D-B6D4-452F-AEE2-9F8A0F513FEB}" destId="{81953D91-374F-4F85-B544-48BFE68C103D}" srcOrd="1" destOrd="0" parTransId="{2B2B97D8-4116-463E-AB25-F2FC041867F0}" sibTransId="{4C76C7DF-C3FC-4B58-BBD4-BDA3E7340852}"/>
    <dgm:cxn modelId="{7EF66ED2-6DB3-46B4-BFD5-E6E669064DB4}" type="presOf" srcId="{6EB7B7EB-A51D-4E0D-93A4-02A0A97DD64C}" destId="{E2FEA942-94C6-470B-9054-9AAA14DCDEB4}" srcOrd="0" destOrd="0" presId="urn:microsoft.com/office/officeart/2005/8/layout/hProcess6"/>
    <dgm:cxn modelId="{160B2593-FD5A-48DF-8451-CEF5FCF164C8}" type="presOf" srcId="{B0E4A33D-B6D4-452F-AEE2-9F8A0F513FEB}" destId="{84F35ACC-5D6E-4712-A740-095143101741}" srcOrd="0" destOrd="0" presId="urn:microsoft.com/office/officeart/2005/8/layout/hProcess6"/>
    <dgm:cxn modelId="{6D191E76-6802-4296-B60F-F191358D15D2}" srcId="{B0E4A33D-B6D4-452F-AEE2-9F8A0F513FEB}" destId="{A69247E6-C020-44E7-8ABA-0A27C09DFD03}" srcOrd="2" destOrd="0" parTransId="{69B4D6BB-9C49-47A6-9A9A-9E713F40A80A}" sibTransId="{238F0C0C-3DFE-4707-97FF-A1C8EDE2C62D}"/>
    <dgm:cxn modelId="{49D9CB0D-FD0E-4D73-89BA-9A19E5A1DF66}" srcId="{6EB7B7EB-A51D-4E0D-93A4-02A0A97DD64C}" destId="{86010EAE-E9C8-4038-93B7-BF0AEEDF9132}" srcOrd="0" destOrd="0" parTransId="{CB650FCF-4AD7-4A52-A2B7-55F5883D5F44}" sibTransId="{9261C582-994F-4092-88CC-B7313EB67CAA}"/>
    <dgm:cxn modelId="{126FDEDE-2BCB-4C61-9455-7BE321DC8FA5}" type="presOf" srcId="{A3520349-39C8-42B7-BD2E-8487AE285C83}" destId="{0B2BE454-8F46-4F1E-968E-A73AC564724F}" srcOrd="1" destOrd="2" presId="urn:microsoft.com/office/officeart/2005/8/layout/hProcess6"/>
    <dgm:cxn modelId="{DF6545EC-27DB-4D89-B761-88C55EDD561C}" type="presParOf" srcId="{84F35ACC-5D6E-4712-A740-095143101741}" destId="{04F2BEB2-7B21-4443-9CCE-502DD80561F3}" srcOrd="0" destOrd="0" presId="urn:microsoft.com/office/officeart/2005/8/layout/hProcess6"/>
    <dgm:cxn modelId="{F1A1C171-74A6-4ABC-91A2-6B5A2D0FFA09}" type="presParOf" srcId="{04F2BEB2-7B21-4443-9CCE-502DD80561F3}" destId="{3C6A37AE-17A8-43C2-82DB-DE3ACB6A22B3}" srcOrd="0" destOrd="0" presId="urn:microsoft.com/office/officeart/2005/8/layout/hProcess6"/>
    <dgm:cxn modelId="{D941DDF9-226F-4F98-80E4-A9294D4E0427}" type="presParOf" srcId="{04F2BEB2-7B21-4443-9CCE-502DD80561F3}" destId="{6E4B7D2D-3F47-4983-8459-09EDBCF0F9BB}" srcOrd="1" destOrd="0" presId="urn:microsoft.com/office/officeart/2005/8/layout/hProcess6"/>
    <dgm:cxn modelId="{1E460A9A-219F-4C8E-81E5-A79BF71E5C20}" type="presParOf" srcId="{04F2BEB2-7B21-4443-9CCE-502DD80561F3}" destId="{BC013978-F6A7-4675-8225-87DF7398A56B}" srcOrd="2" destOrd="0" presId="urn:microsoft.com/office/officeart/2005/8/layout/hProcess6"/>
    <dgm:cxn modelId="{52EC711D-2D2C-4C00-81CF-C450346FF977}" type="presParOf" srcId="{04F2BEB2-7B21-4443-9CCE-502DD80561F3}" destId="{E2FEA942-94C6-470B-9054-9AAA14DCDEB4}" srcOrd="3" destOrd="0" presId="urn:microsoft.com/office/officeart/2005/8/layout/hProcess6"/>
    <dgm:cxn modelId="{97079577-A818-4D08-921E-E4949A1651F5}" type="presParOf" srcId="{84F35ACC-5D6E-4712-A740-095143101741}" destId="{ACD1652B-E954-44BA-B288-27F3DFA95668}" srcOrd="1" destOrd="0" presId="urn:microsoft.com/office/officeart/2005/8/layout/hProcess6"/>
    <dgm:cxn modelId="{683078AE-6712-49EF-AA93-8D06B55D792B}" type="presParOf" srcId="{84F35ACC-5D6E-4712-A740-095143101741}" destId="{D89F42BF-8C08-41B9-9AE8-6FFBE2F8D7FA}" srcOrd="2" destOrd="0" presId="urn:microsoft.com/office/officeart/2005/8/layout/hProcess6"/>
    <dgm:cxn modelId="{87A1D0CC-CA9F-4E79-A71C-C889505B7ECF}" type="presParOf" srcId="{D89F42BF-8C08-41B9-9AE8-6FFBE2F8D7FA}" destId="{E45317DA-8828-4813-8A7D-321EC2486685}" srcOrd="0" destOrd="0" presId="urn:microsoft.com/office/officeart/2005/8/layout/hProcess6"/>
    <dgm:cxn modelId="{E99B6EE3-B54B-4FFB-B8F3-DD76B068BAE4}" type="presParOf" srcId="{D89F42BF-8C08-41B9-9AE8-6FFBE2F8D7FA}" destId="{E1E1976E-314F-47C5-8C97-75C7D7FAEB01}" srcOrd="1" destOrd="0" presId="urn:microsoft.com/office/officeart/2005/8/layout/hProcess6"/>
    <dgm:cxn modelId="{77364B92-2B05-4625-9061-C405DF64E6FF}" type="presParOf" srcId="{D89F42BF-8C08-41B9-9AE8-6FFBE2F8D7FA}" destId="{0B2BE454-8F46-4F1E-968E-A73AC564724F}" srcOrd="2" destOrd="0" presId="urn:microsoft.com/office/officeart/2005/8/layout/hProcess6"/>
    <dgm:cxn modelId="{45E57145-CE4B-4239-9E3B-DE911500F3F7}" type="presParOf" srcId="{D89F42BF-8C08-41B9-9AE8-6FFBE2F8D7FA}" destId="{D11AEA53-4289-4805-AEA0-2F40A3BB5356}" srcOrd="3" destOrd="0" presId="urn:microsoft.com/office/officeart/2005/8/layout/hProcess6"/>
    <dgm:cxn modelId="{E36FF07D-D4C2-4AF3-96E8-1A79FC9C5A60}" type="presParOf" srcId="{84F35ACC-5D6E-4712-A740-095143101741}" destId="{01AE3C67-480E-494B-9A02-981682C0D387}" srcOrd="3" destOrd="0" presId="urn:microsoft.com/office/officeart/2005/8/layout/hProcess6"/>
    <dgm:cxn modelId="{7C5BB16A-16ED-4E0C-9A46-FD5B4582C65B}" type="presParOf" srcId="{84F35ACC-5D6E-4712-A740-095143101741}" destId="{63B1353B-ED95-4FB0-A399-FF49C65D989C}" srcOrd="4" destOrd="0" presId="urn:microsoft.com/office/officeart/2005/8/layout/hProcess6"/>
    <dgm:cxn modelId="{CE02DDD2-E4DE-4147-99C9-4CF0440C5D9C}" type="presParOf" srcId="{63B1353B-ED95-4FB0-A399-FF49C65D989C}" destId="{756D7549-62D6-4D02-A89A-704AB6C408B2}" srcOrd="0" destOrd="0" presId="urn:microsoft.com/office/officeart/2005/8/layout/hProcess6"/>
    <dgm:cxn modelId="{F84CB035-0C75-4C2B-9198-4AFE0C292083}" type="presParOf" srcId="{63B1353B-ED95-4FB0-A399-FF49C65D989C}" destId="{E08FFD8E-73CF-4A08-A2E7-66D2120AF2B7}" srcOrd="1" destOrd="0" presId="urn:microsoft.com/office/officeart/2005/8/layout/hProcess6"/>
    <dgm:cxn modelId="{49AA4C45-93BE-4A17-B136-6FB842114806}" type="presParOf" srcId="{63B1353B-ED95-4FB0-A399-FF49C65D989C}" destId="{E705E81C-6149-498F-91D5-E3100CA3AD2B}" srcOrd="2" destOrd="0" presId="urn:microsoft.com/office/officeart/2005/8/layout/hProcess6"/>
    <dgm:cxn modelId="{08539E0E-7C7C-45AD-98F3-FD715A022494}" type="presParOf" srcId="{63B1353B-ED95-4FB0-A399-FF49C65D989C}" destId="{A4948ADC-328E-4A68-A867-E126B6112E84}"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72A758-0C5C-4413-A91A-81948DA1C608}"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548CBF85-46CD-478B-B585-5D6D78E23845}">
      <dgm:prSet phldrT="[Text]"/>
      <dgm:spPr/>
      <dgm:t>
        <a:bodyPr/>
        <a:lstStyle/>
        <a:p>
          <a:r>
            <a:rPr lang="en-US" dirty="0" smtClean="0">
              <a:solidFill>
                <a:srgbClr val="FFC000"/>
              </a:solidFill>
            </a:rPr>
            <a:t>Inputs</a:t>
          </a:r>
          <a:endParaRPr lang="en-US" dirty="0">
            <a:solidFill>
              <a:srgbClr val="FFC000"/>
            </a:solidFill>
          </a:endParaRPr>
        </a:p>
      </dgm:t>
    </dgm:pt>
    <dgm:pt modelId="{B137F6D2-12C7-4E35-B15C-C5C9709F39D5}" type="parTrans" cxnId="{1D97C796-8BD2-40F7-9FA7-200CA1CC26B4}">
      <dgm:prSet/>
      <dgm:spPr/>
      <dgm:t>
        <a:bodyPr/>
        <a:lstStyle/>
        <a:p>
          <a:endParaRPr lang="en-US"/>
        </a:p>
      </dgm:t>
    </dgm:pt>
    <dgm:pt modelId="{FFF9648A-F3FD-4C53-9C8E-E9E4CB29ECD9}" type="sibTrans" cxnId="{1D97C796-8BD2-40F7-9FA7-200CA1CC26B4}">
      <dgm:prSet/>
      <dgm:spPr/>
      <dgm:t>
        <a:bodyPr/>
        <a:lstStyle/>
        <a:p>
          <a:endParaRPr lang="en-US"/>
        </a:p>
      </dgm:t>
    </dgm:pt>
    <dgm:pt modelId="{E299DB2B-1111-4714-90B9-4CC7CFF2A990}">
      <dgm:prSet/>
      <dgm:spPr/>
      <dgm:t>
        <a:bodyPr/>
        <a:lstStyle/>
        <a:p>
          <a:r>
            <a:rPr lang="en-US" dirty="0" smtClean="0">
              <a:solidFill>
                <a:srgbClr val="FFC000"/>
              </a:solidFill>
            </a:rPr>
            <a:t> Impacts </a:t>
          </a:r>
          <a:endParaRPr lang="en-US" dirty="0">
            <a:solidFill>
              <a:srgbClr val="FFC000"/>
            </a:solidFill>
          </a:endParaRPr>
        </a:p>
      </dgm:t>
    </dgm:pt>
    <dgm:pt modelId="{4C8BE41A-6BDF-4845-969A-94F752BC0444}" type="parTrans" cxnId="{36D7E556-FE72-4826-AC88-A2981D77EC06}">
      <dgm:prSet/>
      <dgm:spPr/>
      <dgm:t>
        <a:bodyPr/>
        <a:lstStyle/>
        <a:p>
          <a:endParaRPr lang="en-US"/>
        </a:p>
      </dgm:t>
    </dgm:pt>
    <dgm:pt modelId="{E90610A7-71C2-4FB8-9BEF-B7E3BAB6169E}" type="sibTrans" cxnId="{36D7E556-FE72-4826-AC88-A2981D77EC06}">
      <dgm:prSet/>
      <dgm:spPr/>
      <dgm:t>
        <a:bodyPr/>
        <a:lstStyle/>
        <a:p>
          <a:endParaRPr lang="en-US"/>
        </a:p>
      </dgm:t>
    </dgm:pt>
    <dgm:pt modelId="{CFF93C6B-854E-4942-B0A3-E830BBFCDDB7}">
      <dgm:prSet phldrT="[Text]"/>
      <dgm:spPr/>
      <dgm:t>
        <a:bodyPr/>
        <a:lstStyle/>
        <a:p>
          <a:r>
            <a:rPr lang="en-US" dirty="0" smtClean="0">
              <a:solidFill>
                <a:srgbClr val="FFC000"/>
              </a:solidFill>
            </a:rPr>
            <a:t>Activities</a:t>
          </a:r>
          <a:endParaRPr lang="en-US" dirty="0">
            <a:solidFill>
              <a:srgbClr val="FFC000"/>
            </a:solidFill>
          </a:endParaRPr>
        </a:p>
      </dgm:t>
    </dgm:pt>
    <dgm:pt modelId="{CF0EE5D8-575F-4D11-AE1A-96818D939BF8}" type="parTrans" cxnId="{1A6D304C-E919-44A6-A62F-E3A74C6C2FDD}">
      <dgm:prSet/>
      <dgm:spPr/>
      <dgm:t>
        <a:bodyPr/>
        <a:lstStyle/>
        <a:p>
          <a:endParaRPr lang="en-US"/>
        </a:p>
      </dgm:t>
    </dgm:pt>
    <dgm:pt modelId="{F04F5D8F-96A0-4D55-A9D2-3610C1BA9657}" type="sibTrans" cxnId="{1A6D304C-E919-44A6-A62F-E3A74C6C2FDD}">
      <dgm:prSet/>
      <dgm:spPr/>
      <dgm:t>
        <a:bodyPr/>
        <a:lstStyle/>
        <a:p>
          <a:endParaRPr lang="en-US"/>
        </a:p>
      </dgm:t>
    </dgm:pt>
    <dgm:pt modelId="{C43F70FE-E9C7-4244-A95E-F7683B11FCBB}">
      <dgm:prSet phldrT="[Text]"/>
      <dgm:spPr/>
      <dgm:t>
        <a:bodyPr/>
        <a:lstStyle/>
        <a:p>
          <a:r>
            <a:rPr lang="en-US" dirty="0" smtClean="0">
              <a:solidFill>
                <a:srgbClr val="FFC000"/>
              </a:solidFill>
            </a:rPr>
            <a:t>Outputs</a:t>
          </a:r>
          <a:endParaRPr lang="en-US" dirty="0">
            <a:solidFill>
              <a:srgbClr val="FFC000"/>
            </a:solidFill>
          </a:endParaRPr>
        </a:p>
      </dgm:t>
    </dgm:pt>
    <dgm:pt modelId="{A43B8C54-C4F9-4049-B9C9-A40427CE556C}" type="parTrans" cxnId="{D2BFF1F8-20BC-4BA7-9F76-207FB76C9C0A}">
      <dgm:prSet/>
      <dgm:spPr/>
      <dgm:t>
        <a:bodyPr/>
        <a:lstStyle/>
        <a:p>
          <a:endParaRPr lang="en-US"/>
        </a:p>
      </dgm:t>
    </dgm:pt>
    <dgm:pt modelId="{A449CD5D-23F1-4813-A3BB-381725BFBE44}" type="sibTrans" cxnId="{D2BFF1F8-20BC-4BA7-9F76-207FB76C9C0A}">
      <dgm:prSet/>
      <dgm:spPr/>
      <dgm:t>
        <a:bodyPr/>
        <a:lstStyle/>
        <a:p>
          <a:endParaRPr lang="en-US"/>
        </a:p>
      </dgm:t>
    </dgm:pt>
    <dgm:pt modelId="{0A6681A3-463D-4867-A309-C8F688DBE965}">
      <dgm:prSet phldrT="[Text]"/>
      <dgm:spPr/>
      <dgm:t>
        <a:bodyPr/>
        <a:lstStyle/>
        <a:p>
          <a:r>
            <a:rPr lang="en-US" dirty="0" smtClean="0">
              <a:solidFill>
                <a:srgbClr val="FFC000"/>
              </a:solidFill>
            </a:rPr>
            <a:t>Outcomes</a:t>
          </a:r>
          <a:endParaRPr lang="en-US" dirty="0">
            <a:solidFill>
              <a:srgbClr val="FFC000"/>
            </a:solidFill>
          </a:endParaRPr>
        </a:p>
      </dgm:t>
    </dgm:pt>
    <dgm:pt modelId="{3B0D9C9A-720A-4219-A4C9-37A6446E0817}" type="parTrans" cxnId="{A6C3DB13-FEF8-44A8-9D81-A8857A6ED6A7}">
      <dgm:prSet/>
      <dgm:spPr/>
      <dgm:t>
        <a:bodyPr/>
        <a:lstStyle/>
        <a:p>
          <a:endParaRPr lang="en-US"/>
        </a:p>
      </dgm:t>
    </dgm:pt>
    <dgm:pt modelId="{68942DFF-DB67-464D-847C-B6E7FC8BF6ED}" type="sibTrans" cxnId="{A6C3DB13-FEF8-44A8-9D81-A8857A6ED6A7}">
      <dgm:prSet/>
      <dgm:spPr/>
      <dgm:t>
        <a:bodyPr/>
        <a:lstStyle/>
        <a:p>
          <a:endParaRPr lang="en-US"/>
        </a:p>
      </dgm:t>
    </dgm:pt>
    <dgm:pt modelId="{C8B7686C-B249-46F3-9A4A-EDE4FFC5BCBA}" type="pres">
      <dgm:prSet presAssocID="{0672A758-0C5C-4413-A91A-81948DA1C608}" presName="rootnode" presStyleCnt="0">
        <dgm:presLayoutVars>
          <dgm:chMax/>
          <dgm:chPref/>
          <dgm:dir/>
          <dgm:animLvl val="lvl"/>
        </dgm:presLayoutVars>
      </dgm:prSet>
      <dgm:spPr/>
      <dgm:t>
        <a:bodyPr/>
        <a:lstStyle/>
        <a:p>
          <a:endParaRPr lang="en-US"/>
        </a:p>
      </dgm:t>
    </dgm:pt>
    <dgm:pt modelId="{0764AA0D-77B2-4CBC-BCB6-019C346F89E0}" type="pres">
      <dgm:prSet presAssocID="{548CBF85-46CD-478B-B585-5D6D78E23845}" presName="composite" presStyleCnt="0"/>
      <dgm:spPr/>
    </dgm:pt>
    <dgm:pt modelId="{0F6B9E93-02B0-4B16-B966-F4A483579CDD}" type="pres">
      <dgm:prSet presAssocID="{548CBF85-46CD-478B-B585-5D6D78E23845}" presName="LShape" presStyleLbl="alignNode1" presStyleIdx="0" presStyleCnt="9"/>
      <dgm:spPr/>
    </dgm:pt>
    <dgm:pt modelId="{5AE4E134-297F-479F-A263-3C858C6A047B}" type="pres">
      <dgm:prSet presAssocID="{548CBF85-46CD-478B-B585-5D6D78E23845}" presName="ParentText" presStyleLbl="revTx" presStyleIdx="0" presStyleCnt="5">
        <dgm:presLayoutVars>
          <dgm:chMax val="0"/>
          <dgm:chPref val="0"/>
          <dgm:bulletEnabled val="1"/>
        </dgm:presLayoutVars>
      </dgm:prSet>
      <dgm:spPr/>
      <dgm:t>
        <a:bodyPr/>
        <a:lstStyle/>
        <a:p>
          <a:endParaRPr lang="en-US"/>
        </a:p>
      </dgm:t>
    </dgm:pt>
    <dgm:pt modelId="{0A713101-361F-4743-BFB4-59F84D48B89B}" type="pres">
      <dgm:prSet presAssocID="{548CBF85-46CD-478B-B585-5D6D78E23845}" presName="Triangle" presStyleLbl="alignNode1" presStyleIdx="1" presStyleCnt="9"/>
      <dgm:spPr/>
    </dgm:pt>
    <dgm:pt modelId="{2E14E8AE-0F4F-4CA2-9937-2D21DDDD9AB3}" type="pres">
      <dgm:prSet presAssocID="{FFF9648A-F3FD-4C53-9C8E-E9E4CB29ECD9}" presName="sibTrans" presStyleCnt="0"/>
      <dgm:spPr/>
    </dgm:pt>
    <dgm:pt modelId="{4574D2E5-60D9-4AF7-A5B8-70A8BE9B96C9}" type="pres">
      <dgm:prSet presAssocID="{FFF9648A-F3FD-4C53-9C8E-E9E4CB29ECD9}" presName="space" presStyleCnt="0"/>
      <dgm:spPr/>
    </dgm:pt>
    <dgm:pt modelId="{0D180571-B338-4251-8002-7AC1E307A330}" type="pres">
      <dgm:prSet presAssocID="{CFF93C6B-854E-4942-B0A3-E830BBFCDDB7}" presName="composite" presStyleCnt="0"/>
      <dgm:spPr/>
    </dgm:pt>
    <dgm:pt modelId="{55B7FB00-267C-46DA-BE8B-34C63B057535}" type="pres">
      <dgm:prSet presAssocID="{CFF93C6B-854E-4942-B0A3-E830BBFCDDB7}" presName="LShape" presStyleLbl="alignNode1" presStyleIdx="2" presStyleCnt="9"/>
      <dgm:spPr/>
    </dgm:pt>
    <dgm:pt modelId="{6513FBA5-67B2-4DC4-9C00-FCF932980056}" type="pres">
      <dgm:prSet presAssocID="{CFF93C6B-854E-4942-B0A3-E830BBFCDDB7}" presName="ParentText" presStyleLbl="revTx" presStyleIdx="1" presStyleCnt="5">
        <dgm:presLayoutVars>
          <dgm:chMax val="0"/>
          <dgm:chPref val="0"/>
          <dgm:bulletEnabled val="1"/>
        </dgm:presLayoutVars>
      </dgm:prSet>
      <dgm:spPr/>
      <dgm:t>
        <a:bodyPr/>
        <a:lstStyle/>
        <a:p>
          <a:endParaRPr lang="en-US"/>
        </a:p>
      </dgm:t>
    </dgm:pt>
    <dgm:pt modelId="{4A91E1F1-B662-4507-99E2-A1E729E0360C}" type="pres">
      <dgm:prSet presAssocID="{CFF93C6B-854E-4942-B0A3-E830BBFCDDB7}" presName="Triangle" presStyleLbl="alignNode1" presStyleIdx="3" presStyleCnt="9"/>
      <dgm:spPr/>
    </dgm:pt>
    <dgm:pt modelId="{307774A6-2949-4989-B09C-5E981D4C9245}" type="pres">
      <dgm:prSet presAssocID="{F04F5D8F-96A0-4D55-A9D2-3610C1BA9657}" presName="sibTrans" presStyleCnt="0"/>
      <dgm:spPr/>
    </dgm:pt>
    <dgm:pt modelId="{B8CF6C7A-1F8C-494F-B216-AAE10D982779}" type="pres">
      <dgm:prSet presAssocID="{F04F5D8F-96A0-4D55-A9D2-3610C1BA9657}" presName="space" presStyleCnt="0"/>
      <dgm:spPr/>
    </dgm:pt>
    <dgm:pt modelId="{55F0816D-A07E-4510-8FEC-A34CD4EE4CD1}" type="pres">
      <dgm:prSet presAssocID="{C43F70FE-E9C7-4244-A95E-F7683B11FCBB}" presName="composite" presStyleCnt="0"/>
      <dgm:spPr/>
    </dgm:pt>
    <dgm:pt modelId="{15820751-3051-45E2-BE8E-662321EC8C60}" type="pres">
      <dgm:prSet presAssocID="{C43F70FE-E9C7-4244-A95E-F7683B11FCBB}" presName="LShape" presStyleLbl="alignNode1" presStyleIdx="4" presStyleCnt="9"/>
      <dgm:spPr/>
    </dgm:pt>
    <dgm:pt modelId="{40A3FDE7-722F-4D70-A72C-2AA9B99ABE08}" type="pres">
      <dgm:prSet presAssocID="{C43F70FE-E9C7-4244-A95E-F7683B11FCBB}" presName="ParentText" presStyleLbl="revTx" presStyleIdx="2" presStyleCnt="5">
        <dgm:presLayoutVars>
          <dgm:chMax val="0"/>
          <dgm:chPref val="0"/>
          <dgm:bulletEnabled val="1"/>
        </dgm:presLayoutVars>
      </dgm:prSet>
      <dgm:spPr/>
      <dgm:t>
        <a:bodyPr/>
        <a:lstStyle/>
        <a:p>
          <a:endParaRPr lang="en-US"/>
        </a:p>
      </dgm:t>
    </dgm:pt>
    <dgm:pt modelId="{27203EDB-F675-4CC9-9DD4-B58AF0E06BF0}" type="pres">
      <dgm:prSet presAssocID="{C43F70FE-E9C7-4244-A95E-F7683B11FCBB}" presName="Triangle" presStyleLbl="alignNode1" presStyleIdx="5" presStyleCnt="9"/>
      <dgm:spPr/>
    </dgm:pt>
    <dgm:pt modelId="{424BF268-5AE8-482E-A6E8-6ECBA2F007E5}" type="pres">
      <dgm:prSet presAssocID="{A449CD5D-23F1-4813-A3BB-381725BFBE44}" presName="sibTrans" presStyleCnt="0"/>
      <dgm:spPr/>
    </dgm:pt>
    <dgm:pt modelId="{729E5A95-6A3C-4313-9A38-876AE0B4824C}" type="pres">
      <dgm:prSet presAssocID="{A449CD5D-23F1-4813-A3BB-381725BFBE44}" presName="space" presStyleCnt="0"/>
      <dgm:spPr/>
    </dgm:pt>
    <dgm:pt modelId="{47D9C559-7521-43EE-A84D-CAD585F3D616}" type="pres">
      <dgm:prSet presAssocID="{0A6681A3-463D-4867-A309-C8F688DBE965}" presName="composite" presStyleCnt="0"/>
      <dgm:spPr/>
    </dgm:pt>
    <dgm:pt modelId="{252440B0-AF3D-4A9C-A91D-CBF4206062DA}" type="pres">
      <dgm:prSet presAssocID="{0A6681A3-463D-4867-A309-C8F688DBE965}" presName="LShape" presStyleLbl="alignNode1" presStyleIdx="6" presStyleCnt="9"/>
      <dgm:spPr/>
    </dgm:pt>
    <dgm:pt modelId="{6A0454E5-EA15-4520-A7B9-E60894F36C22}" type="pres">
      <dgm:prSet presAssocID="{0A6681A3-463D-4867-A309-C8F688DBE965}" presName="ParentText" presStyleLbl="revTx" presStyleIdx="3" presStyleCnt="5">
        <dgm:presLayoutVars>
          <dgm:chMax val="0"/>
          <dgm:chPref val="0"/>
          <dgm:bulletEnabled val="1"/>
        </dgm:presLayoutVars>
      </dgm:prSet>
      <dgm:spPr/>
      <dgm:t>
        <a:bodyPr/>
        <a:lstStyle/>
        <a:p>
          <a:endParaRPr lang="en-US"/>
        </a:p>
      </dgm:t>
    </dgm:pt>
    <dgm:pt modelId="{49438633-D889-46F9-870A-F970C235BC4A}" type="pres">
      <dgm:prSet presAssocID="{0A6681A3-463D-4867-A309-C8F688DBE965}" presName="Triangle" presStyleLbl="alignNode1" presStyleIdx="7" presStyleCnt="9"/>
      <dgm:spPr/>
    </dgm:pt>
    <dgm:pt modelId="{09DFE286-0219-4F5B-AA8D-D2B22A544952}" type="pres">
      <dgm:prSet presAssocID="{68942DFF-DB67-464D-847C-B6E7FC8BF6ED}" presName="sibTrans" presStyleCnt="0"/>
      <dgm:spPr/>
    </dgm:pt>
    <dgm:pt modelId="{B32A026F-170B-4BDE-A8D2-7DE8839C299B}" type="pres">
      <dgm:prSet presAssocID="{68942DFF-DB67-464D-847C-B6E7FC8BF6ED}" presName="space" presStyleCnt="0"/>
      <dgm:spPr/>
    </dgm:pt>
    <dgm:pt modelId="{54E33DFE-A0D1-4AF6-9DD7-27CC80A5FD80}" type="pres">
      <dgm:prSet presAssocID="{E299DB2B-1111-4714-90B9-4CC7CFF2A990}" presName="composite" presStyleCnt="0"/>
      <dgm:spPr/>
    </dgm:pt>
    <dgm:pt modelId="{CE773DC3-72A9-4F57-B5D8-EC1BDF348110}" type="pres">
      <dgm:prSet presAssocID="{E299DB2B-1111-4714-90B9-4CC7CFF2A990}" presName="LShape" presStyleLbl="alignNode1" presStyleIdx="8" presStyleCnt="9"/>
      <dgm:spPr/>
    </dgm:pt>
    <dgm:pt modelId="{CABFC761-B76A-4ECB-B40C-0999FA8638B2}" type="pres">
      <dgm:prSet presAssocID="{E299DB2B-1111-4714-90B9-4CC7CFF2A990}" presName="ParentText" presStyleLbl="revTx" presStyleIdx="4" presStyleCnt="5">
        <dgm:presLayoutVars>
          <dgm:chMax val="0"/>
          <dgm:chPref val="0"/>
          <dgm:bulletEnabled val="1"/>
        </dgm:presLayoutVars>
      </dgm:prSet>
      <dgm:spPr/>
      <dgm:t>
        <a:bodyPr/>
        <a:lstStyle/>
        <a:p>
          <a:endParaRPr lang="en-US"/>
        </a:p>
      </dgm:t>
    </dgm:pt>
  </dgm:ptLst>
  <dgm:cxnLst>
    <dgm:cxn modelId="{314AE90A-4ECB-461A-8D81-C086B5EC20B3}" type="presOf" srcId="{548CBF85-46CD-478B-B585-5D6D78E23845}" destId="{5AE4E134-297F-479F-A263-3C858C6A047B}" srcOrd="0" destOrd="0" presId="urn:microsoft.com/office/officeart/2009/3/layout/StepUpProcess"/>
    <dgm:cxn modelId="{D2BFF1F8-20BC-4BA7-9F76-207FB76C9C0A}" srcId="{0672A758-0C5C-4413-A91A-81948DA1C608}" destId="{C43F70FE-E9C7-4244-A95E-F7683B11FCBB}" srcOrd="2" destOrd="0" parTransId="{A43B8C54-C4F9-4049-B9C9-A40427CE556C}" sibTransId="{A449CD5D-23F1-4813-A3BB-381725BFBE44}"/>
    <dgm:cxn modelId="{36D7E556-FE72-4826-AC88-A2981D77EC06}" srcId="{0672A758-0C5C-4413-A91A-81948DA1C608}" destId="{E299DB2B-1111-4714-90B9-4CC7CFF2A990}" srcOrd="4" destOrd="0" parTransId="{4C8BE41A-6BDF-4845-969A-94F752BC0444}" sibTransId="{E90610A7-71C2-4FB8-9BEF-B7E3BAB6169E}"/>
    <dgm:cxn modelId="{01D47B9A-4A21-4FA8-AA9B-8E9C1A315287}" type="presOf" srcId="{0672A758-0C5C-4413-A91A-81948DA1C608}" destId="{C8B7686C-B249-46F3-9A4A-EDE4FFC5BCBA}" srcOrd="0" destOrd="0" presId="urn:microsoft.com/office/officeart/2009/3/layout/StepUpProcess"/>
    <dgm:cxn modelId="{E39C3AD2-9283-4863-AE99-BD065466C428}" type="presOf" srcId="{CFF93C6B-854E-4942-B0A3-E830BBFCDDB7}" destId="{6513FBA5-67B2-4DC4-9C00-FCF932980056}" srcOrd="0" destOrd="0" presId="urn:microsoft.com/office/officeart/2009/3/layout/StepUpProcess"/>
    <dgm:cxn modelId="{A6C3DB13-FEF8-44A8-9D81-A8857A6ED6A7}" srcId="{0672A758-0C5C-4413-A91A-81948DA1C608}" destId="{0A6681A3-463D-4867-A309-C8F688DBE965}" srcOrd="3" destOrd="0" parTransId="{3B0D9C9A-720A-4219-A4C9-37A6446E0817}" sibTransId="{68942DFF-DB67-464D-847C-B6E7FC8BF6ED}"/>
    <dgm:cxn modelId="{F6D5F67E-34A9-4414-B7BC-57A853FC9E74}" type="presOf" srcId="{E299DB2B-1111-4714-90B9-4CC7CFF2A990}" destId="{CABFC761-B76A-4ECB-B40C-0999FA8638B2}" srcOrd="0" destOrd="0" presId="urn:microsoft.com/office/officeart/2009/3/layout/StepUpProcess"/>
    <dgm:cxn modelId="{76BB5CBE-E004-43C2-8090-31916E42AFF7}" type="presOf" srcId="{C43F70FE-E9C7-4244-A95E-F7683B11FCBB}" destId="{40A3FDE7-722F-4D70-A72C-2AA9B99ABE08}" srcOrd="0" destOrd="0" presId="urn:microsoft.com/office/officeart/2009/3/layout/StepUpProcess"/>
    <dgm:cxn modelId="{1A6D304C-E919-44A6-A62F-E3A74C6C2FDD}" srcId="{0672A758-0C5C-4413-A91A-81948DA1C608}" destId="{CFF93C6B-854E-4942-B0A3-E830BBFCDDB7}" srcOrd="1" destOrd="0" parTransId="{CF0EE5D8-575F-4D11-AE1A-96818D939BF8}" sibTransId="{F04F5D8F-96A0-4D55-A9D2-3610C1BA9657}"/>
    <dgm:cxn modelId="{173BF1D0-47D0-4DCD-8A03-A17EAFAB1C62}" type="presOf" srcId="{0A6681A3-463D-4867-A309-C8F688DBE965}" destId="{6A0454E5-EA15-4520-A7B9-E60894F36C22}" srcOrd="0" destOrd="0" presId="urn:microsoft.com/office/officeart/2009/3/layout/StepUpProcess"/>
    <dgm:cxn modelId="{1D97C796-8BD2-40F7-9FA7-200CA1CC26B4}" srcId="{0672A758-0C5C-4413-A91A-81948DA1C608}" destId="{548CBF85-46CD-478B-B585-5D6D78E23845}" srcOrd="0" destOrd="0" parTransId="{B137F6D2-12C7-4E35-B15C-C5C9709F39D5}" sibTransId="{FFF9648A-F3FD-4C53-9C8E-E9E4CB29ECD9}"/>
    <dgm:cxn modelId="{FCB8092D-5C2D-40C2-96E7-71C20F1BF660}" type="presParOf" srcId="{C8B7686C-B249-46F3-9A4A-EDE4FFC5BCBA}" destId="{0764AA0D-77B2-4CBC-BCB6-019C346F89E0}" srcOrd="0" destOrd="0" presId="urn:microsoft.com/office/officeart/2009/3/layout/StepUpProcess"/>
    <dgm:cxn modelId="{C955D4CB-1606-41B8-BC0D-5CF97F6CABFD}" type="presParOf" srcId="{0764AA0D-77B2-4CBC-BCB6-019C346F89E0}" destId="{0F6B9E93-02B0-4B16-B966-F4A483579CDD}" srcOrd="0" destOrd="0" presId="urn:microsoft.com/office/officeart/2009/3/layout/StepUpProcess"/>
    <dgm:cxn modelId="{74C4CDB9-547D-4CAB-95B5-ACB17C3E47BF}" type="presParOf" srcId="{0764AA0D-77B2-4CBC-BCB6-019C346F89E0}" destId="{5AE4E134-297F-479F-A263-3C858C6A047B}" srcOrd="1" destOrd="0" presId="urn:microsoft.com/office/officeart/2009/3/layout/StepUpProcess"/>
    <dgm:cxn modelId="{B03379F2-46E8-40E1-BA44-F3992071BE71}" type="presParOf" srcId="{0764AA0D-77B2-4CBC-BCB6-019C346F89E0}" destId="{0A713101-361F-4743-BFB4-59F84D48B89B}" srcOrd="2" destOrd="0" presId="urn:microsoft.com/office/officeart/2009/3/layout/StepUpProcess"/>
    <dgm:cxn modelId="{B3BD09ED-B59C-4C13-BD07-DC9625423E55}" type="presParOf" srcId="{C8B7686C-B249-46F3-9A4A-EDE4FFC5BCBA}" destId="{2E14E8AE-0F4F-4CA2-9937-2D21DDDD9AB3}" srcOrd="1" destOrd="0" presId="urn:microsoft.com/office/officeart/2009/3/layout/StepUpProcess"/>
    <dgm:cxn modelId="{01CAC371-101D-4351-A32C-702105D87DAA}" type="presParOf" srcId="{2E14E8AE-0F4F-4CA2-9937-2D21DDDD9AB3}" destId="{4574D2E5-60D9-4AF7-A5B8-70A8BE9B96C9}" srcOrd="0" destOrd="0" presId="urn:microsoft.com/office/officeart/2009/3/layout/StepUpProcess"/>
    <dgm:cxn modelId="{DA5DA5F0-21E7-45AC-A968-8D96804800EA}" type="presParOf" srcId="{C8B7686C-B249-46F3-9A4A-EDE4FFC5BCBA}" destId="{0D180571-B338-4251-8002-7AC1E307A330}" srcOrd="2" destOrd="0" presId="urn:microsoft.com/office/officeart/2009/3/layout/StepUpProcess"/>
    <dgm:cxn modelId="{A1C2F183-588F-437A-B27C-E8846F88AB9B}" type="presParOf" srcId="{0D180571-B338-4251-8002-7AC1E307A330}" destId="{55B7FB00-267C-46DA-BE8B-34C63B057535}" srcOrd="0" destOrd="0" presId="urn:microsoft.com/office/officeart/2009/3/layout/StepUpProcess"/>
    <dgm:cxn modelId="{9F09BDE3-C55A-4201-85E1-DF08E2D89826}" type="presParOf" srcId="{0D180571-B338-4251-8002-7AC1E307A330}" destId="{6513FBA5-67B2-4DC4-9C00-FCF932980056}" srcOrd="1" destOrd="0" presId="urn:microsoft.com/office/officeart/2009/3/layout/StepUpProcess"/>
    <dgm:cxn modelId="{167C1286-66DF-4A61-83C1-10AD29554988}" type="presParOf" srcId="{0D180571-B338-4251-8002-7AC1E307A330}" destId="{4A91E1F1-B662-4507-99E2-A1E729E0360C}" srcOrd="2" destOrd="0" presId="urn:microsoft.com/office/officeart/2009/3/layout/StepUpProcess"/>
    <dgm:cxn modelId="{6A389155-D2CB-4BB1-A742-BCD54B6F80D2}" type="presParOf" srcId="{C8B7686C-B249-46F3-9A4A-EDE4FFC5BCBA}" destId="{307774A6-2949-4989-B09C-5E981D4C9245}" srcOrd="3" destOrd="0" presId="urn:microsoft.com/office/officeart/2009/3/layout/StepUpProcess"/>
    <dgm:cxn modelId="{6B01745D-F013-4BD9-9225-40902715E157}" type="presParOf" srcId="{307774A6-2949-4989-B09C-5E981D4C9245}" destId="{B8CF6C7A-1F8C-494F-B216-AAE10D982779}" srcOrd="0" destOrd="0" presId="urn:microsoft.com/office/officeart/2009/3/layout/StepUpProcess"/>
    <dgm:cxn modelId="{1BD832A3-476A-48E9-928B-B8D7ABCA8C6C}" type="presParOf" srcId="{C8B7686C-B249-46F3-9A4A-EDE4FFC5BCBA}" destId="{55F0816D-A07E-4510-8FEC-A34CD4EE4CD1}" srcOrd="4" destOrd="0" presId="urn:microsoft.com/office/officeart/2009/3/layout/StepUpProcess"/>
    <dgm:cxn modelId="{3634977E-B5E7-4E84-9BA6-1D97C8EDC099}" type="presParOf" srcId="{55F0816D-A07E-4510-8FEC-A34CD4EE4CD1}" destId="{15820751-3051-45E2-BE8E-662321EC8C60}" srcOrd="0" destOrd="0" presId="urn:microsoft.com/office/officeart/2009/3/layout/StepUpProcess"/>
    <dgm:cxn modelId="{F613F051-47CE-4842-AFD2-F4762B17B0CC}" type="presParOf" srcId="{55F0816D-A07E-4510-8FEC-A34CD4EE4CD1}" destId="{40A3FDE7-722F-4D70-A72C-2AA9B99ABE08}" srcOrd="1" destOrd="0" presId="urn:microsoft.com/office/officeart/2009/3/layout/StepUpProcess"/>
    <dgm:cxn modelId="{18939B56-EA13-4818-B5F2-5097C2D9ABCE}" type="presParOf" srcId="{55F0816D-A07E-4510-8FEC-A34CD4EE4CD1}" destId="{27203EDB-F675-4CC9-9DD4-B58AF0E06BF0}" srcOrd="2" destOrd="0" presId="urn:microsoft.com/office/officeart/2009/3/layout/StepUpProcess"/>
    <dgm:cxn modelId="{A4737683-8513-45BE-9A2B-719D5BE1C2AE}" type="presParOf" srcId="{C8B7686C-B249-46F3-9A4A-EDE4FFC5BCBA}" destId="{424BF268-5AE8-482E-A6E8-6ECBA2F007E5}" srcOrd="5" destOrd="0" presId="urn:microsoft.com/office/officeart/2009/3/layout/StepUpProcess"/>
    <dgm:cxn modelId="{3A29C156-E5C4-49F7-A982-9DC17ADA62AA}" type="presParOf" srcId="{424BF268-5AE8-482E-A6E8-6ECBA2F007E5}" destId="{729E5A95-6A3C-4313-9A38-876AE0B4824C}" srcOrd="0" destOrd="0" presId="urn:microsoft.com/office/officeart/2009/3/layout/StepUpProcess"/>
    <dgm:cxn modelId="{8FD31628-85B4-4D6D-A4F6-F34EF9C024F0}" type="presParOf" srcId="{C8B7686C-B249-46F3-9A4A-EDE4FFC5BCBA}" destId="{47D9C559-7521-43EE-A84D-CAD585F3D616}" srcOrd="6" destOrd="0" presId="urn:microsoft.com/office/officeart/2009/3/layout/StepUpProcess"/>
    <dgm:cxn modelId="{E776E0F0-D489-433C-9FC0-159BC89774A6}" type="presParOf" srcId="{47D9C559-7521-43EE-A84D-CAD585F3D616}" destId="{252440B0-AF3D-4A9C-A91D-CBF4206062DA}" srcOrd="0" destOrd="0" presId="urn:microsoft.com/office/officeart/2009/3/layout/StepUpProcess"/>
    <dgm:cxn modelId="{C348EF53-7157-4EBA-888F-74FF87D0DDD9}" type="presParOf" srcId="{47D9C559-7521-43EE-A84D-CAD585F3D616}" destId="{6A0454E5-EA15-4520-A7B9-E60894F36C22}" srcOrd="1" destOrd="0" presId="urn:microsoft.com/office/officeart/2009/3/layout/StepUpProcess"/>
    <dgm:cxn modelId="{2F864BD7-D3AE-45D1-AD96-CCE22D759FDA}" type="presParOf" srcId="{47D9C559-7521-43EE-A84D-CAD585F3D616}" destId="{49438633-D889-46F9-870A-F970C235BC4A}" srcOrd="2" destOrd="0" presId="urn:microsoft.com/office/officeart/2009/3/layout/StepUpProcess"/>
    <dgm:cxn modelId="{CA87B97A-49FF-4292-9667-9E4A87EFEA2B}" type="presParOf" srcId="{C8B7686C-B249-46F3-9A4A-EDE4FFC5BCBA}" destId="{09DFE286-0219-4F5B-AA8D-D2B22A544952}" srcOrd="7" destOrd="0" presId="urn:microsoft.com/office/officeart/2009/3/layout/StepUpProcess"/>
    <dgm:cxn modelId="{A11AC87D-678E-42F1-AF9B-D2F088031FEF}" type="presParOf" srcId="{09DFE286-0219-4F5B-AA8D-D2B22A544952}" destId="{B32A026F-170B-4BDE-A8D2-7DE8839C299B}" srcOrd="0" destOrd="0" presId="urn:microsoft.com/office/officeart/2009/3/layout/StepUpProcess"/>
    <dgm:cxn modelId="{2BDD53AE-60AA-44FA-9555-FFE2C4D3F19D}" type="presParOf" srcId="{C8B7686C-B249-46F3-9A4A-EDE4FFC5BCBA}" destId="{54E33DFE-A0D1-4AF6-9DD7-27CC80A5FD80}" srcOrd="8" destOrd="0" presId="urn:microsoft.com/office/officeart/2009/3/layout/StepUpProcess"/>
    <dgm:cxn modelId="{8768D254-BDF9-494B-AB34-E706E6B2BF95}" type="presParOf" srcId="{54E33DFE-A0D1-4AF6-9DD7-27CC80A5FD80}" destId="{CE773DC3-72A9-4F57-B5D8-EC1BDF348110}" srcOrd="0" destOrd="0" presId="urn:microsoft.com/office/officeart/2009/3/layout/StepUpProcess"/>
    <dgm:cxn modelId="{D72D3707-951F-4BBF-82CC-46BDF71969EE}" type="presParOf" srcId="{54E33DFE-A0D1-4AF6-9DD7-27CC80A5FD80}" destId="{CABFC761-B76A-4ECB-B40C-0999FA8638B2}"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5FA0D-1307-47A3-A28E-E7E92950351A}">
      <dsp:nvSpPr>
        <dsp:cNvPr id="0" name=""/>
        <dsp:cNvSpPr/>
      </dsp:nvSpPr>
      <dsp:spPr>
        <a:xfrm>
          <a:off x="0" y="1403306"/>
          <a:ext cx="2149167" cy="613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78740" rIns="220472" bIns="78740" numCol="1" spcCol="1270" anchor="ctr" anchorCtr="0">
          <a:noAutofit/>
        </a:bodyPr>
        <a:lstStyle/>
        <a:p>
          <a:pPr lvl="0" algn="r" defTabSz="1377950" rtl="0">
            <a:lnSpc>
              <a:spcPct val="90000"/>
            </a:lnSpc>
            <a:spcBef>
              <a:spcPct val="0"/>
            </a:spcBef>
            <a:spcAft>
              <a:spcPct val="35000"/>
            </a:spcAft>
          </a:pPr>
          <a:r>
            <a:rPr lang="en-US" sz="3100" kern="1200" dirty="0" smtClean="0">
              <a:solidFill>
                <a:schemeClr val="bg1"/>
              </a:solidFill>
            </a:rPr>
            <a:t>Mission </a:t>
          </a:r>
          <a:endParaRPr lang="en-US" sz="3100" kern="1200" dirty="0">
            <a:solidFill>
              <a:schemeClr val="bg1"/>
            </a:solidFill>
          </a:endParaRPr>
        </a:p>
      </dsp:txBody>
      <dsp:txXfrm>
        <a:off x="0" y="1403306"/>
        <a:ext cx="2149167" cy="613800"/>
      </dsp:txXfrm>
    </dsp:sp>
    <dsp:sp modelId="{91224832-6ED7-42D7-9B1E-B7A877CBC8BF}">
      <dsp:nvSpPr>
        <dsp:cNvPr id="0" name=""/>
        <dsp:cNvSpPr/>
      </dsp:nvSpPr>
      <dsp:spPr>
        <a:xfrm>
          <a:off x="2149166" y="981318"/>
          <a:ext cx="429833" cy="1457775"/>
        </a:xfrm>
        <a:prstGeom prst="leftBrace">
          <a:avLst>
            <a:gd name="adj1" fmla="val 35000"/>
            <a:gd name="adj2" fmla="val 50000"/>
          </a:avLst>
        </a:pr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BCE23C-19A7-4D9A-986F-5FA9164B212B}">
      <dsp:nvSpPr>
        <dsp:cNvPr id="0" name=""/>
        <dsp:cNvSpPr/>
      </dsp:nvSpPr>
      <dsp:spPr>
        <a:xfrm>
          <a:off x="2750933" y="981318"/>
          <a:ext cx="5845734" cy="1457775"/>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smtClean="0">
              <a:solidFill>
                <a:schemeClr val="tx1"/>
              </a:solidFill>
            </a:rPr>
            <a:t>To enhance global environmental benefits through excellence, independence, and partnership in monitoring and evaluation</a:t>
          </a:r>
          <a:endParaRPr lang="en-US" sz="2400" kern="1200" dirty="0">
            <a:solidFill>
              <a:schemeClr val="tx1"/>
            </a:solidFill>
          </a:endParaRPr>
        </a:p>
      </dsp:txBody>
      <dsp:txXfrm>
        <a:off x="2750933" y="981318"/>
        <a:ext cx="5845734" cy="1457775"/>
      </dsp:txXfrm>
    </dsp:sp>
    <dsp:sp modelId="{A682851A-8496-4B91-9C0F-64BE6DFDEFDC}">
      <dsp:nvSpPr>
        <dsp:cNvPr id="0" name=""/>
        <dsp:cNvSpPr/>
      </dsp:nvSpPr>
      <dsp:spPr>
        <a:xfrm>
          <a:off x="0" y="3068587"/>
          <a:ext cx="2149167" cy="613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78740" rIns="220472" bIns="78740" numCol="1" spcCol="1270" anchor="ctr" anchorCtr="0">
          <a:noAutofit/>
        </a:bodyPr>
        <a:lstStyle/>
        <a:p>
          <a:pPr lvl="0" algn="r" defTabSz="1377950" rtl="0">
            <a:lnSpc>
              <a:spcPct val="90000"/>
            </a:lnSpc>
            <a:spcBef>
              <a:spcPct val="0"/>
            </a:spcBef>
            <a:spcAft>
              <a:spcPct val="35000"/>
            </a:spcAft>
          </a:pPr>
          <a:r>
            <a:rPr lang="en-US" sz="3100" kern="1200" dirty="0" smtClean="0">
              <a:solidFill>
                <a:schemeClr val="bg1"/>
              </a:solidFill>
            </a:rPr>
            <a:t>Functions</a:t>
          </a:r>
          <a:endParaRPr lang="en-US" sz="3100" kern="1200" dirty="0">
            <a:solidFill>
              <a:schemeClr val="bg1"/>
            </a:solidFill>
          </a:endParaRPr>
        </a:p>
      </dsp:txBody>
      <dsp:txXfrm>
        <a:off x="0" y="3068587"/>
        <a:ext cx="2149167" cy="613800"/>
      </dsp:txXfrm>
    </dsp:sp>
    <dsp:sp modelId="{A88FEABC-0225-4E0A-A4F7-107CFBEC6615}">
      <dsp:nvSpPr>
        <dsp:cNvPr id="0" name=""/>
        <dsp:cNvSpPr/>
      </dsp:nvSpPr>
      <dsp:spPr>
        <a:xfrm>
          <a:off x="2149166" y="2550693"/>
          <a:ext cx="429833" cy="1649587"/>
        </a:xfrm>
        <a:prstGeom prst="leftBrace">
          <a:avLst>
            <a:gd name="adj1" fmla="val 35000"/>
            <a:gd name="adj2" fmla="val 50000"/>
          </a:avLst>
        </a:pr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B24068-2AF9-457A-B885-E5FBED750FBC}">
      <dsp:nvSpPr>
        <dsp:cNvPr id="0" name=""/>
        <dsp:cNvSpPr/>
      </dsp:nvSpPr>
      <dsp:spPr>
        <a:xfrm>
          <a:off x="2743200" y="2514600"/>
          <a:ext cx="5845734" cy="1649587"/>
        </a:xfrm>
        <a:prstGeom prst="rect">
          <a:avLst/>
        </a:prstGeom>
        <a:solidFill>
          <a:schemeClr val="accent4">
            <a:hueOff val="-1528355"/>
            <a:satOff val="-10245"/>
            <a:lumOff val="-1058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smtClean="0">
              <a:solidFill>
                <a:schemeClr val="tx1"/>
              </a:solidFill>
            </a:rPr>
            <a:t>Independent Evaluation Office</a:t>
          </a:r>
          <a:endParaRPr lang="en-US" sz="2400" kern="1200" dirty="0">
            <a:solidFill>
              <a:schemeClr val="tx1"/>
            </a:solidFill>
          </a:endParaRPr>
        </a:p>
        <a:p>
          <a:pPr marL="228600" lvl="1" indent="-228600" algn="l" defTabSz="1066800" rtl="0">
            <a:lnSpc>
              <a:spcPct val="90000"/>
            </a:lnSpc>
            <a:spcBef>
              <a:spcPct val="0"/>
            </a:spcBef>
            <a:spcAft>
              <a:spcPct val="15000"/>
            </a:spcAft>
            <a:buChar char="••"/>
          </a:pPr>
          <a:r>
            <a:rPr lang="en-US" sz="2400" kern="1200" dirty="0" smtClean="0">
              <a:solidFill>
                <a:schemeClr val="tx1"/>
              </a:solidFill>
            </a:rPr>
            <a:t>Normative function</a:t>
          </a:r>
          <a:endParaRPr lang="en-US" sz="2400" kern="1200" dirty="0">
            <a:solidFill>
              <a:schemeClr val="tx1"/>
            </a:solidFill>
          </a:endParaRPr>
        </a:p>
        <a:p>
          <a:pPr marL="228600" lvl="1" indent="-228600" algn="l" defTabSz="1066800" rtl="0">
            <a:lnSpc>
              <a:spcPct val="90000"/>
            </a:lnSpc>
            <a:spcBef>
              <a:spcPct val="0"/>
            </a:spcBef>
            <a:spcAft>
              <a:spcPct val="15000"/>
            </a:spcAft>
            <a:buChar char="••"/>
          </a:pPr>
          <a:r>
            <a:rPr lang="en-US" sz="2400" kern="1200" dirty="0" smtClean="0">
              <a:solidFill>
                <a:schemeClr val="tx1"/>
              </a:solidFill>
            </a:rPr>
            <a:t>Oversight function</a:t>
          </a:r>
          <a:endParaRPr lang="en-US" sz="2400" kern="1200" dirty="0">
            <a:solidFill>
              <a:schemeClr val="tx1"/>
            </a:solidFill>
          </a:endParaRPr>
        </a:p>
        <a:p>
          <a:pPr marL="228600" lvl="1" indent="-228600" algn="l" defTabSz="1066800" rtl="0">
            <a:lnSpc>
              <a:spcPct val="90000"/>
            </a:lnSpc>
            <a:spcBef>
              <a:spcPct val="0"/>
            </a:spcBef>
            <a:spcAft>
              <a:spcPct val="15000"/>
            </a:spcAft>
            <a:buChar char="••"/>
          </a:pPr>
          <a:r>
            <a:rPr lang="en-US" sz="2400" kern="1200" dirty="0" smtClean="0">
              <a:solidFill>
                <a:schemeClr val="tx1"/>
              </a:solidFill>
            </a:rPr>
            <a:t>Knowledge sharing and dissemination</a:t>
          </a:r>
          <a:endParaRPr lang="en-US" sz="2400" kern="1200" dirty="0">
            <a:solidFill>
              <a:schemeClr val="tx1"/>
            </a:solidFill>
          </a:endParaRPr>
        </a:p>
      </dsp:txBody>
      <dsp:txXfrm>
        <a:off x="2743200" y="2514600"/>
        <a:ext cx="5845734" cy="16495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ADEE8-272F-4237-A243-24DD21FC749F}">
      <dsp:nvSpPr>
        <dsp:cNvPr id="0" name=""/>
        <dsp:cNvSpPr/>
      </dsp:nvSpPr>
      <dsp:spPr>
        <a:xfrm>
          <a:off x="1199" y="735071"/>
          <a:ext cx="2339857" cy="2339857"/>
        </a:xfrm>
        <a:prstGeom prst="ellipse">
          <a:avLst/>
        </a:prstGeom>
        <a:solidFill>
          <a:schemeClr val="accent2">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8770" tIns="12700" rIns="128770" bIns="12700" numCol="1" spcCol="1270" anchor="ctr" anchorCtr="0">
          <a:noAutofit/>
        </a:bodyPr>
        <a:lstStyle/>
        <a:p>
          <a:pPr lvl="0" algn="ctr" defTabSz="444500" rtl="0">
            <a:lnSpc>
              <a:spcPct val="90000"/>
            </a:lnSpc>
            <a:spcBef>
              <a:spcPct val="0"/>
            </a:spcBef>
            <a:spcAft>
              <a:spcPct val="35000"/>
            </a:spcAft>
          </a:pPr>
          <a:r>
            <a:rPr lang="en-US" sz="1000" b="1" kern="1200" dirty="0" smtClean="0">
              <a:solidFill>
                <a:schemeClr val="bg1"/>
              </a:solidFill>
            </a:rPr>
            <a:t>Feedback for ongoing improvements in the portfolio</a:t>
          </a:r>
          <a:endParaRPr lang="en-US" sz="1000" b="1" kern="1200" dirty="0">
            <a:solidFill>
              <a:schemeClr val="bg1"/>
            </a:solidFill>
          </a:endParaRPr>
        </a:p>
      </dsp:txBody>
      <dsp:txXfrm>
        <a:off x="343863" y="1077735"/>
        <a:ext cx="1654529" cy="1654529"/>
      </dsp:txXfrm>
    </dsp:sp>
    <dsp:sp modelId="{993C2721-9E9A-42A2-954D-F3786C7D50BB}">
      <dsp:nvSpPr>
        <dsp:cNvPr id="0" name=""/>
        <dsp:cNvSpPr/>
      </dsp:nvSpPr>
      <dsp:spPr>
        <a:xfrm>
          <a:off x="1873085" y="735071"/>
          <a:ext cx="2339857" cy="2339857"/>
        </a:xfrm>
        <a:prstGeom prst="ellipse">
          <a:avLst/>
        </a:prstGeom>
        <a:solidFill>
          <a:schemeClr val="accent3">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8770" tIns="12700" rIns="128770" bIns="12700" numCol="1" spcCol="1270" anchor="ctr" anchorCtr="0">
          <a:noAutofit/>
        </a:bodyPr>
        <a:lstStyle/>
        <a:p>
          <a:pPr lvl="0" algn="ctr" defTabSz="444500" rtl="0">
            <a:lnSpc>
              <a:spcPct val="90000"/>
            </a:lnSpc>
            <a:spcBef>
              <a:spcPct val="0"/>
            </a:spcBef>
            <a:spcAft>
              <a:spcPct val="35000"/>
            </a:spcAft>
          </a:pPr>
          <a:r>
            <a:rPr lang="en-US" sz="1000" b="1" kern="1200" dirty="0" smtClean="0">
              <a:solidFill>
                <a:schemeClr val="bg1"/>
              </a:solidFill>
            </a:rPr>
            <a:t>Quality of project M&amp;E across the portfolio</a:t>
          </a:r>
          <a:endParaRPr lang="en-US" sz="1000" b="1" kern="1200" dirty="0">
            <a:solidFill>
              <a:schemeClr val="bg1"/>
            </a:solidFill>
          </a:endParaRPr>
        </a:p>
      </dsp:txBody>
      <dsp:txXfrm>
        <a:off x="2215749" y="1077735"/>
        <a:ext cx="1654529" cy="1654529"/>
      </dsp:txXfrm>
    </dsp:sp>
    <dsp:sp modelId="{FD4724BA-4558-47F2-AABC-04D5CF8810A2}">
      <dsp:nvSpPr>
        <dsp:cNvPr id="0" name=""/>
        <dsp:cNvSpPr/>
      </dsp:nvSpPr>
      <dsp:spPr>
        <a:xfrm>
          <a:off x="3744685" y="735071"/>
          <a:ext cx="2339857" cy="2339857"/>
        </a:xfrm>
        <a:prstGeom prst="ellipse">
          <a:avLst/>
        </a:prstGeom>
        <a:solidFill>
          <a:schemeClr val="accent4">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8770" tIns="12700" rIns="128770" bIns="12700" numCol="1" spcCol="1270" anchor="ctr" anchorCtr="0">
          <a:noAutofit/>
        </a:bodyPr>
        <a:lstStyle/>
        <a:p>
          <a:pPr lvl="0" algn="ctr" defTabSz="444500" rtl="0">
            <a:lnSpc>
              <a:spcPct val="90000"/>
            </a:lnSpc>
            <a:spcBef>
              <a:spcPct val="0"/>
            </a:spcBef>
            <a:spcAft>
              <a:spcPct val="35000"/>
            </a:spcAft>
          </a:pPr>
          <a:r>
            <a:rPr lang="en-US" sz="1000" b="1" kern="1200" smtClean="0">
              <a:solidFill>
                <a:schemeClr val="bg1"/>
              </a:solidFill>
            </a:rPr>
            <a:t>Terminal Evaluations</a:t>
          </a:r>
          <a:endParaRPr lang="en-US" sz="1000" b="1" kern="1200" dirty="0">
            <a:solidFill>
              <a:schemeClr val="bg1"/>
            </a:solidFill>
          </a:endParaRPr>
        </a:p>
      </dsp:txBody>
      <dsp:txXfrm>
        <a:off x="4087349" y="1077735"/>
        <a:ext cx="1654529" cy="1654529"/>
      </dsp:txXfrm>
    </dsp:sp>
    <dsp:sp modelId="{C470E11E-27EE-4AFF-8718-D5D6A56E40D6}">
      <dsp:nvSpPr>
        <dsp:cNvPr id="0" name=""/>
        <dsp:cNvSpPr/>
      </dsp:nvSpPr>
      <dsp:spPr>
        <a:xfrm>
          <a:off x="5638800" y="735071"/>
          <a:ext cx="2339857" cy="2339857"/>
        </a:xfrm>
        <a:prstGeom prst="ellipse">
          <a:avLst/>
        </a:prstGeom>
        <a:solidFill>
          <a:schemeClr val="accent5">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8770" tIns="12700" rIns="128770" bIns="12700" numCol="1" spcCol="1270" anchor="ctr" anchorCtr="0">
          <a:noAutofit/>
        </a:bodyPr>
        <a:lstStyle/>
        <a:p>
          <a:pPr lvl="0" algn="ctr" defTabSz="444500" rtl="0">
            <a:lnSpc>
              <a:spcPct val="90000"/>
            </a:lnSpc>
            <a:spcBef>
              <a:spcPct val="0"/>
            </a:spcBef>
            <a:spcAft>
              <a:spcPct val="35000"/>
            </a:spcAft>
          </a:pPr>
          <a:r>
            <a:rPr lang="en-US" sz="1000" b="1" kern="1200" dirty="0" smtClean="0">
              <a:solidFill>
                <a:schemeClr val="bg1"/>
              </a:solidFill>
            </a:rPr>
            <a:t>Performance Ratings</a:t>
          </a:r>
          <a:endParaRPr lang="en-US" sz="1000" b="1" kern="1200" dirty="0">
            <a:solidFill>
              <a:schemeClr val="bg1"/>
            </a:solidFill>
          </a:endParaRPr>
        </a:p>
      </dsp:txBody>
      <dsp:txXfrm>
        <a:off x="5981464" y="1077735"/>
        <a:ext cx="1654529" cy="1654529"/>
      </dsp:txXfrm>
    </dsp:sp>
    <dsp:sp modelId="{E0875E5E-EE8C-4A32-BF74-2CA416693F7E}">
      <dsp:nvSpPr>
        <dsp:cNvPr id="0" name=""/>
        <dsp:cNvSpPr/>
      </dsp:nvSpPr>
      <dsp:spPr>
        <a:xfrm>
          <a:off x="7489942" y="735071"/>
          <a:ext cx="2339857" cy="2339857"/>
        </a:xfrm>
        <a:prstGeom prst="ellipse">
          <a:avLst/>
        </a:prstGeom>
        <a:solidFill>
          <a:schemeClr val="accent6">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8770" tIns="12700" rIns="128770" bIns="12700" numCol="1" spcCol="1270" anchor="ctr" anchorCtr="0">
          <a:noAutofit/>
        </a:bodyPr>
        <a:lstStyle/>
        <a:p>
          <a:pPr lvl="0" algn="ctr" defTabSz="444500" rtl="0">
            <a:lnSpc>
              <a:spcPct val="90000"/>
            </a:lnSpc>
            <a:spcBef>
              <a:spcPct val="0"/>
            </a:spcBef>
            <a:spcAft>
              <a:spcPct val="35000"/>
            </a:spcAft>
          </a:pPr>
          <a:r>
            <a:rPr lang="en-US" sz="1000" b="1" kern="1200" dirty="0" smtClean="0">
              <a:solidFill>
                <a:schemeClr val="bg1"/>
              </a:solidFill>
            </a:rPr>
            <a:t>Management Action Record</a:t>
          </a:r>
          <a:endParaRPr lang="en-US" sz="1000" b="1" kern="1200" dirty="0">
            <a:solidFill>
              <a:schemeClr val="bg1"/>
            </a:solidFill>
          </a:endParaRPr>
        </a:p>
      </dsp:txBody>
      <dsp:txXfrm>
        <a:off x="7832606" y="1077735"/>
        <a:ext cx="1654529" cy="16545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46DE47-7FE3-49B9-BA22-4DDCA343DC2C}">
      <dsp:nvSpPr>
        <dsp:cNvPr id="0" name=""/>
        <dsp:cNvSpPr/>
      </dsp:nvSpPr>
      <dsp:spPr>
        <a:xfrm>
          <a:off x="429956" y="0"/>
          <a:ext cx="4630328" cy="4361867"/>
        </a:xfrm>
        <a:prstGeom prst="rect">
          <a:avLst/>
        </a:prstGeom>
        <a:gradFill rotWithShape="0">
          <a:gsLst>
            <a:gs pos="0">
              <a:schemeClr val="accent2">
                <a:shade val="80000"/>
                <a:hueOff val="0"/>
                <a:satOff val="0"/>
                <a:lumOff val="0"/>
                <a:alphaOff val="0"/>
                <a:tint val="96000"/>
                <a:lumMod val="100000"/>
              </a:schemeClr>
            </a:gs>
            <a:gs pos="78000">
              <a:schemeClr val="accent2">
                <a:shade val="8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Assesses the multiple benefits of GEF support and whether GEF projects and portfolios in countries have addressed and are addressing driving forces of global environmental change</a:t>
          </a:r>
          <a:endParaRPr lang="en-US" sz="2000" kern="1200" dirty="0"/>
        </a:p>
      </dsp:txBody>
      <dsp:txXfrm>
        <a:off x="429956" y="0"/>
        <a:ext cx="4630328" cy="4361867"/>
      </dsp:txXfrm>
    </dsp:sp>
    <dsp:sp modelId="{71FCCDAA-D77D-40EC-B149-134F2B1B2CE4}">
      <dsp:nvSpPr>
        <dsp:cNvPr id="0" name=""/>
        <dsp:cNvSpPr/>
      </dsp:nvSpPr>
      <dsp:spPr>
        <a:xfrm>
          <a:off x="5883975" y="3094"/>
          <a:ext cx="4630328" cy="4361867"/>
        </a:xfrm>
        <a:prstGeom prst="rect">
          <a:avLst/>
        </a:prstGeom>
        <a:gradFill rotWithShape="0">
          <a:gsLst>
            <a:gs pos="0">
              <a:schemeClr val="accent2">
                <a:shade val="80000"/>
                <a:hueOff val="519592"/>
                <a:satOff val="-22257"/>
                <a:lumOff val="30698"/>
                <a:alphaOff val="0"/>
                <a:tint val="96000"/>
                <a:lumMod val="100000"/>
              </a:schemeClr>
            </a:gs>
            <a:gs pos="78000">
              <a:schemeClr val="accent2">
                <a:shade val="80000"/>
                <a:hueOff val="519592"/>
                <a:satOff val="-22257"/>
                <a:lumOff val="3069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Focus on countries and topics that involve a critical mass of projects in GEF-6 to provide lessons for GEF programming, including the new Integrated Approach Pilots</a:t>
          </a:r>
          <a:endParaRPr lang="en-US" sz="2000" kern="1200" dirty="0"/>
        </a:p>
      </dsp:txBody>
      <dsp:txXfrm>
        <a:off x="5883975" y="3094"/>
        <a:ext cx="4630328" cy="43618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4B7D2D-3F47-4983-8459-09EDBCF0F9BB}">
      <dsp:nvSpPr>
        <dsp:cNvPr id="0" name=""/>
        <dsp:cNvSpPr/>
      </dsp:nvSpPr>
      <dsp:spPr>
        <a:xfrm>
          <a:off x="572457" y="697856"/>
          <a:ext cx="1487434" cy="1347486"/>
        </a:xfrm>
        <a:prstGeom prst="rect">
          <a:avLst/>
        </a:prstGeom>
        <a:solidFill>
          <a:schemeClr val="accent1"/>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hemeClr val="accent4"/>
        </a:lnRef>
        <a:fillRef idx="3">
          <a:schemeClr val="accent4"/>
        </a:fillRef>
        <a:effectRef idx="3">
          <a:schemeClr val="accent4"/>
        </a:effectRef>
        <a:fontRef idx="minor">
          <a:schemeClr val="lt1"/>
        </a:fontRef>
      </dsp:style>
      <dsp:txBody>
        <a:bodyPr spcFirstLastPara="0" vert="horz" wrap="square" lIns="27940" tIns="6985" rIns="13970" bIns="698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solidFill>
                <a:schemeClr val="bg1"/>
              </a:solidFill>
            </a:rPr>
            <a:t>Work Program</a:t>
          </a:r>
          <a:endParaRPr lang="en-US" sz="1100" kern="1200" dirty="0">
            <a:solidFill>
              <a:schemeClr val="bg1"/>
            </a:solidFill>
          </a:endParaRPr>
        </a:p>
        <a:p>
          <a:pPr marL="57150" lvl="1" indent="-57150" algn="l" defTabSz="488950">
            <a:lnSpc>
              <a:spcPct val="90000"/>
            </a:lnSpc>
            <a:spcBef>
              <a:spcPct val="0"/>
            </a:spcBef>
            <a:spcAft>
              <a:spcPct val="15000"/>
            </a:spcAft>
            <a:buChar char="••"/>
          </a:pPr>
          <a:r>
            <a:rPr lang="en-US" sz="1100" kern="1200" dirty="0" smtClean="0">
              <a:solidFill>
                <a:schemeClr val="bg1"/>
              </a:solidFill>
            </a:rPr>
            <a:t>Approach Paper</a:t>
          </a:r>
          <a:endParaRPr lang="en-US" sz="1100" kern="1200" dirty="0">
            <a:solidFill>
              <a:schemeClr val="bg1"/>
            </a:solidFill>
          </a:endParaRPr>
        </a:p>
      </dsp:txBody>
      <dsp:txXfrm>
        <a:off x="944315" y="899979"/>
        <a:ext cx="725124" cy="943240"/>
      </dsp:txXfrm>
    </dsp:sp>
    <dsp:sp modelId="{E2FEA942-94C6-470B-9054-9AAA14DCDEB4}">
      <dsp:nvSpPr>
        <dsp:cNvPr id="0" name=""/>
        <dsp:cNvSpPr/>
      </dsp:nvSpPr>
      <dsp:spPr>
        <a:xfrm>
          <a:off x="118969" y="912663"/>
          <a:ext cx="722720" cy="722834"/>
        </a:xfrm>
        <a:prstGeom prst="ellipse">
          <a:avLst/>
        </a:prstGeom>
        <a:solidFill>
          <a:schemeClr val="accent1">
            <a:lumMod val="5000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Before</a:t>
          </a:r>
          <a:endParaRPr lang="en-US" sz="1300" kern="1200" dirty="0"/>
        </a:p>
      </dsp:txBody>
      <dsp:txXfrm>
        <a:off x="224809" y="1018520"/>
        <a:ext cx="511040" cy="511120"/>
      </dsp:txXfrm>
    </dsp:sp>
    <dsp:sp modelId="{E1E1976E-314F-47C5-8C97-75C7D7FAEB01}">
      <dsp:nvSpPr>
        <dsp:cNvPr id="0" name=""/>
        <dsp:cNvSpPr/>
      </dsp:nvSpPr>
      <dsp:spPr>
        <a:xfrm>
          <a:off x="2869961" y="697856"/>
          <a:ext cx="1487434" cy="1347486"/>
        </a:xfrm>
        <a:prstGeom prst="rect">
          <a:avLst/>
        </a:prstGeom>
        <a:solidFill>
          <a:schemeClr val="accent1"/>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hemeClr val="accent4"/>
        </a:lnRef>
        <a:fillRef idx="3">
          <a:schemeClr val="accent4"/>
        </a:fillRef>
        <a:effectRef idx="3">
          <a:schemeClr val="accent4"/>
        </a:effectRef>
        <a:fontRef idx="minor">
          <a:schemeClr val="lt1"/>
        </a:fontRef>
      </dsp:style>
      <dsp:txBody>
        <a:bodyPr spcFirstLastPara="0" vert="horz" wrap="square" lIns="27940" tIns="6985" rIns="13970" bIns="698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solidFill>
                <a:schemeClr val="bg1"/>
              </a:solidFill>
            </a:rPr>
            <a:t>Data Collection</a:t>
          </a:r>
          <a:endParaRPr lang="en-US" sz="1100" kern="1200" dirty="0">
            <a:solidFill>
              <a:schemeClr val="bg1"/>
            </a:solidFill>
          </a:endParaRPr>
        </a:p>
        <a:p>
          <a:pPr marL="57150" lvl="1" indent="-57150" algn="l" defTabSz="488950">
            <a:lnSpc>
              <a:spcPct val="90000"/>
            </a:lnSpc>
            <a:spcBef>
              <a:spcPct val="0"/>
            </a:spcBef>
            <a:spcAft>
              <a:spcPct val="15000"/>
            </a:spcAft>
            <a:buChar char="••"/>
          </a:pPr>
          <a:r>
            <a:rPr lang="en-US" sz="1100" kern="1200" dirty="0" smtClean="0">
              <a:solidFill>
                <a:schemeClr val="bg1"/>
              </a:solidFill>
            </a:rPr>
            <a:t>Analysis</a:t>
          </a:r>
          <a:endParaRPr lang="en-US" sz="1100" kern="1200" dirty="0">
            <a:solidFill>
              <a:schemeClr val="bg1"/>
            </a:solidFill>
          </a:endParaRPr>
        </a:p>
        <a:p>
          <a:pPr marL="57150" lvl="1" indent="-57150" algn="l" defTabSz="488950">
            <a:lnSpc>
              <a:spcPct val="90000"/>
            </a:lnSpc>
            <a:spcBef>
              <a:spcPct val="0"/>
            </a:spcBef>
            <a:spcAft>
              <a:spcPct val="15000"/>
            </a:spcAft>
            <a:buChar char="••"/>
          </a:pPr>
          <a:r>
            <a:rPr lang="en-US" sz="1100" kern="1200" dirty="0" smtClean="0">
              <a:solidFill>
                <a:schemeClr val="bg1"/>
              </a:solidFill>
            </a:rPr>
            <a:t>Preliminary Findings</a:t>
          </a:r>
          <a:endParaRPr lang="en-US" sz="1100" kern="1200" dirty="0">
            <a:solidFill>
              <a:schemeClr val="bg1"/>
            </a:solidFill>
          </a:endParaRPr>
        </a:p>
      </dsp:txBody>
      <dsp:txXfrm>
        <a:off x="3241819" y="697856"/>
        <a:ext cx="1115575" cy="1347486"/>
      </dsp:txXfrm>
    </dsp:sp>
    <dsp:sp modelId="{D11AEA53-4289-4805-AEA0-2F40A3BB5356}">
      <dsp:nvSpPr>
        <dsp:cNvPr id="0" name=""/>
        <dsp:cNvSpPr/>
      </dsp:nvSpPr>
      <dsp:spPr>
        <a:xfrm>
          <a:off x="2416473" y="912663"/>
          <a:ext cx="722720" cy="722834"/>
        </a:xfrm>
        <a:prstGeom prst="ellipse">
          <a:avLst/>
        </a:prstGeom>
        <a:solidFill>
          <a:schemeClr val="accent1">
            <a:lumMod val="5000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During</a:t>
          </a:r>
          <a:endParaRPr lang="en-US" sz="1300" kern="1200" dirty="0"/>
        </a:p>
      </dsp:txBody>
      <dsp:txXfrm>
        <a:off x="2522313" y="1018520"/>
        <a:ext cx="511040" cy="511120"/>
      </dsp:txXfrm>
    </dsp:sp>
    <dsp:sp modelId="{E08FFD8E-73CF-4A08-A2E7-66D2120AF2B7}">
      <dsp:nvSpPr>
        <dsp:cNvPr id="0" name=""/>
        <dsp:cNvSpPr/>
      </dsp:nvSpPr>
      <dsp:spPr>
        <a:xfrm>
          <a:off x="5220023" y="685439"/>
          <a:ext cx="1382318" cy="1372320"/>
        </a:xfrm>
        <a:prstGeom prst="rect">
          <a:avLst/>
        </a:prstGeom>
        <a:solidFill>
          <a:schemeClr val="accent1"/>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hemeClr val="accent4"/>
        </a:lnRef>
        <a:fillRef idx="3">
          <a:schemeClr val="accent4"/>
        </a:fillRef>
        <a:effectRef idx="3">
          <a:schemeClr val="accent4"/>
        </a:effectRef>
        <a:fontRef idx="minor">
          <a:schemeClr val="lt1"/>
        </a:fontRef>
      </dsp:style>
      <dsp:txBody>
        <a:bodyPr spcFirstLastPara="0" vert="horz" wrap="square" lIns="27940" tIns="6985" rIns="13970" bIns="698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solidFill>
                <a:schemeClr val="bg1"/>
              </a:solidFill>
            </a:rPr>
            <a:t>Final Report</a:t>
          </a:r>
          <a:endParaRPr lang="en-US" sz="1100" kern="1200" dirty="0">
            <a:solidFill>
              <a:schemeClr val="bg1"/>
            </a:solidFill>
          </a:endParaRPr>
        </a:p>
        <a:p>
          <a:pPr marL="57150" lvl="1" indent="-57150" algn="l" defTabSz="488950">
            <a:lnSpc>
              <a:spcPct val="90000"/>
            </a:lnSpc>
            <a:spcBef>
              <a:spcPct val="0"/>
            </a:spcBef>
            <a:spcAft>
              <a:spcPct val="15000"/>
            </a:spcAft>
            <a:buChar char="••"/>
          </a:pPr>
          <a:endParaRPr lang="en-US" sz="1100" kern="1200" dirty="0">
            <a:solidFill>
              <a:schemeClr val="bg1"/>
            </a:solidFill>
          </a:endParaRPr>
        </a:p>
      </dsp:txBody>
      <dsp:txXfrm>
        <a:off x="5565602" y="891287"/>
        <a:ext cx="673880" cy="960624"/>
      </dsp:txXfrm>
    </dsp:sp>
    <dsp:sp modelId="{A4948ADC-328E-4A68-A867-E126B6112E84}">
      <dsp:nvSpPr>
        <dsp:cNvPr id="0" name=""/>
        <dsp:cNvSpPr/>
      </dsp:nvSpPr>
      <dsp:spPr>
        <a:xfrm>
          <a:off x="4713977" y="912663"/>
          <a:ext cx="722720" cy="722834"/>
        </a:xfrm>
        <a:prstGeom prst="ellipse">
          <a:avLst/>
        </a:prstGeom>
        <a:solidFill>
          <a:schemeClr val="accent1">
            <a:lumMod val="5000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After</a:t>
          </a:r>
          <a:endParaRPr lang="en-US" sz="1300" kern="1200" dirty="0"/>
        </a:p>
      </dsp:txBody>
      <dsp:txXfrm>
        <a:off x="4819817" y="1018520"/>
        <a:ext cx="511040" cy="511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B9E93-02B0-4B16-B966-F4A483579CDD}">
      <dsp:nvSpPr>
        <dsp:cNvPr id="0" name=""/>
        <dsp:cNvSpPr/>
      </dsp:nvSpPr>
      <dsp:spPr>
        <a:xfrm rot="5400000">
          <a:off x="260489" y="2851431"/>
          <a:ext cx="784236" cy="1304951"/>
        </a:xfrm>
        <a:prstGeom prst="corner">
          <a:avLst>
            <a:gd name="adj1" fmla="val 16120"/>
            <a:gd name="adj2" fmla="val 161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E4E134-297F-479F-A263-3C858C6A047B}">
      <dsp:nvSpPr>
        <dsp:cNvPr id="0" name=""/>
        <dsp:cNvSpPr/>
      </dsp:nvSpPr>
      <dsp:spPr>
        <a:xfrm>
          <a:off x="129581" y="3241330"/>
          <a:ext cx="1178117" cy="1032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rgbClr val="FFC000"/>
              </a:solidFill>
            </a:rPr>
            <a:t>Inputs</a:t>
          </a:r>
          <a:endParaRPr lang="en-US" sz="1800" kern="1200" dirty="0">
            <a:solidFill>
              <a:srgbClr val="FFC000"/>
            </a:solidFill>
          </a:endParaRPr>
        </a:p>
      </dsp:txBody>
      <dsp:txXfrm>
        <a:off x="129581" y="3241330"/>
        <a:ext cx="1178117" cy="1032688"/>
      </dsp:txXfrm>
    </dsp:sp>
    <dsp:sp modelId="{0A713101-361F-4743-BFB4-59F84D48B89B}">
      <dsp:nvSpPr>
        <dsp:cNvPr id="0" name=""/>
        <dsp:cNvSpPr/>
      </dsp:nvSpPr>
      <dsp:spPr>
        <a:xfrm>
          <a:off x="1085412" y="2755359"/>
          <a:ext cx="222286" cy="222286"/>
        </a:xfrm>
        <a:prstGeom prst="triangle">
          <a:avLst>
            <a:gd name="adj" fmla="val 10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B7FB00-267C-46DA-BE8B-34C63B057535}">
      <dsp:nvSpPr>
        <dsp:cNvPr id="0" name=""/>
        <dsp:cNvSpPr/>
      </dsp:nvSpPr>
      <dsp:spPr>
        <a:xfrm rot="5400000">
          <a:off x="1702735" y="2494546"/>
          <a:ext cx="784236" cy="1304951"/>
        </a:xfrm>
        <a:prstGeom prst="corner">
          <a:avLst>
            <a:gd name="adj1" fmla="val 16120"/>
            <a:gd name="adj2" fmla="val 161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13FBA5-67B2-4DC4-9C00-FCF932980056}">
      <dsp:nvSpPr>
        <dsp:cNvPr id="0" name=""/>
        <dsp:cNvSpPr/>
      </dsp:nvSpPr>
      <dsp:spPr>
        <a:xfrm>
          <a:off x="1571826" y="2884445"/>
          <a:ext cx="1178117" cy="1032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rgbClr val="FFC000"/>
              </a:solidFill>
            </a:rPr>
            <a:t>Activities</a:t>
          </a:r>
          <a:endParaRPr lang="en-US" sz="1800" kern="1200" dirty="0">
            <a:solidFill>
              <a:srgbClr val="FFC000"/>
            </a:solidFill>
          </a:endParaRPr>
        </a:p>
      </dsp:txBody>
      <dsp:txXfrm>
        <a:off x="1571826" y="2884445"/>
        <a:ext cx="1178117" cy="1032688"/>
      </dsp:txXfrm>
    </dsp:sp>
    <dsp:sp modelId="{4A91E1F1-B662-4507-99E2-A1E729E0360C}">
      <dsp:nvSpPr>
        <dsp:cNvPr id="0" name=""/>
        <dsp:cNvSpPr/>
      </dsp:nvSpPr>
      <dsp:spPr>
        <a:xfrm>
          <a:off x="2527657" y="2398474"/>
          <a:ext cx="222286" cy="222286"/>
        </a:xfrm>
        <a:prstGeom prst="triangle">
          <a:avLst>
            <a:gd name="adj" fmla="val 10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820751-3051-45E2-BE8E-662321EC8C60}">
      <dsp:nvSpPr>
        <dsp:cNvPr id="0" name=""/>
        <dsp:cNvSpPr/>
      </dsp:nvSpPr>
      <dsp:spPr>
        <a:xfrm rot="5400000">
          <a:off x="3144980" y="2137661"/>
          <a:ext cx="784236" cy="1304951"/>
        </a:xfrm>
        <a:prstGeom prst="corner">
          <a:avLst>
            <a:gd name="adj1" fmla="val 16120"/>
            <a:gd name="adj2" fmla="val 161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A3FDE7-722F-4D70-A72C-2AA9B99ABE08}">
      <dsp:nvSpPr>
        <dsp:cNvPr id="0" name=""/>
        <dsp:cNvSpPr/>
      </dsp:nvSpPr>
      <dsp:spPr>
        <a:xfrm>
          <a:off x="3014072" y="2527560"/>
          <a:ext cx="1178117" cy="1032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rgbClr val="FFC000"/>
              </a:solidFill>
            </a:rPr>
            <a:t>Outputs</a:t>
          </a:r>
          <a:endParaRPr lang="en-US" sz="1800" kern="1200" dirty="0">
            <a:solidFill>
              <a:srgbClr val="FFC000"/>
            </a:solidFill>
          </a:endParaRPr>
        </a:p>
      </dsp:txBody>
      <dsp:txXfrm>
        <a:off x="3014072" y="2527560"/>
        <a:ext cx="1178117" cy="1032688"/>
      </dsp:txXfrm>
    </dsp:sp>
    <dsp:sp modelId="{27203EDB-F675-4CC9-9DD4-B58AF0E06BF0}">
      <dsp:nvSpPr>
        <dsp:cNvPr id="0" name=""/>
        <dsp:cNvSpPr/>
      </dsp:nvSpPr>
      <dsp:spPr>
        <a:xfrm>
          <a:off x="3969903" y="2041589"/>
          <a:ext cx="222286" cy="222286"/>
        </a:xfrm>
        <a:prstGeom prst="triangle">
          <a:avLst>
            <a:gd name="adj" fmla="val 10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2440B0-AF3D-4A9C-A91D-CBF4206062DA}">
      <dsp:nvSpPr>
        <dsp:cNvPr id="0" name=""/>
        <dsp:cNvSpPr/>
      </dsp:nvSpPr>
      <dsp:spPr>
        <a:xfrm rot="5400000">
          <a:off x="4587226" y="1780776"/>
          <a:ext cx="784236" cy="1304951"/>
        </a:xfrm>
        <a:prstGeom prst="corner">
          <a:avLst>
            <a:gd name="adj1" fmla="val 16120"/>
            <a:gd name="adj2" fmla="val 161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0454E5-EA15-4520-A7B9-E60894F36C22}">
      <dsp:nvSpPr>
        <dsp:cNvPr id="0" name=""/>
        <dsp:cNvSpPr/>
      </dsp:nvSpPr>
      <dsp:spPr>
        <a:xfrm>
          <a:off x="4456318" y="2170675"/>
          <a:ext cx="1178117" cy="1032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rgbClr val="FFC000"/>
              </a:solidFill>
            </a:rPr>
            <a:t>Outcomes</a:t>
          </a:r>
          <a:endParaRPr lang="en-US" sz="1800" kern="1200" dirty="0">
            <a:solidFill>
              <a:srgbClr val="FFC000"/>
            </a:solidFill>
          </a:endParaRPr>
        </a:p>
      </dsp:txBody>
      <dsp:txXfrm>
        <a:off x="4456318" y="2170675"/>
        <a:ext cx="1178117" cy="1032688"/>
      </dsp:txXfrm>
    </dsp:sp>
    <dsp:sp modelId="{49438633-D889-46F9-870A-F970C235BC4A}">
      <dsp:nvSpPr>
        <dsp:cNvPr id="0" name=""/>
        <dsp:cNvSpPr/>
      </dsp:nvSpPr>
      <dsp:spPr>
        <a:xfrm>
          <a:off x="5412149" y="1684704"/>
          <a:ext cx="222286" cy="222286"/>
        </a:xfrm>
        <a:prstGeom prst="triangle">
          <a:avLst>
            <a:gd name="adj" fmla="val 10000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773DC3-72A9-4F57-B5D8-EC1BDF348110}">
      <dsp:nvSpPr>
        <dsp:cNvPr id="0" name=""/>
        <dsp:cNvSpPr/>
      </dsp:nvSpPr>
      <dsp:spPr>
        <a:xfrm rot="5400000">
          <a:off x="6029472" y="1423890"/>
          <a:ext cx="784236" cy="1304951"/>
        </a:xfrm>
        <a:prstGeom prst="corner">
          <a:avLst>
            <a:gd name="adj1" fmla="val 16120"/>
            <a:gd name="adj2" fmla="val 161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BFC761-B76A-4ECB-B40C-0999FA8638B2}">
      <dsp:nvSpPr>
        <dsp:cNvPr id="0" name=""/>
        <dsp:cNvSpPr/>
      </dsp:nvSpPr>
      <dsp:spPr>
        <a:xfrm>
          <a:off x="5898563" y="1813790"/>
          <a:ext cx="1178117" cy="1032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rgbClr val="FFC000"/>
              </a:solidFill>
            </a:rPr>
            <a:t> Impacts </a:t>
          </a:r>
          <a:endParaRPr lang="en-US" sz="1800" kern="1200" dirty="0">
            <a:solidFill>
              <a:srgbClr val="FFC000"/>
            </a:solidFill>
          </a:endParaRPr>
        </a:p>
      </dsp:txBody>
      <dsp:txXfrm>
        <a:off x="5898563" y="1813790"/>
        <a:ext cx="1178117" cy="1032688"/>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9AD1E-D1A9-4C6E-8725-EEA121C84813}" type="datetimeFigureOut">
              <a:rPr lang="en-US" smtClean="0"/>
              <a:t>2/3/2016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32EA4C-C22D-48BF-86A8-9ED3961DA562}" type="slidenum">
              <a:rPr lang="en-US" smtClean="0"/>
              <a:t>‹#›</a:t>
            </a:fld>
            <a:endParaRPr lang="en-US"/>
          </a:p>
        </p:txBody>
      </p:sp>
    </p:spTree>
    <p:extLst>
      <p:ext uri="{BB962C8B-B14F-4D97-AF65-F5344CB8AC3E}">
        <p14:creationId xmlns:p14="http://schemas.microsoft.com/office/powerpoint/2010/main" val="967160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332EA4C-C22D-48BF-86A8-9ED3961DA56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335404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332EA4C-C22D-48BF-86A8-9ED3961DA56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837711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32EA4C-C22D-48BF-86A8-9ED3961DA56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613619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Monitoring and evaluation have complementary roles</a:t>
            </a:r>
            <a:r>
              <a:rPr lang="en-US" baseline="0" dirty="0" smtClean="0"/>
              <a:t> in the GEF.</a:t>
            </a:r>
          </a:p>
          <a:p>
            <a:r>
              <a:rPr lang="en-US" baseline="0" dirty="0" smtClean="0"/>
              <a:t>Monitoring tracks changes in indicators toward achievement of specific targets</a:t>
            </a:r>
          </a:p>
          <a:p>
            <a:r>
              <a:rPr lang="en-US" baseline="0" dirty="0" smtClean="0"/>
              <a:t>Evaluation provides a broader view, including why the intended results are being or not being achieved, and explores unintended results</a:t>
            </a:r>
          </a:p>
          <a:p>
            <a:r>
              <a:rPr lang="en-US" baseline="0" dirty="0" smtClean="0"/>
              <a:t>Both are needed to better manage projects, programs, and policies </a:t>
            </a:r>
            <a:endParaRPr lang="en-US" dirty="0"/>
          </a:p>
        </p:txBody>
      </p:sp>
      <p:sp>
        <p:nvSpPr>
          <p:cNvPr id="4" name="Slide Number Placeholder 3"/>
          <p:cNvSpPr>
            <a:spLocks noGrp="1"/>
          </p:cNvSpPr>
          <p:nvPr>
            <p:ph type="sldNum" sz="quarter" idx="10"/>
          </p:nvPr>
        </p:nvSpPr>
        <p:spPr/>
        <p:txBody>
          <a:bodyPr/>
          <a:lstStyle/>
          <a:p>
            <a:fld id="{7332EA4C-C22D-48BF-86A8-9ED3961DA562}"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900714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32EA4C-C22D-48BF-86A8-9ED3961DA562}"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741417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Indicator:  Quantitative or qualitative factor or variable that provides a simple and reliable means to measure achievement, to reflect the changes connected to an intervention, or to help assess the performance of a development actor. (OECD DAC Glossary, 2010).</a:t>
            </a:r>
          </a:p>
          <a:p>
            <a:endParaRPr lang="en-US" dirty="0"/>
          </a:p>
        </p:txBody>
      </p:sp>
      <p:sp>
        <p:nvSpPr>
          <p:cNvPr id="4" name="Slide Number Placeholder 3"/>
          <p:cNvSpPr>
            <a:spLocks noGrp="1"/>
          </p:cNvSpPr>
          <p:nvPr>
            <p:ph type="sldNum" sz="quarter" idx="10"/>
          </p:nvPr>
        </p:nvSpPr>
        <p:spPr/>
        <p:txBody>
          <a:bodyPr/>
          <a:lstStyle/>
          <a:p>
            <a:fld id="{7332EA4C-C22D-48BF-86A8-9ED3961DA562}"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341634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DD479-E1FD-44D0-BD83-3200F334FA2D}"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021413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DD479-E1FD-44D0-BD83-3200F334FA2D}"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43823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32EA4C-C22D-48BF-86A8-9ED3961DA562}"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221952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DD479-E1FD-44D0-BD83-3200F334FA2D}"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154931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Terminal</a:t>
            </a:r>
            <a:r>
              <a:rPr lang="en-US" baseline="0" dirty="0" smtClean="0"/>
              <a:t> Evaluations</a:t>
            </a:r>
            <a:endParaRPr lang="en-US" dirty="0"/>
          </a:p>
        </p:txBody>
      </p:sp>
      <p:sp>
        <p:nvSpPr>
          <p:cNvPr id="4" name="Slide Number Placeholder 3"/>
          <p:cNvSpPr>
            <a:spLocks noGrp="1"/>
          </p:cNvSpPr>
          <p:nvPr>
            <p:ph type="sldNum" sz="quarter" idx="10"/>
          </p:nvPr>
        </p:nvSpPr>
        <p:spPr/>
        <p:txBody>
          <a:bodyPr/>
          <a:lstStyle/>
          <a:p>
            <a:fld id="{DC8DD479-E1FD-44D0-BD83-3200F334FA2D}"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720944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32EA4C-C22D-48BF-86A8-9ED3961DA562}"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720652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DD479-E1FD-44D0-BD83-3200F334FA2D}"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680150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DD479-E1FD-44D0-BD83-3200F334FA2D}"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383636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C8DD479-E1FD-44D0-BD83-3200F334FA2D}"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376296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 plenary discussion ask participants to identify main takeaways from the training. Encourage to answer any questions. Write down on the flipchart. Provide answers to any questions.</a:t>
            </a:r>
            <a:endParaRPr lang="en-US" dirty="0"/>
          </a:p>
        </p:txBody>
      </p:sp>
      <p:sp>
        <p:nvSpPr>
          <p:cNvPr id="4" name="Slide Number Placeholder 3"/>
          <p:cNvSpPr>
            <a:spLocks noGrp="1"/>
          </p:cNvSpPr>
          <p:nvPr>
            <p:ph type="sldNum" sz="quarter" idx="10"/>
          </p:nvPr>
        </p:nvSpPr>
        <p:spPr/>
        <p:txBody>
          <a:bodyPr/>
          <a:lstStyle/>
          <a:p>
            <a:fld id="{DC8DD479-E1FD-44D0-BD83-3200F334FA2D}"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294843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C8DD479-E1FD-44D0-BD83-3200F334FA2D}" type="slidenum">
              <a:rPr lang="en-US" smtClean="0"/>
              <a:t>34</a:t>
            </a:fld>
            <a:endParaRPr lang="en-US"/>
          </a:p>
        </p:txBody>
      </p:sp>
    </p:spTree>
    <p:extLst>
      <p:ext uri="{BB962C8B-B14F-4D97-AF65-F5344CB8AC3E}">
        <p14:creationId xmlns:p14="http://schemas.microsoft.com/office/powerpoint/2010/main" val="1501260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Terminal</a:t>
            </a:r>
            <a:r>
              <a:rPr lang="en-US" baseline="0" dirty="0" smtClean="0"/>
              <a:t> Evaluations</a:t>
            </a:r>
            <a:endParaRPr lang="en-US" dirty="0"/>
          </a:p>
        </p:txBody>
      </p:sp>
      <p:sp>
        <p:nvSpPr>
          <p:cNvPr id="4" name="Slide Number Placeholder 3"/>
          <p:cNvSpPr>
            <a:spLocks noGrp="1"/>
          </p:cNvSpPr>
          <p:nvPr>
            <p:ph type="sldNum" sz="quarter" idx="10"/>
          </p:nvPr>
        </p:nvSpPr>
        <p:spPr/>
        <p:txBody>
          <a:bodyPr/>
          <a:lstStyle/>
          <a:p>
            <a:fld id="{DC8DD479-E1FD-44D0-BD83-3200F334FA2D}"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04281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32EA4C-C22D-48BF-86A8-9ED3961DA562}" type="slidenum">
              <a:rPr lang="en-US" smtClean="0"/>
              <a:t>38</a:t>
            </a:fld>
            <a:endParaRPr lang="en-US"/>
          </a:p>
        </p:txBody>
      </p:sp>
    </p:spTree>
    <p:extLst>
      <p:ext uri="{BB962C8B-B14F-4D97-AF65-F5344CB8AC3E}">
        <p14:creationId xmlns:p14="http://schemas.microsoft.com/office/powerpoint/2010/main" val="3000806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32EA4C-C22D-48BF-86A8-9ED3961DA562}" type="slidenum">
              <a:rPr lang="en-US" smtClean="0"/>
              <a:t>45</a:t>
            </a:fld>
            <a:endParaRPr lang="en-US"/>
          </a:p>
        </p:txBody>
      </p:sp>
    </p:spTree>
    <p:extLst>
      <p:ext uri="{BB962C8B-B14F-4D97-AF65-F5344CB8AC3E}">
        <p14:creationId xmlns:p14="http://schemas.microsoft.com/office/powerpoint/2010/main" val="2645595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32EA4C-C22D-48BF-86A8-9ED3961DA562}" type="slidenum">
              <a:rPr lang="en-US" smtClean="0"/>
              <a:t>3</a:t>
            </a:fld>
            <a:endParaRPr lang="en-US"/>
          </a:p>
        </p:txBody>
      </p:sp>
    </p:spTree>
    <p:extLst>
      <p:ext uri="{BB962C8B-B14F-4D97-AF65-F5344CB8AC3E}">
        <p14:creationId xmlns:p14="http://schemas.microsoft.com/office/powerpoint/2010/main" val="2329825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32EA4C-C22D-48BF-86A8-9ED3961DA562}" type="slidenum">
              <a:rPr lang="en-US" smtClean="0"/>
              <a:t>10</a:t>
            </a:fld>
            <a:endParaRPr lang="en-US"/>
          </a:p>
        </p:txBody>
      </p:sp>
    </p:spTree>
    <p:extLst>
      <p:ext uri="{BB962C8B-B14F-4D97-AF65-F5344CB8AC3E}">
        <p14:creationId xmlns:p14="http://schemas.microsoft.com/office/powerpoint/2010/main" val="1464958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32EA4C-C22D-48BF-86A8-9ED3961DA562}" type="slidenum">
              <a:rPr lang="en-US" smtClean="0"/>
              <a:t>13</a:t>
            </a:fld>
            <a:endParaRPr lang="en-US"/>
          </a:p>
        </p:txBody>
      </p:sp>
    </p:spTree>
    <p:extLst>
      <p:ext uri="{BB962C8B-B14F-4D97-AF65-F5344CB8AC3E}">
        <p14:creationId xmlns:p14="http://schemas.microsoft.com/office/powerpoint/2010/main" val="3448913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32EA4C-C22D-48BF-86A8-9ED3961DA562}" type="slidenum">
              <a:rPr lang="en-US" smtClean="0"/>
              <a:t>14</a:t>
            </a:fld>
            <a:endParaRPr lang="en-US"/>
          </a:p>
        </p:txBody>
      </p:sp>
    </p:spTree>
    <p:extLst>
      <p:ext uri="{BB962C8B-B14F-4D97-AF65-F5344CB8AC3E}">
        <p14:creationId xmlns:p14="http://schemas.microsoft.com/office/powerpoint/2010/main" val="4133617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Jeopardy</a:t>
            </a:r>
            <a:r>
              <a:rPr lang="en-US" baseline="0" dirty="0" smtClean="0"/>
              <a:t> Game!</a:t>
            </a:r>
          </a:p>
          <a:p>
            <a:endParaRPr lang="en-US" baseline="0" dirty="0" smtClean="0"/>
          </a:p>
          <a:p>
            <a:r>
              <a:rPr lang="en-US" baseline="0" dirty="0" smtClean="0"/>
              <a:t>Open another file with Jeopardy Game.</a:t>
            </a:r>
            <a:endParaRPr lang="en-US" dirty="0"/>
          </a:p>
        </p:txBody>
      </p:sp>
      <p:sp>
        <p:nvSpPr>
          <p:cNvPr id="4" name="Slide Number Placeholder 3"/>
          <p:cNvSpPr>
            <a:spLocks noGrp="1"/>
          </p:cNvSpPr>
          <p:nvPr>
            <p:ph type="sldNum" sz="quarter" idx="10"/>
          </p:nvPr>
        </p:nvSpPr>
        <p:spPr/>
        <p:txBody>
          <a:bodyPr/>
          <a:lstStyle/>
          <a:p>
            <a:fld id="{7332EA4C-C22D-48BF-86A8-9ED3961DA562}"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61908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32EA4C-C22D-48BF-86A8-9ED3961DA562}"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780925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Monitoring and evaluation play a very important role in</a:t>
            </a:r>
            <a:r>
              <a:rPr lang="en-US" sz="1000" baseline="0" dirty="0" smtClean="0"/>
              <a:t> the GEF. The feedback from M&amp;E allows the GEF to track progress in fulfilling its mission of delivering global environmental benefits.</a:t>
            </a:r>
            <a:r>
              <a:rPr lang="en-US" sz="1000" dirty="0" smtClean="0"/>
              <a:t> Jointly they promote accountability and learning to improve performance</a:t>
            </a:r>
            <a:r>
              <a:rPr lang="en-US" sz="1000" baseline="0" dirty="0" smtClean="0"/>
              <a:t> and </a:t>
            </a:r>
            <a:r>
              <a:rPr lang="en-US" sz="1000" dirty="0" smtClean="0"/>
              <a:t>as a basis for decision-making.  </a:t>
            </a:r>
          </a:p>
          <a:p>
            <a:endParaRPr lang="en-US" sz="1000" dirty="0" smtClean="0"/>
          </a:p>
        </p:txBody>
      </p:sp>
      <p:sp>
        <p:nvSpPr>
          <p:cNvPr id="4" name="Slide Number Placeholder 3"/>
          <p:cNvSpPr>
            <a:spLocks noGrp="1"/>
          </p:cNvSpPr>
          <p:nvPr>
            <p:ph type="sldNum" sz="quarter" idx="10"/>
          </p:nvPr>
        </p:nvSpPr>
        <p:spPr/>
        <p:txBody>
          <a:bodyPr/>
          <a:lstStyle/>
          <a:p>
            <a:fld id="{7332EA4C-C22D-48BF-86A8-9ED3961DA562}"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3089907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490074" y="-8467"/>
              <a:ext cx="27019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1752600"/>
            <a:ext cx="7766936" cy="1646302"/>
          </a:xfrm>
        </p:spPr>
        <p:txBody>
          <a:bodyPr anchor="b">
            <a:noAutofit/>
          </a:bodyPr>
          <a:lstStyle>
            <a:lvl1pPr algn="r">
              <a:defRPr sz="54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07067" y="3398899"/>
            <a:ext cx="7766936" cy="1096899"/>
          </a:xfrm>
        </p:spPr>
        <p:txBody>
          <a:bodyPr anchor="t"/>
          <a:lstStyle>
            <a:lvl1pPr marL="0" indent="0" algn="r">
              <a:buNone/>
              <a:defRPr>
                <a:solidFill>
                  <a:schemeClr val="bg2">
                    <a:lumMod val="9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8" name="Text Placeholder 9"/>
          <p:cNvSpPr>
            <a:spLocks noGrp="1"/>
          </p:cNvSpPr>
          <p:nvPr>
            <p:ph type="body" sz="quarter" idx="13" hasCustomPrompt="1"/>
          </p:nvPr>
        </p:nvSpPr>
        <p:spPr>
          <a:xfrm>
            <a:off x="4568824" y="4495798"/>
            <a:ext cx="4727576" cy="271461"/>
          </a:xfrm>
        </p:spPr>
        <p:txBody>
          <a:bodyPr>
            <a:noAutofit/>
          </a:bodyPr>
          <a:lstStyle>
            <a:lvl1pPr marL="0" indent="0" algn="r">
              <a:buNone/>
              <a:defRPr sz="1400" baseline="0">
                <a:solidFill>
                  <a:schemeClr val="accent2">
                    <a:lumMod val="40000"/>
                    <a:lumOff val="60000"/>
                  </a:schemeClr>
                </a:solidFill>
              </a:defRPr>
            </a:lvl1pPr>
          </a:lstStyle>
          <a:p>
            <a:pPr lvl="0"/>
            <a:r>
              <a:rPr lang="en-US" dirty="0" smtClean="0"/>
              <a:t>Click to add Presenter Name</a:t>
            </a:r>
            <a:endParaRPr lang="en-US" dirty="0"/>
          </a:p>
        </p:txBody>
      </p:sp>
      <p:sp>
        <p:nvSpPr>
          <p:cNvPr id="20" name="Text Placeholder 9"/>
          <p:cNvSpPr>
            <a:spLocks noGrp="1"/>
          </p:cNvSpPr>
          <p:nvPr>
            <p:ph type="body" sz="quarter" idx="14" hasCustomPrompt="1"/>
          </p:nvPr>
        </p:nvSpPr>
        <p:spPr>
          <a:xfrm>
            <a:off x="4568824" y="4775048"/>
            <a:ext cx="4727576" cy="271461"/>
          </a:xfrm>
        </p:spPr>
        <p:txBody>
          <a:bodyPr>
            <a:noAutofit/>
          </a:bodyPr>
          <a:lstStyle>
            <a:lvl1pPr marL="0" indent="0" algn="r">
              <a:buNone/>
              <a:defRPr sz="1400" baseline="0">
                <a:solidFill>
                  <a:schemeClr val="accent2">
                    <a:lumMod val="40000"/>
                    <a:lumOff val="60000"/>
                  </a:schemeClr>
                </a:solidFill>
              </a:defRPr>
            </a:lvl1pPr>
          </a:lstStyle>
          <a:p>
            <a:pPr lvl="0"/>
            <a:r>
              <a:rPr lang="en-US" dirty="0" smtClean="0"/>
              <a:t>Click to add Presenter Job Title</a:t>
            </a:r>
            <a:endParaRPr lang="en-US" dirty="0"/>
          </a:p>
        </p:txBody>
      </p:sp>
      <p:sp>
        <p:nvSpPr>
          <p:cNvPr id="22" name="Text Placeholder 9"/>
          <p:cNvSpPr>
            <a:spLocks noGrp="1"/>
          </p:cNvSpPr>
          <p:nvPr>
            <p:ph type="body" sz="quarter" idx="15" hasCustomPrompt="1"/>
          </p:nvPr>
        </p:nvSpPr>
        <p:spPr>
          <a:xfrm>
            <a:off x="4568824" y="5049760"/>
            <a:ext cx="4727576" cy="271461"/>
          </a:xfrm>
        </p:spPr>
        <p:txBody>
          <a:bodyPr>
            <a:noAutofit/>
          </a:bodyPr>
          <a:lstStyle>
            <a:lvl1pPr marL="0" indent="0" algn="r">
              <a:buNone/>
              <a:defRPr sz="1400" baseline="0">
                <a:solidFill>
                  <a:schemeClr val="accent2">
                    <a:lumMod val="40000"/>
                    <a:lumOff val="60000"/>
                  </a:schemeClr>
                </a:solidFill>
              </a:defRPr>
            </a:lvl1pPr>
          </a:lstStyle>
          <a:p>
            <a:pPr lvl="0"/>
            <a:r>
              <a:rPr lang="en-US" dirty="0" smtClean="0"/>
              <a:t>Click to add Presentation Date</a:t>
            </a:r>
            <a:endParaRPr lang="en-US" dirty="0"/>
          </a:p>
        </p:txBody>
      </p:sp>
      <p:pic>
        <p:nvPicPr>
          <p:cNvPr id="16" name="Picture 15" descr="gefeo-IEO---horizontal-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7067" y="533761"/>
            <a:ext cx="3962400" cy="664877"/>
          </a:xfrm>
          <a:prstGeom prst="rect">
            <a:avLst/>
          </a:prstGeom>
        </p:spPr>
      </p:pic>
    </p:spTree>
    <p:extLst>
      <p:ext uri="{BB962C8B-B14F-4D97-AF65-F5344CB8AC3E}">
        <p14:creationId xmlns:p14="http://schemas.microsoft.com/office/powerpoint/2010/main" val="278673897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2_Blank">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7143"/>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24980" y="4876800"/>
            <a:ext cx="2542037" cy="886970"/>
          </a:xfrm>
          <a:prstGeom prst="rect">
            <a:avLst/>
          </a:prstGeom>
        </p:spPr>
      </p:pic>
      <p:sp>
        <p:nvSpPr>
          <p:cNvPr id="5" name="TextBox 4"/>
          <p:cNvSpPr txBox="1"/>
          <p:nvPr userDrawn="1"/>
        </p:nvSpPr>
        <p:spPr>
          <a:xfrm>
            <a:off x="4668910" y="1524000"/>
            <a:ext cx="2854179" cy="769441"/>
          </a:xfrm>
          <a:prstGeom prst="rect">
            <a:avLst/>
          </a:prstGeom>
          <a:noFill/>
        </p:spPr>
        <p:txBody>
          <a:bodyPr wrap="none" rtlCol="0">
            <a:spAutoFit/>
          </a:bodyPr>
          <a:lstStyle/>
          <a:p>
            <a:pPr algn="ctr"/>
            <a:r>
              <a:rPr lang="en-US" sz="4400" dirty="0" smtClean="0">
                <a:solidFill>
                  <a:schemeClr val="bg1"/>
                </a:solidFill>
                <a:latin typeface="Arial" panose="020B0604020202020204" pitchFamily="34" charset="0"/>
                <a:cs typeface="Arial" panose="020B0604020202020204" pitchFamily="34" charset="0"/>
              </a:rPr>
              <a:t>Thank You</a:t>
            </a:r>
            <a:endParaRPr lang="en-US" sz="4400" dirty="0">
              <a:solidFill>
                <a:schemeClr val="bg1"/>
              </a:solidFill>
              <a:latin typeface="Arial" panose="020B0604020202020204" pitchFamily="34" charset="0"/>
              <a:cs typeface="Arial" panose="020B0604020202020204" pitchFamily="34" charset="0"/>
            </a:endParaRPr>
          </a:p>
        </p:txBody>
      </p:sp>
      <p:sp>
        <p:nvSpPr>
          <p:cNvPr id="8" name="TextBox 7"/>
          <p:cNvSpPr txBox="1"/>
          <p:nvPr userDrawn="1"/>
        </p:nvSpPr>
        <p:spPr>
          <a:xfrm>
            <a:off x="4681187" y="5906869"/>
            <a:ext cx="2829621" cy="646331"/>
          </a:xfrm>
          <a:prstGeom prst="rect">
            <a:avLst/>
          </a:prstGeom>
          <a:noFill/>
        </p:spPr>
        <p:txBody>
          <a:bodyPr wrap="none" rtlCol="0">
            <a:spAutoFit/>
          </a:bodyPr>
          <a:lstStyle/>
          <a:p>
            <a:pPr algn="ctr"/>
            <a:r>
              <a:rPr lang="en-US" sz="1800" dirty="0" smtClean="0">
                <a:solidFill>
                  <a:schemeClr val="bg1"/>
                </a:solidFill>
                <a:latin typeface="Arial" panose="020B0604020202020204" pitchFamily="34" charset="0"/>
                <a:cs typeface="Arial" panose="020B0604020202020204" pitchFamily="34" charset="0"/>
              </a:rPr>
              <a:t>gefevaluation@thegef.org</a:t>
            </a:r>
          </a:p>
          <a:p>
            <a:pPr algn="ctr"/>
            <a:r>
              <a:rPr lang="en-US" sz="1800" dirty="0" smtClean="0">
                <a:solidFill>
                  <a:schemeClr val="bg1"/>
                </a:solidFill>
                <a:latin typeface="Arial" panose="020B0604020202020204" pitchFamily="34" charset="0"/>
                <a:cs typeface="Arial" panose="020B0604020202020204" pitchFamily="34" charset="0"/>
              </a:rPr>
              <a:t>www.gefieo.org</a:t>
            </a:r>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290436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490074" y="-8467"/>
              <a:ext cx="27019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1752600"/>
            <a:ext cx="7766936" cy="1646302"/>
          </a:xfrm>
        </p:spPr>
        <p:txBody>
          <a:bodyPr anchor="b">
            <a:noAutofit/>
          </a:bodyPr>
          <a:lstStyle>
            <a:lvl1pPr algn="r">
              <a:defRPr sz="54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07067" y="3398899"/>
            <a:ext cx="7766936" cy="1096899"/>
          </a:xfrm>
        </p:spPr>
        <p:txBody>
          <a:bodyPr anchor="t"/>
          <a:lstStyle>
            <a:lvl1pPr marL="0" indent="0" algn="r">
              <a:buNone/>
              <a:defRPr>
                <a:solidFill>
                  <a:schemeClr val="bg2">
                    <a:lumMod val="9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8" name="Text Placeholder 9"/>
          <p:cNvSpPr>
            <a:spLocks noGrp="1"/>
          </p:cNvSpPr>
          <p:nvPr>
            <p:ph type="body" sz="quarter" idx="13" hasCustomPrompt="1"/>
          </p:nvPr>
        </p:nvSpPr>
        <p:spPr>
          <a:xfrm>
            <a:off x="4568824" y="4495798"/>
            <a:ext cx="4727576" cy="271461"/>
          </a:xfrm>
        </p:spPr>
        <p:txBody>
          <a:bodyPr>
            <a:noAutofit/>
          </a:bodyPr>
          <a:lstStyle>
            <a:lvl1pPr marL="0" indent="0" algn="r">
              <a:buNone/>
              <a:defRPr sz="1400" baseline="0">
                <a:solidFill>
                  <a:schemeClr val="accent2">
                    <a:lumMod val="40000"/>
                    <a:lumOff val="60000"/>
                  </a:schemeClr>
                </a:solidFill>
              </a:defRPr>
            </a:lvl1pPr>
          </a:lstStyle>
          <a:p>
            <a:pPr lvl="0"/>
            <a:r>
              <a:rPr lang="en-US" dirty="0" smtClean="0"/>
              <a:t>Click to add Presenter Name</a:t>
            </a:r>
            <a:endParaRPr lang="en-US" dirty="0"/>
          </a:p>
        </p:txBody>
      </p:sp>
      <p:sp>
        <p:nvSpPr>
          <p:cNvPr id="20" name="Text Placeholder 9"/>
          <p:cNvSpPr>
            <a:spLocks noGrp="1"/>
          </p:cNvSpPr>
          <p:nvPr>
            <p:ph type="body" sz="quarter" idx="14" hasCustomPrompt="1"/>
          </p:nvPr>
        </p:nvSpPr>
        <p:spPr>
          <a:xfrm>
            <a:off x="4568824" y="4775048"/>
            <a:ext cx="4727576" cy="271461"/>
          </a:xfrm>
        </p:spPr>
        <p:txBody>
          <a:bodyPr>
            <a:noAutofit/>
          </a:bodyPr>
          <a:lstStyle>
            <a:lvl1pPr marL="0" indent="0" algn="r">
              <a:buNone/>
              <a:defRPr sz="1400" baseline="0">
                <a:solidFill>
                  <a:schemeClr val="accent2">
                    <a:lumMod val="40000"/>
                    <a:lumOff val="60000"/>
                  </a:schemeClr>
                </a:solidFill>
              </a:defRPr>
            </a:lvl1pPr>
          </a:lstStyle>
          <a:p>
            <a:pPr lvl="0"/>
            <a:r>
              <a:rPr lang="en-US" dirty="0" smtClean="0"/>
              <a:t>Click to add Presenter Job Title</a:t>
            </a:r>
            <a:endParaRPr lang="en-US" dirty="0"/>
          </a:p>
        </p:txBody>
      </p:sp>
      <p:sp>
        <p:nvSpPr>
          <p:cNvPr id="22" name="Text Placeholder 9"/>
          <p:cNvSpPr>
            <a:spLocks noGrp="1"/>
          </p:cNvSpPr>
          <p:nvPr>
            <p:ph type="body" sz="quarter" idx="15" hasCustomPrompt="1"/>
          </p:nvPr>
        </p:nvSpPr>
        <p:spPr>
          <a:xfrm>
            <a:off x="4568824" y="5049760"/>
            <a:ext cx="4727576" cy="271461"/>
          </a:xfrm>
        </p:spPr>
        <p:txBody>
          <a:bodyPr>
            <a:noAutofit/>
          </a:bodyPr>
          <a:lstStyle>
            <a:lvl1pPr marL="0" indent="0" algn="r">
              <a:buNone/>
              <a:defRPr sz="1400" baseline="0">
                <a:solidFill>
                  <a:schemeClr val="accent2">
                    <a:lumMod val="40000"/>
                    <a:lumOff val="60000"/>
                  </a:schemeClr>
                </a:solidFill>
              </a:defRPr>
            </a:lvl1pPr>
          </a:lstStyle>
          <a:p>
            <a:pPr lvl="0"/>
            <a:r>
              <a:rPr lang="en-US" dirty="0" smtClean="0"/>
              <a:t>Click to add Presentation Date</a:t>
            </a:r>
            <a:endParaRPr lang="en-US" dirty="0"/>
          </a:p>
        </p:txBody>
      </p:sp>
      <p:pic>
        <p:nvPicPr>
          <p:cNvPr id="16" name="Picture 15" descr="gefeo-IEO---horizontal-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7067" y="533761"/>
            <a:ext cx="3962400" cy="664877"/>
          </a:xfrm>
          <a:prstGeom prst="rect">
            <a:avLst/>
          </a:prstGeom>
        </p:spPr>
      </p:pic>
    </p:spTree>
    <p:extLst>
      <p:ext uri="{BB962C8B-B14F-4D97-AF65-F5344CB8AC3E}">
        <p14:creationId xmlns:p14="http://schemas.microsoft.com/office/powerpoint/2010/main" val="1724330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4" y="214393"/>
            <a:ext cx="8596668" cy="1143000"/>
          </a:xfrm>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Tree>
    <p:extLst>
      <p:ext uri="{BB962C8B-B14F-4D97-AF65-F5344CB8AC3E}">
        <p14:creationId xmlns:p14="http://schemas.microsoft.com/office/powerpoint/2010/main" val="1743199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7334" y="1752600"/>
            <a:ext cx="4184035" cy="428876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089970" y="1752601"/>
            <a:ext cx="4184034" cy="42887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
        <p:nvSpPr>
          <p:cNvPr id="8" name="Title 1"/>
          <p:cNvSpPr>
            <a:spLocks noGrp="1"/>
          </p:cNvSpPr>
          <p:nvPr>
            <p:ph type="title"/>
          </p:nvPr>
        </p:nvSpPr>
        <p:spPr>
          <a:xfrm>
            <a:off x="677334" y="214393"/>
            <a:ext cx="8596668" cy="1143000"/>
          </a:xfrm>
        </p:spPr>
        <p:txBody>
          <a:bodyPr>
            <a:normAutofit/>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1450688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5745" y="1752600"/>
            <a:ext cx="4185623" cy="5762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75745" y="2362200"/>
            <a:ext cx="4185623" cy="3679163"/>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088383" y="1752600"/>
            <a:ext cx="4185618" cy="5762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088384" y="2362200"/>
            <a:ext cx="4185617" cy="3679163"/>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
        <p:nvSpPr>
          <p:cNvPr id="10" name="Title 1"/>
          <p:cNvSpPr>
            <a:spLocks noGrp="1"/>
          </p:cNvSpPr>
          <p:nvPr>
            <p:ph type="title"/>
          </p:nvPr>
        </p:nvSpPr>
        <p:spPr>
          <a:xfrm>
            <a:off x="677334" y="214393"/>
            <a:ext cx="8596668" cy="1143000"/>
          </a:xfrm>
        </p:spPr>
        <p:txBody>
          <a:bodyPr>
            <a:normAutofit/>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2859454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906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5745" y="1752600"/>
            <a:ext cx="8598257" cy="5762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75745" y="2362200"/>
            <a:ext cx="8598257" cy="3679163"/>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Tree>
    <p:extLst>
      <p:ext uri="{BB962C8B-B14F-4D97-AF65-F5344CB8AC3E}">
        <p14:creationId xmlns:p14="http://schemas.microsoft.com/office/powerpoint/2010/main" val="1339109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Tree>
    <p:extLst>
      <p:ext uri="{BB962C8B-B14F-4D97-AF65-F5344CB8AC3E}">
        <p14:creationId xmlns:p14="http://schemas.microsoft.com/office/powerpoint/2010/main" val="833394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528531"/>
            <a:ext cx="3854528" cy="690669"/>
          </a:xfrm>
        </p:spPr>
        <p:txBody>
          <a:bodyPr anchor="b">
            <a:normAutofit/>
          </a:bodyPr>
          <a:lstStyle>
            <a:lvl1pPr>
              <a:defRPr sz="2000"/>
            </a:lvl1pPr>
          </a:lstStyle>
          <a:p>
            <a:r>
              <a:rPr lang="en-US" dirty="0"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77334" y="1371600"/>
            <a:ext cx="3854528" cy="4669761"/>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Tree>
    <p:extLst>
      <p:ext uri="{BB962C8B-B14F-4D97-AF65-F5344CB8AC3E}">
        <p14:creationId xmlns:p14="http://schemas.microsoft.com/office/powerpoint/2010/main" val="1052340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Tree>
    <p:extLst>
      <p:ext uri="{BB962C8B-B14F-4D97-AF65-F5344CB8AC3E}">
        <p14:creationId xmlns:p14="http://schemas.microsoft.com/office/powerpoint/2010/main" val="1985961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1CADE4"/>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1CADE4"/>
                </a:solidFill>
                <a:latin typeface="Arial"/>
              </a:rPr>
              <a:t>”</a:t>
            </a:r>
            <a:endParaRPr lang="en-US" dirty="0">
              <a:solidFill>
                <a:srgbClr val="1CADE4"/>
              </a:solidFill>
              <a:latin typeface="Arial"/>
            </a:endParaRPr>
          </a:p>
        </p:txBody>
      </p:sp>
    </p:spTree>
    <p:extLst>
      <p:ext uri="{BB962C8B-B14F-4D97-AF65-F5344CB8AC3E}">
        <p14:creationId xmlns:p14="http://schemas.microsoft.com/office/powerpoint/2010/main" val="2666102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934290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2_Blank">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7143"/>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24980" y="4876800"/>
            <a:ext cx="2542037" cy="886970"/>
          </a:xfrm>
          <a:prstGeom prst="rect">
            <a:avLst/>
          </a:prstGeom>
        </p:spPr>
      </p:pic>
      <p:sp>
        <p:nvSpPr>
          <p:cNvPr id="5" name="TextBox 4"/>
          <p:cNvSpPr txBox="1"/>
          <p:nvPr userDrawn="1"/>
        </p:nvSpPr>
        <p:spPr>
          <a:xfrm>
            <a:off x="4668910" y="1524000"/>
            <a:ext cx="2854179" cy="769441"/>
          </a:xfrm>
          <a:prstGeom prst="rect">
            <a:avLst/>
          </a:prstGeom>
          <a:noFill/>
        </p:spPr>
        <p:txBody>
          <a:bodyPr wrap="none" rtlCol="0">
            <a:spAutoFit/>
          </a:bodyPr>
          <a:lstStyle/>
          <a:p>
            <a:pPr algn="ctr"/>
            <a:r>
              <a:rPr lang="en-US" sz="4400" dirty="0">
                <a:solidFill>
                  <a:prstClr val="white"/>
                </a:solidFill>
                <a:latin typeface="Arial" panose="020B0604020202020204" pitchFamily="34" charset="0"/>
                <a:cs typeface="Arial" panose="020B0604020202020204" pitchFamily="34" charset="0"/>
              </a:rPr>
              <a:t>Thank You</a:t>
            </a:r>
          </a:p>
        </p:txBody>
      </p:sp>
      <p:sp>
        <p:nvSpPr>
          <p:cNvPr id="8" name="TextBox 7"/>
          <p:cNvSpPr txBox="1"/>
          <p:nvPr userDrawn="1"/>
        </p:nvSpPr>
        <p:spPr>
          <a:xfrm>
            <a:off x="4681187" y="5906869"/>
            <a:ext cx="2829621" cy="646331"/>
          </a:xfrm>
          <a:prstGeom prst="rect">
            <a:avLst/>
          </a:prstGeom>
          <a:noFill/>
        </p:spPr>
        <p:txBody>
          <a:bodyPr wrap="none" rtlCol="0">
            <a:spAutoFit/>
          </a:bodyPr>
          <a:lstStyle/>
          <a:p>
            <a:pPr algn="ctr"/>
            <a:r>
              <a:rPr lang="en-US" dirty="0">
                <a:solidFill>
                  <a:prstClr val="white"/>
                </a:solidFill>
                <a:latin typeface="Arial" panose="020B0604020202020204" pitchFamily="34" charset="0"/>
                <a:cs typeface="Arial" panose="020B0604020202020204" pitchFamily="34" charset="0"/>
              </a:rPr>
              <a:t>gefevaluation@thegef.org</a:t>
            </a:r>
          </a:p>
          <a:p>
            <a:pPr algn="ctr"/>
            <a:r>
              <a:rPr lang="en-US" dirty="0">
                <a:solidFill>
                  <a:prstClr val="white"/>
                </a:solidFill>
                <a:latin typeface="Arial" panose="020B0604020202020204" pitchFamily="34" charset="0"/>
                <a:cs typeface="Arial" panose="020B0604020202020204" pitchFamily="34" charset="0"/>
              </a:rPr>
              <a:t>www.gefieo.org</a:t>
            </a:r>
          </a:p>
        </p:txBody>
      </p:sp>
    </p:spTree>
    <p:extLst>
      <p:ext uri="{BB962C8B-B14F-4D97-AF65-F5344CB8AC3E}">
        <p14:creationId xmlns:p14="http://schemas.microsoft.com/office/powerpoint/2010/main" val="1930971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490074" y="-8467"/>
              <a:ext cx="27019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1752600"/>
            <a:ext cx="7766936" cy="1646302"/>
          </a:xfrm>
        </p:spPr>
        <p:txBody>
          <a:bodyPr anchor="b">
            <a:noAutofit/>
          </a:bodyPr>
          <a:lstStyle>
            <a:lvl1pPr algn="r">
              <a:defRPr sz="54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07067" y="3398899"/>
            <a:ext cx="7766936" cy="1096899"/>
          </a:xfrm>
        </p:spPr>
        <p:txBody>
          <a:bodyPr anchor="t"/>
          <a:lstStyle>
            <a:lvl1pPr marL="0" indent="0" algn="r">
              <a:buNone/>
              <a:defRPr>
                <a:solidFill>
                  <a:schemeClr val="bg2">
                    <a:lumMod val="9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8" name="Text Placeholder 9"/>
          <p:cNvSpPr>
            <a:spLocks noGrp="1"/>
          </p:cNvSpPr>
          <p:nvPr>
            <p:ph type="body" sz="quarter" idx="13" hasCustomPrompt="1"/>
          </p:nvPr>
        </p:nvSpPr>
        <p:spPr>
          <a:xfrm>
            <a:off x="4568824" y="4495798"/>
            <a:ext cx="4727576" cy="271461"/>
          </a:xfrm>
        </p:spPr>
        <p:txBody>
          <a:bodyPr>
            <a:noAutofit/>
          </a:bodyPr>
          <a:lstStyle>
            <a:lvl1pPr marL="0" indent="0" algn="r">
              <a:buNone/>
              <a:defRPr sz="1400" baseline="0">
                <a:solidFill>
                  <a:schemeClr val="accent2">
                    <a:lumMod val="40000"/>
                    <a:lumOff val="60000"/>
                  </a:schemeClr>
                </a:solidFill>
              </a:defRPr>
            </a:lvl1pPr>
          </a:lstStyle>
          <a:p>
            <a:pPr lvl="0"/>
            <a:r>
              <a:rPr lang="en-US" dirty="0" smtClean="0"/>
              <a:t>Click to add Presenter Name</a:t>
            </a:r>
            <a:endParaRPr lang="en-US" dirty="0"/>
          </a:p>
        </p:txBody>
      </p:sp>
      <p:sp>
        <p:nvSpPr>
          <p:cNvPr id="20" name="Text Placeholder 9"/>
          <p:cNvSpPr>
            <a:spLocks noGrp="1"/>
          </p:cNvSpPr>
          <p:nvPr>
            <p:ph type="body" sz="quarter" idx="14" hasCustomPrompt="1"/>
          </p:nvPr>
        </p:nvSpPr>
        <p:spPr>
          <a:xfrm>
            <a:off x="4568824" y="4775048"/>
            <a:ext cx="4727576" cy="271461"/>
          </a:xfrm>
        </p:spPr>
        <p:txBody>
          <a:bodyPr>
            <a:noAutofit/>
          </a:bodyPr>
          <a:lstStyle>
            <a:lvl1pPr marL="0" indent="0" algn="r">
              <a:buNone/>
              <a:defRPr sz="1400" baseline="0">
                <a:solidFill>
                  <a:schemeClr val="accent2">
                    <a:lumMod val="40000"/>
                    <a:lumOff val="60000"/>
                  </a:schemeClr>
                </a:solidFill>
              </a:defRPr>
            </a:lvl1pPr>
          </a:lstStyle>
          <a:p>
            <a:pPr lvl="0"/>
            <a:r>
              <a:rPr lang="en-US" dirty="0" smtClean="0"/>
              <a:t>Click to add Presenter Job Title</a:t>
            </a:r>
            <a:endParaRPr lang="en-US" dirty="0"/>
          </a:p>
        </p:txBody>
      </p:sp>
      <p:sp>
        <p:nvSpPr>
          <p:cNvPr id="22" name="Text Placeholder 9"/>
          <p:cNvSpPr>
            <a:spLocks noGrp="1"/>
          </p:cNvSpPr>
          <p:nvPr>
            <p:ph type="body" sz="quarter" idx="15" hasCustomPrompt="1"/>
          </p:nvPr>
        </p:nvSpPr>
        <p:spPr>
          <a:xfrm>
            <a:off x="4568824" y="5049760"/>
            <a:ext cx="4727576" cy="271461"/>
          </a:xfrm>
        </p:spPr>
        <p:txBody>
          <a:bodyPr>
            <a:noAutofit/>
          </a:bodyPr>
          <a:lstStyle>
            <a:lvl1pPr marL="0" indent="0" algn="r">
              <a:buNone/>
              <a:defRPr sz="1400" baseline="0">
                <a:solidFill>
                  <a:schemeClr val="accent2">
                    <a:lumMod val="40000"/>
                    <a:lumOff val="60000"/>
                  </a:schemeClr>
                </a:solidFill>
              </a:defRPr>
            </a:lvl1pPr>
          </a:lstStyle>
          <a:p>
            <a:pPr lvl="0"/>
            <a:r>
              <a:rPr lang="en-US" dirty="0" smtClean="0"/>
              <a:t>Click to add Presentation Date</a:t>
            </a:r>
            <a:endParaRPr lang="en-US" dirty="0"/>
          </a:p>
        </p:txBody>
      </p:sp>
      <p:pic>
        <p:nvPicPr>
          <p:cNvPr id="16" name="Picture 15" descr="gefeo-IEO---horizontal-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7067" y="533761"/>
            <a:ext cx="3962400" cy="664877"/>
          </a:xfrm>
          <a:prstGeom prst="rect">
            <a:avLst/>
          </a:prstGeom>
        </p:spPr>
      </p:pic>
    </p:spTree>
    <p:extLst>
      <p:ext uri="{BB962C8B-B14F-4D97-AF65-F5344CB8AC3E}">
        <p14:creationId xmlns:p14="http://schemas.microsoft.com/office/powerpoint/2010/main" val="4117522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Tree>
    <p:extLst>
      <p:ext uri="{BB962C8B-B14F-4D97-AF65-F5344CB8AC3E}">
        <p14:creationId xmlns:p14="http://schemas.microsoft.com/office/powerpoint/2010/main" val="2633535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906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77334" y="1752600"/>
            <a:ext cx="4184035" cy="428876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089970" y="1752601"/>
            <a:ext cx="4184034" cy="42887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Tree>
    <p:extLst>
      <p:ext uri="{BB962C8B-B14F-4D97-AF65-F5344CB8AC3E}">
        <p14:creationId xmlns:p14="http://schemas.microsoft.com/office/powerpoint/2010/main" val="3597597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906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5745" y="1752600"/>
            <a:ext cx="4185623" cy="5762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75745" y="2362200"/>
            <a:ext cx="4185623" cy="3679163"/>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088383" y="1752600"/>
            <a:ext cx="4185618" cy="5762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088384" y="2362200"/>
            <a:ext cx="4185617" cy="3679163"/>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Tree>
    <p:extLst>
      <p:ext uri="{BB962C8B-B14F-4D97-AF65-F5344CB8AC3E}">
        <p14:creationId xmlns:p14="http://schemas.microsoft.com/office/powerpoint/2010/main" val="1627830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906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5745" y="1752600"/>
            <a:ext cx="8598257" cy="5762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75745" y="2362200"/>
            <a:ext cx="8598257" cy="3679163"/>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Tree>
    <p:extLst>
      <p:ext uri="{BB962C8B-B14F-4D97-AF65-F5344CB8AC3E}">
        <p14:creationId xmlns:p14="http://schemas.microsoft.com/office/powerpoint/2010/main" val="4120054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Tree>
    <p:extLst>
      <p:ext uri="{BB962C8B-B14F-4D97-AF65-F5344CB8AC3E}">
        <p14:creationId xmlns:p14="http://schemas.microsoft.com/office/powerpoint/2010/main" val="1248451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528531"/>
            <a:ext cx="3854528" cy="690669"/>
          </a:xfrm>
        </p:spPr>
        <p:txBody>
          <a:bodyPr anchor="b">
            <a:normAutofit/>
          </a:bodyPr>
          <a:lstStyle>
            <a:lvl1pPr>
              <a:defRPr sz="2000"/>
            </a:lvl1pPr>
          </a:lstStyle>
          <a:p>
            <a:r>
              <a:rPr lang="en-US" dirty="0"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77334" y="1371600"/>
            <a:ext cx="3854528" cy="4669761"/>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Tree>
    <p:extLst>
      <p:ext uri="{BB962C8B-B14F-4D97-AF65-F5344CB8AC3E}">
        <p14:creationId xmlns:p14="http://schemas.microsoft.com/office/powerpoint/2010/main" val="1376343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Tree>
    <p:extLst>
      <p:ext uri="{BB962C8B-B14F-4D97-AF65-F5344CB8AC3E}">
        <p14:creationId xmlns:p14="http://schemas.microsoft.com/office/powerpoint/2010/main" val="3890579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1CADE4"/>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1CADE4"/>
                </a:solidFill>
                <a:latin typeface="Arial"/>
              </a:rPr>
              <a:t>”</a:t>
            </a:r>
            <a:endParaRPr lang="en-US" dirty="0">
              <a:solidFill>
                <a:srgbClr val="1CADE4"/>
              </a:solidFill>
              <a:latin typeface="Arial"/>
            </a:endParaRPr>
          </a:p>
        </p:txBody>
      </p:sp>
    </p:spTree>
    <p:extLst>
      <p:ext uri="{BB962C8B-B14F-4D97-AF65-F5344CB8AC3E}">
        <p14:creationId xmlns:p14="http://schemas.microsoft.com/office/powerpoint/2010/main" val="640390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906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77334" y="1752600"/>
            <a:ext cx="4184035" cy="428876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089970" y="1752601"/>
            <a:ext cx="4184034" cy="42887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602189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2_Blank">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7143"/>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24980" y="4876800"/>
            <a:ext cx="2542037" cy="886970"/>
          </a:xfrm>
          <a:prstGeom prst="rect">
            <a:avLst/>
          </a:prstGeom>
        </p:spPr>
      </p:pic>
      <p:sp>
        <p:nvSpPr>
          <p:cNvPr id="5" name="TextBox 4"/>
          <p:cNvSpPr txBox="1"/>
          <p:nvPr userDrawn="1"/>
        </p:nvSpPr>
        <p:spPr>
          <a:xfrm>
            <a:off x="4668910" y="1524000"/>
            <a:ext cx="2854179" cy="769441"/>
          </a:xfrm>
          <a:prstGeom prst="rect">
            <a:avLst/>
          </a:prstGeom>
          <a:noFill/>
        </p:spPr>
        <p:txBody>
          <a:bodyPr wrap="none" rtlCol="0">
            <a:spAutoFit/>
          </a:bodyPr>
          <a:lstStyle/>
          <a:p>
            <a:pPr algn="ctr"/>
            <a:r>
              <a:rPr lang="en-US" sz="4400" dirty="0">
                <a:solidFill>
                  <a:prstClr val="white"/>
                </a:solidFill>
                <a:latin typeface="Arial" panose="020B0604020202020204" pitchFamily="34" charset="0"/>
                <a:cs typeface="Arial" panose="020B0604020202020204" pitchFamily="34" charset="0"/>
              </a:rPr>
              <a:t>Thank You</a:t>
            </a:r>
          </a:p>
        </p:txBody>
      </p:sp>
      <p:sp>
        <p:nvSpPr>
          <p:cNvPr id="8" name="TextBox 7"/>
          <p:cNvSpPr txBox="1"/>
          <p:nvPr userDrawn="1"/>
        </p:nvSpPr>
        <p:spPr>
          <a:xfrm>
            <a:off x="4681187" y="5906869"/>
            <a:ext cx="2829621" cy="646331"/>
          </a:xfrm>
          <a:prstGeom prst="rect">
            <a:avLst/>
          </a:prstGeom>
          <a:noFill/>
        </p:spPr>
        <p:txBody>
          <a:bodyPr wrap="none" rtlCol="0">
            <a:spAutoFit/>
          </a:bodyPr>
          <a:lstStyle/>
          <a:p>
            <a:pPr algn="ctr"/>
            <a:r>
              <a:rPr lang="en-US" dirty="0">
                <a:solidFill>
                  <a:prstClr val="white"/>
                </a:solidFill>
                <a:latin typeface="Arial" panose="020B0604020202020204" pitchFamily="34" charset="0"/>
                <a:cs typeface="Arial" panose="020B0604020202020204" pitchFamily="34" charset="0"/>
              </a:rPr>
              <a:t>gefevaluation@thegef.org</a:t>
            </a:r>
          </a:p>
          <a:p>
            <a:pPr algn="ctr"/>
            <a:r>
              <a:rPr lang="en-US" dirty="0">
                <a:solidFill>
                  <a:prstClr val="white"/>
                </a:solidFill>
                <a:latin typeface="Arial" panose="020B0604020202020204" pitchFamily="34" charset="0"/>
                <a:cs typeface="Arial" panose="020B0604020202020204" pitchFamily="34" charset="0"/>
              </a:rPr>
              <a:t>www.gefieo.org</a:t>
            </a:r>
          </a:p>
        </p:txBody>
      </p:sp>
    </p:spTree>
    <p:extLst>
      <p:ext uri="{BB962C8B-B14F-4D97-AF65-F5344CB8AC3E}">
        <p14:creationId xmlns:p14="http://schemas.microsoft.com/office/powerpoint/2010/main" val="1026191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490074" y="-8467"/>
              <a:ext cx="27019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1752600"/>
            <a:ext cx="7766936" cy="1646302"/>
          </a:xfrm>
        </p:spPr>
        <p:txBody>
          <a:bodyPr anchor="b">
            <a:noAutofit/>
          </a:bodyPr>
          <a:lstStyle>
            <a:lvl1pPr algn="r">
              <a:defRPr sz="54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07067" y="3398899"/>
            <a:ext cx="7766936" cy="1096899"/>
          </a:xfrm>
        </p:spPr>
        <p:txBody>
          <a:bodyPr anchor="t"/>
          <a:lstStyle>
            <a:lvl1pPr marL="0" indent="0" algn="r">
              <a:buNone/>
              <a:defRPr>
                <a:solidFill>
                  <a:schemeClr val="bg2">
                    <a:lumMod val="9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8" name="Text Placeholder 9"/>
          <p:cNvSpPr>
            <a:spLocks noGrp="1"/>
          </p:cNvSpPr>
          <p:nvPr>
            <p:ph type="body" sz="quarter" idx="13" hasCustomPrompt="1"/>
          </p:nvPr>
        </p:nvSpPr>
        <p:spPr>
          <a:xfrm>
            <a:off x="4568824" y="4495798"/>
            <a:ext cx="4727576" cy="271461"/>
          </a:xfrm>
        </p:spPr>
        <p:txBody>
          <a:bodyPr>
            <a:noAutofit/>
          </a:bodyPr>
          <a:lstStyle>
            <a:lvl1pPr marL="0" indent="0" algn="r">
              <a:buNone/>
              <a:defRPr sz="1400" baseline="0">
                <a:solidFill>
                  <a:schemeClr val="accent2">
                    <a:lumMod val="40000"/>
                    <a:lumOff val="60000"/>
                  </a:schemeClr>
                </a:solidFill>
              </a:defRPr>
            </a:lvl1pPr>
          </a:lstStyle>
          <a:p>
            <a:pPr lvl="0"/>
            <a:r>
              <a:rPr lang="en-US" dirty="0" smtClean="0"/>
              <a:t>Click to add Presenter Name</a:t>
            </a:r>
            <a:endParaRPr lang="en-US" dirty="0"/>
          </a:p>
        </p:txBody>
      </p:sp>
      <p:sp>
        <p:nvSpPr>
          <p:cNvPr id="20" name="Text Placeholder 9"/>
          <p:cNvSpPr>
            <a:spLocks noGrp="1"/>
          </p:cNvSpPr>
          <p:nvPr>
            <p:ph type="body" sz="quarter" idx="14" hasCustomPrompt="1"/>
          </p:nvPr>
        </p:nvSpPr>
        <p:spPr>
          <a:xfrm>
            <a:off x="4568824" y="4775048"/>
            <a:ext cx="4727576" cy="271461"/>
          </a:xfrm>
        </p:spPr>
        <p:txBody>
          <a:bodyPr>
            <a:noAutofit/>
          </a:bodyPr>
          <a:lstStyle>
            <a:lvl1pPr marL="0" indent="0" algn="r">
              <a:buNone/>
              <a:defRPr sz="1400" baseline="0">
                <a:solidFill>
                  <a:schemeClr val="accent2">
                    <a:lumMod val="40000"/>
                    <a:lumOff val="60000"/>
                  </a:schemeClr>
                </a:solidFill>
              </a:defRPr>
            </a:lvl1pPr>
          </a:lstStyle>
          <a:p>
            <a:pPr lvl="0"/>
            <a:r>
              <a:rPr lang="en-US" dirty="0" smtClean="0"/>
              <a:t>Click to add Presenter Job Title</a:t>
            </a:r>
            <a:endParaRPr lang="en-US" dirty="0"/>
          </a:p>
        </p:txBody>
      </p:sp>
      <p:sp>
        <p:nvSpPr>
          <p:cNvPr id="22" name="Text Placeholder 9"/>
          <p:cNvSpPr>
            <a:spLocks noGrp="1"/>
          </p:cNvSpPr>
          <p:nvPr>
            <p:ph type="body" sz="quarter" idx="15" hasCustomPrompt="1"/>
          </p:nvPr>
        </p:nvSpPr>
        <p:spPr>
          <a:xfrm>
            <a:off x="4568824" y="5049760"/>
            <a:ext cx="4727576" cy="271461"/>
          </a:xfrm>
        </p:spPr>
        <p:txBody>
          <a:bodyPr>
            <a:noAutofit/>
          </a:bodyPr>
          <a:lstStyle>
            <a:lvl1pPr marL="0" indent="0" algn="r">
              <a:buNone/>
              <a:defRPr sz="1400" baseline="0">
                <a:solidFill>
                  <a:schemeClr val="accent2">
                    <a:lumMod val="40000"/>
                    <a:lumOff val="60000"/>
                  </a:schemeClr>
                </a:solidFill>
              </a:defRPr>
            </a:lvl1pPr>
          </a:lstStyle>
          <a:p>
            <a:pPr lvl="0"/>
            <a:r>
              <a:rPr lang="en-US" dirty="0" smtClean="0"/>
              <a:t>Click to add Presentation Date</a:t>
            </a:r>
            <a:endParaRPr lang="en-US" dirty="0"/>
          </a:p>
        </p:txBody>
      </p:sp>
      <p:pic>
        <p:nvPicPr>
          <p:cNvPr id="16" name="Picture 15" descr="gefeo-IEO---horizontal-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7067" y="533761"/>
            <a:ext cx="3962400" cy="664877"/>
          </a:xfrm>
          <a:prstGeom prst="rect">
            <a:avLst/>
          </a:prstGeom>
        </p:spPr>
      </p:pic>
    </p:spTree>
    <p:extLst>
      <p:ext uri="{BB962C8B-B14F-4D97-AF65-F5344CB8AC3E}">
        <p14:creationId xmlns:p14="http://schemas.microsoft.com/office/powerpoint/2010/main" val="3582752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Tree>
    <p:extLst>
      <p:ext uri="{BB962C8B-B14F-4D97-AF65-F5344CB8AC3E}">
        <p14:creationId xmlns:p14="http://schemas.microsoft.com/office/powerpoint/2010/main" val="3997020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906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77334" y="1752600"/>
            <a:ext cx="4184035" cy="428876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089970" y="1752601"/>
            <a:ext cx="4184034" cy="42887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Tree>
    <p:extLst>
      <p:ext uri="{BB962C8B-B14F-4D97-AF65-F5344CB8AC3E}">
        <p14:creationId xmlns:p14="http://schemas.microsoft.com/office/powerpoint/2010/main" val="3606691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906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5745" y="1752600"/>
            <a:ext cx="4185623" cy="5762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75745" y="2362200"/>
            <a:ext cx="4185623" cy="3679163"/>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088383" y="1752600"/>
            <a:ext cx="4185618" cy="5762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088384" y="2362200"/>
            <a:ext cx="4185617" cy="3679163"/>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Tree>
    <p:extLst>
      <p:ext uri="{BB962C8B-B14F-4D97-AF65-F5344CB8AC3E}">
        <p14:creationId xmlns:p14="http://schemas.microsoft.com/office/powerpoint/2010/main" val="3998935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906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5745" y="1752600"/>
            <a:ext cx="8598257" cy="5762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75745" y="2362200"/>
            <a:ext cx="8598257" cy="3679163"/>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Tree>
    <p:extLst>
      <p:ext uri="{BB962C8B-B14F-4D97-AF65-F5344CB8AC3E}">
        <p14:creationId xmlns:p14="http://schemas.microsoft.com/office/powerpoint/2010/main" val="25176170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Tree>
    <p:extLst>
      <p:ext uri="{BB962C8B-B14F-4D97-AF65-F5344CB8AC3E}">
        <p14:creationId xmlns:p14="http://schemas.microsoft.com/office/powerpoint/2010/main" val="28135912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528531"/>
            <a:ext cx="3854528" cy="690669"/>
          </a:xfrm>
        </p:spPr>
        <p:txBody>
          <a:bodyPr anchor="b">
            <a:normAutofit/>
          </a:bodyPr>
          <a:lstStyle>
            <a:lvl1pPr>
              <a:defRPr sz="2000"/>
            </a:lvl1pPr>
          </a:lstStyle>
          <a:p>
            <a:r>
              <a:rPr lang="en-US" dirty="0"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77334" y="1371600"/>
            <a:ext cx="3854528" cy="4669761"/>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Tree>
    <p:extLst>
      <p:ext uri="{BB962C8B-B14F-4D97-AF65-F5344CB8AC3E}">
        <p14:creationId xmlns:p14="http://schemas.microsoft.com/office/powerpoint/2010/main" val="30391529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Tree>
    <p:extLst>
      <p:ext uri="{BB962C8B-B14F-4D97-AF65-F5344CB8AC3E}">
        <p14:creationId xmlns:p14="http://schemas.microsoft.com/office/powerpoint/2010/main" val="4123721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85000"/>
                  </a:prstClr>
                </a:solidFill>
              </a:rPr>
              <a:pPr/>
              <a:t>2/3/2016</a:t>
            </a:fld>
            <a:endParaRPr lang="en-US">
              <a:solidFill>
                <a:prstClr val="white">
                  <a:lumMod val="8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85000"/>
                  </a:prstClr>
                </a:solidFill>
              </a:rPr>
              <a:pPr/>
              <a:t>‹#›</a:t>
            </a:fld>
            <a:endParaRPr lang="en-US">
              <a:solidFill>
                <a:prstClr val="white">
                  <a:lumMod val="85000"/>
                </a:prstClr>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1CADE4"/>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1CADE4"/>
                </a:solidFill>
                <a:latin typeface="Arial"/>
              </a:rPr>
              <a:t>”</a:t>
            </a:r>
            <a:endParaRPr lang="en-US" dirty="0">
              <a:solidFill>
                <a:srgbClr val="1CADE4"/>
              </a:solidFill>
              <a:latin typeface="Arial"/>
            </a:endParaRPr>
          </a:p>
        </p:txBody>
      </p:sp>
    </p:spTree>
    <p:extLst>
      <p:ext uri="{BB962C8B-B14F-4D97-AF65-F5344CB8AC3E}">
        <p14:creationId xmlns:p14="http://schemas.microsoft.com/office/powerpoint/2010/main" val="3558215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906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5745" y="1752600"/>
            <a:ext cx="4185623" cy="5762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75745" y="2362200"/>
            <a:ext cx="4185623" cy="3679163"/>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088383" y="1752600"/>
            <a:ext cx="4185618" cy="5762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088384" y="2362200"/>
            <a:ext cx="4185617" cy="3679163"/>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312069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2_Blank">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7143"/>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24980" y="4876800"/>
            <a:ext cx="2542037" cy="886970"/>
          </a:xfrm>
          <a:prstGeom prst="rect">
            <a:avLst/>
          </a:prstGeom>
        </p:spPr>
      </p:pic>
      <p:sp>
        <p:nvSpPr>
          <p:cNvPr id="5" name="TextBox 4"/>
          <p:cNvSpPr txBox="1"/>
          <p:nvPr userDrawn="1"/>
        </p:nvSpPr>
        <p:spPr>
          <a:xfrm>
            <a:off x="4668910" y="1524000"/>
            <a:ext cx="2854179" cy="769441"/>
          </a:xfrm>
          <a:prstGeom prst="rect">
            <a:avLst/>
          </a:prstGeom>
          <a:noFill/>
        </p:spPr>
        <p:txBody>
          <a:bodyPr wrap="none" rtlCol="0">
            <a:spAutoFit/>
          </a:bodyPr>
          <a:lstStyle/>
          <a:p>
            <a:pPr algn="ctr"/>
            <a:r>
              <a:rPr lang="en-US" sz="4400" dirty="0">
                <a:solidFill>
                  <a:prstClr val="white"/>
                </a:solidFill>
                <a:latin typeface="Arial" panose="020B0604020202020204" pitchFamily="34" charset="0"/>
                <a:cs typeface="Arial" panose="020B0604020202020204" pitchFamily="34" charset="0"/>
              </a:rPr>
              <a:t>Thank You</a:t>
            </a:r>
          </a:p>
        </p:txBody>
      </p:sp>
      <p:sp>
        <p:nvSpPr>
          <p:cNvPr id="8" name="TextBox 7"/>
          <p:cNvSpPr txBox="1"/>
          <p:nvPr userDrawn="1"/>
        </p:nvSpPr>
        <p:spPr>
          <a:xfrm>
            <a:off x="4681187" y="5906869"/>
            <a:ext cx="2829621" cy="646331"/>
          </a:xfrm>
          <a:prstGeom prst="rect">
            <a:avLst/>
          </a:prstGeom>
          <a:noFill/>
        </p:spPr>
        <p:txBody>
          <a:bodyPr wrap="none" rtlCol="0">
            <a:spAutoFit/>
          </a:bodyPr>
          <a:lstStyle/>
          <a:p>
            <a:pPr algn="ctr"/>
            <a:r>
              <a:rPr lang="en-US" dirty="0">
                <a:solidFill>
                  <a:prstClr val="white"/>
                </a:solidFill>
                <a:latin typeface="Arial" panose="020B0604020202020204" pitchFamily="34" charset="0"/>
                <a:cs typeface="Arial" panose="020B0604020202020204" pitchFamily="34" charset="0"/>
              </a:rPr>
              <a:t>gefevaluation@thegef.org</a:t>
            </a:r>
          </a:p>
          <a:p>
            <a:pPr algn="ctr"/>
            <a:r>
              <a:rPr lang="en-US" dirty="0">
                <a:solidFill>
                  <a:prstClr val="white"/>
                </a:solidFill>
                <a:latin typeface="Arial" panose="020B0604020202020204" pitchFamily="34" charset="0"/>
                <a:cs typeface="Arial" panose="020B0604020202020204" pitchFamily="34" charset="0"/>
              </a:rPr>
              <a:t>www.gefieo.org</a:t>
            </a:r>
          </a:p>
        </p:txBody>
      </p:sp>
    </p:spTree>
    <p:extLst>
      <p:ext uri="{BB962C8B-B14F-4D97-AF65-F5344CB8AC3E}">
        <p14:creationId xmlns:p14="http://schemas.microsoft.com/office/powerpoint/2010/main" val="3002173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906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5745" y="1752600"/>
            <a:ext cx="8598257" cy="5762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75745" y="2362200"/>
            <a:ext cx="8598257" cy="3679163"/>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697472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767887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528531"/>
            <a:ext cx="3854528" cy="690669"/>
          </a:xfrm>
        </p:spPr>
        <p:txBody>
          <a:bodyPr anchor="b">
            <a:normAutofit/>
          </a:bodyPr>
          <a:lstStyle>
            <a:lvl1pPr>
              <a:defRPr sz="2000"/>
            </a:lvl1pPr>
          </a:lstStyle>
          <a:p>
            <a:r>
              <a:rPr lang="en-US" dirty="0"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77334" y="1371600"/>
            <a:ext cx="3854528" cy="4669761"/>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44001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079539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latin typeface="Arial"/>
              </a:rPr>
              <a:t>”</a:t>
            </a:r>
            <a:endParaRPr lang="en-US" dirty="0">
              <a:solidFill>
                <a:schemeClr val="accent1"/>
              </a:solidFill>
              <a:latin typeface="Arial"/>
            </a:endParaRPr>
          </a:p>
        </p:txBody>
      </p:sp>
    </p:spTree>
    <p:extLst>
      <p:ext uri="{BB962C8B-B14F-4D97-AF65-F5344CB8AC3E}">
        <p14:creationId xmlns:p14="http://schemas.microsoft.com/office/powerpoint/2010/main" val="17572237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1.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265958" cy="6866467"/>
            <a:chOff x="0" y="-8467"/>
            <a:chExt cx="12265958" cy="6866467"/>
          </a:xfrm>
        </p:grpSpPr>
        <p:sp>
          <p:nvSpPr>
            <p:cNvPr id="22" name="Rectangle 23"/>
            <p:cNvSpPr/>
            <p:nvPr/>
          </p:nvSpPr>
          <p:spPr>
            <a:xfrm>
              <a:off x="9718051" y="-8467"/>
              <a:ext cx="2470773"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7740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9371012" y="3048000"/>
              <a:ext cx="2820988"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982200" y="-8467"/>
              <a:ext cx="22066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143000"/>
          </a:xfrm>
          <a:prstGeom prst="rect">
            <a:avLst/>
          </a:prstGeom>
          <a:noFill/>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77334" y="1905001"/>
            <a:ext cx="8596668" cy="413636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bg1">
                    <a:lumMod val="85000"/>
                  </a:schemeClr>
                </a:solidFill>
              </a:defRPr>
            </a:lvl1pPr>
          </a:lstStyle>
          <a:p>
            <a:fld id="{1D8BD707-D9CF-40AE-B4C6-C98DA3205C09}" type="datetimeFigureOut">
              <a:rPr lang="en-US" smtClean="0"/>
              <a:pPr/>
              <a:t>2/3/2016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bg1">
                    <a:lumMod val="85000"/>
                  </a:schemeClr>
                </a:solidFill>
              </a:defRPr>
            </a:lvl1pPr>
          </a:lstStyle>
          <a:p>
            <a:fld id="{B6F15528-21DE-4FAA-801E-634DDDAF4B2B}" type="slidenum">
              <a:rPr lang="en-US" smtClean="0"/>
              <a:pPr/>
              <a:t>‹#›</a:t>
            </a:fld>
            <a:endParaRPr lang="en-US" dirty="0"/>
          </a:p>
        </p:txBody>
      </p:sp>
      <p:pic>
        <p:nvPicPr>
          <p:cNvPr id="8" name="Picture 7" descr="gefeo-IEO---horizontal-logo.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34200" y="6477000"/>
            <a:ext cx="1143000" cy="191792"/>
          </a:xfrm>
          <a:prstGeom prst="rect">
            <a:avLst/>
          </a:prstGeom>
        </p:spPr>
      </p:pic>
    </p:spTree>
    <p:extLst>
      <p:ext uri="{BB962C8B-B14F-4D97-AF65-F5344CB8AC3E}">
        <p14:creationId xmlns:p14="http://schemas.microsoft.com/office/powerpoint/2010/main" val="92775534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 id="2147483749" r:id="rId5"/>
    <p:sldLayoutId id="2147483737" r:id="rId6"/>
    <p:sldLayoutId id="2147483738" r:id="rId7"/>
    <p:sldLayoutId id="2147483739" r:id="rId8"/>
    <p:sldLayoutId id="2147483741" r:id="rId9"/>
    <p:sldLayoutId id="2147483750" r:id="rId10"/>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bg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bg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bg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265958" cy="6866467"/>
            <a:chOff x="0" y="-8467"/>
            <a:chExt cx="12265958" cy="6866467"/>
          </a:xfrm>
        </p:grpSpPr>
        <p:sp>
          <p:nvSpPr>
            <p:cNvPr id="22" name="Rectangle 23"/>
            <p:cNvSpPr/>
            <p:nvPr/>
          </p:nvSpPr>
          <p:spPr>
            <a:xfrm>
              <a:off x="9718051" y="-8467"/>
              <a:ext cx="2470773"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7740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9371012" y="3048000"/>
              <a:ext cx="2820988"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982200" y="-8467"/>
              <a:ext cx="22066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143000"/>
          </a:xfrm>
          <a:prstGeom prst="rect">
            <a:avLst/>
          </a:prstGeom>
          <a:noFill/>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77334" y="1905001"/>
            <a:ext cx="8596668" cy="413636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bg1">
                    <a:lumMod val="85000"/>
                  </a:schemeClr>
                </a:solidFill>
              </a:defRPr>
            </a:lvl1pPr>
          </a:lstStyle>
          <a:p>
            <a:fld id="{1D8BD707-D9CF-40AE-B4C6-C98DA3205C09}" type="datetimeFigureOut">
              <a:rPr lang="en-US" smtClean="0">
                <a:solidFill>
                  <a:prstClr val="white">
                    <a:lumMod val="85000"/>
                  </a:prstClr>
                </a:solidFill>
              </a:rPr>
              <a:pPr/>
              <a:t>2/3/2016</a:t>
            </a:fld>
            <a:endParaRPr lang="en-US" dirty="0">
              <a:solidFill>
                <a:prstClr val="white">
                  <a:lumMod val="8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bg1">
                    <a:lumMod val="85000"/>
                  </a:schemeClr>
                </a:solidFill>
              </a:defRPr>
            </a:lvl1pPr>
          </a:lstStyle>
          <a:p>
            <a:fld id="{B6F15528-21DE-4FAA-801E-634DDDAF4B2B}" type="slidenum">
              <a:rPr lang="en-US" smtClean="0">
                <a:solidFill>
                  <a:prstClr val="white">
                    <a:lumMod val="85000"/>
                  </a:prstClr>
                </a:solidFill>
              </a:rPr>
              <a:pPr/>
              <a:t>‹#›</a:t>
            </a:fld>
            <a:endParaRPr lang="en-US" dirty="0">
              <a:solidFill>
                <a:prstClr val="white">
                  <a:lumMod val="85000"/>
                </a:prstClr>
              </a:solidFill>
            </a:endParaRPr>
          </a:p>
        </p:txBody>
      </p:sp>
      <p:pic>
        <p:nvPicPr>
          <p:cNvPr id="8" name="Picture 7" descr="gefeo-IEO---horizontal-logo.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646166" y="6520874"/>
            <a:ext cx="1431980" cy="240282"/>
          </a:xfrm>
          <a:prstGeom prst="rect">
            <a:avLst/>
          </a:prstGeom>
        </p:spPr>
      </p:pic>
    </p:spTree>
    <p:extLst>
      <p:ext uri="{BB962C8B-B14F-4D97-AF65-F5344CB8AC3E}">
        <p14:creationId xmlns:p14="http://schemas.microsoft.com/office/powerpoint/2010/main" val="422261596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Lst>
  <p:txStyles>
    <p:titleStyle>
      <a:lvl1pPr algn="ctr" defTabSz="457200" rtl="0" eaLnBrk="1" latinLnBrk="0" hangingPunct="1">
        <a:spcBef>
          <a:spcPct val="0"/>
        </a:spcBef>
        <a:buNone/>
        <a:defRPr sz="360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bg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bg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bg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265958" cy="6866467"/>
            <a:chOff x="0" y="-8467"/>
            <a:chExt cx="12265958" cy="6866467"/>
          </a:xfrm>
        </p:grpSpPr>
        <p:sp>
          <p:nvSpPr>
            <p:cNvPr id="22" name="Rectangle 23"/>
            <p:cNvSpPr/>
            <p:nvPr/>
          </p:nvSpPr>
          <p:spPr>
            <a:xfrm>
              <a:off x="9718051" y="-8467"/>
              <a:ext cx="2470773"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7740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9371012" y="3048000"/>
              <a:ext cx="2820988"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982200" y="-8467"/>
              <a:ext cx="22066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143000"/>
          </a:xfrm>
          <a:prstGeom prst="rect">
            <a:avLst/>
          </a:prstGeom>
          <a:noFill/>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77334" y="1905001"/>
            <a:ext cx="8596668" cy="413636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bg1">
                    <a:lumMod val="85000"/>
                  </a:schemeClr>
                </a:solidFill>
              </a:defRPr>
            </a:lvl1pPr>
          </a:lstStyle>
          <a:p>
            <a:fld id="{1D8BD707-D9CF-40AE-B4C6-C98DA3205C09}" type="datetimeFigureOut">
              <a:rPr lang="en-US" smtClean="0">
                <a:solidFill>
                  <a:prstClr val="white">
                    <a:lumMod val="85000"/>
                  </a:prstClr>
                </a:solidFill>
              </a:rPr>
              <a:pPr/>
              <a:t>2/3/2016</a:t>
            </a:fld>
            <a:endParaRPr lang="en-US" dirty="0">
              <a:solidFill>
                <a:prstClr val="white">
                  <a:lumMod val="8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bg1">
                    <a:lumMod val="85000"/>
                  </a:schemeClr>
                </a:solidFill>
              </a:defRPr>
            </a:lvl1pPr>
          </a:lstStyle>
          <a:p>
            <a:fld id="{B6F15528-21DE-4FAA-801E-634DDDAF4B2B}" type="slidenum">
              <a:rPr lang="en-US" smtClean="0">
                <a:solidFill>
                  <a:prstClr val="white">
                    <a:lumMod val="85000"/>
                  </a:prstClr>
                </a:solidFill>
              </a:rPr>
              <a:pPr/>
              <a:t>‹#›</a:t>
            </a:fld>
            <a:endParaRPr lang="en-US" dirty="0">
              <a:solidFill>
                <a:prstClr val="white">
                  <a:lumMod val="85000"/>
                </a:prstClr>
              </a:solidFill>
            </a:endParaRPr>
          </a:p>
        </p:txBody>
      </p:sp>
      <p:pic>
        <p:nvPicPr>
          <p:cNvPr id="8" name="Picture 7" descr="gefeo-IEO---horizontal-logo.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716661" y="6548582"/>
            <a:ext cx="1321895" cy="221810"/>
          </a:xfrm>
          <a:prstGeom prst="rect">
            <a:avLst/>
          </a:prstGeom>
        </p:spPr>
      </p:pic>
    </p:spTree>
    <p:extLst>
      <p:ext uri="{BB962C8B-B14F-4D97-AF65-F5344CB8AC3E}">
        <p14:creationId xmlns:p14="http://schemas.microsoft.com/office/powerpoint/2010/main" val="336613251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Lst>
  <p:txStyles>
    <p:titleStyle>
      <a:lvl1pPr algn="ctr" defTabSz="457200" rtl="0" eaLnBrk="1" latinLnBrk="0" hangingPunct="1">
        <a:spcBef>
          <a:spcPct val="0"/>
        </a:spcBef>
        <a:buNone/>
        <a:defRPr sz="360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bg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bg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bg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265958" cy="6866467"/>
            <a:chOff x="0" y="-8467"/>
            <a:chExt cx="12265958" cy="6866467"/>
          </a:xfrm>
        </p:grpSpPr>
        <p:sp>
          <p:nvSpPr>
            <p:cNvPr id="22" name="Rectangle 23"/>
            <p:cNvSpPr/>
            <p:nvPr/>
          </p:nvSpPr>
          <p:spPr>
            <a:xfrm>
              <a:off x="9718051" y="-8467"/>
              <a:ext cx="2470773"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7740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9371012" y="3048000"/>
              <a:ext cx="2820988"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982200" y="-8467"/>
              <a:ext cx="22066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143000"/>
          </a:xfrm>
          <a:prstGeom prst="rect">
            <a:avLst/>
          </a:prstGeom>
          <a:noFill/>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77334" y="1905001"/>
            <a:ext cx="8596668" cy="413636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bg1">
                    <a:lumMod val="85000"/>
                  </a:schemeClr>
                </a:solidFill>
              </a:defRPr>
            </a:lvl1pPr>
          </a:lstStyle>
          <a:p>
            <a:fld id="{1D8BD707-D9CF-40AE-B4C6-C98DA3205C09}" type="datetimeFigureOut">
              <a:rPr lang="en-US" smtClean="0">
                <a:solidFill>
                  <a:prstClr val="white">
                    <a:lumMod val="85000"/>
                  </a:prstClr>
                </a:solidFill>
              </a:rPr>
              <a:pPr/>
              <a:t>2/3/2016</a:t>
            </a:fld>
            <a:endParaRPr lang="en-US" dirty="0">
              <a:solidFill>
                <a:prstClr val="white">
                  <a:lumMod val="8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bg1">
                    <a:lumMod val="85000"/>
                  </a:schemeClr>
                </a:solidFill>
              </a:defRPr>
            </a:lvl1pPr>
          </a:lstStyle>
          <a:p>
            <a:fld id="{B6F15528-21DE-4FAA-801E-634DDDAF4B2B}" type="slidenum">
              <a:rPr lang="en-US" smtClean="0">
                <a:solidFill>
                  <a:prstClr val="white">
                    <a:lumMod val="85000"/>
                  </a:prstClr>
                </a:solidFill>
              </a:rPr>
              <a:pPr/>
              <a:t>‹#›</a:t>
            </a:fld>
            <a:endParaRPr lang="en-US" dirty="0">
              <a:solidFill>
                <a:prstClr val="white">
                  <a:lumMod val="85000"/>
                </a:prstClr>
              </a:solidFill>
            </a:endParaRPr>
          </a:p>
        </p:txBody>
      </p:sp>
      <p:pic>
        <p:nvPicPr>
          <p:cNvPr id="8" name="Picture 7" descr="gefeo-IEO---horizontal-logo.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511062" y="6523181"/>
            <a:ext cx="1527494" cy="256309"/>
          </a:xfrm>
          <a:prstGeom prst="rect">
            <a:avLst/>
          </a:prstGeom>
        </p:spPr>
      </p:pic>
    </p:spTree>
    <p:extLst>
      <p:ext uri="{BB962C8B-B14F-4D97-AF65-F5344CB8AC3E}">
        <p14:creationId xmlns:p14="http://schemas.microsoft.com/office/powerpoint/2010/main" val="423253481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Lst>
  <p:txStyles>
    <p:titleStyle>
      <a:lvl1pPr algn="ctr" defTabSz="457200" rtl="0" eaLnBrk="1" latinLnBrk="0" hangingPunct="1">
        <a:spcBef>
          <a:spcPct val="0"/>
        </a:spcBef>
        <a:buNone/>
        <a:defRPr sz="360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bg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bg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bg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35.png"/><Relationship Id="rId2" Type="http://schemas.openxmlformats.org/officeDocument/2006/relationships/notesSlide" Target="../notesSlides/notesSlide6.xml"/><Relationship Id="rId16"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34.png"/><Relationship Id="rId5" Type="http://schemas.openxmlformats.org/officeDocument/2006/relationships/diagramQuickStyle" Target="../diagrams/quickStyle3.xml"/><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diagramLayout" Target="../diagrams/layout3.xml"/><Relationship Id="rId9" Type="http://schemas.openxmlformats.org/officeDocument/2006/relationships/image" Target="../media/image32.png"/><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hyperlink" Target="http://www.thegef.org/gef/gef_projects_funding" TargetMode="External"/><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hyperlink" Target="http://www.gefeo.org/" TargetMode="External"/><Relationship Id="rId2" Type="http://schemas.openxmlformats.org/officeDocument/2006/relationships/hyperlink" Target="mailto:OPS5@thegef.org"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1981202"/>
            <a:ext cx="7766936" cy="1646302"/>
          </a:xfrm>
        </p:spPr>
        <p:txBody>
          <a:bodyPr/>
          <a:lstStyle/>
          <a:p>
            <a:r>
              <a:rPr lang="en-US" sz="3600" dirty="0" smtClean="0"/>
              <a:t>Independent Evaluation in the GEF</a:t>
            </a:r>
            <a:r>
              <a:rPr lang="en-US" sz="3600" dirty="0"/>
              <a:t/>
            </a:r>
            <a:br>
              <a:rPr lang="en-US" sz="3600" dirty="0"/>
            </a:br>
            <a:endParaRPr lang="en-US" sz="3600" dirty="0"/>
          </a:p>
        </p:txBody>
      </p:sp>
      <p:sp>
        <p:nvSpPr>
          <p:cNvPr id="3" name="Subtitle 2"/>
          <p:cNvSpPr>
            <a:spLocks noGrp="1"/>
          </p:cNvSpPr>
          <p:nvPr>
            <p:ph type="subTitle" idx="1"/>
          </p:nvPr>
        </p:nvSpPr>
        <p:spPr>
          <a:xfrm>
            <a:off x="1981200" y="4136711"/>
            <a:ext cx="7766936" cy="1096899"/>
          </a:xfrm>
        </p:spPr>
        <p:txBody>
          <a:bodyPr/>
          <a:lstStyle/>
          <a:p>
            <a:r>
              <a:rPr lang="en-US" dirty="0">
                <a:solidFill>
                  <a:schemeClr val="bg1"/>
                </a:solidFill>
              </a:rPr>
              <a:t>GEF Independent Evaluation Office</a:t>
            </a:r>
          </a:p>
          <a:p>
            <a:endParaRPr lang="en-US" dirty="0"/>
          </a:p>
        </p:txBody>
      </p:sp>
      <p:sp>
        <p:nvSpPr>
          <p:cNvPr id="4" name="Text Placeholder 3"/>
          <p:cNvSpPr>
            <a:spLocks noGrp="1"/>
          </p:cNvSpPr>
          <p:nvPr>
            <p:ph type="body" sz="quarter" idx="13"/>
          </p:nvPr>
        </p:nvSpPr>
        <p:spPr>
          <a:xfrm>
            <a:off x="4568824" y="4800600"/>
            <a:ext cx="4727576" cy="271461"/>
          </a:xfrm>
        </p:spPr>
        <p:txBody>
          <a:bodyPr/>
          <a:lstStyle/>
          <a:p>
            <a:r>
              <a:rPr lang="en-US" dirty="0" smtClean="0"/>
              <a:t>Neeraj Negi</a:t>
            </a:r>
            <a:endParaRPr lang="en-US" dirty="0"/>
          </a:p>
        </p:txBody>
      </p:sp>
      <p:sp>
        <p:nvSpPr>
          <p:cNvPr id="5" name="Text Placeholder 4"/>
          <p:cNvSpPr>
            <a:spLocks noGrp="1"/>
          </p:cNvSpPr>
          <p:nvPr>
            <p:ph type="body" sz="quarter" idx="14"/>
          </p:nvPr>
        </p:nvSpPr>
        <p:spPr>
          <a:xfrm>
            <a:off x="4568824" y="5079850"/>
            <a:ext cx="4727576" cy="271461"/>
          </a:xfrm>
        </p:spPr>
        <p:txBody>
          <a:bodyPr/>
          <a:lstStyle/>
          <a:p>
            <a:r>
              <a:rPr lang="en-US" dirty="0" smtClean="0"/>
              <a:t>Senior Evaluation Officer</a:t>
            </a:r>
            <a:endParaRPr lang="en-US" dirty="0"/>
          </a:p>
        </p:txBody>
      </p:sp>
      <p:sp>
        <p:nvSpPr>
          <p:cNvPr id="6" name="Text Placeholder 5"/>
          <p:cNvSpPr>
            <a:spLocks noGrp="1"/>
          </p:cNvSpPr>
          <p:nvPr>
            <p:ph type="body" sz="quarter" idx="15"/>
          </p:nvPr>
        </p:nvSpPr>
        <p:spPr>
          <a:xfrm>
            <a:off x="4568824" y="5354562"/>
            <a:ext cx="4727576" cy="271461"/>
          </a:xfrm>
        </p:spPr>
        <p:txBody>
          <a:bodyPr/>
          <a:lstStyle/>
          <a:p>
            <a:r>
              <a:rPr lang="en-US" dirty="0" smtClean="0"/>
              <a:t>February 16-17, 2016</a:t>
            </a:r>
            <a:endParaRPr lang="en-US" dirty="0"/>
          </a:p>
        </p:txBody>
      </p:sp>
    </p:spTree>
    <p:extLst>
      <p:ext uri="{BB962C8B-B14F-4D97-AF65-F5344CB8AC3E}">
        <p14:creationId xmlns:p14="http://schemas.microsoft.com/office/powerpoint/2010/main" val="3149497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1500"/>
            <a:ext cx="8596668" cy="1143000"/>
          </a:xfrm>
        </p:spPr>
        <p:txBody>
          <a:bodyPr/>
          <a:lstStyle/>
          <a:p>
            <a:r>
              <a:rPr lang="en-US" dirty="0" smtClean="0"/>
              <a:t>Annual Performance Reports</a:t>
            </a:r>
            <a:endParaRPr lang="en-US" dirty="0"/>
          </a:p>
        </p:txBody>
      </p:sp>
      <p:sp>
        <p:nvSpPr>
          <p:cNvPr id="3" name="Content Placeholder 2"/>
          <p:cNvSpPr>
            <a:spLocks noGrp="1"/>
          </p:cNvSpPr>
          <p:nvPr>
            <p:ph idx="1"/>
          </p:nvPr>
        </p:nvSpPr>
        <p:spPr>
          <a:xfrm>
            <a:off x="1295400" y="4267200"/>
            <a:ext cx="8596668" cy="1697963"/>
          </a:xfrm>
        </p:spPr>
        <p:txBody>
          <a:bodyPr>
            <a:normAutofit fontScale="92500" lnSpcReduction="10000"/>
          </a:bodyPr>
          <a:lstStyle/>
          <a:p>
            <a:r>
              <a:rPr lang="en-US" dirty="0" smtClean="0"/>
              <a:t>APR 2015 will provide the following:</a:t>
            </a:r>
          </a:p>
          <a:p>
            <a:pPr lvl="1"/>
            <a:r>
              <a:rPr lang="en-US" dirty="0"/>
              <a:t>O</a:t>
            </a:r>
            <a:r>
              <a:rPr lang="en-US" dirty="0" smtClean="0"/>
              <a:t>verview of the performance of GEF activities and processes</a:t>
            </a:r>
          </a:p>
          <a:p>
            <a:pPr lvl="1"/>
            <a:r>
              <a:rPr lang="en-US" dirty="0"/>
              <a:t>K</a:t>
            </a:r>
            <a:r>
              <a:rPr lang="en-US" dirty="0" smtClean="0"/>
              <a:t>ey factors affecting performance</a:t>
            </a:r>
          </a:p>
          <a:p>
            <a:pPr lvl="1"/>
            <a:r>
              <a:rPr lang="en-US" dirty="0" smtClean="0"/>
              <a:t>M&amp;E within the GEF partnership</a:t>
            </a:r>
          </a:p>
          <a:p>
            <a:pPr lvl="1"/>
            <a:r>
              <a:rPr lang="en-US" dirty="0"/>
              <a:t>I</a:t>
            </a:r>
            <a:r>
              <a:rPr lang="en-US" dirty="0" smtClean="0"/>
              <a:t>n-depth assessment on GEF tracking tools</a:t>
            </a:r>
          </a:p>
        </p:txBody>
      </p:sp>
      <p:graphicFrame>
        <p:nvGraphicFramePr>
          <p:cNvPr id="5" name="Content Placeholder 3"/>
          <p:cNvGraphicFramePr>
            <a:graphicFrameLocks/>
          </p:cNvGraphicFramePr>
          <p:nvPr>
            <p:extLst>
              <p:ext uri="{D42A27DB-BD31-4B8C-83A1-F6EECF244321}">
                <p14:modId xmlns:p14="http://schemas.microsoft.com/office/powerpoint/2010/main" val="2402036627"/>
              </p:ext>
            </p:extLst>
          </p:nvPr>
        </p:nvGraphicFramePr>
        <p:xfrm>
          <a:off x="457200" y="762000"/>
          <a:ext cx="9829800" cy="381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60488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28010"/>
            <a:ext cx="8596668" cy="990600"/>
          </a:xfrm>
        </p:spPr>
        <p:txBody>
          <a:bodyPr/>
          <a:lstStyle/>
          <a:p>
            <a:r>
              <a:rPr lang="en-US" dirty="0" smtClean="0"/>
              <a:t>Impact Evaluations</a:t>
            </a:r>
            <a:endParaRPr lang="en-US" dirty="0"/>
          </a:p>
        </p:txBody>
      </p:sp>
      <p:sp>
        <p:nvSpPr>
          <p:cNvPr id="3" name="Content Placeholder 2"/>
          <p:cNvSpPr>
            <a:spLocks noGrp="1"/>
          </p:cNvSpPr>
          <p:nvPr>
            <p:ph sz="half" idx="1"/>
          </p:nvPr>
        </p:nvSpPr>
        <p:spPr>
          <a:xfrm>
            <a:off x="677334" y="1676400"/>
            <a:ext cx="4184035" cy="1828801"/>
          </a:xfrm>
        </p:spPr>
        <p:txBody>
          <a:bodyPr>
            <a:normAutofit lnSpcReduction="10000"/>
          </a:bodyPr>
          <a:lstStyle/>
          <a:p>
            <a:r>
              <a:rPr lang="en-US" dirty="0"/>
              <a:t>Determine the long-term effects of GEF support</a:t>
            </a:r>
          </a:p>
          <a:p>
            <a:r>
              <a:rPr lang="en-US" dirty="0"/>
              <a:t>How these were achieved and what can be done to strengthen them</a:t>
            </a:r>
          </a:p>
          <a:p>
            <a:r>
              <a:rPr lang="en-US" dirty="0"/>
              <a:t>Lessons Learned</a:t>
            </a:r>
          </a:p>
          <a:p>
            <a:endParaRPr lang="en-US" dirty="0"/>
          </a:p>
        </p:txBody>
      </p:sp>
      <p:sp>
        <p:nvSpPr>
          <p:cNvPr id="4" name="Content Placeholder 3"/>
          <p:cNvSpPr>
            <a:spLocks noGrp="1"/>
          </p:cNvSpPr>
          <p:nvPr>
            <p:ph sz="half" idx="2"/>
          </p:nvPr>
        </p:nvSpPr>
        <p:spPr>
          <a:xfrm>
            <a:off x="5515729" y="3962400"/>
            <a:ext cx="4237871" cy="2216726"/>
          </a:xfrm>
        </p:spPr>
        <p:txBody>
          <a:bodyPr>
            <a:normAutofit lnSpcReduction="10000"/>
          </a:bodyPr>
          <a:lstStyle/>
          <a:p>
            <a:pPr marL="0" indent="0">
              <a:buNone/>
            </a:pPr>
            <a:r>
              <a:rPr lang="en-US" dirty="0" smtClean="0"/>
              <a:t>Joint Impact Evaluation of GEF Support to Protected Areas and Surrounding Landscapes</a:t>
            </a:r>
          </a:p>
          <a:p>
            <a:r>
              <a:rPr lang="en-US" dirty="0" smtClean="0"/>
              <a:t>Assesses the </a:t>
            </a:r>
            <a:r>
              <a:rPr lang="en-US" dirty="0"/>
              <a:t>impact of GEF investments in non-marine protected areas and protected area systems on biodiversity conservation and sustainable </a:t>
            </a:r>
            <a:r>
              <a:rPr lang="en-US" dirty="0" smtClean="0"/>
              <a:t>use</a:t>
            </a:r>
            <a:endParaRPr lang="en-US" dirty="0"/>
          </a:p>
          <a:p>
            <a:endParaRPr lang="en-US" dirty="0"/>
          </a:p>
        </p:txBody>
      </p:sp>
      <p:pic>
        <p:nvPicPr>
          <p:cNvPr id="8" name="Picture 7"/>
          <p:cNvPicPr>
            <a:picLocks noChangeAspect="1"/>
          </p:cNvPicPr>
          <p:nvPr/>
        </p:nvPicPr>
        <p:blipFill>
          <a:blip r:embed="rId2"/>
          <a:stretch>
            <a:fillRect/>
          </a:stretch>
        </p:blipFill>
        <p:spPr>
          <a:xfrm>
            <a:off x="533400" y="3896980"/>
            <a:ext cx="4508556" cy="2236459"/>
          </a:xfrm>
          <a:prstGeom prst="rect">
            <a:avLst/>
          </a:prstGeom>
        </p:spPr>
      </p:pic>
      <p:sp>
        <p:nvSpPr>
          <p:cNvPr id="12" name="Rectangle 11"/>
          <p:cNvSpPr/>
          <p:nvPr/>
        </p:nvSpPr>
        <p:spPr>
          <a:xfrm>
            <a:off x="587898" y="1538216"/>
            <a:ext cx="4419600" cy="2043184"/>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7533461" y="1462017"/>
            <a:ext cx="1839139" cy="2236459"/>
          </a:xfrm>
          <a:prstGeom prst="rect">
            <a:avLst/>
          </a:prstGeom>
        </p:spPr>
      </p:pic>
      <p:pic>
        <p:nvPicPr>
          <p:cNvPr id="10" name="Picture 9"/>
          <p:cNvPicPr>
            <a:picLocks noChangeAspect="1"/>
          </p:cNvPicPr>
          <p:nvPr/>
        </p:nvPicPr>
        <p:blipFill>
          <a:blip r:embed="rId4"/>
          <a:stretch>
            <a:fillRect/>
          </a:stretch>
        </p:blipFill>
        <p:spPr>
          <a:xfrm>
            <a:off x="5731603" y="1462017"/>
            <a:ext cx="1801858" cy="2236459"/>
          </a:xfrm>
          <a:prstGeom prst="rect">
            <a:avLst/>
          </a:prstGeom>
        </p:spPr>
      </p:pic>
    </p:spTree>
    <p:extLst>
      <p:ext uri="{BB962C8B-B14F-4D97-AF65-F5344CB8AC3E}">
        <p14:creationId xmlns:p14="http://schemas.microsoft.com/office/powerpoint/2010/main" val="15571308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29181"/>
            <a:ext cx="8596668" cy="990600"/>
          </a:xfrm>
        </p:spPr>
        <p:txBody>
          <a:bodyPr>
            <a:noAutofit/>
          </a:bodyPr>
          <a:lstStyle/>
          <a:p>
            <a:r>
              <a:rPr lang="en-US" sz="3200" dirty="0" smtClean="0"/>
              <a:t>Overall Performance Studies </a:t>
            </a:r>
            <a:r>
              <a:rPr lang="en-US" sz="3000" dirty="0" smtClean="0"/>
              <a:t/>
            </a:r>
            <a:br>
              <a:rPr lang="en-US" sz="3000" dirty="0" smtClean="0"/>
            </a:br>
            <a:r>
              <a:rPr lang="en-US" sz="2400" dirty="0" smtClean="0"/>
              <a:t>(now known as CEG - Comprehensive Evaluation of the GEF)</a:t>
            </a:r>
            <a:endParaRPr lang="en-US" sz="2400" dirty="0"/>
          </a:p>
        </p:txBody>
      </p:sp>
      <p:sp>
        <p:nvSpPr>
          <p:cNvPr id="5" name="Content Placeholder 4"/>
          <p:cNvSpPr>
            <a:spLocks noGrp="1"/>
          </p:cNvSpPr>
          <p:nvPr>
            <p:ph sz="half" idx="1"/>
          </p:nvPr>
        </p:nvSpPr>
        <p:spPr/>
        <p:txBody>
          <a:bodyPr>
            <a:normAutofit/>
          </a:bodyPr>
          <a:lstStyle/>
          <a:p>
            <a:r>
              <a:rPr lang="en-US" dirty="0"/>
              <a:t>A comprehensive evaluation that assesses performance, institutional effectiveness, and impact of the GEF</a:t>
            </a:r>
          </a:p>
          <a:p>
            <a:r>
              <a:rPr lang="en-US" dirty="0"/>
              <a:t>Informs the next GEF replenishment cycle and identifies potential </a:t>
            </a:r>
            <a:r>
              <a:rPr lang="en-US" dirty="0" smtClean="0"/>
              <a:t>areas for improvements</a:t>
            </a:r>
            <a:endParaRPr lang="en-US" dirty="0"/>
          </a:p>
          <a:p>
            <a:pPr marL="0" indent="0">
              <a:buNone/>
            </a:pPr>
            <a:endParaRPr lang="en-US" sz="2400" dirty="0"/>
          </a:p>
        </p:txBody>
      </p:sp>
      <p:sp>
        <p:nvSpPr>
          <p:cNvPr id="6" name="Content Placeholder 5"/>
          <p:cNvSpPr>
            <a:spLocks noGrp="1"/>
          </p:cNvSpPr>
          <p:nvPr>
            <p:ph sz="half" idx="2"/>
          </p:nvPr>
        </p:nvSpPr>
        <p:spPr>
          <a:xfrm>
            <a:off x="5089970" y="1752601"/>
            <a:ext cx="4184034" cy="4288760"/>
          </a:xfrm>
        </p:spPr>
        <p:txBody>
          <a:bodyPr>
            <a:normAutofit/>
          </a:bodyPr>
          <a:lstStyle/>
          <a:p>
            <a:endParaRPr lang="en-US" sz="1400" dirty="0"/>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1603837"/>
            <a:ext cx="3406602" cy="4415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p:cNvPicPr>
          <p:nvPr/>
        </p:nvPicPr>
        <p:blipFill rotWithShape="1">
          <a:blip r:embed="rId3"/>
          <a:srcRect l="1923" r="1942"/>
          <a:stretch/>
        </p:blipFill>
        <p:spPr>
          <a:xfrm>
            <a:off x="609600" y="4191000"/>
            <a:ext cx="4319503" cy="2169710"/>
          </a:xfrm>
          <a:prstGeom prst="rect">
            <a:avLst/>
          </a:prstGeom>
        </p:spPr>
      </p:pic>
      <p:sp>
        <p:nvSpPr>
          <p:cNvPr id="24" name="Rectangle 23"/>
          <p:cNvSpPr/>
          <p:nvPr/>
        </p:nvSpPr>
        <p:spPr>
          <a:xfrm>
            <a:off x="609600" y="1654976"/>
            <a:ext cx="4282630" cy="221667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08819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9" y="518300"/>
            <a:ext cx="8596668" cy="1143000"/>
          </a:xfrm>
        </p:spPr>
        <p:txBody>
          <a:bodyPr>
            <a:normAutofit fontScale="90000"/>
          </a:bodyPr>
          <a:lstStyle/>
          <a:p>
            <a:r>
              <a:rPr lang="en-US" dirty="0" smtClean="0"/>
              <a:t>Least Developed Countries Fund (LDCF) /</a:t>
            </a:r>
            <a:br>
              <a:rPr lang="en-US" dirty="0" smtClean="0"/>
            </a:br>
            <a:r>
              <a:rPr lang="en-US" dirty="0" smtClean="0"/>
              <a:t>Special Climate Change Fund (SCCF)</a:t>
            </a:r>
            <a:endParaRPr lang="en-US" dirty="0"/>
          </a:p>
        </p:txBody>
      </p:sp>
      <p:sp>
        <p:nvSpPr>
          <p:cNvPr id="3" name="Content Placeholder 2"/>
          <p:cNvSpPr>
            <a:spLocks noGrp="1"/>
          </p:cNvSpPr>
          <p:nvPr>
            <p:ph idx="1"/>
          </p:nvPr>
        </p:nvSpPr>
        <p:spPr/>
        <p:txBody>
          <a:bodyPr/>
          <a:lstStyle/>
          <a:p>
            <a:r>
              <a:rPr lang="en-US" sz="2000" dirty="0" smtClean="0"/>
              <a:t>IEO provides support to two adaptation funds managed by the GEF</a:t>
            </a:r>
          </a:p>
          <a:p>
            <a:r>
              <a:rPr lang="en-US" sz="2000" dirty="0" smtClean="0"/>
              <a:t>Annual Evaluation Reports:</a:t>
            </a:r>
          </a:p>
          <a:p>
            <a:pPr lvl="1"/>
            <a:r>
              <a:rPr lang="en-US" sz="1800" dirty="0" smtClean="0"/>
              <a:t>Evaluative work submitted annually to the LDCF/SCCF Council since 2014 </a:t>
            </a:r>
          </a:p>
          <a:p>
            <a:pPr lvl="1"/>
            <a:r>
              <a:rPr lang="en-US" sz="1800" dirty="0" smtClean="0"/>
              <a:t>FYs 2016-19 will assess completed projects using information from TEs</a:t>
            </a:r>
          </a:p>
          <a:p>
            <a:endParaRPr lang="en-US" dirty="0" smtClean="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042" y="4114600"/>
            <a:ext cx="2756158" cy="2133800"/>
          </a:xfrm>
          <a:prstGeom prst="rect">
            <a:avLst/>
          </a:prstGeom>
        </p:spPr>
      </p:pic>
      <p:pic>
        <p:nvPicPr>
          <p:cNvPr id="5" name="Picture 4"/>
          <p:cNvPicPr>
            <a:picLocks noChangeAspect="1"/>
          </p:cNvPicPr>
          <p:nvPr/>
        </p:nvPicPr>
        <p:blipFill>
          <a:blip r:embed="rId4"/>
          <a:stretch>
            <a:fillRect/>
          </a:stretch>
        </p:blipFill>
        <p:spPr>
          <a:xfrm>
            <a:off x="9525000" y="1177636"/>
            <a:ext cx="2049143" cy="2615745"/>
          </a:xfrm>
          <a:prstGeom prst="rect">
            <a:avLst/>
          </a:prstGeom>
        </p:spPr>
      </p:pic>
      <p:pic>
        <p:nvPicPr>
          <p:cNvPr id="1026" name="Picture 2" descr="https://www.thegef.org/gef/sites/thegef.org/files/cambodia_0.jpg?13327851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7260" y="4113965"/>
            <a:ext cx="2773940" cy="21249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thegef.org/gef/sites/thegef.org/files/Ethiopia%20UNDP%20succstory.jpg?131402538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4113965"/>
            <a:ext cx="2773940" cy="213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613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943" y="402562"/>
            <a:ext cx="8596668" cy="1143000"/>
          </a:xfrm>
        </p:spPr>
        <p:txBody>
          <a:bodyPr/>
          <a:lstStyle/>
          <a:p>
            <a:r>
              <a:rPr lang="en-US" dirty="0" smtClean="0"/>
              <a:t>Strategic Country Cluster Evaluations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74645860"/>
              </p:ext>
            </p:extLst>
          </p:nvPr>
        </p:nvGraphicFramePr>
        <p:xfrm>
          <a:off x="381000" y="1371600"/>
          <a:ext cx="11049000" cy="4364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rotWithShape="1">
          <a:blip r:embed="rId8"/>
          <a:srcRect r="343"/>
          <a:stretch/>
        </p:blipFill>
        <p:spPr>
          <a:xfrm>
            <a:off x="914400" y="4679602"/>
            <a:ext cx="1490250" cy="976232"/>
          </a:xfrm>
          <a:prstGeom prst="rect">
            <a:avLst/>
          </a:prstGeom>
        </p:spPr>
      </p:pic>
      <p:pic>
        <p:nvPicPr>
          <p:cNvPr id="6" name="Picture 5"/>
          <p:cNvPicPr>
            <a:picLocks noChangeAspect="1"/>
          </p:cNvPicPr>
          <p:nvPr/>
        </p:nvPicPr>
        <p:blipFill>
          <a:blip r:embed="rId9"/>
          <a:stretch>
            <a:fillRect/>
          </a:stretch>
        </p:blipFill>
        <p:spPr>
          <a:xfrm>
            <a:off x="3842636" y="1445766"/>
            <a:ext cx="1500610" cy="984367"/>
          </a:xfrm>
          <a:prstGeom prst="rect">
            <a:avLst/>
          </a:prstGeom>
        </p:spPr>
      </p:pic>
      <p:pic>
        <p:nvPicPr>
          <p:cNvPr id="5" name="Picture 4"/>
          <p:cNvPicPr>
            <a:picLocks noChangeAspect="1"/>
          </p:cNvPicPr>
          <p:nvPr/>
        </p:nvPicPr>
        <p:blipFill>
          <a:blip r:embed="rId10"/>
          <a:stretch>
            <a:fillRect/>
          </a:stretch>
        </p:blipFill>
        <p:spPr>
          <a:xfrm>
            <a:off x="914400" y="1445766"/>
            <a:ext cx="1490250" cy="984367"/>
          </a:xfrm>
          <a:prstGeom prst="rect">
            <a:avLst/>
          </a:prstGeom>
        </p:spPr>
      </p:pic>
      <p:pic>
        <p:nvPicPr>
          <p:cNvPr id="10" name="Picture 9"/>
          <p:cNvPicPr>
            <a:picLocks noChangeAspect="1"/>
          </p:cNvPicPr>
          <p:nvPr/>
        </p:nvPicPr>
        <p:blipFill>
          <a:blip r:embed="rId11"/>
          <a:stretch>
            <a:fillRect/>
          </a:stretch>
        </p:blipFill>
        <p:spPr>
          <a:xfrm>
            <a:off x="6324600" y="4649921"/>
            <a:ext cx="1576763" cy="1035594"/>
          </a:xfrm>
          <a:prstGeom prst="rect">
            <a:avLst/>
          </a:prstGeom>
        </p:spPr>
      </p:pic>
      <p:pic>
        <p:nvPicPr>
          <p:cNvPr id="11" name="Picture 10"/>
          <p:cNvPicPr>
            <a:picLocks noChangeAspect="1"/>
          </p:cNvPicPr>
          <p:nvPr/>
        </p:nvPicPr>
        <p:blipFill>
          <a:blip r:embed="rId12"/>
          <a:stretch>
            <a:fillRect/>
          </a:stretch>
        </p:blipFill>
        <p:spPr>
          <a:xfrm>
            <a:off x="9244655" y="4620436"/>
            <a:ext cx="1609516" cy="1035398"/>
          </a:xfrm>
          <a:prstGeom prst="rect">
            <a:avLst/>
          </a:prstGeom>
        </p:spPr>
      </p:pic>
      <p:pic>
        <p:nvPicPr>
          <p:cNvPr id="8" name="Picture 7"/>
          <p:cNvPicPr>
            <a:picLocks noChangeAspect="1"/>
          </p:cNvPicPr>
          <p:nvPr/>
        </p:nvPicPr>
        <p:blipFill>
          <a:blip r:embed="rId13"/>
          <a:stretch>
            <a:fillRect/>
          </a:stretch>
        </p:blipFill>
        <p:spPr>
          <a:xfrm>
            <a:off x="3790371" y="4679602"/>
            <a:ext cx="1517016" cy="984367"/>
          </a:xfrm>
          <a:prstGeom prst="rect">
            <a:avLst/>
          </a:prstGeom>
        </p:spPr>
      </p:pic>
      <p:pic>
        <p:nvPicPr>
          <p:cNvPr id="12" name="Picture 11"/>
          <p:cNvPicPr>
            <a:picLocks noChangeAspect="1"/>
          </p:cNvPicPr>
          <p:nvPr/>
        </p:nvPicPr>
        <p:blipFill>
          <a:blip r:embed="rId14"/>
          <a:stretch>
            <a:fillRect/>
          </a:stretch>
        </p:blipFill>
        <p:spPr>
          <a:xfrm>
            <a:off x="2352386" y="4679602"/>
            <a:ext cx="1490250" cy="984367"/>
          </a:xfrm>
          <a:prstGeom prst="rect">
            <a:avLst/>
          </a:prstGeom>
        </p:spPr>
      </p:pic>
      <p:pic>
        <p:nvPicPr>
          <p:cNvPr id="13" name="Picture 12"/>
          <p:cNvPicPr>
            <a:picLocks noChangeAspect="1"/>
          </p:cNvPicPr>
          <p:nvPr/>
        </p:nvPicPr>
        <p:blipFill>
          <a:blip r:embed="rId15"/>
          <a:stretch>
            <a:fillRect/>
          </a:stretch>
        </p:blipFill>
        <p:spPr>
          <a:xfrm>
            <a:off x="2404650" y="1423589"/>
            <a:ext cx="1524000" cy="998523"/>
          </a:xfrm>
          <a:prstGeom prst="rect">
            <a:avLst/>
          </a:prstGeom>
        </p:spPr>
      </p:pic>
      <p:pic>
        <p:nvPicPr>
          <p:cNvPr id="1030" name="Picture 6" descr="https://www.thegef.org/gef/sites/thegef.org/files/cities-hp.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43800" y="1435412"/>
            <a:ext cx="2133600" cy="1040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573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301" y="214507"/>
            <a:ext cx="8596668" cy="1143000"/>
          </a:xfrm>
        </p:spPr>
        <p:txBody>
          <a:bodyPr>
            <a:normAutofit fontScale="90000"/>
          </a:bodyPr>
          <a:lstStyle/>
          <a:p>
            <a:r>
              <a:rPr lang="en-US" dirty="0" smtClean="0"/>
              <a:t>GEF IEO Dissemination </a:t>
            </a:r>
            <a:br>
              <a:rPr lang="en-US" dirty="0" smtClean="0"/>
            </a:br>
            <a:r>
              <a:rPr lang="en-US" dirty="0" smtClean="0"/>
              <a:t>and Knowledge Management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02047392"/>
              </p:ext>
            </p:extLst>
          </p:nvPr>
        </p:nvGraphicFramePr>
        <p:xfrm>
          <a:off x="1779662" y="1260101"/>
          <a:ext cx="6789737" cy="274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4686300" y="5481007"/>
            <a:ext cx="1600200" cy="369332"/>
          </a:xfrm>
          <a:prstGeom prst="rect">
            <a:avLst/>
          </a:prstGeom>
          <a:noFill/>
          <a:ln>
            <a:noFill/>
          </a:ln>
        </p:spPr>
        <p:txBody>
          <a:bodyPr wrap="square" rtlCol="0">
            <a:spAutoFit/>
          </a:bodyPr>
          <a:lstStyle/>
          <a:p>
            <a:r>
              <a:rPr lang="en-US" dirty="0" smtClean="0">
                <a:solidFill>
                  <a:schemeClr val="accent1"/>
                </a:solidFill>
              </a:rPr>
              <a:t>stakeholders</a:t>
            </a:r>
            <a:endParaRPr lang="en-US" dirty="0">
              <a:solidFill>
                <a:schemeClr val="accent1"/>
              </a:solidFill>
            </a:endParaRPr>
          </a:p>
        </p:txBody>
      </p:sp>
      <p:sp>
        <p:nvSpPr>
          <p:cNvPr id="16" name="TextBox 15"/>
          <p:cNvSpPr txBox="1"/>
          <p:nvPr/>
        </p:nvSpPr>
        <p:spPr>
          <a:xfrm>
            <a:off x="1898629" y="3513866"/>
            <a:ext cx="2133600" cy="276999"/>
          </a:xfrm>
          <a:prstGeom prst="rect">
            <a:avLst/>
          </a:prstGeom>
          <a:noFill/>
        </p:spPr>
        <p:txBody>
          <a:bodyPr wrap="square" rtlCol="0">
            <a:spAutoFit/>
          </a:bodyPr>
          <a:lstStyle/>
          <a:p>
            <a:r>
              <a:rPr lang="en-US" sz="1200" dirty="0" smtClean="0">
                <a:solidFill>
                  <a:schemeClr val="bg1"/>
                </a:solidFill>
              </a:rPr>
              <a:t>circulating approach paper</a:t>
            </a:r>
            <a:endParaRPr lang="en-US" sz="1200" dirty="0">
              <a:solidFill>
                <a:schemeClr val="bg1"/>
              </a:solidFill>
            </a:endParaRPr>
          </a:p>
        </p:txBody>
      </p:sp>
      <p:sp>
        <p:nvSpPr>
          <p:cNvPr id="17" name="TextBox 16"/>
          <p:cNvSpPr txBox="1"/>
          <p:nvPr/>
        </p:nvSpPr>
        <p:spPr>
          <a:xfrm>
            <a:off x="2741083" y="4138127"/>
            <a:ext cx="2133600" cy="276999"/>
          </a:xfrm>
          <a:prstGeom prst="rect">
            <a:avLst/>
          </a:prstGeom>
          <a:noFill/>
        </p:spPr>
        <p:txBody>
          <a:bodyPr wrap="square" rtlCol="0">
            <a:spAutoFit/>
          </a:bodyPr>
          <a:lstStyle/>
          <a:p>
            <a:r>
              <a:rPr lang="en-US" sz="1200" dirty="0">
                <a:solidFill>
                  <a:schemeClr val="bg1"/>
                </a:solidFill>
              </a:rPr>
              <a:t>s</a:t>
            </a:r>
            <a:r>
              <a:rPr lang="en-US" sz="1200" dirty="0" smtClean="0">
                <a:solidFill>
                  <a:schemeClr val="bg1"/>
                </a:solidFill>
              </a:rPr>
              <a:t>ocial media</a:t>
            </a:r>
            <a:endParaRPr lang="en-US" sz="1200" dirty="0">
              <a:solidFill>
                <a:schemeClr val="bg1"/>
              </a:solidFill>
            </a:endParaRPr>
          </a:p>
        </p:txBody>
      </p:sp>
      <p:sp>
        <p:nvSpPr>
          <p:cNvPr id="18" name="TextBox 17"/>
          <p:cNvSpPr txBox="1"/>
          <p:nvPr/>
        </p:nvSpPr>
        <p:spPr>
          <a:xfrm>
            <a:off x="1586284" y="3864802"/>
            <a:ext cx="2133600" cy="276999"/>
          </a:xfrm>
          <a:prstGeom prst="rect">
            <a:avLst/>
          </a:prstGeom>
          <a:noFill/>
        </p:spPr>
        <p:txBody>
          <a:bodyPr wrap="square" rtlCol="0">
            <a:spAutoFit/>
          </a:bodyPr>
          <a:lstStyle/>
          <a:p>
            <a:r>
              <a:rPr lang="en-US" sz="1200" dirty="0" smtClean="0">
                <a:solidFill>
                  <a:schemeClr val="bg1"/>
                </a:solidFill>
              </a:rPr>
              <a:t>online consultations</a:t>
            </a:r>
            <a:endParaRPr lang="en-US" sz="1200" dirty="0">
              <a:solidFill>
                <a:schemeClr val="bg1"/>
              </a:solidFill>
            </a:endParaRPr>
          </a:p>
        </p:txBody>
      </p:sp>
      <p:sp>
        <p:nvSpPr>
          <p:cNvPr id="19" name="TextBox 18"/>
          <p:cNvSpPr txBox="1"/>
          <p:nvPr/>
        </p:nvSpPr>
        <p:spPr>
          <a:xfrm>
            <a:off x="2058998" y="4342420"/>
            <a:ext cx="2133600" cy="276999"/>
          </a:xfrm>
          <a:prstGeom prst="rect">
            <a:avLst/>
          </a:prstGeom>
          <a:noFill/>
        </p:spPr>
        <p:txBody>
          <a:bodyPr wrap="square" rtlCol="0">
            <a:spAutoFit/>
          </a:bodyPr>
          <a:lstStyle/>
          <a:p>
            <a:r>
              <a:rPr lang="en-US" sz="1200" dirty="0" smtClean="0">
                <a:solidFill>
                  <a:schemeClr val="bg1"/>
                </a:solidFill>
              </a:rPr>
              <a:t>webinars</a:t>
            </a:r>
            <a:endParaRPr lang="en-US" sz="1200" dirty="0">
              <a:solidFill>
                <a:schemeClr val="bg1"/>
              </a:solidFill>
            </a:endParaRPr>
          </a:p>
        </p:txBody>
      </p:sp>
      <p:sp>
        <p:nvSpPr>
          <p:cNvPr id="20" name="TextBox 19"/>
          <p:cNvSpPr txBox="1"/>
          <p:nvPr/>
        </p:nvSpPr>
        <p:spPr>
          <a:xfrm>
            <a:off x="4419600" y="3533001"/>
            <a:ext cx="2133600" cy="276999"/>
          </a:xfrm>
          <a:prstGeom prst="rect">
            <a:avLst/>
          </a:prstGeom>
          <a:noFill/>
        </p:spPr>
        <p:txBody>
          <a:bodyPr wrap="square" rtlCol="0">
            <a:spAutoFit/>
          </a:bodyPr>
          <a:lstStyle/>
          <a:p>
            <a:r>
              <a:rPr lang="en-US" sz="1200" dirty="0">
                <a:solidFill>
                  <a:schemeClr val="bg1"/>
                </a:solidFill>
              </a:rPr>
              <a:t>i</a:t>
            </a:r>
            <a:r>
              <a:rPr lang="en-US" sz="1200" dirty="0" smtClean="0">
                <a:solidFill>
                  <a:schemeClr val="bg1"/>
                </a:solidFill>
              </a:rPr>
              <a:t>nteragency meetings</a:t>
            </a:r>
            <a:endParaRPr lang="en-US" sz="1200" dirty="0">
              <a:solidFill>
                <a:schemeClr val="bg1"/>
              </a:solidFill>
            </a:endParaRPr>
          </a:p>
        </p:txBody>
      </p:sp>
      <p:sp>
        <p:nvSpPr>
          <p:cNvPr id="21" name="TextBox 20"/>
          <p:cNvSpPr txBox="1"/>
          <p:nvPr/>
        </p:nvSpPr>
        <p:spPr>
          <a:xfrm>
            <a:off x="4191000" y="3914001"/>
            <a:ext cx="2133600" cy="276999"/>
          </a:xfrm>
          <a:prstGeom prst="rect">
            <a:avLst/>
          </a:prstGeom>
          <a:noFill/>
        </p:spPr>
        <p:txBody>
          <a:bodyPr wrap="square" rtlCol="0">
            <a:spAutoFit/>
          </a:bodyPr>
          <a:lstStyle/>
          <a:p>
            <a:r>
              <a:rPr lang="en-US" sz="1200" dirty="0" smtClean="0">
                <a:solidFill>
                  <a:schemeClr val="bg1"/>
                </a:solidFill>
              </a:rPr>
              <a:t>consultations</a:t>
            </a:r>
            <a:endParaRPr lang="en-US" sz="1200" dirty="0">
              <a:solidFill>
                <a:schemeClr val="bg1"/>
              </a:solidFill>
            </a:endParaRPr>
          </a:p>
        </p:txBody>
      </p:sp>
      <p:sp>
        <p:nvSpPr>
          <p:cNvPr id="22" name="TextBox 21"/>
          <p:cNvSpPr txBox="1"/>
          <p:nvPr/>
        </p:nvSpPr>
        <p:spPr>
          <a:xfrm>
            <a:off x="5486400" y="3837801"/>
            <a:ext cx="2133600" cy="276999"/>
          </a:xfrm>
          <a:prstGeom prst="rect">
            <a:avLst/>
          </a:prstGeom>
          <a:noFill/>
        </p:spPr>
        <p:txBody>
          <a:bodyPr wrap="square" rtlCol="0">
            <a:spAutoFit/>
          </a:bodyPr>
          <a:lstStyle/>
          <a:p>
            <a:r>
              <a:rPr lang="en-US" sz="1200" dirty="0" smtClean="0">
                <a:solidFill>
                  <a:schemeClr val="bg1"/>
                </a:solidFill>
              </a:rPr>
              <a:t>webinars</a:t>
            </a:r>
            <a:endParaRPr lang="en-US" sz="1200" dirty="0">
              <a:solidFill>
                <a:schemeClr val="bg1"/>
              </a:solidFill>
            </a:endParaRPr>
          </a:p>
        </p:txBody>
      </p:sp>
      <p:sp>
        <p:nvSpPr>
          <p:cNvPr id="23" name="TextBox 22"/>
          <p:cNvSpPr txBox="1"/>
          <p:nvPr/>
        </p:nvSpPr>
        <p:spPr>
          <a:xfrm>
            <a:off x="4876800" y="4191000"/>
            <a:ext cx="2133600" cy="276999"/>
          </a:xfrm>
          <a:prstGeom prst="rect">
            <a:avLst/>
          </a:prstGeom>
          <a:noFill/>
        </p:spPr>
        <p:txBody>
          <a:bodyPr wrap="square" rtlCol="0">
            <a:spAutoFit/>
          </a:bodyPr>
          <a:lstStyle/>
          <a:p>
            <a:r>
              <a:rPr lang="en-US" sz="1200" dirty="0">
                <a:solidFill>
                  <a:schemeClr val="bg1"/>
                </a:solidFill>
              </a:rPr>
              <a:t>o</a:t>
            </a:r>
            <a:r>
              <a:rPr lang="en-US" sz="1200" dirty="0" smtClean="0">
                <a:solidFill>
                  <a:schemeClr val="bg1"/>
                </a:solidFill>
              </a:rPr>
              <a:t>nline consultations</a:t>
            </a:r>
            <a:endParaRPr lang="en-US" sz="1200" dirty="0">
              <a:solidFill>
                <a:schemeClr val="bg1"/>
              </a:solidFill>
            </a:endParaRPr>
          </a:p>
        </p:txBody>
      </p:sp>
      <p:sp>
        <p:nvSpPr>
          <p:cNvPr id="24" name="TextBox 23"/>
          <p:cNvSpPr txBox="1"/>
          <p:nvPr/>
        </p:nvSpPr>
        <p:spPr>
          <a:xfrm>
            <a:off x="4343400" y="4457863"/>
            <a:ext cx="2133600" cy="276999"/>
          </a:xfrm>
          <a:prstGeom prst="rect">
            <a:avLst/>
          </a:prstGeom>
          <a:noFill/>
        </p:spPr>
        <p:txBody>
          <a:bodyPr wrap="square" rtlCol="0">
            <a:spAutoFit/>
          </a:bodyPr>
          <a:lstStyle/>
          <a:p>
            <a:r>
              <a:rPr lang="en-US" sz="1200" dirty="0">
                <a:solidFill>
                  <a:schemeClr val="bg1"/>
                </a:solidFill>
              </a:rPr>
              <a:t>s</a:t>
            </a:r>
            <a:r>
              <a:rPr lang="en-US" sz="1200" dirty="0" smtClean="0">
                <a:solidFill>
                  <a:schemeClr val="bg1"/>
                </a:solidFill>
              </a:rPr>
              <a:t>ocial media</a:t>
            </a:r>
            <a:endParaRPr lang="en-US" sz="1200" dirty="0">
              <a:solidFill>
                <a:schemeClr val="bg1"/>
              </a:solidFill>
            </a:endParaRPr>
          </a:p>
        </p:txBody>
      </p:sp>
      <p:sp>
        <p:nvSpPr>
          <p:cNvPr id="25" name="TextBox 24"/>
          <p:cNvSpPr txBox="1"/>
          <p:nvPr/>
        </p:nvSpPr>
        <p:spPr>
          <a:xfrm>
            <a:off x="6827529" y="3835807"/>
            <a:ext cx="2133600" cy="276999"/>
          </a:xfrm>
          <a:prstGeom prst="rect">
            <a:avLst/>
          </a:prstGeom>
          <a:noFill/>
        </p:spPr>
        <p:txBody>
          <a:bodyPr wrap="square" rtlCol="0">
            <a:spAutoFit/>
          </a:bodyPr>
          <a:lstStyle/>
          <a:p>
            <a:r>
              <a:rPr lang="en-US" sz="1200" dirty="0" smtClean="0">
                <a:solidFill>
                  <a:schemeClr val="bg1"/>
                </a:solidFill>
              </a:rPr>
              <a:t>consultations</a:t>
            </a:r>
            <a:endParaRPr lang="en-US" sz="1200" dirty="0">
              <a:solidFill>
                <a:schemeClr val="bg1"/>
              </a:solidFill>
            </a:endParaRPr>
          </a:p>
        </p:txBody>
      </p:sp>
      <p:sp>
        <p:nvSpPr>
          <p:cNvPr id="26" name="TextBox 25"/>
          <p:cNvSpPr txBox="1"/>
          <p:nvPr/>
        </p:nvSpPr>
        <p:spPr>
          <a:xfrm>
            <a:off x="7872932" y="3951906"/>
            <a:ext cx="2133600" cy="276999"/>
          </a:xfrm>
          <a:prstGeom prst="rect">
            <a:avLst/>
          </a:prstGeom>
          <a:noFill/>
        </p:spPr>
        <p:txBody>
          <a:bodyPr wrap="square" rtlCol="0">
            <a:spAutoFit/>
          </a:bodyPr>
          <a:lstStyle/>
          <a:p>
            <a:r>
              <a:rPr lang="en-US" sz="1200" dirty="0" smtClean="0">
                <a:solidFill>
                  <a:schemeClr val="bg1"/>
                </a:solidFill>
              </a:rPr>
              <a:t>signposts</a:t>
            </a:r>
            <a:endParaRPr lang="en-US" sz="1200" dirty="0">
              <a:solidFill>
                <a:schemeClr val="bg1"/>
              </a:solidFill>
            </a:endParaRPr>
          </a:p>
        </p:txBody>
      </p:sp>
      <p:sp>
        <p:nvSpPr>
          <p:cNvPr id="27" name="TextBox 26"/>
          <p:cNvSpPr txBox="1"/>
          <p:nvPr/>
        </p:nvSpPr>
        <p:spPr>
          <a:xfrm>
            <a:off x="6858000" y="4676001"/>
            <a:ext cx="2133600" cy="276999"/>
          </a:xfrm>
          <a:prstGeom prst="rect">
            <a:avLst/>
          </a:prstGeom>
          <a:noFill/>
        </p:spPr>
        <p:txBody>
          <a:bodyPr wrap="square" rtlCol="0">
            <a:spAutoFit/>
          </a:bodyPr>
          <a:lstStyle/>
          <a:p>
            <a:r>
              <a:rPr lang="en-US" sz="1200" dirty="0" smtClean="0">
                <a:solidFill>
                  <a:schemeClr val="bg1"/>
                </a:solidFill>
              </a:rPr>
              <a:t>workshops</a:t>
            </a:r>
            <a:endParaRPr lang="en-US" sz="1200" dirty="0">
              <a:solidFill>
                <a:schemeClr val="bg1"/>
              </a:solidFill>
            </a:endParaRPr>
          </a:p>
        </p:txBody>
      </p:sp>
      <p:sp>
        <p:nvSpPr>
          <p:cNvPr id="28" name="TextBox 27"/>
          <p:cNvSpPr txBox="1"/>
          <p:nvPr/>
        </p:nvSpPr>
        <p:spPr>
          <a:xfrm>
            <a:off x="7471948" y="4386225"/>
            <a:ext cx="2133600" cy="276999"/>
          </a:xfrm>
          <a:prstGeom prst="rect">
            <a:avLst/>
          </a:prstGeom>
          <a:noFill/>
        </p:spPr>
        <p:txBody>
          <a:bodyPr wrap="square" rtlCol="0">
            <a:spAutoFit/>
          </a:bodyPr>
          <a:lstStyle/>
          <a:p>
            <a:r>
              <a:rPr lang="en-US" sz="1200" dirty="0" smtClean="0">
                <a:solidFill>
                  <a:schemeClr val="bg1"/>
                </a:solidFill>
              </a:rPr>
              <a:t>video</a:t>
            </a:r>
            <a:endParaRPr lang="en-US" sz="1200" dirty="0">
              <a:solidFill>
                <a:schemeClr val="bg1"/>
              </a:solidFill>
            </a:endParaRPr>
          </a:p>
        </p:txBody>
      </p:sp>
      <p:sp>
        <p:nvSpPr>
          <p:cNvPr id="29" name="TextBox 28"/>
          <p:cNvSpPr txBox="1"/>
          <p:nvPr/>
        </p:nvSpPr>
        <p:spPr>
          <a:xfrm>
            <a:off x="6781800" y="4159655"/>
            <a:ext cx="2133600" cy="276999"/>
          </a:xfrm>
          <a:prstGeom prst="rect">
            <a:avLst/>
          </a:prstGeom>
          <a:noFill/>
        </p:spPr>
        <p:txBody>
          <a:bodyPr wrap="square" rtlCol="0">
            <a:spAutoFit/>
          </a:bodyPr>
          <a:lstStyle/>
          <a:p>
            <a:r>
              <a:rPr lang="en-US" sz="1200" dirty="0">
                <a:solidFill>
                  <a:schemeClr val="bg1"/>
                </a:solidFill>
              </a:rPr>
              <a:t>s</a:t>
            </a:r>
            <a:r>
              <a:rPr lang="en-US" sz="1200" dirty="0" smtClean="0">
                <a:solidFill>
                  <a:schemeClr val="bg1"/>
                </a:solidFill>
              </a:rPr>
              <a:t>ocial media</a:t>
            </a:r>
            <a:endParaRPr lang="en-US" sz="1200" dirty="0">
              <a:solidFill>
                <a:schemeClr val="bg1"/>
              </a:solidFill>
            </a:endParaRPr>
          </a:p>
        </p:txBody>
      </p:sp>
      <p:sp>
        <p:nvSpPr>
          <p:cNvPr id="30" name="TextBox 29"/>
          <p:cNvSpPr txBox="1"/>
          <p:nvPr/>
        </p:nvSpPr>
        <p:spPr>
          <a:xfrm>
            <a:off x="6720312" y="4464414"/>
            <a:ext cx="2133600" cy="276999"/>
          </a:xfrm>
          <a:prstGeom prst="rect">
            <a:avLst/>
          </a:prstGeom>
          <a:noFill/>
        </p:spPr>
        <p:txBody>
          <a:bodyPr wrap="square" rtlCol="0">
            <a:spAutoFit/>
          </a:bodyPr>
          <a:lstStyle/>
          <a:p>
            <a:r>
              <a:rPr lang="en-US" sz="1200" dirty="0" smtClean="0">
                <a:solidFill>
                  <a:schemeClr val="bg1"/>
                </a:solidFill>
              </a:rPr>
              <a:t>events</a:t>
            </a:r>
            <a:endParaRPr lang="en-US" sz="1200" dirty="0">
              <a:solidFill>
                <a:schemeClr val="bg1"/>
              </a:solidFill>
            </a:endParaRPr>
          </a:p>
        </p:txBody>
      </p:sp>
      <p:sp>
        <p:nvSpPr>
          <p:cNvPr id="31" name="TextBox 30"/>
          <p:cNvSpPr txBox="1"/>
          <p:nvPr/>
        </p:nvSpPr>
        <p:spPr>
          <a:xfrm>
            <a:off x="6781800" y="3537134"/>
            <a:ext cx="2133600" cy="276999"/>
          </a:xfrm>
          <a:prstGeom prst="rect">
            <a:avLst/>
          </a:prstGeom>
          <a:noFill/>
        </p:spPr>
        <p:txBody>
          <a:bodyPr wrap="square" rtlCol="0">
            <a:spAutoFit/>
          </a:bodyPr>
          <a:lstStyle/>
          <a:p>
            <a:r>
              <a:rPr lang="en-US" sz="1200" dirty="0" smtClean="0">
                <a:solidFill>
                  <a:schemeClr val="bg1"/>
                </a:solidFill>
              </a:rPr>
              <a:t>management response</a:t>
            </a:r>
            <a:endParaRPr lang="en-US" sz="1200" dirty="0">
              <a:solidFill>
                <a:schemeClr val="bg1"/>
              </a:solidFill>
            </a:endParaRPr>
          </a:p>
        </p:txBody>
      </p:sp>
      <p:sp>
        <p:nvSpPr>
          <p:cNvPr id="32" name="TextBox 31"/>
          <p:cNvSpPr txBox="1"/>
          <p:nvPr/>
        </p:nvSpPr>
        <p:spPr>
          <a:xfrm>
            <a:off x="7912366" y="4575153"/>
            <a:ext cx="2133600" cy="276999"/>
          </a:xfrm>
          <a:prstGeom prst="rect">
            <a:avLst/>
          </a:prstGeom>
          <a:noFill/>
        </p:spPr>
        <p:txBody>
          <a:bodyPr wrap="square" rtlCol="0">
            <a:spAutoFit/>
          </a:bodyPr>
          <a:lstStyle/>
          <a:p>
            <a:r>
              <a:rPr lang="en-US" sz="1200" dirty="0" smtClean="0">
                <a:solidFill>
                  <a:schemeClr val="bg1"/>
                </a:solidFill>
              </a:rPr>
              <a:t>webinars</a:t>
            </a:r>
            <a:endParaRPr lang="en-US" sz="1200" dirty="0">
              <a:solidFill>
                <a:schemeClr val="bg1"/>
              </a:solidFill>
            </a:endParaRPr>
          </a:p>
        </p:txBody>
      </p:sp>
      <p:sp>
        <p:nvSpPr>
          <p:cNvPr id="41" name="TextBox 40"/>
          <p:cNvSpPr txBox="1"/>
          <p:nvPr/>
        </p:nvSpPr>
        <p:spPr>
          <a:xfrm>
            <a:off x="2211675" y="1473175"/>
            <a:ext cx="6327073" cy="369332"/>
          </a:xfrm>
          <a:prstGeom prst="rect">
            <a:avLst/>
          </a:prstGeom>
          <a:noFill/>
        </p:spPr>
        <p:txBody>
          <a:bodyPr wrap="square" rtlCol="0">
            <a:spAutoFit/>
          </a:bodyPr>
          <a:lstStyle/>
          <a:p>
            <a:pPr algn="ctr"/>
            <a:r>
              <a:rPr lang="en-US" dirty="0" smtClean="0">
                <a:solidFill>
                  <a:schemeClr val="bg1"/>
                </a:solidFill>
              </a:rPr>
              <a:t>Sharing and receiving feedback regarding evaluation</a:t>
            </a:r>
            <a:endParaRPr lang="en-US" dirty="0">
              <a:solidFill>
                <a:schemeClr val="bg1"/>
              </a:solidFill>
            </a:endParaRPr>
          </a:p>
        </p:txBody>
      </p:sp>
      <p:sp>
        <p:nvSpPr>
          <p:cNvPr id="3" name="Right Arrow 2"/>
          <p:cNvSpPr/>
          <p:nvPr/>
        </p:nvSpPr>
        <p:spPr>
          <a:xfrm rot="5400000">
            <a:off x="3393274" y="4188625"/>
            <a:ext cx="1481150" cy="114300"/>
          </a:xfrm>
          <a:prstGeom prst="right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60000"/>
                  <a:lumOff val="40000"/>
                </a:schemeClr>
              </a:solidFill>
            </a:endParaRPr>
          </a:p>
        </p:txBody>
      </p:sp>
      <p:sp>
        <p:nvSpPr>
          <p:cNvPr id="35" name="Right Arrow 34"/>
          <p:cNvSpPr/>
          <p:nvPr/>
        </p:nvSpPr>
        <p:spPr>
          <a:xfrm rot="5400000">
            <a:off x="5831675" y="4188625"/>
            <a:ext cx="1481150" cy="114300"/>
          </a:xfrm>
          <a:prstGeom prst="right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60000"/>
                  <a:lumOff val="40000"/>
                </a:schemeClr>
              </a:solidFill>
            </a:endParaRPr>
          </a:p>
        </p:txBody>
      </p:sp>
      <p:sp>
        <p:nvSpPr>
          <p:cNvPr id="37" name="Right Arrow 36"/>
          <p:cNvSpPr/>
          <p:nvPr/>
        </p:nvSpPr>
        <p:spPr>
          <a:xfrm rot="16200000">
            <a:off x="3393275" y="4112426"/>
            <a:ext cx="1481150" cy="114300"/>
          </a:xfrm>
          <a:prstGeom prst="right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60000"/>
                  <a:lumOff val="40000"/>
                </a:schemeClr>
              </a:solidFill>
            </a:endParaRPr>
          </a:p>
        </p:txBody>
      </p:sp>
      <p:sp>
        <p:nvSpPr>
          <p:cNvPr id="38" name="Right Arrow 37"/>
          <p:cNvSpPr/>
          <p:nvPr/>
        </p:nvSpPr>
        <p:spPr>
          <a:xfrm rot="16200000">
            <a:off x="5831675" y="4112426"/>
            <a:ext cx="1481150" cy="114300"/>
          </a:xfrm>
          <a:prstGeom prst="right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60000"/>
                  <a:lumOff val="40000"/>
                </a:schemeClr>
              </a:solidFill>
            </a:endParaRPr>
          </a:p>
        </p:txBody>
      </p:sp>
      <p:sp>
        <p:nvSpPr>
          <p:cNvPr id="4" name="Rounded Rectangle 3"/>
          <p:cNvSpPr/>
          <p:nvPr/>
        </p:nvSpPr>
        <p:spPr>
          <a:xfrm>
            <a:off x="4419600" y="5330539"/>
            <a:ext cx="1981200" cy="670269"/>
          </a:xfrm>
          <a:prstGeom prst="roundRect">
            <a:avLst/>
          </a:prstGeom>
          <a:noFill/>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0" name="TextBox 39"/>
          <p:cNvSpPr txBox="1"/>
          <p:nvPr/>
        </p:nvSpPr>
        <p:spPr>
          <a:xfrm>
            <a:off x="7840491" y="4190999"/>
            <a:ext cx="2133600" cy="276999"/>
          </a:xfrm>
          <a:prstGeom prst="rect">
            <a:avLst/>
          </a:prstGeom>
          <a:noFill/>
        </p:spPr>
        <p:txBody>
          <a:bodyPr wrap="square" rtlCol="0">
            <a:spAutoFit/>
          </a:bodyPr>
          <a:lstStyle/>
          <a:p>
            <a:r>
              <a:rPr lang="en-US" sz="1200" dirty="0" smtClean="0">
                <a:solidFill>
                  <a:schemeClr val="bg1"/>
                </a:solidFill>
              </a:rPr>
              <a:t>newsletters</a:t>
            </a:r>
            <a:endParaRPr lang="en-US" sz="1200" dirty="0">
              <a:solidFill>
                <a:schemeClr val="bg1"/>
              </a:solidFill>
            </a:endParaRPr>
          </a:p>
        </p:txBody>
      </p:sp>
      <p:sp>
        <p:nvSpPr>
          <p:cNvPr id="5" name="Rectangle 4"/>
          <p:cNvSpPr/>
          <p:nvPr/>
        </p:nvSpPr>
        <p:spPr>
          <a:xfrm>
            <a:off x="1295400" y="1371600"/>
            <a:ext cx="8001000" cy="4876800"/>
          </a:xfrm>
          <a:prstGeom prst="rect">
            <a:avLst/>
          </a:prstGeom>
          <a:no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20170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1"/>
          <p:cNvSpPr>
            <a:spLocks noChangeArrowheads="1"/>
          </p:cNvSpPr>
          <p:nvPr/>
        </p:nvSpPr>
        <p:spPr bwMode="auto">
          <a:xfrm>
            <a:off x="1601787" y="-76200"/>
            <a:ext cx="4391025" cy="6858000"/>
          </a:xfrm>
          <a:prstGeom prst="parallelogram">
            <a:avLst>
              <a:gd name="adj" fmla="val 25000"/>
            </a:avLst>
          </a:prstGeom>
          <a:gradFill rotWithShape="1">
            <a:gsLst>
              <a:gs pos="0">
                <a:schemeClr val="accent1">
                  <a:gamma/>
                  <a:shade val="46275"/>
                  <a:invGamma/>
                  <a:alpha val="0"/>
                </a:schemeClr>
              </a:gs>
              <a:gs pos="50000">
                <a:schemeClr val="bg1">
                  <a:alpha val="25000"/>
                </a:schemeClr>
              </a:gs>
              <a:gs pos="100000">
                <a:schemeClr val="accent1">
                  <a:gamma/>
                  <a:shade val="46275"/>
                  <a:invGamma/>
                  <a:alpha val="0"/>
                </a:schemeClr>
              </a:gs>
            </a:gsLst>
            <a:lin ang="5400000" scaled="1"/>
          </a:gradFill>
          <a:ln>
            <a:noFill/>
          </a:ln>
          <a:effectLst/>
          <a:extLst/>
        </p:spPr>
        <p:txBody>
          <a:bodyPr wrap="none" anchor="ctr"/>
          <a:lstStyle/>
          <a:p>
            <a:pPr algn="ctr">
              <a:defRPr/>
            </a:pPr>
            <a:endParaRPr lang="en-US" altLang="en-US" sz="6000" b="1" i="1">
              <a:solidFill>
                <a:srgbClr val="000066"/>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300" y="1828800"/>
            <a:ext cx="8915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44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par>
                                <p:cTn id="10" presetID="22" presetClass="entr" presetSubtype="1" fill="hold" nodeType="withEffect">
                                  <p:stCondLst>
                                    <p:cond delay="3500"/>
                                  </p:stCondLst>
                                  <p:childTnLst>
                                    <p:set>
                                      <p:cBhvr>
                                        <p:cTn id="11" dur="1" fill="hold">
                                          <p:stCondLst>
                                            <p:cond delay="0"/>
                                          </p:stCondLst>
                                        </p:cTn>
                                        <p:tgtEl>
                                          <p:spTgt spid="6">
                                            <p:bg/>
                                          </p:spTgt>
                                        </p:tgtEl>
                                        <p:attrNameLst>
                                          <p:attrName>style.visibility</p:attrName>
                                        </p:attrNameLst>
                                      </p:cBhvr>
                                      <p:to>
                                        <p:strVal val="visible"/>
                                      </p:to>
                                    </p:set>
                                    <p:animEffect transition="in" filter="wipe(up)">
                                      <p:cBhvr>
                                        <p:cTn id="12" dur="500"/>
                                        <p:tgtEl>
                                          <p:spTgt spid="6">
                                            <p:bg/>
                                          </p:spTgt>
                                        </p:tgtEl>
                                      </p:cBhvr>
                                    </p:animEffect>
                                  </p:childTnLst>
                                </p:cTn>
                              </p:par>
                              <p:par>
                                <p:cTn id="13" presetID="22" presetClass="exit" presetSubtype="4" fill="hold" nodeType="withEffect">
                                  <p:stCondLst>
                                    <p:cond delay="8600"/>
                                  </p:stCondLst>
                                  <p:childTnLst>
                                    <p:animEffect transition="out" filter="wipe(down)">
                                      <p:cBhvr>
                                        <p:cTn id="14" dur="500"/>
                                        <p:tgtEl>
                                          <p:spTgt spid="6">
                                            <p:bg/>
                                          </p:spTgt>
                                        </p:tgtEl>
                                      </p:cBhvr>
                                    </p:animEffect>
                                    <p:set>
                                      <p:cBhvr>
                                        <p:cTn id="15" dur="1" fill="hold">
                                          <p:stCondLst>
                                            <p:cond delay="499"/>
                                          </p:stCondLst>
                                        </p:cTn>
                                        <p:tgtEl>
                                          <p:spTgt spid="6">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28544" y="2174631"/>
            <a:ext cx="7766936" cy="1646302"/>
          </a:xfrm>
        </p:spPr>
        <p:txBody>
          <a:bodyPr/>
          <a:lstStyle/>
          <a:p>
            <a:r>
              <a:rPr lang="en-US" sz="7200" dirty="0" smtClean="0"/>
              <a:t>M&amp;E </a:t>
            </a:r>
            <a:r>
              <a:rPr lang="en-US" sz="7200" dirty="0"/>
              <a:t>Primer</a:t>
            </a:r>
          </a:p>
        </p:txBody>
      </p:sp>
    </p:spTree>
    <p:extLst>
      <p:ext uri="{BB962C8B-B14F-4D97-AF65-F5344CB8AC3E}">
        <p14:creationId xmlns:p14="http://schemas.microsoft.com/office/powerpoint/2010/main" val="23713788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 &amp;E in </a:t>
            </a:r>
            <a:r>
              <a:rPr lang="en-US" dirty="0" smtClean="0"/>
              <a:t>the </a:t>
            </a:r>
            <a:r>
              <a:rPr lang="en-US" dirty="0" smtClean="0"/>
              <a:t>GEF—Purpose</a:t>
            </a:r>
            <a:endParaRPr lang="en-US" dirty="0"/>
          </a:p>
        </p:txBody>
      </p:sp>
      <p:sp>
        <p:nvSpPr>
          <p:cNvPr id="5" name="Right Arrow 4"/>
          <p:cNvSpPr/>
          <p:nvPr/>
        </p:nvSpPr>
        <p:spPr>
          <a:xfrm>
            <a:off x="4399133" y="2913018"/>
            <a:ext cx="1221456" cy="627351"/>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328245" y="2397368"/>
            <a:ext cx="3950719" cy="171743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rPr>
              <a:t>Monitoring and Evaluation (M&amp;E) promote accountability and learning</a:t>
            </a:r>
          </a:p>
        </p:txBody>
      </p:sp>
      <p:sp>
        <p:nvSpPr>
          <p:cNvPr id="7" name="Rectangle 6"/>
          <p:cNvSpPr/>
          <p:nvPr/>
        </p:nvSpPr>
        <p:spPr>
          <a:xfrm>
            <a:off x="5690927" y="2397368"/>
            <a:ext cx="4102752" cy="171743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rPr>
              <a:t>to improve performance and as a basis for </a:t>
            </a:r>
            <a:r>
              <a:rPr lang="en-US" sz="2400" dirty="0" smtClean="0">
                <a:solidFill>
                  <a:prstClr val="white"/>
                </a:solidFill>
              </a:rPr>
              <a:t/>
            </a:r>
            <a:br>
              <a:rPr lang="en-US" sz="2400" dirty="0" smtClean="0">
                <a:solidFill>
                  <a:prstClr val="white"/>
                </a:solidFill>
              </a:rPr>
            </a:br>
            <a:r>
              <a:rPr lang="en-US" sz="2400" dirty="0" smtClean="0">
                <a:solidFill>
                  <a:prstClr val="white"/>
                </a:solidFill>
              </a:rPr>
              <a:t>decision-making</a:t>
            </a:r>
            <a:endParaRPr lang="en-US" sz="2400" dirty="0">
              <a:solidFill>
                <a:prstClr val="white"/>
              </a:solidFill>
            </a:endParaRPr>
          </a:p>
        </p:txBody>
      </p:sp>
    </p:spTree>
    <p:extLst>
      <p:ext uri="{BB962C8B-B14F-4D97-AF65-F5344CB8AC3E}">
        <p14:creationId xmlns:p14="http://schemas.microsoft.com/office/powerpoint/2010/main" val="27900159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8"/>
          <p:cNvSpPr/>
          <p:nvPr/>
        </p:nvSpPr>
        <p:spPr>
          <a:xfrm>
            <a:off x="267027" y="1089924"/>
            <a:ext cx="4593134" cy="2274599"/>
          </a:xfrm>
          <a:prstGeom prst="cloud">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Callout 7"/>
          <p:cNvSpPr/>
          <p:nvPr/>
        </p:nvSpPr>
        <p:spPr>
          <a:xfrm flipH="1">
            <a:off x="4860160" y="2382276"/>
            <a:ext cx="5118699" cy="2513683"/>
          </a:xfrm>
          <a:prstGeom prst="wedgeEllipse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77334" y="338328"/>
            <a:ext cx="8596668" cy="990600"/>
          </a:xfrm>
        </p:spPr>
        <p:txBody>
          <a:bodyPr>
            <a:normAutofit fontScale="90000"/>
          </a:bodyPr>
          <a:lstStyle/>
          <a:p>
            <a:r>
              <a:rPr lang="en-US" sz="4000" dirty="0"/>
              <a:t>Monitoring</a:t>
            </a:r>
            <a:r>
              <a:rPr lang="en-US" dirty="0"/>
              <a:t/>
            </a:r>
            <a:br>
              <a:rPr lang="en-US" dirty="0"/>
            </a:br>
            <a:endParaRPr lang="en-US" dirty="0"/>
          </a:p>
        </p:txBody>
      </p:sp>
      <p:sp>
        <p:nvSpPr>
          <p:cNvPr id="3" name="Text Placeholder 2"/>
          <p:cNvSpPr>
            <a:spLocks noGrp="1"/>
          </p:cNvSpPr>
          <p:nvPr>
            <p:ph type="body" idx="1"/>
          </p:nvPr>
        </p:nvSpPr>
        <p:spPr>
          <a:xfrm>
            <a:off x="797166" y="2239073"/>
            <a:ext cx="8598257" cy="576262"/>
          </a:xfrm>
        </p:spPr>
        <p:txBody>
          <a:bodyPr/>
          <a:lstStyle/>
          <a:p>
            <a:r>
              <a:rPr lang="en-US" sz="2400" dirty="0">
                <a:solidFill>
                  <a:schemeClr val="accent2">
                    <a:lumMod val="75000"/>
                  </a:schemeClr>
                </a:solidFill>
              </a:rPr>
              <a:t>Is our activity on track?</a:t>
            </a:r>
          </a:p>
          <a:p>
            <a:endParaRPr lang="en-US" dirty="0"/>
          </a:p>
        </p:txBody>
      </p:sp>
      <p:sp>
        <p:nvSpPr>
          <p:cNvPr id="4" name="Content Placeholder 3"/>
          <p:cNvSpPr>
            <a:spLocks noGrp="1"/>
          </p:cNvSpPr>
          <p:nvPr>
            <p:ph sz="half" idx="2"/>
          </p:nvPr>
        </p:nvSpPr>
        <p:spPr>
          <a:xfrm>
            <a:off x="5624359" y="3056377"/>
            <a:ext cx="4615109" cy="3679163"/>
          </a:xfrm>
        </p:spPr>
        <p:txBody>
          <a:bodyPr>
            <a:normAutofit/>
          </a:bodyPr>
          <a:lstStyle/>
          <a:p>
            <a:pPr marL="0" indent="0">
              <a:buNone/>
            </a:pPr>
            <a:r>
              <a:rPr lang="en-US" sz="2400" dirty="0"/>
              <a:t>Monitoring uses systematic collection of data to keep activities on track. </a:t>
            </a:r>
          </a:p>
        </p:txBody>
      </p:sp>
      <p:sp>
        <p:nvSpPr>
          <p:cNvPr id="7" name="Content Placeholder 3"/>
          <p:cNvSpPr txBox="1">
            <a:spLocks/>
          </p:cNvSpPr>
          <p:nvPr/>
        </p:nvSpPr>
        <p:spPr>
          <a:xfrm>
            <a:off x="677334" y="4472354"/>
            <a:ext cx="8598257" cy="367916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bg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bg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bg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rgbClr val="1CADE4"/>
              </a:buClr>
              <a:buFont typeface="Wingdings 3" charset="2"/>
              <a:buNone/>
            </a:pPr>
            <a:r>
              <a:rPr lang="en-US" dirty="0" smtClean="0">
                <a:solidFill>
                  <a:prstClr val="white"/>
                </a:solidFill>
              </a:rPr>
              <a:t>Forms of monitoring:</a:t>
            </a:r>
          </a:p>
          <a:p>
            <a:pPr marL="0" indent="0">
              <a:buClr>
                <a:srgbClr val="1CADE4"/>
              </a:buClr>
              <a:buFont typeface="Wingdings 3" charset="2"/>
              <a:buNone/>
            </a:pPr>
            <a:r>
              <a:rPr lang="en-US" dirty="0" smtClean="0">
                <a:solidFill>
                  <a:prstClr val="white"/>
                </a:solidFill>
              </a:rPr>
              <a:t>	Monitoring of </a:t>
            </a:r>
            <a:r>
              <a:rPr lang="en-US" dirty="0" smtClean="0">
                <a:solidFill>
                  <a:srgbClr val="FFC000"/>
                </a:solidFill>
              </a:rPr>
              <a:t>environmental status</a:t>
            </a:r>
          </a:p>
          <a:p>
            <a:pPr marL="0" indent="0">
              <a:buClr>
                <a:srgbClr val="1CADE4"/>
              </a:buClr>
              <a:buFont typeface="Wingdings 3" charset="2"/>
              <a:buNone/>
            </a:pPr>
            <a:r>
              <a:rPr lang="en-US" dirty="0" smtClean="0">
                <a:solidFill>
                  <a:prstClr val="white"/>
                </a:solidFill>
              </a:rPr>
              <a:t>	Monitoring of </a:t>
            </a:r>
            <a:r>
              <a:rPr lang="en-US" dirty="0" smtClean="0">
                <a:solidFill>
                  <a:srgbClr val="FFC000"/>
                </a:solidFill>
              </a:rPr>
              <a:t>environmental stress</a:t>
            </a:r>
          </a:p>
          <a:p>
            <a:pPr marL="0" indent="0">
              <a:buClr>
                <a:srgbClr val="1CADE4"/>
              </a:buClr>
              <a:buFont typeface="Wingdings 3" charset="2"/>
              <a:buNone/>
            </a:pPr>
            <a:r>
              <a:rPr lang="en-US" dirty="0" smtClean="0">
                <a:solidFill>
                  <a:prstClr val="white"/>
                </a:solidFill>
              </a:rPr>
              <a:t>	Monitoring of </a:t>
            </a:r>
            <a:r>
              <a:rPr lang="en-US" dirty="0" smtClean="0">
                <a:solidFill>
                  <a:srgbClr val="FFC000"/>
                </a:solidFill>
              </a:rPr>
              <a:t>progress toward project outcomes</a:t>
            </a:r>
          </a:p>
          <a:p>
            <a:pPr marL="0" indent="0">
              <a:buClr>
                <a:srgbClr val="1CADE4"/>
              </a:buClr>
              <a:buFont typeface="Wingdings 3" charset="2"/>
              <a:buNone/>
            </a:pPr>
            <a:r>
              <a:rPr lang="en-US" dirty="0" smtClean="0">
                <a:solidFill>
                  <a:prstClr val="white"/>
                </a:solidFill>
              </a:rPr>
              <a:t>	</a:t>
            </a:r>
            <a:r>
              <a:rPr lang="en-US" dirty="0" smtClean="0">
                <a:solidFill>
                  <a:srgbClr val="FFC000"/>
                </a:solidFill>
              </a:rPr>
              <a:t>Performance</a:t>
            </a:r>
            <a:r>
              <a:rPr lang="en-US" dirty="0" smtClean="0">
                <a:solidFill>
                  <a:prstClr val="white"/>
                </a:solidFill>
              </a:rPr>
              <a:t> monitoring </a:t>
            </a:r>
          </a:p>
          <a:p>
            <a:pPr>
              <a:buClr>
                <a:srgbClr val="1CADE4"/>
              </a:buClr>
            </a:pPr>
            <a:endParaRPr lang="en-US" dirty="0">
              <a:solidFill>
                <a:prstClr val="white"/>
              </a:solidFill>
            </a:endParaRPr>
          </a:p>
        </p:txBody>
      </p:sp>
    </p:spTree>
    <p:extLst>
      <p:ext uri="{BB962C8B-B14F-4D97-AF65-F5344CB8AC3E}">
        <p14:creationId xmlns:p14="http://schemas.microsoft.com/office/powerpoint/2010/main" val="3284567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066800" y="383089"/>
            <a:ext cx="8596668" cy="1143000"/>
          </a:xfrm>
          <a:prstGeom prst="rect">
            <a:avLst/>
          </a:prstGeom>
          <a:noFill/>
        </p:spPr>
        <p:txBody>
          <a:bodyPr vert="horz" lIns="91440" tIns="45720" rIns="91440" bIns="45720" rtlCol="0" anchor="t">
            <a:normAutofit fontScale="97500"/>
          </a:bodyPr>
          <a:lstStyle>
            <a:lvl1pPr algn="ctr" defTabSz="457200" rtl="0" eaLnBrk="1" latinLnBrk="0" hangingPunct="1">
              <a:spcBef>
                <a:spcPct val="0"/>
              </a:spcBef>
              <a:buNone/>
              <a:defRPr sz="360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prstClr val="white"/>
                </a:solidFill>
              </a:rPr>
              <a:t>Outline</a:t>
            </a:r>
            <a:endParaRPr lang="en-US" dirty="0">
              <a:solidFill>
                <a:prstClr val="white"/>
              </a:solidFill>
            </a:endParaRPr>
          </a:p>
        </p:txBody>
      </p:sp>
      <p:sp>
        <p:nvSpPr>
          <p:cNvPr id="5" name="Content Placeholder 2"/>
          <p:cNvSpPr>
            <a:spLocks noGrp="1"/>
          </p:cNvSpPr>
          <p:nvPr>
            <p:ph idx="1"/>
          </p:nvPr>
        </p:nvSpPr>
        <p:spPr>
          <a:xfrm>
            <a:off x="1066800" y="2057402"/>
            <a:ext cx="8686800" cy="4800598"/>
          </a:xfrm>
        </p:spPr>
        <p:txBody>
          <a:bodyPr>
            <a:normAutofit/>
          </a:bodyPr>
          <a:lstStyle/>
          <a:p>
            <a:r>
              <a:rPr lang="en-US" sz="2400" dirty="0" smtClean="0"/>
              <a:t>Independent </a:t>
            </a:r>
            <a:r>
              <a:rPr lang="en-US" sz="2400" dirty="0"/>
              <a:t>Evaluation in the GEF</a:t>
            </a:r>
          </a:p>
          <a:p>
            <a:r>
              <a:rPr lang="en-US" sz="2400" dirty="0"/>
              <a:t>Monitoring and Evaluation Primer</a:t>
            </a:r>
          </a:p>
          <a:p>
            <a:r>
              <a:rPr lang="en-US" sz="2400" dirty="0" smtClean="0"/>
              <a:t>Monitoring and Evaluation Design </a:t>
            </a:r>
            <a:r>
              <a:rPr lang="en-US" sz="2400" dirty="0"/>
              <a:t>and </a:t>
            </a:r>
            <a:r>
              <a:rPr lang="en-US" sz="2400" dirty="0" smtClean="0"/>
              <a:t>Implementation</a:t>
            </a:r>
            <a:endParaRPr lang="en-US" sz="2400" dirty="0"/>
          </a:p>
          <a:p>
            <a:r>
              <a:rPr lang="en-US" sz="2400" dirty="0"/>
              <a:t>Terminal </a:t>
            </a:r>
            <a:r>
              <a:rPr lang="en-US" sz="2400" dirty="0" smtClean="0"/>
              <a:t>Evaluations</a:t>
            </a:r>
            <a:endParaRPr lang="en-US" sz="2400" dirty="0"/>
          </a:p>
          <a:p>
            <a:r>
              <a:rPr lang="en-US" sz="2400" dirty="0" smtClean="0"/>
              <a:t>Pulling it </a:t>
            </a:r>
            <a:r>
              <a:rPr lang="en-US" sz="2400" dirty="0" smtClean="0"/>
              <a:t>all Together</a:t>
            </a:r>
            <a:endParaRPr lang="en-US" sz="2400" dirty="0"/>
          </a:p>
        </p:txBody>
      </p:sp>
    </p:spTree>
    <p:extLst>
      <p:ext uri="{BB962C8B-B14F-4D97-AF65-F5344CB8AC3E}">
        <p14:creationId xmlns:p14="http://schemas.microsoft.com/office/powerpoint/2010/main" val="11451781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38328"/>
            <a:ext cx="8596668" cy="990600"/>
          </a:xfrm>
        </p:spPr>
        <p:txBody>
          <a:bodyPr/>
          <a:lstStyle/>
          <a:p>
            <a:r>
              <a:rPr lang="en-US" dirty="0"/>
              <a:t>Evaluation</a:t>
            </a:r>
          </a:p>
        </p:txBody>
      </p:sp>
      <p:sp>
        <p:nvSpPr>
          <p:cNvPr id="5" name="Cloud 4"/>
          <p:cNvSpPr/>
          <p:nvPr/>
        </p:nvSpPr>
        <p:spPr>
          <a:xfrm>
            <a:off x="267026" y="914401"/>
            <a:ext cx="5997053" cy="2672862"/>
          </a:xfrm>
          <a:prstGeom prst="cloud">
            <a:avLst/>
          </a:prstGeom>
          <a:solidFill>
            <a:schemeClr val="accent1">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921929" y="2645995"/>
            <a:ext cx="5342150" cy="576262"/>
          </a:xfrm>
        </p:spPr>
        <p:txBody>
          <a:bodyPr/>
          <a:lstStyle/>
          <a:p>
            <a:pPr>
              <a:spcBef>
                <a:spcPts val="0"/>
              </a:spcBef>
            </a:pPr>
            <a:r>
              <a:rPr lang="en-US" sz="2400" dirty="0">
                <a:solidFill>
                  <a:schemeClr val="accent2">
                    <a:lumMod val="75000"/>
                  </a:schemeClr>
                </a:solidFill>
              </a:rPr>
              <a:t>Are we doing the right thing</a:t>
            </a:r>
            <a:r>
              <a:rPr lang="en-US" sz="2400" dirty="0" smtClean="0">
                <a:solidFill>
                  <a:schemeClr val="accent2">
                    <a:lumMod val="75000"/>
                  </a:schemeClr>
                </a:solidFill>
              </a:rPr>
              <a:t>?</a:t>
            </a:r>
          </a:p>
          <a:p>
            <a:pPr>
              <a:spcBef>
                <a:spcPts val="0"/>
              </a:spcBef>
            </a:pPr>
            <a:r>
              <a:rPr lang="en-US" sz="2400" dirty="0" smtClean="0">
                <a:solidFill>
                  <a:schemeClr val="accent2">
                    <a:lumMod val="75000"/>
                  </a:schemeClr>
                </a:solidFill>
              </a:rPr>
              <a:t>Are we doing things right and efficiently?</a:t>
            </a:r>
            <a:endParaRPr lang="en-US" sz="2400" dirty="0" smtClean="0">
              <a:solidFill>
                <a:schemeClr val="accent2">
                  <a:lumMod val="75000"/>
                </a:schemeClr>
              </a:solidFill>
            </a:endParaRPr>
          </a:p>
          <a:p>
            <a:pPr>
              <a:spcBef>
                <a:spcPts val="0"/>
              </a:spcBef>
            </a:pPr>
            <a:r>
              <a:rPr lang="en-US" sz="2400" dirty="0" smtClean="0">
                <a:solidFill>
                  <a:schemeClr val="accent2">
                    <a:lumMod val="75000"/>
                  </a:schemeClr>
                </a:solidFill>
              </a:rPr>
              <a:t>Are </a:t>
            </a:r>
            <a:r>
              <a:rPr lang="en-US" sz="2400" dirty="0">
                <a:solidFill>
                  <a:schemeClr val="accent2">
                    <a:lumMod val="75000"/>
                  </a:schemeClr>
                </a:solidFill>
              </a:rPr>
              <a:t>there better ways of </a:t>
            </a:r>
            <a:r>
              <a:rPr lang="en-US" sz="2400" dirty="0" smtClean="0">
                <a:solidFill>
                  <a:schemeClr val="accent2">
                    <a:lumMod val="75000"/>
                  </a:schemeClr>
                </a:solidFill>
              </a:rPr>
              <a:t>doing it? </a:t>
            </a:r>
            <a:endParaRPr lang="en-US" sz="2400" dirty="0">
              <a:solidFill>
                <a:schemeClr val="accent2">
                  <a:lumMod val="75000"/>
                </a:schemeClr>
              </a:solidFill>
            </a:endParaRPr>
          </a:p>
          <a:p>
            <a:pPr>
              <a:spcBef>
                <a:spcPts val="0"/>
              </a:spcBef>
            </a:pPr>
            <a:endParaRPr lang="en-US" sz="2400" dirty="0">
              <a:solidFill>
                <a:schemeClr val="accent2">
                  <a:lumMod val="75000"/>
                </a:schemeClr>
              </a:solidFill>
            </a:endParaRPr>
          </a:p>
        </p:txBody>
      </p:sp>
      <p:sp>
        <p:nvSpPr>
          <p:cNvPr id="6" name="Oval Callout 5"/>
          <p:cNvSpPr/>
          <p:nvPr/>
        </p:nvSpPr>
        <p:spPr>
          <a:xfrm flipH="1">
            <a:off x="6367519" y="2357843"/>
            <a:ext cx="4829907" cy="3429000"/>
          </a:xfrm>
          <a:prstGeom prst="wedgeEllipse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Content Placeholder 3"/>
          <p:cNvSpPr>
            <a:spLocks noGrp="1"/>
          </p:cNvSpPr>
          <p:nvPr>
            <p:ph sz="half" idx="2"/>
          </p:nvPr>
        </p:nvSpPr>
        <p:spPr>
          <a:xfrm>
            <a:off x="5724816" y="3276004"/>
            <a:ext cx="4817707" cy="3679163"/>
          </a:xfrm>
        </p:spPr>
        <p:txBody>
          <a:bodyPr>
            <a:normAutofit/>
          </a:bodyPr>
          <a:lstStyle/>
          <a:p>
            <a:pPr marL="0" indent="0">
              <a:buNone/>
            </a:pPr>
            <a:r>
              <a:rPr lang="en-US" sz="2400" dirty="0" smtClean="0"/>
              <a:t>Evaluation is a </a:t>
            </a:r>
            <a:r>
              <a:rPr lang="en-US" sz="2400" i="1" dirty="0" smtClean="0">
                <a:solidFill>
                  <a:srgbClr val="FFC000"/>
                </a:solidFill>
              </a:rPr>
              <a:t>systematic</a:t>
            </a:r>
            <a:r>
              <a:rPr lang="en-US" sz="2400" dirty="0" smtClean="0"/>
              <a:t> assessment of an </a:t>
            </a:r>
            <a:r>
              <a:rPr lang="en-US" sz="2400" dirty="0" smtClean="0"/>
              <a:t>activity (program, strategy </a:t>
            </a:r>
            <a:r>
              <a:rPr lang="en-US" sz="2400" dirty="0" err="1" smtClean="0"/>
              <a:t>etc</a:t>
            </a:r>
            <a:r>
              <a:rPr lang="en-US" sz="2400" dirty="0" smtClean="0"/>
              <a:t>) that assesses relevance, effectiveness, efficiency and sustainability.</a:t>
            </a:r>
            <a:endParaRPr lang="en-US" sz="2400" dirty="0"/>
          </a:p>
        </p:txBody>
      </p:sp>
      <p:sp>
        <p:nvSpPr>
          <p:cNvPr id="7" name="Content Placeholder 3"/>
          <p:cNvSpPr txBox="1">
            <a:spLocks/>
          </p:cNvSpPr>
          <p:nvPr/>
        </p:nvSpPr>
        <p:spPr>
          <a:xfrm>
            <a:off x="458072" y="4754308"/>
            <a:ext cx="10084451" cy="367916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bg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bg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bg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Aft>
                <a:spcPts val="1200"/>
              </a:spcAft>
              <a:buClr>
                <a:srgbClr val="1CADE4"/>
              </a:buClr>
              <a:buFont typeface="Wingdings 3" charset="2"/>
              <a:buNone/>
            </a:pPr>
            <a:r>
              <a:rPr lang="en-US" dirty="0" smtClean="0">
                <a:solidFill>
                  <a:prstClr val="white"/>
                </a:solidFill>
              </a:rPr>
              <a:t>Project/Program Evaluations:</a:t>
            </a:r>
          </a:p>
          <a:p>
            <a:pPr marL="0" indent="0">
              <a:spcBef>
                <a:spcPts val="0"/>
              </a:spcBef>
              <a:buClr>
                <a:srgbClr val="1CADE4"/>
              </a:buClr>
              <a:buFont typeface="Wingdings 3" charset="2"/>
              <a:buNone/>
            </a:pPr>
            <a:r>
              <a:rPr lang="en-US" dirty="0" smtClean="0">
                <a:solidFill>
                  <a:srgbClr val="FFC000"/>
                </a:solidFill>
              </a:rPr>
              <a:t>Mid-term</a:t>
            </a:r>
          </a:p>
          <a:p>
            <a:pPr marL="0" indent="0">
              <a:spcBef>
                <a:spcPts val="0"/>
              </a:spcBef>
              <a:buClr>
                <a:srgbClr val="1CADE4"/>
              </a:buClr>
              <a:buFont typeface="Wingdings 3" charset="2"/>
              <a:buNone/>
            </a:pPr>
            <a:r>
              <a:rPr lang="en-US" dirty="0" smtClean="0">
                <a:solidFill>
                  <a:srgbClr val="FFC000"/>
                </a:solidFill>
              </a:rPr>
              <a:t>Terminal</a:t>
            </a:r>
          </a:p>
          <a:p>
            <a:pPr>
              <a:spcBef>
                <a:spcPts val="0"/>
              </a:spcBef>
              <a:buClr>
                <a:srgbClr val="1CADE4"/>
              </a:buClr>
            </a:pPr>
            <a:endParaRPr lang="en-US" dirty="0" smtClean="0">
              <a:solidFill>
                <a:prstClr val="white"/>
              </a:solidFill>
            </a:endParaRPr>
          </a:p>
          <a:p>
            <a:pPr marL="0" indent="0">
              <a:buClr>
                <a:srgbClr val="1CADE4"/>
              </a:buClr>
              <a:buFont typeface="Wingdings 3" charset="2"/>
              <a:buNone/>
            </a:pPr>
            <a:r>
              <a:rPr lang="en-US" dirty="0" smtClean="0">
                <a:solidFill>
                  <a:prstClr val="white"/>
                </a:solidFill>
              </a:rPr>
              <a:t>Other forms of evaluation: </a:t>
            </a:r>
            <a:r>
              <a:rPr lang="en-US" dirty="0" smtClean="0">
                <a:solidFill>
                  <a:srgbClr val="FFC000"/>
                </a:solidFill>
              </a:rPr>
              <a:t>impact</a:t>
            </a:r>
            <a:r>
              <a:rPr lang="en-US" dirty="0" smtClean="0">
                <a:solidFill>
                  <a:prstClr val="white"/>
                </a:solidFill>
              </a:rPr>
              <a:t>,</a:t>
            </a:r>
            <a:r>
              <a:rPr lang="en-US" dirty="0" smtClean="0">
                <a:solidFill>
                  <a:srgbClr val="FFC000"/>
                </a:solidFill>
              </a:rPr>
              <a:t> process</a:t>
            </a:r>
            <a:r>
              <a:rPr lang="en-US" dirty="0" smtClean="0">
                <a:solidFill>
                  <a:prstClr val="white"/>
                </a:solidFill>
              </a:rPr>
              <a:t>,</a:t>
            </a:r>
            <a:r>
              <a:rPr lang="en-US" dirty="0" smtClean="0">
                <a:solidFill>
                  <a:srgbClr val="FFC000"/>
                </a:solidFill>
              </a:rPr>
              <a:t> portfolio</a:t>
            </a:r>
            <a:r>
              <a:rPr lang="en-US" dirty="0" smtClean="0">
                <a:solidFill>
                  <a:prstClr val="white"/>
                </a:solidFill>
              </a:rPr>
              <a:t>,</a:t>
            </a:r>
            <a:r>
              <a:rPr lang="en-US" dirty="0" smtClean="0">
                <a:solidFill>
                  <a:srgbClr val="FFC000"/>
                </a:solidFill>
              </a:rPr>
              <a:t> performance</a:t>
            </a:r>
            <a:r>
              <a:rPr lang="en-US" dirty="0" smtClean="0">
                <a:solidFill>
                  <a:prstClr val="white"/>
                </a:solidFill>
              </a:rPr>
              <a:t>,</a:t>
            </a:r>
            <a:r>
              <a:rPr lang="en-US" dirty="0" smtClean="0">
                <a:solidFill>
                  <a:srgbClr val="FFC000"/>
                </a:solidFill>
              </a:rPr>
              <a:t> thematic</a:t>
            </a:r>
            <a:r>
              <a:rPr lang="en-US" dirty="0" smtClean="0">
                <a:solidFill>
                  <a:prstClr val="white"/>
                </a:solidFill>
              </a:rPr>
              <a:t>,</a:t>
            </a:r>
            <a:r>
              <a:rPr lang="en-US" dirty="0" smtClean="0">
                <a:solidFill>
                  <a:srgbClr val="FFC000"/>
                </a:solidFill>
              </a:rPr>
              <a:t> process</a:t>
            </a:r>
          </a:p>
          <a:p>
            <a:pPr>
              <a:buClr>
                <a:srgbClr val="1CADE4"/>
              </a:buClr>
            </a:pPr>
            <a:endParaRPr lang="en-US" dirty="0">
              <a:solidFill>
                <a:prstClr val="white"/>
              </a:solidFill>
            </a:endParaRPr>
          </a:p>
        </p:txBody>
      </p:sp>
    </p:spTree>
    <p:extLst>
      <p:ext uri="{BB962C8B-B14F-4D97-AF65-F5344CB8AC3E}">
        <p14:creationId xmlns:p14="http://schemas.microsoft.com/office/powerpoint/2010/main" val="3590608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38328"/>
            <a:ext cx="8596668" cy="990600"/>
          </a:xfrm>
        </p:spPr>
        <p:txBody>
          <a:bodyPr>
            <a:noAutofit/>
          </a:bodyPr>
          <a:lstStyle/>
          <a:p>
            <a:r>
              <a:rPr lang="en-US" dirty="0"/>
              <a:t>Monitoring and Evaluation</a:t>
            </a:r>
            <a:br>
              <a:rPr lang="en-US" dirty="0"/>
            </a:br>
            <a:endParaRPr lang="en-US" dirty="0"/>
          </a:p>
        </p:txBody>
      </p:sp>
      <p:sp>
        <p:nvSpPr>
          <p:cNvPr id="4" name="Content Placeholder 3"/>
          <p:cNvSpPr>
            <a:spLocks noGrp="1"/>
          </p:cNvSpPr>
          <p:nvPr>
            <p:ph sz="half" idx="2"/>
          </p:nvPr>
        </p:nvSpPr>
        <p:spPr>
          <a:xfrm>
            <a:off x="769530" y="1537296"/>
            <a:ext cx="4118993" cy="4441163"/>
          </a:xfrm>
        </p:spPr>
        <p:txBody>
          <a:bodyPr>
            <a:normAutofit/>
          </a:bodyPr>
          <a:lstStyle/>
          <a:p>
            <a:pPr marL="0" indent="0">
              <a:buNone/>
            </a:pPr>
            <a:r>
              <a:rPr lang="en-US" sz="2400" dirty="0"/>
              <a:t>Monitoring:</a:t>
            </a:r>
          </a:p>
          <a:p>
            <a:pPr>
              <a:buFont typeface="Wingdings" panose="05000000000000000000" pitchFamily="2" charset="2"/>
              <a:buChar char="Ø"/>
            </a:pPr>
            <a:r>
              <a:rPr lang="en-US" dirty="0"/>
              <a:t>Clarifies program objectives</a:t>
            </a:r>
          </a:p>
          <a:p>
            <a:pPr>
              <a:buFont typeface="Wingdings" panose="05000000000000000000" pitchFamily="2" charset="2"/>
              <a:buChar char="Ø"/>
            </a:pPr>
            <a:r>
              <a:rPr lang="en-US" dirty="0"/>
              <a:t>Links activities and their resources  to objectives</a:t>
            </a:r>
          </a:p>
          <a:p>
            <a:pPr>
              <a:buFont typeface="Wingdings" panose="05000000000000000000" pitchFamily="2" charset="2"/>
              <a:buChar char="Ø"/>
            </a:pPr>
            <a:r>
              <a:rPr lang="en-US" dirty="0"/>
              <a:t>Translates objectives into indicators and sets targets and baselines</a:t>
            </a:r>
          </a:p>
          <a:p>
            <a:pPr>
              <a:buFont typeface="Wingdings" panose="05000000000000000000" pitchFamily="2" charset="2"/>
              <a:buChar char="Ø"/>
            </a:pPr>
            <a:r>
              <a:rPr lang="en-US" dirty="0"/>
              <a:t>Routinely collects data, compares actual results with targets</a:t>
            </a:r>
          </a:p>
          <a:p>
            <a:pPr>
              <a:buFont typeface="Wingdings" panose="05000000000000000000" pitchFamily="2" charset="2"/>
              <a:buChar char="Ø"/>
            </a:pPr>
            <a:r>
              <a:rPr lang="en-US" dirty="0"/>
              <a:t>Reports progress to managers and alerts them to problems</a:t>
            </a:r>
          </a:p>
          <a:p>
            <a:pPr marL="171450" indent="-171450">
              <a:buFontTx/>
              <a:buChar char="-"/>
            </a:pPr>
            <a:endParaRPr lang="en-US" dirty="0"/>
          </a:p>
        </p:txBody>
      </p:sp>
      <p:sp>
        <p:nvSpPr>
          <p:cNvPr id="5" name="Content Placeholder 3"/>
          <p:cNvSpPr txBox="1">
            <a:spLocks/>
          </p:cNvSpPr>
          <p:nvPr/>
        </p:nvSpPr>
        <p:spPr>
          <a:xfrm>
            <a:off x="5702499" y="1537296"/>
            <a:ext cx="4432371" cy="444116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bg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bg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bg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rgbClr val="1CADE4"/>
              </a:buClr>
              <a:buFontTx/>
              <a:buNone/>
            </a:pPr>
            <a:r>
              <a:rPr lang="en-US" sz="2400" dirty="0" smtClean="0">
                <a:solidFill>
                  <a:prstClr val="white"/>
                </a:solidFill>
              </a:rPr>
              <a:t>Evaluation:</a:t>
            </a:r>
          </a:p>
          <a:p>
            <a:pPr>
              <a:buClr>
                <a:srgbClr val="1CADE4"/>
              </a:buClr>
              <a:buFont typeface="Wingdings" panose="05000000000000000000" pitchFamily="2" charset="2"/>
              <a:buChar char="Ø"/>
            </a:pPr>
            <a:r>
              <a:rPr lang="en-US" dirty="0" smtClean="0">
                <a:solidFill>
                  <a:prstClr val="white"/>
                </a:solidFill>
              </a:rPr>
              <a:t>Analyzes why intended results were or were not achieved</a:t>
            </a:r>
          </a:p>
          <a:p>
            <a:pPr>
              <a:buClr>
                <a:srgbClr val="1CADE4"/>
              </a:buClr>
              <a:buFont typeface="Wingdings" panose="05000000000000000000" pitchFamily="2" charset="2"/>
              <a:buChar char="Ø"/>
            </a:pPr>
            <a:r>
              <a:rPr lang="en-US" dirty="0" smtClean="0">
                <a:solidFill>
                  <a:prstClr val="white"/>
                </a:solidFill>
              </a:rPr>
              <a:t>Assesses specific causal contributions of activities to results</a:t>
            </a:r>
          </a:p>
          <a:p>
            <a:pPr>
              <a:buClr>
                <a:srgbClr val="1CADE4"/>
              </a:buClr>
              <a:buFont typeface="Wingdings" panose="05000000000000000000" pitchFamily="2" charset="2"/>
              <a:buChar char="Ø"/>
            </a:pPr>
            <a:r>
              <a:rPr lang="en-US" dirty="0" smtClean="0">
                <a:solidFill>
                  <a:prstClr val="white"/>
                </a:solidFill>
              </a:rPr>
              <a:t>Examines implementation process </a:t>
            </a:r>
          </a:p>
          <a:p>
            <a:pPr>
              <a:buClr>
                <a:srgbClr val="1CADE4"/>
              </a:buClr>
              <a:buFont typeface="Wingdings" panose="05000000000000000000" pitchFamily="2" charset="2"/>
              <a:buChar char="Ø"/>
            </a:pPr>
            <a:r>
              <a:rPr lang="en-US" dirty="0" smtClean="0">
                <a:solidFill>
                  <a:prstClr val="white"/>
                </a:solidFill>
              </a:rPr>
              <a:t>Explores unintended results</a:t>
            </a:r>
          </a:p>
          <a:p>
            <a:pPr>
              <a:buClr>
                <a:srgbClr val="1CADE4"/>
              </a:buClr>
              <a:buFont typeface="Wingdings" panose="05000000000000000000" pitchFamily="2" charset="2"/>
              <a:buChar char="Ø"/>
            </a:pPr>
            <a:r>
              <a:rPr lang="en-US" dirty="0" smtClean="0">
                <a:solidFill>
                  <a:prstClr val="white"/>
                </a:solidFill>
              </a:rPr>
              <a:t>Provides lessons, highlights significant accomplishment or program potential, and offers recommendations for improvement</a:t>
            </a:r>
          </a:p>
          <a:p>
            <a:pPr>
              <a:buClr>
                <a:srgbClr val="1CADE4"/>
              </a:buClr>
            </a:pPr>
            <a:endParaRPr lang="en-US" dirty="0">
              <a:solidFill>
                <a:prstClr val="white"/>
              </a:solidFill>
            </a:endParaRPr>
          </a:p>
        </p:txBody>
      </p:sp>
      <p:sp>
        <p:nvSpPr>
          <p:cNvPr id="6" name="Rectangle 5"/>
          <p:cNvSpPr/>
          <p:nvPr/>
        </p:nvSpPr>
        <p:spPr>
          <a:xfrm>
            <a:off x="7743670" y="6186827"/>
            <a:ext cx="1862946" cy="307777"/>
          </a:xfrm>
          <a:prstGeom prst="rect">
            <a:avLst/>
          </a:prstGeom>
        </p:spPr>
        <p:txBody>
          <a:bodyPr wrap="none">
            <a:spAutoFit/>
          </a:bodyPr>
          <a:lstStyle/>
          <a:p>
            <a:r>
              <a:rPr lang="en-US" sz="1400" dirty="0">
                <a:solidFill>
                  <a:prstClr val="white"/>
                </a:solidFill>
              </a:rPr>
              <a:t>Source: IPDET (2009)</a:t>
            </a:r>
          </a:p>
        </p:txBody>
      </p:sp>
    </p:spTree>
    <p:extLst>
      <p:ext uri="{BB962C8B-B14F-4D97-AF65-F5344CB8AC3E}">
        <p14:creationId xmlns:p14="http://schemas.microsoft.com/office/powerpoint/2010/main" val="23193729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38328"/>
            <a:ext cx="8596668" cy="990600"/>
          </a:xfrm>
        </p:spPr>
        <p:txBody>
          <a:bodyPr>
            <a:noAutofit/>
          </a:bodyPr>
          <a:lstStyle/>
          <a:p>
            <a:r>
              <a:rPr lang="en-US" dirty="0" smtClean="0"/>
              <a:t>It starts with a …Theory </a:t>
            </a:r>
            <a:r>
              <a:rPr lang="en-US" dirty="0"/>
              <a:t>of </a:t>
            </a:r>
            <a:r>
              <a:rPr lang="en-US" dirty="0" smtClean="0"/>
              <a:t>Change</a:t>
            </a:r>
            <a:r>
              <a:rPr lang="en-US" dirty="0"/>
              <a:t/>
            </a:r>
            <a:br>
              <a:rPr lang="en-US" dirty="0"/>
            </a:br>
            <a:endParaRPr lang="en-US" dirty="0"/>
          </a:p>
        </p:txBody>
      </p:sp>
      <p:graphicFrame>
        <p:nvGraphicFramePr>
          <p:cNvPr id="3" name="Diagram 2"/>
          <p:cNvGraphicFramePr/>
          <p:nvPr>
            <p:extLst>
              <p:ext uri="{D42A27DB-BD31-4B8C-83A1-F6EECF244321}">
                <p14:modId xmlns:p14="http://schemas.microsoft.com/office/powerpoint/2010/main" val="666074590"/>
              </p:ext>
            </p:extLst>
          </p:nvPr>
        </p:nvGraphicFramePr>
        <p:xfrm>
          <a:off x="572874" y="2130642"/>
          <a:ext cx="7076813" cy="5958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2932122" y="6483642"/>
            <a:ext cx="1439818" cy="369332"/>
          </a:xfrm>
          <a:prstGeom prst="rect">
            <a:avLst/>
          </a:prstGeom>
        </p:spPr>
        <p:txBody>
          <a:bodyPr wrap="none">
            <a:spAutoFit/>
          </a:bodyPr>
          <a:lstStyle/>
          <a:p>
            <a:r>
              <a:rPr lang="en-US" dirty="0">
                <a:solidFill>
                  <a:prstClr val="white"/>
                </a:solidFill>
              </a:rPr>
              <a:t>assumptions</a:t>
            </a:r>
          </a:p>
        </p:txBody>
      </p:sp>
      <p:sp>
        <p:nvSpPr>
          <p:cNvPr id="8" name="Rectangle 7"/>
          <p:cNvSpPr/>
          <p:nvPr/>
        </p:nvSpPr>
        <p:spPr>
          <a:xfrm>
            <a:off x="5250707" y="5683423"/>
            <a:ext cx="3838798" cy="584775"/>
          </a:xfrm>
          <a:prstGeom prst="rect">
            <a:avLst/>
          </a:prstGeom>
        </p:spPr>
        <p:txBody>
          <a:bodyPr wrap="square">
            <a:spAutoFit/>
          </a:bodyPr>
          <a:lstStyle/>
          <a:p>
            <a:r>
              <a:rPr lang="en-US" sz="3200" dirty="0">
                <a:solidFill>
                  <a:prstClr val="white"/>
                </a:solidFill>
              </a:rPr>
              <a:t>context</a:t>
            </a:r>
          </a:p>
        </p:txBody>
      </p:sp>
      <p:sp>
        <p:nvSpPr>
          <p:cNvPr id="9" name="Rectangle 8"/>
          <p:cNvSpPr/>
          <p:nvPr/>
        </p:nvSpPr>
        <p:spPr>
          <a:xfrm>
            <a:off x="7649687" y="1842057"/>
            <a:ext cx="1439818" cy="369332"/>
          </a:xfrm>
          <a:prstGeom prst="rect">
            <a:avLst/>
          </a:prstGeom>
        </p:spPr>
        <p:txBody>
          <a:bodyPr wrap="none">
            <a:spAutoFit/>
          </a:bodyPr>
          <a:lstStyle/>
          <a:p>
            <a:r>
              <a:rPr lang="en-US" dirty="0">
                <a:solidFill>
                  <a:prstClr val="white"/>
                </a:solidFill>
              </a:rPr>
              <a:t>assumptions</a:t>
            </a:r>
          </a:p>
        </p:txBody>
      </p:sp>
      <p:cxnSp>
        <p:nvCxnSpPr>
          <p:cNvPr id="12" name="Straight Connector 11"/>
          <p:cNvCxnSpPr/>
          <p:nvPr/>
        </p:nvCxnSpPr>
        <p:spPr>
          <a:xfrm>
            <a:off x="665036" y="6268198"/>
            <a:ext cx="9089215" cy="0"/>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11" name="Content Placeholder 4"/>
          <p:cNvPicPr>
            <a:picLocks noGrp="1" noChangeAspect="1"/>
          </p:cNvPicPr>
          <p:nvPr>
            <p:ph sz="half" idx="2"/>
          </p:nvPr>
        </p:nvPicPr>
        <p:blipFill>
          <a:blip r:embed="rId8">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6444158" y="1752600"/>
            <a:ext cx="5791200" cy="5222903"/>
          </a:xfrm>
          <a:prstGeom prst="rect">
            <a:avLst/>
          </a:prstGeom>
        </p:spPr>
      </p:pic>
    </p:spTree>
    <p:extLst>
      <p:ext uri="{BB962C8B-B14F-4D97-AF65-F5344CB8AC3E}">
        <p14:creationId xmlns:p14="http://schemas.microsoft.com/office/powerpoint/2010/main" val="17014842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635" y="165767"/>
            <a:ext cx="8596668" cy="990600"/>
          </a:xfrm>
        </p:spPr>
        <p:txBody>
          <a:bodyPr/>
          <a:lstStyle/>
          <a:p>
            <a:r>
              <a:rPr lang="en-US" dirty="0" smtClean="0"/>
              <a:t>Measurement: Indicators</a:t>
            </a:r>
            <a:endParaRPr lang="en-US" dirty="0"/>
          </a:p>
        </p:txBody>
      </p:sp>
      <p:grpSp>
        <p:nvGrpSpPr>
          <p:cNvPr id="6" name="Group 5"/>
          <p:cNvGrpSpPr/>
          <p:nvPr/>
        </p:nvGrpSpPr>
        <p:grpSpPr>
          <a:xfrm>
            <a:off x="538009" y="2041887"/>
            <a:ext cx="9320534" cy="847322"/>
            <a:chOff x="508698" y="1966217"/>
            <a:chExt cx="9427845" cy="857079"/>
          </a:xfrm>
        </p:grpSpPr>
        <p:grpSp>
          <p:nvGrpSpPr>
            <p:cNvPr id="7" name="Group 6"/>
            <p:cNvGrpSpPr/>
            <p:nvPr/>
          </p:nvGrpSpPr>
          <p:grpSpPr>
            <a:xfrm>
              <a:off x="508698" y="1966217"/>
              <a:ext cx="9427845" cy="857079"/>
              <a:chOff x="508699" y="1966217"/>
              <a:chExt cx="9427861" cy="857079"/>
            </a:xfrm>
          </p:grpSpPr>
          <p:sp>
            <p:nvSpPr>
              <p:cNvPr id="12" name="Freeform 11"/>
              <p:cNvSpPr/>
              <p:nvPr/>
            </p:nvSpPr>
            <p:spPr>
              <a:xfrm>
                <a:off x="508699" y="1966217"/>
                <a:ext cx="1428463" cy="857078"/>
              </a:xfrm>
              <a:custGeom>
                <a:avLst/>
                <a:gdLst>
                  <a:gd name="connsiteX0" fmla="*/ 0 w 1428463"/>
                  <a:gd name="connsiteY0" fmla="*/ 85708 h 857078"/>
                  <a:gd name="connsiteX1" fmla="*/ 85708 w 1428463"/>
                  <a:gd name="connsiteY1" fmla="*/ 0 h 857078"/>
                  <a:gd name="connsiteX2" fmla="*/ 1342755 w 1428463"/>
                  <a:gd name="connsiteY2" fmla="*/ 0 h 857078"/>
                  <a:gd name="connsiteX3" fmla="*/ 1428463 w 1428463"/>
                  <a:gd name="connsiteY3" fmla="*/ 85708 h 857078"/>
                  <a:gd name="connsiteX4" fmla="*/ 1428463 w 1428463"/>
                  <a:gd name="connsiteY4" fmla="*/ 771370 h 857078"/>
                  <a:gd name="connsiteX5" fmla="*/ 1342755 w 1428463"/>
                  <a:gd name="connsiteY5" fmla="*/ 857078 h 857078"/>
                  <a:gd name="connsiteX6" fmla="*/ 85708 w 1428463"/>
                  <a:gd name="connsiteY6" fmla="*/ 857078 h 857078"/>
                  <a:gd name="connsiteX7" fmla="*/ 0 w 1428463"/>
                  <a:gd name="connsiteY7" fmla="*/ 771370 h 857078"/>
                  <a:gd name="connsiteX8" fmla="*/ 0 w 1428463"/>
                  <a:gd name="connsiteY8" fmla="*/ 85708 h 85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463" h="857078">
                    <a:moveTo>
                      <a:pt x="0" y="85708"/>
                    </a:moveTo>
                    <a:cubicBezTo>
                      <a:pt x="0" y="38373"/>
                      <a:pt x="38373" y="0"/>
                      <a:pt x="85708" y="0"/>
                    </a:cubicBezTo>
                    <a:lnTo>
                      <a:pt x="1342755" y="0"/>
                    </a:lnTo>
                    <a:cubicBezTo>
                      <a:pt x="1390090" y="0"/>
                      <a:pt x="1428463" y="38373"/>
                      <a:pt x="1428463" y="85708"/>
                    </a:cubicBezTo>
                    <a:lnTo>
                      <a:pt x="1428463" y="771370"/>
                    </a:lnTo>
                    <a:cubicBezTo>
                      <a:pt x="1428463" y="818705"/>
                      <a:pt x="1390090" y="857078"/>
                      <a:pt x="1342755" y="857078"/>
                    </a:cubicBezTo>
                    <a:lnTo>
                      <a:pt x="85708" y="857078"/>
                    </a:lnTo>
                    <a:cubicBezTo>
                      <a:pt x="38373" y="857078"/>
                      <a:pt x="0" y="818705"/>
                      <a:pt x="0" y="771370"/>
                    </a:cubicBezTo>
                    <a:lnTo>
                      <a:pt x="0" y="85708"/>
                    </a:lnTo>
                    <a:close/>
                  </a:path>
                </a:pathLst>
              </a:custGeom>
              <a:ln w="6350"/>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113" tIns="105113" rIns="105113" bIns="105113" numCol="1" spcCol="1270" anchor="ctr" anchorCtr="0">
                <a:noAutofit/>
              </a:bodyPr>
              <a:lstStyle/>
              <a:p>
                <a:pPr algn="ctr" defTabSz="933450">
                  <a:lnSpc>
                    <a:spcPct val="90000"/>
                  </a:lnSpc>
                  <a:spcBef>
                    <a:spcPct val="0"/>
                  </a:spcBef>
                  <a:spcAft>
                    <a:spcPct val="35000"/>
                  </a:spcAft>
                </a:pPr>
                <a:r>
                  <a:rPr lang="en-US" sz="2100" dirty="0" smtClean="0">
                    <a:solidFill>
                      <a:prstClr val="white"/>
                    </a:solidFill>
                  </a:rPr>
                  <a:t>Inputs</a:t>
                </a:r>
                <a:endParaRPr lang="en-US" sz="2100" dirty="0">
                  <a:solidFill>
                    <a:prstClr val="white"/>
                  </a:solidFill>
                </a:endParaRPr>
              </a:p>
            </p:txBody>
          </p:sp>
          <p:sp>
            <p:nvSpPr>
              <p:cNvPr id="13" name="Freeform 12"/>
              <p:cNvSpPr/>
              <p:nvPr/>
            </p:nvSpPr>
            <p:spPr>
              <a:xfrm>
                <a:off x="2080010" y="2445617"/>
                <a:ext cx="302834" cy="354259"/>
              </a:xfrm>
              <a:custGeom>
                <a:avLst/>
                <a:gdLst>
                  <a:gd name="connsiteX0" fmla="*/ 0 w 302834"/>
                  <a:gd name="connsiteY0" fmla="*/ 70852 h 354259"/>
                  <a:gd name="connsiteX1" fmla="*/ 151417 w 302834"/>
                  <a:gd name="connsiteY1" fmla="*/ 70852 h 354259"/>
                  <a:gd name="connsiteX2" fmla="*/ 151417 w 302834"/>
                  <a:gd name="connsiteY2" fmla="*/ 0 h 354259"/>
                  <a:gd name="connsiteX3" fmla="*/ 302834 w 302834"/>
                  <a:gd name="connsiteY3" fmla="*/ 177130 h 354259"/>
                  <a:gd name="connsiteX4" fmla="*/ 151417 w 302834"/>
                  <a:gd name="connsiteY4" fmla="*/ 354259 h 354259"/>
                  <a:gd name="connsiteX5" fmla="*/ 151417 w 302834"/>
                  <a:gd name="connsiteY5" fmla="*/ 283407 h 354259"/>
                  <a:gd name="connsiteX6" fmla="*/ 0 w 302834"/>
                  <a:gd name="connsiteY6" fmla="*/ 283407 h 354259"/>
                  <a:gd name="connsiteX7" fmla="*/ 0 w 302834"/>
                  <a:gd name="connsiteY7" fmla="*/ 70852 h 35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34" h="354259">
                    <a:moveTo>
                      <a:pt x="0" y="70852"/>
                    </a:moveTo>
                    <a:lnTo>
                      <a:pt x="151417" y="70852"/>
                    </a:lnTo>
                    <a:lnTo>
                      <a:pt x="151417" y="0"/>
                    </a:lnTo>
                    <a:lnTo>
                      <a:pt x="302834" y="177130"/>
                    </a:lnTo>
                    <a:lnTo>
                      <a:pt x="151417" y="354259"/>
                    </a:lnTo>
                    <a:lnTo>
                      <a:pt x="151417" y="283407"/>
                    </a:lnTo>
                    <a:lnTo>
                      <a:pt x="0" y="283407"/>
                    </a:lnTo>
                    <a:lnTo>
                      <a:pt x="0" y="7085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0852" rIns="90850" bIns="70852" numCol="1" spcCol="1270" anchor="ctr" anchorCtr="0">
                <a:noAutofit/>
              </a:bodyPr>
              <a:lstStyle/>
              <a:p>
                <a:pPr algn="ctr" defTabSz="711200">
                  <a:lnSpc>
                    <a:spcPct val="90000"/>
                  </a:lnSpc>
                  <a:spcBef>
                    <a:spcPct val="0"/>
                  </a:spcBef>
                  <a:spcAft>
                    <a:spcPct val="35000"/>
                  </a:spcAft>
                </a:pPr>
                <a:endParaRPr lang="en-US" sz="1600">
                  <a:solidFill>
                    <a:prstClr val="white"/>
                  </a:solidFill>
                </a:endParaRPr>
              </a:p>
            </p:txBody>
          </p:sp>
          <p:sp>
            <p:nvSpPr>
              <p:cNvPr id="14" name="Freeform 13"/>
              <p:cNvSpPr/>
              <p:nvPr/>
            </p:nvSpPr>
            <p:spPr>
              <a:xfrm>
                <a:off x="2508549" y="1966217"/>
                <a:ext cx="1428463" cy="857078"/>
              </a:xfrm>
              <a:custGeom>
                <a:avLst/>
                <a:gdLst>
                  <a:gd name="connsiteX0" fmla="*/ 0 w 1428463"/>
                  <a:gd name="connsiteY0" fmla="*/ 85708 h 857078"/>
                  <a:gd name="connsiteX1" fmla="*/ 85708 w 1428463"/>
                  <a:gd name="connsiteY1" fmla="*/ 0 h 857078"/>
                  <a:gd name="connsiteX2" fmla="*/ 1342755 w 1428463"/>
                  <a:gd name="connsiteY2" fmla="*/ 0 h 857078"/>
                  <a:gd name="connsiteX3" fmla="*/ 1428463 w 1428463"/>
                  <a:gd name="connsiteY3" fmla="*/ 85708 h 857078"/>
                  <a:gd name="connsiteX4" fmla="*/ 1428463 w 1428463"/>
                  <a:gd name="connsiteY4" fmla="*/ 771370 h 857078"/>
                  <a:gd name="connsiteX5" fmla="*/ 1342755 w 1428463"/>
                  <a:gd name="connsiteY5" fmla="*/ 857078 h 857078"/>
                  <a:gd name="connsiteX6" fmla="*/ 85708 w 1428463"/>
                  <a:gd name="connsiteY6" fmla="*/ 857078 h 857078"/>
                  <a:gd name="connsiteX7" fmla="*/ 0 w 1428463"/>
                  <a:gd name="connsiteY7" fmla="*/ 771370 h 857078"/>
                  <a:gd name="connsiteX8" fmla="*/ 0 w 1428463"/>
                  <a:gd name="connsiteY8" fmla="*/ 85708 h 85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463" h="857078">
                    <a:moveTo>
                      <a:pt x="0" y="85708"/>
                    </a:moveTo>
                    <a:cubicBezTo>
                      <a:pt x="0" y="38373"/>
                      <a:pt x="38373" y="0"/>
                      <a:pt x="85708" y="0"/>
                    </a:cubicBezTo>
                    <a:lnTo>
                      <a:pt x="1342755" y="0"/>
                    </a:lnTo>
                    <a:cubicBezTo>
                      <a:pt x="1390090" y="0"/>
                      <a:pt x="1428463" y="38373"/>
                      <a:pt x="1428463" y="85708"/>
                    </a:cubicBezTo>
                    <a:lnTo>
                      <a:pt x="1428463" y="771370"/>
                    </a:lnTo>
                    <a:cubicBezTo>
                      <a:pt x="1428463" y="818705"/>
                      <a:pt x="1390090" y="857078"/>
                      <a:pt x="1342755" y="857078"/>
                    </a:cubicBezTo>
                    <a:lnTo>
                      <a:pt x="85708" y="857078"/>
                    </a:lnTo>
                    <a:cubicBezTo>
                      <a:pt x="38373" y="857078"/>
                      <a:pt x="0" y="818705"/>
                      <a:pt x="0" y="771370"/>
                    </a:cubicBezTo>
                    <a:lnTo>
                      <a:pt x="0" y="85708"/>
                    </a:lnTo>
                    <a:close/>
                  </a:path>
                </a:pathLst>
              </a:custGeom>
              <a:ln w="6350"/>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113" tIns="105113" rIns="105113" bIns="105113" numCol="1" spcCol="1270" anchor="ctr" anchorCtr="0">
                <a:noAutofit/>
              </a:bodyPr>
              <a:lstStyle/>
              <a:p>
                <a:pPr algn="ctr" defTabSz="933450">
                  <a:lnSpc>
                    <a:spcPct val="90000"/>
                  </a:lnSpc>
                  <a:spcBef>
                    <a:spcPct val="0"/>
                  </a:spcBef>
                  <a:spcAft>
                    <a:spcPct val="35000"/>
                  </a:spcAft>
                </a:pPr>
                <a:r>
                  <a:rPr lang="en-US" sz="2100" dirty="0" smtClean="0">
                    <a:solidFill>
                      <a:prstClr val="white"/>
                    </a:solidFill>
                  </a:rPr>
                  <a:t>Activities</a:t>
                </a:r>
                <a:endParaRPr lang="en-US" sz="2100" dirty="0">
                  <a:solidFill>
                    <a:prstClr val="white"/>
                  </a:solidFill>
                </a:endParaRPr>
              </a:p>
            </p:txBody>
          </p:sp>
          <p:sp>
            <p:nvSpPr>
              <p:cNvPr id="15" name="Freeform 14"/>
              <p:cNvSpPr/>
              <p:nvPr/>
            </p:nvSpPr>
            <p:spPr>
              <a:xfrm>
                <a:off x="4079859" y="2445617"/>
                <a:ext cx="302834" cy="354259"/>
              </a:xfrm>
              <a:custGeom>
                <a:avLst/>
                <a:gdLst>
                  <a:gd name="connsiteX0" fmla="*/ 0 w 302834"/>
                  <a:gd name="connsiteY0" fmla="*/ 70852 h 354259"/>
                  <a:gd name="connsiteX1" fmla="*/ 151417 w 302834"/>
                  <a:gd name="connsiteY1" fmla="*/ 70852 h 354259"/>
                  <a:gd name="connsiteX2" fmla="*/ 151417 w 302834"/>
                  <a:gd name="connsiteY2" fmla="*/ 0 h 354259"/>
                  <a:gd name="connsiteX3" fmla="*/ 302834 w 302834"/>
                  <a:gd name="connsiteY3" fmla="*/ 177130 h 354259"/>
                  <a:gd name="connsiteX4" fmla="*/ 151417 w 302834"/>
                  <a:gd name="connsiteY4" fmla="*/ 354259 h 354259"/>
                  <a:gd name="connsiteX5" fmla="*/ 151417 w 302834"/>
                  <a:gd name="connsiteY5" fmla="*/ 283407 h 354259"/>
                  <a:gd name="connsiteX6" fmla="*/ 0 w 302834"/>
                  <a:gd name="connsiteY6" fmla="*/ 283407 h 354259"/>
                  <a:gd name="connsiteX7" fmla="*/ 0 w 302834"/>
                  <a:gd name="connsiteY7" fmla="*/ 70852 h 35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34" h="354259">
                    <a:moveTo>
                      <a:pt x="0" y="70852"/>
                    </a:moveTo>
                    <a:lnTo>
                      <a:pt x="151417" y="70852"/>
                    </a:lnTo>
                    <a:lnTo>
                      <a:pt x="151417" y="0"/>
                    </a:lnTo>
                    <a:lnTo>
                      <a:pt x="302834" y="177130"/>
                    </a:lnTo>
                    <a:lnTo>
                      <a:pt x="151417" y="354259"/>
                    </a:lnTo>
                    <a:lnTo>
                      <a:pt x="151417" y="283407"/>
                    </a:lnTo>
                    <a:lnTo>
                      <a:pt x="0" y="283407"/>
                    </a:lnTo>
                    <a:lnTo>
                      <a:pt x="0" y="7085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0852" rIns="90850" bIns="70852" numCol="1" spcCol="1270" anchor="ctr" anchorCtr="0">
                <a:noAutofit/>
              </a:bodyPr>
              <a:lstStyle/>
              <a:p>
                <a:pPr algn="ctr" defTabSz="711200">
                  <a:lnSpc>
                    <a:spcPct val="90000"/>
                  </a:lnSpc>
                  <a:spcBef>
                    <a:spcPct val="0"/>
                  </a:spcBef>
                  <a:spcAft>
                    <a:spcPct val="35000"/>
                  </a:spcAft>
                </a:pPr>
                <a:endParaRPr lang="en-US" sz="1600">
                  <a:solidFill>
                    <a:prstClr val="white"/>
                  </a:solidFill>
                </a:endParaRPr>
              </a:p>
            </p:txBody>
          </p:sp>
          <p:sp>
            <p:nvSpPr>
              <p:cNvPr id="16" name="Freeform 15"/>
              <p:cNvSpPr/>
              <p:nvPr/>
            </p:nvSpPr>
            <p:spPr>
              <a:xfrm>
                <a:off x="4508398" y="1966218"/>
                <a:ext cx="1428463" cy="857078"/>
              </a:xfrm>
              <a:custGeom>
                <a:avLst/>
                <a:gdLst>
                  <a:gd name="connsiteX0" fmla="*/ 0 w 1428463"/>
                  <a:gd name="connsiteY0" fmla="*/ 85708 h 857078"/>
                  <a:gd name="connsiteX1" fmla="*/ 85708 w 1428463"/>
                  <a:gd name="connsiteY1" fmla="*/ 0 h 857078"/>
                  <a:gd name="connsiteX2" fmla="*/ 1342755 w 1428463"/>
                  <a:gd name="connsiteY2" fmla="*/ 0 h 857078"/>
                  <a:gd name="connsiteX3" fmla="*/ 1428463 w 1428463"/>
                  <a:gd name="connsiteY3" fmla="*/ 85708 h 857078"/>
                  <a:gd name="connsiteX4" fmla="*/ 1428463 w 1428463"/>
                  <a:gd name="connsiteY4" fmla="*/ 771370 h 857078"/>
                  <a:gd name="connsiteX5" fmla="*/ 1342755 w 1428463"/>
                  <a:gd name="connsiteY5" fmla="*/ 857078 h 857078"/>
                  <a:gd name="connsiteX6" fmla="*/ 85708 w 1428463"/>
                  <a:gd name="connsiteY6" fmla="*/ 857078 h 857078"/>
                  <a:gd name="connsiteX7" fmla="*/ 0 w 1428463"/>
                  <a:gd name="connsiteY7" fmla="*/ 771370 h 857078"/>
                  <a:gd name="connsiteX8" fmla="*/ 0 w 1428463"/>
                  <a:gd name="connsiteY8" fmla="*/ 85708 h 85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463" h="857078">
                    <a:moveTo>
                      <a:pt x="0" y="85708"/>
                    </a:moveTo>
                    <a:cubicBezTo>
                      <a:pt x="0" y="38373"/>
                      <a:pt x="38373" y="0"/>
                      <a:pt x="85708" y="0"/>
                    </a:cubicBezTo>
                    <a:lnTo>
                      <a:pt x="1342755" y="0"/>
                    </a:lnTo>
                    <a:cubicBezTo>
                      <a:pt x="1390090" y="0"/>
                      <a:pt x="1428463" y="38373"/>
                      <a:pt x="1428463" y="85708"/>
                    </a:cubicBezTo>
                    <a:lnTo>
                      <a:pt x="1428463" y="771370"/>
                    </a:lnTo>
                    <a:cubicBezTo>
                      <a:pt x="1428463" y="818705"/>
                      <a:pt x="1390090" y="857078"/>
                      <a:pt x="1342755" y="857078"/>
                    </a:cubicBezTo>
                    <a:lnTo>
                      <a:pt x="85708" y="857078"/>
                    </a:lnTo>
                    <a:cubicBezTo>
                      <a:pt x="38373" y="857078"/>
                      <a:pt x="0" y="818705"/>
                      <a:pt x="0" y="771370"/>
                    </a:cubicBezTo>
                    <a:lnTo>
                      <a:pt x="0" y="85708"/>
                    </a:lnTo>
                    <a:close/>
                  </a:path>
                </a:pathLst>
              </a:custGeom>
              <a:ln w="6350"/>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113" tIns="105113" rIns="105113" bIns="105113" numCol="1" spcCol="1270" anchor="ctr" anchorCtr="0">
                <a:noAutofit/>
              </a:bodyPr>
              <a:lstStyle/>
              <a:p>
                <a:pPr algn="ctr" defTabSz="933450">
                  <a:lnSpc>
                    <a:spcPct val="90000"/>
                  </a:lnSpc>
                  <a:spcBef>
                    <a:spcPct val="0"/>
                  </a:spcBef>
                  <a:spcAft>
                    <a:spcPct val="35000"/>
                  </a:spcAft>
                </a:pPr>
                <a:r>
                  <a:rPr lang="en-US" sz="2100" dirty="0">
                    <a:solidFill>
                      <a:prstClr val="white"/>
                    </a:solidFill>
                  </a:rPr>
                  <a:t>Outputs</a:t>
                </a:r>
              </a:p>
            </p:txBody>
          </p:sp>
          <p:sp>
            <p:nvSpPr>
              <p:cNvPr id="17" name="Freeform 16"/>
              <p:cNvSpPr/>
              <p:nvPr/>
            </p:nvSpPr>
            <p:spPr>
              <a:xfrm>
                <a:off x="6079708" y="2445617"/>
                <a:ext cx="302834" cy="354259"/>
              </a:xfrm>
              <a:custGeom>
                <a:avLst/>
                <a:gdLst>
                  <a:gd name="connsiteX0" fmla="*/ 0 w 302834"/>
                  <a:gd name="connsiteY0" fmla="*/ 70852 h 354259"/>
                  <a:gd name="connsiteX1" fmla="*/ 151417 w 302834"/>
                  <a:gd name="connsiteY1" fmla="*/ 70852 h 354259"/>
                  <a:gd name="connsiteX2" fmla="*/ 151417 w 302834"/>
                  <a:gd name="connsiteY2" fmla="*/ 0 h 354259"/>
                  <a:gd name="connsiteX3" fmla="*/ 302834 w 302834"/>
                  <a:gd name="connsiteY3" fmla="*/ 177130 h 354259"/>
                  <a:gd name="connsiteX4" fmla="*/ 151417 w 302834"/>
                  <a:gd name="connsiteY4" fmla="*/ 354259 h 354259"/>
                  <a:gd name="connsiteX5" fmla="*/ 151417 w 302834"/>
                  <a:gd name="connsiteY5" fmla="*/ 283407 h 354259"/>
                  <a:gd name="connsiteX6" fmla="*/ 0 w 302834"/>
                  <a:gd name="connsiteY6" fmla="*/ 283407 h 354259"/>
                  <a:gd name="connsiteX7" fmla="*/ 0 w 302834"/>
                  <a:gd name="connsiteY7" fmla="*/ 70852 h 35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34" h="354259">
                    <a:moveTo>
                      <a:pt x="0" y="70852"/>
                    </a:moveTo>
                    <a:lnTo>
                      <a:pt x="151417" y="70852"/>
                    </a:lnTo>
                    <a:lnTo>
                      <a:pt x="151417" y="0"/>
                    </a:lnTo>
                    <a:lnTo>
                      <a:pt x="302834" y="177130"/>
                    </a:lnTo>
                    <a:lnTo>
                      <a:pt x="151417" y="354259"/>
                    </a:lnTo>
                    <a:lnTo>
                      <a:pt x="151417" y="283407"/>
                    </a:lnTo>
                    <a:lnTo>
                      <a:pt x="0" y="283407"/>
                    </a:lnTo>
                    <a:lnTo>
                      <a:pt x="0" y="7085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0852" rIns="90850" bIns="70852" numCol="1" spcCol="1270" anchor="ctr" anchorCtr="0">
                <a:noAutofit/>
              </a:bodyPr>
              <a:lstStyle/>
              <a:p>
                <a:pPr algn="ctr" defTabSz="711200">
                  <a:lnSpc>
                    <a:spcPct val="90000"/>
                  </a:lnSpc>
                  <a:spcBef>
                    <a:spcPct val="0"/>
                  </a:spcBef>
                  <a:spcAft>
                    <a:spcPct val="35000"/>
                  </a:spcAft>
                </a:pPr>
                <a:endParaRPr lang="en-US" sz="1600">
                  <a:solidFill>
                    <a:prstClr val="white"/>
                  </a:solidFill>
                </a:endParaRPr>
              </a:p>
            </p:txBody>
          </p:sp>
          <p:sp>
            <p:nvSpPr>
              <p:cNvPr id="18" name="Freeform 17"/>
              <p:cNvSpPr/>
              <p:nvPr/>
            </p:nvSpPr>
            <p:spPr>
              <a:xfrm>
                <a:off x="6508247" y="1966217"/>
                <a:ext cx="1428463" cy="857078"/>
              </a:xfrm>
              <a:custGeom>
                <a:avLst/>
                <a:gdLst>
                  <a:gd name="connsiteX0" fmla="*/ 0 w 1428463"/>
                  <a:gd name="connsiteY0" fmla="*/ 85708 h 857078"/>
                  <a:gd name="connsiteX1" fmla="*/ 85708 w 1428463"/>
                  <a:gd name="connsiteY1" fmla="*/ 0 h 857078"/>
                  <a:gd name="connsiteX2" fmla="*/ 1342755 w 1428463"/>
                  <a:gd name="connsiteY2" fmla="*/ 0 h 857078"/>
                  <a:gd name="connsiteX3" fmla="*/ 1428463 w 1428463"/>
                  <a:gd name="connsiteY3" fmla="*/ 85708 h 857078"/>
                  <a:gd name="connsiteX4" fmla="*/ 1428463 w 1428463"/>
                  <a:gd name="connsiteY4" fmla="*/ 771370 h 857078"/>
                  <a:gd name="connsiteX5" fmla="*/ 1342755 w 1428463"/>
                  <a:gd name="connsiteY5" fmla="*/ 857078 h 857078"/>
                  <a:gd name="connsiteX6" fmla="*/ 85708 w 1428463"/>
                  <a:gd name="connsiteY6" fmla="*/ 857078 h 857078"/>
                  <a:gd name="connsiteX7" fmla="*/ 0 w 1428463"/>
                  <a:gd name="connsiteY7" fmla="*/ 771370 h 857078"/>
                  <a:gd name="connsiteX8" fmla="*/ 0 w 1428463"/>
                  <a:gd name="connsiteY8" fmla="*/ 85708 h 85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463" h="857078">
                    <a:moveTo>
                      <a:pt x="0" y="85708"/>
                    </a:moveTo>
                    <a:cubicBezTo>
                      <a:pt x="0" y="38373"/>
                      <a:pt x="38373" y="0"/>
                      <a:pt x="85708" y="0"/>
                    </a:cubicBezTo>
                    <a:lnTo>
                      <a:pt x="1342755" y="0"/>
                    </a:lnTo>
                    <a:cubicBezTo>
                      <a:pt x="1390090" y="0"/>
                      <a:pt x="1428463" y="38373"/>
                      <a:pt x="1428463" y="85708"/>
                    </a:cubicBezTo>
                    <a:lnTo>
                      <a:pt x="1428463" y="771370"/>
                    </a:lnTo>
                    <a:cubicBezTo>
                      <a:pt x="1428463" y="818705"/>
                      <a:pt x="1390090" y="857078"/>
                      <a:pt x="1342755" y="857078"/>
                    </a:cubicBezTo>
                    <a:lnTo>
                      <a:pt x="85708" y="857078"/>
                    </a:lnTo>
                    <a:cubicBezTo>
                      <a:pt x="38373" y="857078"/>
                      <a:pt x="0" y="818705"/>
                      <a:pt x="0" y="771370"/>
                    </a:cubicBezTo>
                    <a:lnTo>
                      <a:pt x="0" y="85708"/>
                    </a:lnTo>
                    <a:close/>
                  </a:path>
                </a:pathLst>
              </a:custGeom>
              <a:ln w="6350"/>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113" tIns="105113" rIns="105113" bIns="105113" numCol="1" spcCol="1270" anchor="ctr" anchorCtr="0">
                <a:noAutofit/>
              </a:bodyPr>
              <a:lstStyle/>
              <a:p>
                <a:pPr algn="ctr" defTabSz="933450">
                  <a:lnSpc>
                    <a:spcPct val="90000"/>
                  </a:lnSpc>
                  <a:spcBef>
                    <a:spcPct val="0"/>
                  </a:spcBef>
                  <a:spcAft>
                    <a:spcPct val="35000"/>
                  </a:spcAft>
                </a:pPr>
                <a:r>
                  <a:rPr lang="en-US" sz="2100" dirty="0">
                    <a:solidFill>
                      <a:prstClr val="white"/>
                    </a:solidFill>
                  </a:rPr>
                  <a:t>Outcomes</a:t>
                </a:r>
              </a:p>
            </p:txBody>
          </p:sp>
          <p:sp>
            <p:nvSpPr>
              <p:cNvPr id="19" name="Freeform 18"/>
              <p:cNvSpPr/>
              <p:nvPr/>
            </p:nvSpPr>
            <p:spPr>
              <a:xfrm>
                <a:off x="8079558" y="2445617"/>
                <a:ext cx="302834" cy="354259"/>
              </a:xfrm>
              <a:custGeom>
                <a:avLst/>
                <a:gdLst>
                  <a:gd name="connsiteX0" fmla="*/ 0 w 302834"/>
                  <a:gd name="connsiteY0" fmla="*/ 70852 h 354259"/>
                  <a:gd name="connsiteX1" fmla="*/ 151417 w 302834"/>
                  <a:gd name="connsiteY1" fmla="*/ 70852 h 354259"/>
                  <a:gd name="connsiteX2" fmla="*/ 151417 w 302834"/>
                  <a:gd name="connsiteY2" fmla="*/ 0 h 354259"/>
                  <a:gd name="connsiteX3" fmla="*/ 302834 w 302834"/>
                  <a:gd name="connsiteY3" fmla="*/ 177130 h 354259"/>
                  <a:gd name="connsiteX4" fmla="*/ 151417 w 302834"/>
                  <a:gd name="connsiteY4" fmla="*/ 354259 h 354259"/>
                  <a:gd name="connsiteX5" fmla="*/ 151417 w 302834"/>
                  <a:gd name="connsiteY5" fmla="*/ 283407 h 354259"/>
                  <a:gd name="connsiteX6" fmla="*/ 0 w 302834"/>
                  <a:gd name="connsiteY6" fmla="*/ 283407 h 354259"/>
                  <a:gd name="connsiteX7" fmla="*/ 0 w 302834"/>
                  <a:gd name="connsiteY7" fmla="*/ 70852 h 35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34" h="354259">
                    <a:moveTo>
                      <a:pt x="0" y="70852"/>
                    </a:moveTo>
                    <a:lnTo>
                      <a:pt x="151417" y="70852"/>
                    </a:lnTo>
                    <a:lnTo>
                      <a:pt x="151417" y="0"/>
                    </a:lnTo>
                    <a:lnTo>
                      <a:pt x="302834" y="177130"/>
                    </a:lnTo>
                    <a:lnTo>
                      <a:pt x="151417" y="354259"/>
                    </a:lnTo>
                    <a:lnTo>
                      <a:pt x="151417" y="283407"/>
                    </a:lnTo>
                    <a:lnTo>
                      <a:pt x="0" y="283407"/>
                    </a:lnTo>
                    <a:lnTo>
                      <a:pt x="0" y="7085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0852" rIns="90850" bIns="70852" numCol="1" spcCol="1270" anchor="ctr" anchorCtr="0">
                <a:noAutofit/>
              </a:bodyPr>
              <a:lstStyle/>
              <a:p>
                <a:pPr algn="ctr" defTabSz="711200">
                  <a:lnSpc>
                    <a:spcPct val="90000"/>
                  </a:lnSpc>
                  <a:spcBef>
                    <a:spcPct val="0"/>
                  </a:spcBef>
                  <a:spcAft>
                    <a:spcPct val="35000"/>
                  </a:spcAft>
                </a:pPr>
                <a:endParaRPr lang="en-US" sz="1600">
                  <a:solidFill>
                    <a:prstClr val="white"/>
                  </a:solidFill>
                </a:endParaRPr>
              </a:p>
            </p:txBody>
          </p:sp>
          <p:sp>
            <p:nvSpPr>
              <p:cNvPr id="20" name="Freeform 19"/>
              <p:cNvSpPr/>
              <p:nvPr/>
            </p:nvSpPr>
            <p:spPr>
              <a:xfrm>
                <a:off x="8508097" y="1966217"/>
                <a:ext cx="1428463" cy="857078"/>
              </a:xfrm>
              <a:custGeom>
                <a:avLst/>
                <a:gdLst>
                  <a:gd name="connsiteX0" fmla="*/ 0 w 1428463"/>
                  <a:gd name="connsiteY0" fmla="*/ 85708 h 857078"/>
                  <a:gd name="connsiteX1" fmla="*/ 85708 w 1428463"/>
                  <a:gd name="connsiteY1" fmla="*/ 0 h 857078"/>
                  <a:gd name="connsiteX2" fmla="*/ 1342755 w 1428463"/>
                  <a:gd name="connsiteY2" fmla="*/ 0 h 857078"/>
                  <a:gd name="connsiteX3" fmla="*/ 1428463 w 1428463"/>
                  <a:gd name="connsiteY3" fmla="*/ 85708 h 857078"/>
                  <a:gd name="connsiteX4" fmla="*/ 1428463 w 1428463"/>
                  <a:gd name="connsiteY4" fmla="*/ 771370 h 857078"/>
                  <a:gd name="connsiteX5" fmla="*/ 1342755 w 1428463"/>
                  <a:gd name="connsiteY5" fmla="*/ 857078 h 857078"/>
                  <a:gd name="connsiteX6" fmla="*/ 85708 w 1428463"/>
                  <a:gd name="connsiteY6" fmla="*/ 857078 h 857078"/>
                  <a:gd name="connsiteX7" fmla="*/ 0 w 1428463"/>
                  <a:gd name="connsiteY7" fmla="*/ 771370 h 857078"/>
                  <a:gd name="connsiteX8" fmla="*/ 0 w 1428463"/>
                  <a:gd name="connsiteY8" fmla="*/ 85708 h 85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463" h="857078">
                    <a:moveTo>
                      <a:pt x="0" y="85708"/>
                    </a:moveTo>
                    <a:cubicBezTo>
                      <a:pt x="0" y="38373"/>
                      <a:pt x="38373" y="0"/>
                      <a:pt x="85708" y="0"/>
                    </a:cubicBezTo>
                    <a:lnTo>
                      <a:pt x="1342755" y="0"/>
                    </a:lnTo>
                    <a:cubicBezTo>
                      <a:pt x="1390090" y="0"/>
                      <a:pt x="1428463" y="38373"/>
                      <a:pt x="1428463" y="85708"/>
                    </a:cubicBezTo>
                    <a:lnTo>
                      <a:pt x="1428463" y="771370"/>
                    </a:lnTo>
                    <a:cubicBezTo>
                      <a:pt x="1428463" y="818705"/>
                      <a:pt x="1390090" y="857078"/>
                      <a:pt x="1342755" y="857078"/>
                    </a:cubicBezTo>
                    <a:lnTo>
                      <a:pt x="85708" y="857078"/>
                    </a:lnTo>
                    <a:cubicBezTo>
                      <a:pt x="38373" y="857078"/>
                      <a:pt x="0" y="818705"/>
                      <a:pt x="0" y="771370"/>
                    </a:cubicBezTo>
                    <a:lnTo>
                      <a:pt x="0" y="85708"/>
                    </a:lnTo>
                    <a:close/>
                  </a:path>
                </a:pathLst>
              </a:custGeom>
              <a:ln w="6350"/>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113" tIns="105113" rIns="105113" bIns="105113" numCol="1" spcCol="1270" anchor="ctr" anchorCtr="0">
                <a:noAutofit/>
              </a:bodyPr>
              <a:lstStyle/>
              <a:p>
                <a:pPr algn="ctr" defTabSz="933450">
                  <a:lnSpc>
                    <a:spcPct val="90000"/>
                  </a:lnSpc>
                  <a:spcBef>
                    <a:spcPct val="0"/>
                  </a:spcBef>
                  <a:spcAft>
                    <a:spcPct val="35000"/>
                  </a:spcAft>
                </a:pPr>
                <a:r>
                  <a:rPr lang="en-US" sz="2100" smtClean="0">
                    <a:solidFill>
                      <a:prstClr val="white"/>
                    </a:solidFill>
                  </a:rPr>
                  <a:t> Impacts </a:t>
                </a:r>
                <a:endParaRPr lang="en-US" sz="2100" dirty="0">
                  <a:solidFill>
                    <a:prstClr val="white"/>
                  </a:solidFill>
                </a:endParaRPr>
              </a:p>
            </p:txBody>
          </p:sp>
        </p:grpSp>
        <p:sp>
          <p:nvSpPr>
            <p:cNvPr id="8" name="Freeform 7"/>
            <p:cNvSpPr/>
            <p:nvPr/>
          </p:nvSpPr>
          <p:spPr>
            <a:xfrm flipH="1">
              <a:off x="2023421" y="2035313"/>
              <a:ext cx="288688" cy="354259"/>
            </a:xfrm>
            <a:custGeom>
              <a:avLst/>
              <a:gdLst>
                <a:gd name="connsiteX0" fmla="*/ 0 w 302834"/>
                <a:gd name="connsiteY0" fmla="*/ 70852 h 354259"/>
                <a:gd name="connsiteX1" fmla="*/ 151417 w 302834"/>
                <a:gd name="connsiteY1" fmla="*/ 70852 h 354259"/>
                <a:gd name="connsiteX2" fmla="*/ 151417 w 302834"/>
                <a:gd name="connsiteY2" fmla="*/ 0 h 354259"/>
                <a:gd name="connsiteX3" fmla="*/ 302834 w 302834"/>
                <a:gd name="connsiteY3" fmla="*/ 177130 h 354259"/>
                <a:gd name="connsiteX4" fmla="*/ 151417 w 302834"/>
                <a:gd name="connsiteY4" fmla="*/ 354259 h 354259"/>
                <a:gd name="connsiteX5" fmla="*/ 151417 w 302834"/>
                <a:gd name="connsiteY5" fmla="*/ 283407 h 354259"/>
                <a:gd name="connsiteX6" fmla="*/ 0 w 302834"/>
                <a:gd name="connsiteY6" fmla="*/ 283407 h 354259"/>
                <a:gd name="connsiteX7" fmla="*/ 0 w 302834"/>
                <a:gd name="connsiteY7" fmla="*/ 70852 h 35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34" h="354259">
                  <a:moveTo>
                    <a:pt x="0" y="70852"/>
                  </a:moveTo>
                  <a:lnTo>
                    <a:pt x="151417" y="70852"/>
                  </a:lnTo>
                  <a:lnTo>
                    <a:pt x="151417" y="0"/>
                  </a:lnTo>
                  <a:lnTo>
                    <a:pt x="302834" y="177130"/>
                  </a:lnTo>
                  <a:lnTo>
                    <a:pt x="151417" y="354259"/>
                  </a:lnTo>
                  <a:lnTo>
                    <a:pt x="151417" y="283407"/>
                  </a:lnTo>
                  <a:lnTo>
                    <a:pt x="0" y="283407"/>
                  </a:lnTo>
                  <a:lnTo>
                    <a:pt x="0" y="7085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0852" rIns="90850" bIns="70852" numCol="1" spcCol="1270" anchor="ctr" anchorCtr="0">
              <a:noAutofit/>
            </a:bodyPr>
            <a:lstStyle/>
            <a:p>
              <a:pPr algn="ctr" defTabSz="711200">
                <a:lnSpc>
                  <a:spcPct val="90000"/>
                </a:lnSpc>
                <a:spcBef>
                  <a:spcPct val="0"/>
                </a:spcBef>
                <a:spcAft>
                  <a:spcPct val="35000"/>
                </a:spcAft>
              </a:pPr>
              <a:endParaRPr lang="en-US" sz="1600">
                <a:solidFill>
                  <a:prstClr val="white"/>
                </a:solidFill>
              </a:endParaRPr>
            </a:p>
          </p:txBody>
        </p:sp>
        <p:sp>
          <p:nvSpPr>
            <p:cNvPr id="9" name="Freeform 8"/>
            <p:cNvSpPr/>
            <p:nvPr/>
          </p:nvSpPr>
          <p:spPr>
            <a:xfrm flipH="1">
              <a:off x="4023267" y="2035313"/>
              <a:ext cx="288688" cy="354259"/>
            </a:xfrm>
            <a:custGeom>
              <a:avLst/>
              <a:gdLst>
                <a:gd name="connsiteX0" fmla="*/ 0 w 302834"/>
                <a:gd name="connsiteY0" fmla="*/ 70852 h 354259"/>
                <a:gd name="connsiteX1" fmla="*/ 151417 w 302834"/>
                <a:gd name="connsiteY1" fmla="*/ 70852 h 354259"/>
                <a:gd name="connsiteX2" fmla="*/ 151417 w 302834"/>
                <a:gd name="connsiteY2" fmla="*/ 0 h 354259"/>
                <a:gd name="connsiteX3" fmla="*/ 302834 w 302834"/>
                <a:gd name="connsiteY3" fmla="*/ 177130 h 354259"/>
                <a:gd name="connsiteX4" fmla="*/ 151417 w 302834"/>
                <a:gd name="connsiteY4" fmla="*/ 354259 h 354259"/>
                <a:gd name="connsiteX5" fmla="*/ 151417 w 302834"/>
                <a:gd name="connsiteY5" fmla="*/ 283407 h 354259"/>
                <a:gd name="connsiteX6" fmla="*/ 0 w 302834"/>
                <a:gd name="connsiteY6" fmla="*/ 283407 h 354259"/>
                <a:gd name="connsiteX7" fmla="*/ 0 w 302834"/>
                <a:gd name="connsiteY7" fmla="*/ 70852 h 35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34" h="354259">
                  <a:moveTo>
                    <a:pt x="0" y="70852"/>
                  </a:moveTo>
                  <a:lnTo>
                    <a:pt x="151417" y="70852"/>
                  </a:lnTo>
                  <a:lnTo>
                    <a:pt x="151417" y="0"/>
                  </a:lnTo>
                  <a:lnTo>
                    <a:pt x="302834" y="177130"/>
                  </a:lnTo>
                  <a:lnTo>
                    <a:pt x="151417" y="354259"/>
                  </a:lnTo>
                  <a:lnTo>
                    <a:pt x="151417" y="283407"/>
                  </a:lnTo>
                  <a:lnTo>
                    <a:pt x="0" y="283407"/>
                  </a:lnTo>
                  <a:lnTo>
                    <a:pt x="0" y="7085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0852" rIns="90850" bIns="70852" numCol="1" spcCol="1270" anchor="ctr" anchorCtr="0">
              <a:noAutofit/>
            </a:bodyPr>
            <a:lstStyle/>
            <a:p>
              <a:pPr algn="ctr" defTabSz="711200">
                <a:lnSpc>
                  <a:spcPct val="90000"/>
                </a:lnSpc>
                <a:spcBef>
                  <a:spcPct val="0"/>
                </a:spcBef>
                <a:spcAft>
                  <a:spcPct val="35000"/>
                </a:spcAft>
              </a:pPr>
              <a:endParaRPr lang="en-US" sz="1600">
                <a:solidFill>
                  <a:prstClr val="white"/>
                </a:solidFill>
              </a:endParaRPr>
            </a:p>
          </p:txBody>
        </p:sp>
        <p:sp>
          <p:nvSpPr>
            <p:cNvPr id="10" name="Freeform 9"/>
            <p:cNvSpPr/>
            <p:nvPr/>
          </p:nvSpPr>
          <p:spPr>
            <a:xfrm flipH="1">
              <a:off x="6023115" y="2035313"/>
              <a:ext cx="288688" cy="354259"/>
            </a:xfrm>
            <a:custGeom>
              <a:avLst/>
              <a:gdLst>
                <a:gd name="connsiteX0" fmla="*/ 0 w 302834"/>
                <a:gd name="connsiteY0" fmla="*/ 70852 h 354259"/>
                <a:gd name="connsiteX1" fmla="*/ 151417 w 302834"/>
                <a:gd name="connsiteY1" fmla="*/ 70852 h 354259"/>
                <a:gd name="connsiteX2" fmla="*/ 151417 w 302834"/>
                <a:gd name="connsiteY2" fmla="*/ 0 h 354259"/>
                <a:gd name="connsiteX3" fmla="*/ 302834 w 302834"/>
                <a:gd name="connsiteY3" fmla="*/ 177130 h 354259"/>
                <a:gd name="connsiteX4" fmla="*/ 151417 w 302834"/>
                <a:gd name="connsiteY4" fmla="*/ 354259 h 354259"/>
                <a:gd name="connsiteX5" fmla="*/ 151417 w 302834"/>
                <a:gd name="connsiteY5" fmla="*/ 283407 h 354259"/>
                <a:gd name="connsiteX6" fmla="*/ 0 w 302834"/>
                <a:gd name="connsiteY6" fmla="*/ 283407 h 354259"/>
                <a:gd name="connsiteX7" fmla="*/ 0 w 302834"/>
                <a:gd name="connsiteY7" fmla="*/ 70852 h 35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34" h="354259">
                  <a:moveTo>
                    <a:pt x="0" y="70852"/>
                  </a:moveTo>
                  <a:lnTo>
                    <a:pt x="151417" y="70852"/>
                  </a:lnTo>
                  <a:lnTo>
                    <a:pt x="151417" y="0"/>
                  </a:lnTo>
                  <a:lnTo>
                    <a:pt x="302834" y="177130"/>
                  </a:lnTo>
                  <a:lnTo>
                    <a:pt x="151417" y="354259"/>
                  </a:lnTo>
                  <a:lnTo>
                    <a:pt x="151417" y="283407"/>
                  </a:lnTo>
                  <a:lnTo>
                    <a:pt x="0" y="283407"/>
                  </a:lnTo>
                  <a:lnTo>
                    <a:pt x="0" y="7085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0852" rIns="90850" bIns="70852" numCol="1" spcCol="1270" anchor="ctr" anchorCtr="0">
              <a:noAutofit/>
            </a:bodyPr>
            <a:lstStyle/>
            <a:p>
              <a:pPr algn="ctr" defTabSz="711200">
                <a:lnSpc>
                  <a:spcPct val="90000"/>
                </a:lnSpc>
                <a:spcBef>
                  <a:spcPct val="0"/>
                </a:spcBef>
                <a:spcAft>
                  <a:spcPct val="35000"/>
                </a:spcAft>
              </a:pPr>
              <a:endParaRPr lang="en-US" sz="1600">
                <a:solidFill>
                  <a:prstClr val="white"/>
                </a:solidFill>
              </a:endParaRPr>
            </a:p>
          </p:txBody>
        </p:sp>
        <p:sp>
          <p:nvSpPr>
            <p:cNvPr id="11" name="Freeform 10"/>
            <p:cNvSpPr/>
            <p:nvPr/>
          </p:nvSpPr>
          <p:spPr>
            <a:xfrm flipH="1">
              <a:off x="8022973" y="2035313"/>
              <a:ext cx="288688" cy="354259"/>
            </a:xfrm>
            <a:custGeom>
              <a:avLst/>
              <a:gdLst>
                <a:gd name="connsiteX0" fmla="*/ 0 w 302834"/>
                <a:gd name="connsiteY0" fmla="*/ 70852 h 354259"/>
                <a:gd name="connsiteX1" fmla="*/ 151417 w 302834"/>
                <a:gd name="connsiteY1" fmla="*/ 70852 h 354259"/>
                <a:gd name="connsiteX2" fmla="*/ 151417 w 302834"/>
                <a:gd name="connsiteY2" fmla="*/ 0 h 354259"/>
                <a:gd name="connsiteX3" fmla="*/ 302834 w 302834"/>
                <a:gd name="connsiteY3" fmla="*/ 177130 h 354259"/>
                <a:gd name="connsiteX4" fmla="*/ 151417 w 302834"/>
                <a:gd name="connsiteY4" fmla="*/ 354259 h 354259"/>
                <a:gd name="connsiteX5" fmla="*/ 151417 w 302834"/>
                <a:gd name="connsiteY5" fmla="*/ 283407 h 354259"/>
                <a:gd name="connsiteX6" fmla="*/ 0 w 302834"/>
                <a:gd name="connsiteY6" fmla="*/ 283407 h 354259"/>
                <a:gd name="connsiteX7" fmla="*/ 0 w 302834"/>
                <a:gd name="connsiteY7" fmla="*/ 70852 h 35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34" h="354259">
                  <a:moveTo>
                    <a:pt x="0" y="70852"/>
                  </a:moveTo>
                  <a:lnTo>
                    <a:pt x="151417" y="70852"/>
                  </a:lnTo>
                  <a:lnTo>
                    <a:pt x="151417" y="0"/>
                  </a:lnTo>
                  <a:lnTo>
                    <a:pt x="302834" y="177130"/>
                  </a:lnTo>
                  <a:lnTo>
                    <a:pt x="151417" y="354259"/>
                  </a:lnTo>
                  <a:lnTo>
                    <a:pt x="151417" y="283407"/>
                  </a:lnTo>
                  <a:lnTo>
                    <a:pt x="0" y="283407"/>
                  </a:lnTo>
                  <a:lnTo>
                    <a:pt x="0" y="7085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0852" rIns="90850" bIns="70852" numCol="1" spcCol="1270" anchor="ctr" anchorCtr="0">
              <a:noAutofit/>
            </a:bodyPr>
            <a:lstStyle/>
            <a:p>
              <a:pPr algn="ctr" defTabSz="711200">
                <a:lnSpc>
                  <a:spcPct val="90000"/>
                </a:lnSpc>
                <a:spcBef>
                  <a:spcPct val="0"/>
                </a:spcBef>
                <a:spcAft>
                  <a:spcPct val="35000"/>
                </a:spcAft>
              </a:pPr>
              <a:endParaRPr lang="en-US" sz="1600">
                <a:solidFill>
                  <a:prstClr val="white"/>
                </a:solidFill>
              </a:endParaRPr>
            </a:p>
          </p:txBody>
        </p:sp>
      </p:grpSp>
      <p:sp>
        <p:nvSpPr>
          <p:cNvPr id="21" name="Right Brace 20"/>
          <p:cNvSpPr/>
          <p:nvPr/>
        </p:nvSpPr>
        <p:spPr>
          <a:xfrm rot="5400000">
            <a:off x="7648795" y="1779835"/>
            <a:ext cx="921319" cy="3474001"/>
          </a:xfrm>
          <a:prstGeom prst="rightBrace">
            <a:avLst>
              <a:gd name="adj1" fmla="val 8333"/>
              <a:gd name="adj2" fmla="val 487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2" name="Right Brace 21"/>
          <p:cNvSpPr/>
          <p:nvPr/>
        </p:nvSpPr>
        <p:spPr>
          <a:xfrm rot="5400000">
            <a:off x="2958994" y="805169"/>
            <a:ext cx="458248" cy="5326469"/>
          </a:xfrm>
          <a:prstGeom prst="rightBrace">
            <a:avLst>
              <a:gd name="adj1" fmla="val 8333"/>
              <a:gd name="adj2" fmla="val 487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3" name="Rectangle 22"/>
          <p:cNvSpPr/>
          <p:nvPr/>
        </p:nvSpPr>
        <p:spPr>
          <a:xfrm>
            <a:off x="7088215" y="3648039"/>
            <a:ext cx="2327881" cy="369332"/>
          </a:xfrm>
          <a:prstGeom prst="rect">
            <a:avLst/>
          </a:prstGeom>
        </p:spPr>
        <p:txBody>
          <a:bodyPr wrap="none">
            <a:spAutoFit/>
          </a:bodyPr>
          <a:lstStyle/>
          <a:p>
            <a:r>
              <a:rPr lang="en-US" dirty="0" smtClean="0">
                <a:solidFill>
                  <a:prstClr val="white"/>
                </a:solidFill>
              </a:rPr>
              <a:t>indicators </a:t>
            </a:r>
            <a:r>
              <a:rPr lang="en-US" dirty="0">
                <a:solidFill>
                  <a:prstClr val="white"/>
                </a:solidFill>
              </a:rPr>
              <a:t>for </a:t>
            </a:r>
            <a:r>
              <a:rPr lang="en-US" dirty="0" smtClean="0">
                <a:solidFill>
                  <a:prstClr val="white"/>
                </a:solidFill>
              </a:rPr>
              <a:t>results</a:t>
            </a:r>
            <a:endParaRPr lang="en-US" dirty="0">
              <a:solidFill>
                <a:prstClr val="white"/>
              </a:solidFill>
            </a:endParaRPr>
          </a:p>
        </p:txBody>
      </p:sp>
      <p:sp>
        <p:nvSpPr>
          <p:cNvPr id="24" name="Rectangle 23"/>
          <p:cNvSpPr/>
          <p:nvPr/>
        </p:nvSpPr>
        <p:spPr>
          <a:xfrm>
            <a:off x="1586256" y="3668065"/>
            <a:ext cx="3269873" cy="369332"/>
          </a:xfrm>
          <a:prstGeom prst="rect">
            <a:avLst/>
          </a:prstGeom>
        </p:spPr>
        <p:txBody>
          <a:bodyPr wrap="square">
            <a:spAutoFit/>
          </a:bodyPr>
          <a:lstStyle/>
          <a:p>
            <a:r>
              <a:rPr lang="en-US" dirty="0">
                <a:solidFill>
                  <a:prstClr val="white"/>
                </a:solidFill>
              </a:rPr>
              <a:t>indicators for </a:t>
            </a:r>
            <a:r>
              <a:rPr lang="en-US" dirty="0" smtClean="0">
                <a:solidFill>
                  <a:prstClr val="white"/>
                </a:solidFill>
              </a:rPr>
              <a:t>Implementation </a:t>
            </a:r>
            <a:endParaRPr lang="en-US" dirty="0">
              <a:solidFill>
                <a:prstClr val="white"/>
              </a:solidFill>
            </a:endParaRPr>
          </a:p>
        </p:txBody>
      </p:sp>
      <p:sp>
        <p:nvSpPr>
          <p:cNvPr id="28" name="Content Placeholder 3"/>
          <p:cNvSpPr txBox="1">
            <a:spLocks/>
          </p:cNvSpPr>
          <p:nvPr/>
        </p:nvSpPr>
        <p:spPr>
          <a:xfrm>
            <a:off x="1875119" y="1219200"/>
            <a:ext cx="8598257" cy="367916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bg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bg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bg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rgbClr val="1CADE4"/>
              </a:buClr>
              <a:buFont typeface="Wingdings 3" charset="2"/>
              <a:buNone/>
            </a:pPr>
            <a:r>
              <a:rPr lang="en-US" dirty="0" smtClean="0">
                <a:solidFill>
                  <a:prstClr val="white"/>
                </a:solidFill>
              </a:rPr>
              <a:t>A variable that tracks the changes connected to an intervention</a:t>
            </a:r>
          </a:p>
          <a:p>
            <a:pPr>
              <a:buClr>
                <a:srgbClr val="1CADE4"/>
              </a:buClr>
            </a:pPr>
            <a:endParaRPr lang="en-US" dirty="0">
              <a:solidFill>
                <a:prstClr val="white"/>
              </a:solidFill>
            </a:endParaRPr>
          </a:p>
        </p:txBody>
      </p:sp>
      <p:sp>
        <p:nvSpPr>
          <p:cNvPr id="25" name="Content Placeholder 3"/>
          <p:cNvSpPr>
            <a:spLocks noGrp="1"/>
          </p:cNvSpPr>
          <p:nvPr>
            <p:ph sz="half" idx="2"/>
          </p:nvPr>
        </p:nvSpPr>
        <p:spPr>
          <a:xfrm>
            <a:off x="1804763" y="4282320"/>
            <a:ext cx="4018516" cy="2440034"/>
          </a:xfrm>
        </p:spPr>
        <p:txBody>
          <a:bodyPr>
            <a:normAutofit fontScale="85000" lnSpcReduction="10000"/>
          </a:bodyPr>
          <a:lstStyle/>
          <a:p>
            <a:r>
              <a:rPr lang="en-US" sz="2400" dirty="0"/>
              <a:t>Specific </a:t>
            </a:r>
          </a:p>
          <a:p>
            <a:r>
              <a:rPr lang="en-US" sz="2400" dirty="0"/>
              <a:t>Measureable</a:t>
            </a:r>
          </a:p>
          <a:p>
            <a:r>
              <a:rPr lang="en-US" sz="2400" dirty="0"/>
              <a:t>Achievable and Attributable</a:t>
            </a:r>
          </a:p>
          <a:p>
            <a:r>
              <a:rPr lang="en-US" sz="2400" dirty="0"/>
              <a:t>Relevant and Realistic</a:t>
            </a:r>
          </a:p>
          <a:p>
            <a:r>
              <a:rPr lang="en-US" sz="2400" dirty="0"/>
              <a:t>Time-Bound, Timely, Trackable, And Targeted</a:t>
            </a:r>
          </a:p>
          <a:p>
            <a:endParaRPr lang="en-US" sz="2400" dirty="0"/>
          </a:p>
        </p:txBody>
      </p:sp>
      <p:sp>
        <p:nvSpPr>
          <p:cNvPr id="26" name="Cloud 25"/>
          <p:cNvSpPr/>
          <p:nvPr/>
        </p:nvSpPr>
        <p:spPr>
          <a:xfrm>
            <a:off x="5702156" y="3990319"/>
            <a:ext cx="4040317" cy="2516228"/>
          </a:xfrm>
          <a:prstGeom prst="cloud">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prstClr val="white"/>
                </a:solidFill>
              </a:rPr>
              <a:t>Good</a:t>
            </a:r>
            <a:endParaRPr lang="en-US" dirty="0">
              <a:solidFill>
                <a:srgbClr val="C00000"/>
              </a:solidFill>
            </a:endParaRPr>
          </a:p>
        </p:txBody>
      </p:sp>
      <p:sp>
        <p:nvSpPr>
          <p:cNvPr id="3" name="TextBox 2"/>
          <p:cNvSpPr txBox="1"/>
          <p:nvPr/>
        </p:nvSpPr>
        <p:spPr>
          <a:xfrm>
            <a:off x="6157622" y="4695999"/>
            <a:ext cx="3129383" cy="369332"/>
          </a:xfrm>
          <a:prstGeom prst="rect">
            <a:avLst/>
          </a:prstGeom>
          <a:noFill/>
        </p:spPr>
        <p:txBody>
          <a:bodyPr wrap="none" rtlCol="0">
            <a:spAutoFit/>
          </a:bodyPr>
          <a:lstStyle/>
          <a:p>
            <a:r>
              <a:rPr lang="en-US" dirty="0" smtClean="0">
                <a:solidFill>
                  <a:srgbClr val="C00000"/>
                </a:solidFill>
              </a:rPr>
              <a:t>Good Baselines are a MUST!!</a:t>
            </a:r>
            <a:endParaRPr lang="en-US" dirty="0">
              <a:solidFill>
                <a:srgbClr val="C00000"/>
              </a:solidFill>
            </a:endParaRPr>
          </a:p>
        </p:txBody>
      </p:sp>
    </p:spTree>
    <p:extLst>
      <p:ext uri="{BB962C8B-B14F-4D97-AF65-F5344CB8AC3E}">
        <p14:creationId xmlns:p14="http://schemas.microsoft.com/office/powerpoint/2010/main" val="23269278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2314" y="2015165"/>
            <a:ext cx="11215241" cy="2123658"/>
          </a:xfrm>
          <a:prstGeom prst="rect">
            <a:avLst/>
          </a:prstGeom>
          <a:noFill/>
        </p:spPr>
        <p:txBody>
          <a:bodyPr wrap="square" rtlCol="0">
            <a:spAutoFit/>
          </a:bodyPr>
          <a:lstStyle/>
          <a:p>
            <a:pPr algn="ctr"/>
            <a:endParaRPr lang="en-US" sz="4400" b="1" dirty="0">
              <a:solidFill>
                <a:prstClr val="white"/>
              </a:solidFill>
            </a:endParaRPr>
          </a:p>
          <a:p>
            <a:pPr algn="ctr"/>
            <a:r>
              <a:rPr lang="en-US" sz="4400" b="1" dirty="0" smtClean="0">
                <a:solidFill>
                  <a:prstClr val="white"/>
                </a:solidFill>
              </a:rPr>
              <a:t>Project </a:t>
            </a:r>
            <a:r>
              <a:rPr lang="en-US" sz="4400" b="1" dirty="0">
                <a:solidFill>
                  <a:prstClr val="white"/>
                </a:solidFill>
              </a:rPr>
              <a:t>M&amp;E </a:t>
            </a:r>
            <a:r>
              <a:rPr lang="en-US" sz="4400" b="1" dirty="0" smtClean="0">
                <a:solidFill>
                  <a:prstClr val="white"/>
                </a:solidFill>
              </a:rPr>
              <a:t>Plan</a:t>
            </a:r>
          </a:p>
          <a:p>
            <a:pPr algn="ctr"/>
            <a:r>
              <a:rPr lang="en-US" sz="4400" b="1" dirty="0" smtClean="0">
                <a:solidFill>
                  <a:prstClr val="white"/>
                </a:solidFill>
              </a:rPr>
              <a:t>(</a:t>
            </a:r>
            <a:r>
              <a:rPr lang="en-US" sz="4400" b="1" dirty="0">
                <a:solidFill>
                  <a:prstClr val="white"/>
                </a:solidFill>
              </a:rPr>
              <a:t>Design and Implementation)</a:t>
            </a:r>
          </a:p>
        </p:txBody>
      </p:sp>
    </p:spTree>
    <p:extLst>
      <p:ext uri="{BB962C8B-B14F-4D97-AF65-F5344CB8AC3E}">
        <p14:creationId xmlns:p14="http://schemas.microsoft.com/office/powerpoint/2010/main" val="23139215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7334" y="338328"/>
            <a:ext cx="8596668" cy="1143000"/>
          </a:xfrm>
        </p:spPr>
        <p:txBody>
          <a:bodyPr>
            <a:noAutofit/>
          </a:bodyPr>
          <a:lstStyle/>
          <a:p>
            <a:r>
              <a:rPr lang="en-US" dirty="0" smtClean="0"/>
              <a:t>Lets take 10 minutes to think in groups….</a:t>
            </a:r>
            <a:r>
              <a:rPr lang="en-US" dirty="0"/>
              <a:t/>
            </a:r>
            <a:br>
              <a:rPr lang="en-US" dirty="0"/>
            </a:br>
            <a:endParaRPr lang="en-US" dirty="0"/>
          </a:p>
        </p:txBody>
      </p:sp>
      <p:sp>
        <p:nvSpPr>
          <p:cNvPr id="7" name="Cloud 6"/>
          <p:cNvSpPr/>
          <p:nvPr/>
        </p:nvSpPr>
        <p:spPr>
          <a:xfrm>
            <a:off x="398125" y="1481328"/>
            <a:ext cx="4593134" cy="2274599"/>
          </a:xfrm>
          <a:prstGeom prst="cloud">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1148861" y="1874639"/>
            <a:ext cx="3514152" cy="1569660"/>
          </a:xfrm>
          <a:prstGeom prst="rect">
            <a:avLst/>
          </a:prstGeom>
        </p:spPr>
        <p:txBody>
          <a:bodyPr wrap="square">
            <a:spAutoFit/>
          </a:bodyPr>
          <a:lstStyle/>
          <a:p>
            <a:r>
              <a:rPr lang="en-US" sz="2400" dirty="0">
                <a:solidFill>
                  <a:srgbClr val="335B74">
                    <a:lumMod val="50000"/>
                  </a:srgbClr>
                </a:solidFill>
              </a:rPr>
              <a:t>What are the elements of a good project Monitoring and Evaluation Plan? </a:t>
            </a:r>
          </a:p>
        </p:txBody>
      </p:sp>
      <p:sp>
        <p:nvSpPr>
          <p:cNvPr id="8" name="Cloud 7"/>
          <p:cNvSpPr/>
          <p:nvPr/>
        </p:nvSpPr>
        <p:spPr>
          <a:xfrm>
            <a:off x="4663013" y="3040590"/>
            <a:ext cx="5407110" cy="2677694"/>
          </a:xfrm>
          <a:prstGeom prst="cloud">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5559455" y="3040590"/>
            <a:ext cx="4402389" cy="3785652"/>
          </a:xfrm>
          <a:prstGeom prst="rect">
            <a:avLst/>
          </a:prstGeom>
        </p:spPr>
        <p:txBody>
          <a:bodyPr wrap="square">
            <a:spAutoFit/>
          </a:bodyPr>
          <a:lstStyle/>
          <a:p>
            <a:endParaRPr lang="en-US" sz="2400" dirty="0">
              <a:solidFill>
                <a:srgbClr val="335B74">
                  <a:lumMod val="50000"/>
                </a:srgbClr>
              </a:solidFill>
            </a:endParaRPr>
          </a:p>
          <a:p>
            <a:r>
              <a:rPr lang="en-US" sz="2400" dirty="0">
                <a:solidFill>
                  <a:srgbClr val="335B74">
                    <a:lumMod val="50000"/>
                  </a:srgbClr>
                </a:solidFill>
              </a:rPr>
              <a:t>Be ready to explain the reasons, why, certain elements should or should not be included in </a:t>
            </a:r>
            <a:r>
              <a:rPr lang="en-US" sz="2400" dirty="0" smtClean="0">
                <a:solidFill>
                  <a:srgbClr val="335B74">
                    <a:lumMod val="50000"/>
                  </a:srgbClr>
                </a:solidFill>
              </a:rPr>
              <a:t>a </a:t>
            </a:r>
            <a:r>
              <a:rPr lang="en-US" sz="2400" dirty="0">
                <a:solidFill>
                  <a:srgbClr val="335B74">
                    <a:lumMod val="50000"/>
                  </a:srgbClr>
                </a:solidFill>
              </a:rPr>
              <a:t>project M&amp;E </a:t>
            </a:r>
            <a:r>
              <a:rPr lang="en-US" sz="2400" dirty="0" smtClean="0">
                <a:solidFill>
                  <a:srgbClr val="335B74">
                    <a:lumMod val="50000"/>
                  </a:srgbClr>
                </a:solidFill>
              </a:rPr>
              <a:t>Plan</a:t>
            </a:r>
            <a:endParaRPr lang="en-US" sz="2400" dirty="0">
              <a:solidFill>
                <a:srgbClr val="335B74">
                  <a:lumMod val="50000"/>
                </a:srgbClr>
              </a:solidFill>
            </a:endParaRPr>
          </a:p>
          <a:p>
            <a:endParaRPr lang="en-US" sz="2400" dirty="0">
              <a:solidFill>
                <a:srgbClr val="335B74">
                  <a:lumMod val="50000"/>
                </a:srgbClr>
              </a:solidFill>
            </a:endParaRPr>
          </a:p>
          <a:p>
            <a:endParaRPr lang="en-US" sz="2400" dirty="0">
              <a:solidFill>
                <a:srgbClr val="335B74">
                  <a:lumMod val="50000"/>
                </a:srgbClr>
              </a:solidFill>
            </a:endParaRPr>
          </a:p>
          <a:p>
            <a:endParaRPr lang="en-US" sz="2400" dirty="0">
              <a:solidFill>
                <a:srgbClr val="335B74">
                  <a:lumMod val="50000"/>
                </a:srgbClr>
              </a:solidFill>
            </a:endParaRPr>
          </a:p>
          <a:p>
            <a:endParaRPr lang="en-US" sz="2400" dirty="0">
              <a:solidFill>
                <a:srgbClr val="335B74">
                  <a:lumMod val="50000"/>
                </a:srgbClr>
              </a:solidFill>
            </a:endParaRPr>
          </a:p>
        </p:txBody>
      </p:sp>
    </p:spTree>
    <p:extLst>
      <p:ext uri="{BB962C8B-B14F-4D97-AF65-F5344CB8AC3E}">
        <p14:creationId xmlns:p14="http://schemas.microsoft.com/office/powerpoint/2010/main" val="42608526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8328"/>
            <a:ext cx="8596668" cy="1143000"/>
          </a:xfrm>
        </p:spPr>
        <p:txBody>
          <a:bodyPr/>
          <a:lstStyle/>
          <a:p>
            <a:r>
              <a:rPr lang="en-US" dirty="0" smtClean="0"/>
              <a:t>M&amp;E Policy : Design &amp; Implementation </a:t>
            </a:r>
            <a:endParaRPr lang="en-US" dirty="0"/>
          </a:p>
        </p:txBody>
      </p:sp>
      <p:sp>
        <p:nvSpPr>
          <p:cNvPr id="3" name="Content Placeholder 2"/>
          <p:cNvSpPr>
            <a:spLocks noGrp="1"/>
          </p:cNvSpPr>
          <p:nvPr>
            <p:ph idx="1"/>
          </p:nvPr>
        </p:nvSpPr>
        <p:spPr>
          <a:xfrm>
            <a:off x="576293" y="1206973"/>
            <a:ext cx="5443507" cy="5105400"/>
          </a:xfrm>
        </p:spPr>
        <p:txBody>
          <a:bodyPr>
            <a:normAutofit/>
          </a:bodyPr>
          <a:lstStyle/>
          <a:p>
            <a:pPr marL="342900" lvl="1" indent="-342900">
              <a:buClr>
                <a:srgbClr val="25695E"/>
              </a:buClr>
              <a:defRPr/>
            </a:pPr>
            <a:endParaRPr lang="en-US" sz="2400" dirty="0" smtClean="0"/>
          </a:p>
          <a:p>
            <a:pPr marL="342900" lvl="1" indent="-342900">
              <a:buClr>
                <a:schemeClr val="accent1">
                  <a:lumMod val="75000"/>
                </a:schemeClr>
              </a:buClr>
              <a:defRPr/>
            </a:pPr>
            <a:r>
              <a:rPr lang="en-US" sz="2000" dirty="0" smtClean="0"/>
              <a:t>Concrete </a:t>
            </a:r>
            <a:r>
              <a:rPr lang="en-US" sz="2000" dirty="0"/>
              <a:t>and fully budgeted M&amp;E plan by CEO endorsement for FSP and CEO approval for </a:t>
            </a:r>
            <a:r>
              <a:rPr lang="en-US" sz="2000" dirty="0" smtClean="0"/>
              <a:t>MSP</a:t>
            </a:r>
          </a:p>
          <a:p>
            <a:pPr marL="342900" lvl="1" indent="-342900">
              <a:buClr>
                <a:schemeClr val="accent1">
                  <a:lumMod val="75000"/>
                </a:schemeClr>
              </a:buClr>
              <a:defRPr/>
            </a:pPr>
            <a:r>
              <a:rPr lang="en-US" sz="2000" dirty="0" smtClean="0"/>
              <a:t>Project </a:t>
            </a:r>
            <a:r>
              <a:rPr lang="en-US" sz="2000" dirty="0"/>
              <a:t>logical frameworks should align with GEF focal area results </a:t>
            </a:r>
            <a:r>
              <a:rPr lang="en-US" sz="2000" dirty="0" smtClean="0"/>
              <a:t>frameworks</a:t>
            </a:r>
          </a:p>
          <a:p>
            <a:pPr marL="342900" lvl="1" indent="-342900">
              <a:buClr>
                <a:schemeClr val="accent1">
                  <a:lumMod val="75000"/>
                </a:schemeClr>
              </a:buClr>
              <a:defRPr/>
            </a:pPr>
            <a:r>
              <a:rPr lang="en-US" sz="2000" dirty="0" smtClean="0"/>
              <a:t>M&amp;E </a:t>
            </a:r>
            <a:r>
              <a:rPr lang="en-US" sz="2000" dirty="0"/>
              <a:t>Plan should include</a:t>
            </a:r>
            <a:r>
              <a:rPr lang="en-US" sz="2000" dirty="0" smtClean="0"/>
              <a:t>:</a:t>
            </a:r>
          </a:p>
          <a:p>
            <a:pPr marL="0" lvl="1" indent="0">
              <a:spcBef>
                <a:spcPts val="1800"/>
              </a:spcBef>
              <a:buClr>
                <a:srgbClr val="25695E"/>
              </a:buClr>
              <a:buNone/>
              <a:defRPr/>
            </a:pPr>
            <a:r>
              <a:rPr lang="en-US" sz="1400" dirty="0" smtClean="0"/>
              <a:t>	</a:t>
            </a:r>
            <a:r>
              <a:rPr lang="en-US" dirty="0" smtClean="0">
                <a:solidFill>
                  <a:srgbClr val="FFC000"/>
                </a:solidFill>
              </a:rPr>
              <a:t>SMART </a:t>
            </a:r>
            <a:r>
              <a:rPr lang="en-US" dirty="0">
                <a:solidFill>
                  <a:srgbClr val="FFC000"/>
                </a:solidFill>
              </a:rPr>
              <a:t>indicators </a:t>
            </a:r>
            <a:endParaRPr lang="en-US" dirty="0" smtClean="0">
              <a:solidFill>
                <a:srgbClr val="FFC000"/>
              </a:solidFill>
            </a:endParaRPr>
          </a:p>
          <a:p>
            <a:pPr marL="0" lvl="1" indent="0">
              <a:spcAft>
                <a:spcPts val="1000"/>
              </a:spcAft>
              <a:buClr>
                <a:srgbClr val="25695E"/>
              </a:buClr>
              <a:buNone/>
              <a:defRPr/>
            </a:pPr>
            <a:r>
              <a:rPr lang="en-US" dirty="0" smtClean="0">
                <a:solidFill>
                  <a:srgbClr val="FFC000"/>
                </a:solidFill>
              </a:rPr>
              <a:t>	</a:t>
            </a:r>
            <a:r>
              <a:rPr lang="en-US" dirty="0" smtClean="0">
                <a:solidFill>
                  <a:srgbClr val="FFC000"/>
                </a:solidFill>
              </a:rPr>
              <a:t>Baseline </a:t>
            </a:r>
            <a:r>
              <a:rPr lang="en-US" dirty="0">
                <a:solidFill>
                  <a:srgbClr val="FFC000"/>
                </a:solidFill>
              </a:rPr>
              <a:t>data for M&amp;E by CEO </a:t>
            </a:r>
            <a:r>
              <a:rPr lang="en-US" dirty="0" smtClean="0">
                <a:solidFill>
                  <a:srgbClr val="FFC000"/>
                </a:solidFill>
              </a:rPr>
              <a:t>endorsement</a:t>
            </a:r>
          </a:p>
          <a:p>
            <a:pPr marL="0" lvl="1" indent="0">
              <a:spcBef>
                <a:spcPts val="0"/>
              </a:spcBef>
              <a:buClr>
                <a:srgbClr val="25695E"/>
              </a:buClr>
              <a:buNone/>
              <a:defRPr/>
            </a:pPr>
            <a:r>
              <a:rPr lang="en-US" dirty="0" smtClean="0">
                <a:solidFill>
                  <a:srgbClr val="FFC000"/>
                </a:solidFill>
              </a:rPr>
              <a:t>	</a:t>
            </a:r>
            <a:r>
              <a:rPr lang="en-US" dirty="0" smtClean="0">
                <a:solidFill>
                  <a:srgbClr val="FFC000"/>
                </a:solidFill>
              </a:rPr>
              <a:t>Mid </a:t>
            </a:r>
            <a:r>
              <a:rPr lang="en-US" dirty="0">
                <a:solidFill>
                  <a:srgbClr val="FFC000"/>
                </a:solidFill>
              </a:rPr>
              <a:t>Term Reviews (where required or foreseen) </a:t>
            </a:r>
            <a:r>
              <a:rPr lang="en-US" dirty="0" smtClean="0">
                <a:solidFill>
                  <a:srgbClr val="FFC000"/>
                </a:solidFill>
              </a:rPr>
              <a:t>and</a:t>
            </a:r>
          </a:p>
          <a:p>
            <a:pPr marL="0" lvl="1" indent="0">
              <a:spcBef>
                <a:spcPts val="0"/>
              </a:spcBef>
              <a:buClr>
                <a:srgbClr val="25695E"/>
              </a:buClr>
              <a:buNone/>
              <a:defRPr/>
            </a:pPr>
            <a:r>
              <a:rPr lang="en-US" dirty="0">
                <a:solidFill>
                  <a:srgbClr val="FFC000"/>
                </a:solidFill>
              </a:rPr>
              <a:t>	</a:t>
            </a:r>
            <a:r>
              <a:rPr lang="en-US" dirty="0" smtClean="0">
                <a:solidFill>
                  <a:srgbClr val="FFC000"/>
                </a:solidFill>
              </a:rPr>
              <a:t>		Terminal </a:t>
            </a:r>
            <a:r>
              <a:rPr lang="en-US" dirty="0">
                <a:solidFill>
                  <a:srgbClr val="FFC000"/>
                </a:solidFill>
              </a:rPr>
              <a:t>Evaluations included in </a:t>
            </a:r>
            <a:r>
              <a:rPr lang="en-US" dirty="0" smtClean="0">
                <a:solidFill>
                  <a:srgbClr val="FFC000"/>
                </a:solidFill>
              </a:rPr>
              <a:t>plan</a:t>
            </a:r>
          </a:p>
          <a:p>
            <a:pPr marL="0" lvl="1" indent="0">
              <a:buClr>
                <a:srgbClr val="25695E"/>
              </a:buClr>
              <a:buNone/>
              <a:defRPr/>
            </a:pPr>
            <a:r>
              <a:rPr lang="en-US" dirty="0" smtClean="0">
                <a:solidFill>
                  <a:srgbClr val="FFC000"/>
                </a:solidFill>
              </a:rPr>
              <a:t>	</a:t>
            </a:r>
            <a:r>
              <a:rPr lang="en-US" dirty="0" smtClean="0">
                <a:solidFill>
                  <a:srgbClr val="FFC000"/>
                </a:solidFill>
              </a:rPr>
              <a:t>Organizational </a:t>
            </a:r>
            <a:r>
              <a:rPr lang="en-US" dirty="0">
                <a:solidFill>
                  <a:srgbClr val="FFC000"/>
                </a:solidFill>
              </a:rPr>
              <a:t>set up and budget for M&amp;E</a:t>
            </a:r>
          </a:p>
          <a:p>
            <a:pPr marL="342900" lvl="1" indent="-342900">
              <a:buClr>
                <a:srgbClr val="25695E"/>
              </a:buClr>
              <a:defRPr/>
            </a:pPr>
            <a:endParaRPr lang="en-US" dirty="0" smtClean="0">
              <a:solidFill>
                <a:srgbClr val="FFC000"/>
              </a:solidFill>
            </a:endParaRPr>
          </a:p>
          <a:p>
            <a:pPr marL="342900" lvl="1" indent="-342900">
              <a:buClr>
                <a:srgbClr val="25695E"/>
              </a:buClr>
              <a:defRPr/>
            </a:pPr>
            <a:endParaRPr lang="en-US" sz="2000" dirty="0" smtClean="0"/>
          </a:p>
          <a:p>
            <a:pPr marL="342900" lvl="1" indent="-342900">
              <a:buClr>
                <a:srgbClr val="25695E"/>
              </a:buClr>
              <a:defRPr/>
            </a:pPr>
            <a:endParaRPr lang="en-US" sz="2000" dirty="0" smtClean="0"/>
          </a:p>
          <a:p>
            <a:pPr marL="342900" lvl="1" indent="-342900">
              <a:buClr>
                <a:srgbClr val="25695E"/>
              </a:buClr>
              <a:defRPr/>
            </a:pPr>
            <a:endParaRPr lang="en-US" sz="1900" dirty="0"/>
          </a:p>
          <a:p>
            <a:pPr marL="0" indent="0">
              <a:buNone/>
            </a:pPr>
            <a:endParaRPr lang="en-US" dirty="0"/>
          </a:p>
        </p:txBody>
      </p:sp>
      <p:sp>
        <p:nvSpPr>
          <p:cNvPr id="4" name="Rounded Rectangle 3"/>
          <p:cNvSpPr/>
          <p:nvPr/>
        </p:nvSpPr>
        <p:spPr>
          <a:xfrm>
            <a:off x="83407" y="932580"/>
            <a:ext cx="754793" cy="749773"/>
          </a:xfrm>
          <a:prstGeom prst="roundRect">
            <a:avLst>
              <a:gd name="adj" fmla="val 16670"/>
            </a:avLst>
          </a:prstGeom>
          <a:blipFill>
            <a:blip r:embed="rId3">
              <a:extLst>
                <a:ext uri="{28A0092B-C50C-407E-A947-70E740481C1C}">
                  <a14:useLocalDpi xmlns:a14="http://schemas.microsoft.com/office/drawing/2010/main" val="0"/>
                </a:ext>
              </a:extLst>
            </a:blip>
            <a:srcRect/>
            <a:stretch>
              <a:fillRect t="-1000" b="-1000"/>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8" name="Content Placeholder 2"/>
          <p:cNvSpPr txBox="1">
            <a:spLocks/>
          </p:cNvSpPr>
          <p:nvPr/>
        </p:nvSpPr>
        <p:spPr>
          <a:xfrm>
            <a:off x="6256040" y="762000"/>
            <a:ext cx="5457090" cy="51054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bg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bg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bg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lvl="1" indent="0">
              <a:buClr>
                <a:srgbClr val="25695E"/>
              </a:buClr>
              <a:buFont typeface="Wingdings 3" charset="2"/>
              <a:buNone/>
              <a:defRPr/>
            </a:pPr>
            <a:endParaRPr lang="en-US" sz="2400" dirty="0">
              <a:solidFill>
                <a:prstClr val="white"/>
              </a:solidFill>
            </a:endParaRPr>
          </a:p>
          <a:p>
            <a:pPr marL="0" lvl="1" indent="0">
              <a:buClr>
                <a:srgbClr val="25695E"/>
              </a:buClr>
              <a:buFont typeface="Wingdings 3" charset="2"/>
              <a:buNone/>
              <a:defRPr/>
            </a:pPr>
            <a:endParaRPr lang="en-US" sz="2400" dirty="0">
              <a:solidFill>
                <a:prstClr val="white"/>
              </a:solidFill>
            </a:endParaRPr>
          </a:p>
          <a:p>
            <a:pPr marL="0" lvl="1" indent="0">
              <a:buClr>
                <a:srgbClr val="25695E"/>
              </a:buClr>
              <a:buFont typeface="Wingdings 3" charset="2"/>
              <a:buNone/>
              <a:defRPr/>
            </a:pPr>
            <a:r>
              <a:rPr lang="en-US" sz="2000" dirty="0">
                <a:solidFill>
                  <a:prstClr val="white"/>
                </a:solidFill>
              </a:rPr>
              <a:t>Project/program monitoring and supervision will include execution of the M &amp; E plan:</a:t>
            </a:r>
          </a:p>
          <a:p>
            <a:pPr marL="0" lvl="1" indent="0">
              <a:buClr>
                <a:srgbClr val="25695E"/>
              </a:buClr>
              <a:buFont typeface="Wingdings 3" charset="2"/>
              <a:buNone/>
              <a:defRPr/>
            </a:pPr>
            <a:endParaRPr lang="en-US" sz="2400" dirty="0">
              <a:solidFill>
                <a:prstClr val="white"/>
              </a:solidFill>
            </a:endParaRPr>
          </a:p>
          <a:p>
            <a:pPr marL="342900" lvl="1" indent="-342900">
              <a:buClr>
                <a:srgbClr val="1CADE4">
                  <a:lumMod val="75000"/>
                </a:srgbClr>
              </a:buClr>
              <a:defRPr/>
            </a:pPr>
            <a:r>
              <a:rPr lang="en-US" sz="1800" dirty="0">
                <a:solidFill>
                  <a:prstClr val="white"/>
                </a:solidFill>
              </a:rPr>
              <a:t>Use of SMART indicators for process, implementation and results</a:t>
            </a:r>
          </a:p>
          <a:p>
            <a:pPr marL="342900" lvl="1" indent="-342900">
              <a:buClr>
                <a:srgbClr val="1CADE4">
                  <a:lumMod val="75000"/>
                </a:srgbClr>
              </a:buClr>
              <a:defRPr/>
            </a:pPr>
            <a:r>
              <a:rPr lang="en-US" sz="1800" dirty="0">
                <a:solidFill>
                  <a:prstClr val="white"/>
                </a:solidFill>
              </a:rPr>
              <a:t>Baseline for the project is fully established and data are compiled to review progress</a:t>
            </a:r>
          </a:p>
          <a:p>
            <a:pPr marL="342900" lvl="1" indent="-342900">
              <a:buClr>
                <a:srgbClr val="1CADE4">
                  <a:lumMod val="75000"/>
                </a:srgbClr>
              </a:buClr>
              <a:defRPr/>
            </a:pPr>
            <a:r>
              <a:rPr lang="en-US" sz="1800" dirty="0">
                <a:solidFill>
                  <a:prstClr val="white"/>
                </a:solidFill>
              </a:rPr>
              <a:t>Organizational set up for M &amp; E is operational and its budget is spent as planned</a:t>
            </a:r>
          </a:p>
          <a:p>
            <a:pPr marL="342900" lvl="1" indent="-342900">
              <a:buClr>
                <a:srgbClr val="2683C6">
                  <a:lumMod val="75000"/>
                </a:srgbClr>
              </a:buClr>
              <a:defRPr/>
            </a:pPr>
            <a:endParaRPr lang="en-US" sz="2400" dirty="0">
              <a:solidFill>
                <a:prstClr val="white"/>
              </a:solidFill>
            </a:endParaRPr>
          </a:p>
        </p:txBody>
      </p:sp>
      <p:sp>
        <p:nvSpPr>
          <p:cNvPr id="9" name="Rounded Rectangle 8"/>
          <p:cNvSpPr/>
          <p:nvPr/>
        </p:nvSpPr>
        <p:spPr>
          <a:xfrm>
            <a:off x="11049000" y="932580"/>
            <a:ext cx="808891" cy="731210"/>
          </a:xfrm>
          <a:prstGeom prst="roundRect">
            <a:avLst>
              <a:gd name="adj" fmla="val 16670"/>
            </a:avLst>
          </a:prstGeom>
          <a:blipFill>
            <a:blip r:embed="rId4" cstate="print">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5">
              <a:hueOff val="785595"/>
              <a:satOff val="-3757"/>
              <a:lumOff val="4118"/>
              <a:alphaOff val="0"/>
            </a:schemeClr>
          </a:effectRef>
          <a:fontRef idx="minor">
            <a:schemeClr val="lt1"/>
          </a:fontRef>
        </p:style>
      </p:sp>
    </p:spTree>
    <p:extLst>
      <p:ext uri="{BB962C8B-B14F-4D97-AF65-F5344CB8AC3E}">
        <p14:creationId xmlns:p14="http://schemas.microsoft.com/office/powerpoint/2010/main" val="40245665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838200" y="338328"/>
            <a:ext cx="8596668" cy="1143000"/>
          </a:xfrm>
        </p:spPr>
        <p:txBody>
          <a:bodyPr>
            <a:normAutofit/>
          </a:bodyPr>
          <a:lstStyle/>
          <a:p>
            <a:pPr lvl="1" algn="ctr" defTabSz="457200" rtl="0">
              <a:spcBef>
                <a:spcPct val="0"/>
              </a:spcBef>
            </a:pPr>
            <a:r>
              <a:rPr lang="en-US" dirty="0">
                <a:solidFill>
                  <a:schemeClr val="bg1"/>
                </a:solidFill>
              </a:rPr>
              <a:t>Good Practices </a:t>
            </a:r>
            <a:r>
              <a:rPr lang="en-US" dirty="0" smtClean="0">
                <a:solidFill>
                  <a:schemeClr val="bg1"/>
                </a:solidFill>
              </a:rPr>
              <a:t/>
            </a:r>
            <a:br>
              <a:rPr lang="en-US" dirty="0" smtClean="0">
                <a:solidFill>
                  <a:schemeClr val="bg1"/>
                </a:solidFill>
              </a:rPr>
            </a:br>
            <a:r>
              <a:rPr lang="en-US" dirty="0" smtClean="0">
                <a:solidFill>
                  <a:schemeClr val="bg1"/>
                </a:solidFill>
              </a:rPr>
              <a:t>Finding:  </a:t>
            </a:r>
            <a:r>
              <a:rPr lang="en-US" sz="2000" dirty="0" smtClean="0">
                <a:solidFill>
                  <a:schemeClr val="bg1"/>
                </a:solidFill>
              </a:rPr>
              <a:t>Strong </a:t>
            </a:r>
            <a:r>
              <a:rPr lang="en-US" sz="2000" dirty="0">
                <a:solidFill>
                  <a:schemeClr val="bg1"/>
                </a:solidFill>
              </a:rPr>
              <a:t>link between good M&amp;E and project outcomes</a:t>
            </a:r>
            <a:br>
              <a:rPr lang="en-US" sz="2000" dirty="0">
                <a:solidFill>
                  <a:schemeClr val="bg1"/>
                </a:solidFill>
              </a:rPr>
            </a:br>
            <a:endParaRPr lang="en-US" dirty="0">
              <a:solidFill>
                <a:schemeClr val="bg1"/>
              </a:solidFill>
            </a:endParaRPr>
          </a:p>
        </p:txBody>
      </p:sp>
      <p:sp>
        <p:nvSpPr>
          <p:cNvPr id="9" name="Content Placeholder 2"/>
          <p:cNvSpPr>
            <a:spLocks noGrp="1"/>
          </p:cNvSpPr>
          <p:nvPr>
            <p:ph idx="1"/>
          </p:nvPr>
        </p:nvSpPr>
        <p:spPr>
          <a:xfrm>
            <a:off x="533400" y="993577"/>
            <a:ext cx="8830501" cy="5562600"/>
          </a:xfrm>
        </p:spPr>
        <p:txBody>
          <a:bodyPr>
            <a:normAutofit/>
          </a:bodyPr>
          <a:lstStyle/>
          <a:p>
            <a:pPr marL="0" lvl="1" indent="0">
              <a:buClr>
                <a:srgbClr val="25695E"/>
              </a:buClr>
              <a:buNone/>
              <a:defRPr/>
            </a:pPr>
            <a:endParaRPr lang="en-US" sz="2400" dirty="0"/>
          </a:p>
          <a:p>
            <a:pPr marL="342900" lvl="1" indent="-342900">
              <a:buClr>
                <a:schemeClr val="accent1">
                  <a:lumMod val="75000"/>
                </a:schemeClr>
              </a:buClr>
              <a:defRPr/>
            </a:pPr>
            <a:r>
              <a:rPr lang="en-US" sz="2000" dirty="0" smtClean="0"/>
              <a:t>M&amp;E </a:t>
            </a:r>
            <a:r>
              <a:rPr lang="en-US" sz="2000" dirty="0"/>
              <a:t>Plans sufficiently detailed</a:t>
            </a:r>
          </a:p>
          <a:p>
            <a:pPr marL="342900" lvl="1" indent="-342900">
              <a:buClr>
                <a:schemeClr val="accent1">
                  <a:lumMod val="75000"/>
                </a:schemeClr>
              </a:buClr>
              <a:defRPr/>
            </a:pPr>
            <a:r>
              <a:rPr lang="en-US" sz="2000" dirty="0" smtClean="0"/>
              <a:t>Clearly </a:t>
            </a:r>
            <a:r>
              <a:rPr lang="en-US" sz="2000" dirty="0"/>
              <a:t>defined responsibilities for monitoring </a:t>
            </a:r>
            <a:r>
              <a:rPr lang="en-US" sz="2000" dirty="0" smtClean="0"/>
              <a:t>activities and evaluation plans</a:t>
            </a:r>
            <a:endParaRPr lang="en-US" sz="2000" dirty="0"/>
          </a:p>
          <a:p>
            <a:pPr marL="342900" lvl="1" indent="-342900">
              <a:buClr>
                <a:schemeClr val="accent1">
                  <a:lumMod val="75000"/>
                </a:schemeClr>
              </a:buClr>
              <a:defRPr/>
            </a:pPr>
            <a:r>
              <a:rPr lang="en-US" sz="2000" dirty="0" smtClean="0"/>
              <a:t>Dedicated </a:t>
            </a:r>
            <a:r>
              <a:rPr lang="en-US" sz="2000" dirty="0"/>
              <a:t>budget for each M&amp;E </a:t>
            </a:r>
            <a:r>
              <a:rPr lang="en-US" sz="2000" dirty="0" smtClean="0"/>
              <a:t>component</a:t>
            </a:r>
          </a:p>
          <a:p>
            <a:pPr marL="342900" lvl="1" indent="-342900">
              <a:buClr>
                <a:schemeClr val="accent1">
                  <a:lumMod val="75000"/>
                </a:schemeClr>
              </a:buClr>
              <a:defRPr/>
            </a:pPr>
            <a:r>
              <a:rPr lang="en-US" sz="2000" dirty="0" smtClean="0"/>
              <a:t>Choice of appropriate methods for evaluation</a:t>
            </a:r>
            <a:endParaRPr lang="en-US" sz="2000" dirty="0"/>
          </a:p>
          <a:p>
            <a:pPr marL="342900" lvl="1" indent="-342900">
              <a:buClr>
                <a:schemeClr val="accent1">
                  <a:lumMod val="75000"/>
                </a:schemeClr>
              </a:buClr>
              <a:defRPr/>
            </a:pPr>
            <a:r>
              <a:rPr lang="en-US" sz="2000" dirty="0" smtClean="0"/>
              <a:t>Provision </a:t>
            </a:r>
            <a:r>
              <a:rPr lang="en-US" sz="2000" dirty="0"/>
              <a:t>for active participation of stakeholders in M&amp;E implementation: increased buy-in from beneficiaries and gains in efficiency</a:t>
            </a:r>
          </a:p>
          <a:p>
            <a:pPr marL="342900" lvl="1" indent="-342900">
              <a:buClr>
                <a:schemeClr val="accent1">
                  <a:lumMod val="75000"/>
                </a:schemeClr>
              </a:buClr>
              <a:defRPr/>
            </a:pPr>
            <a:r>
              <a:rPr lang="en-US" sz="2000" dirty="0" smtClean="0"/>
              <a:t>M&amp;E </a:t>
            </a:r>
            <a:r>
              <a:rPr lang="en-US" sz="2000" dirty="0"/>
              <a:t>system </a:t>
            </a:r>
            <a:r>
              <a:rPr lang="en-US" sz="2000" dirty="0" smtClean="0"/>
              <a:t>designed to provide timely and relevant </a:t>
            </a:r>
            <a:r>
              <a:rPr lang="en-US" sz="2000" dirty="0"/>
              <a:t>information</a:t>
            </a:r>
            <a:endParaRPr lang="en-US" sz="2000" dirty="0" smtClean="0">
              <a:solidFill>
                <a:srgbClr val="FFC000"/>
              </a:solidFill>
            </a:endParaRPr>
          </a:p>
          <a:p>
            <a:r>
              <a:rPr lang="en-US" sz="2000" dirty="0"/>
              <a:t>Substantive provisions of time and resources for training stakeholders in the project M&amp;E system (including those who are supposed to use the findings)</a:t>
            </a:r>
          </a:p>
          <a:p>
            <a:r>
              <a:rPr lang="en-US" sz="2000" dirty="0"/>
              <a:t>Share M&amp;E findings with broad groups of M&amp;E stakeholders</a:t>
            </a:r>
          </a:p>
          <a:p>
            <a:pPr marL="342900" lvl="1" indent="-342900">
              <a:buClr>
                <a:srgbClr val="25695E"/>
              </a:buClr>
              <a:defRPr/>
            </a:pPr>
            <a:endParaRPr lang="en-US" sz="2000" dirty="0" smtClean="0"/>
          </a:p>
          <a:p>
            <a:pPr marL="342900" lvl="1" indent="-342900">
              <a:buClr>
                <a:srgbClr val="25695E"/>
              </a:buClr>
              <a:defRPr/>
            </a:pPr>
            <a:endParaRPr lang="en-US" sz="2000" dirty="0" smtClean="0"/>
          </a:p>
          <a:p>
            <a:pPr marL="342900" lvl="1" indent="-342900">
              <a:buClr>
                <a:srgbClr val="25695E"/>
              </a:buClr>
              <a:defRPr/>
            </a:pPr>
            <a:endParaRPr lang="en-US" sz="1900" dirty="0"/>
          </a:p>
          <a:p>
            <a:pPr marL="0" indent="0">
              <a:buNone/>
            </a:pPr>
            <a:endParaRPr lang="en-US" dirty="0"/>
          </a:p>
        </p:txBody>
      </p:sp>
      <p:sp>
        <p:nvSpPr>
          <p:cNvPr id="10" name="Rectangle 9"/>
          <p:cNvSpPr/>
          <p:nvPr/>
        </p:nvSpPr>
        <p:spPr>
          <a:xfrm>
            <a:off x="7848600" y="6248400"/>
            <a:ext cx="3638817" cy="307777"/>
          </a:xfrm>
          <a:prstGeom prst="rect">
            <a:avLst/>
          </a:prstGeom>
        </p:spPr>
        <p:txBody>
          <a:bodyPr wrap="none">
            <a:spAutoFit/>
          </a:bodyPr>
          <a:lstStyle/>
          <a:p>
            <a:r>
              <a:rPr lang="en-US" sz="1400" dirty="0" smtClean="0">
                <a:solidFill>
                  <a:prstClr val="white"/>
                </a:solidFill>
                <a:latin typeface="Calibri" panose="020F0502020204030204" pitchFamily="34" charset="0"/>
              </a:rPr>
              <a:t>Source</a:t>
            </a:r>
            <a:r>
              <a:rPr lang="en-US" sz="1400" dirty="0">
                <a:solidFill>
                  <a:prstClr val="white"/>
                </a:solidFill>
                <a:latin typeface="Calibri" panose="020F0502020204030204" pitchFamily="34" charset="0"/>
              </a:rPr>
              <a:t>: GEF Annual Performance Report </a:t>
            </a:r>
            <a:r>
              <a:rPr lang="en-US" sz="1400" dirty="0" smtClean="0">
                <a:solidFill>
                  <a:prstClr val="white"/>
                </a:solidFill>
                <a:latin typeface="Calibri" panose="020F0502020204030204" pitchFamily="34" charset="0"/>
              </a:rPr>
              <a:t>2013</a:t>
            </a:r>
            <a:endParaRPr lang="en-US" sz="1400" dirty="0">
              <a:solidFill>
                <a:prstClr val="white"/>
              </a:solidFill>
            </a:endParaRPr>
          </a:p>
        </p:txBody>
      </p:sp>
    </p:spTree>
    <p:extLst>
      <p:ext uri="{BB962C8B-B14F-4D97-AF65-F5344CB8AC3E}">
        <p14:creationId xmlns:p14="http://schemas.microsoft.com/office/powerpoint/2010/main" val="22276917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8483" y="2995246"/>
            <a:ext cx="7766936" cy="1646302"/>
          </a:xfrm>
        </p:spPr>
        <p:txBody>
          <a:bodyPr/>
          <a:lstStyle/>
          <a:p>
            <a:r>
              <a:rPr lang="en-US" sz="6000" dirty="0"/>
              <a:t>Terminal Evaluations</a:t>
            </a:r>
            <a:br>
              <a:rPr lang="en-US" sz="6000" dirty="0"/>
            </a:br>
            <a:endParaRPr lang="en-US" sz="6000" dirty="0"/>
          </a:p>
        </p:txBody>
      </p:sp>
    </p:spTree>
    <p:extLst>
      <p:ext uri="{BB962C8B-B14F-4D97-AF65-F5344CB8AC3E}">
        <p14:creationId xmlns:p14="http://schemas.microsoft.com/office/powerpoint/2010/main" val="26828755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52400"/>
            <a:ext cx="8596668" cy="1143000"/>
          </a:xfrm>
        </p:spPr>
        <p:txBody>
          <a:bodyPr vert="horz" lIns="91440" tIns="45720" rIns="91440" bIns="45720" rtlCol="0" anchor="ctr">
            <a:normAutofit/>
          </a:bodyPr>
          <a:lstStyle/>
          <a:p>
            <a:r>
              <a:rPr lang="en-US" dirty="0"/>
              <a:t>Importance and </a:t>
            </a:r>
            <a:r>
              <a:rPr lang="en-US" dirty="0" smtClean="0"/>
              <a:t>Utility</a:t>
            </a:r>
            <a:endParaRPr lang="en-US" dirty="0"/>
          </a:p>
        </p:txBody>
      </p:sp>
      <p:sp>
        <p:nvSpPr>
          <p:cNvPr id="3" name="Content Placeholder 2"/>
          <p:cNvSpPr>
            <a:spLocks noGrp="1"/>
          </p:cNvSpPr>
          <p:nvPr>
            <p:ph idx="1"/>
          </p:nvPr>
        </p:nvSpPr>
        <p:spPr>
          <a:xfrm>
            <a:off x="677334" y="1295400"/>
            <a:ext cx="8596668" cy="4745963"/>
          </a:xfrm>
        </p:spPr>
        <p:txBody>
          <a:bodyPr>
            <a:normAutofit/>
          </a:bodyPr>
          <a:lstStyle/>
          <a:p>
            <a:pPr marL="0" indent="0">
              <a:buNone/>
            </a:pPr>
            <a:r>
              <a:rPr lang="en-US" sz="2400" dirty="0" smtClean="0"/>
              <a:t>Source of information on project</a:t>
            </a:r>
          </a:p>
          <a:p>
            <a:pPr lvl="1"/>
            <a:r>
              <a:rPr lang="en-US" sz="2000" dirty="0" smtClean="0"/>
              <a:t>Results: Outputs, outcomes and progress to impact</a:t>
            </a:r>
          </a:p>
          <a:p>
            <a:pPr lvl="1"/>
            <a:r>
              <a:rPr lang="en-US" sz="2000" dirty="0" smtClean="0"/>
              <a:t>Implementation, execution, and project cycle related information </a:t>
            </a:r>
          </a:p>
          <a:p>
            <a:pPr lvl="1"/>
            <a:r>
              <a:rPr lang="en-US" sz="2000" dirty="0" smtClean="0"/>
              <a:t>Project finances including co-financing</a:t>
            </a:r>
          </a:p>
          <a:p>
            <a:pPr lvl="1">
              <a:spcAft>
                <a:spcPts val="1200"/>
              </a:spcAft>
            </a:pPr>
            <a:r>
              <a:rPr lang="en-US" sz="2000" dirty="0" smtClean="0"/>
              <a:t>Recommendations and Lessons for the future</a:t>
            </a:r>
          </a:p>
          <a:p>
            <a:pPr marL="0" indent="0">
              <a:buNone/>
            </a:pPr>
            <a:endParaRPr lang="en-US" dirty="0" smtClean="0"/>
          </a:p>
        </p:txBody>
      </p:sp>
      <p:sp>
        <p:nvSpPr>
          <p:cNvPr id="4" name="Rectangle 3"/>
          <p:cNvSpPr/>
          <p:nvPr/>
        </p:nvSpPr>
        <p:spPr>
          <a:xfrm>
            <a:off x="1295400" y="3505200"/>
            <a:ext cx="6096000" cy="2862322"/>
          </a:xfrm>
          <a:prstGeom prst="rect">
            <a:avLst/>
          </a:prstGeom>
        </p:spPr>
        <p:txBody>
          <a:bodyPr>
            <a:spAutoFit/>
          </a:bodyPr>
          <a:lstStyle/>
          <a:p>
            <a:r>
              <a:rPr lang="en-US" sz="2000" dirty="0">
                <a:solidFill>
                  <a:schemeClr val="bg1"/>
                </a:solidFill>
              </a:rPr>
              <a:t>Reporting at the project portfolio level (APR, AMR)</a:t>
            </a:r>
          </a:p>
          <a:p>
            <a:r>
              <a:rPr lang="en-US" sz="2000" dirty="0">
                <a:solidFill>
                  <a:schemeClr val="bg1"/>
                </a:solidFill>
              </a:rPr>
              <a:t>Input to other evaluations</a:t>
            </a:r>
          </a:p>
          <a:p>
            <a:r>
              <a:rPr lang="en-US" sz="2000" dirty="0">
                <a:solidFill>
                  <a:schemeClr val="bg1"/>
                </a:solidFill>
              </a:rPr>
              <a:t>STAR’s performance index</a:t>
            </a:r>
          </a:p>
          <a:p>
            <a:r>
              <a:rPr lang="en-US" sz="2000" dirty="0">
                <a:solidFill>
                  <a:schemeClr val="bg1"/>
                </a:solidFill>
              </a:rPr>
              <a:t>About 1000 terminal evaluations completed so far. </a:t>
            </a:r>
          </a:p>
          <a:p>
            <a:r>
              <a:rPr lang="en-US" sz="2000" dirty="0">
                <a:solidFill>
                  <a:schemeClr val="bg1"/>
                </a:solidFill>
              </a:rPr>
              <a:t>Terminal evaluation may be accessed at:</a:t>
            </a:r>
          </a:p>
          <a:p>
            <a:pPr lvl="1"/>
            <a:r>
              <a:rPr lang="en-US" sz="2000" dirty="0">
                <a:solidFill>
                  <a:schemeClr val="bg1"/>
                </a:solidFill>
              </a:rPr>
              <a:t>GEF website: </a:t>
            </a:r>
            <a:r>
              <a:rPr lang="en-US" sz="2000" dirty="0">
                <a:solidFill>
                  <a:schemeClr val="bg1"/>
                </a:solidFill>
                <a:hlinkClick r:id="rId3"/>
              </a:rPr>
              <a:t>http://www.thegef.org/gef/gef_projects_funding</a:t>
            </a:r>
            <a:endParaRPr lang="en-US" sz="2000" dirty="0">
              <a:solidFill>
                <a:schemeClr val="bg1"/>
              </a:solidFill>
            </a:endParaRPr>
          </a:p>
          <a:p>
            <a:pPr lvl="1"/>
            <a:r>
              <a:rPr lang="en-US" sz="2000" dirty="0">
                <a:solidFill>
                  <a:schemeClr val="bg1"/>
                </a:solidFill>
              </a:rPr>
              <a:t>Through PMIS</a:t>
            </a:r>
          </a:p>
        </p:txBody>
      </p:sp>
    </p:spTree>
    <p:extLst>
      <p:ext uri="{BB962C8B-B14F-4D97-AF65-F5344CB8AC3E}">
        <p14:creationId xmlns:p14="http://schemas.microsoft.com/office/powerpoint/2010/main" val="3904066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1752600"/>
            <a:ext cx="7766936" cy="2057400"/>
          </a:xfrm>
        </p:spPr>
        <p:txBody>
          <a:bodyPr/>
          <a:lstStyle/>
          <a:p>
            <a:pPr algn="l"/>
            <a:r>
              <a:rPr lang="en-US" sz="3200" dirty="0" smtClean="0"/>
              <a:t>PART 1</a:t>
            </a:r>
            <a:br>
              <a:rPr lang="en-US" sz="3200" dirty="0" smtClean="0"/>
            </a:br>
            <a:r>
              <a:rPr lang="en-US" sz="3200" dirty="0"/>
              <a:t/>
            </a:r>
            <a:br>
              <a:rPr lang="en-US" sz="3200" dirty="0"/>
            </a:br>
            <a:r>
              <a:rPr lang="en-US" sz="3200" dirty="0" smtClean="0"/>
              <a:t/>
            </a:r>
            <a:br>
              <a:rPr lang="en-US" sz="3200" dirty="0" smtClean="0"/>
            </a:br>
            <a:r>
              <a:rPr lang="en-US" sz="3200" dirty="0" smtClean="0"/>
              <a:t>Independent </a:t>
            </a:r>
            <a:r>
              <a:rPr lang="en-US" sz="3200" dirty="0" smtClean="0"/>
              <a:t>Evaluation in the GEF</a:t>
            </a:r>
            <a:endParaRPr lang="en-US" sz="3200" dirty="0"/>
          </a:p>
        </p:txBody>
      </p:sp>
      <p:sp>
        <p:nvSpPr>
          <p:cNvPr id="9" name="Rectangle 8"/>
          <p:cNvSpPr/>
          <p:nvPr/>
        </p:nvSpPr>
        <p:spPr>
          <a:xfrm>
            <a:off x="1447800" y="1752600"/>
            <a:ext cx="7910870" cy="2047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7577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38328"/>
            <a:ext cx="8596668" cy="1143000"/>
          </a:xfrm>
        </p:spPr>
        <p:txBody>
          <a:bodyPr>
            <a:normAutofit/>
          </a:bodyPr>
          <a:lstStyle/>
          <a:p>
            <a:r>
              <a:rPr lang="en-US" dirty="0" smtClean="0"/>
              <a:t>M &amp; </a:t>
            </a:r>
            <a:r>
              <a:rPr lang="en-US" dirty="0" smtClean="0"/>
              <a:t>E Policy on Terminal Evaluations</a:t>
            </a:r>
            <a:endParaRPr lang="en-US" dirty="0"/>
          </a:p>
        </p:txBody>
      </p:sp>
      <p:sp>
        <p:nvSpPr>
          <p:cNvPr id="3" name="Content Placeholder 2"/>
          <p:cNvSpPr>
            <a:spLocks noGrp="1"/>
          </p:cNvSpPr>
          <p:nvPr>
            <p:ph idx="1"/>
          </p:nvPr>
        </p:nvSpPr>
        <p:spPr>
          <a:xfrm>
            <a:off x="381000" y="1180539"/>
            <a:ext cx="9601200" cy="4995672"/>
          </a:xfrm>
        </p:spPr>
        <p:txBody>
          <a:bodyPr>
            <a:noAutofit/>
          </a:bodyPr>
          <a:lstStyle/>
          <a:p>
            <a:pPr marL="739775" lvl="1" indent="-396875">
              <a:buFont typeface="Arial" pitchFamily="34" charset="0"/>
              <a:buChar char="•"/>
              <a:defRPr/>
            </a:pPr>
            <a:endParaRPr lang="en-US" sz="1800" dirty="0" smtClean="0"/>
          </a:p>
          <a:p>
            <a:pPr marL="739775" lvl="1" indent="-396875">
              <a:buFont typeface="Arial" pitchFamily="34" charset="0"/>
              <a:buChar char="•"/>
              <a:defRPr/>
            </a:pPr>
            <a:endParaRPr lang="en-US" sz="1800" dirty="0" smtClean="0"/>
          </a:p>
          <a:p>
            <a:pPr marL="342900" lvl="1" indent="0">
              <a:buNone/>
              <a:defRPr/>
            </a:pPr>
            <a:r>
              <a:rPr lang="en-US" sz="1800" dirty="0" smtClean="0"/>
              <a:t>All </a:t>
            </a:r>
            <a:r>
              <a:rPr lang="en-US" sz="1800" dirty="0"/>
              <a:t>full sized projects and programs will be evaluated at the end of implementation</a:t>
            </a:r>
          </a:p>
          <a:p>
            <a:pPr marL="342900" lvl="1" indent="0">
              <a:buNone/>
              <a:defRPr/>
            </a:pPr>
            <a:r>
              <a:rPr lang="en-US" sz="1800" dirty="0"/>
              <a:t>Evaluations should:</a:t>
            </a:r>
          </a:p>
          <a:p>
            <a:pPr marL="1200150" lvl="2" indent="-457200">
              <a:buFont typeface="Wingdings" pitchFamily="2" charset="2"/>
              <a:buChar char="Ø"/>
              <a:defRPr/>
            </a:pPr>
            <a:r>
              <a:rPr lang="en-US" sz="1800" dirty="0"/>
              <a:t>Be independent of project management or reviewed by GEF Agency evaluation unit</a:t>
            </a:r>
          </a:p>
          <a:p>
            <a:pPr marL="1200150" lvl="2" indent="-457200">
              <a:buFont typeface="Wingdings" pitchFamily="2" charset="2"/>
              <a:buChar char="Ø"/>
              <a:defRPr/>
            </a:pPr>
            <a:r>
              <a:rPr lang="en-US" sz="1800" dirty="0"/>
              <a:t>Apply evaluation norms and standards of the GEF Agency</a:t>
            </a:r>
          </a:p>
          <a:p>
            <a:pPr marL="1200150" lvl="2" indent="-457200">
              <a:buFont typeface="Wingdings" pitchFamily="2" charset="2"/>
              <a:buChar char="Ø"/>
              <a:defRPr/>
            </a:pPr>
            <a:r>
              <a:rPr lang="en-US" sz="1800" dirty="0"/>
              <a:t>Assess, as a minimum, outputs and outcomes, likelihood of sustainability, compliance </a:t>
            </a:r>
            <a:r>
              <a:rPr lang="en-US" sz="1800" dirty="0" smtClean="0"/>
              <a:t>with design and implementation</a:t>
            </a:r>
          </a:p>
          <a:p>
            <a:pPr marL="1200150" lvl="2" indent="-457200">
              <a:buFont typeface="Wingdings" pitchFamily="2" charset="2"/>
              <a:buChar char="Ø"/>
              <a:defRPr/>
            </a:pPr>
            <a:r>
              <a:rPr lang="en-US" sz="1800" dirty="0" smtClean="0"/>
              <a:t>Contain </a:t>
            </a:r>
            <a:r>
              <a:rPr lang="en-US" sz="1800" dirty="0"/>
              <a:t>basic project data and lessons on the evaluation itself (including TORs)</a:t>
            </a:r>
          </a:p>
          <a:p>
            <a:pPr marL="1200150" lvl="2" indent="-457200">
              <a:spcAft>
                <a:spcPts val="1200"/>
              </a:spcAft>
              <a:buFont typeface="Wingdings" pitchFamily="2" charset="2"/>
              <a:buChar char="Ø"/>
              <a:defRPr/>
            </a:pPr>
            <a:r>
              <a:rPr lang="en-US" sz="1800" dirty="0"/>
              <a:t>Should be sent to GEF IEO within 12 months of completion of </a:t>
            </a:r>
            <a:r>
              <a:rPr lang="en-US" sz="1800" dirty="0" smtClean="0"/>
              <a:t>project/program</a:t>
            </a:r>
            <a:endParaRPr lang="en-US" sz="1800" dirty="0">
              <a:solidFill>
                <a:srgbClr val="0F8B41"/>
              </a:solidFill>
            </a:endParaRPr>
          </a:p>
          <a:p>
            <a:pPr marL="231775" lvl="1" indent="0">
              <a:buClr>
                <a:srgbClr val="25695E"/>
              </a:buClr>
              <a:buNone/>
              <a:defRPr/>
            </a:pPr>
            <a:r>
              <a:rPr lang="en-US" sz="1800" i="1" dirty="0">
                <a:solidFill>
                  <a:schemeClr val="accent1"/>
                </a:solidFill>
              </a:rPr>
              <a:t>Guidelines for Terminal Evaluations</a:t>
            </a:r>
            <a:endParaRPr lang="en-US" sz="1800" dirty="0">
              <a:solidFill>
                <a:schemeClr val="accent1"/>
              </a:solidFill>
            </a:endParaRPr>
          </a:p>
          <a:p>
            <a:endParaRPr lang="en-US" dirty="0"/>
          </a:p>
        </p:txBody>
      </p:sp>
      <p:sp>
        <p:nvSpPr>
          <p:cNvPr id="4" name="Rounded Rectangle 3"/>
          <p:cNvSpPr/>
          <p:nvPr/>
        </p:nvSpPr>
        <p:spPr>
          <a:xfrm>
            <a:off x="9760379" y="685800"/>
            <a:ext cx="983953" cy="914400"/>
          </a:xfrm>
          <a:prstGeom prst="roundRect">
            <a:avLst>
              <a:gd name="adj" fmla="val 16670"/>
            </a:avLst>
          </a:prstGeom>
          <a:blipFill>
            <a:blip r:embed="rId3" cstate="print">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5">
              <a:hueOff val="1571189"/>
              <a:satOff val="-7513"/>
              <a:lumOff val="8235"/>
              <a:alphaOff val="0"/>
            </a:schemeClr>
          </a:effectRef>
          <a:fontRef idx="minor">
            <a:schemeClr val="lt1"/>
          </a:fontRef>
        </p:style>
      </p:sp>
    </p:spTree>
    <p:extLst>
      <p:ext uri="{BB962C8B-B14F-4D97-AF65-F5344CB8AC3E}">
        <p14:creationId xmlns:p14="http://schemas.microsoft.com/office/powerpoint/2010/main" val="31818426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38328"/>
            <a:ext cx="8596668" cy="1143000"/>
          </a:xfrm>
        </p:spPr>
        <p:txBody>
          <a:bodyPr>
            <a:normAutofit fontScale="90000"/>
          </a:bodyPr>
          <a:lstStyle/>
          <a:p>
            <a:r>
              <a:rPr lang="en-US" dirty="0" smtClean="0"/>
              <a:t>Evaluation Criteria</a:t>
            </a:r>
            <a:br>
              <a:rPr lang="en-US" dirty="0" smtClean="0"/>
            </a:br>
            <a:endParaRPr lang="en-US" dirty="0"/>
          </a:p>
        </p:txBody>
      </p:sp>
      <p:sp>
        <p:nvSpPr>
          <p:cNvPr id="7" name="Rectangle 6"/>
          <p:cNvSpPr/>
          <p:nvPr/>
        </p:nvSpPr>
        <p:spPr>
          <a:xfrm>
            <a:off x="6760346" y="969537"/>
            <a:ext cx="1374028" cy="73872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p:cNvSpPr/>
          <p:nvPr/>
        </p:nvSpPr>
        <p:spPr>
          <a:xfrm>
            <a:off x="3702025" y="2014587"/>
            <a:ext cx="1329704" cy="73872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Rectangle 15"/>
          <p:cNvSpPr/>
          <p:nvPr/>
        </p:nvSpPr>
        <p:spPr>
          <a:xfrm>
            <a:off x="3702025" y="4104686"/>
            <a:ext cx="1329704" cy="73872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 name="Freeform 5"/>
          <p:cNvSpPr/>
          <p:nvPr/>
        </p:nvSpPr>
        <p:spPr>
          <a:xfrm>
            <a:off x="5000081" y="1634614"/>
            <a:ext cx="2017262" cy="2318694"/>
          </a:xfrm>
          <a:custGeom>
            <a:avLst/>
            <a:gdLst>
              <a:gd name="connsiteX0" fmla="*/ 0 w 1231208"/>
              <a:gd name="connsiteY0" fmla="*/ 535576 h 1071151"/>
              <a:gd name="connsiteX1" fmla="*/ 267788 w 1231208"/>
              <a:gd name="connsiteY1" fmla="*/ 0 h 1071151"/>
              <a:gd name="connsiteX2" fmla="*/ 963420 w 1231208"/>
              <a:gd name="connsiteY2" fmla="*/ 0 h 1071151"/>
              <a:gd name="connsiteX3" fmla="*/ 1231208 w 1231208"/>
              <a:gd name="connsiteY3" fmla="*/ 535576 h 1071151"/>
              <a:gd name="connsiteX4" fmla="*/ 963420 w 1231208"/>
              <a:gd name="connsiteY4" fmla="*/ 1071151 h 1071151"/>
              <a:gd name="connsiteX5" fmla="*/ 267788 w 1231208"/>
              <a:gd name="connsiteY5" fmla="*/ 1071151 h 1071151"/>
              <a:gd name="connsiteX6" fmla="*/ 0 w 1231208"/>
              <a:gd name="connsiteY6" fmla="*/ 535576 h 10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208" h="1071151">
                <a:moveTo>
                  <a:pt x="615603" y="0"/>
                </a:moveTo>
                <a:lnTo>
                  <a:pt x="1231207" y="232976"/>
                </a:lnTo>
                <a:lnTo>
                  <a:pt x="1231207" y="838175"/>
                </a:lnTo>
                <a:lnTo>
                  <a:pt x="615603" y="1071151"/>
                </a:lnTo>
                <a:lnTo>
                  <a:pt x="1" y="838175"/>
                </a:lnTo>
                <a:lnTo>
                  <a:pt x="1" y="232976"/>
                </a:lnTo>
                <a:lnTo>
                  <a:pt x="615603" y="0"/>
                </a:lnTo>
                <a:close/>
              </a:path>
            </a:pathLst>
          </a:custGeom>
          <a:solidFill>
            <a:schemeClr val="accent5">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7401" tIns="222344" rIns="197402" bIns="222343" numCol="1" spcCol="1270" anchor="ctr" anchorCtr="0">
            <a:noAutofit/>
          </a:bodyPr>
          <a:lstStyle/>
          <a:p>
            <a:pPr algn="ctr" defTabSz="355600">
              <a:lnSpc>
                <a:spcPct val="90000"/>
              </a:lnSpc>
              <a:spcBef>
                <a:spcPct val="0"/>
              </a:spcBef>
              <a:spcAft>
                <a:spcPct val="35000"/>
              </a:spcAft>
            </a:pPr>
            <a:r>
              <a:rPr lang="en-US" sz="2000" dirty="0" smtClean="0">
                <a:solidFill>
                  <a:prstClr val="white"/>
                </a:solidFill>
              </a:rPr>
              <a:t>Relevance</a:t>
            </a:r>
            <a:endParaRPr lang="en-US" sz="2000" dirty="0">
              <a:solidFill>
                <a:prstClr val="white"/>
              </a:solidFill>
            </a:endParaRPr>
          </a:p>
        </p:txBody>
      </p:sp>
      <p:sp>
        <p:nvSpPr>
          <p:cNvPr id="9" name="Freeform 8"/>
          <p:cNvSpPr/>
          <p:nvPr/>
        </p:nvSpPr>
        <p:spPr>
          <a:xfrm>
            <a:off x="6128835" y="3595280"/>
            <a:ext cx="2017262" cy="2318694"/>
          </a:xfrm>
          <a:custGeom>
            <a:avLst/>
            <a:gdLst>
              <a:gd name="connsiteX0" fmla="*/ 0 w 1231208"/>
              <a:gd name="connsiteY0" fmla="*/ 535576 h 1071151"/>
              <a:gd name="connsiteX1" fmla="*/ 267788 w 1231208"/>
              <a:gd name="connsiteY1" fmla="*/ 0 h 1071151"/>
              <a:gd name="connsiteX2" fmla="*/ 963420 w 1231208"/>
              <a:gd name="connsiteY2" fmla="*/ 0 h 1071151"/>
              <a:gd name="connsiteX3" fmla="*/ 1231208 w 1231208"/>
              <a:gd name="connsiteY3" fmla="*/ 535576 h 1071151"/>
              <a:gd name="connsiteX4" fmla="*/ 963420 w 1231208"/>
              <a:gd name="connsiteY4" fmla="*/ 1071151 h 1071151"/>
              <a:gd name="connsiteX5" fmla="*/ 267788 w 1231208"/>
              <a:gd name="connsiteY5" fmla="*/ 1071151 h 1071151"/>
              <a:gd name="connsiteX6" fmla="*/ 0 w 1231208"/>
              <a:gd name="connsiteY6" fmla="*/ 535576 h 10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208" h="1071151">
                <a:moveTo>
                  <a:pt x="615603" y="0"/>
                </a:moveTo>
                <a:lnTo>
                  <a:pt x="1231207" y="232976"/>
                </a:lnTo>
                <a:lnTo>
                  <a:pt x="1231207" y="838175"/>
                </a:lnTo>
                <a:lnTo>
                  <a:pt x="615603" y="1071151"/>
                </a:lnTo>
                <a:lnTo>
                  <a:pt x="1" y="838175"/>
                </a:lnTo>
                <a:lnTo>
                  <a:pt x="1" y="232976"/>
                </a:lnTo>
                <a:lnTo>
                  <a:pt x="615603" y="0"/>
                </a:ln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7401" tIns="222344" rIns="197402" bIns="222343" numCol="1" spcCol="1270" anchor="ctr" anchorCtr="0">
            <a:noAutofit/>
          </a:bodyPr>
          <a:lstStyle/>
          <a:p>
            <a:pPr algn="ctr" defTabSz="355600">
              <a:lnSpc>
                <a:spcPct val="90000"/>
              </a:lnSpc>
              <a:spcBef>
                <a:spcPct val="0"/>
              </a:spcBef>
              <a:spcAft>
                <a:spcPct val="35000"/>
              </a:spcAft>
            </a:pPr>
            <a:r>
              <a:rPr lang="en-US" sz="2000" smtClean="0">
                <a:solidFill>
                  <a:prstClr val="white"/>
                </a:solidFill>
              </a:rPr>
              <a:t>Effectiveness</a:t>
            </a:r>
            <a:endParaRPr lang="en-US" sz="2000" dirty="0" smtClean="0">
              <a:solidFill>
                <a:prstClr val="white"/>
              </a:solidFill>
            </a:endParaRPr>
          </a:p>
        </p:txBody>
      </p:sp>
      <p:sp>
        <p:nvSpPr>
          <p:cNvPr id="12" name="Freeform 11"/>
          <p:cNvSpPr/>
          <p:nvPr/>
        </p:nvSpPr>
        <p:spPr>
          <a:xfrm>
            <a:off x="2858536" y="1647828"/>
            <a:ext cx="2017262" cy="2318694"/>
          </a:xfrm>
          <a:custGeom>
            <a:avLst/>
            <a:gdLst>
              <a:gd name="connsiteX0" fmla="*/ 0 w 1231208"/>
              <a:gd name="connsiteY0" fmla="*/ 535576 h 1071151"/>
              <a:gd name="connsiteX1" fmla="*/ 267788 w 1231208"/>
              <a:gd name="connsiteY1" fmla="*/ 0 h 1071151"/>
              <a:gd name="connsiteX2" fmla="*/ 963420 w 1231208"/>
              <a:gd name="connsiteY2" fmla="*/ 0 h 1071151"/>
              <a:gd name="connsiteX3" fmla="*/ 1231208 w 1231208"/>
              <a:gd name="connsiteY3" fmla="*/ 535576 h 1071151"/>
              <a:gd name="connsiteX4" fmla="*/ 963420 w 1231208"/>
              <a:gd name="connsiteY4" fmla="*/ 1071151 h 1071151"/>
              <a:gd name="connsiteX5" fmla="*/ 267788 w 1231208"/>
              <a:gd name="connsiteY5" fmla="*/ 1071151 h 1071151"/>
              <a:gd name="connsiteX6" fmla="*/ 0 w 1231208"/>
              <a:gd name="connsiteY6" fmla="*/ 535576 h 10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208" h="1071151">
                <a:moveTo>
                  <a:pt x="615603" y="0"/>
                </a:moveTo>
                <a:lnTo>
                  <a:pt x="1231207" y="232976"/>
                </a:lnTo>
                <a:lnTo>
                  <a:pt x="1231207" y="838175"/>
                </a:lnTo>
                <a:lnTo>
                  <a:pt x="615603" y="1071151"/>
                </a:lnTo>
                <a:lnTo>
                  <a:pt x="1" y="838175"/>
                </a:lnTo>
                <a:lnTo>
                  <a:pt x="1" y="232976"/>
                </a:lnTo>
                <a:lnTo>
                  <a:pt x="615603"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7401" tIns="222344" rIns="197402" bIns="222343" numCol="1" spcCol="1270" anchor="ctr" anchorCtr="0">
            <a:noAutofit/>
          </a:bodyPr>
          <a:lstStyle/>
          <a:p>
            <a:pPr algn="ctr" defTabSz="355600">
              <a:lnSpc>
                <a:spcPct val="90000"/>
              </a:lnSpc>
              <a:spcBef>
                <a:spcPct val="0"/>
              </a:spcBef>
              <a:spcAft>
                <a:spcPct val="35000"/>
              </a:spcAft>
            </a:pPr>
            <a:r>
              <a:rPr lang="en-US" sz="2000" smtClean="0">
                <a:solidFill>
                  <a:prstClr val="white"/>
                </a:solidFill>
              </a:rPr>
              <a:t>Efficiency</a:t>
            </a:r>
            <a:endParaRPr lang="en-US" sz="2000" dirty="0" smtClean="0">
              <a:solidFill>
                <a:prstClr val="white"/>
              </a:solidFill>
            </a:endParaRPr>
          </a:p>
        </p:txBody>
      </p:sp>
      <p:sp>
        <p:nvSpPr>
          <p:cNvPr id="13" name="Rectangle 12"/>
          <p:cNvSpPr/>
          <p:nvPr/>
        </p:nvSpPr>
        <p:spPr>
          <a:xfrm>
            <a:off x="4937013" y="2111570"/>
            <a:ext cx="2587659" cy="13912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Freeform 14"/>
          <p:cNvSpPr/>
          <p:nvPr/>
        </p:nvSpPr>
        <p:spPr>
          <a:xfrm>
            <a:off x="1782034" y="3660617"/>
            <a:ext cx="2017262" cy="2318694"/>
          </a:xfrm>
          <a:custGeom>
            <a:avLst/>
            <a:gdLst>
              <a:gd name="connsiteX0" fmla="*/ 0 w 1231208"/>
              <a:gd name="connsiteY0" fmla="*/ 535576 h 1071151"/>
              <a:gd name="connsiteX1" fmla="*/ 267788 w 1231208"/>
              <a:gd name="connsiteY1" fmla="*/ 0 h 1071151"/>
              <a:gd name="connsiteX2" fmla="*/ 963420 w 1231208"/>
              <a:gd name="connsiteY2" fmla="*/ 0 h 1071151"/>
              <a:gd name="connsiteX3" fmla="*/ 1231208 w 1231208"/>
              <a:gd name="connsiteY3" fmla="*/ 535576 h 1071151"/>
              <a:gd name="connsiteX4" fmla="*/ 963420 w 1231208"/>
              <a:gd name="connsiteY4" fmla="*/ 1071151 h 1071151"/>
              <a:gd name="connsiteX5" fmla="*/ 267788 w 1231208"/>
              <a:gd name="connsiteY5" fmla="*/ 1071151 h 1071151"/>
              <a:gd name="connsiteX6" fmla="*/ 0 w 1231208"/>
              <a:gd name="connsiteY6" fmla="*/ 535576 h 10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208" h="1071151">
                <a:moveTo>
                  <a:pt x="615603" y="0"/>
                </a:moveTo>
                <a:lnTo>
                  <a:pt x="1231207" y="232976"/>
                </a:lnTo>
                <a:lnTo>
                  <a:pt x="1231207" y="838175"/>
                </a:lnTo>
                <a:lnTo>
                  <a:pt x="615603" y="1071151"/>
                </a:lnTo>
                <a:lnTo>
                  <a:pt x="1" y="838175"/>
                </a:lnTo>
                <a:lnTo>
                  <a:pt x="1" y="232976"/>
                </a:lnTo>
                <a:lnTo>
                  <a:pt x="615603" y="0"/>
                </a:lnTo>
                <a:close/>
              </a:path>
            </a:pathLst>
          </a:custGeom>
          <a:solidFill>
            <a:schemeClr val="accent5">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7401" tIns="222344" rIns="197402" bIns="222343" numCol="1" spcCol="1270" anchor="ctr" anchorCtr="0">
            <a:noAutofit/>
          </a:bodyPr>
          <a:lstStyle/>
          <a:p>
            <a:pPr algn="ctr" defTabSz="355600">
              <a:lnSpc>
                <a:spcPct val="90000"/>
              </a:lnSpc>
              <a:spcBef>
                <a:spcPct val="0"/>
              </a:spcBef>
              <a:spcAft>
                <a:spcPct val="35000"/>
              </a:spcAft>
            </a:pPr>
            <a:r>
              <a:rPr lang="en-US" sz="2000" dirty="0" smtClean="0">
                <a:solidFill>
                  <a:prstClr val="white"/>
                </a:solidFill>
              </a:rPr>
              <a:t>Results</a:t>
            </a:r>
          </a:p>
        </p:txBody>
      </p:sp>
      <p:sp>
        <p:nvSpPr>
          <p:cNvPr id="18" name="Freeform 17"/>
          <p:cNvSpPr/>
          <p:nvPr/>
        </p:nvSpPr>
        <p:spPr>
          <a:xfrm>
            <a:off x="3962892" y="3630237"/>
            <a:ext cx="2017262" cy="2318694"/>
          </a:xfrm>
          <a:custGeom>
            <a:avLst/>
            <a:gdLst>
              <a:gd name="connsiteX0" fmla="*/ 0 w 1231208"/>
              <a:gd name="connsiteY0" fmla="*/ 535576 h 1071151"/>
              <a:gd name="connsiteX1" fmla="*/ 267788 w 1231208"/>
              <a:gd name="connsiteY1" fmla="*/ 0 h 1071151"/>
              <a:gd name="connsiteX2" fmla="*/ 963420 w 1231208"/>
              <a:gd name="connsiteY2" fmla="*/ 0 h 1071151"/>
              <a:gd name="connsiteX3" fmla="*/ 1231208 w 1231208"/>
              <a:gd name="connsiteY3" fmla="*/ 535576 h 1071151"/>
              <a:gd name="connsiteX4" fmla="*/ 963420 w 1231208"/>
              <a:gd name="connsiteY4" fmla="*/ 1071151 h 1071151"/>
              <a:gd name="connsiteX5" fmla="*/ 267788 w 1231208"/>
              <a:gd name="connsiteY5" fmla="*/ 1071151 h 1071151"/>
              <a:gd name="connsiteX6" fmla="*/ 0 w 1231208"/>
              <a:gd name="connsiteY6" fmla="*/ 535576 h 10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208" h="1071151">
                <a:moveTo>
                  <a:pt x="615603" y="0"/>
                </a:moveTo>
                <a:lnTo>
                  <a:pt x="1231207" y="232976"/>
                </a:lnTo>
                <a:lnTo>
                  <a:pt x="1231207" y="838175"/>
                </a:lnTo>
                <a:lnTo>
                  <a:pt x="615603" y="1071151"/>
                </a:lnTo>
                <a:lnTo>
                  <a:pt x="1" y="838175"/>
                </a:lnTo>
                <a:lnTo>
                  <a:pt x="1" y="232976"/>
                </a:lnTo>
                <a:lnTo>
                  <a:pt x="615603" y="0"/>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7401" tIns="222344" rIns="197402" bIns="222343" numCol="1" spcCol="1270" anchor="ctr" anchorCtr="0">
            <a:noAutofit/>
          </a:bodyPr>
          <a:lstStyle/>
          <a:p>
            <a:pPr algn="ctr" defTabSz="355600">
              <a:lnSpc>
                <a:spcPct val="90000"/>
              </a:lnSpc>
              <a:spcBef>
                <a:spcPct val="0"/>
              </a:spcBef>
              <a:spcAft>
                <a:spcPct val="35000"/>
              </a:spcAft>
            </a:pPr>
            <a:r>
              <a:rPr lang="en-US" sz="2000" smtClean="0">
                <a:solidFill>
                  <a:prstClr val="white"/>
                </a:solidFill>
              </a:rPr>
              <a:t>Sustainability</a:t>
            </a:r>
            <a:endParaRPr lang="en-US" sz="2000" dirty="0" smtClean="0">
              <a:solidFill>
                <a:prstClr val="white"/>
              </a:solidFill>
            </a:endParaRPr>
          </a:p>
        </p:txBody>
      </p:sp>
      <p:sp>
        <p:nvSpPr>
          <p:cNvPr id="19" name="Rectangle 18"/>
          <p:cNvSpPr/>
          <p:nvPr/>
        </p:nvSpPr>
        <p:spPr>
          <a:xfrm>
            <a:off x="4937013" y="6047781"/>
            <a:ext cx="2587659" cy="13912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34448620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143000"/>
          </a:xfrm>
        </p:spPr>
        <p:txBody>
          <a:bodyPr>
            <a:normAutofit/>
          </a:bodyPr>
          <a:lstStyle/>
          <a:p>
            <a:r>
              <a:rPr lang="en-US" dirty="0" smtClean="0"/>
              <a:t>A Good Terminal Evaluation</a:t>
            </a:r>
            <a:endParaRPr lang="en-US" dirty="0"/>
          </a:p>
        </p:txBody>
      </p:sp>
      <p:sp>
        <p:nvSpPr>
          <p:cNvPr id="3" name="Content Placeholder 2"/>
          <p:cNvSpPr>
            <a:spLocks noGrp="1"/>
          </p:cNvSpPr>
          <p:nvPr>
            <p:ph idx="1"/>
          </p:nvPr>
        </p:nvSpPr>
        <p:spPr>
          <a:xfrm>
            <a:off x="695991" y="1447800"/>
            <a:ext cx="8596668" cy="4953000"/>
          </a:xfrm>
        </p:spPr>
        <p:txBody>
          <a:bodyPr>
            <a:normAutofit fontScale="25000" lnSpcReduction="20000"/>
          </a:bodyPr>
          <a:lstStyle/>
          <a:p>
            <a:r>
              <a:rPr lang="en-US" sz="7200" dirty="0" smtClean="0"/>
              <a:t>Evaluator is independent from design team (unbiased)</a:t>
            </a:r>
          </a:p>
          <a:p>
            <a:r>
              <a:rPr lang="en-US" sz="7200" dirty="0" smtClean="0"/>
              <a:t>Discussion of outcomes and results</a:t>
            </a:r>
          </a:p>
          <a:p>
            <a:r>
              <a:rPr lang="en-US" sz="7200" dirty="0" smtClean="0"/>
              <a:t>Consistency and completeness in information provided</a:t>
            </a:r>
          </a:p>
          <a:p>
            <a:r>
              <a:rPr lang="en-US" sz="7200" dirty="0" smtClean="0"/>
              <a:t>Discussion of issues related to project sustainability</a:t>
            </a:r>
          </a:p>
          <a:p>
            <a:r>
              <a:rPr lang="en-US" sz="7200" dirty="0" smtClean="0"/>
              <a:t>Information on project finance and co-financing </a:t>
            </a:r>
          </a:p>
          <a:p>
            <a:r>
              <a:rPr lang="en-US" sz="7200" dirty="0" smtClean="0"/>
              <a:t>Information on M&amp;E plan and the use of monitoring information</a:t>
            </a:r>
          </a:p>
          <a:p>
            <a:r>
              <a:rPr lang="en-US" sz="7200" dirty="0" smtClean="0"/>
              <a:t>Lessons and recommendations based on the project experience</a:t>
            </a:r>
          </a:p>
          <a:p>
            <a:endParaRPr lang="en-US" sz="7200" dirty="0"/>
          </a:p>
          <a:p>
            <a:r>
              <a:rPr lang="en-US" sz="7200" dirty="0" smtClean="0"/>
              <a:t>Other qualities</a:t>
            </a:r>
          </a:p>
          <a:p>
            <a:pPr lvl="1"/>
            <a:r>
              <a:rPr lang="en-US" sz="7200" dirty="0" smtClean="0"/>
              <a:t>Balanced judgement</a:t>
            </a:r>
          </a:p>
          <a:p>
            <a:pPr lvl="1"/>
            <a:r>
              <a:rPr lang="en-US" sz="7200" dirty="0" smtClean="0"/>
              <a:t>Timeliness</a:t>
            </a:r>
          </a:p>
          <a:p>
            <a:pPr lvl="1"/>
            <a:r>
              <a:rPr lang="en-US" sz="7200" dirty="0" smtClean="0"/>
              <a:t>Transparency of the process</a:t>
            </a:r>
          </a:p>
          <a:p>
            <a:pPr marL="0" indent="0">
              <a:buNone/>
            </a:pPr>
            <a:endParaRPr lang="en-US" dirty="0" smtClean="0"/>
          </a:p>
          <a:p>
            <a:pPr marL="0" indent="0">
              <a:buNone/>
            </a:pPr>
            <a:endParaRPr lang="en-US" dirty="0"/>
          </a:p>
          <a:p>
            <a:pPr marL="0" indent="0">
              <a:buNone/>
            </a:pPr>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9518905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2895600"/>
            <a:ext cx="7766936" cy="1646302"/>
          </a:xfrm>
        </p:spPr>
        <p:txBody>
          <a:bodyPr/>
          <a:lstStyle/>
          <a:p>
            <a:r>
              <a:rPr lang="en-US" sz="6000" dirty="0" smtClean="0"/>
              <a:t>Pulling it </a:t>
            </a:r>
            <a:r>
              <a:rPr lang="en-US" sz="6000" dirty="0" smtClean="0"/>
              <a:t>all </a:t>
            </a:r>
            <a:r>
              <a:rPr lang="en-US" sz="6000" dirty="0" smtClean="0"/>
              <a:t>together</a:t>
            </a:r>
            <a:br>
              <a:rPr lang="en-US" sz="6000" dirty="0" smtClean="0"/>
            </a:br>
            <a:r>
              <a:rPr lang="en-US" sz="6000" dirty="0" smtClean="0"/>
              <a:t>A CASE STUDY</a:t>
            </a:r>
            <a:r>
              <a:rPr lang="en-US" sz="6000" dirty="0" smtClean="0"/>
              <a:t> </a:t>
            </a:r>
            <a:r>
              <a:rPr lang="en-US" sz="6000" dirty="0"/>
              <a:t/>
            </a:r>
            <a:br>
              <a:rPr lang="en-US" sz="6000" dirty="0"/>
            </a:br>
            <a:endParaRPr lang="en-US" sz="6000" dirty="0"/>
          </a:p>
        </p:txBody>
      </p:sp>
    </p:spTree>
    <p:extLst>
      <p:ext uri="{BB962C8B-B14F-4D97-AF65-F5344CB8AC3E}">
        <p14:creationId xmlns:p14="http://schemas.microsoft.com/office/powerpoint/2010/main" val="11740364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8596668" cy="1143000"/>
          </a:xfrm>
        </p:spPr>
        <p:txBody>
          <a:bodyPr>
            <a:normAutofit fontScale="90000"/>
          </a:bodyPr>
          <a:lstStyle/>
          <a:p>
            <a:r>
              <a:rPr lang="en-US" dirty="0" smtClean="0"/>
              <a:t>Group Work: Case </a:t>
            </a:r>
            <a:r>
              <a:rPr lang="en-US" dirty="0" smtClean="0"/>
              <a:t>Study</a:t>
            </a:r>
            <a:br>
              <a:rPr lang="en-US" dirty="0" smtClean="0"/>
            </a:br>
            <a:r>
              <a:rPr lang="en-US" dirty="0" smtClean="0"/>
              <a:t>(30 minutes)</a:t>
            </a:r>
            <a:br>
              <a:rPr lang="en-US" dirty="0" smtClean="0"/>
            </a:br>
            <a:r>
              <a:rPr lang="en-US" dirty="0" smtClean="0"/>
              <a:t>Plenary Report out: 15 minutes</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lgn="ctr">
              <a:buNone/>
            </a:pPr>
            <a:r>
              <a:rPr lang="en-US" b="1" dirty="0" smtClean="0">
                <a:solidFill>
                  <a:srgbClr val="FF0000"/>
                </a:solidFill>
              </a:rPr>
              <a:t>M&amp;E Before-During-After </a:t>
            </a:r>
          </a:p>
          <a:p>
            <a:pPr marL="0" indent="0" algn="ctr">
              <a:buNone/>
            </a:pPr>
            <a:endParaRPr lang="en-US" b="1" dirty="0">
              <a:solidFill>
                <a:srgbClr val="FF0000"/>
              </a:solidFill>
            </a:endParaRPr>
          </a:p>
          <a:p>
            <a:pPr marL="0" indent="0">
              <a:buNone/>
            </a:pPr>
            <a:r>
              <a:rPr lang="en-US" sz="2400" dirty="0" smtClean="0"/>
              <a:t>Develop an M&amp;E </a:t>
            </a:r>
            <a:r>
              <a:rPr lang="en-US" sz="2400" dirty="0" smtClean="0"/>
              <a:t>Plan for the </a:t>
            </a:r>
            <a:r>
              <a:rPr lang="en-US" sz="2400" dirty="0" smtClean="0"/>
              <a:t>Project</a:t>
            </a:r>
          </a:p>
          <a:p>
            <a:pPr marL="0" indent="0" algn="ctr">
              <a:buNone/>
            </a:pPr>
            <a:endParaRPr lang="en-US" sz="2400" dirty="0"/>
          </a:p>
          <a:p>
            <a:pPr marL="0" indent="0">
              <a:buNone/>
            </a:pPr>
            <a:r>
              <a:rPr lang="en-US" sz="2400" dirty="0" smtClean="0"/>
              <a:t>How would you address M&amp;E through implementation?</a:t>
            </a:r>
          </a:p>
          <a:p>
            <a:pPr marL="0" indent="0">
              <a:buNone/>
            </a:pPr>
            <a:endParaRPr lang="en-US" sz="2400" dirty="0"/>
          </a:p>
          <a:p>
            <a:pPr marL="0" indent="0">
              <a:buNone/>
            </a:pPr>
            <a:r>
              <a:rPr lang="en-US" sz="2400" dirty="0" smtClean="0"/>
              <a:t>Now the project is going to be completed. How would you design, manage and report on the terminal evaluation? </a:t>
            </a:r>
            <a:endParaRPr lang="en-US" sz="2400" dirty="0"/>
          </a:p>
        </p:txBody>
      </p:sp>
    </p:spTree>
    <p:extLst>
      <p:ext uri="{BB962C8B-B14F-4D97-AF65-F5344CB8AC3E}">
        <p14:creationId xmlns:p14="http://schemas.microsoft.com/office/powerpoint/2010/main" val="32564705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48000"/>
            <a:ext cx="10626317" cy="1646302"/>
          </a:xfrm>
        </p:spPr>
        <p:txBody>
          <a:bodyPr/>
          <a:lstStyle/>
          <a:p>
            <a:r>
              <a:rPr lang="en-US" sz="4800" dirty="0" smtClean="0"/>
              <a:t>Sixth Comprehensive Evaluation</a:t>
            </a:r>
            <a:br>
              <a:rPr lang="en-US" sz="4800" dirty="0" smtClean="0"/>
            </a:br>
            <a:r>
              <a:rPr lang="en-US" sz="4800" dirty="0" smtClean="0"/>
              <a:t>(OPS6)</a:t>
            </a:r>
            <a:r>
              <a:rPr lang="en-US" sz="4800" dirty="0" smtClean="0"/>
              <a:t> </a:t>
            </a:r>
            <a:r>
              <a:rPr lang="en-US" sz="6000" dirty="0"/>
              <a:t/>
            </a:r>
            <a:br>
              <a:rPr lang="en-US" sz="6000" dirty="0"/>
            </a:br>
            <a:endParaRPr lang="en-US" sz="6000" dirty="0"/>
          </a:p>
        </p:txBody>
      </p:sp>
    </p:spTree>
    <p:extLst>
      <p:ext uri="{BB962C8B-B14F-4D97-AF65-F5344CB8AC3E}">
        <p14:creationId xmlns:p14="http://schemas.microsoft.com/office/powerpoint/2010/main" val="42759278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143000"/>
          </a:xfrm>
        </p:spPr>
        <p:txBody>
          <a:bodyPr>
            <a:normAutofit/>
          </a:bodyPr>
          <a:lstStyle/>
          <a:p>
            <a:r>
              <a:rPr lang="en-US" dirty="0" smtClean="0"/>
              <a:t>Objectives</a:t>
            </a:r>
            <a:endParaRPr lang="en-US" dirty="0"/>
          </a:p>
        </p:txBody>
      </p:sp>
      <p:sp>
        <p:nvSpPr>
          <p:cNvPr id="3" name="Content Placeholder 2"/>
          <p:cNvSpPr>
            <a:spLocks noGrp="1"/>
          </p:cNvSpPr>
          <p:nvPr>
            <p:ph idx="1"/>
          </p:nvPr>
        </p:nvSpPr>
        <p:spPr>
          <a:xfrm>
            <a:off x="695991" y="1447800"/>
            <a:ext cx="8596668" cy="4953000"/>
          </a:xfrm>
        </p:spPr>
        <p:txBody>
          <a:bodyPr>
            <a:normAutofit/>
          </a:bodyPr>
          <a:lstStyle/>
          <a:p>
            <a:pPr marL="341313" indent="-341313"/>
            <a:r>
              <a:rPr lang="en-US" dirty="0"/>
              <a:t>To assess the extent to which the GEF is achieving its objectives:</a:t>
            </a:r>
          </a:p>
          <a:p>
            <a:pPr lvl="1"/>
            <a:r>
              <a:rPr lang="en-US" sz="1800" dirty="0"/>
              <a:t>As laid down in the GEF Instrument and reviews by the Assembly </a:t>
            </a:r>
          </a:p>
          <a:p>
            <a:pPr lvl="1"/>
            <a:r>
              <a:rPr lang="en-US" sz="1800" dirty="0"/>
              <a:t>As developed and adopted by the GEF Council in operational policies and programs for GEF financed activities </a:t>
            </a:r>
          </a:p>
          <a:p>
            <a:pPr lvl="1"/>
            <a:r>
              <a:rPr lang="en-US" sz="1800" dirty="0" smtClean="0"/>
              <a:t>To identify </a:t>
            </a:r>
            <a:r>
              <a:rPr lang="en-US" sz="1800" dirty="0"/>
              <a:t>potential improvements</a:t>
            </a:r>
          </a:p>
          <a:p>
            <a:pPr marL="0" indent="0">
              <a:buNone/>
            </a:pPr>
            <a:endParaRPr lang="en-US" dirty="0" smtClean="0"/>
          </a:p>
          <a:p>
            <a:r>
              <a:rPr lang="en-US" dirty="0" smtClean="0"/>
              <a:t>Two Reports</a:t>
            </a:r>
          </a:p>
          <a:p>
            <a:r>
              <a:rPr lang="en-US" b="1" dirty="0" smtClean="0"/>
              <a:t>DRAFT </a:t>
            </a:r>
            <a:r>
              <a:rPr lang="en-US" b="1" dirty="0"/>
              <a:t>report</a:t>
            </a:r>
            <a:r>
              <a:rPr lang="en-US" dirty="0"/>
              <a:t>: at start of </a:t>
            </a:r>
            <a:r>
              <a:rPr lang="en-US" dirty="0" smtClean="0"/>
              <a:t>replenishment (summer 2017)</a:t>
            </a:r>
            <a:endParaRPr lang="en-US" dirty="0"/>
          </a:p>
          <a:p>
            <a:pPr lvl="1"/>
            <a:r>
              <a:rPr lang="en-US" dirty="0"/>
              <a:t>A meta-evaluation approach, drawing on existing GEF evaluations</a:t>
            </a:r>
          </a:p>
          <a:p>
            <a:pPr lvl="1"/>
            <a:endParaRPr lang="en-US" b="1" dirty="0"/>
          </a:p>
          <a:p>
            <a:r>
              <a:rPr lang="en-US" b="1" dirty="0"/>
              <a:t>Final report</a:t>
            </a:r>
            <a:r>
              <a:rPr lang="en-US" dirty="0"/>
              <a:t>: end of </a:t>
            </a:r>
            <a:r>
              <a:rPr lang="en-US" dirty="0" smtClean="0"/>
              <a:t>2017 </a:t>
            </a:r>
            <a:r>
              <a:rPr lang="en-US" dirty="0"/>
              <a:t>or early </a:t>
            </a:r>
            <a:r>
              <a:rPr lang="en-US" dirty="0" smtClean="0"/>
              <a:t>2018</a:t>
            </a:r>
            <a:endParaRPr lang="en-US" dirty="0"/>
          </a:p>
          <a:p>
            <a:pPr lvl="1"/>
            <a:r>
              <a:rPr lang="en-US" dirty="0"/>
              <a:t>Final report will update meta-evaluation and include findings of additional studies</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6082804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Issues in the Study</a:t>
            </a:r>
            <a:endParaRPr lang="en-US" dirty="0"/>
          </a:p>
        </p:txBody>
      </p:sp>
      <p:sp>
        <p:nvSpPr>
          <p:cNvPr id="3" name="Content Placeholder 2"/>
          <p:cNvSpPr>
            <a:spLocks noGrp="1"/>
          </p:cNvSpPr>
          <p:nvPr>
            <p:ph idx="1"/>
          </p:nvPr>
        </p:nvSpPr>
        <p:spPr>
          <a:xfrm>
            <a:off x="677334" y="1447800"/>
            <a:ext cx="9685866" cy="4593563"/>
          </a:xfrm>
        </p:spPr>
        <p:txBody>
          <a:bodyPr>
            <a:normAutofit fontScale="77500" lnSpcReduction="20000"/>
          </a:bodyPr>
          <a:lstStyle/>
          <a:p>
            <a:r>
              <a:rPr lang="en-US" sz="2400" dirty="0" smtClean="0"/>
              <a:t>Trends </a:t>
            </a:r>
            <a:r>
              <a:rPr lang="en-US" sz="2400" dirty="0"/>
              <a:t>in </a:t>
            </a:r>
            <a:r>
              <a:rPr lang="en-US" sz="2400" b="1" dirty="0"/>
              <a:t>global </a:t>
            </a:r>
            <a:r>
              <a:rPr lang="en-US" sz="2400" b="1" dirty="0" smtClean="0"/>
              <a:t>landscape for environmental finance and</a:t>
            </a:r>
            <a:r>
              <a:rPr lang="en-US" sz="2400" dirty="0" smtClean="0"/>
              <a:t> </a:t>
            </a:r>
            <a:r>
              <a:rPr lang="en-US" sz="2400" dirty="0"/>
              <a:t>the </a:t>
            </a:r>
            <a:r>
              <a:rPr lang="en-US" sz="2400" b="1" dirty="0"/>
              <a:t>relevance</a:t>
            </a:r>
            <a:r>
              <a:rPr lang="en-US" sz="2400" dirty="0"/>
              <a:t> and </a:t>
            </a:r>
            <a:r>
              <a:rPr lang="en-US" sz="2400" b="1" dirty="0"/>
              <a:t>added value </a:t>
            </a:r>
            <a:r>
              <a:rPr lang="en-US" sz="2400" dirty="0"/>
              <a:t>of the GEF, also in view of other funding channels</a:t>
            </a:r>
          </a:p>
          <a:p>
            <a:r>
              <a:rPr lang="en-US" sz="2400" dirty="0" smtClean="0"/>
              <a:t>Funding </a:t>
            </a:r>
            <a:endParaRPr lang="en-US" sz="2400" dirty="0"/>
          </a:p>
          <a:p>
            <a:r>
              <a:rPr lang="en-US" sz="2400" dirty="0" smtClean="0"/>
              <a:t>An in-depth </a:t>
            </a:r>
            <a:r>
              <a:rPr lang="en-US" sz="2400" dirty="0"/>
              <a:t>look at impact of the </a:t>
            </a:r>
            <a:r>
              <a:rPr lang="en-US" sz="2400" b="1" dirty="0"/>
              <a:t>GEF</a:t>
            </a:r>
            <a:r>
              <a:rPr lang="en-US" sz="2400" dirty="0"/>
              <a:t> </a:t>
            </a:r>
            <a:r>
              <a:rPr lang="en-US" sz="2400" b="1" dirty="0"/>
              <a:t>focal area strategies</a:t>
            </a:r>
            <a:r>
              <a:rPr lang="en-US" sz="2400" dirty="0"/>
              <a:t>, including multi-focal area </a:t>
            </a:r>
            <a:r>
              <a:rPr lang="en-US" sz="2400" dirty="0" smtClean="0"/>
              <a:t>support and programmatic approaches</a:t>
            </a:r>
            <a:endParaRPr lang="en-US" sz="2400" dirty="0"/>
          </a:p>
          <a:p>
            <a:r>
              <a:rPr lang="en-US" sz="2400" dirty="0" smtClean="0"/>
              <a:t>Reform processes (RBM, KM)</a:t>
            </a:r>
          </a:p>
          <a:p>
            <a:r>
              <a:rPr lang="en-US" sz="2400" b="1" dirty="0" smtClean="0"/>
              <a:t>Governance </a:t>
            </a:r>
            <a:r>
              <a:rPr lang="en-US" sz="2400" b="1" dirty="0"/>
              <a:t>of the GEF </a:t>
            </a:r>
            <a:r>
              <a:rPr lang="en-US" sz="2400" dirty="0"/>
              <a:t>and donor performance</a:t>
            </a:r>
          </a:p>
          <a:p>
            <a:r>
              <a:rPr lang="en-US" sz="2400" dirty="0"/>
              <a:t>Trends in country ownership and relevance of GEF’s support to country needs, including obligations to conventions</a:t>
            </a:r>
          </a:p>
          <a:p>
            <a:r>
              <a:rPr lang="en-US" sz="2400" dirty="0" smtClean="0"/>
              <a:t>Trends </a:t>
            </a:r>
            <a:r>
              <a:rPr lang="en-US" sz="2400" dirty="0"/>
              <a:t>in the involvement of stakeholders, the </a:t>
            </a:r>
            <a:r>
              <a:rPr lang="en-US" sz="2400" b="1" dirty="0"/>
              <a:t>private sector </a:t>
            </a:r>
            <a:r>
              <a:rPr lang="en-US" sz="2400" dirty="0"/>
              <a:t>and </a:t>
            </a:r>
            <a:r>
              <a:rPr lang="en-US" sz="2400" b="1" dirty="0"/>
              <a:t>civil society </a:t>
            </a:r>
          </a:p>
          <a:p>
            <a:r>
              <a:rPr lang="en-US" sz="2400" b="1" dirty="0"/>
              <a:t>Cross-cutting policies</a:t>
            </a:r>
            <a:r>
              <a:rPr lang="en-US" sz="2400" dirty="0"/>
              <a:t>: gender, participation, </a:t>
            </a:r>
            <a:r>
              <a:rPr lang="en-US" sz="2400" dirty="0" smtClean="0"/>
              <a:t>results based management, knowledge </a:t>
            </a:r>
            <a:r>
              <a:rPr lang="en-US" sz="2400" dirty="0"/>
              <a:t>sharing</a:t>
            </a:r>
          </a:p>
          <a:p>
            <a:r>
              <a:rPr lang="en-US" sz="2400" dirty="0" smtClean="0"/>
              <a:t>Role </a:t>
            </a:r>
            <a:r>
              <a:rPr lang="en-US" sz="2400" dirty="0"/>
              <a:t>of </a:t>
            </a:r>
            <a:r>
              <a:rPr lang="en-US" sz="2400" b="1" dirty="0"/>
              <a:t>STAP</a:t>
            </a:r>
          </a:p>
          <a:p>
            <a:r>
              <a:rPr lang="en-US" sz="2400" b="1" dirty="0"/>
              <a:t>Health </a:t>
            </a:r>
            <a:r>
              <a:rPr lang="en-US" sz="2400" dirty="0"/>
              <a:t>of the GEF </a:t>
            </a:r>
            <a:r>
              <a:rPr lang="en-US" sz="2400" dirty="0" smtClean="0"/>
              <a:t>Partnership</a:t>
            </a:r>
            <a:endParaRPr lang="en-US" sz="2400" b="1" dirty="0"/>
          </a:p>
          <a:p>
            <a:endParaRPr lang="en-US" dirty="0"/>
          </a:p>
        </p:txBody>
      </p:sp>
    </p:spTree>
    <p:extLst>
      <p:ext uri="{BB962C8B-B14F-4D97-AF65-F5344CB8AC3E}">
        <p14:creationId xmlns:p14="http://schemas.microsoft.com/office/powerpoint/2010/main" val="41516495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Audience for the 6</a:t>
            </a:r>
            <a:r>
              <a:rPr lang="en-US" baseline="30000" dirty="0" smtClean="0"/>
              <a:t>th</a:t>
            </a:r>
            <a:r>
              <a:rPr lang="en-US" dirty="0" smtClean="0"/>
              <a:t> Comprehensive</a:t>
            </a:r>
            <a:endParaRPr lang="en-US" dirty="0"/>
          </a:p>
        </p:txBody>
      </p:sp>
      <p:sp>
        <p:nvSpPr>
          <p:cNvPr id="3" name="Content Placeholder 2"/>
          <p:cNvSpPr>
            <a:spLocks noGrp="1"/>
          </p:cNvSpPr>
          <p:nvPr>
            <p:ph idx="1"/>
          </p:nvPr>
        </p:nvSpPr>
        <p:spPr>
          <a:xfrm>
            <a:off x="677334" y="1447800"/>
            <a:ext cx="8596668" cy="4593563"/>
          </a:xfrm>
        </p:spPr>
        <p:txBody>
          <a:bodyPr/>
          <a:lstStyle/>
          <a:p>
            <a:r>
              <a:rPr lang="en-US" dirty="0" smtClean="0"/>
              <a:t>OPS6 </a:t>
            </a:r>
            <a:r>
              <a:rPr lang="en-US" dirty="0"/>
              <a:t>audience includes </a:t>
            </a:r>
          </a:p>
          <a:p>
            <a:pPr lvl="1"/>
            <a:r>
              <a:rPr lang="en-US" dirty="0"/>
              <a:t>Replenishment participants</a:t>
            </a:r>
          </a:p>
          <a:p>
            <a:pPr lvl="1"/>
            <a:r>
              <a:rPr lang="en-US" dirty="0"/>
              <a:t>GEF Council</a:t>
            </a:r>
          </a:p>
          <a:p>
            <a:pPr lvl="1"/>
            <a:r>
              <a:rPr lang="en-US" dirty="0"/>
              <a:t>Assembly</a:t>
            </a:r>
          </a:p>
          <a:p>
            <a:pPr lvl="1"/>
            <a:r>
              <a:rPr lang="en-US" dirty="0"/>
              <a:t>Through the Assembly the members of GEF</a:t>
            </a:r>
          </a:p>
          <a:p>
            <a:r>
              <a:rPr lang="en-US" dirty="0"/>
              <a:t>Findings will be shared with other GEF partners </a:t>
            </a:r>
          </a:p>
          <a:p>
            <a:pPr lvl="1"/>
            <a:r>
              <a:rPr lang="en-US" dirty="0"/>
              <a:t>GEF Secretariat</a:t>
            </a:r>
          </a:p>
          <a:p>
            <a:pPr lvl="1"/>
            <a:r>
              <a:rPr lang="en-US" dirty="0"/>
              <a:t>STAP</a:t>
            </a:r>
          </a:p>
          <a:p>
            <a:pPr lvl="1"/>
            <a:r>
              <a:rPr lang="en-US" dirty="0"/>
              <a:t>GEF Agencies</a:t>
            </a:r>
          </a:p>
          <a:p>
            <a:pPr lvl="1"/>
            <a:r>
              <a:rPr lang="en-US" dirty="0"/>
              <a:t>NGO Network</a:t>
            </a:r>
          </a:p>
          <a:p>
            <a:pPr lvl="1"/>
            <a:r>
              <a:rPr lang="en-US" dirty="0"/>
              <a:t>Project proponents and others</a:t>
            </a:r>
          </a:p>
          <a:p>
            <a:endParaRPr lang="en-US" dirty="0"/>
          </a:p>
        </p:txBody>
      </p:sp>
    </p:spTree>
    <p:extLst>
      <p:ext uri="{BB962C8B-B14F-4D97-AF65-F5344CB8AC3E}">
        <p14:creationId xmlns:p14="http://schemas.microsoft.com/office/powerpoint/2010/main" val="6114287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Would like your perspectives..</a:t>
            </a:r>
            <a:endParaRPr lang="en-US" dirty="0"/>
          </a:p>
        </p:txBody>
      </p:sp>
      <p:sp>
        <p:nvSpPr>
          <p:cNvPr id="3" name="Content Placeholder 2"/>
          <p:cNvSpPr>
            <a:spLocks noGrp="1"/>
          </p:cNvSpPr>
          <p:nvPr>
            <p:ph idx="1"/>
          </p:nvPr>
        </p:nvSpPr>
        <p:spPr>
          <a:xfrm>
            <a:off x="677334" y="1752600"/>
            <a:ext cx="9152466" cy="4669763"/>
          </a:xfrm>
        </p:spPr>
        <p:txBody>
          <a:bodyPr>
            <a:normAutofit/>
          </a:bodyPr>
          <a:lstStyle/>
          <a:p>
            <a:r>
              <a:rPr lang="en-US" sz="3200" dirty="0"/>
              <a:t>Discuss series of questions in small groups</a:t>
            </a:r>
          </a:p>
          <a:p>
            <a:pPr lvl="1"/>
            <a:r>
              <a:rPr lang="en-US" sz="2800" dirty="0"/>
              <a:t>Guidance of the conventions</a:t>
            </a:r>
            <a:endParaRPr lang="en-US" dirty="0"/>
          </a:p>
          <a:p>
            <a:pPr lvl="1"/>
            <a:r>
              <a:rPr lang="en-US" sz="2800" dirty="0"/>
              <a:t>Trends in ownership and country </a:t>
            </a:r>
            <a:r>
              <a:rPr lang="en-US" sz="2800" dirty="0" smtClean="0"/>
              <a:t>driven-ness</a:t>
            </a:r>
            <a:endParaRPr lang="en-US" sz="2800" dirty="0"/>
          </a:p>
          <a:p>
            <a:pPr lvl="1"/>
            <a:r>
              <a:rPr lang="en-US" sz="2800" dirty="0"/>
              <a:t>Trends in performance issues</a:t>
            </a:r>
          </a:p>
          <a:p>
            <a:pPr lvl="1"/>
            <a:r>
              <a:rPr lang="en-US" sz="2800" dirty="0"/>
              <a:t>Involvement of civil society and private sector</a:t>
            </a:r>
          </a:p>
          <a:p>
            <a:r>
              <a:rPr lang="en-US" sz="3200" dirty="0"/>
              <a:t>Record comments on provided forms</a:t>
            </a:r>
          </a:p>
          <a:p>
            <a:r>
              <a:rPr lang="en-US" sz="3200" dirty="0"/>
              <a:t>Discuss emerging key issues in plenary session</a:t>
            </a:r>
          </a:p>
          <a:p>
            <a:endParaRPr lang="en-US" dirty="0"/>
          </a:p>
        </p:txBody>
      </p:sp>
    </p:spTree>
    <p:extLst>
      <p:ext uri="{BB962C8B-B14F-4D97-AF65-F5344CB8AC3E}">
        <p14:creationId xmlns:p14="http://schemas.microsoft.com/office/powerpoint/2010/main" val="27384085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8596668" cy="1143000"/>
          </a:xfrm>
        </p:spPr>
        <p:txBody>
          <a:bodyPr/>
          <a:lstStyle/>
          <a:p>
            <a:r>
              <a:rPr lang="en-US" dirty="0" smtClean="0"/>
              <a:t>GEF Independent Evaluation Office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77702314"/>
              </p:ext>
            </p:extLst>
          </p:nvPr>
        </p:nvGraphicFramePr>
        <p:xfrm>
          <a:off x="304800" y="1066800"/>
          <a:ext cx="8596668"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19823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28600"/>
            <a:ext cx="8596668" cy="1219200"/>
          </a:xfrm>
        </p:spPr>
        <p:txBody>
          <a:bodyPr>
            <a:normAutofit fontScale="90000"/>
          </a:bodyPr>
          <a:lstStyle/>
          <a:p>
            <a:r>
              <a:rPr lang="en-US" dirty="0" smtClean="0"/>
              <a:t>Questions</a:t>
            </a:r>
            <a:br>
              <a:rPr lang="en-US" dirty="0" smtClean="0"/>
            </a:br>
            <a:r>
              <a:rPr lang="en-US" dirty="0"/>
              <a:t/>
            </a:r>
            <a:br>
              <a:rPr lang="en-US" dirty="0"/>
            </a:br>
            <a:r>
              <a:rPr lang="en-US" dirty="0" smtClean="0"/>
              <a:t/>
            </a:r>
            <a:br>
              <a:rPr lang="en-US" dirty="0" smtClean="0"/>
            </a:br>
            <a:r>
              <a:rPr lang="en-US" dirty="0" smtClean="0"/>
              <a:t> </a:t>
            </a:r>
            <a:endParaRPr lang="en-US" dirty="0"/>
          </a:p>
        </p:txBody>
      </p:sp>
      <p:sp>
        <p:nvSpPr>
          <p:cNvPr id="3" name="Content Placeholder 2"/>
          <p:cNvSpPr>
            <a:spLocks noGrp="1"/>
          </p:cNvSpPr>
          <p:nvPr>
            <p:ph idx="1"/>
          </p:nvPr>
        </p:nvSpPr>
        <p:spPr>
          <a:xfrm>
            <a:off x="1066800" y="1828800"/>
            <a:ext cx="8596668" cy="5203163"/>
          </a:xfrm>
        </p:spPr>
        <p:txBody>
          <a:bodyPr>
            <a:normAutofit/>
          </a:bodyPr>
          <a:lstStyle/>
          <a:p>
            <a:pPr marL="457200" lvl="0" indent="-457200">
              <a:buFont typeface="+mj-lt"/>
              <a:buAutoNum type="arabicParenR"/>
            </a:pPr>
            <a:r>
              <a:rPr lang="en-US" dirty="0"/>
              <a:t>Do you feel that the GEF support in your country matches the guidance of the conventions, as relevant to your country and supportive of national priorities? Would you like to raise any issues in this regard?</a:t>
            </a:r>
          </a:p>
          <a:p>
            <a:pPr marL="457200" lvl="0" indent="-457200">
              <a:buFont typeface="+mj-lt"/>
              <a:buAutoNum type="arabicParenR"/>
            </a:pPr>
            <a:endParaRPr lang="en-US" dirty="0"/>
          </a:p>
          <a:p>
            <a:pPr marL="457200" indent="-457200">
              <a:buFont typeface="+mj-lt"/>
              <a:buAutoNum type="arabicParenR" startAt="3"/>
            </a:pPr>
            <a:r>
              <a:rPr lang="en-US" dirty="0" smtClean="0"/>
              <a:t>Has </a:t>
            </a:r>
            <a:r>
              <a:rPr lang="en-US" dirty="0"/>
              <a:t>the GEF support contributed to your countries’ sustainable development agenda and environmental priorities? Would you like to raise any </a:t>
            </a:r>
            <a:r>
              <a:rPr lang="en-US" dirty="0" smtClean="0"/>
              <a:t>issues?</a:t>
            </a:r>
            <a:endParaRPr lang="en-US" dirty="0"/>
          </a:p>
        </p:txBody>
      </p:sp>
    </p:spTree>
    <p:extLst>
      <p:ext uri="{BB962C8B-B14F-4D97-AF65-F5344CB8AC3E}">
        <p14:creationId xmlns:p14="http://schemas.microsoft.com/office/powerpoint/2010/main" val="1453798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Performance</a:t>
            </a:r>
            <a:br>
              <a:rPr lang="en-US" dirty="0" smtClean="0"/>
            </a:br>
            <a:endParaRPr lang="en-US" dirty="0"/>
          </a:p>
        </p:txBody>
      </p:sp>
      <p:sp>
        <p:nvSpPr>
          <p:cNvPr id="3" name="Content Placeholder 2"/>
          <p:cNvSpPr>
            <a:spLocks noGrp="1"/>
          </p:cNvSpPr>
          <p:nvPr>
            <p:ph idx="1"/>
          </p:nvPr>
        </p:nvSpPr>
        <p:spPr>
          <a:xfrm>
            <a:off x="677334" y="1066800"/>
            <a:ext cx="8596668" cy="5562600"/>
          </a:xfrm>
        </p:spPr>
        <p:txBody>
          <a:bodyPr>
            <a:normAutofit fontScale="92500" lnSpcReduction="10000"/>
          </a:bodyPr>
          <a:lstStyle/>
          <a:p>
            <a:pPr marL="457200" lvl="0" indent="-457200">
              <a:buFont typeface="+mj-lt"/>
              <a:buAutoNum type="arabicParenR" startAt="6"/>
            </a:pPr>
            <a:endParaRPr lang="en-US" dirty="0"/>
          </a:p>
          <a:p>
            <a:pPr marL="457200" lvl="0" indent="-457200">
              <a:buFont typeface="+mj-lt"/>
              <a:buAutoNum type="arabicParenR" startAt="6"/>
            </a:pPr>
            <a:r>
              <a:rPr lang="en-US" dirty="0" smtClean="0"/>
              <a:t>Has co-funding for projects materialized as planned?  Why or why not?</a:t>
            </a:r>
          </a:p>
          <a:p>
            <a:pPr marL="457200" lvl="0" indent="-457200">
              <a:buFont typeface="+mj-lt"/>
              <a:buAutoNum type="arabicParenR" startAt="6"/>
            </a:pPr>
            <a:endParaRPr lang="en-US" dirty="0"/>
          </a:p>
          <a:p>
            <a:pPr marL="457200" lvl="0" indent="-457200">
              <a:buFont typeface="+mj-lt"/>
              <a:buAutoNum type="arabicParenR" startAt="6"/>
            </a:pPr>
            <a:r>
              <a:rPr lang="en-US" dirty="0"/>
              <a:t>What has been the role, division of labor and comparative advantage of the GEF Agencies in your country? </a:t>
            </a:r>
            <a:endParaRPr lang="en-US" dirty="0" smtClean="0"/>
          </a:p>
          <a:p>
            <a:pPr marL="457200" lvl="0" indent="-457200">
              <a:buFont typeface="+mj-lt"/>
              <a:buAutoNum type="arabicParenR" startAt="6"/>
            </a:pPr>
            <a:endParaRPr lang="en-US" dirty="0"/>
          </a:p>
          <a:p>
            <a:pPr marL="457200" indent="-457200">
              <a:buFont typeface="+mj-lt"/>
              <a:buAutoNum type="arabicParenR" startAt="9"/>
            </a:pPr>
            <a:r>
              <a:rPr lang="en-US" dirty="0" smtClean="0"/>
              <a:t>Have </a:t>
            </a:r>
            <a:r>
              <a:rPr lang="en-US" dirty="0"/>
              <a:t>GEF lessons been shared with your country or organization, and to what extent have lessons learned in your country or organization been shared with the GEF community?  Do you have any issues you would like to raise in this regard?</a:t>
            </a:r>
          </a:p>
          <a:p>
            <a:pPr marL="457200" indent="-457200">
              <a:buFont typeface="+mj-lt"/>
              <a:buAutoNum type="arabicParenR" startAt="9"/>
            </a:pPr>
            <a:endParaRPr lang="en-US" dirty="0"/>
          </a:p>
          <a:p>
            <a:pPr marL="457200" lvl="0" indent="-457200">
              <a:buFont typeface="+mj-lt"/>
              <a:buAutoNum type="arabicParenR" startAt="9"/>
            </a:pPr>
            <a:r>
              <a:rPr lang="en-US" dirty="0"/>
              <a:t>Do you feel the GEF project cycle is efficient (with respect to time, effort and money that it takes to develop and implement a GEF project) and how would it compare to other donors’ cycles in your country? </a:t>
            </a:r>
            <a:endParaRPr lang="en-US" dirty="0" smtClean="0"/>
          </a:p>
          <a:p>
            <a:pPr marL="457200" lvl="0" indent="-457200">
              <a:buFont typeface="+mj-lt"/>
              <a:buAutoNum type="arabicParenR" startAt="9"/>
            </a:pPr>
            <a:endParaRPr lang="en-US" dirty="0"/>
          </a:p>
          <a:p>
            <a:pPr marL="457200" indent="-457200">
              <a:buFont typeface="+mj-lt"/>
              <a:buAutoNum type="arabicParenR" startAt="9"/>
            </a:pPr>
            <a:r>
              <a:rPr lang="en-US" dirty="0" smtClean="0"/>
              <a:t>How </a:t>
            </a:r>
            <a:r>
              <a:rPr lang="en-US" dirty="0"/>
              <a:t>effective has the GEF been in handling complaints, disputes and conflicts?</a:t>
            </a:r>
          </a:p>
          <a:p>
            <a:pPr marL="457200" indent="-457200">
              <a:buFont typeface="+mj-lt"/>
              <a:buAutoNum type="arabicParenR" startAt="9"/>
            </a:pPr>
            <a:endParaRPr lang="en-US" dirty="0"/>
          </a:p>
          <a:p>
            <a:pPr marL="457200" indent="-457200">
              <a:buFont typeface="+mj-lt"/>
              <a:buAutoNum type="arabicParenR" startAt="9"/>
            </a:pPr>
            <a:r>
              <a:rPr lang="en-US" dirty="0"/>
              <a:t> Are there any other issues you would like to raise regarding performance </a:t>
            </a:r>
            <a:r>
              <a:rPr lang="en-US" dirty="0" smtClean="0"/>
              <a:t>?</a:t>
            </a:r>
            <a:endParaRPr lang="en-US" dirty="0"/>
          </a:p>
          <a:p>
            <a:endParaRPr lang="en-US" dirty="0"/>
          </a:p>
        </p:txBody>
      </p:sp>
    </p:spTree>
    <p:extLst>
      <p:ext uri="{BB962C8B-B14F-4D97-AF65-F5344CB8AC3E}">
        <p14:creationId xmlns:p14="http://schemas.microsoft.com/office/powerpoint/2010/main" val="28214216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Civil Society and Private Sector</a:t>
            </a:r>
            <a:endParaRPr lang="en-US" dirty="0"/>
          </a:p>
        </p:txBody>
      </p:sp>
      <p:sp>
        <p:nvSpPr>
          <p:cNvPr id="3" name="Content Placeholder 2"/>
          <p:cNvSpPr>
            <a:spLocks noGrp="1"/>
          </p:cNvSpPr>
          <p:nvPr>
            <p:ph idx="1"/>
          </p:nvPr>
        </p:nvSpPr>
        <p:spPr>
          <a:xfrm>
            <a:off x="677334" y="1447800"/>
            <a:ext cx="8596668" cy="4593563"/>
          </a:xfrm>
        </p:spPr>
        <p:txBody>
          <a:bodyPr>
            <a:normAutofit/>
          </a:bodyPr>
          <a:lstStyle/>
          <a:p>
            <a:pPr lvl="0"/>
            <a:endParaRPr lang="en-US" dirty="0"/>
          </a:p>
          <a:p>
            <a:pPr marL="457200" lvl="0" indent="-457200">
              <a:buFont typeface="+mj-lt"/>
              <a:buAutoNum type="arabicParenR" startAt="13"/>
            </a:pPr>
            <a:r>
              <a:rPr lang="en-US" sz="1600" dirty="0"/>
              <a:t>Are you satisfied with the involvement of civil society organizations and the private sector in GEF activities in your country? Please give examples.</a:t>
            </a:r>
          </a:p>
          <a:p>
            <a:pPr marL="457200" indent="-457200">
              <a:buFont typeface="+mj-lt"/>
              <a:buAutoNum type="arabicParenR" startAt="13"/>
            </a:pPr>
            <a:r>
              <a:rPr lang="en-US" sz="1600" dirty="0"/>
              <a:t>What are the barriers to the involvement of civil society organizations and the private sector in GEF activities in your country?</a:t>
            </a:r>
          </a:p>
          <a:p>
            <a:pPr marL="457200" lvl="0" indent="-457200">
              <a:buFont typeface="+mj-lt"/>
              <a:buAutoNum type="arabicParenR" startAt="13"/>
            </a:pPr>
            <a:r>
              <a:rPr lang="en-US" sz="1600" dirty="0" smtClean="0"/>
              <a:t>In </a:t>
            </a:r>
            <a:r>
              <a:rPr lang="en-US" sz="1600" dirty="0"/>
              <a:t>what ways could civil society organizations and the private sector be more involved with GEF  activities and projects?</a:t>
            </a:r>
          </a:p>
          <a:p>
            <a:pPr marL="457200" lvl="0" indent="-457200">
              <a:buFont typeface="+mj-lt"/>
              <a:buAutoNum type="arabicParenR" startAt="13"/>
            </a:pPr>
            <a:r>
              <a:rPr lang="en-US" sz="1600" dirty="0" smtClean="0"/>
              <a:t>Are </a:t>
            </a:r>
            <a:r>
              <a:rPr lang="en-US" sz="1600" dirty="0"/>
              <a:t>there any other issues you would like to raise regarding the involvement of civil society organizations and the private sector in GEF activities</a:t>
            </a:r>
            <a:r>
              <a:rPr lang="en-US" sz="1600" dirty="0" smtClean="0"/>
              <a:t>?</a:t>
            </a:r>
          </a:p>
          <a:p>
            <a:pPr marL="457200" lvl="0" indent="-457200">
              <a:buFont typeface="+mj-lt"/>
              <a:buAutoNum type="arabicParenR" startAt="13"/>
            </a:pPr>
            <a:endParaRPr lang="en-US" dirty="0"/>
          </a:p>
          <a:p>
            <a:endParaRPr lang="en-US" dirty="0"/>
          </a:p>
        </p:txBody>
      </p:sp>
    </p:spTree>
    <p:extLst>
      <p:ext uri="{BB962C8B-B14F-4D97-AF65-F5344CB8AC3E}">
        <p14:creationId xmlns:p14="http://schemas.microsoft.com/office/powerpoint/2010/main" val="24361039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a:t>
            </a:r>
            <a:endParaRPr lang="en-US" dirty="0"/>
          </a:p>
        </p:txBody>
      </p:sp>
      <p:sp>
        <p:nvSpPr>
          <p:cNvPr id="4" name="Content Placeholder 3"/>
          <p:cNvSpPr>
            <a:spLocks noGrp="1"/>
          </p:cNvSpPr>
          <p:nvPr>
            <p:ph sz="half" idx="2"/>
          </p:nvPr>
        </p:nvSpPr>
        <p:spPr>
          <a:xfrm>
            <a:off x="675745" y="1981200"/>
            <a:ext cx="8598257" cy="4060163"/>
          </a:xfrm>
        </p:spPr>
        <p:txBody>
          <a:bodyPr/>
          <a:lstStyle/>
          <a:p>
            <a:pPr marL="400050" lvl="1" indent="0">
              <a:buNone/>
            </a:pPr>
            <a:r>
              <a:rPr lang="en-US" sz="1800" dirty="0" smtClean="0"/>
              <a:t>Have you received adequate support from the GEF Secretariat and agencies?</a:t>
            </a:r>
          </a:p>
          <a:p>
            <a:pPr marL="400050" lvl="1" indent="0">
              <a:buNone/>
            </a:pPr>
            <a:r>
              <a:rPr lang="en-US" sz="1800" dirty="0" smtClean="0"/>
              <a:t>What </a:t>
            </a:r>
            <a:r>
              <a:rPr lang="en-US" sz="1800" dirty="0"/>
              <a:t>do you think is working well in the GEF partnership?</a:t>
            </a:r>
          </a:p>
          <a:p>
            <a:pPr marL="400050" lvl="1" indent="0">
              <a:buNone/>
            </a:pPr>
            <a:r>
              <a:rPr lang="en-US" sz="1800" dirty="0"/>
              <a:t>What do you think should be improved in the GEF partnership</a:t>
            </a:r>
            <a:r>
              <a:rPr lang="en-US" sz="1800" dirty="0" smtClean="0"/>
              <a:t>?</a:t>
            </a:r>
          </a:p>
          <a:p>
            <a:endParaRPr lang="en-US" dirty="0"/>
          </a:p>
        </p:txBody>
      </p:sp>
    </p:spTree>
    <p:extLst>
      <p:ext uri="{BB962C8B-B14F-4D97-AF65-F5344CB8AC3E}">
        <p14:creationId xmlns:p14="http://schemas.microsoft.com/office/powerpoint/2010/main" val="24445121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endParaRPr lang="en-US" b="1" dirty="0"/>
          </a:p>
          <a:p>
            <a:pPr>
              <a:buNone/>
            </a:pPr>
            <a:r>
              <a:rPr lang="en-US" dirty="0"/>
              <a:t>We are open to receive more</a:t>
            </a:r>
            <a:r>
              <a:rPr lang="en-US" b="1" dirty="0"/>
              <a:t> </a:t>
            </a:r>
            <a:r>
              <a:rPr lang="en-US" dirty="0"/>
              <a:t>information, concerns, opinions, and suggestions at:</a:t>
            </a:r>
          </a:p>
          <a:p>
            <a:pPr>
              <a:buNone/>
            </a:pPr>
            <a:endParaRPr lang="en-US" b="1" dirty="0"/>
          </a:p>
          <a:p>
            <a:pPr algn="ctr">
              <a:buNone/>
            </a:pPr>
            <a:r>
              <a:rPr lang="en-US" b="1" dirty="0" smtClean="0">
                <a:solidFill>
                  <a:schemeClr val="accent5">
                    <a:lumMod val="75000"/>
                  </a:schemeClr>
                </a:solidFill>
                <a:hlinkClick r:id="rId2"/>
              </a:rPr>
              <a:t>OPS6@thegef.org</a:t>
            </a:r>
            <a:r>
              <a:rPr lang="en-US" sz="1400" dirty="0" smtClean="0"/>
              <a:t> </a:t>
            </a:r>
            <a:endParaRPr lang="en-US" sz="1400" dirty="0"/>
          </a:p>
          <a:p>
            <a:pPr>
              <a:buNone/>
            </a:pPr>
            <a:endParaRPr lang="en-US" b="1" dirty="0"/>
          </a:p>
          <a:p>
            <a:pPr algn="ctr">
              <a:buNone/>
            </a:pPr>
            <a:r>
              <a:rPr lang="en-US" sz="1600" b="1" i="1" dirty="0">
                <a:solidFill>
                  <a:srgbClr val="376B4C"/>
                </a:solidFill>
              </a:rPr>
              <a:t>Thank you</a:t>
            </a:r>
          </a:p>
          <a:p>
            <a:pPr algn="ctr">
              <a:buNone/>
            </a:pPr>
            <a:r>
              <a:rPr lang="en-US" sz="1400" b="1" dirty="0">
                <a:solidFill>
                  <a:schemeClr val="accent5">
                    <a:lumMod val="75000"/>
                  </a:schemeClr>
                </a:solidFill>
                <a:hlinkClick r:id="rId3"/>
              </a:rPr>
              <a:t>www.gefeo.org</a:t>
            </a:r>
            <a:endParaRPr lang="en-US" sz="1400" b="1" dirty="0">
              <a:solidFill>
                <a:schemeClr val="accent5">
                  <a:lumMod val="75000"/>
                </a:schemeClr>
              </a:solidFill>
            </a:endParaRPr>
          </a:p>
          <a:p>
            <a:endParaRPr lang="en-US" dirty="0"/>
          </a:p>
        </p:txBody>
      </p:sp>
    </p:spTree>
    <p:extLst>
      <p:ext uri="{BB962C8B-B14F-4D97-AF65-F5344CB8AC3E}">
        <p14:creationId xmlns:p14="http://schemas.microsoft.com/office/powerpoint/2010/main" val="35784101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7923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71673" y="237564"/>
            <a:ext cx="8596668" cy="1143000"/>
          </a:xfrm>
        </p:spPr>
        <p:txBody>
          <a:bodyPr>
            <a:normAutofit fontScale="90000"/>
          </a:bodyPr>
          <a:lstStyle/>
          <a:p>
            <a:r>
              <a:rPr lang="en-US" dirty="0" smtClean="0"/>
              <a:t>GEF IEO and the Broader GEF Partnership</a:t>
            </a:r>
            <a:endParaRPr lang="en-US" dirty="0"/>
          </a:p>
        </p:txBody>
      </p:sp>
      <p:sp>
        <p:nvSpPr>
          <p:cNvPr id="14" name="Flowchart: Alternate Process 13"/>
          <p:cNvSpPr/>
          <p:nvPr/>
        </p:nvSpPr>
        <p:spPr>
          <a:xfrm>
            <a:off x="6515100" y="914400"/>
            <a:ext cx="2628900" cy="713835"/>
          </a:xfrm>
          <a:prstGeom prst="flowChartAlternateProcess">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50" dirty="0" smtClean="0">
                <a:solidFill>
                  <a:schemeClr val="bg1"/>
                </a:solidFill>
              </a:rPr>
              <a:t>Policy-making</a:t>
            </a:r>
          </a:p>
          <a:p>
            <a:pPr marL="171450" indent="-171450">
              <a:buFont typeface="Arial" panose="020B0604020202020204" pitchFamily="34" charset="0"/>
              <a:buChar char="•"/>
            </a:pPr>
            <a:r>
              <a:rPr lang="en-US" sz="1050" dirty="0" smtClean="0">
                <a:solidFill>
                  <a:schemeClr val="bg1"/>
                </a:solidFill>
              </a:rPr>
              <a:t>Oversight</a:t>
            </a:r>
          </a:p>
          <a:p>
            <a:pPr marL="171450" indent="-171450">
              <a:buFont typeface="Arial" panose="020B0604020202020204" pitchFamily="34" charset="0"/>
              <a:buChar char="•"/>
            </a:pPr>
            <a:r>
              <a:rPr lang="en-US" sz="1050" dirty="0" smtClean="0">
                <a:solidFill>
                  <a:schemeClr val="bg1"/>
                </a:solidFill>
              </a:rPr>
              <a:t>Enabling environment for </a:t>
            </a:r>
          </a:p>
          <a:p>
            <a:r>
              <a:rPr lang="en-US" sz="1050" dirty="0">
                <a:solidFill>
                  <a:schemeClr val="bg1"/>
                </a:solidFill>
              </a:rPr>
              <a:t> </a:t>
            </a:r>
            <a:r>
              <a:rPr lang="en-US" sz="1050" dirty="0" smtClean="0">
                <a:solidFill>
                  <a:schemeClr val="bg1"/>
                </a:solidFill>
              </a:rPr>
              <a:t>   M &amp; E</a:t>
            </a:r>
            <a:endParaRPr lang="en-US" sz="1050" dirty="0">
              <a:solidFill>
                <a:schemeClr val="bg1"/>
              </a:solidFill>
            </a:endParaRPr>
          </a:p>
        </p:txBody>
      </p:sp>
      <p:sp>
        <p:nvSpPr>
          <p:cNvPr id="15" name="Flowchart: Alternate Process 14"/>
          <p:cNvSpPr/>
          <p:nvPr/>
        </p:nvSpPr>
        <p:spPr>
          <a:xfrm>
            <a:off x="952500" y="1905000"/>
            <a:ext cx="2628900" cy="713835"/>
          </a:xfrm>
          <a:prstGeom prst="flowChartAlternateProcess">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50" dirty="0" smtClean="0">
                <a:solidFill>
                  <a:schemeClr val="bg1"/>
                </a:solidFill>
              </a:rPr>
              <a:t>Independent GEF Evaluation</a:t>
            </a:r>
          </a:p>
          <a:p>
            <a:pPr marL="171450" indent="-171450">
              <a:buFont typeface="Arial" panose="020B0604020202020204" pitchFamily="34" charset="0"/>
              <a:buChar char="•"/>
            </a:pPr>
            <a:r>
              <a:rPr lang="en-US" sz="1050" dirty="0" smtClean="0">
                <a:solidFill>
                  <a:schemeClr val="bg1"/>
                </a:solidFill>
              </a:rPr>
              <a:t>Oversight of M &amp; E</a:t>
            </a:r>
          </a:p>
          <a:p>
            <a:pPr marL="171450" indent="-171450">
              <a:buFont typeface="Arial" panose="020B0604020202020204" pitchFamily="34" charset="0"/>
              <a:buChar char="•"/>
            </a:pPr>
            <a:r>
              <a:rPr lang="en-US" sz="1050" dirty="0" smtClean="0">
                <a:solidFill>
                  <a:schemeClr val="bg1"/>
                </a:solidFill>
              </a:rPr>
              <a:t>Setting minimum requirements for evaluation</a:t>
            </a:r>
            <a:endParaRPr lang="en-US" sz="1050" dirty="0">
              <a:solidFill>
                <a:schemeClr val="bg1"/>
              </a:solidFill>
            </a:endParaRPr>
          </a:p>
        </p:txBody>
      </p:sp>
      <p:sp>
        <p:nvSpPr>
          <p:cNvPr id="16" name="Flowchart: Alternate Process 15"/>
          <p:cNvSpPr/>
          <p:nvPr/>
        </p:nvSpPr>
        <p:spPr>
          <a:xfrm>
            <a:off x="8077200" y="1900298"/>
            <a:ext cx="2628900" cy="713835"/>
          </a:xfrm>
          <a:prstGeom prst="flowChartAlternateProcess">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50" dirty="0" smtClean="0">
                <a:solidFill>
                  <a:schemeClr val="bg1"/>
                </a:solidFill>
              </a:rPr>
              <a:t>GEF Results Based Management (monitoring &amp; reporting)</a:t>
            </a:r>
          </a:p>
          <a:p>
            <a:pPr marL="171450" indent="-171450">
              <a:buFont typeface="Arial" panose="020B0604020202020204" pitchFamily="34" charset="0"/>
              <a:buChar char="•"/>
            </a:pPr>
            <a:r>
              <a:rPr lang="en-US" sz="1050" dirty="0" smtClean="0">
                <a:solidFill>
                  <a:schemeClr val="bg1"/>
                </a:solidFill>
              </a:rPr>
              <a:t>Review of GEF M &amp; E requirements in project proposals</a:t>
            </a:r>
            <a:endParaRPr lang="en-US" sz="1050" dirty="0">
              <a:solidFill>
                <a:schemeClr val="bg1"/>
              </a:solidFill>
            </a:endParaRPr>
          </a:p>
        </p:txBody>
      </p:sp>
      <p:sp>
        <p:nvSpPr>
          <p:cNvPr id="17" name="Flowchart: Alternate Process 16"/>
          <p:cNvSpPr/>
          <p:nvPr/>
        </p:nvSpPr>
        <p:spPr>
          <a:xfrm>
            <a:off x="952500" y="3324765"/>
            <a:ext cx="2628900" cy="713835"/>
          </a:xfrm>
          <a:prstGeom prst="flowChartAlternateProcess">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50" dirty="0" smtClean="0">
                <a:solidFill>
                  <a:schemeClr val="bg1"/>
                </a:solidFill>
              </a:rPr>
              <a:t>Project and/or corporate Agency evaluations</a:t>
            </a:r>
          </a:p>
          <a:p>
            <a:pPr marL="171450" indent="-171450">
              <a:buFont typeface="Arial" panose="020B0604020202020204" pitchFamily="34" charset="0"/>
              <a:buChar char="•"/>
            </a:pPr>
            <a:r>
              <a:rPr lang="en-US" sz="1050" dirty="0" smtClean="0">
                <a:solidFill>
                  <a:schemeClr val="bg1"/>
                </a:solidFill>
              </a:rPr>
              <a:t>Mainstreaming GEF into relevant Agency evaluations</a:t>
            </a:r>
            <a:endParaRPr lang="en-US" sz="1050" dirty="0">
              <a:solidFill>
                <a:schemeClr val="bg1"/>
              </a:solidFill>
            </a:endParaRPr>
          </a:p>
        </p:txBody>
      </p:sp>
      <p:sp>
        <p:nvSpPr>
          <p:cNvPr id="18" name="Flowchart: Alternate Process 17"/>
          <p:cNvSpPr/>
          <p:nvPr/>
        </p:nvSpPr>
        <p:spPr>
          <a:xfrm>
            <a:off x="8077200" y="3317438"/>
            <a:ext cx="2628900" cy="713835"/>
          </a:xfrm>
          <a:prstGeom prst="flowChartAlternateProcess">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50" dirty="0" smtClean="0">
                <a:solidFill>
                  <a:schemeClr val="bg1"/>
                </a:solidFill>
              </a:rPr>
              <a:t>Monitoring of the Agency GEF portfolio </a:t>
            </a:r>
          </a:p>
          <a:p>
            <a:pPr marL="171450" indent="-171450">
              <a:buFont typeface="Arial" panose="020B0604020202020204" pitchFamily="34" charset="0"/>
              <a:buChar char="•"/>
            </a:pPr>
            <a:r>
              <a:rPr lang="en-US" sz="1050" dirty="0" smtClean="0">
                <a:solidFill>
                  <a:schemeClr val="bg1"/>
                </a:solidFill>
              </a:rPr>
              <a:t>Ensure M &amp; E at the project level</a:t>
            </a:r>
            <a:endParaRPr lang="en-US" sz="1050" dirty="0">
              <a:solidFill>
                <a:schemeClr val="bg1"/>
              </a:solidFill>
            </a:endParaRPr>
          </a:p>
        </p:txBody>
      </p:sp>
      <p:sp>
        <p:nvSpPr>
          <p:cNvPr id="19" name="Flowchart: Alternate Process 18"/>
          <p:cNvSpPr/>
          <p:nvPr/>
        </p:nvSpPr>
        <p:spPr>
          <a:xfrm>
            <a:off x="4686300" y="4495800"/>
            <a:ext cx="2628900" cy="713835"/>
          </a:xfrm>
          <a:prstGeom prst="flowChartAlternateProcess">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50" dirty="0" smtClean="0">
                <a:solidFill>
                  <a:schemeClr val="bg1"/>
                </a:solidFill>
              </a:rPr>
              <a:t>Advice on scientific / technical matters in M &amp; E </a:t>
            </a:r>
          </a:p>
          <a:p>
            <a:pPr marL="171450" indent="-171450">
              <a:buFont typeface="Arial" panose="020B0604020202020204" pitchFamily="34" charset="0"/>
              <a:buChar char="•"/>
            </a:pPr>
            <a:r>
              <a:rPr lang="en-US" sz="1050" dirty="0" smtClean="0">
                <a:solidFill>
                  <a:schemeClr val="bg1"/>
                </a:solidFill>
              </a:rPr>
              <a:t>Support to scientific and technical indicators</a:t>
            </a:r>
            <a:endParaRPr lang="en-US" sz="1050" dirty="0">
              <a:solidFill>
                <a:schemeClr val="bg1"/>
              </a:solidFill>
            </a:endParaRPr>
          </a:p>
        </p:txBody>
      </p:sp>
      <p:sp>
        <p:nvSpPr>
          <p:cNvPr id="20" name="Flowchart: Alternate Process 19"/>
          <p:cNvSpPr/>
          <p:nvPr/>
        </p:nvSpPr>
        <p:spPr>
          <a:xfrm>
            <a:off x="418826" y="4824682"/>
            <a:ext cx="2628900" cy="713835"/>
          </a:xfrm>
          <a:prstGeom prst="flowChartAlternateProcess">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50" dirty="0" smtClean="0">
                <a:solidFill>
                  <a:schemeClr val="bg1"/>
                </a:solidFill>
              </a:rPr>
              <a:t>Participation in monitoring activities and mechanisms</a:t>
            </a:r>
          </a:p>
          <a:p>
            <a:pPr marL="171450" indent="-171450">
              <a:buFont typeface="Arial" panose="020B0604020202020204" pitchFamily="34" charset="0"/>
              <a:buChar char="•"/>
            </a:pPr>
            <a:r>
              <a:rPr lang="en-US" sz="1050" dirty="0" smtClean="0">
                <a:solidFill>
                  <a:schemeClr val="bg1"/>
                </a:solidFill>
              </a:rPr>
              <a:t>Provide views and perceptions to evaluations</a:t>
            </a:r>
            <a:endParaRPr lang="en-US" sz="1050" dirty="0">
              <a:solidFill>
                <a:schemeClr val="bg1"/>
              </a:solidFill>
            </a:endParaRPr>
          </a:p>
        </p:txBody>
      </p:sp>
      <p:sp>
        <p:nvSpPr>
          <p:cNvPr id="21" name="Flowchart: Alternate Process 20"/>
          <p:cNvSpPr/>
          <p:nvPr/>
        </p:nvSpPr>
        <p:spPr>
          <a:xfrm>
            <a:off x="419100" y="5867400"/>
            <a:ext cx="2628900" cy="713835"/>
          </a:xfrm>
          <a:prstGeom prst="flowChartAlternateProcess">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50" dirty="0" smtClean="0">
                <a:solidFill>
                  <a:schemeClr val="bg1"/>
                </a:solidFill>
              </a:rPr>
              <a:t>Collaboration on M &amp; E at portfolio and project levels</a:t>
            </a:r>
            <a:endParaRPr lang="en-US" sz="1050" dirty="0">
              <a:solidFill>
                <a:schemeClr val="bg1"/>
              </a:solidFill>
            </a:endParaRPr>
          </a:p>
        </p:txBody>
      </p:sp>
      <p:sp>
        <p:nvSpPr>
          <p:cNvPr id="22" name="Rounded Rectangle 21"/>
          <p:cNvSpPr/>
          <p:nvPr/>
        </p:nvSpPr>
        <p:spPr>
          <a:xfrm>
            <a:off x="5257800" y="838200"/>
            <a:ext cx="1028700" cy="914400"/>
          </a:xfrm>
          <a:prstGeom prst="round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dirty="0" smtClean="0">
                <a:solidFill>
                  <a:schemeClr val="bg1"/>
                </a:solidFill>
              </a:rPr>
              <a:t>GEF Council</a:t>
            </a:r>
            <a:endParaRPr lang="en-US" sz="1050" dirty="0">
              <a:solidFill>
                <a:schemeClr val="bg1"/>
              </a:solidFill>
            </a:endParaRPr>
          </a:p>
        </p:txBody>
      </p:sp>
      <p:sp>
        <p:nvSpPr>
          <p:cNvPr id="23" name="Rounded Rectangle 22"/>
          <p:cNvSpPr/>
          <p:nvPr/>
        </p:nvSpPr>
        <p:spPr>
          <a:xfrm>
            <a:off x="3686803" y="1828800"/>
            <a:ext cx="1028700" cy="914400"/>
          </a:xfrm>
          <a:prstGeom prst="round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dirty="0" smtClean="0">
                <a:solidFill>
                  <a:schemeClr val="bg1"/>
                </a:solidFill>
              </a:rPr>
              <a:t>GEF IEO</a:t>
            </a:r>
            <a:endParaRPr lang="en-US" sz="1050" dirty="0">
              <a:solidFill>
                <a:schemeClr val="bg1"/>
              </a:solidFill>
            </a:endParaRPr>
          </a:p>
        </p:txBody>
      </p:sp>
      <p:sp>
        <p:nvSpPr>
          <p:cNvPr id="24" name="Rounded Rectangle 23"/>
          <p:cNvSpPr/>
          <p:nvPr/>
        </p:nvSpPr>
        <p:spPr>
          <a:xfrm>
            <a:off x="6934200" y="1828800"/>
            <a:ext cx="1028700" cy="914400"/>
          </a:xfrm>
          <a:prstGeom prst="round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dirty="0" smtClean="0">
                <a:solidFill>
                  <a:schemeClr val="bg1"/>
                </a:solidFill>
              </a:rPr>
              <a:t>GEF Secretariat</a:t>
            </a:r>
            <a:endParaRPr lang="en-US" sz="1050" dirty="0">
              <a:solidFill>
                <a:schemeClr val="bg1"/>
              </a:solidFill>
            </a:endParaRPr>
          </a:p>
        </p:txBody>
      </p:sp>
      <p:sp>
        <p:nvSpPr>
          <p:cNvPr id="25" name="Rounded Rectangle 24"/>
          <p:cNvSpPr/>
          <p:nvPr/>
        </p:nvSpPr>
        <p:spPr>
          <a:xfrm>
            <a:off x="3162299" y="4724400"/>
            <a:ext cx="1079863" cy="914400"/>
          </a:xfrm>
          <a:prstGeom prst="round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dirty="0" smtClean="0">
                <a:solidFill>
                  <a:schemeClr val="bg1"/>
                </a:solidFill>
              </a:rPr>
              <a:t>Stakeholders</a:t>
            </a:r>
            <a:endParaRPr lang="en-US" sz="1050" dirty="0">
              <a:solidFill>
                <a:schemeClr val="bg1"/>
              </a:solidFill>
            </a:endParaRPr>
          </a:p>
        </p:txBody>
      </p:sp>
      <p:sp>
        <p:nvSpPr>
          <p:cNvPr id="26" name="Rounded Rectangle 25"/>
          <p:cNvSpPr/>
          <p:nvPr/>
        </p:nvSpPr>
        <p:spPr>
          <a:xfrm>
            <a:off x="5370007" y="3505200"/>
            <a:ext cx="1028700" cy="914400"/>
          </a:xfrm>
          <a:prstGeom prst="round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dirty="0" smtClean="0">
                <a:solidFill>
                  <a:schemeClr val="bg1"/>
                </a:solidFill>
              </a:rPr>
              <a:t>STAP</a:t>
            </a:r>
            <a:endParaRPr lang="en-US" sz="1050" dirty="0">
              <a:solidFill>
                <a:schemeClr val="bg1"/>
              </a:solidFill>
            </a:endParaRPr>
          </a:p>
        </p:txBody>
      </p:sp>
      <p:sp>
        <p:nvSpPr>
          <p:cNvPr id="27" name="Rounded Rectangle 26"/>
          <p:cNvSpPr/>
          <p:nvPr/>
        </p:nvSpPr>
        <p:spPr>
          <a:xfrm>
            <a:off x="6953250" y="3200400"/>
            <a:ext cx="1028700" cy="914400"/>
          </a:xfrm>
          <a:prstGeom prst="round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dirty="0" smtClean="0">
                <a:solidFill>
                  <a:schemeClr val="bg1"/>
                </a:solidFill>
              </a:rPr>
              <a:t>Agency GEF Operational Units</a:t>
            </a:r>
            <a:endParaRPr lang="en-US" sz="1050" dirty="0">
              <a:solidFill>
                <a:schemeClr val="bg1"/>
              </a:solidFill>
            </a:endParaRPr>
          </a:p>
        </p:txBody>
      </p:sp>
      <p:sp>
        <p:nvSpPr>
          <p:cNvPr id="28" name="Rounded Rectangle 27"/>
          <p:cNvSpPr/>
          <p:nvPr/>
        </p:nvSpPr>
        <p:spPr>
          <a:xfrm>
            <a:off x="3696956" y="3200400"/>
            <a:ext cx="1028700" cy="914400"/>
          </a:xfrm>
          <a:prstGeom prst="round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bIns="0" rtlCol="0" anchor="ctr"/>
          <a:lstStyle/>
          <a:p>
            <a:pPr algn="ctr"/>
            <a:r>
              <a:rPr lang="en-US" sz="1050" dirty="0" smtClean="0">
                <a:solidFill>
                  <a:schemeClr val="bg1"/>
                </a:solidFill>
              </a:rPr>
              <a:t>Agency Evaluation </a:t>
            </a:r>
            <a:r>
              <a:rPr lang="en-US" sz="1050" dirty="0">
                <a:solidFill>
                  <a:schemeClr val="bg1"/>
                </a:solidFill>
              </a:rPr>
              <a:t>U</a:t>
            </a:r>
            <a:r>
              <a:rPr lang="en-US" sz="1050" dirty="0" smtClean="0">
                <a:solidFill>
                  <a:schemeClr val="bg1"/>
                </a:solidFill>
              </a:rPr>
              <a:t>nits</a:t>
            </a:r>
            <a:endParaRPr lang="en-US" sz="1050" dirty="0">
              <a:solidFill>
                <a:schemeClr val="bg1"/>
              </a:solidFill>
            </a:endParaRPr>
          </a:p>
        </p:txBody>
      </p:sp>
      <p:sp>
        <p:nvSpPr>
          <p:cNvPr id="29" name="Rounded Rectangle 28"/>
          <p:cNvSpPr/>
          <p:nvPr/>
        </p:nvSpPr>
        <p:spPr>
          <a:xfrm>
            <a:off x="3162299" y="5791200"/>
            <a:ext cx="1079863" cy="914400"/>
          </a:xfrm>
          <a:prstGeom prst="round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dirty="0" smtClean="0">
                <a:solidFill>
                  <a:schemeClr val="bg1"/>
                </a:solidFill>
              </a:rPr>
              <a:t>Participating Countries</a:t>
            </a:r>
            <a:endParaRPr lang="en-US" sz="1050" dirty="0">
              <a:solidFill>
                <a:schemeClr val="bg1"/>
              </a:solidFill>
            </a:endParaRPr>
          </a:p>
        </p:txBody>
      </p:sp>
      <p:cxnSp>
        <p:nvCxnSpPr>
          <p:cNvPr id="47" name="Straight Connector 46"/>
          <p:cNvCxnSpPr/>
          <p:nvPr/>
        </p:nvCxnSpPr>
        <p:spPr>
          <a:xfrm flipV="1">
            <a:off x="4622346" y="1676402"/>
            <a:ext cx="787854" cy="26839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V="1">
            <a:off x="3786187" y="2947987"/>
            <a:ext cx="50482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6138863" y="1676401"/>
            <a:ext cx="942661" cy="304799"/>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631243" y="2650016"/>
            <a:ext cx="2450281" cy="702784"/>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6337871" y="5438235"/>
            <a:ext cx="2463229" cy="581565"/>
          </a:xfrm>
          <a:prstGeom prst="roundRect">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dirty="0" smtClean="0">
                <a:solidFill>
                  <a:schemeClr val="bg1"/>
                </a:solidFill>
              </a:rPr>
              <a:t>GEF Projects &amp;</a:t>
            </a:r>
          </a:p>
          <a:p>
            <a:pPr algn="ctr"/>
            <a:r>
              <a:rPr lang="en-US" sz="1050" dirty="0" smtClean="0">
                <a:solidFill>
                  <a:schemeClr val="bg1"/>
                </a:solidFill>
              </a:rPr>
              <a:t>Programs</a:t>
            </a:r>
            <a:endParaRPr lang="en-US" sz="1050" dirty="0">
              <a:solidFill>
                <a:schemeClr val="bg1"/>
              </a:solidFill>
            </a:endParaRPr>
          </a:p>
        </p:txBody>
      </p:sp>
      <p:cxnSp>
        <p:nvCxnSpPr>
          <p:cNvPr id="31" name="Straight Connector 30"/>
          <p:cNvCxnSpPr/>
          <p:nvPr/>
        </p:nvCxnSpPr>
        <p:spPr>
          <a:xfrm>
            <a:off x="7467599" y="3886200"/>
            <a:ext cx="0" cy="155203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flipV="1">
            <a:off x="4052888" y="2995613"/>
            <a:ext cx="50482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4622346" y="2662982"/>
            <a:ext cx="1168854" cy="918418"/>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956318" y="2662982"/>
            <a:ext cx="1125206" cy="918418"/>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flipV="1">
            <a:off x="7215187" y="2947987"/>
            <a:ext cx="50482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9008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3949"/>
            <a:ext cx="8596668" cy="1143000"/>
          </a:xfrm>
        </p:spPr>
        <p:txBody>
          <a:bodyPr/>
          <a:lstStyle/>
          <a:p>
            <a:r>
              <a:rPr lang="en-US" dirty="0" smtClean="0"/>
              <a:t>IEO FOCUS</a:t>
            </a:r>
            <a:endParaRPr lang="en-US" dirty="0"/>
          </a:p>
        </p:txBody>
      </p:sp>
      <p:sp>
        <p:nvSpPr>
          <p:cNvPr id="3" name="Content Placeholder 2"/>
          <p:cNvSpPr>
            <a:spLocks noGrp="1"/>
          </p:cNvSpPr>
          <p:nvPr>
            <p:ph idx="1"/>
          </p:nvPr>
        </p:nvSpPr>
        <p:spPr>
          <a:xfrm>
            <a:off x="414532" y="1242368"/>
            <a:ext cx="5731170" cy="4800598"/>
          </a:xfrm>
        </p:spPr>
        <p:txBody>
          <a:bodyPr/>
          <a:lstStyle/>
          <a:p>
            <a:r>
              <a:rPr lang="en-US" dirty="0" smtClean="0"/>
              <a:t>Generate evidence </a:t>
            </a:r>
            <a:r>
              <a:rPr lang="en-US" dirty="0"/>
              <a:t>on GEF performance </a:t>
            </a:r>
            <a:r>
              <a:rPr lang="en-US" dirty="0" smtClean="0"/>
              <a:t>- what </a:t>
            </a:r>
            <a:r>
              <a:rPr lang="en-US" dirty="0"/>
              <a:t>works, where, under what </a:t>
            </a:r>
            <a:r>
              <a:rPr lang="en-US" dirty="0" smtClean="0"/>
              <a:t>conditions, </a:t>
            </a:r>
            <a:r>
              <a:rPr lang="en-US" dirty="0"/>
              <a:t>and why</a:t>
            </a:r>
          </a:p>
          <a:p>
            <a:r>
              <a:rPr lang="en-US" dirty="0" smtClean="0"/>
              <a:t>Apply appropriate methodologies and tools </a:t>
            </a:r>
            <a:r>
              <a:rPr lang="en-US" dirty="0"/>
              <a:t>to measure the results and impacts of the GEF portfolio </a:t>
            </a:r>
          </a:p>
          <a:p>
            <a:r>
              <a:rPr lang="en-US" dirty="0"/>
              <a:t>Focus on Behavioral Changes and Broader </a:t>
            </a:r>
            <a:r>
              <a:rPr lang="en-US" dirty="0" smtClean="0"/>
              <a:t>Adoption using a broader contextual approach</a:t>
            </a:r>
            <a:endParaRPr lang="en-US" dirty="0"/>
          </a:p>
          <a:p>
            <a:r>
              <a:rPr lang="en-US" dirty="0"/>
              <a:t>Assess co-benefits or socio-economic benefits of projects in addition to </a:t>
            </a:r>
            <a:r>
              <a:rPr lang="en-US" dirty="0" smtClean="0"/>
              <a:t>environmental outcomes</a:t>
            </a:r>
            <a:endParaRPr lang="en-US" dirty="0"/>
          </a:p>
          <a:p>
            <a:r>
              <a:rPr lang="en-US" dirty="0"/>
              <a:t>Recommend </a:t>
            </a:r>
            <a:r>
              <a:rPr lang="en-US" dirty="0" smtClean="0"/>
              <a:t>improvements in program/ </a:t>
            </a:r>
            <a:r>
              <a:rPr lang="en-US" dirty="0"/>
              <a:t>policy design and </a:t>
            </a:r>
            <a:r>
              <a:rPr lang="en-US" dirty="0" smtClean="0"/>
              <a:t>implementation to </a:t>
            </a:r>
            <a:r>
              <a:rPr lang="en-US" dirty="0"/>
              <a:t>the Governing Council </a:t>
            </a:r>
          </a:p>
        </p:txBody>
      </p:sp>
      <p:grpSp>
        <p:nvGrpSpPr>
          <p:cNvPr id="29" name="Group 28"/>
          <p:cNvGrpSpPr/>
          <p:nvPr/>
        </p:nvGrpSpPr>
        <p:grpSpPr>
          <a:xfrm>
            <a:off x="6248400" y="990600"/>
            <a:ext cx="3047216" cy="5946577"/>
            <a:chOff x="1532503" y="690162"/>
            <a:chExt cx="4242162" cy="8794152"/>
          </a:xfrm>
        </p:grpSpPr>
        <p:sp>
          <p:nvSpPr>
            <p:cNvPr id="30" name="Diamond 29"/>
            <p:cNvSpPr>
              <a:spLocks/>
            </p:cNvSpPr>
            <p:nvPr/>
          </p:nvSpPr>
          <p:spPr>
            <a:xfrm rot="160415">
              <a:off x="1702287" y="7157880"/>
              <a:ext cx="3041212" cy="2326434"/>
            </a:xfrm>
            <a:prstGeom prst="diamond">
              <a:avLst/>
            </a:prstGeom>
            <a:blipFill>
              <a:blip r:embed="rId2" cstate="screen">
                <a:extLst>
                  <a:ext uri="{28A0092B-C50C-407E-A947-70E740481C1C}">
                    <a14:useLocalDpi xmlns:a14="http://schemas.microsoft.com/office/drawing/2010/main"/>
                  </a:ext>
                </a:extLst>
              </a:blip>
              <a:stretch>
                <a:fillRect/>
              </a:stretch>
            </a:blipFill>
            <a:ln w="3175">
              <a:solidFill>
                <a:srgbClr val="FFFFFF"/>
              </a:solidFill>
            </a:ln>
            <a:effectLst>
              <a:outerShdw dir="2700000" sx="1000" sy="1000" algn="ctr">
                <a:srgbClr val="000000"/>
              </a:outerShdw>
            </a:effectLst>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Diamond 30"/>
            <p:cNvSpPr/>
            <p:nvPr/>
          </p:nvSpPr>
          <p:spPr>
            <a:xfrm rot="160415">
              <a:off x="1618425" y="6776880"/>
              <a:ext cx="3041212" cy="2326434"/>
            </a:xfrm>
            <a:prstGeom prst="diamond">
              <a:avLst/>
            </a:prstGeom>
            <a:blipFill dpi="0" rotWithShape="0">
              <a:blip r:embed="rId3" cstate="screen">
                <a:extLst>
                  <a:ext uri="{28A0092B-C50C-407E-A947-70E740481C1C}">
                    <a14:useLocalDpi xmlns:a14="http://schemas.microsoft.com/office/drawing/2010/main"/>
                  </a:ext>
                </a:extLst>
              </a:blip>
              <a:srcRect/>
              <a:stretch>
                <a:fillRect r="2000"/>
              </a:stretch>
            </a:blipFill>
            <a:ln w="3175">
              <a:solidFill>
                <a:srgbClr val="FFFFFF"/>
              </a:solidFill>
            </a:ln>
            <a:effectLst>
              <a:outerShdw dir="2700000" sx="1000" sy="1000" algn="ctr">
                <a:srgbClr val="000000"/>
              </a:outerShdw>
            </a:effectLst>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Diamond 31"/>
            <p:cNvSpPr/>
            <p:nvPr/>
          </p:nvSpPr>
          <p:spPr>
            <a:xfrm rot="160415">
              <a:off x="1596206" y="6395877"/>
              <a:ext cx="3041212" cy="2326434"/>
            </a:xfrm>
            <a:prstGeom prst="diamond">
              <a:avLst/>
            </a:prstGeom>
            <a:blipFill dpi="0" rotWithShape="0">
              <a:blip r:embed="rId4" cstate="screen">
                <a:extLst>
                  <a:ext uri="{28A0092B-C50C-407E-A947-70E740481C1C}">
                    <a14:useLocalDpi xmlns:a14="http://schemas.microsoft.com/office/drawing/2010/main"/>
                  </a:ext>
                </a:extLst>
              </a:blip>
              <a:srcRect/>
              <a:stretch>
                <a:fillRect l="4000"/>
              </a:stretch>
            </a:blipFill>
            <a:ln w="3175">
              <a:solidFill>
                <a:srgbClr val="FFFFFF"/>
              </a:solidFill>
            </a:ln>
            <a:effectLst>
              <a:outerShdw dir="2700000" sx="1000" sy="1000" algn="ctr">
                <a:srgbClr val="000000"/>
              </a:outerShdw>
            </a:effectLst>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 name="Diamond 32"/>
            <p:cNvSpPr/>
            <p:nvPr/>
          </p:nvSpPr>
          <p:spPr>
            <a:xfrm rot="160415">
              <a:off x="1618425" y="5966044"/>
              <a:ext cx="3041212" cy="2326434"/>
            </a:xfrm>
            <a:prstGeom prst="diamond">
              <a:avLst/>
            </a:prstGeom>
            <a:blipFill dpi="0" rotWithShape="0">
              <a:blip r:embed="rId5" cstate="screen">
                <a:extLst>
                  <a:ext uri="{28A0092B-C50C-407E-A947-70E740481C1C}">
                    <a14:useLocalDpi xmlns:a14="http://schemas.microsoft.com/office/drawing/2010/main"/>
                  </a:ext>
                </a:extLst>
              </a:blip>
              <a:srcRect/>
              <a:stretch>
                <a:fillRect r="2000"/>
              </a:stretch>
            </a:blipFill>
            <a:ln w="3175">
              <a:solidFill>
                <a:srgbClr val="FFFFFF"/>
              </a:solidFill>
            </a:ln>
            <a:effectLst>
              <a:outerShdw dir="2700000" sx="1000" sy="1000" algn="ctr">
                <a:srgbClr val="000000"/>
              </a:outerShdw>
            </a:effectLst>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4" name="Diamond 33"/>
            <p:cNvSpPr/>
            <p:nvPr/>
          </p:nvSpPr>
          <p:spPr>
            <a:xfrm rot="160415">
              <a:off x="1532503" y="5633880"/>
              <a:ext cx="3041212" cy="2326434"/>
            </a:xfrm>
            <a:prstGeom prst="diamond">
              <a:avLst/>
            </a:prstGeom>
            <a:blipFill dpi="0" rotWithShape="1">
              <a:blip r:embed="rId6" cstate="screen">
                <a:extLst>
                  <a:ext uri="{28A0092B-C50C-407E-A947-70E740481C1C}">
                    <a14:useLocalDpi xmlns:a14="http://schemas.microsoft.com/office/drawing/2010/main"/>
                  </a:ext>
                </a:extLst>
              </a:blip>
              <a:srcRect/>
              <a:stretch>
                <a:fillRect r="1893"/>
              </a:stretch>
            </a:blipFill>
            <a:ln w="3175">
              <a:solidFill>
                <a:srgbClr val="FFFFFF"/>
              </a:solidFill>
            </a:ln>
            <a:effectLst>
              <a:outerShdw dir="2700000" sx="1000" sy="1000" algn="ctr">
                <a:srgbClr val="000000"/>
              </a:outerShdw>
            </a:effectLst>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Diamond 34"/>
            <p:cNvSpPr/>
            <p:nvPr/>
          </p:nvSpPr>
          <p:spPr>
            <a:xfrm rot="160415">
              <a:off x="1596206" y="5176679"/>
              <a:ext cx="3041212" cy="2326434"/>
            </a:xfrm>
            <a:prstGeom prst="diamond">
              <a:avLst/>
            </a:prstGeom>
            <a:blipFill dpi="0" rotWithShape="1">
              <a:blip r:embed="rId7" cstate="screen">
                <a:extLst>
                  <a:ext uri="{28A0092B-C50C-407E-A947-70E740481C1C}">
                    <a14:useLocalDpi xmlns:a14="http://schemas.microsoft.com/office/drawing/2010/main"/>
                  </a:ext>
                </a:extLst>
              </a:blip>
              <a:srcRect/>
              <a:stretch>
                <a:fillRect r="2000"/>
              </a:stretch>
            </a:blipFill>
            <a:ln w="3175">
              <a:solidFill>
                <a:srgbClr val="FFFFFF"/>
              </a:solidFill>
            </a:ln>
            <a:effectLst>
              <a:outerShdw dir="2700000" sx="1000" sy="1000" algn="ctr">
                <a:srgbClr val="000000"/>
              </a:outerShdw>
            </a:effectLst>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Diamond 35"/>
            <p:cNvSpPr/>
            <p:nvPr/>
          </p:nvSpPr>
          <p:spPr>
            <a:xfrm rot="160415">
              <a:off x="1607315" y="4719479"/>
              <a:ext cx="3041212" cy="2326434"/>
            </a:xfrm>
            <a:prstGeom prst="diamond">
              <a:avLst/>
            </a:prstGeom>
            <a:blipFill>
              <a:blip r:embed="rId8"/>
              <a:stretch>
                <a:fillRect/>
              </a:stretch>
            </a:blipFill>
            <a:ln w="3175">
              <a:solidFill>
                <a:srgbClr val="FFFFFF"/>
              </a:solidFill>
            </a:ln>
            <a:effectLst>
              <a:outerShdw dir="2700000" sx="1000" sy="1000" algn="ctr">
                <a:srgbClr val="000000"/>
              </a:outerShdw>
            </a:effectLst>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TextBox 36"/>
            <p:cNvSpPr txBox="1"/>
            <p:nvPr/>
          </p:nvSpPr>
          <p:spPr>
            <a:xfrm>
              <a:off x="4328417" y="5784527"/>
              <a:ext cx="785207" cy="183037"/>
            </a:xfrm>
            <a:prstGeom prst="rect">
              <a:avLst/>
            </a:prstGeom>
            <a:noFill/>
          </p:spPr>
          <p:txBody>
            <a:bodyPr wrap="none" rtlCol="0">
              <a:spAutoFit/>
            </a:bodyPr>
            <a:lstStyle/>
            <a:p>
              <a:r>
                <a:rPr lang="en-US" sz="1100" dirty="0">
                  <a:solidFill>
                    <a:schemeClr val="bg1"/>
                  </a:solidFill>
                </a:rPr>
                <a:t>Satellite data</a:t>
              </a:r>
            </a:p>
          </p:txBody>
        </p:sp>
        <p:sp>
          <p:nvSpPr>
            <p:cNvPr id="38" name="TextBox 37"/>
            <p:cNvSpPr txBox="1"/>
            <p:nvPr/>
          </p:nvSpPr>
          <p:spPr>
            <a:xfrm>
              <a:off x="4318468" y="8234136"/>
              <a:ext cx="1305292" cy="183037"/>
            </a:xfrm>
            <a:prstGeom prst="rect">
              <a:avLst/>
            </a:prstGeom>
            <a:noFill/>
          </p:spPr>
          <p:txBody>
            <a:bodyPr wrap="none" rtlCol="0">
              <a:spAutoFit/>
            </a:bodyPr>
            <a:lstStyle/>
            <a:p>
              <a:r>
                <a:rPr lang="en-US" sz="1100" dirty="0">
                  <a:solidFill>
                    <a:schemeClr val="bg1"/>
                  </a:solidFill>
                </a:rPr>
                <a:t>Location and boundaries</a:t>
              </a:r>
            </a:p>
          </p:txBody>
        </p:sp>
        <p:pic>
          <p:nvPicPr>
            <p:cNvPr id="39" name="Picture 3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45392" y="1124253"/>
              <a:ext cx="2540325" cy="19367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0" name="TextBox 39"/>
            <p:cNvSpPr txBox="1"/>
            <p:nvPr/>
          </p:nvSpPr>
          <p:spPr>
            <a:xfrm>
              <a:off x="4328417" y="6235541"/>
              <a:ext cx="1143216" cy="183037"/>
            </a:xfrm>
            <a:prstGeom prst="rect">
              <a:avLst/>
            </a:prstGeom>
            <a:noFill/>
          </p:spPr>
          <p:txBody>
            <a:bodyPr wrap="none" rtlCol="0">
              <a:spAutoFit/>
            </a:bodyPr>
            <a:lstStyle/>
            <a:p>
              <a:r>
                <a:rPr lang="en-US" sz="1100" dirty="0">
                  <a:solidFill>
                    <a:schemeClr val="bg1"/>
                  </a:solidFill>
                </a:rPr>
                <a:t>Data from field visits</a:t>
              </a:r>
            </a:p>
          </p:txBody>
        </p:sp>
        <p:sp>
          <p:nvSpPr>
            <p:cNvPr id="41" name="TextBox 40"/>
            <p:cNvSpPr txBox="1"/>
            <p:nvPr/>
          </p:nvSpPr>
          <p:spPr>
            <a:xfrm>
              <a:off x="4328419" y="7489974"/>
              <a:ext cx="800930" cy="183037"/>
            </a:xfrm>
            <a:prstGeom prst="rect">
              <a:avLst/>
            </a:prstGeom>
            <a:noFill/>
          </p:spPr>
          <p:txBody>
            <a:bodyPr wrap="none" rtlCol="0">
              <a:spAutoFit/>
            </a:bodyPr>
            <a:lstStyle/>
            <a:p>
              <a:r>
                <a:rPr lang="en-US" sz="1100" dirty="0">
                  <a:solidFill>
                    <a:schemeClr val="bg1"/>
                  </a:solidFill>
                </a:rPr>
                <a:t>Infrastructure</a:t>
              </a:r>
            </a:p>
          </p:txBody>
        </p:sp>
        <p:sp>
          <p:nvSpPr>
            <p:cNvPr id="42" name="TextBox 41"/>
            <p:cNvSpPr txBox="1"/>
            <p:nvPr/>
          </p:nvSpPr>
          <p:spPr>
            <a:xfrm>
              <a:off x="4372615" y="7067327"/>
              <a:ext cx="1402050" cy="183037"/>
            </a:xfrm>
            <a:prstGeom prst="rect">
              <a:avLst/>
            </a:prstGeom>
            <a:noFill/>
          </p:spPr>
          <p:txBody>
            <a:bodyPr wrap="none" rtlCol="0">
              <a:spAutoFit/>
            </a:bodyPr>
            <a:lstStyle/>
            <a:p>
              <a:r>
                <a:rPr lang="en-US" sz="1100" dirty="0">
                  <a:solidFill>
                    <a:schemeClr val="bg1"/>
                  </a:solidFill>
                </a:rPr>
                <a:t>Socio-economic conditions</a:t>
              </a:r>
            </a:p>
          </p:txBody>
        </p:sp>
        <p:sp>
          <p:nvSpPr>
            <p:cNvPr id="43" name="TextBox 42"/>
            <p:cNvSpPr txBox="1"/>
            <p:nvPr/>
          </p:nvSpPr>
          <p:spPr>
            <a:xfrm>
              <a:off x="4331401" y="7841424"/>
              <a:ext cx="1156522" cy="183037"/>
            </a:xfrm>
            <a:prstGeom prst="rect">
              <a:avLst/>
            </a:prstGeom>
            <a:noFill/>
          </p:spPr>
          <p:txBody>
            <a:bodyPr wrap="none" rtlCol="0">
              <a:spAutoFit/>
            </a:bodyPr>
            <a:lstStyle/>
            <a:p>
              <a:r>
                <a:rPr lang="en-US" sz="1100" dirty="0">
                  <a:solidFill>
                    <a:schemeClr val="bg1"/>
                  </a:solidFill>
                </a:rPr>
                <a:t>Physical environment</a:t>
              </a:r>
            </a:p>
          </p:txBody>
        </p:sp>
        <p:sp>
          <p:nvSpPr>
            <p:cNvPr id="44" name="TextBox 43"/>
            <p:cNvSpPr txBox="1"/>
            <p:nvPr/>
          </p:nvSpPr>
          <p:spPr>
            <a:xfrm>
              <a:off x="2288589" y="690162"/>
              <a:ext cx="1453937" cy="455159"/>
            </a:xfrm>
            <a:prstGeom prst="rect">
              <a:avLst/>
            </a:prstGeom>
            <a:noFill/>
          </p:spPr>
          <p:txBody>
            <a:bodyPr wrap="none" rtlCol="0">
              <a:spAutoFit/>
            </a:bodyPr>
            <a:lstStyle/>
            <a:p>
              <a:r>
                <a:rPr lang="en-US" sz="1400" dirty="0">
                  <a:solidFill>
                    <a:schemeClr val="bg1">
                      <a:lumMod val="85000"/>
                    </a:schemeClr>
                  </a:solidFill>
                </a:rPr>
                <a:t>Real World</a:t>
              </a:r>
            </a:p>
          </p:txBody>
        </p:sp>
        <p:sp>
          <p:nvSpPr>
            <p:cNvPr id="45" name="Right Arrow 44"/>
            <p:cNvSpPr/>
            <p:nvPr/>
          </p:nvSpPr>
          <p:spPr>
            <a:xfrm rot="5400000">
              <a:off x="2389349" y="4289312"/>
              <a:ext cx="1085489" cy="166921"/>
            </a:xfrm>
            <a:prstGeom prst="rightArrow">
              <a:avLst/>
            </a:prstGeom>
            <a:solidFill>
              <a:schemeClr val="accent4"/>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46" name="TextBox 45"/>
            <p:cNvSpPr txBox="1"/>
            <p:nvPr/>
          </p:nvSpPr>
          <p:spPr>
            <a:xfrm>
              <a:off x="2399458" y="5085037"/>
              <a:ext cx="1350570" cy="455159"/>
            </a:xfrm>
            <a:prstGeom prst="rect">
              <a:avLst/>
            </a:prstGeom>
            <a:noFill/>
          </p:spPr>
          <p:txBody>
            <a:bodyPr wrap="none" rtlCol="0">
              <a:spAutoFit/>
            </a:bodyPr>
            <a:lstStyle/>
            <a:p>
              <a:r>
                <a:rPr lang="en-US" sz="1400" dirty="0">
                  <a:solidFill>
                    <a:schemeClr val="bg1">
                      <a:lumMod val="85000"/>
                    </a:schemeClr>
                  </a:solidFill>
                </a:rPr>
                <a:t>GIS Model</a:t>
              </a:r>
            </a:p>
          </p:txBody>
        </p:sp>
        <p:sp>
          <p:nvSpPr>
            <p:cNvPr id="47" name="TextBox 46"/>
            <p:cNvSpPr txBox="1"/>
            <p:nvPr/>
          </p:nvSpPr>
          <p:spPr>
            <a:xfrm>
              <a:off x="4326051" y="6705507"/>
              <a:ext cx="1100886" cy="183037"/>
            </a:xfrm>
            <a:prstGeom prst="rect">
              <a:avLst/>
            </a:prstGeom>
            <a:noFill/>
          </p:spPr>
          <p:txBody>
            <a:bodyPr wrap="none" rtlCol="0">
              <a:spAutoFit/>
            </a:bodyPr>
            <a:lstStyle/>
            <a:p>
              <a:r>
                <a:rPr lang="en-US" sz="1100" dirty="0">
                  <a:solidFill>
                    <a:schemeClr val="bg1"/>
                  </a:solidFill>
                </a:rPr>
                <a:t>Data from e-devices</a:t>
              </a:r>
            </a:p>
          </p:txBody>
        </p:sp>
        <p:sp>
          <p:nvSpPr>
            <p:cNvPr id="48" name="TextBox 47"/>
            <p:cNvSpPr txBox="1"/>
            <p:nvPr/>
          </p:nvSpPr>
          <p:spPr>
            <a:xfrm>
              <a:off x="2026997" y="3348764"/>
              <a:ext cx="1977115" cy="500674"/>
            </a:xfrm>
            <a:prstGeom prst="rect">
              <a:avLst/>
            </a:prstGeom>
            <a:noFill/>
          </p:spPr>
          <p:txBody>
            <a:bodyPr wrap="none" rtlCol="0">
              <a:spAutoFit/>
            </a:bodyPr>
            <a:lstStyle/>
            <a:p>
              <a:r>
                <a:rPr lang="en-US" sz="1400" dirty="0">
                  <a:solidFill>
                    <a:schemeClr val="bg1">
                      <a:lumMod val="85000"/>
                    </a:schemeClr>
                  </a:solidFill>
                </a:rPr>
                <a:t>Problem</a:t>
              </a:r>
              <a:r>
                <a:rPr lang="en-US" sz="1600" dirty="0">
                  <a:solidFill>
                    <a:schemeClr val="bg1">
                      <a:lumMod val="85000"/>
                    </a:schemeClr>
                  </a:solidFill>
                </a:rPr>
                <a:t> </a:t>
              </a:r>
              <a:r>
                <a:rPr lang="en-US" sz="1400" dirty="0">
                  <a:solidFill>
                    <a:schemeClr val="bg1">
                      <a:lumMod val="85000"/>
                    </a:schemeClr>
                  </a:solidFill>
                </a:rPr>
                <a:t>Driven</a:t>
              </a:r>
            </a:p>
          </p:txBody>
        </p:sp>
        <p:sp>
          <p:nvSpPr>
            <p:cNvPr id="49" name="TextBox 48"/>
            <p:cNvSpPr txBox="1"/>
            <p:nvPr/>
          </p:nvSpPr>
          <p:spPr>
            <a:xfrm>
              <a:off x="3030030" y="3747821"/>
              <a:ext cx="1424988" cy="1228929"/>
            </a:xfrm>
            <a:prstGeom prst="rect">
              <a:avLst/>
            </a:prstGeom>
            <a:noFill/>
          </p:spPr>
          <p:txBody>
            <a:bodyPr wrap="square" rtlCol="0">
              <a:spAutoFit/>
            </a:bodyPr>
            <a:lstStyle/>
            <a:p>
              <a:r>
                <a:rPr lang="en-US" sz="1200" dirty="0">
                  <a:solidFill>
                    <a:schemeClr val="bg1"/>
                  </a:solidFill>
                </a:rPr>
                <a:t>To assess</a:t>
              </a:r>
            </a:p>
            <a:p>
              <a:pPr marL="171450" indent="-171450">
                <a:buFont typeface="Arial" panose="020B0604020202020204" pitchFamily="34" charset="0"/>
                <a:buChar char="•"/>
              </a:pPr>
              <a:r>
                <a:rPr lang="en-US" sz="1200" i="1" dirty="0">
                  <a:solidFill>
                    <a:schemeClr val="bg1"/>
                  </a:solidFill>
                </a:rPr>
                <a:t>Impacts</a:t>
              </a:r>
            </a:p>
            <a:p>
              <a:pPr marL="171450" indent="-171450">
                <a:buFont typeface="Arial" panose="020B0604020202020204" pitchFamily="34" charset="0"/>
                <a:buChar char="•"/>
              </a:pPr>
              <a:r>
                <a:rPr lang="en-US" sz="1200" i="1" dirty="0">
                  <a:solidFill>
                    <a:schemeClr val="bg1"/>
                  </a:solidFill>
                </a:rPr>
                <a:t>Causes</a:t>
              </a:r>
            </a:p>
            <a:p>
              <a:pPr marL="171450" indent="-171450">
                <a:buFont typeface="Arial" panose="020B0604020202020204" pitchFamily="34" charset="0"/>
                <a:buChar char="•"/>
              </a:pPr>
              <a:r>
                <a:rPr lang="en-US" sz="1200" i="1" dirty="0">
                  <a:solidFill>
                    <a:schemeClr val="bg1"/>
                  </a:solidFill>
                </a:rPr>
                <a:t>Trends</a:t>
              </a:r>
            </a:p>
          </p:txBody>
        </p:sp>
      </p:grpSp>
    </p:spTree>
    <p:extLst>
      <p:ext uri="{BB962C8B-B14F-4D97-AF65-F5344CB8AC3E}">
        <p14:creationId xmlns:p14="http://schemas.microsoft.com/office/powerpoint/2010/main" val="24811611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2286000" y="5638800"/>
            <a:ext cx="564266" cy="685800"/>
          </a:xfrm>
          <a:prstGeom prst="rect">
            <a:avLst/>
          </a:prstGeom>
        </p:spPr>
      </p:pic>
      <p:sp>
        <p:nvSpPr>
          <p:cNvPr id="2" name="Title 1"/>
          <p:cNvSpPr>
            <a:spLocks noGrp="1"/>
          </p:cNvSpPr>
          <p:nvPr>
            <p:ph type="title"/>
          </p:nvPr>
        </p:nvSpPr>
        <p:spPr>
          <a:xfrm>
            <a:off x="645250" y="419595"/>
            <a:ext cx="8596668" cy="1143000"/>
          </a:xfrm>
        </p:spPr>
        <p:txBody>
          <a:bodyPr/>
          <a:lstStyle/>
          <a:p>
            <a:r>
              <a:rPr lang="en-US" dirty="0" smtClean="0"/>
              <a:t> IEO Stakeholders</a:t>
            </a:r>
            <a:endParaRPr lang="en-US" dirty="0"/>
          </a:p>
        </p:txBody>
      </p:sp>
      <p:pic>
        <p:nvPicPr>
          <p:cNvPr id="6" name="image3.png"/>
          <p:cNvPicPr/>
          <p:nvPr/>
        </p:nvPicPr>
        <p:blipFill rotWithShape="1">
          <a:blip r:embed="rId3">
            <a:extLst/>
          </a:blip>
          <a:srcRect r="90612" b="14512"/>
          <a:stretch/>
        </p:blipFill>
        <p:spPr>
          <a:xfrm>
            <a:off x="2299540" y="1219200"/>
            <a:ext cx="544725" cy="3701795"/>
          </a:xfrm>
          <a:prstGeom prst="rect">
            <a:avLst/>
          </a:prstGeom>
          <a:ln w="12700">
            <a:miter lim="400000"/>
          </a:ln>
        </p:spPr>
      </p:pic>
      <p:sp>
        <p:nvSpPr>
          <p:cNvPr id="3" name="TextBox 2"/>
          <p:cNvSpPr txBox="1"/>
          <p:nvPr/>
        </p:nvSpPr>
        <p:spPr>
          <a:xfrm>
            <a:off x="2844265" y="1208417"/>
            <a:ext cx="4724400" cy="1077218"/>
          </a:xfrm>
          <a:prstGeom prst="rect">
            <a:avLst/>
          </a:prstGeom>
          <a:noFill/>
        </p:spPr>
        <p:txBody>
          <a:bodyPr wrap="square" rtlCol="0">
            <a:spAutoFit/>
          </a:bodyPr>
          <a:lstStyle/>
          <a:p>
            <a:r>
              <a:rPr lang="en-US" sz="1600" dirty="0" smtClean="0">
                <a:solidFill>
                  <a:schemeClr val="bg1"/>
                </a:solidFill>
              </a:rPr>
              <a:t>Clients with a governance role:</a:t>
            </a:r>
          </a:p>
          <a:p>
            <a:r>
              <a:rPr lang="en-US" sz="1600" dirty="0" smtClean="0">
                <a:solidFill>
                  <a:schemeClr val="bg1"/>
                </a:solidFill>
              </a:rPr>
              <a:t>GEF Council</a:t>
            </a:r>
          </a:p>
          <a:p>
            <a:r>
              <a:rPr lang="en-US" sz="1600" dirty="0" smtClean="0">
                <a:solidFill>
                  <a:schemeClr val="bg1"/>
                </a:solidFill>
              </a:rPr>
              <a:t>GEF Assembly</a:t>
            </a:r>
          </a:p>
          <a:p>
            <a:r>
              <a:rPr lang="en-US" sz="1600" dirty="0">
                <a:solidFill>
                  <a:schemeClr val="bg1"/>
                </a:solidFill>
              </a:rPr>
              <a:t>t</a:t>
            </a:r>
            <a:r>
              <a:rPr lang="en-US" sz="1600" dirty="0" smtClean="0">
                <a:solidFill>
                  <a:schemeClr val="bg1"/>
                </a:solidFill>
              </a:rPr>
              <a:t>he Replenishment group</a:t>
            </a:r>
            <a:endParaRPr lang="en-US" sz="1600" dirty="0">
              <a:solidFill>
                <a:schemeClr val="bg1"/>
              </a:solidFill>
            </a:endParaRPr>
          </a:p>
        </p:txBody>
      </p:sp>
      <p:sp>
        <p:nvSpPr>
          <p:cNvPr id="9" name="TextBox 8"/>
          <p:cNvSpPr txBox="1"/>
          <p:nvPr/>
        </p:nvSpPr>
        <p:spPr>
          <a:xfrm>
            <a:off x="2921891" y="2496298"/>
            <a:ext cx="5327138" cy="1077218"/>
          </a:xfrm>
          <a:prstGeom prst="rect">
            <a:avLst/>
          </a:prstGeom>
          <a:noFill/>
        </p:spPr>
        <p:txBody>
          <a:bodyPr wrap="square" rtlCol="0">
            <a:spAutoFit/>
          </a:bodyPr>
          <a:lstStyle/>
          <a:p>
            <a:r>
              <a:rPr lang="en-US" sz="1600" dirty="0" smtClean="0">
                <a:solidFill>
                  <a:schemeClr val="bg1"/>
                </a:solidFill>
              </a:rPr>
              <a:t>Clients that carry out decisions of the governing bodies:</a:t>
            </a:r>
          </a:p>
          <a:p>
            <a:r>
              <a:rPr lang="en-US" sz="1600" dirty="0" smtClean="0">
                <a:solidFill>
                  <a:schemeClr val="bg1"/>
                </a:solidFill>
              </a:rPr>
              <a:t>GEF Secretariat</a:t>
            </a:r>
          </a:p>
          <a:p>
            <a:r>
              <a:rPr lang="en-US" sz="1600" dirty="0" smtClean="0">
                <a:solidFill>
                  <a:schemeClr val="bg1"/>
                </a:solidFill>
              </a:rPr>
              <a:t>GEF Agencies</a:t>
            </a:r>
          </a:p>
          <a:p>
            <a:r>
              <a:rPr lang="en-US" sz="1600" dirty="0" smtClean="0">
                <a:solidFill>
                  <a:schemeClr val="bg1"/>
                </a:solidFill>
              </a:rPr>
              <a:t>Executing agencies at the country/regional level</a:t>
            </a:r>
            <a:endParaRPr lang="en-US" sz="1600" dirty="0">
              <a:solidFill>
                <a:schemeClr val="bg1"/>
              </a:solidFill>
            </a:endParaRPr>
          </a:p>
        </p:txBody>
      </p:sp>
      <p:sp>
        <p:nvSpPr>
          <p:cNvPr id="10" name="TextBox 9"/>
          <p:cNvSpPr txBox="1"/>
          <p:nvPr/>
        </p:nvSpPr>
        <p:spPr>
          <a:xfrm>
            <a:off x="2921891" y="3746645"/>
            <a:ext cx="5327138" cy="338554"/>
          </a:xfrm>
          <a:prstGeom prst="rect">
            <a:avLst/>
          </a:prstGeom>
          <a:noFill/>
        </p:spPr>
        <p:txBody>
          <a:bodyPr wrap="square" rtlCol="0">
            <a:spAutoFit/>
          </a:bodyPr>
          <a:lstStyle/>
          <a:p>
            <a:r>
              <a:rPr lang="en-US" sz="1600" dirty="0" smtClean="0">
                <a:solidFill>
                  <a:schemeClr val="bg1"/>
                </a:solidFill>
              </a:rPr>
              <a:t>Country clients</a:t>
            </a:r>
            <a:endParaRPr lang="en-US" sz="1600" dirty="0">
              <a:solidFill>
                <a:schemeClr val="bg1"/>
              </a:solidFill>
            </a:endParaRPr>
          </a:p>
        </p:txBody>
      </p:sp>
      <p:sp>
        <p:nvSpPr>
          <p:cNvPr id="11" name="TextBox 10"/>
          <p:cNvSpPr txBox="1"/>
          <p:nvPr/>
        </p:nvSpPr>
        <p:spPr>
          <a:xfrm>
            <a:off x="2937131" y="4430297"/>
            <a:ext cx="5327138" cy="338554"/>
          </a:xfrm>
          <a:prstGeom prst="rect">
            <a:avLst/>
          </a:prstGeom>
          <a:noFill/>
        </p:spPr>
        <p:txBody>
          <a:bodyPr wrap="square" rtlCol="0">
            <a:spAutoFit/>
          </a:bodyPr>
          <a:lstStyle/>
          <a:p>
            <a:r>
              <a:rPr lang="en-US" sz="1600" dirty="0" smtClean="0">
                <a:solidFill>
                  <a:schemeClr val="bg1"/>
                </a:solidFill>
              </a:rPr>
              <a:t>Clients involved in monitoring and evaluation</a:t>
            </a:r>
            <a:endParaRPr lang="en-US" sz="1600" dirty="0">
              <a:solidFill>
                <a:schemeClr val="bg1"/>
              </a:solidFill>
            </a:endParaRPr>
          </a:p>
        </p:txBody>
      </p:sp>
      <p:sp>
        <p:nvSpPr>
          <p:cNvPr id="12" name="TextBox 11"/>
          <p:cNvSpPr txBox="1"/>
          <p:nvPr/>
        </p:nvSpPr>
        <p:spPr>
          <a:xfrm>
            <a:off x="2937131" y="5587425"/>
            <a:ext cx="5327138" cy="584775"/>
          </a:xfrm>
          <a:prstGeom prst="rect">
            <a:avLst/>
          </a:prstGeom>
          <a:noFill/>
        </p:spPr>
        <p:txBody>
          <a:bodyPr wrap="square" rtlCol="0">
            <a:spAutoFit/>
          </a:bodyPr>
          <a:lstStyle/>
          <a:p>
            <a:r>
              <a:rPr lang="en-US" sz="1600" dirty="0" smtClean="0">
                <a:solidFill>
                  <a:schemeClr val="bg1"/>
                </a:solidFill>
              </a:rPr>
              <a:t>Wider audience: environmental entities, academia, research institutions, civil society, general public</a:t>
            </a:r>
            <a:endParaRPr lang="en-US" sz="1600" dirty="0">
              <a:solidFill>
                <a:schemeClr val="bg1"/>
              </a:solidFill>
            </a:endParaRPr>
          </a:p>
        </p:txBody>
      </p:sp>
      <p:pic>
        <p:nvPicPr>
          <p:cNvPr id="13" name="image3.png"/>
          <p:cNvPicPr/>
          <p:nvPr/>
        </p:nvPicPr>
        <p:blipFill rotWithShape="1">
          <a:blip r:embed="rId3">
            <a:extLst/>
          </a:blip>
          <a:srcRect t="85377" r="90612"/>
          <a:stretch/>
        </p:blipFill>
        <p:spPr>
          <a:xfrm>
            <a:off x="2301810" y="4876800"/>
            <a:ext cx="544725" cy="633213"/>
          </a:xfrm>
          <a:prstGeom prst="rect">
            <a:avLst/>
          </a:prstGeom>
          <a:ln w="12700">
            <a:miter lim="400000"/>
          </a:ln>
        </p:spPr>
      </p:pic>
      <p:sp>
        <p:nvSpPr>
          <p:cNvPr id="15" name="TextBox 14"/>
          <p:cNvSpPr txBox="1"/>
          <p:nvPr/>
        </p:nvSpPr>
        <p:spPr>
          <a:xfrm>
            <a:off x="2943548" y="5010688"/>
            <a:ext cx="5327138" cy="338554"/>
          </a:xfrm>
          <a:prstGeom prst="rect">
            <a:avLst/>
          </a:prstGeom>
          <a:noFill/>
        </p:spPr>
        <p:txBody>
          <a:bodyPr wrap="square" rtlCol="0">
            <a:spAutoFit/>
          </a:bodyPr>
          <a:lstStyle/>
          <a:p>
            <a:r>
              <a:rPr lang="en-US" sz="1600" dirty="0" smtClean="0">
                <a:solidFill>
                  <a:schemeClr val="bg1"/>
                </a:solidFill>
              </a:rPr>
              <a:t>GEF Beneficiaries</a:t>
            </a:r>
            <a:endParaRPr lang="en-US" sz="1600" dirty="0">
              <a:solidFill>
                <a:schemeClr val="bg1"/>
              </a:solidFill>
            </a:endParaRPr>
          </a:p>
        </p:txBody>
      </p:sp>
    </p:spTree>
    <p:extLst>
      <p:ext uri="{BB962C8B-B14F-4D97-AF65-F5344CB8AC3E}">
        <p14:creationId xmlns:p14="http://schemas.microsoft.com/office/powerpoint/2010/main" val="31086416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686" y="336884"/>
            <a:ext cx="8596668" cy="1143000"/>
          </a:xfrm>
        </p:spPr>
        <p:txBody>
          <a:bodyPr/>
          <a:lstStyle/>
          <a:p>
            <a:r>
              <a:rPr lang="en-US" dirty="0" smtClean="0"/>
              <a:t>IEO Work Program for GEF-6</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331" y="1143000"/>
            <a:ext cx="4625401" cy="17238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908" y="3006354"/>
            <a:ext cx="3274563" cy="16280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1827" y="2895600"/>
            <a:ext cx="3981373" cy="1738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rot="16200000">
            <a:off x="1686808" y="3855902"/>
            <a:ext cx="8333384" cy="261610"/>
          </a:xfrm>
          <a:prstGeom prst="rect">
            <a:avLst/>
          </a:prstGeom>
          <a:noFill/>
        </p:spPr>
        <p:txBody>
          <a:bodyPr wrap="square" lIns="91440" tIns="45720" rIns="91440" bIns="45720">
            <a:spAutoFit/>
          </a:bodyPr>
          <a:lstStyle/>
          <a:p>
            <a:pPr algn="ctr"/>
            <a:r>
              <a:rPr lang="en-US" sz="1100" dirty="0" smtClean="0">
                <a:ln w="0"/>
                <a:solidFill>
                  <a:schemeClr val="bg1">
                    <a:lumMod val="95000"/>
                  </a:schemeClr>
                </a:solidFill>
              </a:rPr>
              <a:t>KM, Gender, Resilience and Private Sector Mainstreaming</a:t>
            </a:r>
            <a:endParaRPr lang="en-US" sz="1100" dirty="0">
              <a:ln w="0"/>
              <a:solidFill>
                <a:schemeClr val="bg1">
                  <a:lumMod val="95000"/>
                </a:schemeClr>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054" y="4800600"/>
            <a:ext cx="4631269" cy="18822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Content Placeholder 9"/>
          <p:cNvSpPr>
            <a:spLocks noGrp="1"/>
          </p:cNvSpPr>
          <p:nvPr>
            <p:ph idx="1"/>
          </p:nvPr>
        </p:nvSpPr>
        <p:spPr>
          <a:xfrm>
            <a:off x="5954125" y="1918526"/>
            <a:ext cx="182693" cy="4136362"/>
          </a:xfrm>
          <a:prstGeom prst="rightBrace">
            <a:avLst/>
          </a:prstGeom>
          <a:ln/>
        </p:spPr>
        <p:style>
          <a:lnRef idx="1">
            <a:schemeClr val="accent3"/>
          </a:lnRef>
          <a:fillRef idx="0">
            <a:schemeClr val="accent3"/>
          </a:fillRef>
          <a:effectRef idx="0">
            <a:schemeClr val="accent3"/>
          </a:effectRef>
          <a:fontRef idx="minor">
            <a:schemeClr val="tx1"/>
          </a:fontRef>
        </p:style>
        <p:txBody>
          <a:bodyPr rtlCol="0" anchor="ctr"/>
          <a:lstStyle/>
          <a:p>
            <a:endParaRPr lang="en-US" dirty="0">
              <a:solidFill>
                <a:schemeClr val="bg1">
                  <a:lumMod val="65000"/>
                </a:schemeClr>
              </a:solidFill>
            </a:endParaRPr>
          </a:p>
        </p:txBody>
      </p:sp>
    </p:spTree>
    <p:extLst>
      <p:ext uri="{BB962C8B-B14F-4D97-AF65-F5344CB8AC3E}">
        <p14:creationId xmlns:p14="http://schemas.microsoft.com/office/powerpoint/2010/main" val="34487616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990666" cy="1143000"/>
          </a:xfrm>
        </p:spPr>
        <p:txBody>
          <a:bodyPr>
            <a:normAutofit/>
          </a:bodyPr>
          <a:lstStyle/>
          <a:p>
            <a:r>
              <a:rPr lang="en-US" sz="3000" dirty="0" smtClean="0"/>
              <a:t>Leading on Methodologies in Environmental Evaluation</a:t>
            </a:r>
            <a:endParaRPr lang="en-US" sz="3000" dirty="0"/>
          </a:p>
        </p:txBody>
      </p:sp>
      <p:sp>
        <p:nvSpPr>
          <p:cNvPr id="3" name="Content Placeholder 2"/>
          <p:cNvSpPr>
            <a:spLocks noGrp="1"/>
          </p:cNvSpPr>
          <p:nvPr>
            <p:ph idx="1"/>
          </p:nvPr>
        </p:nvSpPr>
        <p:spPr/>
        <p:txBody>
          <a:bodyPr/>
          <a:lstStyle/>
          <a:p>
            <a:r>
              <a:rPr lang="en-US" dirty="0"/>
              <a:t>Quantitative &amp; Qualitative </a:t>
            </a:r>
            <a:r>
              <a:rPr lang="en-US" dirty="0" smtClean="0"/>
              <a:t>Approaches</a:t>
            </a:r>
          </a:p>
          <a:p>
            <a:pPr marL="0" indent="0">
              <a:buNone/>
            </a:pPr>
            <a:endParaRPr lang="en-US" dirty="0"/>
          </a:p>
          <a:p>
            <a:r>
              <a:rPr lang="en-US" dirty="0"/>
              <a:t>Remote Sensing</a:t>
            </a:r>
          </a:p>
          <a:p>
            <a:endParaRPr lang="en-US" dirty="0"/>
          </a:p>
          <a:p>
            <a:r>
              <a:rPr lang="en-US" dirty="0"/>
              <a:t>GIS</a:t>
            </a:r>
          </a:p>
          <a:p>
            <a:endParaRPr lang="en-US" dirty="0"/>
          </a:p>
          <a:p>
            <a:r>
              <a:rPr lang="en-US" dirty="0"/>
              <a:t>Big Data Analytics</a:t>
            </a:r>
          </a:p>
          <a:p>
            <a:endParaRPr lang="en-US" dirty="0"/>
          </a:p>
          <a:p>
            <a:r>
              <a:rPr lang="en-US" dirty="0"/>
              <a:t>Mainstreaming Gender, Stakeholder E</a:t>
            </a:r>
            <a:r>
              <a:rPr lang="en-US" dirty="0" smtClean="0"/>
              <a:t>ngagement,</a:t>
            </a:r>
          </a:p>
          <a:p>
            <a:pPr marL="0" indent="0">
              <a:buNone/>
            </a:pPr>
            <a:r>
              <a:rPr lang="en-US" dirty="0" smtClean="0"/>
              <a:t> Resilience, Private Sector</a:t>
            </a:r>
            <a:endParaRPr lang="en-US" dirty="0"/>
          </a:p>
          <a:p>
            <a:endParaRPr lang="en-US" dirty="0"/>
          </a:p>
        </p:txBody>
      </p:sp>
      <p:pic>
        <p:nvPicPr>
          <p:cNvPr id="4" name="Content Placeholder 4" descr="gisand remote sensin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7402" y="2971800"/>
            <a:ext cx="3048836" cy="1734350"/>
          </a:xfrm>
          <a:prstGeom prst="rect">
            <a:avLst/>
          </a:prstGeom>
          <a:ln>
            <a:noFill/>
          </a:ln>
          <a:effectLst/>
        </p:spPr>
      </p:pic>
      <p:pic>
        <p:nvPicPr>
          <p:cNvPr id="8"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168683" y="1412368"/>
            <a:ext cx="3048836" cy="175354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 name="Picture 14"/>
          <p:cNvPicPr>
            <a:picLocks noChangeAspect="1"/>
          </p:cNvPicPr>
          <p:nvPr/>
        </p:nvPicPr>
        <p:blipFill>
          <a:blip r:embed="rId4"/>
          <a:stretch>
            <a:fillRect/>
          </a:stretch>
        </p:blipFill>
        <p:spPr>
          <a:xfrm>
            <a:off x="8229600" y="4426822"/>
            <a:ext cx="3048836" cy="1753544"/>
          </a:xfrm>
          <a:prstGeom prst="rect">
            <a:avLst/>
          </a:prstGeom>
        </p:spPr>
      </p:pic>
    </p:spTree>
    <p:extLst>
      <p:ext uri="{BB962C8B-B14F-4D97-AF65-F5344CB8AC3E}">
        <p14:creationId xmlns:p14="http://schemas.microsoft.com/office/powerpoint/2010/main" val="1355231531"/>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ce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2_Face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3_Face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5396</TotalTime>
  <Words>2348</Words>
  <Application>Microsoft Office PowerPoint</Application>
  <PresentationFormat>Widescreen</PresentationFormat>
  <Paragraphs>435</Paragraphs>
  <Slides>45</Slides>
  <Notes>27</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45</vt:i4>
      </vt:variant>
    </vt:vector>
  </HeadingPairs>
  <TitlesOfParts>
    <vt:vector size="54" baseType="lpstr">
      <vt:lpstr>Arial</vt:lpstr>
      <vt:lpstr>Calibri</vt:lpstr>
      <vt:lpstr>Trebuchet MS</vt:lpstr>
      <vt:lpstr>Wingdings</vt:lpstr>
      <vt:lpstr>Wingdings 3</vt:lpstr>
      <vt:lpstr>Facet</vt:lpstr>
      <vt:lpstr>1_Facet</vt:lpstr>
      <vt:lpstr>2_Facet</vt:lpstr>
      <vt:lpstr>3_Facet</vt:lpstr>
      <vt:lpstr>Independent Evaluation in the GEF </vt:lpstr>
      <vt:lpstr>PowerPoint Presentation</vt:lpstr>
      <vt:lpstr>PART 1   Independent Evaluation in the GEF</vt:lpstr>
      <vt:lpstr>GEF Independent Evaluation Office</vt:lpstr>
      <vt:lpstr>GEF IEO and the Broader GEF Partnership</vt:lpstr>
      <vt:lpstr>IEO FOCUS</vt:lpstr>
      <vt:lpstr> IEO Stakeholders</vt:lpstr>
      <vt:lpstr>IEO Work Program for GEF-6</vt:lpstr>
      <vt:lpstr>Leading on Methodologies in Environmental Evaluation</vt:lpstr>
      <vt:lpstr>Annual Performance Reports</vt:lpstr>
      <vt:lpstr>Impact Evaluations</vt:lpstr>
      <vt:lpstr>Overall Performance Studies  (now known as CEG - Comprehensive Evaluation of the GEF)</vt:lpstr>
      <vt:lpstr>Least Developed Countries Fund (LDCF) / Special Climate Change Fund (SCCF)</vt:lpstr>
      <vt:lpstr>Strategic Country Cluster Evaluations</vt:lpstr>
      <vt:lpstr>GEF IEO Dissemination  and Knowledge Management</vt:lpstr>
      <vt:lpstr>PowerPoint Presentation</vt:lpstr>
      <vt:lpstr>M&amp;E Primer</vt:lpstr>
      <vt:lpstr>M &amp;E in the GEF—Purpose</vt:lpstr>
      <vt:lpstr>Monitoring </vt:lpstr>
      <vt:lpstr>Evaluation</vt:lpstr>
      <vt:lpstr>Monitoring and Evaluation </vt:lpstr>
      <vt:lpstr>It starts with a …Theory of Change </vt:lpstr>
      <vt:lpstr>Measurement: Indicators</vt:lpstr>
      <vt:lpstr>PowerPoint Presentation</vt:lpstr>
      <vt:lpstr>Lets take 10 minutes to think in groups…. </vt:lpstr>
      <vt:lpstr>M&amp;E Policy : Design &amp; Implementation </vt:lpstr>
      <vt:lpstr>Good Practices  Finding:  Strong link between good M&amp;E and project outcomes </vt:lpstr>
      <vt:lpstr>Terminal Evaluations </vt:lpstr>
      <vt:lpstr>Importance and Utility</vt:lpstr>
      <vt:lpstr>M &amp; E Policy on Terminal Evaluations</vt:lpstr>
      <vt:lpstr>Evaluation Criteria </vt:lpstr>
      <vt:lpstr>A Good Terminal Evaluation</vt:lpstr>
      <vt:lpstr>Pulling it all together A CASE STUDY  </vt:lpstr>
      <vt:lpstr>Group Work: Case Study (30 minutes) Plenary Report out: 15 minutes</vt:lpstr>
      <vt:lpstr>Sixth Comprehensive Evaluation (OPS6)  </vt:lpstr>
      <vt:lpstr>Objectives</vt:lpstr>
      <vt:lpstr>Key Issues in the Study</vt:lpstr>
      <vt:lpstr>Audience for the 6th Comprehensive</vt:lpstr>
      <vt:lpstr>We Would like your perspectives..</vt:lpstr>
      <vt:lpstr>Questions    </vt:lpstr>
      <vt:lpstr>Performance </vt:lpstr>
      <vt:lpstr>Civil Society and Private Sector</vt:lpstr>
      <vt:lpstr>Overall</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Malac L. Kabir</dc:creator>
  <cp:lastModifiedBy>Geeta Batra</cp:lastModifiedBy>
  <cp:revision>282</cp:revision>
  <dcterms:created xsi:type="dcterms:W3CDTF">2006-08-16T00:00:00Z</dcterms:created>
  <dcterms:modified xsi:type="dcterms:W3CDTF">2016-02-04T15:02:03Z</dcterms:modified>
</cp:coreProperties>
</file>