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9" r:id="rId2"/>
    <p:sldMasterId id="2147483693" r:id="rId3"/>
  </p:sldMasterIdLst>
  <p:notesMasterIdLst>
    <p:notesMasterId r:id="rId9"/>
  </p:notesMasterIdLst>
  <p:sldIdLst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A1877-411C-47DA-91C8-9ED3D7AB924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0C510-A6BE-433B-BB8E-491E7D1FB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07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7F9C5-DADA-40EF-BCE0-F0AA5007CB7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23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2110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3799">
              <a:defRPr/>
            </a:pPr>
            <a:r>
              <a:rPr lang="en-US" b="1" dirty="0" smtClean="0"/>
              <a:t>GEF 6 IW Strategy</a:t>
            </a:r>
          </a:p>
          <a:p>
            <a:pPr defTabSz="923799"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ADE94-C609-4103-AF43-614665D210E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882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76201"/>
            <a:ext cx="12192000" cy="1247775"/>
            <a:chOff x="0" y="152400"/>
            <a:chExt cx="9144000" cy="1248156"/>
          </a:xfrm>
        </p:grpSpPr>
        <p:pic>
          <p:nvPicPr>
            <p:cNvPr id="5" name="Picture 5" descr="GEF-20-PPT-BG-blank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52400"/>
              <a:ext cx="9144000" cy="1246632"/>
            </a:xfrm>
            <a:prstGeom prst="rect">
              <a:avLst/>
            </a:prstGeom>
            <a:effectLst>
              <a:reflection blurRad="6350" stA="50000" endA="300" endPos="38500" dist="50800" dir="5400000" sy="-100000" algn="bl" rotWithShape="0"/>
            </a:effectLst>
          </p:spPr>
        </p:pic>
        <p:pic>
          <p:nvPicPr>
            <p:cNvPr id="6" name="Picture 6" descr="GEF-PPT-BG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2400"/>
              <a:ext cx="9144000" cy="1248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24200"/>
            <a:ext cx="85344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1828800"/>
            <a:ext cx="10972800" cy="1143000"/>
          </a:xfrm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74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8938B-EBF3-47E4-975F-01D34E8761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25436-3401-4980-8766-7462F36D4B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98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6C8DD-BDA2-4FC7-A6A5-1CE60430E2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493BD-A0E7-4CD1-8988-DDE2A24B28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38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683E6-E1AD-4E3D-8D17-84BC7AB1EE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A7B65-B8EC-4EA8-8B97-090D792200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729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99B2C-7393-4BD1-AFF1-23DFA63743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8FE40-6220-4FAC-BD9A-7435DAF0B5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9749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28651-09B4-4341-8A8A-27DC43BFA15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A75FB-F61B-4072-8453-999085D4C4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479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F8B1E-C359-48AD-B41E-829099363DF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CB622-ABE8-4DBF-9921-F084E4F5F5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267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5823-6E11-47FF-B900-1331ABD996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0446E-EA9C-4EB7-B979-2BCEFD3436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395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260B3-421D-463A-8C0A-0AE7D9DF32D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44C4D-45F5-4720-BF6D-4254063443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0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58B2A-5704-4D95-821F-9BFE26873B5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3783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5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DF31A3B-5A42-450A-AFFF-232713F2EF8B}" type="slidenum">
              <a:rPr lang="fr-CA" altLang="en-US"/>
              <a:pPr/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424969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506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24200"/>
            <a:ext cx="85344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1828800"/>
            <a:ext cx="10972800" cy="1143000"/>
          </a:xfrm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76200"/>
            <a:ext cx="12192000" cy="1248156"/>
            <a:chOff x="0" y="152400"/>
            <a:chExt cx="9144000" cy="1248156"/>
          </a:xfrm>
        </p:grpSpPr>
        <p:pic>
          <p:nvPicPr>
            <p:cNvPr id="6" name="Picture 5" descr="GEF-20-PPT-BG-blank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0" y="152400"/>
              <a:ext cx="9144000" cy="1246632"/>
            </a:xfrm>
            <a:prstGeom prst="rect">
              <a:avLst/>
            </a:prstGeom>
            <a:effectLst>
              <a:reflection blurRad="6350" stA="50000" endA="300" endPos="38500" dist="50800" dir="5400000" sy="-100000" algn="bl" rotWithShape="0"/>
            </a:effectLst>
          </p:spPr>
        </p:pic>
        <p:pic>
          <p:nvPicPr>
            <p:cNvPr id="7" name="Picture 6" descr="GEF-PPT-BG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0" y="152400"/>
              <a:ext cx="9144000" cy="12481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2017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929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043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838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09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914400" y="3810000"/>
            <a:ext cx="1036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2286001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4800" dirty="0" smtClean="0">
                <a:solidFill>
                  <a:srgbClr val="00642D"/>
                </a:solidFill>
              </a:rPr>
              <a:t>Thank you for your attention</a:t>
            </a:r>
          </a:p>
        </p:txBody>
      </p:sp>
      <p:pic>
        <p:nvPicPr>
          <p:cNvPr id="9" name="Picture 8" descr="GEF-PPT-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609844"/>
            <a:ext cx="12192000" cy="12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0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2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838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4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30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858B2A-5704-4D95-821F-9BFE26873B5C}" type="slidenum">
              <a:rPr lang="ja-JP" altLang="en-US">
                <a:solidFill>
                  <a:prstClr val="black"/>
                </a:solidFill>
              </a:rPr>
              <a:pPr/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43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ABABC-5CD1-4F90-BD60-CC66D1984AF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7E113-D7AC-4A45-8F11-C3AC626EC4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45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7E4D0-D4B3-4C00-B823-6E1615E89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5E534-9BA6-449C-B6D4-7F62E0B0EB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82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84E4-9A7E-4245-92A2-A85740001A8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7B4DE-9CA2-4BFC-96FF-1DDBDAE33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55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4" descr="GEF-PPT-BG.pn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610226"/>
            <a:ext cx="12192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534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1F497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7D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7D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7D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1F497D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599532-427E-424D-9775-5EF0B71142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257BC3-27E3-4A79-A203-CB7FF2C1C3AF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5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" name="Picture 4" descr="GEF-PPT-B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5609844"/>
            <a:ext cx="12192000" cy="12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4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1F497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lvl="0">
              <a:lnSpc>
                <a:spcPct val="80000"/>
              </a:lnSpc>
              <a:defRPr/>
            </a:pPr>
            <a:r>
              <a:rPr lang="en-US" b="1" dirty="0">
                <a:solidFill>
                  <a:prstClr val="black"/>
                </a:solidFill>
                <a:latin typeface="Andes" panose="02000000000000000000" pitchFamily="50" charset="0"/>
                <a:cs typeface="Times New Roman" pitchFamily="18" charset="0"/>
              </a:rPr>
              <a:t>GEF Expanded Constituency Workshop</a:t>
            </a:r>
            <a:endParaRPr lang="en-US" b="1" dirty="0">
              <a:solidFill>
                <a:srgbClr val="00642D"/>
              </a:solidFill>
              <a:latin typeface="Andes" panose="02000000000000000000" pitchFamily="50" charset="0"/>
              <a:cs typeface="Times New Roman" panose="02020603050405020304" pitchFamily="18" charset="0"/>
            </a:endParaRPr>
          </a:p>
          <a:p>
            <a:pPr lvl="0">
              <a:lnSpc>
                <a:spcPct val="80000"/>
              </a:lnSpc>
              <a:defRPr/>
            </a:pPr>
            <a:endParaRPr lang="en-US" b="1" dirty="0">
              <a:solidFill>
                <a:prstClr val="black"/>
              </a:solidFill>
              <a:latin typeface="Andes" panose="02000000000000000000" pitchFamily="50" charset="0"/>
            </a:endParaRPr>
          </a:p>
          <a:p>
            <a:pPr lvl="0">
              <a:lnSpc>
                <a:spcPct val="80000"/>
              </a:lnSpc>
              <a:defRPr/>
            </a:pPr>
            <a:r>
              <a:rPr lang="en-US" b="1" dirty="0">
                <a:solidFill>
                  <a:prstClr val="black"/>
                </a:solidFill>
                <a:latin typeface="Andes" panose="02000000000000000000" pitchFamily="50" charset="0"/>
                <a:cs typeface="Times New Roman" panose="02020603050405020304" pitchFamily="18" charset="0"/>
              </a:rPr>
              <a:t>Windhoek, Namibia</a:t>
            </a:r>
            <a:endParaRPr lang="en-US" dirty="0">
              <a:solidFill>
                <a:prstClr val="black"/>
              </a:solidFill>
              <a:latin typeface="Andes" panose="02000000000000000000" pitchFamily="50" charset="0"/>
              <a:cs typeface="Times New Roman" pitchFamily="18" charset="0"/>
            </a:endParaRPr>
          </a:p>
          <a:p>
            <a:pPr lvl="0">
              <a:lnSpc>
                <a:spcPct val="80000"/>
              </a:lnSpc>
              <a:defRPr/>
            </a:pPr>
            <a:r>
              <a:rPr lang="en-US" dirty="0">
                <a:solidFill>
                  <a:prstClr val="black"/>
                </a:solidFill>
                <a:latin typeface="Andes" panose="02000000000000000000" pitchFamily="50" charset="0"/>
                <a:cs typeface="Times New Roman" pitchFamily="18" charset="0"/>
              </a:rPr>
              <a:t>February 17-18, 2015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GEF 6 Programming</a:t>
            </a:r>
            <a:br>
              <a:rPr lang="en-US" dirty="0" smtClean="0"/>
            </a:br>
            <a:r>
              <a:rPr lang="en-US" dirty="0"/>
              <a:t>Strategic Plan for Biodiversity, 2011-2020 </a:t>
            </a:r>
          </a:p>
        </p:txBody>
      </p:sp>
    </p:spTree>
    <p:extLst>
      <p:ext uri="{BB962C8B-B14F-4D97-AF65-F5344CB8AC3E}">
        <p14:creationId xmlns:p14="http://schemas.microsoft.com/office/powerpoint/2010/main" val="17367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CBD Strategic Plan for Biodiversity, 2011-2020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39724"/>
            <a:ext cx="8153400" cy="407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30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524001" y="0"/>
            <a:ext cx="9143999" cy="64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none"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9667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3" algn="ctr" eaLnBrk="1" hangingPunct="1"/>
            <a:r>
              <a:rPr lang="en-US" altLang="en-US" sz="3200" b="1" dirty="0">
                <a:solidFill>
                  <a:prstClr val="white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20 Aichi Biodiversity Targets</a:t>
            </a:r>
          </a:p>
        </p:txBody>
      </p:sp>
      <p:sp>
        <p:nvSpPr>
          <p:cNvPr id="33795" name="Text Placeholder 11"/>
          <p:cNvSpPr>
            <a:spLocks noGrp="1"/>
          </p:cNvSpPr>
          <p:nvPr>
            <p:ph type="body" sz="half" idx="1"/>
          </p:nvPr>
        </p:nvSpPr>
        <p:spPr>
          <a:xfrm>
            <a:off x="1524000" y="647700"/>
            <a:ext cx="4051300" cy="60579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b="1" dirty="0">
                <a:ea typeface="ＭＳ Ｐゴシック" pitchFamily="34" charset="-128"/>
              </a:rPr>
              <a:t>Strategic goal A. Address the underlying causes of biodiversity loss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1: By 2020, People are aware of the values of biodiversity and the steps they can take to conserve and use it sustainably.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2: By 2020, biodiversity values are integrated into national and local development and poverty reduction strategies and planning processes and national accounts …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3: By 2020, incentives, including subsidies, harmful to biodiversity are eliminated, phased out or reformed …….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4: By 2020, Governments, business and stakeholders have plans for sustainable production and consumption and keep the impacts resource use within safe ecological limits.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b="1" dirty="0">
                <a:ea typeface="ＭＳ Ｐゴシック" pitchFamily="34" charset="-128"/>
              </a:rPr>
              <a:t>Strategic goal B. Reduce the direct pressures on biodiversity and promote sustainable use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5: By 2020, the rate of loss of all natural habitats, including forests, is at least halved and where feasible brought close to zero, and degradation and fragmentation is significantly reduced.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6: By 2020 all stocks managed and harvested sustainably, so that overfishing is avoided.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7: By 2020 areas under agriculture, aquaculture and forestry are managed sustainably, ensuring conservation of biodiversity.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8: By 2020, pollution, including from excess nutrients, has been brought to levels that are not detrimental to ecosystem function and biodiversity.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9: By 2020, invasive alien species and pathways are identified and prioritized, priority species are controlled or eradicated, and measures are in place to manage pathways to prevent their introduction and establishment.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00" dirty="0">
                <a:ea typeface="ＭＳ Ｐゴシック" pitchFamily="34" charset="-128"/>
              </a:rPr>
              <a:t>Target 10:  By 2015, the multiple anthropogenic pressures on coral reefs, and other vulnerable ecosystems impacted by climate change or ocean acidification are minimized, so as to maintain their integrity and functioning.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altLang="en-US" sz="1100" dirty="0">
              <a:ea typeface="ＭＳ Ｐゴシック" pitchFamily="34" charset="-128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altLang="en-US" sz="1100" dirty="0">
              <a:ea typeface="ＭＳ Ｐゴシック" pitchFamily="34" charset="-128"/>
            </a:endParaRPr>
          </a:p>
        </p:txBody>
      </p:sp>
      <p:sp>
        <p:nvSpPr>
          <p:cNvPr id="33796" name="Content Placeholder 12"/>
          <p:cNvSpPr>
            <a:spLocks noGrp="1"/>
          </p:cNvSpPr>
          <p:nvPr>
            <p:ph sz="half" idx="2"/>
          </p:nvPr>
        </p:nvSpPr>
        <p:spPr>
          <a:xfrm>
            <a:off x="5575301" y="647700"/>
            <a:ext cx="4772025" cy="58801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b="1" dirty="0">
                <a:ea typeface="ＭＳ Ｐゴシック" pitchFamily="34" charset="-128"/>
              </a:rPr>
              <a:t>Strategic goal C: To improve the status of biodiversity by safeguarding ecosystems, species and genetic diversity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11: By 2020, at least 17 per cent of terrestrial and inland water, and 10 per cent of coastal and marine areas are conserved through systems of protected areas…...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12:  By 2020 the extinction of known threatened species has been prevented and their conservation status, particularly of those most in decline, has been improved and sustained.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13: By 2020, the genetic diversity of cultivated plants and farmed and domesticated animals and of wild relatives is maintained,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b="1" dirty="0">
                <a:ea typeface="ＭＳ Ｐゴシック" pitchFamily="34" charset="-128"/>
              </a:rPr>
              <a:t>Strategic goal D: Enhance the benefits to all from biodiversity and ecosystem services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14: By 2020, ecosystems that provide essential services, including services are restored and safeguarded,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15: By 2020, ecosystem resilience and the contribution of biodiversity to carbon stocks has been enhanced, through conservation and restoration, including restoration of at least 15 per cent of degraded ecosystems,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16: By 2015, the Nagoya Protocol on Access  and Benefits Sharing is in force and operational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b="1" dirty="0">
                <a:ea typeface="ＭＳ Ｐゴシック" pitchFamily="34" charset="-128"/>
              </a:rPr>
              <a:t>Strategic goal E. Enhance implementation through participatory planning, knowledge management and capacity building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17: By 2015 each Party has developed, adopted as a policy instrument, and has commenced implementing an effective, participatory and updated NBSAP.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18: By 2020, the traditional knowledge, innovations and practices of indigenous and local communities and their customary use, are respected.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19: By 2020, knowledge, the science base and technologies relating to biodiversity, its values, functioning, status and trends, and the consequences of its loss, are improved, widely shared and transferred, and applied.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050" dirty="0">
                <a:ea typeface="ＭＳ Ｐゴシック" pitchFamily="34" charset="-128"/>
              </a:rPr>
              <a:t>Target 20: By 2020, the mobilization of financial resources for effectively implementing the Strategic Plan for Biodiversity 2011-2020 from all sources,, should increase substantially .</a:t>
            </a:r>
          </a:p>
        </p:txBody>
      </p:sp>
    </p:spTree>
    <p:extLst>
      <p:ext uri="{BB962C8B-B14F-4D97-AF65-F5344CB8AC3E}">
        <p14:creationId xmlns:p14="http://schemas.microsoft.com/office/powerpoint/2010/main" val="126000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7"/>
          <p:cNvSpPr txBox="1">
            <a:spLocks noChangeArrowheads="1"/>
          </p:cNvSpPr>
          <p:nvPr/>
        </p:nvSpPr>
        <p:spPr bwMode="auto">
          <a:xfrm>
            <a:off x="2436814" y="1317626"/>
            <a:ext cx="1336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Understand values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9" y="1325563"/>
            <a:ext cx="60642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675" y="2371725"/>
            <a:ext cx="58578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2436814" y="2363788"/>
            <a:ext cx="1336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Mainstream biodiversity</a:t>
            </a:r>
          </a:p>
        </p:txBody>
      </p:sp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3433764"/>
            <a:ext cx="5937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2455864" y="3433763"/>
            <a:ext cx="13350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Address incentives</a:t>
            </a:r>
          </a:p>
        </p:txBody>
      </p:sp>
      <p:pic>
        <p:nvPicPr>
          <p:cNvPr id="820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4" y="4540250"/>
            <a:ext cx="592137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1" name="TextBox 10"/>
          <p:cNvSpPr txBox="1">
            <a:spLocks noChangeArrowheads="1"/>
          </p:cNvSpPr>
          <p:nvPr/>
        </p:nvSpPr>
        <p:spPr bwMode="auto">
          <a:xfrm>
            <a:off x="2398714" y="4540250"/>
            <a:ext cx="1336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Sustainable production</a:t>
            </a:r>
          </a:p>
        </p:txBody>
      </p:sp>
      <p:pic>
        <p:nvPicPr>
          <p:cNvPr id="82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1" y="5607050"/>
            <a:ext cx="6000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3" name="TextBox 12"/>
          <p:cNvSpPr txBox="1">
            <a:spLocks noChangeArrowheads="1"/>
          </p:cNvSpPr>
          <p:nvPr/>
        </p:nvSpPr>
        <p:spPr bwMode="auto">
          <a:xfrm>
            <a:off x="2444751" y="5589588"/>
            <a:ext cx="1336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Halve rate of loss</a:t>
            </a:r>
          </a:p>
        </p:txBody>
      </p:sp>
      <p:pic>
        <p:nvPicPr>
          <p:cNvPr id="820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64" y="1320800"/>
            <a:ext cx="592137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5" name="TextBox 14"/>
          <p:cNvSpPr txBox="1">
            <a:spLocks noChangeArrowheads="1"/>
          </p:cNvSpPr>
          <p:nvPr/>
        </p:nvSpPr>
        <p:spPr bwMode="auto">
          <a:xfrm>
            <a:off x="4457701" y="1317626"/>
            <a:ext cx="1336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Sustainable fisheries</a:t>
            </a:r>
          </a:p>
        </p:txBody>
      </p:sp>
      <p:sp>
        <p:nvSpPr>
          <p:cNvPr id="8206" name="TextBox 15"/>
          <p:cNvSpPr txBox="1">
            <a:spLocks noChangeArrowheads="1"/>
          </p:cNvSpPr>
          <p:nvPr/>
        </p:nvSpPr>
        <p:spPr bwMode="auto">
          <a:xfrm>
            <a:off x="4427539" y="2371725"/>
            <a:ext cx="1336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Manage within limits</a:t>
            </a:r>
          </a:p>
        </p:txBody>
      </p:sp>
      <p:pic>
        <p:nvPicPr>
          <p:cNvPr id="820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0" y="2371726"/>
            <a:ext cx="58578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8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3492501"/>
            <a:ext cx="58578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9" name="TextBox 19"/>
          <p:cNvSpPr txBox="1">
            <a:spLocks noChangeArrowheads="1"/>
          </p:cNvSpPr>
          <p:nvPr/>
        </p:nvSpPr>
        <p:spPr bwMode="auto">
          <a:xfrm>
            <a:off x="4318000" y="3513138"/>
            <a:ext cx="13350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Reduce pollution</a:t>
            </a:r>
          </a:p>
        </p:txBody>
      </p:sp>
      <p:sp>
        <p:nvSpPr>
          <p:cNvPr id="8210" name="TextBox 20"/>
          <p:cNvSpPr txBox="1">
            <a:spLocks noChangeArrowheads="1"/>
          </p:cNvSpPr>
          <p:nvPr/>
        </p:nvSpPr>
        <p:spPr bwMode="auto">
          <a:xfrm>
            <a:off x="4421188" y="4640264"/>
            <a:ext cx="12684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Reduce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invasive spp.</a:t>
            </a:r>
          </a:p>
        </p:txBody>
      </p:sp>
      <p:sp>
        <p:nvSpPr>
          <p:cNvPr id="8211" name="TextBox 21"/>
          <p:cNvSpPr txBox="1">
            <a:spLocks noChangeArrowheads="1"/>
          </p:cNvSpPr>
          <p:nvPr/>
        </p:nvSpPr>
        <p:spPr bwMode="auto">
          <a:xfrm>
            <a:off x="4362450" y="5665788"/>
            <a:ext cx="12906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Minimize reef loss</a:t>
            </a:r>
          </a:p>
        </p:txBody>
      </p:sp>
      <p:sp>
        <p:nvSpPr>
          <p:cNvPr id="8212" name="TextBox 22"/>
          <p:cNvSpPr txBox="1">
            <a:spLocks noChangeArrowheads="1"/>
          </p:cNvSpPr>
          <p:nvPr/>
        </p:nvSpPr>
        <p:spPr bwMode="auto">
          <a:xfrm>
            <a:off x="6583364" y="1287463"/>
            <a:ext cx="13350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Protected areas</a:t>
            </a:r>
          </a:p>
        </p:txBody>
      </p:sp>
      <p:sp>
        <p:nvSpPr>
          <p:cNvPr id="8213" name="TextBox 23"/>
          <p:cNvSpPr txBox="1">
            <a:spLocks noChangeArrowheads="1"/>
          </p:cNvSpPr>
          <p:nvPr/>
        </p:nvSpPr>
        <p:spPr bwMode="auto">
          <a:xfrm>
            <a:off x="6630989" y="2108201"/>
            <a:ext cx="13350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Prevent extinctions</a:t>
            </a:r>
          </a:p>
        </p:txBody>
      </p:sp>
      <p:sp>
        <p:nvSpPr>
          <p:cNvPr id="8214" name="TextBox 24"/>
          <p:cNvSpPr txBox="1">
            <a:spLocks noChangeArrowheads="1"/>
          </p:cNvSpPr>
          <p:nvPr/>
        </p:nvSpPr>
        <p:spPr bwMode="auto">
          <a:xfrm>
            <a:off x="6642100" y="2925763"/>
            <a:ext cx="13350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Conserve gene pool</a:t>
            </a:r>
          </a:p>
        </p:txBody>
      </p:sp>
      <p:sp>
        <p:nvSpPr>
          <p:cNvPr id="8215" name="TextBox 25"/>
          <p:cNvSpPr txBox="1">
            <a:spLocks noChangeArrowheads="1"/>
          </p:cNvSpPr>
          <p:nvPr/>
        </p:nvSpPr>
        <p:spPr bwMode="auto">
          <a:xfrm>
            <a:off x="6640514" y="4718051"/>
            <a:ext cx="13350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Restore ecosystems</a:t>
            </a:r>
          </a:p>
        </p:txBody>
      </p:sp>
      <p:sp>
        <p:nvSpPr>
          <p:cNvPr id="8216" name="TextBox 26"/>
          <p:cNvSpPr txBox="1">
            <a:spLocks noChangeArrowheads="1"/>
          </p:cNvSpPr>
          <p:nvPr/>
        </p:nvSpPr>
        <p:spPr bwMode="auto">
          <a:xfrm>
            <a:off x="6665914" y="5732463"/>
            <a:ext cx="13350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Enhance resilience</a:t>
            </a:r>
          </a:p>
        </p:txBody>
      </p:sp>
      <p:sp>
        <p:nvSpPr>
          <p:cNvPr id="8217" name="TextBox 27"/>
          <p:cNvSpPr txBox="1">
            <a:spLocks noChangeArrowheads="1"/>
          </p:cNvSpPr>
          <p:nvPr/>
        </p:nvSpPr>
        <p:spPr bwMode="auto">
          <a:xfrm>
            <a:off x="8915401" y="1338264"/>
            <a:ext cx="13366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Implement Nagoya Prot.</a:t>
            </a:r>
          </a:p>
        </p:txBody>
      </p:sp>
      <p:sp>
        <p:nvSpPr>
          <p:cNvPr id="8218" name="TextBox 28"/>
          <p:cNvSpPr txBox="1">
            <a:spLocks noChangeArrowheads="1"/>
          </p:cNvSpPr>
          <p:nvPr/>
        </p:nvSpPr>
        <p:spPr bwMode="auto">
          <a:xfrm>
            <a:off x="8959850" y="3081338"/>
            <a:ext cx="13350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Revise NBSAPs</a:t>
            </a:r>
          </a:p>
        </p:txBody>
      </p:sp>
      <p:sp>
        <p:nvSpPr>
          <p:cNvPr id="8219" name="TextBox 29"/>
          <p:cNvSpPr txBox="1">
            <a:spLocks noChangeArrowheads="1"/>
          </p:cNvSpPr>
          <p:nvPr/>
        </p:nvSpPr>
        <p:spPr bwMode="auto">
          <a:xfrm>
            <a:off x="8913814" y="3919538"/>
            <a:ext cx="1336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Respect and  conserve TK</a:t>
            </a:r>
          </a:p>
        </p:txBody>
      </p:sp>
      <p:sp>
        <p:nvSpPr>
          <p:cNvPr id="8220" name="TextBox 30"/>
          <p:cNvSpPr txBox="1">
            <a:spLocks noChangeArrowheads="1"/>
          </p:cNvSpPr>
          <p:nvPr/>
        </p:nvSpPr>
        <p:spPr bwMode="auto">
          <a:xfrm>
            <a:off x="8961439" y="4740276"/>
            <a:ext cx="1336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Improve knowledge</a:t>
            </a:r>
          </a:p>
        </p:txBody>
      </p:sp>
      <p:sp>
        <p:nvSpPr>
          <p:cNvPr id="8221" name="TextBox 31"/>
          <p:cNvSpPr txBox="1">
            <a:spLocks noChangeArrowheads="1"/>
          </p:cNvSpPr>
          <p:nvPr/>
        </p:nvSpPr>
        <p:spPr bwMode="auto">
          <a:xfrm>
            <a:off x="8974139" y="5683251"/>
            <a:ext cx="13350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Mobilize resources</a:t>
            </a:r>
          </a:p>
        </p:txBody>
      </p:sp>
      <p:pic>
        <p:nvPicPr>
          <p:cNvPr id="822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50" y="4637088"/>
            <a:ext cx="585788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23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5665788"/>
            <a:ext cx="585788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24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25" y="1308100"/>
            <a:ext cx="592138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25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38" y="2135189"/>
            <a:ext cx="620712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26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0" y="3009900"/>
            <a:ext cx="5778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27" name="Picture 1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4768851"/>
            <a:ext cx="60007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29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25" y="5737225"/>
            <a:ext cx="585788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30" name="Picture 1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450" y="1338263"/>
            <a:ext cx="585788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31" name="Picture 1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5" y="3111500"/>
            <a:ext cx="585788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32" name="Picture 1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313" y="4006850"/>
            <a:ext cx="5715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33" name="Picture 20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414" y="4854576"/>
            <a:ext cx="593725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34" name="Picture 2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5757863"/>
            <a:ext cx="577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800227" y="498475"/>
            <a:ext cx="3963987" cy="61468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830888" y="711200"/>
            <a:ext cx="2170112" cy="3181350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845381" y="3909219"/>
            <a:ext cx="2168525" cy="2824163"/>
          </a:xfrm>
          <a:prstGeom prst="round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8107363" y="703263"/>
            <a:ext cx="2335212" cy="1573212"/>
          </a:xfrm>
          <a:prstGeom prst="roundRect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8107363" y="2390775"/>
            <a:ext cx="2335212" cy="4440238"/>
          </a:xfrm>
          <a:prstGeom prst="roundRect">
            <a:avLst/>
          </a:prstGeom>
          <a:solidFill>
            <a:srgbClr val="7030A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240" name="TextBox 47"/>
          <p:cNvSpPr txBox="1">
            <a:spLocks noChangeArrowheads="1"/>
          </p:cNvSpPr>
          <p:nvPr/>
        </p:nvSpPr>
        <p:spPr bwMode="auto">
          <a:xfrm>
            <a:off x="1847850" y="749300"/>
            <a:ext cx="3841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</a:rPr>
              <a:t>Biodiversity mainstreaming</a:t>
            </a:r>
          </a:p>
        </p:txBody>
      </p:sp>
      <p:sp>
        <p:nvSpPr>
          <p:cNvPr id="8241" name="TextBox 48"/>
          <p:cNvSpPr txBox="1">
            <a:spLocks noChangeArrowheads="1"/>
          </p:cNvSpPr>
          <p:nvPr/>
        </p:nvSpPr>
        <p:spPr bwMode="auto">
          <a:xfrm>
            <a:off x="5830888" y="704850"/>
            <a:ext cx="2170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Protection</a:t>
            </a:r>
          </a:p>
        </p:txBody>
      </p:sp>
      <p:sp>
        <p:nvSpPr>
          <p:cNvPr id="8242" name="TextBox 49"/>
          <p:cNvSpPr txBox="1">
            <a:spLocks noChangeArrowheads="1"/>
          </p:cNvSpPr>
          <p:nvPr/>
        </p:nvSpPr>
        <p:spPr bwMode="auto">
          <a:xfrm>
            <a:off x="5865813" y="4033839"/>
            <a:ext cx="2170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Restoration</a:t>
            </a:r>
          </a:p>
        </p:txBody>
      </p:sp>
      <p:sp>
        <p:nvSpPr>
          <p:cNvPr id="8243" name="TextBox 50"/>
          <p:cNvSpPr txBox="1">
            <a:spLocks noChangeArrowheads="1"/>
          </p:cNvSpPr>
          <p:nvPr/>
        </p:nvSpPr>
        <p:spPr bwMode="auto">
          <a:xfrm>
            <a:off x="8186739" y="715964"/>
            <a:ext cx="2168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ABS</a:t>
            </a:r>
          </a:p>
        </p:txBody>
      </p:sp>
      <p:sp>
        <p:nvSpPr>
          <p:cNvPr id="8244" name="TextBox 51"/>
          <p:cNvSpPr txBox="1">
            <a:spLocks noChangeArrowheads="1"/>
          </p:cNvSpPr>
          <p:nvPr/>
        </p:nvSpPr>
        <p:spPr bwMode="auto">
          <a:xfrm>
            <a:off x="8164514" y="2436813"/>
            <a:ext cx="2168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Enabling</a:t>
            </a:r>
          </a:p>
        </p:txBody>
      </p:sp>
    </p:spTree>
    <p:extLst>
      <p:ext uri="{BB962C8B-B14F-4D97-AF65-F5344CB8AC3E}">
        <p14:creationId xmlns:p14="http://schemas.microsoft.com/office/powerpoint/2010/main" val="17323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12545" y="152400"/>
            <a:ext cx="8229600" cy="457200"/>
          </a:xfrm>
          <a:solidFill>
            <a:srgbClr val="78A2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GEF-6 Biodiversity Strategy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772401" y="4546523"/>
            <a:ext cx="2745459" cy="77288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10. Integration of biodiversity and ecosystem services into development and finance planning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12545" y="685800"/>
            <a:ext cx="8246068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</a:rPr>
              <a:t>Goal: To maintain globally significant biodiversity and the ecosystem goods and services that it provides to society</a:t>
            </a:r>
          </a:p>
        </p:txBody>
      </p:sp>
      <p:sp>
        <p:nvSpPr>
          <p:cNvPr id="14" name="Up Arrow 13"/>
          <p:cNvSpPr/>
          <p:nvPr/>
        </p:nvSpPr>
        <p:spPr>
          <a:xfrm>
            <a:off x="2156554" y="3060154"/>
            <a:ext cx="1002105" cy="292006"/>
          </a:xfrm>
          <a:prstGeom prst="up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6" name="Up Arrow 15"/>
          <p:cNvSpPr/>
          <p:nvPr/>
        </p:nvSpPr>
        <p:spPr>
          <a:xfrm>
            <a:off x="4330376" y="3060155"/>
            <a:ext cx="966266" cy="275757"/>
          </a:xfrm>
          <a:prstGeom prst="up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7" name="Up Arrow 26"/>
          <p:cNvSpPr/>
          <p:nvPr/>
        </p:nvSpPr>
        <p:spPr>
          <a:xfrm>
            <a:off x="8542807" y="3086552"/>
            <a:ext cx="958082" cy="287015"/>
          </a:xfrm>
          <a:prstGeom prst="up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706612" y="1737556"/>
            <a:ext cx="2027188" cy="121425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white"/>
                </a:solidFill>
              </a:rPr>
              <a:t>BD1:  </a:t>
            </a:r>
            <a:r>
              <a:rPr lang="en-US" sz="1600" b="1" dirty="0">
                <a:solidFill>
                  <a:prstClr val="white"/>
                </a:solidFill>
              </a:rPr>
              <a:t>Improve Sustainability of Protected Area </a:t>
            </a:r>
            <a:r>
              <a:rPr lang="en-US" sz="1600" b="1" dirty="0">
                <a:solidFill>
                  <a:prstClr val="white"/>
                </a:solidFill>
              </a:rPr>
              <a:t>Systems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886200" y="1737556"/>
            <a:ext cx="1752600" cy="121425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white"/>
                </a:solidFill>
              </a:rPr>
              <a:t>BD 2: </a:t>
            </a:r>
            <a:r>
              <a:rPr lang="en-US" sz="1600" b="1" dirty="0">
                <a:solidFill>
                  <a:prstClr val="white"/>
                </a:solidFill>
              </a:rPr>
              <a:t>Reduce </a:t>
            </a:r>
            <a:r>
              <a:rPr lang="en-US" sz="1600" b="1" dirty="0">
                <a:solidFill>
                  <a:prstClr val="white"/>
                </a:solidFill>
              </a:rPr>
              <a:t>Threats </a:t>
            </a:r>
            <a:r>
              <a:rPr lang="en-US" sz="1600" b="1" dirty="0">
                <a:solidFill>
                  <a:prstClr val="white"/>
                </a:solidFill>
              </a:rPr>
              <a:t>to Globally Significant  Biodiversity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772400" y="1737554"/>
            <a:ext cx="2752580" cy="121425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white"/>
                </a:solidFill>
              </a:rPr>
              <a:t>BD4: Mainstream </a:t>
            </a:r>
            <a:r>
              <a:rPr lang="en-US" sz="1400" b="1" dirty="0">
                <a:solidFill>
                  <a:prstClr val="white"/>
                </a:solidFill>
              </a:rPr>
              <a:t>Biodiversity Conservation and Sustainable Use </a:t>
            </a:r>
            <a:r>
              <a:rPr lang="en-US" sz="1400" b="1" dirty="0">
                <a:solidFill>
                  <a:prstClr val="white"/>
                </a:solidFill>
              </a:rPr>
              <a:t>into </a:t>
            </a:r>
            <a:r>
              <a:rPr lang="en-US" sz="1400" b="1" dirty="0">
                <a:solidFill>
                  <a:prstClr val="white"/>
                </a:solidFill>
              </a:rPr>
              <a:t>Production Landscapes</a:t>
            </a:r>
            <a:r>
              <a:rPr lang="en-US" sz="1400" b="1" dirty="0">
                <a:solidFill>
                  <a:prstClr val="white"/>
                </a:solidFill>
              </a:rPr>
              <a:t>/ Seascapes </a:t>
            </a:r>
            <a:r>
              <a:rPr lang="en-US" sz="1400" b="1" dirty="0">
                <a:solidFill>
                  <a:prstClr val="white"/>
                </a:solidFill>
              </a:rPr>
              <a:t>and Sectors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706612" y="3545395"/>
            <a:ext cx="2027188" cy="126555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1. Improving financial </a:t>
            </a:r>
            <a:r>
              <a:rPr lang="en-US" sz="1200" dirty="0">
                <a:solidFill>
                  <a:prstClr val="white"/>
                </a:solidFill>
              </a:rPr>
              <a:t>sustainability and effective management of </a:t>
            </a:r>
            <a:r>
              <a:rPr lang="en-US" sz="1200" dirty="0">
                <a:solidFill>
                  <a:prstClr val="white"/>
                </a:solidFill>
              </a:rPr>
              <a:t>the national </a:t>
            </a:r>
            <a:r>
              <a:rPr lang="en-US" sz="1200" dirty="0">
                <a:solidFill>
                  <a:prstClr val="white"/>
                </a:solidFill>
              </a:rPr>
              <a:t>ecological infrastructure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706612" y="4953000"/>
            <a:ext cx="2027188" cy="1295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2 </a:t>
            </a:r>
            <a:r>
              <a:rPr lang="en-US" sz="1200" dirty="0">
                <a:solidFill>
                  <a:prstClr val="white"/>
                </a:solidFill>
              </a:rPr>
              <a:t>. </a:t>
            </a:r>
            <a:r>
              <a:rPr lang="en-US" sz="1200" dirty="0">
                <a:solidFill>
                  <a:prstClr val="white"/>
                </a:solidFill>
              </a:rPr>
              <a:t>Nature’s Last Stand: Expanding </a:t>
            </a:r>
            <a:r>
              <a:rPr lang="en-US" sz="1200" dirty="0">
                <a:solidFill>
                  <a:prstClr val="white"/>
                </a:solidFill>
              </a:rPr>
              <a:t>the reach of the global protected area estate.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886200" y="3546107"/>
            <a:ext cx="1752600" cy="78270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3. </a:t>
            </a:r>
            <a:r>
              <a:rPr lang="en-US" sz="1200" dirty="0">
                <a:solidFill>
                  <a:prstClr val="white"/>
                </a:solidFill>
              </a:rPr>
              <a:t>Preventing </a:t>
            </a:r>
            <a:r>
              <a:rPr lang="en-US" sz="1200" dirty="0">
                <a:solidFill>
                  <a:prstClr val="white"/>
                </a:solidFill>
              </a:rPr>
              <a:t>the extinction </a:t>
            </a:r>
            <a:r>
              <a:rPr lang="en-US" sz="1200" dirty="0">
                <a:solidFill>
                  <a:prstClr val="white"/>
                </a:solidFill>
              </a:rPr>
              <a:t>of known threatened species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772401" y="3546725"/>
            <a:ext cx="2763527" cy="78208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9. Managing </a:t>
            </a:r>
            <a:r>
              <a:rPr lang="en-US" sz="1200" dirty="0">
                <a:solidFill>
                  <a:prstClr val="white"/>
                </a:solidFill>
              </a:rPr>
              <a:t>the </a:t>
            </a:r>
            <a:r>
              <a:rPr lang="en-US" sz="1200" dirty="0">
                <a:solidFill>
                  <a:prstClr val="white"/>
                </a:solidFill>
              </a:rPr>
              <a:t>human-biodiversity interface</a:t>
            </a:r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901155" y="4419601"/>
            <a:ext cx="1752600" cy="78270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4</a:t>
            </a:r>
            <a:r>
              <a:rPr lang="en-US" sz="1200" dirty="0">
                <a:solidFill>
                  <a:prstClr val="white"/>
                </a:solidFill>
              </a:rPr>
              <a:t>. </a:t>
            </a:r>
            <a:r>
              <a:rPr lang="en-US" sz="1200" dirty="0">
                <a:solidFill>
                  <a:prstClr val="white"/>
                </a:solidFill>
              </a:rPr>
              <a:t>Prevention, control, and </a:t>
            </a:r>
            <a:r>
              <a:rPr lang="en-US" sz="1200" dirty="0">
                <a:solidFill>
                  <a:prstClr val="white"/>
                </a:solidFill>
              </a:rPr>
              <a:t>management </a:t>
            </a:r>
            <a:r>
              <a:rPr lang="en-US" sz="1200" dirty="0">
                <a:solidFill>
                  <a:prstClr val="white"/>
                </a:solidFill>
              </a:rPr>
              <a:t>of </a:t>
            </a:r>
            <a:r>
              <a:rPr lang="en-US" sz="1200" dirty="0">
                <a:solidFill>
                  <a:prstClr val="white"/>
                </a:solidFill>
              </a:rPr>
              <a:t>invasive </a:t>
            </a:r>
            <a:r>
              <a:rPr lang="en-US" sz="1200" dirty="0">
                <a:solidFill>
                  <a:prstClr val="white"/>
                </a:solidFill>
              </a:rPr>
              <a:t>a</a:t>
            </a:r>
            <a:r>
              <a:rPr lang="en-US" sz="1200" dirty="0">
                <a:solidFill>
                  <a:prstClr val="white"/>
                </a:solidFill>
              </a:rPr>
              <a:t>lien </a:t>
            </a:r>
            <a:r>
              <a:rPr lang="en-US" sz="1200" dirty="0">
                <a:solidFill>
                  <a:prstClr val="white"/>
                </a:solidFill>
              </a:rPr>
              <a:t>s</a:t>
            </a:r>
            <a:r>
              <a:rPr lang="en-US" sz="1200" dirty="0">
                <a:solidFill>
                  <a:prstClr val="white"/>
                </a:solidFill>
              </a:rPr>
              <a:t>pecies</a:t>
            </a:r>
            <a:r>
              <a:rPr lang="en-US" sz="1200" dirty="0">
                <a:solidFill>
                  <a:prstClr val="white"/>
                </a:solidFill>
              </a:rPr>
              <a:t>. 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886200" y="5354704"/>
            <a:ext cx="1752600" cy="78270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5. </a:t>
            </a:r>
            <a:r>
              <a:rPr lang="en-US" sz="1200" dirty="0">
                <a:solidFill>
                  <a:prstClr val="white"/>
                </a:solidFill>
              </a:rPr>
              <a:t>Implementing the Cartagena Protocol of Biosafety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829082" y="1747526"/>
            <a:ext cx="1752600" cy="1214251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prstClr val="white"/>
                </a:solidFill>
              </a:rPr>
              <a:t>BD 3: Sustainably Use Biodiversity 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812347" y="3545396"/>
            <a:ext cx="1786071" cy="78270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6</a:t>
            </a:r>
            <a:r>
              <a:rPr lang="en-US" sz="1200" dirty="0">
                <a:solidFill>
                  <a:prstClr val="white"/>
                </a:solidFill>
              </a:rPr>
              <a:t>. </a:t>
            </a:r>
            <a:r>
              <a:rPr lang="en-US" sz="1200" dirty="0">
                <a:solidFill>
                  <a:prstClr val="white"/>
                </a:solidFill>
              </a:rPr>
              <a:t>Ridge to </a:t>
            </a:r>
            <a:r>
              <a:rPr lang="en-US" sz="1200" dirty="0">
                <a:solidFill>
                  <a:prstClr val="white"/>
                </a:solidFill>
              </a:rPr>
              <a:t>Reef+: </a:t>
            </a:r>
            <a:r>
              <a:rPr lang="en-US" sz="1200" dirty="0">
                <a:solidFill>
                  <a:prstClr val="white"/>
                </a:solidFill>
              </a:rPr>
              <a:t>Maintaining integrity and function of globally significant coral reefs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845817" y="4501150"/>
            <a:ext cx="1752600" cy="78270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7</a:t>
            </a:r>
            <a:r>
              <a:rPr lang="en-US" sz="1200" dirty="0">
                <a:solidFill>
                  <a:prstClr val="white"/>
                </a:solidFill>
              </a:rPr>
              <a:t>. </a:t>
            </a:r>
            <a:r>
              <a:rPr lang="en-US" sz="1200" dirty="0">
                <a:solidFill>
                  <a:prstClr val="white"/>
                </a:solidFill>
              </a:rPr>
              <a:t>Securing Agriculture’s Future:  Sustainable use of </a:t>
            </a:r>
            <a:r>
              <a:rPr lang="en-US" sz="1200" dirty="0">
                <a:solidFill>
                  <a:prstClr val="white"/>
                </a:solidFill>
              </a:rPr>
              <a:t>plant </a:t>
            </a:r>
            <a:r>
              <a:rPr lang="en-US" sz="1200" dirty="0">
                <a:solidFill>
                  <a:prstClr val="white"/>
                </a:solidFill>
              </a:rPr>
              <a:t>and </a:t>
            </a:r>
            <a:r>
              <a:rPr lang="en-US" sz="1200" dirty="0">
                <a:solidFill>
                  <a:prstClr val="white"/>
                </a:solidFill>
              </a:rPr>
              <a:t>animal </a:t>
            </a:r>
            <a:r>
              <a:rPr lang="en-US" sz="1200" dirty="0">
                <a:solidFill>
                  <a:prstClr val="white"/>
                </a:solidFill>
              </a:rPr>
              <a:t>genetic resources.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845817" y="5416313"/>
            <a:ext cx="1752600" cy="78270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9050">
            <a:solidFill>
              <a:srgbClr val="78A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white"/>
                </a:solidFill>
              </a:rPr>
              <a:t>8</a:t>
            </a:r>
            <a:r>
              <a:rPr lang="en-US" sz="1200" dirty="0">
                <a:solidFill>
                  <a:prstClr val="white"/>
                </a:solidFill>
              </a:rPr>
              <a:t>. </a:t>
            </a:r>
            <a:r>
              <a:rPr lang="en-US" sz="1200" dirty="0">
                <a:solidFill>
                  <a:prstClr val="white"/>
                </a:solidFill>
              </a:rPr>
              <a:t>Implementing the Nagoya Protocol on Access and Benefit Sharing. </a:t>
            </a:r>
          </a:p>
        </p:txBody>
      </p:sp>
      <p:sp>
        <p:nvSpPr>
          <p:cNvPr id="36" name="Up Arrow 35"/>
          <p:cNvSpPr/>
          <p:nvPr/>
        </p:nvSpPr>
        <p:spPr>
          <a:xfrm>
            <a:off x="6222248" y="3098291"/>
            <a:ext cx="966266" cy="275757"/>
          </a:xfrm>
          <a:prstGeom prst="up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54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914</Words>
  <Application>Microsoft Office PowerPoint</Application>
  <PresentationFormat>Widescreen</PresentationFormat>
  <Paragraphs>78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ＭＳ Ｐゴシック</vt:lpstr>
      <vt:lpstr>Andes</vt:lpstr>
      <vt:lpstr>Arial</vt:lpstr>
      <vt:lpstr>Calibri</vt:lpstr>
      <vt:lpstr>Times New Roman</vt:lpstr>
      <vt:lpstr>1_Office Theme</vt:lpstr>
      <vt:lpstr>2_Office Theme</vt:lpstr>
      <vt:lpstr>4_Office Theme</vt:lpstr>
      <vt:lpstr>GEF 6 Programming Strategic Plan for Biodiversity, 2011-2020 </vt:lpstr>
      <vt:lpstr>CBD Strategic Plan for Biodiversity, 2011-2020</vt:lpstr>
      <vt:lpstr>PowerPoint Presentation</vt:lpstr>
      <vt:lpstr>PowerPoint Presentation</vt:lpstr>
      <vt:lpstr>GEF-6 Biodiversity Strategy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GEF 6 Programming Strategic Plan for Biodiversity, 2011-2020 </dc:title>
  <dc:creator>Susan W. Matindi Waithaka</dc:creator>
  <cp:lastModifiedBy>Susan W. Matindi Waithaka</cp:lastModifiedBy>
  <cp:revision>1</cp:revision>
  <dcterms:created xsi:type="dcterms:W3CDTF">2015-02-05T21:56:01Z</dcterms:created>
  <dcterms:modified xsi:type="dcterms:W3CDTF">2015-02-05T21:57:59Z</dcterms:modified>
</cp:coreProperties>
</file>