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 bookmarkIdSeed="3">
  <p:sldMasterIdLst>
    <p:sldMasterId id="2147483890" r:id="rId1"/>
  </p:sldMasterIdLst>
  <p:notesMasterIdLst>
    <p:notesMasterId r:id="rId15"/>
  </p:notesMasterIdLst>
  <p:handoutMasterIdLst>
    <p:handoutMasterId r:id="rId16"/>
  </p:handoutMasterIdLst>
  <p:sldIdLst>
    <p:sldId id="256" r:id="rId2"/>
    <p:sldId id="361" r:id="rId3"/>
    <p:sldId id="349" r:id="rId4"/>
    <p:sldId id="365" r:id="rId5"/>
    <p:sldId id="368" r:id="rId6"/>
    <p:sldId id="369" r:id="rId7"/>
    <p:sldId id="351" r:id="rId8"/>
    <p:sldId id="370" r:id="rId9"/>
    <p:sldId id="371" r:id="rId10"/>
    <p:sldId id="372" r:id="rId11"/>
    <p:sldId id="339" r:id="rId12"/>
    <p:sldId id="377" r:id="rId13"/>
    <p:sldId id="36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6F9B77"/>
    <a:srgbClr val="7B9A66"/>
    <a:srgbClr val="93480F"/>
    <a:srgbClr val="DCF0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4" autoAdjust="0"/>
    <p:restoredTop sz="26743" autoAdjust="0"/>
  </p:normalViewPr>
  <p:slideViewPr>
    <p:cSldViewPr snapToGrid="0">
      <p:cViewPr varScale="1">
        <p:scale>
          <a:sx n="17" d="100"/>
          <a:sy n="17" d="100"/>
        </p:scale>
        <p:origin x="2372" y="16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22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36534B-178E-414A-B913-ABEBA3711822}" type="doc">
      <dgm:prSet loTypeId="urn:microsoft.com/office/officeart/2005/8/layout/matrix1" loCatId="matrix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en-US"/>
        </a:p>
      </dgm:t>
    </dgm:pt>
    <dgm:pt modelId="{BB47E89C-538C-4EF4-9579-9ABCC90D5ADF}">
      <dgm:prSet phldrT="[Text]" custT="1"/>
      <dgm:spPr>
        <a:solidFill>
          <a:srgbClr val="00660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>
              <a:solidFill>
                <a:srgbClr val="FFC000"/>
              </a:solidFill>
            </a:rPr>
            <a:t>Project Standards</a:t>
          </a:r>
        </a:p>
      </dgm:t>
    </dgm:pt>
    <dgm:pt modelId="{60141150-CCB8-4F4B-9CB4-05459422D0C5}" type="parTrans" cxnId="{4AA45ADA-DA46-4291-9654-56DC84BB882E}">
      <dgm:prSet/>
      <dgm:spPr/>
      <dgm:t>
        <a:bodyPr/>
        <a:lstStyle/>
        <a:p>
          <a:endParaRPr lang="en-US"/>
        </a:p>
      </dgm:t>
    </dgm:pt>
    <dgm:pt modelId="{BC4A1AC5-6481-4AC3-A152-7445A39B3520}" type="sibTrans" cxnId="{4AA45ADA-DA46-4291-9654-56DC84BB882E}">
      <dgm:prSet/>
      <dgm:spPr/>
      <dgm:t>
        <a:bodyPr/>
        <a:lstStyle/>
        <a:p>
          <a:endParaRPr lang="en-US"/>
        </a:p>
      </dgm:t>
    </dgm:pt>
    <dgm:pt modelId="{345ADA63-341F-48BC-AA56-54E4D3BF5CF0}">
      <dgm:prSet phldrT="[Tex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spc="-50" dirty="0">
              <a:solidFill>
                <a:srgbClr val="FFC000"/>
              </a:solidFill>
              <a:latin typeface="+mj-lt"/>
              <a:ea typeface="+mj-ea"/>
              <a:cs typeface="+mj-cs"/>
            </a:rPr>
            <a:t>Social/Gender analysis</a:t>
          </a:r>
        </a:p>
      </dgm:t>
    </dgm:pt>
    <dgm:pt modelId="{4194A6AC-DC59-44C4-B619-1D1D655512E5}" type="parTrans" cxnId="{5F73284A-FA4E-49D0-8878-4A079CD9F223}">
      <dgm:prSet/>
      <dgm:spPr/>
      <dgm:t>
        <a:bodyPr/>
        <a:lstStyle/>
        <a:p>
          <a:endParaRPr lang="en-US"/>
        </a:p>
      </dgm:t>
    </dgm:pt>
    <dgm:pt modelId="{DB2726C2-82B4-40E3-9A7D-BBD8ADC944DB}" type="sibTrans" cxnId="{5F73284A-FA4E-49D0-8878-4A079CD9F223}">
      <dgm:prSet/>
      <dgm:spPr/>
      <dgm:t>
        <a:bodyPr/>
        <a:lstStyle/>
        <a:p>
          <a:endParaRPr lang="en-US"/>
        </a:p>
      </dgm:t>
    </dgm:pt>
    <dgm:pt modelId="{95DF6A66-C69B-4B74-89D5-9BCBA83DE821}">
      <dgm:prSet phldrT="[Tex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en-US" sz="1800" b="1" kern="1200" spc="-50" dirty="0">
              <a:solidFill>
                <a:srgbClr val="FFC000"/>
              </a:solidFill>
              <a:latin typeface="+mj-lt"/>
              <a:ea typeface="+mj-ea"/>
              <a:cs typeface="+mj-cs"/>
            </a:rPr>
            <a:t>Stakeholder consultations</a:t>
          </a:r>
        </a:p>
      </dgm:t>
    </dgm:pt>
    <dgm:pt modelId="{5A775266-B984-4E2C-BF02-305C7472C4FA}" type="parTrans" cxnId="{4C1C15C3-520C-4432-8362-7F6FD625AC6B}">
      <dgm:prSet/>
      <dgm:spPr/>
      <dgm:t>
        <a:bodyPr/>
        <a:lstStyle/>
        <a:p>
          <a:endParaRPr lang="en-US"/>
        </a:p>
      </dgm:t>
    </dgm:pt>
    <dgm:pt modelId="{16830497-64AD-4A7B-8745-AD6BB773E36B}" type="sibTrans" cxnId="{4C1C15C3-520C-4432-8362-7F6FD625AC6B}">
      <dgm:prSet/>
      <dgm:spPr/>
      <dgm:t>
        <a:bodyPr/>
        <a:lstStyle/>
        <a:p>
          <a:endParaRPr lang="en-US"/>
        </a:p>
      </dgm:t>
    </dgm:pt>
    <dgm:pt modelId="{80FD589A-3AD2-49E0-BA9F-1A5F40C4665E}">
      <dgm:prSet phldrT="[Tex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700" kern="1200" dirty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b="1" kern="1200" spc="-50" dirty="0">
              <a:solidFill>
                <a:srgbClr val="FFC000"/>
              </a:solidFill>
              <a:latin typeface="+mj-lt"/>
              <a:ea typeface="+mj-ea"/>
              <a:cs typeface="+mj-cs"/>
            </a:rPr>
            <a:t>Gender responsive results -based framework</a:t>
          </a:r>
        </a:p>
      </dgm:t>
    </dgm:pt>
    <dgm:pt modelId="{6BCDB9EF-DDD7-49BB-8419-6E61EE9F716A}" type="parTrans" cxnId="{A1FA00B7-A35A-419A-94DD-5EE37DA338CB}">
      <dgm:prSet/>
      <dgm:spPr/>
      <dgm:t>
        <a:bodyPr/>
        <a:lstStyle/>
        <a:p>
          <a:endParaRPr lang="en-US"/>
        </a:p>
      </dgm:t>
    </dgm:pt>
    <dgm:pt modelId="{09902CCC-4DB5-4B6E-B534-1397D51AD997}" type="sibTrans" cxnId="{A1FA00B7-A35A-419A-94DD-5EE37DA338CB}">
      <dgm:prSet/>
      <dgm:spPr/>
      <dgm:t>
        <a:bodyPr/>
        <a:lstStyle/>
        <a:p>
          <a:endParaRPr lang="en-US"/>
        </a:p>
      </dgm:t>
    </dgm:pt>
    <dgm:pt modelId="{C931551D-1039-422F-9E0A-E07D0EEC05E5}">
      <dgm:prSet phldrT="[Tex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spc="-50" dirty="0">
              <a:solidFill>
                <a:srgbClr val="FFC000"/>
              </a:solidFill>
              <a:latin typeface="+mj-lt"/>
              <a:ea typeface="+mj-ea"/>
              <a:cs typeface="+mj-cs"/>
            </a:rPr>
            <a:t>Gender sensitive activities</a:t>
          </a:r>
        </a:p>
      </dgm:t>
    </dgm:pt>
    <dgm:pt modelId="{CCE002DD-D19F-491D-BF8B-0680133DBF22}" type="parTrans" cxnId="{B162DAB2-CAC4-448C-B093-E1F290CE13F5}">
      <dgm:prSet/>
      <dgm:spPr/>
      <dgm:t>
        <a:bodyPr/>
        <a:lstStyle/>
        <a:p>
          <a:endParaRPr lang="en-US"/>
        </a:p>
      </dgm:t>
    </dgm:pt>
    <dgm:pt modelId="{DE1CF540-6027-441D-8622-F3133FFFFDEF}" type="sibTrans" cxnId="{B162DAB2-CAC4-448C-B093-E1F290CE13F5}">
      <dgm:prSet/>
      <dgm:spPr/>
      <dgm:t>
        <a:bodyPr/>
        <a:lstStyle/>
        <a:p>
          <a:endParaRPr lang="en-US"/>
        </a:p>
      </dgm:t>
    </dgm:pt>
    <dgm:pt modelId="{033290CF-0B56-4998-A5C7-DEC3459760AE}">
      <dgm:prSet phldrT="[Text]"/>
      <dgm:spPr/>
      <dgm:t>
        <a:bodyPr/>
        <a:lstStyle/>
        <a:p>
          <a:endParaRPr lang="en-US"/>
        </a:p>
      </dgm:t>
    </dgm:pt>
    <dgm:pt modelId="{F1F9F200-21B2-43F0-9DE5-7AFA063B1CD2}" type="parTrans" cxnId="{46AE766F-3731-4CB7-BEF3-1AFAA2002B4D}">
      <dgm:prSet/>
      <dgm:spPr/>
      <dgm:t>
        <a:bodyPr/>
        <a:lstStyle/>
        <a:p>
          <a:endParaRPr lang="en-US"/>
        </a:p>
      </dgm:t>
    </dgm:pt>
    <dgm:pt modelId="{0DF292F2-5602-4E2C-BF21-B7D154883E04}" type="sibTrans" cxnId="{46AE766F-3731-4CB7-BEF3-1AFAA2002B4D}">
      <dgm:prSet/>
      <dgm:spPr/>
      <dgm:t>
        <a:bodyPr/>
        <a:lstStyle/>
        <a:p>
          <a:endParaRPr lang="en-US"/>
        </a:p>
      </dgm:t>
    </dgm:pt>
    <dgm:pt modelId="{7D537D60-E4EE-4EA0-ACE4-AA42AC5440B1}">
      <dgm:prSet phldrT="[Text]"/>
      <dgm:spPr/>
      <dgm:t>
        <a:bodyPr/>
        <a:lstStyle/>
        <a:p>
          <a:endParaRPr lang="en-US"/>
        </a:p>
      </dgm:t>
    </dgm:pt>
    <dgm:pt modelId="{3BB22729-1AA3-4C69-A4F9-747E305BCE87}" type="parTrans" cxnId="{D2D1AFAC-89C2-459F-BFB7-0B6DD6D93CF9}">
      <dgm:prSet/>
      <dgm:spPr/>
      <dgm:t>
        <a:bodyPr/>
        <a:lstStyle/>
        <a:p>
          <a:endParaRPr lang="en-US"/>
        </a:p>
      </dgm:t>
    </dgm:pt>
    <dgm:pt modelId="{D486FF7B-0012-448F-848A-CC02A9EA0F0F}" type="sibTrans" cxnId="{D2D1AFAC-89C2-459F-BFB7-0B6DD6D93CF9}">
      <dgm:prSet/>
      <dgm:spPr/>
      <dgm:t>
        <a:bodyPr/>
        <a:lstStyle/>
        <a:p>
          <a:endParaRPr lang="en-US"/>
        </a:p>
      </dgm:t>
    </dgm:pt>
    <dgm:pt modelId="{6EC66413-8BD0-400F-9B9D-16AA8EB77C64}" type="pres">
      <dgm:prSet presAssocID="{D436534B-178E-414A-B913-ABEBA3711822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D1EF186-ABCD-4F64-808B-6718F9C2FEB4}" type="pres">
      <dgm:prSet presAssocID="{D436534B-178E-414A-B913-ABEBA3711822}" presName="matrix" presStyleCnt="0"/>
      <dgm:spPr/>
    </dgm:pt>
    <dgm:pt modelId="{388FB1E1-8C72-43C8-88BE-9AB1633B362F}" type="pres">
      <dgm:prSet presAssocID="{D436534B-178E-414A-B913-ABEBA3711822}" presName="tile1" presStyleLbl="node1" presStyleIdx="0" presStyleCnt="4" custLinFactNeighborX="-18972" custLinFactNeighborY="0"/>
      <dgm:spPr/>
    </dgm:pt>
    <dgm:pt modelId="{929AC25F-3FCD-4B72-BFAF-6B49CFAC4519}" type="pres">
      <dgm:prSet presAssocID="{D436534B-178E-414A-B913-ABEBA371182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457680F-E42F-47A3-BD41-B34BBD07894F}" type="pres">
      <dgm:prSet presAssocID="{D436534B-178E-414A-B913-ABEBA3711822}" presName="tile2" presStyleLbl="node1" presStyleIdx="1" presStyleCnt="4"/>
      <dgm:spPr/>
    </dgm:pt>
    <dgm:pt modelId="{9A39BCB7-7F0A-469C-82D0-05B32295D89B}" type="pres">
      <dgm:prSet presAssocID="{D436534B-178E-414A-B913-ABEBA371182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2681A9F-D2F9-43F2-9226-D2C44893D77B}" type="pres">
      <dgm:prSet presAssocID="{D436534B-178E-414A-B913-ABEBA3711822}" presName="tile3" presStyleLbl="node1" presStyleIdx="2" presStyleCnt="4"/>
      <dgm:spPr/>
    </dgm:pt>
    <dgm:pt modelId="{D6390DEC-96D3-4B7E-9EB1-CB0EA57DEF8E}" type="pres">
      <dgm:prSet presAssocID="{D436534B-178E-414A-B913-ABEBA371182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06B5E82-7CB1-457B-86EA-F9E4C6B48BC1}" type="pres">
      <dgm:prSet presAssocID="{D436534B-178E-414A-B913-ABEBA3711822}" presName="tile4" presStyleLbl="node1" presStyleIdx="3" presStyleCnt="4"/>
      <dgm:spPr/>
    </dgm:pt>
    <dgm:pt modelId="{18DC60A4-D76B-4B1C-AB97-6F9F4F12E0E7}" type="pres">
      <dgm:prSet presAssocID="{D436534B-178E-414A-B913-ABEBA371182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A3346AF3-E250-4FC0-A94A-BE49625B706B}" type="pres">
      <dgm:prSet presAssocID="{D436534B-178E-414A-B913-ABEBA3711822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4C1C15C3-520C-4432-8362-7F6FD625AC6B}" srcId="{BB47E89C-538C-4EF4-9579-9ABCC90D5ADF}" destId="{95DF6A66-C69B-4B74-89D5-9BCBA83DE821}" srcOrd="1" destOrd="0" parTransId="{5A775266-B984-4E2C-BF02-305C7472C4FA}" sibTransId="{16830497-64AD-4A7B-8745-AD6BB773E36B}"/>
    <dgm:cxn modelId="{FFEF4BCE-52FD-4CC3-BE38-F0FEE251E74A}" type="presOf" srcId="{C931551D-1039-422F-9E0A-E07D0EEC05E5}" destId="{006B5E82-7CB1-457B-86EA-F9E4C6B48BC1}" srcOrd="0" destOrd="0" presId="urn:microsoft.com/office/officeart/2005/8/layout/matrix1"/>
    <dgm:cxn modelId="{E82C2CB6-0479-4485-B049-389F47FFCB63}" type="presOf" srcId="{95DF6A66-C69B-4B74-89D5-9BCBA83DE821}" destId="{9A39BCB7-7F0A-469C-82D0-05B32295D89B}" srcOrd="1" destOrd="0" presId="urn:microsoft.com/office/officeart/2005/8/layout/matrix1"/>
    <dgm:cxn modelId="{D7A60D0D-67C0-4891-8CD7-01AA1CDC4466}" type="presOf" srcId="{345ADA63-341F-48BC-AA56-54E4D3BF5CF0}" destId="{929AC25F-3FCD-4B72-BFAF-6B49CFAC4519}" srcOrd="1" destOrd="0" presId="urn:microsoft.com/office/officeart/2005/8/layout/matrix1"/>
    <dgm:cxn modelId="{B162DAB2-CAC4-448C-B093-E1F290CE13F5}" srcId="{BB47E89C-538C-4EF4-9579-9ABCC90D5ADF}" destId="{C931551D-1039-422F-9E0A-E07D0EEC05E5}" srcOrd="3" destOrd="0" parTransId="{CCE002DD-D19F-491D-BF8B-0680133DBF22}" sibTransId="{DE1CF540-6027-441D-8622-F3133FFFFDEF}"/>
    <dgm:cxn modelId="{95F697DB-F223-4DB4-BF0F-7A801C533493}" type="presOf" srcId="{C931551D-1039-422F-9E0A-E07D0EEC05E5}" destId="{18DC60A4-D76B-4B1C-AB97-6F9F4F12E0E7}" srcOrd="1" destOrd="0" presId="urn:microsoft.com/office/officeart/2005/8/layout/matrix1"/>
    <dgm:cxn modelId="{D2D1AFAC-89C2-459F-BFB7-0B6DD6D93CF9}" srcId="{BB47E89C-538C-4EF4-9579-9ABCC90D5ADF}" destId="{7D537D60-E4EE-4EA0-ACE4-AA42AC5440B1}" srcOrd="5" destOrd="0" parTransId="{3BB22729-1AA3-4C69-A4F9-747E305BCE87}" sibTransId="{D486FF7B-0012-448F-848A-CC02A9EA0F0F}"/>
    <dgm:cxn modelId="{3A7C79DC-2D85-4A59-9A07-CCE29AEFFD8A}" type="presOf" srcId="{95DF6A66-C69B-4B74-89D5-9BCBA83DE821}" destId="{7457680F-E42F-47A3-BD41-B34BBD07894F}" srcOrd="0" destOrd="0" presId="urn:microsoft.com/office/officeart/2005/8/layout/matrix1"/>
    <dgm:cxn modelId="{46AE766F-3731-4CB7-BEF3-1AFAA2002B4D}" srcId="{BB47E89C-538C-4EF4-9579-9ABCC90D5ADF}" destId="{033290CF-0B56-4998-A5C7-DEC3459760AE}" srcOrd="4" destOrd="0" parTransId="{F1F9F200-21B2-43F0-9DE5-7AFA063B1CD2}" sibTransId="{0DF292F2-5602-4E2C-BF21-B7D154883E04}"/>
    <dgm:cxn modelId="{B5FB1ED7-6505-4191-B8D2-197087280D3F}" type="presOf" srcId="{D436534B-178E-414A-B913-ABEBA3711822}" destId="{6EC66413-8BD0-400F-9B9D-16AA8EB77C64}" srcOrd="0" destOrd="0" presId="urn:microsoft.com/office/officeart/2005/8/layout/matrix1"/>
    <dgm:cxn modelId="{4AA45ADA-DA46-4291-9654-56DC84BB882E}" srcId="{D436534B-178E-414A-B913-ABEBA3711822}" destId="{BB47E89C-538C-4EF4-9579-9ABCC90D5ADF}" srcOrd="0" destOrd="0" parTransId="{60141150-CCB8-4F4B-9CB4-05459422D0C5}" sibTransId="{BC4A1AC5-6481-4AC3-A152-7445A39B3520}"/>
    <dgm:cxn modelId="{A1FA00B7-A35A-419A-94DD-5EE37DA338CB}" srcId="{BB47E89C-538C-4EF4-9579-9ABCC90D5ADF}" destId="{80FD589A-3AD2-49E0-BA9F-1A5F40C4665E}" srcOrd="2" destOrd="0" parTransId="{6BCDB9EF-DDD7-49BB-8419-6E61EE9F716A}" sibTransId="{09902CCC-4DB5-4B6E-B534-1397D51AD997}"/>
    <dgm:cxn modelId="{A94EC0F8-36E9-4EE9-92B5-800B35B284F8}" type="presOf" srcId="{345ADA63-341F-48BC-AA56-54E4D3BF5CF0}" destId="{388FB1E1-8C72-43C8-88BE-9AB1633B362F}" srcOrd="0" destOrd="0" presId="urn:microsoft.com/office/officeart/2005/8/layout/matrix1"/>
    <dgm:cxn modelId="{28172242-E0B6-43F3-AAD6-1E361B352B5D}" type="presOf" srcId="{80FD589A-3AD2-49E0-BA9F-1A5F40C4665E}" destId="{D2681A9F-D2F9-43F2-9226-D2C44893D77B}" srcOrd="0" destOrd="0" presId="urn:microsoft.com/office/officeart/2005/8/layout/matrix1"/>
    <dgm:cxn modelId="{B72A80D1-8439-4C3F-B570-BA487DA1C9C5}" type="presOf" srcId="{BB47E89C-538C-4EF4-9579-9ABCC90D5ADF}" destId="{A3346AF3-E250-4FC0-A94A-BE49625B706B}" srcOrd="0" destOrd="0" presId="urn:microsoft.com/office/officeart/2005/8/layout/matrix1"/>
    <dgm:cxn modelId="{4C9F262A-8AF2-4ECA-B59B-A714A1F8D8A9}" type="presOf" srcId="{80FD589A-3AD2-49E0-BA9F-1A5F40C4665E}" destId="{D6390DEC-96D3-4B7E-9EB1-CB0EA57DEF8E}" srcOrd="1" destOrd="0" presId="urn:microsoft.com/office/officeart/2005/8/layout/matrix1"/>
    <dgm:cxn modelId="{5F73284A-FA4E-49D0-8878-4A079CD9F223}" srcId="{BB47E89C-538C-4EF4-9579-9ABCC90D5ADF}" destId="{345ADA63-341F-48BC-AA56-54E4D3BF5CF0}" srcOrd="0" destOrd="0" parTransId="{4194A6AC-DC59-44C4-B619-1D1D655512E5}" sibTransId="{DB2726C2-82B4-40E3-9A7D-BBD8ADC944DB}"/>
    <dgm:cxn modelId="{4F839B4E-A638-48B8-B2E7-F56832C87DDC}" type="presParOf" srcId="{6EC66413-8BD0-400F-9B9D-16AA8EB77C64}" destId="{CD1EF186-ABCD-4F64-808B-6718F9C2FEB4}" srcOrd="0" destOrd="0" presId="urn:microsoft.com/office/officeart/2005/8/layout/matrix1"/>
    <dgm:cxn modelId="{CE82A081-60E5-4459-A107-BFB8C113DBCE}" type="presParOf" srcId="{CD1EF186-ABCD-4F64-808B-6718F9C2FEB4}" destId="{388FB1E1-8C72-43C8-88BE-9AB1633B362F}" srcOrd="0" destOrd="0" presId="urn:microsoft.com/office/officeart/2005/8/layout/matrix1"/>
    <dgm:cxn modelId="{3F2F112E-E73E-405A-A8CD-5EF1E3029703}" type="presParOf" srcId="{CD1EF186-ABCD-4F64-808B-6718F9C2FEB4}" destId="{929AC25F-3FCD-4B72-BFAF-6B49CFAC4519}" srcOrd="1" destOrd="0" presId="urn:microsoft.com/office/officeart/2005/8/layout/matrix1"/>
    <dgm:cxn modelId="{011C9DE8-CE40-4F86-84AA-3757D25E83A5}" type="presParOf" srcId="{CD1EF186-ABCD-4F64-808B-6718F9C2FEB4}" destId="{7457680F-E42F-47A3-BD41-B34BBD07894F}" srcOrd="2" destOrd="0" presId="urn:microsoft.com/office/officeart/2005/8/layout/matrix1"/>
    <dgm:cxn modelId="{159A72C6-7532-412F-8A24-7B9427205528}" type="presParOf" srcId="{CD1EF186-ABCD-4F64-808B-6718F9C2FEB4}" destId="{9A39BCB7-7F0A-469C-82D0-05B32295D89B}" srcOrd="3" destOrd="0" presId="urn:microsoft.com/office/officeart/2005/8/layout/matrix1"/>
    <dgm:cxn modelId="{D77B826A-7831-4FD2-B597-A3247533399F}" type="presParOf" srcId="{CD1EF186-ABCD-4F64-808B-6718F9C2FEB4}" destId="{D2681A9F-D2F9-43F2-9226-D2C44893D77B}" srcOrd="4" destOrd="0" presId="urn:microsoft.com/office/officeart/2005/8/layout/matrix1"/>
    <dgm:cxn modelId="{754EFF31-1B07-4B2E-8AE2-8CB60F58F94E}" type="presParOf" srcId="{CD1EF186-ABCD-4F64-808B-6718F9C2FEB4}" destId="{D6390DEC-96D3-4B7E-9EB1-CB0EA57DEF8E}" srcOrd="5" destOrd="0" presId="urn:microsoft.com/office/officeart/2005/8/layout/matrix1"/>
    <dgm:cxn modelId="{254C8CAB-A253-4306-B59C-EEE73685FF21}" type="presParOf" srcId="{CD1EF186-ABCD-4F64-808B-6718F9C2FEB4}" destId="{006B5E82-7CB1-457B-86EA-F9E4C6B48BC1}" srcOrd="6" destOrd="0" presId="urn:microsoft.com/office/officeart/2005/8/layout/matrix1"/>
    <dgm:cxn modelId="{BDE9D703-8FC2-42B2-A33D-BEE9567AB899}" type="presParOf" srcId="{CD1EF186-ABCD-4F64-808B-6718F9C2FEB4}" destId="{18DC60A4-D76B-4B1C-AB97-6F9F4F12E0E7}" srcOrd="7" destOrd="0" presId="urn:microsoft.com/office/officeart/2005/8/layout/matrix1"/>
    <dgm:cxn modelId="{7B32E522-CD81-46F5-A40A-A0AECBAF3251}" type="presParOf" srcId="{6EC66413-8BD0-400F-9B9D-16AA8EB77C64}" destId="{A3346AF3-E250-4FC0-A94A-BE49625B706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B58B12-FC4C-4AA1-9A9D-8CC293157E61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75E643D-77D1-4630-93C5-2043760D7DFD}">
      <dgm:prSet phldrT="[Text]" custT="1"/>
      <dgm:spPr>
        <a:solidFill>
          <a:srgbClr val="FFC000"/>
        </a:solidFill>
      </dgm:spPr>
      <dgm:t>
        <a:bodyPr/>
        <a:lstStyle/>
        <a:p>
          <a:pPr algn="ctr"/>
          <a:r>
            <a:rPr lang="en-US" sz="1400" dirty="0">
              <a:solidFill>
                <a:srgbClr val="006600"/>
              </a:solidFill>
              <a:latin typeface="Aharoni" panose="02010803020104030203" pitchFamily="2" charset="-79"/>
              <a:cs typeface="Aharoni" panose="02010803020104030203" pitchFamily="2" charset="-79"/>
            </a:rPr>
            <a:t>results-based management</a:t>
          </a:r>
        </a:p>
      </dgm:t>
    </dgm:pt>
    <dgm:pt modelId="{2FE965ED-3B4F-4F6A-90E9-471F38FAFE17}" type="parTrans" cxnId="{FE714D6F-C0E1-41DC-A53B-AA6AD9D2F0E7}">
      <dgm:prSet/>
      <dgm:spPr/>
      <dgm:t>
        <a:bodyPr/>
        <a:lstStyle/>
        <a:p>
          <a:endParaRPr lang="en-US" sz="1400"/>
        </a:p>
      </dgm:t>
    </dgm:pt>
    <dgm:pt modelId="{6128F33A-4269-4B57-916B-25CF829B5515}" type="sibTrans" cxnId="{FE714D6F-C0E1-41DC-A53B-AA6AD9D2F0E7}">
      <dgm:prSet/>
      <dgm:spPr>
        <a:solidFill>
          <a:srgbClr val="006600"/>
        </a:solidFill>
      </dgm:spPr>
      <dgm:t>
        <a:bodyPr/>
        <a:lstStyle/>
        <a:p>
          <a:endParaRPr lang="en-US" sz="1400"/>
        </a:p>
      </dgm:t>
    </dgm:pt>
    <dgm:pt modelId="{66CDB646-438F-473E-AF5A-C790A96F467A}">
      <dgm:prSet phldrT="[Text]" custT="1"/>
      <dgm:spPr>
        <a:solidFill>
          <a:srgbClr val="FFC000"/>
        </a:solidFill>
      </dgm:spPr>
      <dgm:t>
        <a:bodyPr/>
        <a:lstStyle/>
        <a:p>
          <a:pPr algn="ctr"/>
          <a:r>
            <a:rPr lang="en-US" sz="1400" dirty="0">
              <a:solidFill>
                <a:srgbClr val="006600"/>
              </a:solidFill>
              <a:latin typeface="Aharoni" panose="02010803020104030203" pitchFamily="2" charset="-79"/>
              <a:cs typeface="Aharoni" panose="02010803020104030203" pitchFamily="2" charset="-79"/>
            </a:rPr>
            <a:t>programming &amp; policy</a:t>
          </a:r>
        </a:p>
      </dgm:t>
    </dgm:pt>
    <dgm:pt modelId="{07B55216-9519-4F34-AA65-865B19B34A73}" type="parTrans" cxnId="{9B188993-C07B-4E8C-B468-8CFF7705437E}">
      <dgm:prSet/>
      <dgm:spPr/>
      <dgm:t>
        <a:bodyPr/>
        <a:lstStyle/>
        <a:p>
          <a:endParaRPr lang="en-US" sz="1400"/>
        </a:p>
      </dgm:t>
    </dgm:pt>
    <dgm:pt modelId="{1C386DA3-4A7C-4A98-B358-5BE8FB0454F2}" type="sibTrans" cxnId="{9B188993-C07B-4E8C-B468-8CFF7705437E}">
      <dgm:prSet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en-US" sz="1400"/>
        </a:p>
      </dgm:t>
    </dgm:pt>
    <dgm:pt modelId="{089635B5-634C-49CA-83BE-9482C03BC4AF}">
      <dgm:prSet phldrT="[Text]" custT="1"/>
      <dgm:spPr>
        <a:solidFill>
          <a:srgbClr val="FFC000"/>
        </a:solidFill>
      </dgm:spPr>
      <dgm:t>
        <a:bodyPr/>
        <a:lstStyle/>
        <a:p>
          <a:pPr algn="ctr"/>
          <a:r>
            <a:rPr lang="en-US" sz="1400" dirty="0">
              <a:solidFill>
                <a:srgbClr val="006600"/>
              </a:solidFill>
              <a:latin typeface="Aharoni" panose="02010803020104030203" pitchFamily="2" charset="-79"/>
              <a:cs typeface="Aharoni" panose="02010803020104030203" pitchFamily="2" charset="-79"/>
            </a:rPr>
            <a:t>project cycle</a:t>
          </a:r>
        </a:p>
      </dgm:t>
    </dgm:pt>
    <dgm:pt modelId="{5B2C8F18-3970-4C14-A325-AE5F263AFCFE}" type="parTrans" cxnId="{40DDAC40-3AC5-4A9E-A820-C29F411846D9}">
      <dgm:prSet/>
      <dgm:spPr/>
      <dgm:t>
        <a:bodyPr/>
        <a:lstStyle/>
        <a:p>
          <a:endParaRPr lang="en-US" sz="1400"/>
        </a:p>
      </dgm:t>
    </dgm:pt>
    <dgm:pt modelId="{062B530F-CE1A-4D99-B198-5988A7C23255}" type="sibTrans" cxnId="{40DDAC40-3AC5-4A9E-A820-C29F411846D9}">
      <dgm:prSet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en-US" sz="1400"/>
        </a:p>
      </dgm:t>
    </dgm:pt>
    <dgm:pt modelId="{44E7E528-37DF-4D2A-9EE8-1392D8BDCC64}">
      <dgm:prSet custT="1"/>
      <dgm:spPr>
        <a:solidFill>
          <a:srgbClr val="FFC000"/>
        </a:solidFill>
      </dgm:spPr>
      <dgm:t>
        <a:bodyPr/>
        <a:lstStyle/>
        <a:p>
          <a:pPr algn="ctr"/>
          <a:r>
            <a:rPr lang="en-US" sz="1400" dirty="0">
              <a:solidFill>
                <a:srgbClr val="006600"/>
              </a:solidFill>
              <a:latin typeface="Aharoni" panose="02010803020104030203" pitchFamily="2" charset="-79"/>
              <a:cs typeface="Aharoni" panose="02010803020104030203" pitchFamily="2" charset="-79"/>
            </a:rPr>
            <a:t>knowledge &amp;</a:t>
          </a:r>
        </a:p>
        <a:p>
          <a:pPr algn="ctr"/>
          <a:r>
            <a:rPr lang="en-US" sz="1400" dirty="0">
              <a:solidFill>
                <a:srgbClr val="006600"/>
              </a:solidFill>
              <a:latin typeface="Aharoni" panose="02010803020104030203" pitchFamily="2" charset="-79"/>
              <a:cs typeface="Aharoni" panose="02010803020104030203" pitchFamily="2" charset="-79"/>
            </a:rPr>
            <a:t>learning </a:t>
          </a:r>
        </a:p>
      </dgm:t>
    </dgm:pt>
    <dgm:pt modelId="{49AF972A-9090-449D-A6F8-03A89E3711A6}" type="parTrans" cxnId="{5F8EA8C1-51D0-4CA6-AA2F-65F5818CE658}">
      <dgm:prSet/>
      <dgm:spPr/>
      <dgm:t>
        <a:bodyPr/>
        <a:lstStyle/>
        <a:p>
          <a:endParaRPr lang="en-US" sz="1400"/>
        </a:p>
      </dgm:t>
    </dgm:pt>
    <dgm:pt modelId="{BA197AFD-A8E2-4CE4-B1E1-46F26D119EB6}" type="sibTrans" cxnId="{5F8EA8C1-51D0-4CA6-AA2F-65F5818CE658}">
      <dgm:prSet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en-US" sz="1400"/>
        </a:p>
      </dgm:t>
    </dgm:pt>
    <dgm:pt modelId="{5A7D2489-E964-4BDE-92A0-EFFB500B25B0}">
      <dgm:prSet custT="1"/>
      <dgm:spPr>
        <a:solidFill>
          <a:srgbClr val="FFC000"/>
        </a:solidFill>
      </dgm:spPr>
      <dgm:t>
        <a:bodyPr/>
        <a:lstStyle/>
        <a:p>
          <a:pPr algn="ctr"/>
          <a:r>
            <a:rPr lang="en-US" sz="1400" dirty="0">
              <a:solidFill>
                <a:srgbClr val="006600"/>
              </a:solidFill>
              <a:latin typeface="Aharoni" panose="02010803020104030203" pitchFamily="2" charset="-79"/>
              <a:cs typeface="Aharoni" panose="02010803020104030203" pitchFamily="2" charset="-79"/>
            </a:rPr>
            <a:t>capacity building</a:t>
          </a:r>
        </a:p>
      </dgm:t>
    </dgm:pt>
    <dgm:pt modelId="{89618CE9-EB14-4CE0-B0EA-7F2BB7308358}" type="parTrans" cxnId="{E6A9F278-E3AD-4E8C-BB51-3E8DFF691556}">
      <dgm:prSet/>
      <dgm:spPr/>
      <dgm:t>
        <a:bodyPr/>
        <a:lstStyle/>
        <a:p>
          <a:endParaRPr lang="en-US" sz="1400"/>
        </a:p>
      </dgm:t>
    </dgm:pt>
    <dgm:pt modelId="{37591A26-8EF8-4AE5-B7FD-7A6D876F80F7}" type="sibTrans" cxnId="{E6A9F278-E3AD-4E8C-BB51-3E8DFF691556}">
      <dgm:prSet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en-US" sz="1400"/>
        </a:p>
      </dgm:t>
    </dgm:pt>
    <dgm:pt modelId="{2FAF7796-1073-4562-8415-D5722B21559C}" type="pres">
      <dgm:prSet presAssocID="{A8B58B12-FC4C-4AA1-9A9D-8CC293157E61}" presName="Name0" presStyleCnt="0">
        <dgm:presLayoutVars>
          <dgm:dir/>
          <dgm:resizeHandles val="exact"/>
        </dgm:presLayoutVars>
      </dgm:prSet>
      <dgm:spPr/>
    </dgm:pt>
    <dgm:pt modelId="{127455F2-BC43-4D41-BCE0-5E0876027D22}" type="pres">
      <dgm:prSet presAssocID="{A8B58B12-FC4C-4AA1-9A9D-8CC293157E61}" presName="cycle" presStyleCnt="0"/>
      <dgm:spPr/>
    </dgm:pt>
    <dgm:pt modelId="{E65EB980-58D5-468F-A504-9A6280FCD425}" type="pres">
      <dgm:prSet presAssocID="{B75E643D-77D1-4630-93C5-2043760D7DFD}" presName="nodeFirstNode" presStyleLbl="node1" presStyleIdx="0" presStyleCnt="5">
        <dgm:presLayoutVars>
          <dgm:bulletEnabled val="1"/>
        </dgm:presLayoutVars>
      </dgm:prSet>
      <dgm:spPr/>
    </dgm:pt>
    <dgm:pt modelId="{9DFEC4BF-DADF-4E99-AEAD-05B22E44D649}" type="pres">
      <dgm:prSet presAssocID="{6128F33A-4269-4B57-916B-25CF829B5515}" presName="sibTransFirstNode" presStyleLbl="bgShp" presStyleIdx="0" presStyleCnt="1"/>
      <dgm:spPr/>
    </dgm:pt>
    <dgm:pt modelId="{485153B3-AE4F-4A7B-BAD3-6556DE5336FB}" type="pres">
      <dgm:prSet presAssocID="{44E7E528-37DF-4D2A-9EE8-1392D8BDCC64}" presName="nodeFollowingNodes" presStyleLbl="node1" presStyleIdx="1" presStyleCnt="5">
        <dgm:presLayoutVars>
          <dgm:bulletEnabled val="1"/>
        </dgm:presLayoutVars>
      </dgm:prSet>
      <dgm:spPr/>
    </dgm:pt>
    <dgm:pt modelId="{A86E81AA-10AA-489E-8036-84ED32D80F0B}" type="pres">
      <dgm:prSet presAssocID="{5A7D2489-E964-4BDE-92A0-EFFB500B25B0}" presName="nodeFollowingNodes" presStyleLbl="node1" presStyleIdx="2" presStyleCnt="5">
        <dgm:presLayoutVars>
          <dgm:bulletEnabled val="1"/>
        </dgm:presLayoutVars>
      </dgm:prSet>
      <dgm:spPr/>
    </dgm:pt>
    <dgm:pt modelId="{C5A17A20-1DDA-49A9-8C55-4E7070A7F544}" type="pres">
      <dgm:prSet presAssocID="{66CDB646-438F-473E-AF5A-C790A96F467A}" presName="nodeFollowingNodes" presStyleLbl="node1" presStyleIdx="3" presStyleCnt="5">
        <dgm:presLayoutVars>
          <dgm:bulletEnabled val="1"/>
        </dgm:presLayoutVars>
      </dgm:prSet>
      <dgm:spPr/>
    </dgm:pt>
    <dgm:pt modelId="{9259F6F8-F33D-4A25-B4C9-CCB3567CADD7}" type="pres">
      <dgm:prSet presAssocID="{089635B5-634C-49CA-83BE-9482C03BC4AF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F6099C34-BA50-448E-8DFB-689F0638FF52}" type="presOf" srcId="{B75E643D-77D1-4630-93C5-2043760D7DFD}" destId="{E65EB980-58D5-468F-A504-9A6280FCD425}" srcOrd="0" destOrd="0" presId="urn:microsoft.com/office/officeart/2005/8/layout/cycle3"/>
    <dgm:cxn modelId="{2A1ACB25-0DEE-43B0-BF04-DD00E635012F}" type="presOf" srcId="{089635B5-634C-49CA-83BE-9482C03BC4AF}" destId="{9259F6F8-F33D-4A25-B4C9-CCB3567CADD7}" srcOrd="0" destOrd="0" presId="urn:microsoft.com/office/officeart/2005/8/layout/cycle3"/>
    <dgm:cxn modelId="{B2B19DD8-8DF4-4280-8A6B-893267AB1676}" type="presOf" srcId="{66CDB646-438F-473E-AF5A-C790A96F467A}" destId="{C5A17A20-1DDA-49A9-8C55-4E7070A7F544}" srcOrd="0" destOrd="0" presId="urn:microsoft.com/office/officeart/2005/8/layout/cycle3"/>
    <dgm:cxn modelId="{40DDAC40-3AC5-4A9E-A820-C29F411846D9}" srcId="{A8B58B12-FC4C-4AA1-9A9D-8CC293157E61}" destId="{089635B5-634C-49CA-83BE-9482C03BC4AF}" srcOrd="4" destOrd="0" parTransId="{5B2C8F18-3970-4C14-A325-AE5F263AFCFE}" sibTransId="{062B530F-CE1A-4D99-B198-5988A7C23255}"/>
    <dgm:cxn modelId="{C4B94E82-B808-4190-85C7-2B11BD7C7B47}" type="presOf" srcId="{44E7E528-37DF-4D2A-9EE8-1392D8BDCC64}" destId="{485153B3-AE4F-4A7B-BAD3-6556DE5336FB}" srcOrd="0" destOrd="0" presId="urn:microsoft.com/office/officeart/2005/8/layout/cycle3"/>
    <dgm:cxn modelId="{5F8EA8C1-51D0-4CA6-AA2F-65F5818CE658}" srcId="{A8B58B12-FC4C-4AA1-9A9D-8CC293157E61}" destId="{44E7E528-37DF-4D2A-9EE8-1392D8BDCC64}" srcOrd="1" destOrd="0" parTransId="{49AF972A-9090-449D-A6F8-03A89E3711A6}" sibTransId="{BA197AFD-A8E2-4CE4-B1E1-46F26D119EB6}"/>
    <dgm:cxn modelId="{FE714D6F-C0E1-41DC-A53B-AA6AD9D2F0E7}" srcId="{A8B58B12-FC4C-4AA1-9A9D-8CC293157E61}" destId="{B75E643D-77D1-4630-93C5-2043760D7DFD}" srcOrd="0" destOrd="0" parTransId="{2FE965ED-3B4F-4F6A-90E9-471F38FAFE17}" sibTransId="{6128F33A-4269-4B57-916B-25CF829B5515}"/>
    <dgm:cxn modelId="{9B188993-C07B-4E8C-B468-8CFF7705437E}" srcId="{A8B58B12-FC4C-4AA1-9A9D-8CC293157E61}" destId="{66CDB646-438F-473E-AF5A-C790A96F467A}" srcOrd="3" destOrd="0" parTransId="{07B55216-9519-4F34-AA65-865B19B34A73}" sibTransId="{1C386DA3-4A7C-4A98-B358-5BE8FB0454F2}"/>
    <dgm:cxn modelId="{E6A9F278-E3AD-4E8C-BB51-3E8DFF691556}" srcId="{A8B58B12-FC4C-4AA1-9A9D-8CC293157E61}" destId="{5A7D2489-E964-4BDE-92A0-EFFB500B25B0}" srcOrd="2" destOrd="0" parTransId="{89618CE9-EB14-4CE0-B0EA-7F2BB7308358}" sibTransId="{37591A26-8EF8-4AE5-B7FD-7A6D876F80F7}"/>
    <dgm:cxn modelId="{FE330083-8E73-480A-BA85-3216F47C786B}" type="presOf" srcId="{5A7D2489-E964-4BDE-92A0-EFFB500B25B0}" destId="{A86E81AA-10AA-489E-8036-84ED32D80F0B}" srcOrd="0" destOrd="0" presId="urn:microsoft.com/office/officeart/2005/8/layout/cycle3"/>
    <dgm:cxn modelId="{E3440FB4-BE31-49A1-8F0D-08DC93F70EB0}" type="presOf" srcId="{6128F33A-4269-4B57-916B-25CF829B5515}" destId="{9DFEC4BF-DADF-4E99-AEAD-05B22E44D649}" srcOrd="0" destOrd="0" presId="urn:microsoft.com/office/officeart/2005/8/layout/cycle3"/>
    <dgm:cxn modelId="{F040461F-9C38-4927-A475-4F9CB0D219E4}" type="presOf" srcId="{A8B58B12-FC4C-4AA1-9A9D-8CC293157E61}" destId="{2FAF7796-1073-4562-8415-D5722B21559C}" srcOrd="0" destOrd="0" presId="urn:microsoft.com/office/officeart/2005/8/layout/cycle3"/>
    <dgm:cxn modelId="{5034C8BA-7899-4497-BBA5-C978796027C6}" type="presParOf" srcId="{2FAF7796-1073-4562-8415-D5722B21559C}" destId="{127455F2-BC43-4D41-BCE0-5E0876027D22}" srcOrd="0" destOrd="0" presId="urn:microsoft.com/office/officeart/2005/8/layout/cycle3"/>
    <dgm:cxn modelId="{26E6F702-1022-4A32-A068-0E242A6BD6EC}" type="presParOf" srcId="{127455F2-BC43-4D41-BCE0-5E0876027D22}" destId="{E65EB980-58D5-468F-A504-9A6280FCD425}" srcOrd="0" destOrd="0" presId="urn:microsoft.com/office/officeart/2005/8/layout/cycle3"/>
    <dgm:cxn modelId="{5F19E038-7B08-4D19-BDC5-AEFAB39AA8D1}" type="presParOf" srcId="{127455F2-BC43-4D41-BCE0-5E0876027D22}" destId="{9DFEC4BF-DADF-4E99-AEAD-05B22E44D649}" srcOrd="1" destOrd="0" presId="urn:microsoft.com/office/officeart/2005/8/layout/cycle3"/>
    <dgm:cxn modelId="{9C2ABDBB-3644-4E99-9B4E-DCB9A94AA05B}" type="presParOf" srcId="{127455F2-BC43-4D41-BCE0-5E0876027D22}" destId="{485153B3-AE4F-4A7B-BAD3-6556DE5336FB}" srcOrd="2" destOrd="0" presId="urn:microsoft.com/office/officeart/2005/8/layout/cycle3"/>
    <dgm:cxn modelId="{FD652191-9D84-4879-B597-B8ADFCE02A0E}" type="presParOf" srcId="{127455F2-BC43-4D41-BCE0-5E0876027D22}" destId="{A86E81AA-10AA-489E-8036-84ED32D80F0B}" srcOrd="3" destOrd="0" presId="urn:microsoft.com/office/officeart/2005/8/layout/cycle3"/>
    <dgm:cxn modelId="{A77967CE-0C53-4440-BC7C-CBC5BA25B42F}" type="presParOf" srcId="{127455F2-BC43-4D41-BCE0-5E0876027D22}" destId="{C5A17A20-1DDA-49A9-8C55-4E7070A7F544}" srcOrd="4" destOrd="0" presId="urn:microsoft.com/office/officeart/2005/8/layout/cycle3"/>
    <dgm:cxn modelId="{1F648B24-B97E-4DF5-9A69-5CDFF0340E55}" type="presParOf" srcId="{127455F2-BC43-4D41-BCE0-5E0876027D22}" destId="{9259F6F8-F33D-4A25-B4C9-CCB3567CADD7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8FB1E1-8C72-43C8-88BE-9AB1633B362F}">
      <dsp:nvSpPr>
        <dsp:cNvPr id="0" name=""/>
        <dsp:cNvSpPr/>
      </dsp:nvSpPr>
      <dsp:spPr>
        <a:xfrm rot="16200000">
          <a:off x="414279" y="-414279"/>
          <a:ext cx="1389213" cy="2217771"/>
        </a:xfrm>
        <a:prstGeom prst="round1Rect">
          <a:avLst/>
        </a:prstGeom>
        <a:solidFill>
          <a:schemeClr val="tx1">
            <a:lumMod val="50000"/>
            <a:lumOff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spc="-50" dirty="0">
              <a:solidFill>
                <a:srgbClr val="FFC000"/>
              </a:solidFill>
              <a:latin typeface="+mj-lt"/>
              <a:ea typeface="+mj-ea"/>
              <a:cs typeface="+mj-cs"/>
            </a:rPr>
            <a:t>Social/Gender analysis</a:t>
          </a:r>
        </a:p>
      </dsp:txBody>
      <dsp:txXfrm rot="5400000">
        <a:off x="-1" y="1"/>
        <a:ext cx="2217771" cy="1041909"/>
      </dsp:txXfrm>
    </dsp:sp>
    <dsp:sp modelId="{7457680F-E42F-47A3-BD41-B34BBD07894F}">
      <dsp:nvSpPr>
        <dsp:cNvPr id="0" name=""/>
        <dsp:cNvSpPr/>
      </dsp:nvSpPr>
      <dsp:spPr>
        <a:xfrm>
          <a:off x="2217771" y="0"/>
          <a:ext cx="2217771" cy="1389213"/>
        </a:xfrm>
        <a:prstGeom prst="round1Rect">
          <a:avLst/>
        </a:prstGeom>
        <a:solidFill>
          <a:schemeClr val="tx1">
            <a:lumMod val="50000"/>
            <a:lumOff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spc="-50" dirty="0">
              <a:solidFill>
                <a:srgbClr val="FFC000"/>
              </a:solidFill>
              <a:latin typeface="+mj-lt"/>
              <a:ea typeface="+mj-ea"/>
              <a:cs typeface="+mj-cs"/>
            </a:rPr>
            <a:t>Stakeholder consultations</a:t>
          </a:r>
        </a:p>
      </dsp:txBody>
      <dsp:txXfrm>
        <a:off x="2217771" y="0"/>
        <a:ext cx="2217771" cy="1041909"/>
      </dsp:txXfrm>
    </dsp:sp>
    <dsp:sp modelId="{D2681A9F-D2F9-43F2-9226-D2C44893D77B}">
      <dsp:nvSpPr>
        <dsp:cNvPr id="0" name=""/>
        <dsp:cNvSpPr/>
      </dsp:nvSpPr>
      <dsp:spPr>
        <a:xfrm rot="10800000">
          <a:off x="0" y="1389213"/>
          <a:ext cx="2217771" cy="1389213"/>
        </a:xfrm>
        <a:prstGeom prst="round1Rect">
          <a:avLst/>
        </a:prstGeom>
        <a:solidFill>
          <a:schemeClr val="tx1">
            <a:lumMod val="50000"/>
            <a:lumOff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700" kern="1200" dirty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en-US" sz="1800" b="1" kern="1200" spc="-50" dirty="0">
              <a:solidFill>
                <a:srgbClr val="FFC000"/>
              </a:solidFill>
              <a:latin typeface="+mj-lt"/>
              <a:ea typeface="+mj-ea"/>
              <a:cs typeface="+mj-cs"/>
            </a:rPr>
            <a:t>Gender responsive results -based framework</a:t>
          </a:r>
        </a:p>
      </dsp:txBody>
      <dsp:txXfrm rot="10800000">
        <a:off x="0" y="1736516"/>
        <a:ext cx="2217771" cy="1041909"/>
      </dsp:txXfrm>
    </dsp:sp>
    <dsp:sp modelId="{006B5E82-7CB1-457B-86EA-F9E4C6B48BC1}">
      <dsp:nvSpPr>
        <dsp:cNvPr id="0" name=""/>
        <dsp:cNvSpPr/>
      </dsp:nvSpPr>
      <dsp:spPr>
        <a:xfrm rot="5400000">
          <a:off x="2632050" y="974933"/>
          <a:ext cx="1389213" cy="2217771"/>
        </a:xfrm>
        <a:prstGeom prst="round1Rect">
          <a:avLst/>
        </a:prstGeom>
        <a:solidFill>
          <a:schemeClr val="tx1">
            <a:lumMod val="50000"/>
            <a:lumOff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spc="-50" dirty="0">
              <a:solidFill>
                <a:srgbClr val="FFC000"/>
              </a:solidFill>
              <a:latin typeface="+mj-lt"/>
              <a:ea typeface="+mj-ea"/>
              <a:cs typeface="+mj-cs"/>
            </a:rPr>
            <a:t>Gender sensitive activities</a:t>
          </a:r>
        </a:p>
      </dsp:txBody>
      <dsp:txXfrm rot="-5400000">
        <a:off x="2217771" y="1736516"/>
        <a:ext cx="2217771" cy="1041909"/>
      </dsp:txXfrm>
    </dsp:sp>
    <dsp:sp modelId="{A3346AF3-E250-4FC0-A94A-BE49625B706B}">
      <dsp:nvSpPr>
        <dsp:cNvPr id="0" name=""/>
        <dsp:cNvSpPr/>
      </dsp:nvSpPr>
      <dsp:spPr>
        <a:xfrm>
          <a:off x="1552440" y="1041909"/>
          <a:ext cx="1330662" cy="694606"/>
        </a:xfrm>
        <a:prstGeom prst="roundRect">
          <a:avLst/>
        </a:prstGeom>
        <a:solidFill>
          <a:srgbClr val="0066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000" kern="1200" dirty="0">
              <a:solidFill>
                <a:srgbClr val="FFC000"/>
              </a:solidFill>
            </a:rPr>
            <a:t>Project Standards</a:t>
          </a:r>
        </a:p>
      </dsp:txBody>
      <dsp:txXfrm>
        <a:off x="1586348" y="1075817"/>
        <a:ext cx="1262846" cy="6267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FEC4BF-DADF-4E99-AEAD-05B22E44D649}">
      <dsp:nvSpPr>
        <dsp:cNvPr id="0" name=""/>
        <dsp:cNvSpPr/>
      </dsp:nvSpPr>
      <dsp:spPr>
        <a:xfrm>
          <a:off x="682281" y="-18433"/>
          <a:ext cx="3570781" cy="3570781"/>
        </a:xfrm>
        <a:prstGeom prst="circularArrow">
          <a:avLst>
            <a:gd name="adj1" fmla="val 5544"/>
            <a:gd name="adj2" fmla="val 330680"/>
            <a:gd name="adj3" fmla="val 13858443"/>
            <a:gd name="adj4" fmla="val 17335946"/>
            <a:gd name="adj5" fmla="val 5757"/>
          </a:avLst>
        </a:prstGeom>
        <a:solidFill>
          <a:srgbClr val="0066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5EB980-58D5-468F-A504-9A6280FCD425}">
      <dsp:nvSpPr>
        <dsp:cNvPr id="0" name=""/>
        <dsp:cNvSpPr/>
      </dsp:nvSpPr>
      <dsp:spPr>
        <a:xfrm>
          <a:off x="1661582" y="789"/>
          <a:ext cx="1612180" cy="806090"/>
        </a:xfrm>
        <a:prstGeom prst="roundRect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rgbClr val="006600"/>
              </a:solidFill>
              <a:latin typeface="Aharoni" panose="02010803020104030203" pitchFamily="2" charset="-79"/>
              <a:cs typeface="Aharoni" panose="02010803020104030203" pitchFamily="2" charset="-79"/>
            </a:rPr>
            <a:t>results-based management</a:t>
          </a:r>
        </a:p>
      </dsp:txBody>
      <dsp:txXfrm>
        <a:off x="1700932" y="40139"/>
        <a:ext cx="1533480" cy="727390"/>
      </dsp:txXfrm>
    </dsp:sp>
    <dsp:sp modelId="{485153B3-AE4F-4A7B-BAD3-6556DE5336FB}">
      <dsp:nvSpPr>
        <dsp:cNvPr id="0" name=""/>
        <dsp:cNvSpPr/>
      </dsp:nvSpPr>
      <dsp:spPr>
        <a:xfrm>
          <a:off x="3109776" y="1052963"/>
          <a:ext cx="1612180" cy="806090"/>
        </a:xfrm>
        <a:prstGeom prst="roundRect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rgbClr val="006600"/>
              </a:solidFill>
              <a:latin typeface="Aharoni" panose="02010803020104030203" pitchFamily="2" charset="-79"/>
              <a:cs typeface="Aharoni" panose="02010803020104030203" pitchFamily="2" charset="-79"/>
            </a:rPr>
            <a:t>knowledge &amp;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rgbClr val="006600"/>
              </a:solidFill>
              <a:latin typeface="Aharoni" panose="02010803020104030203" pitchFamily="2" charset="-79"/>
              <a:cs typeface="Aharoni" panose="02010803020104030203" pitchFamily="2" charset="-79"/>
            </a:rPr>
            <a:t>learning </a:t>
          </a:r>
        </a:p>
      </dsp:txBody>
      <dsp:txXfrm>
        <a:off x="3149126" y="1092313"/>
        <a:ext cx="1533480" cy="727390"/>
      </dsp:txXfrm>
    </dsp:sp>
    <dsp:sp modelId="{A86E81AA-10AA-489E-8036-84ED32D80F0B}">
      <dsp:nvSpPr>
        <dsp:cNvPr id="0" name=""/>
        <dsp:cNvSpPr/>
      </dsp:nvSpPr>
      <dsp:spPr>
        <a:xfrm>
          <a:off x="2556615" y="2755418"/>
          <a:ext cx="1612180" cy="806090"/>
        </a:xfrm>
        <a:prstGeom prst="roundRect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rgbClr val="006600"/>
              </a:solidFill>
              <a:latin typeface="Aharoni" panose="02010803020104030203" pitchFamily="2" charset="-79"/>
              <a:cs typeface="Aharoni" panose="02010803020104030203" pitchFamily="2" charset="-79"/>
            </a:rPr>
            <a:t>capacity building</a:t>
          </a:r>
        </a:p>
      </dsp:txBody>
      <dsp:txXfrm>
        <a:off x="2595965" y="2794768"/>
        <a:ext cx="1533480" cy="727390"/>
      </dsp:txXfrm>
    </dsp:sp>
    <dsp:sp modelId="{C5A17A20-1DDA-49A9-8C55-4E7070A7F544}">
      <dsp:nvSpPr>
        <dsp:cNvPr id="0" name=""/>
        <dsp:cNvSpPr/>
      </dsp:nvSpPr>
      <dsp:spPr>
        <a:xfrm>
          <a:off x="766548" y="2755418"/>
          <a:ext cx="1612180" cy="806090"/>
        </a:xfrm>
        <a:prstGeom prst="roundRect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rgbClr val="006600"/>
              </a:solidFill>
              <a:latin typeface="Aharoni" panose="02010803020104030203" pitchFamily="2" charset="-79"/>
              <a:cs typeface="Aharoni" panose="02010803020104030203" pitchFamily="2" charset="-79"/>
            </a:rPr>
            <a:t>programming &amp; policy</a:t>
          </a:r>
        </a:p>
      </dsp:txBody>
      <dsp:txXfrm>
        <a:off x="805898" y="2794768"/>
        <a:ext cx="1533480" cy="727390"/>
      </dsp:txXfrm>
    </dsp:sp>
    <dsp:sp modelId="{9259F6F8-F33D-4A25-B4C9-CCB3567CADD7}">
      <dsp:nvSpPr>
        <dsp:cNvPr id="0" name=""/>
        <dsp:cNvSpPr/>
      </dsp:nvSpPr>
      <dsp:spPr>
        <a:xfrm>
          <a:off x="213387" y="1052963"/>
          <a:ext cx="1612180" cy="806090"/>
        </a:xfrm>
        <a:prstGeom prst="roundRect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rgbClr val="006600"/>
              </a:solidFill>
              <a:latin typeface="Aharoni" panose="02010803020104030203" pitchFamily="2" charset="-79"/>
              <a:cs typeface="Aharoni" panose="02010803020104030203" pitchFamily="2" charset="-79"/>
            </a:rPr>
            <a:t>project cycle</a:t>
          </a:r>
        </a:p>
      </dsp:txBody>
      <dsp:txXfrm>
        <a:off x="252737" y="1092313"/>
        <a:ext cx="1533480" cy="727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72320" cy="458139"/>
          </a:xfrm>
          <a:prstGeom prst="rect">
            <a:avLst/>
          </a:prstGeom>
        </p:spPr>
        <p:txBody>
          <a:bodyPr vert="horz" lIns="90613" tIns="45307" rIns="90613" bIns="4530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123" y="4"/>
            <a:ext cx="2972320" cy="458139"/>
          </a:xfrm>
          <a:prstGeom prst="rect">
            <a:avLst/>
          </a:prstGeom>
        </p:spPr>
        <p:txBody>
          <a:bodyPr vert="horz" lIns="90613" tIns="45307" rIns="90613" bIns="45307" rtlCol="0"/>
          <a:lstStyle>
            <a:lvl1pPr algn="r">
              <a:defRPr sz="1200"/>
            </a:lvl1pPr>
          </a:lstStyle>
          <a:p>
            <a:fld id="{A9E64CFF-E1D8-4AD5-A0F3-BDDB05A30290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5864"/>
            <a:ext cx="2972320" cy="458138"/>
          </a:xfrm>
          <a:prstGeom prst="rect">
            <a:avLst/>
          </a:prstGeom>
        </p:spPr>
        <p:txBody>
          <a:bodyPr vert="horz" lIns="90613" tIns="45307" rIns="90613" bIns="4530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123" y="8685864"/>
            <a:ext cx="2972320" cy="458138"/>
          </a:xfrm>
          <a:prstGeom prst="rect">
            <a:avLst/>
          </a:prstGeom>
        </p:spPr>
        <p:txBody>
          <a:bodyPr vert="horz" lIns="90613" tIns="45307" rIns="90613" bIns="45307" rtlCol="0" anchor="b"/>
          <a:lstStyle>
            <a:lvl1pPr algn="r">
              <a:defRPr sz="1200"/>
            </a:lvl1pPr>
          </a:lstStyle>
          <a:p>
            <a:fld id="{A812BFF9-3868-4A6D-A236-96AA248BE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79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71799" cy="458788"/>
          </a:xfrm>
          <a:prstGeom prst="rect">
            <a:avLst/>
          </a:prstGeom>
        </p:spPr>
        <p:txBody>
          <a:bodyPr vert="horz" lIns="92118" tIns="46058" rIns="92118" bIns="460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5" y="1"/>
            <a:ext cx="2971799" cy="458788"/>
          </a:xfrm>
          <a:prstGeom prst="rect">
            <a:avLst/>
          </a:prstGeom>
        </p:spPr>
        <p:txBody>
          <a:bodyPr vert="horz" lIns="92118" tIns="46058" rIns="92118" bIns="46058" rtlCol="0"/>
          <a:lstStyle>
            <a:lvl1pPr algn="r">
              <a:defRPr sz="1200"/>
            </a:lvl1pPr>
          </a:lstStyle>
          <a:p>
            <a:fld id="{DB33CBCF-6347-4917-90A9-F8EED2A58621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8" tIns="46058" rIns="92118" bIns="460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4"/>
            <a:ext cx="5486400" cy="3600449"/>
          </a:xfrm>
          <a:prstGeom prst="rect">
            <a:avLst/>
          </a:prstGeom>
        </p:spPr>
        <p:txBody>
          <a:bodyPr vert="horz" lIns="92118" tIns="46058" rIns="92118" bIns="460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685217"/>
            <a:ext cx="2971799" cy="458787"/>
          </a:xfrm>
          <a:prstGeom prst="rect">
            <a:avLst/>
          </a:prstGeom>
        </p:spPr>
        <p:txBody>
          <a:bodyPr vert="horz" lIns="92118" tIns="46058" rIns="92118" bIns="460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5" y="8685217"/>
            <a:ext cx="2971799" cy="458787"/>
          </a:xfrm>
          <a:prstGeom prst="rect">
            <a:avLst/>
          </a:prstGeom>
        </p:spPr>
        <p:txBody>
          <a:bodyPr vert="horz" lIns="92118" tIns="46058" rIns="92118" bIns="46058" rtlCol="0" anchor="b"/>
          <a:lstStyle>
            <a:lvl1pPr algn="r">
              <a:defRPr sz="1200"/>
            </a:lvl1pPr>
          </a:lstStyle>
          <a:p>
            <a:fld id="{B7CF3E40-8558-4071-8913-B0651FCB3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81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05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F3E40-8558-4071-8913-B0651FCB35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308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F3E40-8558-4071-8913-B0651FCB35B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253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6588" y="1154113"/>
            <a:ext cx="5538787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C37F9C5-DADA-40EF-BCE0-F0AA5007CB7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874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6588" y="1154113"/>
            <a:ext cx="5538787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3594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aseline="0" dirty="0"/>
              <a:t>GEF together with many  of its agencies developed the gender Equality Action Plan,</a:t>
            </a:r>
            <a:r>
              <a:rPr lang="en-US" sz="1100" dirty="0"/>
              <a:t> </a:t>
            </a:r>
            <a:r>
              <a:rPr lang="en-US" sz="1100" baseline="0" dirty="0"/>
              <a:t>2014,</a:t>
            </a:r>
            <a:r>
              <a:rPr lang="en-US" sz="1100" dirty="0"/>
              <a:t> which outlines a set of specific and agreed actions and priority areas.</a:t>
            </a:r>
          </a:p>
          <a:p>
            <a:pPr defTabSz="923594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/>
              <a:t>It</a:t>
            </a:r>
            <a:r>
              <a:rPr lang="en-US" sz="1100" baseline="0" dirty="0"/>
              <a:t> builds on </a:t>
            </a:r>
            <a:r>
              <a:rPr lang="en-US" sz="1100" dirty="0"/>
              <a:t>the existing and planned gender strategies and plans of the GEF Agencies and is organized around a set of  mutually reinforcing components (entry points) and</a:t>
            </a:r>
            <a:r>
              <a:rPr lang="en-US" sz="1100" baseline="0" dirty="0"/>
              <a:t> </a:t>
            </a:r>
            <a:r>
              <a:rPr lang="en-US" sz="1100" dirty="0"/>
              <a:t>commits the GEF SEC to </a:t>
            </a:r>
          </a:p>
          <a:p>
            <a:pPr marL="340690" marR="0" lvl="1" indent="-34069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lang="en-US" sz="1100" b="1" u="sng" dirty="0"/>
              <a:t>Capacity Development</a:t>
            </a:r>
            <a:r>
              <a:rPr lang="en-US" sz="1100" dirty="0"/>
              <a:t>: Strengthen capacity at GEFSEC  and country counterparts</a:t>
            </a:r>
          </a:p>
          <a:p>
            <a:pPr marL="340690" lvl="1" indent="-34069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rabicPeriod"/>
            </a:pPr>
            <a:r>
              <a:rPr lang="en-US" sz="1100" b="1" u="sng" dirty="0"/>
              <a:t>Project Cycle</a:t>
            </a:r>
            <a:r>
              <a:rPr lang="en-US" sz="1100" dirty="0"/>
              <a:t>:</a:t>
            </a:r>
            <a:r>
              <a:rPr lang="en-US" sz="1100" b="1" dirty="0"/>
              <a:t> </a:t>
            </a:r>
            <a:r>
              <a:rPr lang="en-US" sz="1100" dirty="0"/>
              <a:t>Strengthen gender equality and women empowerment responsiveness in GEF project cycle management processes and procedures, including improving templates, development of guidelines/checklist for gender mainstreaming;</a:t>
            </a:r>
          </a:p>
          <a:p>
            <a:pPr marL="340690" lvl="1" indent="-34069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rabicPeriod"/>
            </a:pPr>
            <a:r>
              <a:rPr lang="en-US" sz="1100" b="1" u="sng" dirty="0"/>
              <a:t>Policy and Programs</a:t>
            </a:r>
            <a:r>
              <a:rPr lang="en-US" sz="1100" dirty="0"/>
              <a:t>: Mainstream gender considerations in key GEF policies, programs and support gender responsive projects, based on country demand and GEF 6 Strategy; </a:t>
            </a:r>
          </a:p>
          <a:p>
            <a:pPr marL="340690" lvl="1" indent="-34069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rabicPeriod"/>
            </a:pPr>
            <a:r>
              <a:rPr lang="en-US" sz="1100" b="1" u="sng" dirty="0"/>
              <a:t>Knowledge/Learning</a:t>
            </a:r>
            <a:r>
              <a:rPr lang="en-US" sz="1100" dirty="0"/>
              <a:t>: Enhance knowledge on gender equality and women’s empowerment related to the GEF strategy and project portfolio, including a GEF webpage on gender to facilitate knowledge exchange and communication</a:t>
            </a:r>
          </a:p>
          <a:p>
            <a:pPr marL="340690" lvl="1" indent="-34069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rabicPeriod"/>
            </a:pPr>
            <a:r>
              <a:rPr lang="en-US" sz="1100" b="1" u="sng" dirty="0"/>
              <a:t>RBM</a:t>
            </a:r>
            <a:r>
              <a:rPr lang="en-US" sz="1100" dirty="0"/>
              <a:t>:</a:t>
            </a:r>
            <a:r>
              <a:rPr lang="en-US" sz="1100" b="1" dirty="0"/>
              <a:t> </a:t>
            </a:r>
            <a:r>
              <a:rPr lang="en-US" sz="1100" dirty="0"/>
              <a:t>Ensure GEF-wide accountability for gender mainstreaming by strengthening corporate and focal area level indicators to help track progress on gender mainstreaming</a:t>
            </a:r>
          </a:p>
          <a:p>
            <a:pPr marL="0" lvl="1" defTabSz="908513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/>
          </a:p>
          <a:p>
            <a:pPr marL="0" lvl="1" defTabSz="9085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/>
              <a:t>Commitment to work in partnership – GEF Gender partnership</a:t>
            </a:r>
            <a:endParaRPr lang="en-US" sz="1050" i="1" dirty="0">
              <a:latin typeface="+mn-lt"/>
              <a:cs typeface="Aharoni" panose="02010803020104030203" pitchFamily="2" charset="-79"/>
            </a:endParaRP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50" i="1" dirty="0">
                <a:latin typeface="+mn-lt"/>
                <a:cs typeface="Aharoni" panose="02010803020104030203" pitchFamily="2" charset="-79"/>
              </a:rPr>
              <a:t>Growing</a:t>
            </a:r>
            <a:r>
              <a:rPr lang="en-US" sz="1050" i="1" baseline="0" dirty="0">
                <a:latin typeface="+mn-lt"/>
                <a:cs typeface="Aharoni" panose="02010803020104030203" pitchFamily="2" charset="-79"/>
              </a:rPr>
              <a:t> </a:t>
            </a:r>
            <a:r>
              <a:rPr lang="en-US" sz="1050" i="1" dirty="0">
                <a:latin typeface="+mn-lt"/>
                <a:cs typeface="Aharoni" panose="02010803020104030203" pitchFamily="2" charset="-79"/>
              </a:rPr>
              <a:t>elevation of gender in key environmental conventions</a:t>
            </a:r>
            <a:r>
              <a:rPr lang="en-US" sz="1050" i="1" baseline="0" dirty="0">
                <a:latin typeface="+mn-lt"/>
                <a:cs typeface="Aharoni" panose="02010803020104030203" pitchFamily="2" charset="-79"/>
              </a:rPr>
              <a:t>, as well as growing body of knowledge and evidence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50" i="1" dirty="0">
                <a:latin typeface="+mn-lt"/>
                <a:cs typeface="Aharoni" panose="02010803020104030203" pitchFamily="2" charset="-79"/>
              </a:rPr>
              <a:t>GEF gender partnership – a community of practice driven by similar goals (comprising cutting</a:t>
            </a:r>
            <a:r>
              <a:rPr lang="en-US" sz="1050" i="1" baseline="0" dirty="0">
                <a:latin typeface="+mn-lt"/>
                <a:cs typeface="Aharoni" panose="02010803020104030203" pitchFamily="2" charset="-79"/>
              </a:rPr>
              <a:t> edge expertise on gender across a broad range of organizations working on the environmental and development sphere)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50" i="1" dirty="0">
                <a:latin typeface="+mn-lt"/>
                <a:cs typeface="Aharoni" panose="02010803020104030203" pitchFamily="2" charset="-79"/>
              </a:rPr>
              <a:t>Update</a:t>
            </a:r>
            <a:r>
              <a:rPr lang="en-US" sz="1050" i="1" baseline="0" dirty="0">
                <a:latin typeface="+mn-lt"/>
                <a:cs typeface="Aharoni" panose="02010803020104030203" pitchFamily="2" charset="-79"/>
              </a:rPr>
              <a:t> GEF’s Policy on gender, guidelines and supportive activities </a:t>
            </a:r>
            <a:endParaRPr lang="en-US" sz="1050" i="1" dirty="0">
              <a:latin typeface="+mn-lt"/>
              <a:cs typeface="Aharoni" panose="02010803020104030203" pitchFamily="2" charset="-79"/>
            </a:endParaRPr>
          </a:p>
          <a:p>
            <a:pPr marL="0" indent="0">
              <a:buClr>
                <a:srgbClr val="006600"/>
              </a:buClr>
              <a:buNone/>
            </a:pPr>
            <a:endParaRPr lang="en-US" i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C37F9C5-DADA-40EF-BCE0-F0AA5007CB7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128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6588" y="1154113"/>
            <a:ext cx="5538787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C37F9C5-DADA-40EF-BCE0-F0AA5007CB7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72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6588" y="1154113"/>
            <a:ext cx="5538787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C37F9C5-DADA-40EF-BCE0-F0AA5007CB7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0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6588" y="1154113"/>
            <a:ext cx="5538787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>
              <a:buClr>
                <a:srgbClr val="006600"/>
              </a:buClr>
              <a:buSzPct val="200000"/>
              <a:buFont typeface="Wingdings" panose="05000000000000000000" pitchFamily="2" charset="2"/>
              <a:buNone/>
            </a:pPr>
            <a:endParaRPr lang="en-US" sz="14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1" indent="-34290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endParaRPr lang="en-GB" sz="1000" b="0" dirty="0">
              <a:latin typeface="+mn-lt"/>
              <a:cs typeface="Aharoni" panose="02010803020104030203" pitchFamily="2" charset="-79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000" b="0" i="0" baseline="0" dirty="0">
              <a:latin typeface="+mn-lt"/>
              <a:cs typeface="Aharoni" panose="02010803020104030203" pitchFamily="2" charset="-79"/>
            </a:endParaRPr>
          </a:p>
          <a:p>
            <a:endParaRPr lang="en-US" sz="1000" b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C37F9C5-DADA-40EF-BCE0-F0AA5007CB7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07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6588" y="1154113"/>
            <a:ext cx="5538787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000" b="0" dirty="0">
              <a:latin typeface="+mn-lt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C37F9C5-DADA-40EF-BCE0-F0AA5007CB7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512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6588" y="1154113"/>
            <a:ext cx="5538787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sz="12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C37F9C5-DADA-40EF-BCE0-F0AA5007CB7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439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F3E40-8558-4071-8913-B0651FCB35B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9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F3E40-8558-4071-8913-B0651FCB35B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91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F3E40-8558-4071-8913-B0651FCB35B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848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F3E40-8558-4071-8913-B0651FCB35B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134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DE11-8EC1-492F-9B9A-9F6E3D056FCD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GEF Gender Partnership Workshop, May 4 -6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38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1BA1-F17F-4728-B71A-EA50C0FA2C60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GEF Gender Partnership Workshop, May 4 -6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767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9DF3-5227-41A2-882B-DF74A33A6A69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GEF Gender Partnership Workshop, May 4 -6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00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1CE0-EAD5-45AD-B0E2-EA49FE2B88BE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GEF Gender Partnership Workshop, May 4 -6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84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630C-A283-447E-835A-10ED21FE8A6B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GEF Gender Partnership Workshop, May 4 -6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761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76D9-FFCC-47B9-BCA4-1ADD3E1B4979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GEF Gender Partnership Workshop, May 4 -6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3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1CEB-CD9D-44B9-8980-A84D29BCE57C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GEF Gender Partnership Workshop, May 4 -6 2016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2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B904-75F2-4EC1-BDCF-0390E1EFAF97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GEF Gender Partnership Workshop, May 4 -6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669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9616-588B-4005-B369-87E8090B9624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GEF Gender Partnership Workshop, May 4 -6 2016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48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41CD6D9-7867-4148-9110-64A9ED2320B4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GEF Gender Partnership Workshop, May 4 -6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4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E191-6B81-4DB0-AAB2-1573F635E4A2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GEF Gender Partnership Workshop, May 4 -6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75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B068BDA-3491-4295-BBEB-C3409FB80AAB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GEF Gender Partnership Workshop, May 4 -6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980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pbarrera@thegef.or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richardsontemm@thegef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6600"/>
                </a:solidFill>
              </a:rPr>
              <a:t>          	stakeholder </a:t>
            </a:r>
            <a:r>
              <a:rPr lang="en-US" sz="4000" b="1">
                <a:solidFill>
                  <a:srgbClr val="006600"/>
                </a:solidFill>
              </a:rPr>
              <a:t>engagement and		</a:t>
            </a:r>
            <a:r>
              <a:rPr lang="en-US" sz="4000" b="1" dirty="0">
                <a:solidFill>
                  <a:srgbClr val="006600"/>
                </a:solidFill>
              </a:rPr>
              <a:t>	</a:t>
            </a:r>
            <a:r>
              <a:rPr lang="en-US" sz="4000" b="1">
                <a:solidFill>
                  <a:srgbClr val="006600"/>
                </a:solidFill>
              </a:rPr>
              <a:t>	gender </a:t>
            </a:r>
            <a:r>
              <a:rPr lang="en-US" sz="4000" b="1" dirty="0">
                <a:solidFill>
                  <a:srgbClr val="006600"/>
                </a:solidFill>
              </a:rPr>
              <a:t>mainstreaming</a:t>
            </a: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1097280" y="4325112"/>
            <a:ext cx="10058400" cy="1143000"/>
          </a:xfrm>
        </p:spPr>
        <p:txBody>
          <a:bodyPr>
            <a:normAutofit lnSpcReduction="10000"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b="1" cap="none" dirty="0"/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b="1" cap="none" dirty="0"/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cap="none" dirty="0">
                <a:solidFill>
                  <a:srgbClr val="006600"/>
                </a:solidFill>
              </a:rPr>
              <a:t>Expanded Constituency Workshop 2017</a:t>
            </a:r>
            <a:endParaRPr lang="en-US" sz="1600" b="1" cap="none" dirty="0">
              <a:solidFill>
                <a:srgbClr val="006600"/>
              </a:solidFill>
            </a:endParaRPr>
          </a:p>
        </p:txBody>
      </p:sp>
      <p:pic>
        <p:nvPicPr>
          <p:cNvPr id="7" name="Picture 6" descr="https://www.thegef.org/gef/sites/thegef.org/files/Images/GEF-notag-lowres_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7280" y="3098547"/>
            <a:ext cx="1626465" cy="2020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477406" y="1623848"/>
            <a:ext cx="6678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2800" b="1" spc="-50" dirty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36078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     	</a:t>
            </a:r>
            <a:r>
              <a:rPr lang="en-US" sz="2800" b="1" dirty="0">
                <a:solidFill>
                  <a:srgbClr val="006600"/>
                </a:solidFill>
              </a:rPr>
              <a:t>Project implications 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5517" y="2779918"/>
            <a:ext cx="1987551" cy="1216072"/>
          </a:xfrm>
        </p:spPr>
        <p:txBody>
          <a:bodyPr>
            <a:noAutofit/>
          </a:bodyPr>
          <a:lstStyle/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875" y="2562726"/>
            <a:ext cx="5907229" cy="3631875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4300" b="1" dirty="0"/>
          </a:p>
          <a:p>
            <a:pPr marL="292608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4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92608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4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chemeClr val="tx1"/>
                </a:solidFill>
              </a:rPr>
              <a:t>Report on stakeholder engagement;</a:t>
            </a: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chemeClr val="tx1"/>
                </a:solidFill>
              </a:rPr>
              <a:t>Report on gender dimensions and associated results;</a:t>
            </a: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chemeClr val="tx1"/>
                </a:solidFill>
              </a:rPr>
              <a:t>Adjust project activities and foster learning;</a:t>
            </a: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chemeClr val="tx1"/>
                </a:solidFill>
              </a:rPr>
              <a:t>Include women and stakeholders in monitoring and evaluation activities.</a:t>
            </a: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endParaRPr lang="en-US" sz="8000" dirty="0">
              <a:solidFill>
                <a:schemeClr val="tx1"/>
              </a:solidFill>
            </a:endParaRPr>
          </a:p>
          <a:p>
            <a:pPr marL="292608" lvl="1" indent="0">
              <a:lnSpc>
                <a:spcPct val="120000"/>
              </a:lnSpc>
              <a:buClr>
                <a:srgbClr val="006600"/>
              </a:buClr>
              <a:buSzPct val="200000"/>
              <a:buNone/>
            </a:pPr>
            <a:endParaRPr lang="en-US" sz="8000" dirty="0">
              <a:solidFill>
                <a:schemeClr val="tx1"/>
              </a:solidFill>
            </a:endParaRP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endParaRPr lang="en-US" sz="8000" dirty="0">
              <a:solidFill>
                <a:schemeClr val="tx1"/>
              </a:solidFill>
            </a:endParaRPr>
          </a:p>
          <a:p>
            <a:pPr lvl="0"/>
            <a:r>
              <a:rPr lang="en-US" sz="1200" dirty="0">
                <a:solidFill>
                  <a:schemeClr val="tx1"/>
                </a:solidFill>
              </a:rPr>
              <a:t>;</a:t>
            </a:r>
            <a:endParaRPr lang="en-US" sz="1800" dirty="0">
              <a:solidFill>
                <a:schemeClr val="tx1"/>
              </a:solidFill>
            </a:endParaRPr>
          </a:p>
          <a:p>
            <a:pPr marL="285750" lvl="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8000" b="1" dirty="0">
              <a:solidFill>
                <a:schemeClr val="tx1"/>
              </a:solidFill>
            </a:endParaRP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2500" b="1" dirty="0"/>
          </a:p>
          <a:p>
            <a:pPr marL="0" lvl="1" indent="0">
              <a:buClr>
                <a:schemeClr val="accent6">
                  <a:lumMod val="50000"/>
                </a:schemeClr>
              </a:buClr>
              <a:buNone/>
            </a:pPr>
            <a:endParaRPr lang="en-US" sz="20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  <p:pic>
        <p:nvPicPr>
          <p:cNvPr id="9" name="Picture 8" descr="https://www.thegef.org/gef/sites/thegef.org/files/Images/GEF-notag-lowres_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7280" y="872177"/>
            <a:ext cx="883184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39137" y="2396444"/>
            <a:ext cx="738664" cy="3381153"/>
          </a:xfrm>
          <a:prstGeom prst="rect">
            <a:avLst/>
          </a:prstGeom>
          <a:solidFill>
            <a:srgbClr val="006600"/>
          </a:solidFill>
        </p:spPr>
        <p:txBody>
          <a:bodyPr vert="vert"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Project monitoring and evaluation  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1670326" y="3210720"/>
            <a:ext cx="1987550" cy="1752600"/>
          </a:xfrm>
          <a:prstGeom prst="rightArrow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n w="0"/>
                <a:solidFill>
                  <a:schemeClr val="bg1"/>
                </a:solidFill>
              </a:rPr>
              <a:t>Best practices &amp; standards</a:t>
            </a:r>
          </a:p>
        </p:txBody>
      </p:sp>
    </p:spTree>
    <p:extLst>
      <p:ext uri="{BB962C8B-B14F-4D97-AF65-F5344CB8AC3E}">
        <p14:creationId xmlns:p14="http://schemas.microsoft.com/office/powerpoint/2010/main" val="13625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	</a:t>
            </a:r>
            <a:r>
              <a:rPr lang="en-US" altLang="en-US" sz="2800" b="1" dirty="0">
                <a:solidFill>
                  <a:srgbClr val="006600"/>
                </a:solidFill>
              </a:rPr>
              <a:t>Working Group on Public Involvement (2014)</a:t>
            </a:r>
            <a:endParaRPr lang="en-US" sz="2800" b="1" dirty="0">
              <a:solidFill>
                <a:srgbClr val="006600"/>
              </a:solidFill>
            </a:endParaRPr>
          </a:p>
        </p:txBody>
      </p:sp>
      <p:pic>
        <p:nvPicPr>
          <p:cNvPr id="8" name="Picture 7" descr="https://www.thegef.org/gef/sites/thegef.org/files/Images/GEF-notag-lowres_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7280" y="593445"/>
            <a:ext cx="883184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13832" y="2057698"/>
            <a:ext cx="3197946" cy="4114502"/>
          </a:xfrm>
          <a:ln>
            <a:solidFill>
              <a:srgbClr val="006600"/>
            </a:solidFill>
          </a:ln>
        </p:spPr>
        <p:txBody>
          <a:bodyPr>
            <a:normAutofit/>
          </a:bodyPr>
          <a:lstStyle/>
          <a:p>
            <a:pPr marL="639762" indent="-342900">
              <a:buClr>
                <a:srgbClr val="006600"/>
              </a:buClr>
              <a:buFont typeface="Wingdings" panose="05000000000000000000" pitchFamily="2" charset="2"/>
              <a:buChar char="§"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639762" indent="-342900">
              <a:buClr>
                <a:srgbClr val="006600"/>
              </a:buClr>
              <a:buFont typeface="Wingdings" panose="05000000000000000000" pitchFamily="2" charset="2"/>
              <a:buChar char="§"/>
            </a:pPr>
            <a:r>
              <a:rPr lang="en-US" altLang="en-US" sz="1800" dirty="0">
                <a:ea typeface="ＭＳ Ｐゴシック" panose="020B0600070205080204" pitchFamily="34" charset="-128"/>
              </a:rPr>
              <a:t>review Agency policies and procedures </a:t>
            </a:r>
          </a:p>
          <a:p>
            <a:pPr marL="639762" indent="-342900">
              <a:buClr>
                <a:srgbClr val="006600"/>
              </a:buClr>
              <a:buFont typeface="Wingdings" panose="05000000000000000000" pitchFamily="2" charset="2"/>
              <a:buChar char="§"/>
            </a:pPr>
            <a:r>
              <a:rPr lang="en-US" altLang="en-US" sz="1800" dirty="0">
                <a:ea typeface="ＭＳ Ｐゴシック" panose="020B0600070205080204" pitchFamily="34" charset="-128"/>
              </a:rPr>
              <a:t>compile Agency best practices</a:t>
            </a:r>
          </a:p>
          <a:p>
            <a:pPr marL="639762" indent="-342900">
              <a:buClr>
                <a:srgbClr val="006600"/>
              </a:buClr>
              <a:buFont typeface="Wingdings" panose="05000000000000000000" pitchFamily="2" charset="2"/>
              <a:buChar char="§"/>
            </a:pPr>
            <a:r>
              <a:rPr lang="en-US" altLang="en-US" sz="1800" dirty="0">
                <a:ea typeface="ＭＳ Ｐゴシック" panose="020B0600070205080204" pitchFamily="34" charset="-128"/>
              </a:rPr>
              <a:t>review GEF monitoring practices of public involvement</a:t>
            </a:r>
          </a:p>
          <a:p>
            <a:pPr marL="639762" indent="-342900">
              <a:buClr>
                <a:srgbClr val="006600"/>
              </a:buClr>
              <a:buFont typeface="Wingdings" panose="05000000000000000000" pitchFamily="2" charset="2"/>
              <a:buChar char="§"/>
            </a:pPr>
            <a:r>
              <a:rPr lang="en-US" altLang="en-US" sz="1800" dirty="0">
                <a:ea typeface="ＭＳ Ｐゴシック" panose="020B0600070205080204" pitchFamily="34" charset="-128"/>
              </a:rPr>
              <a:t>provide recommendations to enhance PIP</a:t>
            </a:r>
          </a:p>
          <a:p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"/>
          </p:nvPr>
        </p:nvSpPr>
        <p:spPr>
          <a:xfrm>
            <a:off x="4449192" y="2061998"/>
            <a:ext cx="3347272" cy="4110202"/>
          </a:xfrm>
          <a:ln>
            <a:solidFill>
              <a:srgbClr val="006600"/>
            </a:solidFill>
          </a:ln>
        </p:spPr>
        <p:txBody>
          <a:bodyPr>
            <a:noAutofit/>
          </a:bodyPr>
          <a:lstStyle/>
          <a:p>
            <a:pPr marL="296862" lvl="1" indent="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006600"/>
              </a:buClr>
              <a:buSzPct val="100000"/>
              <a:buNone/>
            </a:pPr>
            <a:r>
              <a:rPr lang="en-US" altLang="en-US" sz="2000" b="1" dirty="0">
                <a:ea typeface="ＭＳ Ｐゴシック" panose="020B0600070205080204" pitchFamily="34" charset="-128"/>
              </a:rPr>
              <a:t>Develop a plan to revise PIP</a:t>
            </a:r>
          </a:p>
          <a:p>
            <a:pPr marL="639762" lvl="2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639762" lvl="2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1600" i="1" dirty="0">
                <a:ea typeface="ＭＳ Ｐゴシック" panose="020B0600070205080204" pitchFamily="34" charset="-128"/>
              </a:rPr>
              <a:t>Lacks clarity and consistency of operational policy (e.g. unclear mix of aspirational principles and affirmative policy mandates)</a:t>
            </a:r>
          </a:p>
          <a:p>
            <a:pPr marL="639762" lvl="2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</a:pPr>
            <a:endParaRPr lang="en-US" altLang="en-US" sz="1600" i="1" dirty="0">
              <a:ea typeface="ＭＳ Ｐゴシック" panose="020B0600070205080204" pitchFamily="34" charset="-128"/>
            </a:endParaRPr>
          </a:p>
          <a:p>
            <a:pPr marL="639762" lvl="2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1600" i="1" dirty="0">
                <a:ea typeface="ＭＳ Ｐゴシック" panose="020B0600070205080204" pitchFamily="34" charset="-128"/>
              </a:rPr>
              <a:t>Should align and reflect policies and advances in past 20 years</a:t>
            </a:r>
          </a:p>
          <a:p>
            <a:pPr marL="296862" lvl="2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100000"/>
              <a:buNone/>
            </a:pPr>
            <a:endParaRPr lang="en-US" altLang="en-US" sz="1600" i="1" dirty="0">
              <a:ea typeface="ＭＳ Ｐゴシック" panose="020B0600070205080204" pitchFamily="34" charset="-128"/>
            </a:endParaRPr>
          </a:p>
          <a:p>
            <a:pPr marL="639762" lvl="2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1600" i="1" dirty="0">
                <a:ea typeface="ＭＳ Ｐゴシック" panose="020B0600070205080204" pitchFamily="34" charset="-128"/>
              </a:rPr>
              <a:t>Need to agree on clearer mandates to support better stakeholder engagement across increasingly diverse GEF partnership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3000" y="2044202"/>
            <a:ext cx="461665" cy="3971587"/>
          </a:xfrm>
          <a:prstGeom prst="rect">
            <a:avLst/>
          </a:prstGeom>
          <a:solidFill>
            <a:srgbClr val="006600"/>
          </a:solidFill>
        </p:spPr>
        <p:txBody>
          <a:bodyPr vert="vert"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Activities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79374" y="2053100"/>
            <a:ext cx="461665" cy="3971587"/>
          </a:xfrm>
          <a:prstGeom prst="rect">
            <a:avLst/>
          </a:prstGeom>
          <a:solidFill>
            <a:srgbClr val="006600"/>
          </a:solidFill>
        </p:spPr>
        <p:txBody>
          <a:bodyPr vert="vert"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Findings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69442" y="2398882"/>
            <a:ext cx="3296653" cy="286232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US" b="1" dirty="0">
              <a:solidFill>
                <a:srgbClr val="006600"/>
              </a:solidFill>
            </a:endParaRPr>
          </a:p>
          <a:p>
            <a:r>
              <a:rPr lang="en-US" b="1" dirty="0">
                <a:solidFill>
                  <a:srgbClr val="006600"/>
                </a:solidFill>
              </a:rPr>
              <a:t>MOVING FORWARD </a:t>
            </a:r>
          </a:p>
          <a:p>
            <a:endParaRPr lang="en-US" b="1" dirty="0">
              <a:solidFill>
                <a:srgbClr val="006600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rgbClr val="006600"/>
                </a:solidFill>
              </a:rPr>
              <a:t>Council Decision: present an updated policy on stakeholder engagement and access to information for consideration in December 2017</a:t>
            </a:r>
          </a:p>
          <a:p>
            <a:endParaRPr lang="en-US" b="1" dirty="0">
              <a:solidFill>
                <a:srgbClr val="006600"/>
              </a:solidFill>
            </a:endParaRP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220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	</a:t>
            </a:r>
            <a:r>
              <a:rPr lang="en-US" sz="2800" b="1" dirty="0">
                <a:solidFill>
                  <a:srgbClr val="006600"/>
                </a:solidFill>
              </a:rPr>
              <a:t>The Gender Equality Action Plan (2015 – 2018)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7156" y="2080778"/>
            <a:ext cx="4937760" cy="4023360"/>
          </a:xfrm>
        </p:spPr>
        <p:txBody>
          <a:bodyPr>
            <a:normAutofit/>
          </a:bodyPr>
          <a:lstStyle/>
          <a:p>
            <a:endParaRPr lang="en-US" sz="28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Clr>
                <a:srgbClr val="006600"/>
              </a:buClr>
              <a:buFont typeface="Wingdings" panose="05000000000000000000" pitchFamily="2" charset="2"/>
              <a:buChar char="§"/>
            </a:pPr>
            <a:r>
              <a:rPr lang="en-US" sz="2000">
                <a:ea typeface="MS Mincho" panose="02020609040205080304" pitchFamily="49" charset="-128"/>
                <a:cs typeface="Times New Roman" panose="02020603050405020304" pitchFamily="18" charset="0"/>
              </a:rPr>
              <a:t>Consolidated the GEF </a:t>
            </a:r>
            <a:r>
              <a:rPr lang="en-US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Gender Partnership</a:t>
            </a:r>
          </a:p>
          <a:p>
            <a:pPr lvl="1">
              <a:buClr>
                <a:srgbClr val="006600"/>
              </a:buClr>
              <a:buFont typeface="Wingdings" panose="05000000000000000000" pitchFamily="2" charset="2"/>
              <a:buChar char="§"/>
            </a:pPr>
            <a:r>
              <a:rPr lang="en-US" sz="2000">
                <a:ea typeface="MS Mincho" panose="02020609040205080304" pitchFamily="49" charset="-128"/>
                <a:cs typeface="Times New Roman" panose="02020603050405020304" pitchFamily="18" charset="0"/>
              </a:rPr>
              <a:t>Increased monitoring and reporting on gender</a:t>
            </a:r>
          </a:p>
          <a:p>
            <a:pPr lvl="1">
              <a:buClr>
                <a:srgbClr val="006600"/>
              </a:buClr>
              <a:buFont typeface="Wingdings" panose="05000000000000000000" pitchFamily="2" charset="2"/>
              <a:buChar char="§"/>
            </a:pPr>
            <a:r>
              <a:rPr lang="en-US" sz="2000">
                <a:ea typeface="MS Mincho" panose="02020609040205080304" pitchFamily="49" charset="-128"/>
                <a:cs typeface="Times New Roman" panose="02020603050405020304" pitchFamily="18" charset="0"/>
              </a:rPr>
              <a:t>Conducted portfolio </a:t>
            </a:r>
            <a:r>
              <a:rPr lang="en-US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review</a:t>
            </a:r>
          </a:p>
          <a:p>
            <a:pPr lvl="1">
              <a:buClr>
                <a:srgbClr val="006600"/>
              </a:buClr>
              <a:buFont typeface="Wingdings" panose="05000000000000000000" pitchFamily="2" charset="2"/>
              <a:buChar char="§"/>
            </a:pPr>
            <a:r>
              <a:rPr lang="en-US" sz="2000">
                <a:ea typeface="MS Mincho" panose="02020609040205080304" pitchFamily="49" charset="-128"/>
                <a:cs typeface="Times New Roman" panose="02020603050405020304" pitchFamily="18" charset="0"/>
              </a:rPr>
              <a:t>Supported </a:t>
            </a:r>
            <a:r>
              <a:rPr lang="en-US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capacity building efforts and platforms </a:t>
            </a:r>
            <a:r>
              <a:rPr lang="en-US" sz="2000">
                <a:ea typeface="MS Mincho" panose="02020609040205080304" pitchFamily="49" charset="-128"/>
                <a:cs typeface="Times New Roman" panose="02020603050405020304" pitchFamily="18" charset="0"/>
              </a:rPr>
              <a:t>for learning</a:t>
            </a:r>
          </a:p>
          <a:p>
            <a:pPr lvl="1">
              <a:buClr>
                <a:srgbClr val="006600"/>
              </a:buClr>
              <a:buFont typeface="Wingdings" panose="05000000000000000000" pitchFamily="2" charset="2"/>
              <a:buChar char="§"/>
            </a:pPr>
            <a:endParaRPr lang="en-US" sz="200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Clr>
                <a:srgbClr val="006600"/>
              </a:buClr>
              <a:buFont typeface="Wingdings" panose="05000000000000000000" pitchFamily="2" charset="2"/>
              <a:buChar char="§"/>
            </a:pPr>
            <a:endParaRPr lang="en-US" sz="2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8" name="Picture 7" descr="https://www.thegef.org/gef/sites/thegef.org/files/Images/GEF-notag-lowres_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7280" y="593445"/>
            <a:ext cx="883184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816136" y="2396444"/>
            <a:ext cx="461665" cy="3381153"/>
          </a:xfrm>
          <a:prstGeom prst="rect">
            <a:avLst/>
          </a:prstGeom>
          <a:solidFill>
            <a:srgbClr val="006600"/>
          </a:solidFill>
        </p:spPr>
        <p:txBody>
          <a:bodyPr vert="vert"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Action plan</a:t>
            </a: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4099643991"/>
              </p:ext>
            </p:extLst>
          </p:nvPr>
        </p:nvGraphicFramePr>
        <p:xfrm>
          <a:off x="1280728" y="2215300"/>
          <a:ext cx="4935345" cy="3562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346168" y="4823490"/>
            <a:ext cx="5178748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buClr>
                <a:srgbClr val="006600"/>
              </a:buClr>
              <a:defRPr b="1">
                <a:solidFill>
                  <a:srgbClr val="006600"/>
                </a:solidFill>
              </a:defRPr>
            </a:lvl1pPr>
          </a:lstStyle>
          <a:p>
            <a:r>
              <a:rPr lang="en-US"/>
              <a:t>MOVING FORWARD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/>
              <a:t>Update GEF’s Policy on Gender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/>
              <a:t>Develop Guidelines and Tools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82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>
          <a:xfrm>
            <a:off x="975039" y="1381947"/>
            <a:ext cx="10058400" cy="1143000"/>
          </a:xfrm>
        </p:spPr>
        <p:txBody>
          <a:bodyPr>
            <a:normAutofit fontScale="25000" lnSpcReduction="20000"/>
          </a:bodyPr>
          <a:lstStyle/>
          <a:p>
            <a:pPr algn="ctr"/>
            <a:endParaRPr lang="en-US" sz="3600" dirty="0"/>
          </a:p>
          <a:p>
            <a:pPr algn="ctr"/>
            <a:r>
              <a:rPr lang="en-US" sz="11200" b="1" dirty="0">
                <a:solidFill>
                  <a:srgbClr val="006600"/>
                </a:solidFill>
              </a:rPr>
              <a:t>Thank you </a:t>
            </a:r>
          </a:p>
          <a:p>
            <a:pPr algn="ctr">
              <a:spcBef>
                <a:spcPct val="0"/>
              </a:spcBef>
            </a:pPr>
            <a:endParaRPr lang="en-US" altLang="en-US" sz="11200" b="1" dirty="0">
              <a:solidFill>
                <a:srgbClr val="006600"/>
              </a:solidFill>
            </a:endParaRPr>
          </a:p>
          <a:p>
            <a:pPr algn="ctr">
              <a:spcBef>
                <a:spcPct val="0"/>
              </a:spcBef>
            </a:pPr>
            <a:endParaRPr lang="en-US" altLang="en-US" sz="11200" b="1" cap="none" dirty="0">
              <a:solidFill>
                <a:srgbClr val="006600"/>
              </a:solidFill>
            </a:endParaRPr>
          </a:p>
          <a:p>
            <a:pPr algn="ctr">
              <a:spcBef>
                <a:spcPct val="0"/>
              </a:spcBef>
            </a:pPr>
            <a:endParaRPr lang="en-US" altLang="en-US" sz="11200" b="1" cap="none" dirty="0">
              <a:solidFill>
                <a:srgbClr val="006600"/>
              </a:solidFill>
            </a:endParaRPr>
          </a:p>
          <a:p>
            <a:pPr>
              <a:spcBef>
                <a:spcPct val="0"/>
              </a:spcBef>
            </a:pPr>
            <a:r>
              <a:rPr lang="en-US" altLang="en-US" sz="11200" b="1" cap="none" spc="-50" dirty="0">
                <a:solidFill>
                  <a:srgbClr val="006600"/>
                </a:solidFill>
                <a:ea typeface="+mj-ea"/>
                <a:cs typeface="+mj-cs"/>
              </a:rPr>
              <a:t>For more information on: </a:t>
            </a:r>
          </a:p>
          <a:p>
            <a:pPr>
              <a:spcBef>
                <a:spcPct val="0"/>
              </a:spcBef>
            </a:pPr>
            <a:endParaRPr lang="en-US" altLang="en-US" sz="8000" b="1" cap="none" spc="-50" dirty="0">
              <a:solidFill>
                <a:srgbClr val="006600"/>
              </a:solidFill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en-US" sz="8000" b="1" u="sng" cap="none" spc="-50" dirty="0">
                <a:solidFill>
                  <a:srgbClr val="FFC000"/>
                </a:solidFill>
                <a:ea typeface="+mj-ea"/>
                <a:cs typeface="+mj-cs"/>
              </a:rPr>
              <a:t>Public involvement </a:t>
            </a:r>
            <a:r>
              <a:rPr lang="en-US" altLang="en-US" sz="8000" b="1" cap="none" spc="-50" dirty="0">
                <a:solidFill>
                  <a:srgbClr val="006600"/>
                </a:solidFill>
                <a:ea typeface="+mj-ea"/>
                <a:cs typeface="+mj-cs"/>
              </a:rPr>
              <a:t>please contact </a:t>
            </a:r>
            <a:r>
              <a:rPr lang="en-US" altLang="en-US" sz="8000" b="1" cap="none" spc="-50" dirty="0" err="1">
                <a:solidFill>
                  <a:srgbClr val="006600"/>
                </a:solidFill>
                <a:ea typeface="+mj-ea"/>
                <a:cs typeface="+mj-cs"/>
              </a:rPr>
              <a:t>pilar</a:t>
            </a:r>
            <a:r>
              <a:rPr lang="en-US" altLang="en-US" sz="8000" b="1" cap="none" spc="-50" dirty="0">
                <a:solidFill>
                  <a:srgbClr val="006600"/>
                </a:solidFill>
                <a:ea typeface="+mj-ea"/>
                <a:cs typeface="+mj-cs"/>
              </a:rPr>
              <a:t> </a:t>
            </a:r>
            <a:r>
              <a:rPr lang="en-US" altLang="en-US" sz="8000" b="1" cap="none" spc="-50" dirty="0" err="1">
                <a:solidFill>
                  <a:srgbClr val="006600"/>
                </a:solidFill>
                <a:ea typeface="+mj-ea"/>
                <a:cs typeface="+mj-cs"/>
              </a:rPr>
              <a:t>barrera</a:t>
            </a:r>
            <a:r>
              <a:rPr lang="en-US" altLang="en-US" sz="8000" b="1" cap="none" spc="-50" dirty="0">
                <a:solidFill>
                  <a:srgbClr val="006600"/>
                </a:solidFill>
                <a:ea typeface="+mj-ea"/>
                <a:cs typeface="+mj-cs"/>
              </a:rPr>
              <a:t> </a:t>
            </a:r>
            <a:r>
              <a:rPr lang="en-US" altLang="en-US" sz="8000" b="1" cap="none" spc="-50" dirty="0" err="1">
                <a:solidFill>
                  <a:srgbClr val="006600"/>
                </a:solidFill>
                <a:ea typeface="+mj-ea"/>
                <a:cs typeface="+mj-cs"/>
              </a:rPr>
              <a:t>rey</a:t>
            </a:r>
            <a:r>
              <a:rPr lang="en-US" altLang="en-US" sz="8000" b="1" cap="none" spc="-50" dirty="0">
                <a:solidFill>
                  <a:srgbClr val="006600"/>
                </a:solidFill>
                <a:ea typeface="+mj-ea"/>
                <a:cs typeface="+mj-cs"/>
              </a:rPr>
              <a:t>: </a:t>
            </a:r>
            <a:r>
              <a:rPr lang="pt-BR" altLang="en-US" sz="8000" b="1" cap="none" spc="-50" dirty="0">
                <a:solidFill>
                  <a:srgbClr val="006600"/>
                </a:solidFill>
                <a:ea typeface="+mj-ea"/>
                <a:cs typeface="+mj-cs"/>
                <a:hlinkClick r:id="rId3"/>
              </a:rPr>
              <a:t>pbarrera@thegef.org</a:t>
            </a:r>
            <a:endParaRPr lang="pt-BR" altLang="en-US" sz="8000" b="1" cap="none" spc="-50" dirty="0">
              <a:solidFill>
                <a:srgbClr val="006600"/>
              </a:solidFill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endParaRPr lang="en-US" altLang="en-US" sz="8000" b="1" cap="none" spc="-50" dirty="0">
              <a:solidFill>
                <a:srgbClr val="006600"/>
              </a:solidFill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en-US" sz="8000" b="1" u="sng" cap="none" spc="-50" dirty="0">
                <a:solidFill>
                  <a:srgbClr val="FFC000"/>
                </a:solidFill>
                <a:ea typeface="+mj-ea"/>
                <a:cs typeface="+mj-cs"/>
              </a:rPr>
              <a:t>Gender equality </a:t>
            </a:r>
            <a:r>
              <a:rPr lang="en-US" altLang="en-US" sz="8000" b="1" cap="none" spc="-50" dirty="0">
                <a:solidFill>
                  <a:srgbClr val="006600"/>
                </a:solidFill>
                <a:ea typeface="+mj-ea"/>
                <a:cs typeface="+mj-cs"/>
              </a:rPr>
              <a:t>please contact </a:t>
            </a:r>
            <a:r>
              <a:rPr lang="en-US" altLang="en-US" sz="8000" b="1" cap="none" spc="-50" dirty="0" err="1">
                <a:solidFill>
                  <a:srgbClr val="006600"/>
                </a:solidFill>
                <a:ea typeface="+mj-ea"/>
                <a:cs typeface="+mj-cs"/>
              </a:rPr>
              <a:t>gabriella</a:t>
            </a:r>
            <a:r>
              <a:rPr lang="en-US" altLang="en-US" sz="8000" b="1" cap="none" spc="-50" dirty="0">
                <a:solidFill>
                  <a:srgbClr val="006600"/>
                </a:solidFill>
                <a:ea typeface="+mj-ea"/>
                <a:cs typeface="+mj-cs"/>
              </a:rPr>
              <a:t> </a:t>
            </a:r>
            <a:r>
              <a:rPr lang="en-US" altLang="en-US" sz="8000" b="1" cap="none" spc="-50" dirty="0" err="1">
                <a:solidFill>
                  <a:srgbClr val="006600"/>
                </a:solidFill>
                <a:ea typeface="+mj-ea"/>
                <a:cs typeface="+mj-cs"/>
              </a:rPr>
              <a:t>richardson</a:t>
            </a:r>
            <a:r>
              <a:rPr lang="en-US" altLang="en-US" sz="8000" b="1" cap="none" spc="-50" dirty="0">
                <a:solidFill>
                  <a:srgbClr val="006600"/>
                </a:solidFill>
                <a:ea typeface="+mj-ea"/>
                <a:cs typeface="+mj-cs"/>
              </a:rPr>
              <a:t> </a:t>
            </a:r>
            <a:r>
              <a:rPr lang="en-US" altLang="en-US" sz="8000" b="1" cap="none" spc="-50" dirty="0" err="1">
                <a:solidFill>
                  <a:srgbClr val="006600"/>
                </a:solidFill>
                <a:ea typeface="+mj-ea"/>
                <a:cs typeface="+mj-cs"/>
              </a:rPr>
              <a:t>temm</a:t>
            </a:r>
            <a:r>
              <a:rPr lang="en-US" altLang="en-US" sz="8000" b="1" cap="none" spc="-50" dirty="0">
                <a:solidFill>
                  <a:srgbClr val="006600"/>
                </a:solidFill>
                <a:ea typeface="+mj-ea"/>
                <a:cs typeface="+mj-cs"/>
              </a:rPr>
              <a:t>: </a:t>
            </a:r>
            <a:r>
              <a:rPr lang="en-US" sz="8000" b="1" cap="none" spc="-50" dirty="0">
                <a:solidFill>
                  <a:srgbClr val="006600"/>
                </a:solidFill>
                <a:ea typeface="+mj-ea"/>
                <a:cs typeface="+mj-cs"/>
                <a:hlinkClick r:id="rId4"/>
              </a:rPr>
              <a:t>grichardsontemm@thegef.org</a:t>
            </a:r>
            <a:r>
              <a:rPr lang="en-US" sz="8000" b="1" cap="none" spc="-50" dirty="0">
                <a:solidFill>
                  <a:srgbClr val="006600"/>
                </a:solidFill>
                <a:ea typeface="+mj-ea"/>
                <a:cs typeface="+mj-cs"/>
              </a:rPr>
              <a:t> </a:t>
            </a:r>
          </a:p>
          <a:p>
            <a:pPr algn="ctr"/>
            <a:endParaRPr lang="pt-BR" altLang="en-US" sz="8000" b="1" cap="none" dirty="0">
              <a:solidFill>
                <a:srgbClr val="00642D"/>
              </a:solidFill>
            </a:endParaRPr>
          </a:p>
          <a:p>
            <a:pPr algn="ctr"/>
            <a:r>
              <a:rPr lang="pt-BR" altLang="en-US" sz="8000" b="1" cap="none" dirty="0">
                <a:solidFill>
                  <a:srgbClr val="00642D"/>
                </a:solidFill>
              </a:rPr>
              <a:t>www.thegef.org</a:t>
            </a:r>
            <a:endParaRPr lang="pt-BR" altLang="en-US" sz="8000" b="1" cap="none" dirty="0">
              <a:solidFill>
                <a:srgbClr val="4D4D4D"/>
              </a:solidFill>
            </a:endParaRPr>
          </a:p>
          <a:p>
            <a:pPr algn="ctr"/>
            <a:endParaRPr lang="en-US" sz="6400" b="1" cap="none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79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006600"/>
                </a:solidFill>
              </a:rPr>
              <a:t>	this session </a:t>
            </a:r>
          </a:p>
        </p:txBody>
      </p:sp>
      <p:pic>
        <p:nvPicPr>
          <p:cNvPr id="8" name="Picture 7" descr="https://www.thegef.org/gef/sites/thegef.org/files/Images/GEF-notag-lowres_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7280" y="915306"/>
            <a:ext cx="883184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1538872" y="2283124"/>
            <a:ext cx="784110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r>
              <a:rPr lang="en-GB" sz="2400" dirty="0">
                <a:latin typeface="+mj-lt"/>
                <a:cs typeface="Aharoni" panose="02010803020104030203" pitchFamily="2" charset="-79"/>
              </a:rPr>
              <a:t>overview of global commitments &amp; GEF policies &amp; standards</a:t>
            </a:r>
          </a:p>
          <a:p>
            <a:pPr marL="342900" indent="-34290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endParaRPr lang="en-GB" sz="2400">
              <a:latin typeface="+mj-lt"/>
              <a:cs typeface="Aharoni" panose="02010803020104030203" pitchFamily="2" charset="-79"/>
            </a:endParaRPr>
          </a:p>
          <a:p>
            <a:pPr marL="342900" indent="-34290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endParaRPr lang="en-GB" sz="2400" dirty="0">
              <a:latin typeface="+mj-lt"/>
              <a:cs typeface="Aharoni" panose="02010803020104030203" pitchFamily="2" charset="-79"/>
            </a:endParaRPr>
          </a:p>
          <a:p>
            <a:pPr marL="342900" indent="-34290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r>
              <a:rPr lang="en-GB" sz="2400" dirty="0">
                <a:latin typeface="+mj-lt"/>
                <a:cs typeface="Aharoni" panose="02010803020104030203" pitchFamily="2" charset="-79"/>
              </a:rPr>
              <a:t>breakout session to share lessons learned, reflect on current practices &amp; discuss </a:t>
            </a:r>
            <a:r>
              <a:rPr lang="en-US" sz="2400" dirty="0">
                <a:latin typeface="+mj-lt"/>
                <a:cs typeface="Aharoni" panose="02010803020104030203" pitchFamily="2" charset="-79"/>
              </a:rPr>
              <a:t>opportunities to strengthen or clarify GEF policy, guidelines </a:t>
            </a:r>
            <a:r>
              <a:rPr lang="en-US" sz="2400">
                <a:latin typeface="+mj-lt"/>
                <a:cs typeface="Aharoni" panose="02010803020104030203" pitchFamily="2" charset="-79"/>
              </a:rPr>
              <a:t>or procedures</a:t>
            </a:r>
            <a:endParaRPr lang="en-US" sz="2400" dirty="0">
              <a:latin typeface="+mj-lt"/>
              <a:cs typeface="Aharoni" panose="02010803020104030203" pitchFamily="2" charset="-79"/>
            </a:endParaRPr>
          </a:p>
          <a:p>
            <a:pPr marL="342900" indent="-342900">
              <a:buClr>
                <a:srgbClr val="006600"/>
              </a:buClr>
              <a:buSzPct val="200000"/>
              <a:buFont typeface="+mj-lt"/>
              <a:buAutoNum type="arabicPeriod"/>
            </a:pPr>
            <a:endParaRPr lang="en-GB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>
              <a:buClr>
                <a:srgbClr val="006600"/>
              </a:buClr>
              <a:buSzPct val="200000"/>
              <a:buFont typeface="+mj-lt"/>
              <a:buAutoNum type="arabicPeriod"/>
            </a:pPr>
            <a:endParaRPr lang="en-GB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>
              <a:buClr>
                <a:srgbClr val="006600"/>
              </a:buClr>
              <a:buSzPct val="200000"/>
              <a:buFont typeface="+mj-lt"/>
              <a:buAutoNum type="arabicPeriod"/>
            </a:pPr>
            <a:endParaRPr lang="en-GB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1773382" y="2438400"/>
            <a:ext cx="4618" cy="1366982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23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411373" y="2115954"/>
            <a:ext cx="110282" cy="2900238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vert="vert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1F497D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006600"/>
                </a:solidFill>
              </a:rPr>
              <a:t>	stakeholder engagement and gender equality</a:t>
            </a:r>
          </a:p>
        </p:txBody>
      </p:sp>
      <p:pic>
        <p:nvPicPr>
          <p:cNvPr id="8" name="Picture 7" descr="https://www.thegef.org/gef/sites/thegef.org/files/Images/GEF-notag-lowres_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7280" y="866361"/>
            <a:ext cx="883184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1097281" y="2189922"/>
            <a:ext cx="413512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6600"/>
              </a:buClr>
              <a:buSzPct val="200000"/>
            </a:pPr>
            <a:r>
              <a:rPr lang="en-GB" sz="2000" b="1" dirty="0">
                <a:solidFill>
                  <a:srgbClr val="006600"/>
                </a:solidFill>
                <a:latin typeface="+mj-lt"/>
                <a:cs typeface="Aharoni" panose="02010803020104030203" pitchFamily="2" charset="-79"/>
              </a:rPr>
              <a:t>participation matters</a:t>
            </a:r>
          </a:p>
          <a:p>
            <a:pPr>
              <a:buClr>
                <a:srgbClr val="006600"/>
              </a:buClr>
              <a:buSzPct val="200000"/>
            </a:pPr>
            <a:endParaRPr lang="en-GB" b="1" u="sng" dirty="0">
              <a:solidFill>
                <a:srgbClr val="006600"/>
              </a:solidFill>
              <a:latin typeface="+mj-lt"/>
              <a:cs typeface="Aharoni" panose="02010803020104030203" pitchFamily="2" charset="-79"/>
            </a:endParaRPr>
          </a:p>
          <a:p>
            <a:pPr marL="342900" lvl="1" indent="-34290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r>
              <a:rPr lang="en-US" altLang="en-US" dirty="0"/>
              <a:t>ownership, partnerships and accountability</a:t>
            </a:r>
          </a:p>
          <a:p>
            <a:pPr marL="0" lvl="1">
              <a:buClr>
                <a:srgbClr val="006600"/>
              </a:buClr>
              <a:buSzPct val="200000"/>
            </a:pPr>
            <a:endParaRPr lang="en-GB" dirty="0"/>
          </a:p>
          <a:p>
            <a:pPr marL="342900" lvl="1" indent="-34290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r>
              <a:rPr lang="en-US" altLang="en-US" dirty="0"/>
              <a:t>social and economic needs of individuals and stakeholder groups</a:t>
            </a:r>
          </a:p>
          <a:p>
            <a:pPr marL="342900" lvl="1" indent="-34290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marL="342900" lvl="1" indent="-34290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r>
              <a:rPr lang="en-US" altLang="en-US" dirty="0"/>
              <a:t>diverse skills, experiences and knowledge</a:t>
            </a:r>
            <a:endParaRPr lang="en-GB" dirty="0"/>
          </a:p>
          <a:p>
            <a:pPr marL="285750" indent="-285750"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endParaRPr lang="en-GB" b="1" dirty="0">
              <a:latin typeface="+mj-lt"/>
              <a:cs typeface="Aharoni" panose="02010803020104030203" pitchFamily="2" charset="-79"/>
            </a:endParaRPr>
          </a:p>
          <a:p>
            <a:pPr marL="285750" indent="-285750"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endParaRPr lang="en-GB" b="1" dirty="0">
              <a:latin typeface="+mj-lt"/>
              <a:cs typeface="Aharoni" panose="02010803020104030203" pitchFamily="2" charset="-79"/>
            </a:endParaRPr>
          </a:p>
          <a:p>
            <a:endParaRPr lang="en-US" dirty="0">
              <a:latin typeface="+mj-lt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277062" y="2910208"/>
            <a:ext cx="13258" cy="1590672"/>
          </a:xfrm>
          <a:prstGeom prst="line">
            <a:avLst/>
          </a:prstGeom>
          <a:ln w="28575">
            <a:solidFill>
              <a:srgbClr val="0066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14720" y="2189922"/>
            <a:ext cx="5140959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6600"/>
              </a:buClr>
              <a:buSzPct val="200000"/>
            </a:pPr>
            <a:r>
              <a:rPr lang="en-GB" sz="2000" b="1" dirty="0">
                <a:solidFill>
                  <a:srgbClr val="006600"/>
                </a:solidFill>
                <a:latin typeface="+mj-lt"/>
                <a:cs typeface="Aharoni" panose="02010803020104030203" pitchFamily="2" charset="-79"/>
              </a:rPr>
              <a:t>gender equality matters</a:t>
            </a:r>
          </a:p>
          <a:p>
            <a:pPr>
              <a:buClr>
                <a:srgbClr val="006600"/>
              </a:buClr>
              <a:buSzPct val="200000"/>
            </a:pPr>
            <a:endParaRPr lang="en-GB" sz="2000" b="1" dirty="0">
              <a:solidFill>
                <a:srgbClr val="0066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r>
              <a:rPr lang="en-US" dirty="0"/>
              <a:t>men and women use natural resources differently</a:t>
            </a:r>
          </a:p>
          <a:p>
            <a:pPr marL="285750" indent="-28575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r>
              <a:rPr lang="en-US" dirty="0"/>
              <a:t>men and women are affected differently by changes to natural resources</a:t>
            </a:r>
          </a:p>
          <a:p>
            <a:pPr marL="285750" indent="-28575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endParaRPr lang="en-GB" b="1" dirty="0"/>
          </a:p>
          <a:p>
            <a:pPr marL="285750" indent="-28575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r>
              <a:rPr lang="en-US" dirty="0"/>
              <a:t>men and women have different rights or access to resources, and decision-making power</a:t>
            </a:r>
            <a:endParaRPr lang="en-GB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lvl="1" indent="-34290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endParaRPr lang="en-GB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endParaRPr lang="en-GB" b="1" dirty="0"/>
          </a:p>
          <a:p>
            <a:pPr marL="285750" indent="-28575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endParaRPr lang="en-GB" b="1" dirty="0"/>
          </a:p>
          <a:p>
            <a:pPr marL="285750" indent="-285750"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endParaRPr lang="en-GB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endParaRPr lang="en-GB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6202017" y="2819644"/>
            <a:ext cx="6122" cy="1402499"/>
          </a:xfrm>
          <a:prstGeom prst="line">
            <a:avLst/>
          </a:prstGeom>
          <a:ln w="28575">
            <a:solidFill>
              <a:srgbClr val="0066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33015" y="5483377"/>
            <a:ext cx="6177280" cy="400110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agents of change </a:t>
            </a:r>
          </a:p>
        </p:txBody>
      </p:sp>
    </p:spTree>
    <p:extLst>
      <p:ext uri="{BB962C8B-B14F-4D97-AF65-F5344CB8AC3E}">
        <p14:creationId xmlns:p14="http://schemas.microsoft.com/office/powerpoint/2010/main" val="210111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006600"/>
                </a:solidFill>
              </a:rPr>
              <a:t>	global commitments and processes</a:t>
            </a:r>
          </a:p>
        </p:txBody>
      </p:sp>
      <p:pic>
        <p:nvPicPr>
          <p:cNvPr id="8" name="Picture 7" descr="https://www.thegef.org/gef/sites/thegef.org/files/Images/GEF-notag-lowres_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7280" y="816800"/>
            <a:ext cx="883184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178561" y="2189922"/>
            <a:ext cx="101653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6600"/>
              </a:buClr>
              <a:buSzPct val="200000"/>
            </a:pPr>
            <a:endParaRPr lang="en-GB" b="1" u="sng" dirty="0">
              <a:solidFill>
                <a:srgbClr val="0066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r>
              <a:rPr lang="en-US" sz="2000"/>
              <a:t>RIO (1992), CEDAW (1997), Beijing </a:t>
            </a:r>
            <a:r>
              <a:rPr lang="en-US" sz="2000" dirty="0"/>
              <a:t>Platform </a:t>
            </a:r>
            <a:r>
              <a:rPr lang="en-US" sz="2000"/>
              <a:t>for Action (1995), MDGs (2000)</a:t>
            </a:r>
            <a:endParaRPr lang="en-US" sz="2000" dirty="0"/>
          </a:p>
          <a:p>
            <a:pPr>
              <a:buClr>
                <a:srgbClr val="006600"/>
              </a:buClr>
              <a:buSzPct val="200000"/>
            </a:pPr>
            <a:endParaRPr lang="en-US" sz="2000" dirty="0"/>
          </a:p>
          <a:p>
            <a:pPr marL="285750" indent="-28575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r>
              <a:rPr lang="en-GB" sz="2000" dirty="0"/>
              <a:t>Crosscutting priority in Multilateral  </a:t>
            </a:r>
            <a:r>
              <a:rPr lang="en-GB" sz="2000"/>
              <a:t>Environmental Agreements</a:t>
            </a:r>
          </a:p>
          <a:p>
            <a:pPr marL="800100" lvl="1" indent="-342900">
              <a:buClr>
                <a:srgbClr val="0066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sz="2000"/>
              <a:t>CBD, </a:t>
            </a:r>
            <a:r>
              <a:rPr lang="en-GB" sz="2000" dirty="0"/>
              <a:t>UNCCD, UNFCCC, (</a:t>
            </a:r>
            <a:r>
              <a:rPr lang="en-US" sz="2000" dirty="0"/>
              <a:t>Paris Agreement)</a:t>
            </a:r>
            <a:endParaRPr lang="en-GB" sz="2000" dirty="0"/>
          </a:p>
          <a:p>
            <a:pPr>
              <a:buClr>
                <a:srgbClr val="006600"/>
              </a:buClr>
              <a:buSzPct val="200000"/>
            </a:pPr>
            <a:endParaRPr lang="en-GB" sz="2000" dirty="0"/>
          </a:p>
          <a:p>
            <a:pPr marL="285750" indent="-28575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r>
              <a:rPr lang="en-US" sz="2000" dirty="0"/>
              <a:t>SDGs and the 2030 Agenda for Sustainable  Development</a:t>
            </a:r>
          </a:p>
          <a:p>
            <a:pPr>
              <a:buClr>
                <a:srgbClr val="006600"/>
              </a:buClr>
              <a:buSzPct val="200000"/>
            </a:pPr>
            <a:endParaRPr lang="en-US" sz="2000" dirty="0"/>
          </a:p>
          <a:p>
            <a:pPr marL="285750" indent="-28575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r>
              <a:rPr lang="en-US" sz="2000" dirty="0"/>
              <a:t>GEF </a:t>
            </a:r>
            <a:r>
              <a:rPr lang="en-US" sz="2000"/>
              <a:t>2020 strategy, GEF-6 policy recommendations and programme directions</a:t>
            </a:r>
            <a:endParaRPr lang="en-GB" sz="2000" dirty="0"/>
          </a:p>
          <a:p>
            <a:pPr marL="285750" indent="-285750"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endParaRPr lang="en-GB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endParaRPr lang="en-GB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52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006600"/>
                </a:solidFill>
              </a:rPr>
              <a:t>	Public involvement and stakeholder engagement </a:t>
            </a:r>
          </a:p>
        </p:txBody>
      </p:sp>
      <p:pic>
        <p:nvPicPr>
          <p:cNvPr id="8" name="Picture 7" descr="https://www.thegef.org/gef/sites/thegef.org/files/Images/GEF-notag-lowres_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7280" y="866361"/>
            <a:ext cx="883184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097281" y="2189922"/>
            <a:ext cx="48463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6600"/>
              </a:buClr>
              <a:buSzPct val="200000"/>
            </a:pPr>
            <a:r>
              <a:rPr lang="en-GB" sz="2000" b="1" dirty="0">
                <a:solidFill>
                  <a:srgbClr val="006600"/>
                </a:solidFill>
                <a:latin typeface="+mj-lt"/>
                <a:cs typeface="Aharoni" panose="02010803020104030203" pitchFamily="2" charset="-79"/>
              </a:rPr>
              <a:t>GEF Policy (1996)</a:t>
            </a:r>
          </a:p>
          <a:p>
            <a:pPr>
              <a:buClr>
                <a:srgbClr val="006600"/>
              </a:buClr>
              <a:buSzPct val="200000"/>
            </a:pPr>
            <a:endParaRPr lang="en-GB" b="1" u="sng">
              <a:solidFill>
                <a:srgbClr val="006600"/>
              </a:solidFill>
              <a:latin typeface="+mj-lt"/>
              <a:cs typeface="Aharoni" panose="02010803020104030203" pitchFamily="2" charset="-79"/>
            </a:endParaRPr>
          </a:p>
          <a:p>
            <a:pPr>
              <a:buClr>
                <a:srgbClr val="006600"/>
              </a:buClr>
              <a:buSzPct val="200000"/>
            </a:pPr>
            <a:r>
              <a:rPr lang="en-GB" i="1">
                <a:cs typeface="Aharoni" panose="02010803020104030203" pitchFamily="2" charset="-79"/>
              </a:rPr>
              <a:t>Outlining principles for Public Involvment </a:t>
            </a:r>
            <a:endParaRPr lang="en-GB" i="1" dirty="0">
              <a:cs typeface="Aharoni" panose="02010803020104030203" pitchFamily="2" charset="-79"/>
            </a:endParaRPr>
          </a:p>
          <a:p>
            <a:pPr>
              <a:buClr>
                <a:srgbClr val="006600"/>
              </a:buClr>
              <a:buSzPct val="200000"/>
            </a:pPr>
            <a:endParaRPr lang="en-GB" b="1" u="sng" dirty="0">
              <a:solidFill>
                <a:srgbClr val="006600"/>
              </a:solidFill>
              <a:latin typeface="+mj-lt"/>
              <a:cs typeface="Aharoni" panose="02010803020104030203" pitchFamily="2" charset="-79"/>
            </a:endParaRPr>
          </a:p>
          <a:p>
            <a:pPr marL="285750" indent="-28575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r>
              <a:rPr lang="en-US">
                <a:cs typeface="Aharoni" panose="02010803020104030203" pitchFamily="2" charset="-79"/>
              </a:rPr>
              <a:t>contributes to environmental and financial sustianbility</a:t>
            </a:r>
          </a:p>
          <a:p>
            <a:pPr marL="285750" indent="-28575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endParaRPr lang="en-US" sz="800">
              <a:cs typeface="Aharoni" panose="02010803020104030203" pitchFamily="2" charset="-79"/>
            </a:endParaRPr>
          </a:p>
          <a:p>
            <a:pPr marL="285750" indent="-28575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r>
              <a:rPr lang="en-US">
                <a:cs typeface="Aharoni" panose="02010803020104030203" pitchFamily="2" charset="-79"/>
              </a:rPr>
              <a:t>needs to address social, cultural and economic needs of people</a:t>
            </a:r>
            <a:endParaRPr lang="en-US" dirty="0">
              <a:cs typeface="Aharoni" panose="02010803020104030203" pitchFamily="2" charset="-79"/>
            </a:endParaRPr>
          </a:p>
          <a:p>
            <a:pPr>
              <a:buClr>
                <a:srgbClr val="006600"/>
              </a:buClr>
              <a:buSzPct val="200000"/>
            </a:pPr>
            <a:endParaRPr lang="en-US" sz="800" dirty="0">
              <a:cs typeface="Aharoni" panose="02010803020104030203" pitchFamily="2" charset="-79"/>
            </a:endParaRPr>
          </a:p>
          <a:p>
            <a:pPr marL="285750" indent="-28575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r>
              <a:rPr lang="en-US">
                <a:cs typeface="Aharoni" panose="02010803020104030203" pitchFamily="2" charset="-79"/>
              </a:rPr>
              <a:t>responsibility rests with government </a:t>
            </a:r>
            <a:r>
              <a:rPr lang="en-US" dirty="0">
                <a:cs typeface="Aharoni" panose="02010803020104030203" pitchFamily="2" charset="-79"/>
              </a:rPr>
              <a:t>and </a:t>
            </a:r>
            <a:r>
              <a:rPr lang="en-US">
                <a:cs typeface="Aharoni" panose="02010803020104030203" pitchFamily="2" charset="-79"/>
              </a:rPr>
              <a:t>GEF Agencies</a:t>
            </a:r>
            <a:endParaRPr lang="en-US" dirty="0">
              <a:cs typeface="Aharoni" panose="02010803020104030203" pitchFamily="2" charset="-79"/>
            </a:endParaRPr>
          </a:p>
          <a:p>
            <a:pPr marL="285750" indent="-28575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endParaRPr lang="en-US" sz="800" dirty="0">
              <a:cs typeface="Aharoni" panose="02010803020104030203" pitchFamily="2" charset="-79"/>
            </a:endParaRPr>
          </a:p>
          <a:p>
            <a:pPr marL="285750" indent="-285750"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</a:pPr>
            <a:r>
              <a:rPr lang="en-US">
                <a:cs typeface="Aharoni" panose="02010803020104030203" pitchFamily="2" charset="-79"/>
              </a:rPr>
              <a:t>needs to be flexible, broad-based and transparent </a:t>
            </a:r>
            <a:endParaRPr lang="en-GB" b="1" dirty="0">
              <a:cs typeface="Aharoni" panose="02010803020104030203" pitchFamily="2" charset="-79"/>
            </a:endParaRPr>
          </a:p>
          <a:p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279253" y="3381037"/>
            <a:ext cx="13838" cy="2077654"/>
          </a:xfrm>
          <a:prstGeom prst="line">
            <a:avLst/>
          </a:prstGeom>
          <a:ln w="28575">
            <a:solidFill>
              <a:srgbClr val="0066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Content Placeholder 8"/>
          <p:cNvSpPr>
            <a:spLocks noGrp="1"/>
          </p:cNvSpPr>
          <p:nvPr>
            <p:ph sz="quarter" idx="4294967295"/>
          </p:nvPr>
        </p:nvSpPr>
        <p:spPr>
          <a:xfrm>
            <a:off x="6217920" y="2189922"/>
            <a:ext cx="4937760" cy="401691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defTabSz="457200">
              <a:lnSpc>
                <a:spcPct val="120000"/>
              </a:lnSpc>
              <a:buClr>
                <a:srgbClr val="006600"/>
              </a:buClr>
              <a:buSzPct val="200000"/>
              <a:buNone/>
              <a:defRPr/>
            </a:pPr>
            <a:r>
              <a:rPr lang="en-US" b="1" dirty="0">
                <a:solidFill>
                  <a:srgbClr val="006600"/>
                </a:solidFill>
                <a:latin typeface="+mj-lt"/>
                <a:cs typeface="Aharoni" panose="02010803020104030203" pitchFamily="2" charset="-79"/>
              </a:rPr>
              <a:t>GEF Guidelines </a:t>
            </a:r>
            <a:r>
              <a:rPr lang="en-US" b="1">
                <a:solidFill>
                  <a:srgbClr val="006600"/>
                </a:solidFill>
                <a:latin typeface="+mj-lt"/>
                <a:cs typeface="Aharoni" panose="02010803020104030203" pitchFamily="2" charset="-79"/>
              </a:rPr>
              <a:t>(2014)</a:t>
            </a:r>
          </a:p>
          <a:p>
            <a:pPr marL="0" indent="0" defTabSz="457200">
              <a:lnSpc>
                <a:spcPct val="120000"/>
              </a:lnSpc>
              <a:buClr>
                <a:srgbClr val="006600"/>
              </a:buClr>
              <a:buSzPct val="200000"/>
              <a:buNone/>
              <a:defRPr/>
            </a:pPr>
            <a:r>
              <a:rPr lang="en-US" sz="1900" i="1">
                <a:solidFill>
                  <a:schemeClr val="tx1"/>
                </a:solidFill>
                <a:cs typeface="Aharoni" panose="02010803020104030203" pitchFamily="2" charset="-79"/>
              </a:rPr>
              <a:t>Providing steps and and mechansims across the GEF project cycle</a:t>
            </a:r>
          </a:p>
          <a:p>
            <a:pPr marL="285750" indent="-285750" defTabSz="457200">
              <a:lnSpc>
                <a:spcPct val="120000"/>
              </a:lnSpc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  <a:defRPr/>
            </a:pPr>
            <a:r>
              <a:rPr lang="en-US" sz="1900">
                <a:solidFill>
                  <a:schemeClr val="tx1"/>
                </a:solidFill>
                <a:cs typeface="Aharoni" panose="02010803020104030203" pitchFamily="2" charset="-79"/>
              </a:rPr>
              <a:t>information </a:t>
            </a:r>
            <a:r>
              <a:rPr lang="en-US" sz="1900" dirty="0">
                <a:solidFill>
                  <a:schemeClr val="tx1"/>
                </a:solidFill>
                <a:cs typeface="Aharoni" panose="02010803020104030203" pitchFamily="2" charset="-79"/>
              </a:rPr>
              <a:t>d</a:t>
            </a:r>
            <a:r>
              <a:rPr lang="en-US" sz="1900">
                <a:solidFill>
                  <a:schemeClr val="tx1"/>
                </a:solidFill>
                <a:cs typeface="Aharoni" panose="02010803020104030203" pitchFamily="2" charset="-79"/>
              </a:rPr>
              <a:t>issemination</a:t>
            </a:r>
            <a:endParaRPr lang="en-US" sz="1900" dirty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pPr marL="285750" indent="-285750" defTabSz="457200">
              <a:lnSpc>
                <a:spcPct val="120000"/>
              </a:lnSpc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  <a:defRPr/>
            </a:pPr>
            <a:r>
              <a:rPr lang="en-US" sz="1900">
                <a:solidFill>
                  <a:schemeClr val="tx1"/>
                </a:solidFill>
                <a:cs typeface="Aharoni" panose="02010803020104030203" pitchFamily="2" charset="-79"/>
              </a:rPr>
              <a:t>consultation for setting </a:t>
            </a:r>
            <a:r>
              <a:rPr lang="en-US" sz="1900" dirty="0">
                <a:solidFill>
                  <a:schemeClr val="tx1"/>
                </a:solidFill>
                <a:cs typeface="Aharoni" panose="02010803020104030203" pitchFamily="2" charset="-79"/>
              </a:rPr>
              <a:t>p</a:t>
            </a:r>
            <a:r>
              <a:rPr lang="en-US" sz="1900">
                <a:solidFill>
                  <a:schemeClr val="tx1"/>
                </a:solidFill>
                <a:cs typeface="Aharoni" panose="02010803020104030203" pitchFamily="2" charset="-79"/>
              </a:rPr>
              <a:t>riorities</a:t>
            </a:r>
            <a:endParaRPr lang="en-US" sz="1900" dirty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pPr marL="285750" indent="-285750" defTabSz="457200">
              <a:lnSpc>
                <a:spcPct val="120000"/>
              </a:lnSpc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  <a:defRPr/>
            </a:pPr>
            <a:r>
              <a:rPr lang="en-US" sz="1900" dirty="0">
                <a:solidFill>
                  <a:schemeClr val="tx1"/>
                </a:solidFill>
                <a:cs typeface="Aharoni" panose="02010803020104030203" pitchFamily="2" charset="-79"/>
              </a:rPr>
              <a:t>c</a:t>
            </a:r>
            <a:r>
              <a:rPr lang="en-US" sz="1900">
                <a:solidFill>
                  <a:schemeClr val="tx1"/>
                </a:solidFill>
                <a:cs typeface="Aharoni" panose="02010803020104030203" pitchFamily="2" charset="-79"/>
              </a:rPr>
              <a:t>onsultation for project/program </a:t>
            </a:r>
            <a:r>
              <a:rPr lang="en-US" sz="1900" dirty="0">
                <a:solidFill>
                  <a:schemeClr val="tx1"/>
                </a:solidFill>
                <a:cs typeface="Aharoni" panose="02010803020104030203" pitchFamily="2" charset="-79"/>
              </a:rPr>
              <a:t>d</a:t>
            </a:r>
            <a:r>
              <a:rPr lang="en-US" sz="1900">
                <a:solidFill>
                  <a:schemeClr val="tx1"/>
                </a:solidFill>
                <a:cs typeface="Aharoni" panose="02010803020104030203" pitchFamily="2" charset="-79"/>
              </a:rPr>
              <a:t>esign and implementation</a:t>
            </a:r>
            <a:endParaRPr lang="en-US" sz="1900" dirty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pPr marL="285750" indent="-285750" defTabSz="457200">
              <a:lnSpc>
                <a:spcPct val="120000"/>
              </a:lnSpc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  <a:defRPr/>
            </a:pPr>
            <a:r>
              <a:rPr lang="en-US" sz="1900" dirty="0">
                <a:solidFill>
                  <a:schemeClr val="tx1"/>
                </a:solidFill>
                <a:cs typeface="Aharoni" panose="02010803020104030203" pitchFamily="2" charset="-79"/>
              </a:rPr>
              <a:t>r</a:t>
            </a:r>
            <a:r>
              <a:rPr lang="en-US" sz="1900">
                <a:solidFill>
                  <a:schemeClr val="tx1"/>
                </a:solidFill>
                <a:cs typeface="Aharoni" panose="02010803020104030203" pitchFamily="2" charset="-79"/>
              </a:rPr>
              <a:t>eporting, monitoring and evaluation</a:t>
            </a:r>
            <a:endParaRPr lang="en-US" sz="1900" dirty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pPr marL="285750" indent="-285750" defTabSz="457200">
              <a:lnSpc>
                <a:spcPct val="120000"/>
              </a:lnSpc>
              <a:buClr>
                <a:srgbClr val="006600"/>
              </a:buClr>
              <a:buSzPct val="200000"/>
              <a:buFont typeface="Wingdings" panose="05000000000000000000" pitchFamily="2" charset="2"/>
              <a:buChar char="§"/>
              <a:defRPr/>
            </a:pPr>
            <a:r>
              <a:rPr lang="en-US" sz="1900">
                <a:solidFill>
                  <a:schemeClr val="tx1"/>
                </a:solidFill>
                <a:cs typeface="Aharoni" panose="02010803020104030203" pitchFamily="2" charset="-79"/>
              </a:rPr>
              <a:t>conflict Resolution and grievance function </a:t>
            </a:r>
            <a:endParaRPr lang="en-US" sz="1900" dirty="0">
              <a:solidFill>
                <a:schemeClr val="tx1"/>
              </a:solidFill>
              <a:cs typeface="Aharoni" panose="02010803020104030203" pitchFamily="2" charset="-79"/>
            </a:endParaRPr>
          </a:p>
          <a:p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6314642" y="3538831"/>
            <a:ext cx="3031" cy="2252369"/>
          </a:xfrm>
          <a:prstGeom prst="line">
            <a:avLst/>
          </a:prstGeom>
          <a:ln w="28575">
            <a:solidFill>
              <a:srgbClr val="0066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65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5946" y="1013655"/>
            <a:ext cx="9514114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1F497D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defTabSz="914400">
              <a:lnSpc>
                <a:spcPct val="85000"/>
              </a:lnSpc>
            </a:pPr>
            <a:endParaRPr lang="en-US" sz="2800" dirty="0">
              <a:solidFill>
                <a:schemeClr val="accent1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l" defTabSz="914400">
              <a:lnSpc>
                <a:spcPct val="85000"/>
              </a:lnSpc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       </a:t>
            </a:r>
            <a:r>
              <a:rPr lang="en-US" sz="2800" spc="-50" dirty="0">
                <a:solidFill>
                  <a:srgbClr val="006600"/>
                </a:solidFill>
              </a:rPr>
              <a:t> 	policy on gender mainstreaming (2011)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980464" y="2480509"/>
            <a:ext cx="4156176" cy="3386891"/>
          </a:xfrm>
        </p:spPr>
        <p:txBody>
          <a:bodyPr>
            <a:normAutofit/>
          </a:bodyPr>
          <a:lstStyle/>
          <a:p>
            <a:pPr marL="0" indent="0" defTabSz="457200">
              <a:buNone/>
            </a:pPr>
            <a:r>
              <a:rPr lang="en-US" b="1" u="sng" dirty="0">
                <a:cs typeface="Times New Roman" pitchFamily="18" charset="0"/>
              </a:rPr>
              <a:t>Institutional level</a:t>
            </a:r>
          </a:p>
          <a:p>
            <a:pPr marL="0" indent="0" defTabSz="457200">
              <a:buClr>
                <a:srgbClr val="006600"/>
              </a:buClr>
              <a:buSzPct val="200000"/>
              <a:buNone/>
            </a:pPr>
            <a:r>
              <a:rPr lang="en-US" b="1" dirty="0">
                <a:cs typeface="Times New Roman" pitchFamily="18" charset="0"/>
              </a:rPr>
              <a:t>Agency accreditation requirements &amp; compliance</a:t>
            </a:r>
          </a:p>
          <a:p>
            <a:pPr marL="0" indent="0" defTabSz="457200">
              <a:buClr>
                <a:srgbClr val="006600"/>
              </a:buClr>
              <a:buSzPct val="200000"/>
              <a:buNone/>
            </a:pPr>
            <a:endParaRPr lang="en-US" b="1" dirty="0">
              <a:cs typeface="Times New Roman" pitchFamily="18" charset="0"/>
            </a:endParaRPr>
          </a:p>
          <a:p>
            <a:pPr marL="578358" lvl="1" indent="-285750"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sz="2000" b="1" dirty="0">
                <a:cs typeface="Times New Roman" pitchFamily="18" charset="0"/>
              </a:rPr>
              <a:t>Competency </a:t>
            </a:r>
          </a:p>
          <a:p>
            <a:pPr marL="578358" lvl="1" indent="-285750"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sz="2000" b="1" dirty="0">
                <a:cs typeface="Times New Roman" pitchFamily="18" charset="0"/>
              </a:rPr>
              <a:t>Capacity</a:t>
            </a:r>
          </a:p>
          <a:p>
            <a:pPr marL="578358" lvl="1" indent="-285750"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sz="2000" b="1" dirty="0">
                <a:cs typeface="Times New Roman" pitchFamily="18" charset="0"/>
              </a:rPr>
              <a:t>Processes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120000"/>
            </a:pPr>
            <a:endParaRPr lang="en-US" b="1" dirty="0">
              <a:cs typeface="Times New Roman" pitchFamily="18" charset="0"/>
            </a:endParaRPr>
          </a:p>
          <a:p>
            <a:pPr marL="201168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120000"/>
              <a:buNone/>
            </a:pPr>
            <a:endParaRPr lang="en-US" dirty="0">
              <a:cs typeface="Times New Roman" pitchFamily="18" charset="0"/>
            </a:endParaRPr>
          </a:p>
          <a:p>
            <a:pPr marL="201168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120000"/>
              <a:buNone/>
            </a:pPr>
            <a:endParaRPr lang="en-US" dirty="0">
              <a:cs typeface="Times New Roman" pitchFamily="18" charset="0"/>
            </a:endParaRP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•"/>
            </a:pPr>
            <a:endParaRPr lang="en-US" dirty="0">
              <a:cs typeface="Times New Roman" pitchFamily="18" charset="0"/>
            </a:endParaRPr>
          </a:p>
          <a:p>
            <a:pPr marL="201168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endParaRPr lang="en-US" dirty="0">
              <a:cs typeface="Times New Roman" pitchFamily="18" charset="0"/>
            </a:endParaRP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•"/>
            </a:pPr>
            <a:endParaRPr lang="en-US" dirty="0">
              <a:cs typeface="Times New Roman" pitchFamily="18" charset="0"/>
            </a:endParaRPr>
          </a:p>
          <a:p>
            <a:pPr marL="201168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endParaRPr lang="en-US" dirty="0"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13" name="Diagram 12"/>
          <p:cNvGraphicFramePr/>
          <p:nvPr>
            <p:extLst/>
          </p:nvPr>
        </p:nvGraphicFramePr>
        <p:xfrm>
          <a:off x="6410255" y="2944872"/>
          <a:ext cx="4435543" cy="2778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" name="Picture 11" descr="https://www.thegef.org/gef/sites/thegef.org/files/Images/GEF-notag-lowres_0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97280" y="872177"/>
            <a:ext cx="883184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435656" y="2473485"/>
            <a:ext cx="3001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Project level </a:t>
            </a:r>
          </a:p>
        </p:txBody>
      </p:sp>
    </p:spTree>
    <p:extLst>
      <p:ext uri="{BB962C8B-B14F-4D97-AF65-F5344CB8AC3E}">
        <p14:creationId xmlns:p14="http://schemas.microsoft.com/office/powerpoint/2010/main" val="54168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     	</a:t>
            </a:r>
            <a:r>
              <a:rPr lang="en-US" sz="2800" b="1" dirty="0">
                <a:solidFill>
                  <a:srgbClr val="006600"/>
                </a:solidFill>
              </a:rPr>
              <a:t>Project implications 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5517" y="2779918"/>
            <a:ext cx="1987551" cy="1216072"/>
          </a:xfrm>
        </p:spPr>
        <p:txBody>
          <a:bodyPr>
            <a:noAutofit/>
          </a:bodyPr>
          <a:lstStyle/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2790" y="2151381"/>
            <a:ext cx="6551543" cy="3689218"/>
          </a:xfrm>
        </p:spPr>
        <p:txBody>
          <a:bodyPr>
            <a:noAutofit/>
          </a:bodyPr>
          <a:lstStyle/>
          <a:p>
            <a:pPr marL="578358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Information easily accessible and effectively disseminated to relevant stakeholders</a:t>
            </a:r>
          </a:p>
          <a:p>
            <a:pPr marL="292608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0000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578358" lvl="1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Regular meetings of the OFPs and relevant stakeholders to discuss GEF programming</a:t>
            </a:r>
          </a:p>
          <a:p>
            <a:pPr marL="292608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0000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578358" lvl="1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Stakeholders identification: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chemeClr val="tx1"/>
                </a:solidFill>
              </a:rPr>
              <a:t>Mechanisms for stakeholder consultation and engagement in setting priorities; 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chemeClr val="tx1"/>
                </a:solidFill>
              </a:rPr>
              <a:t>Adequate representation of relevant stakeholder groups, such as civil society in National Steering Committees.</a:t>
            </a:r>
          </a:p>
          <a:p>
            <a:pPr marL="651510" lvl="3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endParaRPr lang="en-US" sz="2000" b="1" dirty="0"/>
          </a:p>
          <a:p>
            <a:pPr marL="0" lvl="1" indent="0">
              <a:buClr>
                <a:schemeClr val="accent6">
                  <a:lumMod val="50000"/>
                </a:schemeClr>
              </a:buClr>
              <a:buNone/>
            </a:pPr>
            <a:endParaRPr lang="en-US" sz="20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pic>
        <p:nvPicPr>
          <p:cNvPr id="9" name="Picture 8" descr="https://www.thegef.org/gef/sites/thegef.org/files/Images/GEF-notag-lowres_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7280" y="872177"/>
            <a:ext cx="883184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39137" y="2396444"/>
            <a:ext cx="738664" cy="3381153"/>
          </a:xfrm>
          <a:prstGeom prst="rect">
            <a:avLst/>
          </a:prstGeom>
          <a:solidFill>
            <a:srgbClr val="006600"/>
          </a:solidFill>
        </p:spPr>
        <p:txBody>
          <a:bodyPr vert="vert"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Information dissemination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&amp; programming 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1765517" y="3119690"/>
            <a:ext cx="1987550" cy="1752600"/>
          </a:xfrm>
          <a:prstGeom prst="rightArrow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n w="0"/>
                <a:solidFill>
                  <a:schemeClr val="bg1"/>
                </a:solidFill>
              </a:rPr>
              <a:t>Best practices &amp; standards </a:t>
            </a:r>
          </a:p>
        </p:txBody>
      </p:sp>
    </p:spTree>
    <p:extLst>
      <p:ext uri="{BB962C8B-B14F-4D97-AF65-F5344CB8AC3E}">
        <p14:creationId xmlns:p14="http://schemas.microsoft.com/office/powerpoint/2010/main" val="290278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     	</a:t>
            </a:r>
            <a:r>
              <a:rPr lang="en-US" sz="2800" b="1" dirty="0">
                <a:solidFill>
                  <a:srgbClr val="006600"/>
                </a:solidFill>
              </a:rPr>
              <a:t>Project implications 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5517" y="2779918"/>
            <a:ext cx="1987551" cy="1216072"/>
          </a:xfrm>
        </p:spPr>
        <p:txBody>
          <a:bodyPr>
            <a:noAutofit/>
          </a:bodyPr>
          <a:lstStyle/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2685" y="1420817"/>
            <a:ext cx="7766050" cy="446096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4300" b="1" dirty="0"/>
          </a:p>
          <a:p>
            <a:pPr marL="292608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4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92608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4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tx1"/>
                </a:solidFill>
              </a:rPr>
              <a:t>Stakeholder identification </a:t>
            </a:r>
            <a:r>
              <a:rPr lang="en-US" sz="8000" dirty="0">
                <a:solidFill>
                  <a:schemeClr val="tx1"/>
                </a:solidFill>
              </a:rPr>
              <a:t>and mapping (incl. civil society, indigenous peoples, and women's’ groups) - gender responsive stakeholder and consultation</a:t>
            </a: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tx1"/>
                </a:solidFill>
              </a:rPr>
              <a:t>Mechanisms for gender responsive stakeholder consultation </a:t>
            </a:r>
            <a:r>
              <a:rPr lang="en-US" sz="8000" dirty="0">
                <a:solidFill>
                  <a:schemeClr val="tx1"/>
                </a:solidFill>
              </a:rPr>
              <a:t>and engagement </a:t>
            </a: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tx1"/>
                </a:solidFill>
              </a:rPr>
              <a:t>Applying a standard of Free, Prior and Informed Consent </a:t>
            </a:r>
            <a:r>
              <a:rPr lang="en-US" sz="8000" dirty="0">
                <a:solidFill>
                  <a:schemeClr val="tx1"/>
                </a:solidFill>
              </a:rPr>
              <a:t>(FPIC), or other relevant system for consultation  (Indigenous Peoples)</a:t>
            </a: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tx1"/>
                </a:solidFill>
              </a:rPr>
              <a:t>Social assessments including gender analysis </a:t>
            </a:r>
            <a:r>
              <a:rPr lang="en-US" sz="8000" dirty="0">
                <a:solidFill>
                  <a:schemeClr val="tx1"/>
                </a:solidFill>
              </a:rPr>
              <a:t>(baseline data collection); </a:t>
            </a: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tx1"/>
                </a:solidFill>
              </a:rPr>
              <a:t>Develop results frameworks that are gender responsive </a:t>
            </a:r>
            <a:r>
              <a:rPr lang="en-US" sz="8000" dirty="0">
                <a:solidFill>
                  <a:schemeClr val="tx1"/>
                </a:solidFill>
              </a:rPr>
              <a:t>(e.g. linking findings of gender analysis to project theory of change, outcomes, outputs and activities identifying sex-disaggregated indicators</a:t>
            </a:r>
          </a:p>
          <a:p>
            <a:pPr lvl="0"/>
            <a:r>
              <a:rPr lang="en-US" sz="1200" dirty="0">
                <a:solidFill>
                  <a:schemeClr val="tx1"/>
                </a:solidFill>
              </a:rPr>
              <a:t>;</a:t>
            </a:r>
            <a:endParaRPr lang="en-US" sz="1800" dirty="0">
              <a:solidFill>
                <a:schemeClr val="tx1"/>
              </a:solidFill>
            </a:endParaRPr>
          </a:p>
          <a:p>
            <a:pPr marL="285750" lvl="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8000" b="1" dirty="0">
              <a:solidFill>
                <a:schemeClr val="tx1"/>
              </a:solidFill>
            </a:endParaRP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2500" b="1" dirty="0"/>
          </a:p>
          <a:p>
            <a:pPr marL="0" lvl="1" indent="0">
              <a:buClr>
                <a:schemeClr val="accent6">
                  <a:lumMod val="50000"/>
                </a:schemeClr>
              </a:buClr>
              <a:buNone/>
            </a:pPr>
            <a:endParaRPr lang="en-US" sz="20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pic>
        <p:nvPicPr>
          <p:cNvPr id="9" name="Picture 8" descr="https://www.thegef.org/gef/sites/thegef.org/files/Images/GEF-notag-lowres_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7280" y="872177"/>
            <a:ext cx="883184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16136" y="2396444"/>
            <a:ext cx="461665" cy="3381153"/>
          </a:xfrm>
          <a:prstGeom prst="rect">
            <a:avLst/>
          </a:prstGeom>
          <a:solidFill>
            <a:srgbClr val="006600"/>
          </a:solidFill>
        </p:spPr>
        <p:txBody>
          <a:bodyPr vert="vert"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Project design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1670326" y="3210720"/>
            <a:ext cx="1987550" cy="1752600"/>
          </a:xfrm>
          <a:prstGeom prst="rightArrow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n w="0"/>
                <a:solidFill>
                  <a:schemeClr val="bg1"/>
                </a:solidFill>
              </a:rPr>
              <a:t>Best practices &amp; standards</a:t>
            </a:r>
          </a:p>
        </p:txBody>
      </p:sp>
    </p:spTree>
    <p:extLst>
      <p:ext uri="{BB962C8B-B14F-4D97-AF65-F5344CB8AC3E}">
        <p14:creationId xmlns:p14="http://schemas.microsoft.com/office/powerpoint/2010/main" val="165274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     	</a:t>
            </a:r>
            <a:r>
              <a:rPr lang="en-US" sz="2800" b="1" dirty="0">
                <a:solidFill>
                  <a:srgbClr val="006600"/>
                </a:solidFill>
              </a:rPr>
              <a:t>Project implications 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5517" y="2779918"/>
            <a:ext cx="1987551" cy="1216072"/>
          </a:xfrm>
        </p:spPr>
        <p:txBody>
          <a:bodyPr>
            <a:noAutofit/>
          </a:bodyPr>
          <a:lstStyle/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2685" y="2249905"/>
            <a:ext cx="7766050" cy="3631875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4300" b="1" dirty="0"/>
          </a:p>
          <a:p>
            <a:pPr marL="292608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4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92608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4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chemeClr val="tx1"/>
                </a:solidFill>
              </a:rPr>
              <a:t>Implementation of stakeholder engagement plans and/or gender action plans; </a:t>
            </a: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chemeClr val="tx1"/>
                </a:solidFill>
              </a:rPr>
              <a:t>Applying a standard of Free, Prior and Informed Consent (FPIC), or other relevant system for consultation with Indigenous Peoples;</a:t>
            </a: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chemeClr val="tx1"/>
                </a:solidFill>
              </a:rPr>
              <a:t>Partner with relevant CSOs to execute projects;</a:t>
            </a: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chemeClr val="tx1"/>
                </a:solidFill>
              </a:rPr>
              <a:t>Cultivate gender sensitive project teams;</a:t>
            </a: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r>
              <a:rPr lang="en-US" sz="8000" dirty="0">
                <a:solidFill>
                  <a:schemeClr val="tx1"/>
                </a:solidFill>
              </a:rPr>
              <a:t>Mechanisms to deepen engagement of key stakeholders from civil society, including gender specialist and women groups </a:t>
            </a: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endParaRPr lang="en-US" sz="8000" dirty="0">
              <a:solidFill>
                <a:schemeClr val="tx1"/>
              </a:solidFill>
            </a:endParaRPr>
          </a:p>
          <a:p>
            <a:pPr marL="578358" lvl="1" indent="-285750">
              <a:lnSpc>
                <a:spcPct val="120000"/>
              </a:lnSpc>
              <a:buClr>
                <a:srgbClr val="006600"/>
              </a:buClr>
              <a:buSzPct val="200000"/>
              <a:buFont typeface="Arial" panose="020B0604020202020204" pitchFamily="34" charset="0"/>
              <a:buChar char="•"/>
            </a:pPr>
            <a:endParaRPr lang="en-US" sz="8000" dirty="0">
              <a:solidFill>
                <a:schemeClr val="tx1"/>
              </a:solidFill>
            </a:endParaRPr>
          </a:p>
          <a:p>
            <a:pPr lvl="0"/>
            <a:r>
              <a:rPr lang="en-US" sz="1200" dirty="0">
                <a:solidFill>
                  <a:schemeClr val="tx1"/>
                </a:solidFill>
              </a:rPr>
              <a:t>;</a:t>
            </a:r>
            <a:endParaRPr lang="en-US" sz="1800" dirty="0">
              <a:solidFill>
                <a:schemeClr val="tx1"/>
              </a:solidFill>
            </a:endParaRPr>
          </a:p>
          <a:p>
            <a:pPr marL="285750" lvl="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8000" b="1" dirty="0">
              <a:solidFill>
                <a:schemeClr val="tx1"/>
              </a:solidFill>
            </a:endParaRP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None/>
            </a:pPr>
            <a:endParaRPr lang="en-US" sz="2500" b="1" dirty="0"/>
          </a:p>
          <a:p>
            <a:pPr marL="0" lvl="1" indent="0">
              <a:buClr>
                <a:schemeClr val="accent6">
                  <a:lumMod val="50000"/>
                </a:schemeClr>
              </a:buClr>
              <a:buNone/>
            </a:pPr>
            <a:endParaRPr lang="en-US" sz="20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pic>
        <p:nvPicPr>
          <p:cNvPr id="9" name="Picture 8" descr="https://www.thegef.org/gef/sites/thegef.org/files/Images/GEF-notag-lowres_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7280" y="872177"/>
            <a:ext cx="883184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16136" y="2396444"/>
            <a:ext cx="461665" cy="3381153"/>
          </a:xfrm>
          <a:prstGeom prst="rect">
            <a:avLst/>
          </a:prstGeom>
          <a:solidFill>
            <a:srgbClr val="006600"/>
          </a:solidFill>
        </p:spPr>
        <p:txBody>
          <a:bodyPr vert="vert"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Project implementation 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1670326" y="3210720"/>
            <a:ext cx="1987550" cy="1752600"/>
          </a:xfrm>
          <a:prstGeom prst="rightArrow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n w="0"/>
                <a:solidFill>
                  <a:schemeClr val="bg1"/>
                </a:solidFill>
              </a:rPr>
              <a:t>Best practices &amp; standards</a:t>
            </a:r>
          </a:p>
        </p:txBody>
      </p:sp>
    </p:spTree>
    <p:extLst>
      <p:ext uri="{BB962C8B-B14F-4D97-AF65-F5344CB8AC3E}">
        <p14:creationId xmlns:p14="http://schemas.microsoft.com/office/powerpoint/2010/main" val="289614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54983</TotalTime>
  <Words>977</Words>
  <Application>Microsoft Office PowerPoint</Application>
  <PresentationFormat>Widescreen</PresentationFormat>
  <Paragraphs>225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ＭＳ Ｐゴシック</vt:lpstr>
      <vt:lpstr>Aharoni</vt:lpstr>
      <vt:lpstr>Arial</vt:lpstr>
      <vt:lpstr>Arial Rounded MT Bold</vt:lpstr>
      <vt:lpstr>Calibri</vt:lpstr>
      <vt:lpstr>Calibri Light</vt:lpstr>
      <vt:lpstr>MS Mincho</vt:lpstr>
      <vt:lpstr>Times New Roman</vt:lpstr>
      <vt:lpstr>Wingdings</vt:lpstr>
      <vt:lpstr>Retrospect</vt:lpstr>
      <vt:lpstr>           stakeholder engagement and    gender mainstreaming</vt:lpstr>
      <vt:lpstr> this session </vt:lpstr>
      <vt:lpstr> stakeholder engagement and gender equality</vt:lpstr>
      <vt:lpstr> global commitments and processes</vt:lpstr>
      <vt:lpstr> Public involvement and stakeholder engagement </vt:lpstr>
      <vt:lpstr>PowerPoint Presentation</vt:lpstr>
      <vt:lpstr>       Project implications  (1)</vt:lpstr>
      <vt:lpstr>       Project implications  (2)</vt:lpstr>
      <vt:lpstr>       Project implications  (3)</vt:lpstr>
      <vt:lpstr>       Project implications  (4)</vt:lpstr>
      <vt:lpstr> Working Group on Public Involvement (2014)</vt:lpstr>
      <vt:lpstr> The Gender Equality Action Plan (2015 – 2018)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Elsa Gabriella Ulfsdotter Richardson Temm</dc:creator>
  <cp:lastModifiedBy>Elsa Gabriella Ulfsdotter Richardson Temm</cp:lastModifiedBy>
  <cp:revision>425</cp:revision>
  <cp:lastPrinted>2016-10-24T20:24:44Z</cp:lastPrinted>
  <dcterms:created xsi:type="dcterms:W3CDTF">2015-09-01T20:30:53Z</dcterms:created>
  <dcterms:modified xsi:type="dcterms:W3CDTF">2017-02-24T04:23:27Z</dcterms:modified>
</cp:coreProperties>
</file>