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4"/>
  </p:sldMasterIdLst>
  <p:notesMasterIdLst>
    <p:notesMasterId r:id="rId34"/>
  </p:notesMasterIdLst>
  <p:sldIdLst>
    <p:sldId id="261" r:id="rId5"/>
    <p:sldId id="279" r:id="rId6"/>
    <p:sldId id="293" r:id="rId7"/>
    <p:sldId id="259" r:id="rId8"/>
    <p:sldId id="262" r:id="rId9"/>
    <p:sldId id="263" r:id="rId10"/>
    <p:sldId id="264" r:id="rId11"/>
    <p:sldId id="265" r:id="rId12"/>
    <p:sldId id="294" r:id="rId13"/>
    <p:sldId id="266" r:id="rId14"/>
    <p:sldId id="267" r:id="rId15"/>
    <p:sldId id="268" r:id="rId16"/>
    <p:sldId id="270" r:id="rId17"/>
    <p:sldId id="271" r:id="rId18"/>
    <p:sldId id="295" r:id="rId19"/>
    <p:sldId id="334" r:id="rId20"/>
    <p:sldId id="335" r:id="rId21"/>
    <p:sldId id="306" r:id="rId22"/>
    <p:sldId id="278" r:id="rId23"/>
    <p:sldId id="336" r:id="rId24"/>
    <p:sldId id="297" r:id="rId25"/>
    <p:sldId id="276" r:id="rId26"/>
    <p:sldId id="277" r:id="rId27"/>
    <p:sldId id="281"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22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86316" autoAdjust="0"/>
  </p:normalViewPr>
  <p:slideViewPr>
    <p:cSldViewPr snapToGrid="0">
      <p:cViewPr varScale="1">
        <p:scale>
          <a:sx n="55" d="100"/>
          <a:sy n="55" d="100"/>
        </p:scale>
        <p:origin x="1220" y="68"/>
      </p:cViewPr>
      <p:guideLst/>
    </p:cSldViewPr>
  </p:slideViewPr>
  <p:notesTextViewPr>
    <p:cViewPr>
      <p:scale>
        <a:sx n="1" d="1"/>
        <a:sy n="1" d="1"/>
      </p:scale>
      <p:origin x="0" y="-356"/>
    </p:cViewPr>
  </p:notesTextViewPr>
  <p:sorterViewPr>
    <p:cViewPr>
      <p:scale>
        <a:sx n="100" d="100"/>
        <a:sy n="100" d="100"/>
      </p:scale>
      <p:origin x="0" y="-82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655B4-0BF7-4701-B6B3-A7802283C297}"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2ABE5-F639-40F8-811F-D98AEBAEF03C}" type="slidenum">
              <a:rPr lang="en-US" smtClean="0"/>
              <a:t>‹#›</a:t>
            </a:fld>
            <a:endParaRPr lang="en-US"/>
          </a:p>
        </p:txBody>
      </p:sp>
    </p:spTree>
    <p:extLst>
      <p:ext uri="{BB962C8B-B14F-4D97-AF65-F5344CB8AC3E}">
        <p14:creationId xmlns:p14="http://schemas.microsoft.com/office/powerpoint/2010/main" val="12769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  I am program manager ……</a:t>
            </a:r>
          </a:p>
          <a:p>
            <a:endParaRPr lang="en-US" dirty="0"/>
          </a:p>
          <a:p>
            <a:r>
              <a:rPr lang="en-US" dirty="0"/>
              <a:t>It is a pleasure to be with you today to present the general overview of the GEF-7 Programming Directions.  As you will see, this is an ambitious and highly impactful program that will deliver global environmental benefits for the world.</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a:t>
            </a:fld>
            <a:endParaRPr lang="en-US"/>
          </a:p>
        </p:txBody>
      </p:sp>
    </p:spTree>
    <p:extLst>
      <p:ext uri="{BB962C8B-B14F-4D97-AF65-F5344CB8AC3E}">
        <p14:creationId xmlns:p14="http://schemas.microsoft.com/office/powerpoint/2010/main" val="5877244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GEF7 strategy includes a selected number of “move-the-needle” Impact Programs. Through these, the GEF will be better positioned to help countries pursue holistic and integrated approaches for greater transformational change in key economic systems, and in line with their national development priorities. The focused set of country-driven priorities hold the potential to enhance synergies, integration, and impact of GEF investments, and to promote a more effective use of resources and crowd-in private sector funding.</a:t>
            </a:r>
          </a:p>
          <a:p>
            <a:endParaRPr lang="en-US" dirty="0"/>
          </a:p>
          <a:p>
            <a:r>
              <a:rPr lang="en-US" dirty="0"/>
              <a:t>The impact programs collectively address major drivers of environmental degradation and/or deliver multiple benefits across the many thematic dimensions the GEF is mandated to deliver. Many of the priorities are also making use of increasingly more relevant global or regional platforms that are attracting a multitude of stakeholders and resources in response to political commitments.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10</a:t>
            </a:fld>
            <a:endParaRPr lang="en-US"/>
          </a:p>
        </p:txBody>
      </p:sp>
    </p:spTree>
    <p:extLst>
      <p:ext uri="{BB962C8B-B14F-4D97-AF65-F5344CB8AC3E}">
        <p14:creationId xmlns:p14="http://schemas.microsoft.com/office/powerpoint/2010/main" val="486850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chemeClr val="tx1"/>
                </a:solidFill>
                <a:latin typeface="Arial" panose="020B0604020202020204" pitchFamily="34" charset="0"/>
                <a:cs typeface="Arial" panose="020B0604020202020204" pitchFamily="34" charset="0"/>
              </a:rPr>
              <a:t>Globally, countries vary considerably in their approach to food systems and land use challenges. For example, production of agricultural commodities for the global food supply chains is a major driver of land use change and environmental degradation in the tropical forests and peatlands of Southeast Asia, Africa and Latin America. The growing demand for these agricultural commodities (especially palm oil, beef, soy bean, coffee, and cocoa) as sources of raw material for the global food system will increase deforestation risks in many countries in these regions. Similarly, irrigated rice production in Southeast Asia is a major source of negative externalities such as methane emissions, eutrophication from excessive use of nutrients, and overexploitation of both ground and surface freshwater. In sub-Saharan Africa, livestock in the savannah regions are a major source of methane emissions, while low productivity of smallholder agriculture is an important driver of land degradation and loss of vegetative cover. Because of these differences across regions, a one size fits all approach will not achieve the required transformational shift in the global systems. Solutions must target appropriate entry points for recipient countries in order to justify GEF incremental financing, and maximize potential for transformational change in the food system and land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baseline="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0" dirty="0">
                <a:solidFill>
                  <a:schemeClr val="tx1"/>
                </a:solidFill>
                <a:latin typeface="Arial" panose="020B0604020202020204" pitchFamily="34" charset="0"/>
                <a:cs typeface="Arial" panose="020B0604020202020204" pitchFamily="34" charset="0"/>
              </a:rPr>
              <a:t>Building on GEF experience and comparative advantage on three key entry points as options for maximizing global environmental benefits: 1) promoting sustainable food systems to reduce impacts on natural habitat and GHG emissions; 2) tackling supply chains of major agricultural commodity responsible for a large fraction of tropical deforestation; and 3) expanding efforts to restore and reclaim degraded lands for multiple uses, thereby reducing pressure over standing habitat.</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11</a:t>
            </a:fld>
            <a:endParaRPr lang="en-US"/>
          </a:p>
        </p:txBody>
      </p:sp>
    </p:spTree>
    <p:extLst>
      <p:ext uri="{BB962C8B-B14F-4D97-AF65-F5344CB8AC3E}">
        <p14:creationId xmlns:p14="http://schemas.microsoft.com/office/powerpoint/2010/main" val="2128790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Public, private, and civil society sectors have begun to take needed steps to improve land management and food production, including making commitments critical to delivering solutions, however, these have not yet been shown as sufficient to generate tangible results on the ground. If global goals to protect our planet’s biodiversity, absorb greenhouse gas emissions, and provide nutritious and affordable food for the growing number of people worldwide are to be met, integration of strategies and stakeholders through a system-wide approach that brings together both </a:t>
            </a:r>
            <a:r>
              <a:rPr lang="en-US" sz="1200" i="1" kern="1200" dirty="0">
                <a:solidFill>
                  <a:schemeClr val="tx1"/>
                </a:solidFill>
                <a:effectLst/>
                <a:latin typeface="+mn-lt"/>
                <a:ea typeface="+mn-ea"/>
                <a:cs typeface="+mn-cs"/>
              </a:rPr>
              <a:t>horizontal</a:t>
            </a:r>
            <a:r>
              <a:rPr lang="en-US" sz="1200" kern="1200" dirty="0">
                <a:solidFill>
                  <a:schemeClr val="tx1"/>
                </a:solidFill>
                <a:effectLst/>
                <a:latin typeface="+mn-lt"/>
                <a:ea typeface="+mn-ea"/>
                <a:cs typeface="+mn-cs"/>
              </a:rPr>
              <a:t> (interventions with actors within spatially explicit landscapes, policy reform, governance strengthening, etc.) and </a:t>
            </a:r>
            <a:r>
              <a:rPr lang="en-US" sz="1200" i="1" kern="1200" dirty="0">
                <a:solidFill>
                  <a:schemeClr val="tx1"/>
                </a:solidFill>
                <a:effectLst/>
                <a:latin typeface="+mn-lt"/>
                <a:ea typeface="+mn-ea"/>
                <a:cs typeface="+mn-cs"/>
              </a:rPr>
              <a:t>vertical</a:t>
            </a:r>
            <a:r>
              <a:rPr lang="en-US" sz="1200" kern="1200" dirty="0">
                <a:solidFill>
                  <a:schemeClr val="tx1"/>
                </a:solidFill>
                <a:effectLst/>
                <a:latin typeface="+mn-lt"/>
                <a:ea typeface="+mn-ea"/>
                <a:cs typeface="+mn-cs"/>
              </a:rPr>
              <a:t> (food value and supply chain commitments and financing) dimensions is necessary. </a:t>
            </a:r>
            <a:endParaRPr lang="en-US" dirty="0"/>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12</a:t>
            </a:fld>
            <a:endParaRPr lang="en-US"/>
          </a:p>
        </p:txBody>
      </p:sp>
    </p:spTree>
    <p:extLst>
      <p:ext uri="{BB962C8B-B14F-4D97-AF65-F5344CB8AC3E}">
        <p14:creationId xmlns:p14="http://schemas.microsoft.com/office/powerpoint/2010/main" val="1794153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GEF funding will be used to support countries in ensuring productive lands are embedded within landscapes that are providing ecosystem services and protecting the natural ecosystems and soil on which they depend. In GEF-7, we will seek to work in spatially explicit geographies where food and ecological systems are integrated within landscapes. Within these landscapes, implementation at scale of a suite of related strategies and interventions must recognize the interconnectedness of these objectives by engaging them simultaneously as part of the specific landscape needs. These geographies must also demonstrate the following characteristics:</a:t>
            </a:r>
          </a:p>
          <a:p>
            <a:endParaRPr lang="en-US"/>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evidence of environmental threat </a:t>
            </a:r>
            <a:r>
              <a:rPr kumimoji="0" lang="en-US" sz="1200" b="0" i="0" u="none" strike="noStrike" kern="1200" cap="none" spc="0" normalizeH="0" baseline="0" noProof="0">
                <a:ln>
                  <a:noFill/>
                </a:ln>
                <a:solidFill>
                  <a:prstClr val="black"/>
                </a:solidFill>
                <a:effectLst/>
                <a:uLnTx/>
                <a:uFillTx/>
                <a:latin typeface="+mn-lt"/>
                <a:ea typeface="+mn-ea"/>
                <a:cs typeface="+mn-cs"/>
              </a:rPr>
              <a:t>(commodity driven deforestation, unsustainable agricultural systems,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potential to generate GEBs </a:t>
            </a:r>
            <a:r>
              <a:rPr kumimoji="0" lang="en-US" sz="1200" b="0" i="0" u="none" strike="noStrike" kern="1200" cap="none" spc="0" normalizeH="0" baseline="0" noProof="0">
                <a:ln>
                  <a:noFill/>
                </a:ln>
                <a:solidFill>
                  <a:prstClr val="black"/>
                </a:solidFill>
                <a:effectLst/>
                <a:uLnTx/>
                <a:uFillTx/>
                <a:latin typeface="+mn-lt"/>
                <a:ea typeface="+mn-ea"/>
                <a:cs typeface="+mn-cs"/>
              </a:rPr>
              <a:t>(GHG mitigation, biodiversity conservation, land restoration etc.)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evidence of commitment to promote sustainability </a:t>
            </a:r>
            <a:r>
              <a:rPr kumimoji="0" lang="en-US" sz="1200" b="0" i="0" u="none" strike="noStrike" kern="1200" cap="none" spc="0" normalizeH="0" baseline="0" noProof="0">
                <a:ln>
                  <a:noFill/>
                </a:ln>
                <a:solidFill>
                  <a:prstClr val="black"/>
                </a:solidFill>
                <a:effectLst/>
                <a:uLnTx/>
                <a:uFillTx/>
                <a:latin typeface="+mn-lt"/>
                <a:ea typeface="+mn-ea"/>
                <a:cs typeface="+mn-cs"/>
              </a:rPr>
              <a:t>in the supply or value chain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prstClr val="black"/>
                </a:solidFill>
                <a:effectLst/>
                <a:uLnTx/>
                <a:uFillTx/>
                <a:latin typeface="+mn-lt"/>
                <a:ea typeface="+mn-ea"/>
                <a:cs typeface="+mn-cs"/>
              </a:rPr>
              <a:t>potential for applying a comprehensive land use approach </a:t>
            </a:r>
            <a:r>
              <a:rPr kumimoji="0" lang="en-US" sz="1200" b="0" i="0" u="none" strike="noStrike" kern="1200" cap="none" spc="0" normalizeH="0" baseline="0" noProof="0">
                <a:ln>
                  <a:noFill/>
                </a:ln>
                <a:solidFill>
                  <a:prstClr val="black"/>
                </a:solidFill>
                <a:effectLst/>
                <a:uLnTx/>
                <a:uFillTx/>
                <a:latin typeface="+mn-lt"/>
                <a:ea typeface="+mn-ea"/>
                <a:cs typeface="+mn-cs"/>
              </a:rPr>
              <a:t>linking production, conservation, and restoration at scale</a:t>
            </a:r>
          </a:p>
          <a:p>
            <a:r>
              <a:rPr lang="en-US"/>
              <a:t> </a:t>
            </a:r>
          </a:p>
          <a:p>
            <a:endParaRPr lang="en-US"/>
          </a:p>
        </p:txBody>
      </p:sp>
      <p:sp>
        <p:nvSpPr>
          <p:cNvPr id="4" name="Slide Number Placeholder 3"/>
          <p:cNvSpPr>
            <a:spLocks noGrp="1"/>
          </p:cNvSpPr>
          <p:nvPr>
            <p:ph type="sldNum" sz="quarter" idx="10"/>
          </p:nvPr>
        </p:nvSpPr>
        <p:spPr/>
        <p:txBody>
          <a:bodyPr/>
          <a:lstStyle/>
          <a:p>
            <a:fld id="{08D2ABE5-F639-40F8-811F-D98AEBAEF03C}" type="slidenum">
              <a:rPr lang="en-US" smtClean="0"/>
              <a:t>13</a:t>
            </a:fld>
            <a:endParaRPr lang="en-US"/>
          </a:p>
        </p:txBody>
      </p:sp>
    </p:spTree>
    <p:extLst>
      <p:ext uri="{BB962C8B-B14F-4D97-AF65-F5344CB8AC3E}">
        <p14:creationId xmlns:p14="http://schemas.microsoft.com/office/powerpoint/2010/main" val="1461306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supply or value chain approach requires engagement of multiple actors across the full spectrum of the food system, linking actors and actions at the production level at national, subnational and jurisdictional scales to downstream demand sector players, including processors, traders and manufacturers and ultimately the end user. Financing is important to all of the private sector actors and plays a cross-cutting role in the approach. Through this integrated approach, sustainability is sought at all steps of the supply chain, which drives the generation of environmental benefits within landscapes important for both food production and ecosystem values.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14</a:t>
            </a:fld>
            <a:endParaRPr lang="en-US"/>
          </a:p>
        </p:txBody>
      </p:sp>
    </p:spTree>
    <p:extLst>
      <p:ext uri="{BB962C8B-B14F-4D97-AF65-F5344CB8AC3E}">
        <p14:creationId xmlns:p14="http://schemas.microsoft.com/office/powerpoint/2010/main" val="3487038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2ABE5-F639-40F8-811F-D98AEBAEF03C}" type="slidenum">
              <a:rPr lang="en-US" smtClean="0"/>
              <a:t>15</a:t>
            </a:fld>
            <a:endParaRPr lang="en-US"/>
          </a:p>
        </p:txBody>
      </p:sp>
    </p:spTree>
    <p:extLst>
      <p:ext uri="{BB962C8B-B14F-4D97-AF65-F5344CB8AC3E}">
        <p14:creationId xmlns:p14="http://schemas.microsoft.com/office/powerpoint/2010/main" val="3930754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Cities produce 80% of the world’s GDP. They consume over 75% of global energy supply and generate 70% of GHGs. They are increasingly choked by traffic, air pollution and waste production. </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Meeting the production and consumption needs of urban populations strains rural and urban ecosystems both locally and globally.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Unplanned physical expansion of urban areas can directly compromise the provision of vital ecosystem services, provided by forests and biodiversity.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If managed well, compact, resilient, inclusive and resource-efficient cities could become drivers of green economy.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Cities have inherent advantages- they provide massive sustainable investment opportunities, are naturally integrated and hotbed of innovation. They also offer strong public private partnership opportunities.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Together, these could result in improving livability and achieving large scale GEBs in terms of protecting global commons, avoid GHGs and protect our biodiversity.  </a:t>
            </a:r>
            <a:endParaRPr lang="en-US" dirty="0"/>
          </a:p>
        </p:txBody>
      </p:sp>
      <p:sp>
        <p:nvSpPr>
          <p:cNvPr id="4" name="Slide Number Placeholder 3"/>
          <p:cNvSpPr>
            <a:spLocks noGrp="1"/>
          </p:cNvSpPr>
          <p:nvPr>
            <p:ph type="sldNum" sz="quarter" idx="10"/>
          </p:nvPr>
        </p:nvSpPr>
        <p:spPr/>
        <p:txBody>
          <a:bodyPr/>
          <a:lstStyle/>
          <a:p>
            <a:fld id="{C3C6EE97-B903-4BC5-8400-28F35C458EB8}" type="slidenum">
              <a:rPr lang="en-US" smtClean="0"/>
              <a:t>16</a:t>
            </a:fld>
            <a:endParaRPr lang="en-US"/>
          </a:p>
        </p:txBody>
      </p:sp>
    </p:spTree>
    <p:extLst>
      <p:ext uri="{BB962C8B-B14F-4D97-AF65-F5344CB8AC3E}">
        <p14:creationId xmlns:p14="http://schemas.microsoft.com/office/powerpoint/2010/main" val="363789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GEF’s Sustainable Cities Impact Program aims to bring about opportunities for greater integration, efficiency, synergy and increased returns of investment in cities. </a:t>
            </a:r>
          </a:p>
          <a:p>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It will support an integrated approach for sustainable urban development across sectors and levels of governance – from national to local municipalities.   </a:t>
            </a:r>
          </a:p>
          <a:p>
            <a:pPr marL="171450" indent="-171450">
              <a:buFontTx/>
              <a:buChar char="-"/>
            </a:pPr>
            <a:endParaRPr lang="en-US" sz="1200" kern="1200" dirty="0">
              <a:solidFill>
                <a:schemeClr val="tx1"/>
              </a:solidFill>
              <a:effectLst/>
              <a:latin typeface="+mn-lt"/>
              <a:ea typeface="+mn-ea"/>
              <a:cs typeface="+mn-cs"/>
            </a:endParaRPr>
          </a:p>
          <a:p>
            <a:pPr marL="171450" indent="-171450">
              <a:buFontTx/>
              <a:buChar char="-"/>
            </a:pPr>
            <a:r>
              <a:rPr lang="en-US" sz="1200" kern="1200" dirty="0">
                <a:solidFill>
                  <a:schemeClr val="tx1"/>
                </a:solidFill>
                <a:effectLst/>
                <a:latin typeface="+mn-lt"/>
                <a:ea typeface="+mn-ea"/>
                <a:cs typeface="+mn-cs"/>
              </a:rPr>
              <a:t>Building of GEF 6 experience, we will continue to engage with wide set of partners to provide two-fold support.  </a:t>
            </a:r>
          </a:p>
          <a:p>
            <a:pPr marL="628650" lvl="1" indent="-171450">
              <a:buFontTx/>
              <a:buChar char="-"/>
            </a:pPr>
            <a:r>
              <a:rPr lang="en-US" sz="1200" kern="1200" dirty="0">
                <a:solidFill>
                  <a:schemeClr val="tx1"/>
                </a:solidFill>
                <a:effectLst/>
                <a:latin typeface="+mn-lt"/>
                <a:ea typeface="+mn-ea"/>
                <a:cs typeface="+mn-cs"/>
              </a:rPr>
              <a:t>It will directly support city-level investments to pursue spatially integrated solutions for interdependent urban systems that generate multiple global environmental benefits, </a:t>
            </a:r>
          </a:p>
          <a:p>
            <a:pPr marL="628650" lvl="1" indent="-171450">
              <a:buFontTx/>
              <a:buChar char="-"/>
            </a:pPr>
            <a:r>
              <a:rPr lang="en-US" sz="1200" kern="1200" dirty="0">
                <a:solidFill>
                  <a:schemeClr val="tx1"/>
                </a:solidFill>
                <a:effectLst/>
                <a:latin typeface="+mn-lt"/>
                <a:ea typeface="+mn-ea"/>
                <a:cs typeface="+mn-cs"/>
              </a:rPr>
              <a:t>Provide global support through the Global Platform on Sustainable Cities (GPSC) to cities on sustainability decision tools, knowledge, policies and financing. </a:t>
            </a:r>
          </a:p>
        </p:txBody>
      </p:sp>
      <p:sp>
        <p:nvSpPr>
          <p:cNvPr id="4" name="Slide Number Placeholder 3"/>
          <p:cNvSpPr>
            <a:spLocks noGrp="1"/>
          </p:cNvSpPr>
          <p:nvPr>
            <p:ph type="sldNum" sz="quarter" idx="10"/>
          </p:nvPr>
        </p:nvSpPr>
        <p:spPr/>
        <p:txBody>
          <a:bodyPr/>
          <a:lstStyle/>
          <a:p>
            <a:fld id="{C3C6EE97-B903-4BC5-8400-28F35C458EB8}" type="slidenum">
              <a:rPr lang="en-US" smtClean="0"/>
              <a:t>17</a:t>
            </a:fld>
            <a:endParaRPr lang="en-US"/>
          </a:p>
        </p:txBody>
      </p:sp>
    </p:spTree>
    <p:extLst>
      <p:ext uri="{BB962C8B-B14F-4D97-AF65-F5344CB8AC3E}">
        <p14:creationId xmlns:p14="http://schemas.microsoft.com/office/powerpoint/2010/main" val="9056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kern="1200" dirty="0">
                <a:solidFill>
                  <a:schemeClr val="tx1"/>
                </a:solidFill>
                <a:effectLst/>
                <a:latin typeface="+mn-lt"/>
                <a:ea typeface="+mn-ea"/>
                <a:cs typeface="+mn-cs"/>
              </a:rPr>
              <a:t>In GEF 7, projects will be selected to achieve the objectives of </a:t>
            </a:r>
          </a:p>
          <a:p>
            <a:pPr marL="628650" lvl="1" indent="-171450">
              <a:buFontTx/>
              <a:buChar char="-"/>
            </a:pPr>
            <a:r>
              <a:rPr lang="en-US" kern="1200" dirty="0">
                <a:solidFill>
                  <a:schemeClr val="tx1"/>
                </a:solidFill>
                <a:effectLst/>
                <a:latin typeface="+mn-lt"/>
                <a:ea typeface="+mn-ea"/>
                <a:cs typeface="+mn-cs"/>
              </a:rPr>
              <a:t>Transformational systemic change towards sustainability, </a:t>
            </a:r>
          </a:p>
          <a:p>
            <a:pPr marL="628650" lvl="1" indent="-171450">
              <a:buFontTx/>
              <a:buChar char="-"/>
            </a:pPr>
            <a:r>
              <a:rPr lang="en-US" kern="1200" dirty="0">
                <a:solidFill>
                  <a:schemeClr val="tx1"/>
                </a:solidFill>
                <a:effectLst/>
                <a:latin typeface="+mn-lt"/>
                <a:ea typeface="+mn-ea"/>
                <a:cs typeface="+mn-cs"/>
              </a:rPr>
              <a:t>Mobilize and catalyze large scale city level investments for a sustainable future and</a:t>
            </a:r>
          </a:p>
          <a:p>
            <a:pPr marL="628650" lvl="1" indent="-171450">
              <a:buFontTx/>
              <a:buChar char="-"/>
            </a:pPr>
            <a:r>
              <a:rPr lang="en-US" kern="1200" dirty="0">
                <a:solidFill>
                  <a:schemeClr val="tx1"/>
                </a:solidFill>
                <a:effectLst/>
                <a:latin typeface="+mn-lt"/>
                <a:ea typeface="+mn-ea"/>
                <a:cs typeface="+mn-cs"/>
              </a:rPr>
              <a:t>Greater policy engagement across different levels especially local.  </a:t>
            </a:r>
          </a:p>
          <a:p>
            <a:endParaRPr lang="en-US" dirty="0"/>
          </a:p>
        </p:txBody>
      </p:sp>
      <p:sp>
        <p:nvSpPr>
          <p:cNvPr id="4" name="Slide Number Placeholder 3"/>
          <p:cNvSpPr>
            <a:spLocks noGrp="1"/>
          </p:cNvSpPr>
          <p:nvPr>
            <p:ph type="sldNum" sz="quarter" idx="10"/>
          </p:nvPr>
        </p:nvSpPr>
        <p:spPr/>
        <p:txBody>
          <a:bodyPr/>
          <a:lstStyle/>
          <a:p>
            <a:fld id="{C3C6EE97-B903-4BC5-8400-28F35C458EB8}" type="slidenum">
              <a:rPr lang="en-US" smtClean="0"/>
              <a:t>18</a:t>
            </a:fld>
            <a:endParaRPr lang="en-US"/>
          </a:p>
        </p:txBody>
      </p:sp>
    </p:spTree>
    <p:extLst>
      <p:ext uri="{BB962C8B-B14F-4D97-AF65-F5344CB8AC3E}">
        <p14:creationId xmlns:p14="http://schemas.microsoft.com/office/powerpoint/2010/main" val="4009808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Tentative categories of investments will include the following. (as in the slide). </a:t>
            </a:r>
          </a:p>
          <a:p>
            <a:endParaRPr lang="en-US" dirty="0"/>
          </a:p>
          <a:p>
            <a:r>
              <a:rPr lang="en-US" dirty="0"/>
              <a:t>We expect innovative approaches from countries and cities to adopt integration approaches.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Integrated approach may imply- area based development and rejuvenation, cross sectoral infrastructure integration and potentially focusing on one or two key urban systems e.g. energy, food, transport. </a:t>
            </a:r>
            <a:endParaRPr lang="en-US" sz="1200" dirty="0"/>
          </a:p>
          <a:p>
            <a:endParaRPr lang="en-US" dirty="0"/>
          </a:p>
          <a:p>
            <a:r>
              <a:rPr lang="en-US" dirty="0"/>
              <a:t>If asked in Q&amp;A on systems: </a:t>
            </a:r>
          </a:p>
          <a:p>
            <a:endParaRPr lang="en-US" dirty="0"/>
          </a:p>
          <a:p>
            <a:pPr marL="171450" indent="-171450">
              <a:buFontTx/>
              <a:buChar char="-"/>
            </a:pPr>
            <a:r>
              <a:rPr lang="en-US" sz="1200" b="1" dirty="0"/>
              <a:t>Food system: </a:t>
            </a:r>
            <a:r>
              <a:rPr lang="en-US" sz="1200" dirty="0"/>
              <a:t>Integrated land use planning to prevent agricultural land loss; logistics/transport system for food distribution.</a:t>
            </a:r>
          </a:p>
          <a:p>
            <a:pPr marL="171450" indent="-171450">
              <a:buFontTx/>
              <a:buChar char="-"/>
            </a:pPr>
            <a:r>
              <a:rPr lang="en-US" sz="1200" b="1" dirty="0"/>
              <a:t>Energy system: </a:t>
            </a:r>
            <a:r>
              <a:rPr lang="en-US" sz="1200" dirty="0"/>
              <a:t>Infrastructure integration, improved urban planning and adoption of low carbon technologies can optimize energy demand</a:t>
            </a:r>
          </a:p>
          <a:p>
            <a:pPr marL="171450" indent="-171450">
              <a:buFontTx/>
              <a:buChar char="-"/>
            </a:pPr>
            <a:r>
              <a:rPr lang="en-US" sz="1200" b="1" dirty="0"/>
              <a:t>Transport: </a:t>
            </a:r>
            <a:r>
              <a:rPr lang="en-US" sz="1200" dirty="0"/>
              <a:t>Integrated planning and interconnected infrastructure can reduce pressure on transport infrastructure.  </a:t>
            </a:r>
            <a:endParaRPr lang="en-US" dirty="0"/>
          </a:p>
        </p:txBody>
      </p:sp>
      <p:sp>
        <p:nvSpPr>
          <p:cNvPr id="4" name="Slide Number Placeholder 3"/>
          <p:cNvSpPr>
            <a:spLocks noGrp="1"/>
          </p:cNvSpPr>
          <p:nvPr>
            <p:ph type="sldNum" sz="quarter" idx="10"/>
          </p:nvPr>
        </p:nvSpPr>
        <p:spPr/>
        <p:txBody>
          <a:bodyPr/>
          <a:lstStyle/>
          <a:p>
            <a:fld id="{C3C6EE97-B903-4BC5-8400-28F35C458EB8}" type="slidenum">
              <a:rPr lang="en-US" smtClean="0"/>
              <a:t>19</a:t>
            </a:fld>
            <a:endParaRPr lang="en-US"/>
          </a:p>
        </p:txBody>
      </p:sp>
    </p:spTree>
    <p:extLst>
      <p:ext uri="{BB962C8B-B14F-4D97-AF65-F5344CB8AC3E}">
        <p14:creationId xmlns:p14="http://schemas.microsoft.com/office/powerpoint/2010/main" val="392672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GEF-6 experience will be harnessed in GEF-7, where a set of carefully identified Impact Programs (IPs) and Focal Area Investments will contribute to transforming key economic systems while better promoting the delivery of MEA goals beyond a single convention. As such, the Impact Programs become integral components of Focal Area Strategies and reflect significant demand coming from countries as noted in their NDCs, NBSAPs and NAPs. The proposed investments closely reflect key objectives and guidance received from the relevant COPs, and investments in activities that can best be delivered as stand-alone Focal Area objectives. This “matrix” framework for GEF-7’s programming architecture will be complemented with innovative Frontier Investments that can help prepare the GEF countries for emerging challenges and respective responses in the near future.</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2</a:t>
            </a:fld>
            <a:endParaRPr lang="en-US"/>
          </a:p>
        </p:txBody>
      </p:sp>
    </p:spTree>
    <p:extLst>
      <p:ext uri="{BB962C8B-B14F-4D97-AF65-F5344CB8AC3E}">
        <p14:creationId xmlns:p14="http://schemas.microsoft.com/office/powerpoint/2010/main" val="1581094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765" eaLnBrk="0" fontAlgn="base" hangingPunct="0">
              <a:spcBef>
                <a:spcPct val="30000"/>
              </a:spcBef>
              <a:spcAft>
                <a:spcPct val="0"/>
              </a:spcAft>
              <a:defRPr/>
            </a:pPr>
            <a:r>
              <a:rPr lang="en-US" dirty="0"/>
              <a:t>The Sustainable Cities Impact Program is one of the flagship initiatives in GEF 7 to achieve GEF’s GEB targets. The primary focus remains on GHG reduction. We also encourage projects which expands GEBs in the areas of Biodiversity and Land Degradation. </a:t>
            </a:r>
          </a:p>
          <a:p>
            <a:pPr defTabSz="912765" eaLnBrk="0" fontAlgn="base" hangingPunct="0">
              <a:spcBef>
                <a:spcPct val="30000"/>
              </a:spcBef>
              <a:spcAft>
                <a:spcPct val="0"/>
              </a:spcAft>
              <a:defRPr/>
            </a:pPr>
            <a:endParaRPr lang="en-US" dirty="0"/>
          </a:p>
          <a:p>
            <a:pPr defTabSz="912765" eaLnBrk="0" fontAlgn="base" hangingPunct="0">
              <a:spcBef>
                <a:spcPct val="30000"/>
              </a:spcBef>
              <a:spcAft>
                <a:spcPct val="0"/>
              </a:spcAft>
              <a:defRPr/>
            </a:pPr>
            <a:r>
              <a:rPr lang="en-US" dirty="0"/>
              <a:t>Resilience and adoption of circular economy approach in projects is important and therefore desired in GEF 7 projects. </a:t>
            </a:r>
          </a:p>
        </p:txBody>
      </p:sp>
      <p:sp>
        <p:nvSpPr>
          <p:cNvPr id="4" name="Header Placeholder 3"/>
          <p:cNvSpPr>
            <a:spLocks noGrp="1"/>
          </p:cNvSpPr>
          <p:nvPr>
            <p:ph type="hdr" sz="quarter" idx="10"/>
          </p:nvPr>
        </p:nvSpPr>
        <p:spPr/>
        <p:txBody>
          <a:bodyPr/>
          <a:lstStyle/>
          <a:p>
            <a:pPr>
              <a:defRPr/>
            </a:pPr>
            <a:endParaRPr lang="en-US" dirty="0"/>
          </a:p>
        </p:txBody>
      </p:sp>
      <p:sp>
        <p:nvSpPr>
          <p:cNvPr id="5" name="Slide Number Placeholder 4"/>
          <p:cNvSpPr>
            <a:spLocks noGrp="1"/>
          </p:cNvSpPr>
          <p:nvPr>
            <p:ph type="sldNum" sz="quarter" idx="11"/>
          </p:nvPr>
        </p:nvSpPr>
        <p:spPr/>
        <p:txBody>
          <a:bodyPr/>
          <a:lstStyle/>
          <a:p>
            <a:pPr>
              <a:defRPr/>
            </a:pPr>
            <a:fld id="{D650E20D-8F26-4A94-AFFD-39FE3E6F4B8B}" type="slidenum">
              <a:rPr lang="en-US" smtClean="0"/>
              <a:pPr>
                <a:defRPr/>
              </a:pPr>
              <a:t>20</a:t>
            </a:fld>
            <a:endParaRPr lang="en-US" dirty="0"/>
          </a:p>
        </p:txBody>
      </p:sp>
    </p:spTree>
    <p:extLst>
      <p:ext uri="{BB962C8B-B14F-4D97-AF65-F5344CB8AC3E}">
        <p14:creationId xmlns:p14="http://schemas.microsoft.com/office/powerpoint/2010/main" val="2179381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2ABE5-F639-40F8-811F-D98AEBAEF03C}" type="slidenum">
              <a:rPr lang="en-US" smtClean="0"/>
              <a:t>21</a:t>
            </a:fld>
            <a:endParaRPr lang="en-US"/>
          </a:p>
        </p:txBody>
      </p:sp>
    </p:spTree>
    <p:extLst>
      <p:ext uri="{BB962C8B-B14F-4D97-AF65-F5344CB8AC3E}">
        <p14:creationId xmlns:p14="http://schemas.microsoft.com/office/powerpoint/2010/main" val="3134941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Amazon, the Congo Basin, and some important Dryland landscapes around the world are globally important for biodiversity and carbon storage, provide livelihoods and subsistence to communities that rely on forests and agriculture for their survival and as such qualify as “key ecosystems” where a concerted SFM approach can have value.  In these globally important ecosystems, we have the opportunity to change the future development trajectory from natural resource depletion and biodiversity erosion, to one based on natural capital management and productive landscapes. The latest science also indicates that these globally important ecosystems require integrated ecosystem-scale management for maintaining their “ecological integrity and functioning” and delivering Global Environmental Benefits. Fragmented and isolated projects will not be sufficient in these large ecosystems as has been the case for much of the past SFM set of investments. The time is now ripe for the SFM program to evolve into an Impact Program with a clear geographical focus to better harness time-bound opportunities for impact on critical forest biomes and systems.  These 3 key forest regions are the major ecosystems and perhaps the last places where an integrated and concerted SFM approach can truly transform the course of development and produce multiple benefits for biodiversity, climate change, and land degradation. </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22</a:t>
            </a:fld>
            <a:endParaRPr lang="en-US"/>
          </a:p>
        </p:txBody>
      </p:sp>
    </p:spTree>
    <p:extLst>
      <p:ext uri="{BB962C8B-B14F-4D97-AF65-F5344CB8AC3E}">
        <p14:creationId xmlns:p14="http://schemas.microsoft.com/office/powerpoint/2010/main" val="4049429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GEF</a:t>
            </a:r>
            <a:r>
              <a:rPr lang="en-US" baseline="0" dirty="0"/>
              <a:t> investment will emphasize the following:</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Regional transnational coordination of biome level actions</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Create a better enabling environment for forest governance;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Support rational land use planning across mixed-use landscapes;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Strengthening of protected areas;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Ensure environmentally-friendly agriculture to reduce pressure on forests; and </a:t>
            </a:r>
          </a:p>
          <a:p>
            <a:pPr marL="457200" indent="-457200">
              <a:buFont typeface="Arial" panose="020B0604020202020204" pitchFamily="34" charset="0"/>
              <a:buChar char="•"/>
            </a:pPr>
            <a:r>
              <a:rPr lang="en-US" sz="1200" dirty="0">
                <a:solidFill>
                  <a:prstClr val="white">
                    <a:lumMod val="95000"/>
                  </a:prstClr>
                </a:solidFill>
                <a:cs typeface="Arial" panose="020B0604020202020204" pitchFamily="34" charset="0"/>
              </a:rPr>
              <a:t>Utilizing markets, REDD+, and other PES for sustainable forest utilization</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23</a:t>
            </a:fld>
            <a:endParaRPr lang="en-US"/>
          </a:p>
        </p:txBody>
      </p:sp>
    </p:spTree>
    <p:extLst>
      <p:ext uri="{BB962C8B-B14F-4D97-AF65-F5344CB8AC3E}">
        <p14:creationId xmlns:p14="http://schemas.microsoft.com/office/powerpoint/2010/main" val="3705396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we move closer to the implementation phase of GEF-7, it is important that we understand all of the issues related to the rollout of the Impact programs to ensure a fair and accessible process for all countries.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06ECE-FC9D-49D0-9649-99AB11294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1933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all GEF investments, the main decision point is with countries, in terms of how they wish to use and prioritize their STAR allocations whether it be in focal area investments or in Impact Programs.  As usual as well, countries will select the agency of their choice to design and implement their child project in the case of an Impact Program.  If a country is selected to participate in an impact program, they will receive incentive resources at a ratio of 2:1 (</a:t>
            </a:r>
            <a:r>
              <a:rPr lang="en-US" dirty="0" err="1"/>
              <a:t>STAR;Incentive</a:t>
            </a:r>
            <a:r>
              <a:rPr lang="en-US" dirty="0"/>
              <a:t>).</a:t>
            </a:r>
          </a:p>
        </p:txBody>
      </p:sp>
      <p:sp>
        <p:nvSpPr>
          <p:cNvPr id="4" name="Slide Number Placeholder 3"/>
          <p:cNvSpPr>
            <a:spLocks noGrp="1"/>
          </p:cNvSpPr>
          <p:nvPr>
            <p:ph type="sldNum" sz="quarter" idx="10"/>
          </p:nvPr>
        </p:nvSpPr>
        <p:spPr/>
        <p:txBody>
          <a:bodyPr/>
          <a:lstStyle/>
          <a:p>
            <a:fld id="{51864E3C-37FA-46BC-89A3-D47F177B1DD8}" type="slidenum">
              <a:rPr lang="en-US" smtClean="0"/>
              <a:t>25</a:t>
            </a:fld>
            <a:endParaRPr lang="en-US"/>
          </a:p>
        </p:txBody>
      </p:sp>
    </p:spTree>
    <p:extLst>
      <p:ext uri="{BB962C8B-B14F-4D97-AF65-F5344CB8AC3E}">
        <p14:creationId xmlns:p14="http://schemas.microsoft.com/office/powerpoint/2010/main" val="414778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of how this can work, we have 2 countries that have decided to participate in an Impact Program but with different levels of STAR.  One is allocating $4M the other $8M.   Each will receive matching incentives as shown in this slide and also each will benefit from the support (knowledge sharing, lessons learned, etc.) coming from the Global Platform of Support and Coordination that will exist for each Impact Program.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25817-CBED-4CB8-8EBF-0FB9264DF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247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Agencies will have important roles as always in programs.  In the case of Impact Programs, the lead agency will be responsible for the development of the PFD and to coordinate with other agencies on the Child projects and concepts.  The selection of lead agencies for the Impact Programs will be done through a consultative process and interested agencies and this will be facilitated by the GEFSEC.  The lead agency will also be responsible for the development of the global and/or regional knowledge exchange component designed to provide technical assistance, quality assurance, and consistency across all Child projects of the Impact Program.  Finally, the lead agency and the GEFSEC will facilitate and guide participating agencies to ensure coherence in the proposals coming from countries.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25817-CBED-4CB8-8EBF-0FB9264DF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132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the GEFSEC is to ensure a level playing field for participation in each Impact Program.  This will be done by making sure that all countries are aware of the process for participation and an opportunity to participate in each Impact Program.  The GEFSEC will prepare and issue announcements or requests for proposals containing program objectives, selection criteria, all consistent with GEF-7 programming directions as approved. The GEFSEC will work closely with agencies on program and project design guidelines and frequently asked questions to better guide countries.  Finally, if country demand for a particular Impact Program exceeds the available incentive resources, the GEFSEC will facilitate a process of country selection with the lead agency.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25817-CBED-4CB8-8EBF-0FB9264DFA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428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completes the general overview of the GEF-7 programming directions and some rollout considerations.  I would be happy to answer </a:t>
            </a:r>
            <a:r>
              <a:rPr lang="en-US"/>
              <a:t>any questions </a:t>
            </a:r>
            <a:r>
              <a:rPr lang="en-US" dirty="0"/>
              <a:t>you all may have.</a:t>
            </a:r>
          </a:p>
        </p:txBody>
      </p:sp>
      <p:sp>
        <p:nvSpPr>
          <p:cNvPr id="4" name="Slide Number Placeholder 3"/>
          <p:cNvSpPr>
            <a:spLocks noGrp="1"/>
          </p:cNvSpPr>
          <p:nvPr>
            <p:ph type="sldNum" sz="quarter" idx="10"/>
          </p:nvPr>
        </p:nvSpPr>
        <p:spPr/>
        <p:txBody>
          <a:bodyPr/>
          <a:lstStyle/>
          <a:p>
            <a:fld id="{51864E3C-37FA-46BC-89A3-D47F177B1DD8}" type="slidenum">
              <a:rPr lang="en-US" smtClean="0"/>
              <a:t>29</a:t>
            </a:fld>
            <a:endParaRPr lang="en-US"/>
          </a:p>
        </p:txBody>
      </p:sp>
    </p:spTree>
    <p:extLst>
      <p:ext uri="{BB962C8B-B14F-4D97-AF65-F5344CB8AC3E}">
        <p14:creationId xmlns:p14="http://schemas.microsoft.com/office/powerpoint/2010/main" val="397250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2ABE5-F639-40F8-811F-D98AEBAEF03C}" type="slidenum">
              <a:rPr lang="en-US" smtClean="0"/>
              <a:t>3</a:t>
            </a:fld>
            <a:endParaRPr lang="en-US"/>
          </a:p>
        </p:txBody>
      </p:sp>
    </p:spTree>
    <p:extLst>
      <p:ext uri="{BB962C8B-B14F-4D97-AF65-F5344CB8AC3E}">
        <p14:creationId xmlns:p14="http://schemas.microsoft.com/office/powerpoint/2010/main" val="1959682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The goal of the GEF-7 Biodiversity Focal Area strategy is to maintain globally significant biodiversity in landscapes and seascapes. To achieve this goal, GEF investments will contribute to the following three objectives identified in the CBD COP 13 Guidance to the GEF: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Mainstream biodiversity across sectors as well as landscapes and seascapes;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Address direct drivers to protect habitats and species; and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Further develop biodiversity policy and institutional frameworks.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In its entirety, the set of programming options included in the strategy also responds directly to the Strategic Plan for Biodiversity, 2011-2020, particularly with regards to the increasingly important biodiversity mainstreaming agenda.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endParaRPr lang="en-US" sz="1000" dirty="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In their totality, the Biodiversity Focal Area investments, the Food Systems, Land Use, and Restoration Impact Program, the Sustainable Cities Impact Program, the Sustainable Forest Management Impact Program, and the International Waters Focal Area investments will collectively contribute to achieving the goal and the three objectives of the biodiversity focal area strategy.</a:t>
            </a:r>
            <a:endParaRPr lang="en-US" sz="10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4</a:t>
            </a:fld>
            <a:endParaRPr lang="en-US"/>
          </a:p>
        </p:txBody>
      </p:sp>
    </p:spTree>
    <p:extLst>
      <p:ext uri="{BB962C8B-B14F-4D97-AF65-F5344CB8AC3E}">
        <p14:creationId xmlns:p14="http://schemas.microsoft.com/office/powerpoint/2010/main" val="426953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indent="0" defTabSz="914400">
              <a:buNone/>
            </a:pPr>
            <a:r>
              <a:rPr lang="en-US" sz="1400" dirty="0">
                <a:latin typeface="+mn-lt"/>
              </a:rPr>
              <a:t>The goal of the Climate Change Focal Area Strategy is to produce significant mitigation results as measured by GHG emissions reductions or avoided.  We will accomplish this with a combination of focal area investments in new and innovative technologies, by investing in Impact Programs, and through enabling conditions.  More specifically, this strategy will </a:t>
            </a:r>
          </a:p>
          <a:p>
            <a:pPr marL="57150" indent="0" defTabSz="914400">
              <a:buNone/>
            </a:pPr>
            <a:endParaRPr lang="en-US" sz="1400" dirty="0">
              <a:latin typeface="+mn-lt"/>
            </a:endParaRPr>
          </a:p>
          <a:p>
            <a:pPr marL="57150" indent="0" defTabSz="914400">
              <a:buNone/>
            </a:pPr>
            <a:r>
              <a:rPr lang="en-US" sz="1400" dirty="0">
                <a:latin typeface="+mn-lt"/>
              </a:rPr>
              <a:t>Promote </a:t>
            </a:r>
            <a:r>
              <a:rPr lang="en-US" sz="1400" dirty="0">
                <a:solidFill>
                  <a:srgbClr val="00FF00"/>
                </a:solidFill>
                <a:latin typeface="+mn-lt"/>
              </a:rPr>
              <a:t>innovation, technology transfer, and supportive policies and strategies such as:</a:t>
            </a:r>
          </a:p>
          <a:p>
            <a:pPr marL="57150" indent="0" defTabSz="914400">
              <a:buNone/>
            </a:pPr>
            <a:endParaRPr lang="en-US" sz="1400" dirty="0">
              <a:solidFill>
                <a:srgbClr val="00FF00"/>
              </a:solidFill>
              <a:latin typeface="+mn-lt"/>
            </a:endParaRPr>
          </a:p>
          <a:p>
            <a:pPr lvl="1" indent="-228600" defTabSz="914400"/>
            <a:r>
              <a:rPr lang="en-US" sz="1400" dirty="0">
                <a:latin typeface="+mn-lt"/>
              </a:rPr>
              <a:t>De-centralized power with energy storage</a:t>
            </a:r>
          </a:p>
          <a:p>
            <a:pPr lvl="1" indent="-228600" defTabSz="914400"/>
            <a:r>
              <a:rPr lang="en-US" sz="1400" dirty="0">
                <a:latin typeface="+mn-lt"/>
              </a:rPr>
              <a:t> Electric drive technologies and electric mobility</a:t>
            </a:r>
          </a:p>
          <a:p>
            <a:pPr lvl="1" indent="-228600" defTabSz="914400"/>
            <a:r>
              <a:rPr lang="en-US" sz="1400" dirty="0">
                <a:latin typeface="+mn-lt"/>
              </a:rPr>
              <a:t>Accelerating energy efficiency adoption</a:t>
            </a:r>
          </a:p>
          <a:p>
            <a:pPr lvl="1" indent="-228600" defTabSz="914400"/>
            <a:r>
              <a:rPr lang="en-US" sz="1400" dirty="0">
                <a:latin typeface="+mn-lt"/>
              </a:rPr>
              <a:t>Cleantech Innovation</a:t>
            </a:r>
          </a:p>
          <a:p>
            <a:pPr lvl="1" indent="-228600" defTabSz="914400"/>
            <a:endParaRPr lang="en-US" sz="1400" dirty="0">
              <a:latin typeface="+mn-lt"/>
            </a:endParaRPr>
          </a:p>
          <a:p>
            <a:pPr lvl="1" indent="-228600" defTabSz="914400"/>
            <a:r>
              <a:rPr lang="en-US" sz="1400" dirty="0">
                <a:latin typeface="+mn-lt"/>
              </a:rPr>
              <a:t>We will also </a:t>
            </a:r>
            <a:r>
              <a:rPr lang="en-US" sz="1400" dirty="0" err="1">
                <a:latin typeface="+mn-lt"/>
              </a:rPr>
              <a:t>dmonstrate</a:t>
            </a:r>
            <a:r>
              <a:rPr lang="en-US" sz="1400" dirty="0">
                <a:latin typeface="+mn-lt"/>
              </a:rPr>
              <a:t> </a:t>
            </a:r>
            <a:r>
              <a:rPr lang="en-US" sz="1400" dirty="0">
                <a:solidFill>
                  <a:srgbClr val="00FF00"/>
                </a:solidFill>
                <a:latin typeface="+mn-lt"/>
              </a:rPr>
              <a:t>mitigation options with systemic impacts though the impact programs. </a:t>
            </a:r>
          </a:p>
          <a:p>
            <a:pPr marL="0" indent="0" defTabSz="914400">
              <a:buNone/>
            </a:pPr>
            <a:endParaRPr lang="en-US" sz="1400" dirty="0">
              <a:solidFill>
                <a:srgbClr val="00FF00"/>
              </a:solidFill>
              <a:latin typeface="+mn-lt"/>
            </a:endParaRPr>
          </a:p>
          <a:p>
            <a:pPr marL="0" indent="0" defTabSz="914400">
              <a:buNone/>
            </a:pPr>
            <a:r>
              <a:rPr lang="en-US" sz="1400" dirty="0">
                <a:solidFill>
                  <a:srgbClr val="00FF00"/>
                </a:solidFill>
                <a:latin typeface="+mn-lt"/>
              </a:rPr>
              <a:t>And Finally, we will f</a:t>
            </a:r>
            <a:r>
              <a:rPr lang="en-US" sz="1400" dirty="0">
                <a:latin typeface="+mn-lt"/>
              </a:rPr>
              <a:t>oster </a:t>
            </a:r>
            <a:r>
              <a:rPr lang="en-US" sz="1400" dirty="0">
                <a:solidFill>
                  <a:srgbClr val="00FF00"/>
                </a:solidFill>
                <a:latin typeface="+mn-lt"/>
              </a:rPr>
              <a:t>enabling conditions for mainstreaming mitigation</a:t>
            </a:r>
            <a:r>
              <a:rPr lang="en-US" sz="1400" dirty="0">
                <a:latin typeface="+mn-lt"/>
              </a:rPr>
              <a:t> concerns into sustainable development strategies.</a:t>
            </a:r>
          </a:p>
          <a:p>
            <a:pPr lvl="1" indent="-228600" defTabSz="914400"/>
            <a:r>
              <a:rPr lang="en-US" sz="1400" dirty="0">
                <a:latin typeface="+mn-lt"/>
              </a:rPr>
              <a:t>Capacity-building Initiative for Transparency</a:t>
            </a:r>
          </a:p>
          <a:p>
            <a:pPr lvl="1" indent="-228600" defTabSz="914400"/>
            <a:r>
              <a:rPr lang="en-US" sz="1400" dirty="0">
                <a:latin typeface="+mn-lt"/>
              </a:rPr>
              <a:t>NDC preparation and implementation</a:t>
            </a:r>
          </a:p>
          <a:p>
            <a:pPr lvl="1" indent="-228600" defTabSz="914400"/>
            <a:r>
              <a:rPr lang="en-US" sz="1400" dirty="0">
                <a:latin typeface="+mn-lt"/>
              </a:rPr>
              <a:t>National Communications and Biennial Update Reports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5</a:t>
            </a:fld>
            <a:endParaRPr lang="en-US"/>
          </a:p>
        </p:txBody>
      </p:sp>
    </p:spTree>
    <p:extLst>
      <p:ext uri="{BB962C8B-B14F-4D97-AF65-F5344CB8AC3E}">
        <p14:creationId xmlns:p14="http://schemas.microsoft.com/office/powerpoint/2010/main" val="4277713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713" indent="0" defTabSz="914400">
              <a:buNone/>
            </a:pPr>
            <a:r>
              <a:rPr lang="en-US" sz="1200" dirty="0">
                <a:latin typeface="+mn-lt"/>
              </a:rPr>
              <a:t>LDFA investment will be consistent with and complement the work of the Impact programs, in particular the FOLUR IP and the Drylands IP under the SFM IP program. </a:t>
            </a:r>
          </a:p>
          <a:p>
            <a:pPr marL="112713" indent="0" defTabSz="914400">
              <a:buNone/>
            </a:pPr>
            <a:endParaRPr lang="en-US" sz="1200" dirty="0">
              <a:latin typeface="+mn-lt"/>
            </a:endParaRPr>
          </a:p>
          <a:p>
            <a:pPr marL="112713" indent="0" defTabSz="914400">
              <a:buNone/>
            </a:pPr>
            <a:r>
              <a:rPr lang="en-US" sz="1200" dirty="0">
                <a:latin typeface="+mn-lt"/>
              </a:rPr>
              <a:t>More specifically, we will support </a:t>
            </a:r>
            <a:r>
              <a:rPr lang="en-US" sz="1200" dirty="0">
                <a:solidFill>
                  <a:srgbClr val="00FF00"/>
                </a:solidFill>
                <a:latin typeface="+mn-lt"/>
              </a:rPr>
              <a:t>on the ground implementation </a:t>
            </a:r>
            <a:r>
              <a:rPr lang="en-US" sz="1200" dirty="0">
                <a:latin typeface="+mn-lt"/>
              </a:rPr>
              <a:t>of Land Degradation Neutrality (LDN)</a:t>
            </a:r>
          </a:p>
          <a:p>
            <a:pPr marL="627063" indent="-514350" defTabSz="914400">
              <a:buAutoNum type="romanUcPeriod"/>
            </a:pPr>
            <a:endParaRPr lang="en-US" sz="1200" dirty="0">
              <a:latin typeface="+mn-lt"/>
            </a:endParaRPr>
          </a:p>
          <a:p>
            <a:pPr marL="112713" marR="0" lvl="0" indent="0" algn="l" defTabSz="914400" rtl="0" eaLnBrk="1" fontAlgn="auto" latinLnBrk="0" hangingPunct="1">
              <a:lnSpc>
                <a:spcPct val="100000"/>
              </a:lnSpc>
              <a:spcBef>
                <a:spcPts val="0"/>
              </a:spcBef>
              <a:spcAft>
                <a:spcPts val="0"/>
              </a:spcAft>
              <a:buClrTx/>
              <a:buSzTx/>
              <a:buFontTx/>
              <a:buNone/>
              <a:tabLst/>
              <a:defRPr/>
            </a:pPr>
            <a:r>
              <a:rPr lang="en-US" sz="1200" dirty="0"/>
              <a:t>The support of LDN implementation is a broad objective that will include several specific objectives that are all contribute to land degradation neutrality, such as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1200" dirty="0"/>
              <a:t>Sustainable land management (SLM),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1200" dirty="0"/>
              <a:t>Sustainable forest management (SFM),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1200" dirty="0"/>
              <a:t>Forest and landscape restoration (FLR), and </a:t>
            </a:r>
          </a:p>
          <a:p>
            <a:pPr marL="455613" marR="0" lvl="0" indent="-342900" algn="l" defTabSz="914400" rtl="0" eaLnBrk="1" fontAlgn="auto" latinLnBrk="0" hangingPunct="1">
              <a:lnSpc>
                <a:spcPct val="100000"/>
              </a:lnSpc>
              <a:spcBef>
                <a:spcPts val="0"/>
              </a:spcBef>
              <a:spcAft>
                <a:spcPts val="0"/>
              </a:spcAft>
              <a:buClrTx/>
              <a:buSzTx/>
              <a:buFontTx/>
              <a:buChar char="-"/>
              <a:tabLst/>
              <a:defRPr/>
            </a:pPr>
            <a:r>
              <a:rPr lang="en-US" sz="1200" dirty="0"/>
              <a:t>Integrated natural resource management (INRM) for resilient </a:t>
            </a:r>
            <a:r>
              <a:rPr lang="en-US" sz="1200" dirty="0" err="1"/>
              <a:t>agro</a:t>
            </a:r>
            <a:r>
              <a:rPr lang="en-US" sz="1200" dirty="0"/>
              <a:t>-ecosystems</a:t>
            </a:r>
          </a:p>
          <a:p>
            <a:pPr marL="112713" lvl="0" indent="0" algn="l" defTabSz="914400" rtl="0" eaLnBrk="1" latinLnBrk="0" hangingPunct="1">
              <a:buFont typeface="+mj-lt"/>
              <a:buNone/>
            </a:pPr>
            <a:endParaRPr lang="en-US" sz="1200" kern="1200" dirty="0">
              <a:solidFill>
                <a:schemeClr val="tx1"/>
              </a:solidFill>
              <a:latin typeface="+mn-lt"/>
              <a:ea typeface="+mn-ea"/>
              <a:cs typeface="+mn-cs"/>
            </a:endParaRPr>
          </a:p>
          <a:p>
            <a:pPr marL="112713" lvl="0" indent="0" algn="l" defTabSz="914400" rtl="0" eaLnBrk="1" latinLnBrk="0" hangingPunct="1">
              <a:buFont typeface="+mj-lt"/>
              <a:buNone/>
            </a:pPr>
            <a:endParaRPr lang="en-US" sz="1200" kern="1200" dirty="0">
              <a:solidFill>
                <a:schemeClr val="tx1"/>
              </a:solidFill>
              <a:latin typeface="+mn-lt"/>
              <a:ea typeface="+mn-ea"/>
              <a:cs typeface="+mn-cs"/>
            </a:endParaRPr>
          </a:p>
          <a:p>
            <a:pPr marL="112713" lvl="0" indent="0" algn="l" defTabSz="914400" rtl="0" eaLnBrk="1" latinLnBrk="0" hangingPunct="1">
              <a:buFont typeface="+mj-lt"/>
              <a:buNone/>
            </a:pPr>
            <a:r>
              <a:rPr lang="en-US" sz="1200" kern="1200" dirty="0">
                <a:solidFill>
                  <a:schemeClr val="tx1"/>
                </a:solidFill>
                <a:latin typeface="+mn-lt"/>
                <a:ea typeface="+mn-ea"/>
                <a:cs typeface="+mn-cs"/>
              </a:rPr>
              <a:t>We will also create an enabling environment to support LDN implementation globally, as well as support the UNCCD enabling activities </a:t>
            </a:r>
          </a:p>
          <a:p>
            <a:pPr marL="112713" lvl="0" indent="0" algn="l" defTabSz="914400" rtl="0" eaLnBrk="1" latinLnBrk="0" hangingPunct="1">
              <a:buFont typeface="+mj-lt"/>
              <a:buNone/>
            </a:pPr>
            <a:endParaRPr lang="en-US" sz="1200" kern="1200" dirty="0">
              <a:solidFill>
                <a:schemeClr val="tx1"/>
              </a:solidFill>
              <a:latin typeface="+mn-lt"/>
              <a:ea typeface="+mn-ea"/>
              <a:cs typeface="+mn-cs"/>
            </a:endParaRPr>
          </a:p>
          <a:p>
            <a:pPr marL="112713" indent="0" defTabSz="914400">
              <a:buNone/>
            </a:pPr>
            <a:endParaRPr lang="en-US" sz="1200" dirty="0">
              <a:latin typeface="+mn-lt"/>
            </a:endParaRPr>
          </a:p>
          <a:p>
            <a:pPr marL="112713" indent="0" defTabSz="914400">
              <a:buNone/>
            </a:pPr>
            <a:r>
              <a:rPr lang="en-US" sz="1200" dirty="0">
                <a:latin typeface="+mn-lt"/>
              </a:rPr>
              <a:t>It is noteworthy that the GEF-7 allocation for the LD FA has significantly increased by 10% as compared to GEF-6. This also indicates the importance that the GEF places on this focal area and its potential to create multiple environmental benefits while also securing livelihoods for smallholders and local communities.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6</a:t>
            </a:fld>
            <a:endParaRPr lang="en-US"/>
          </a:p>
        </p:txBody>
      </p:sp>
    </p:spTree>
    <p:extLst>
      <p:ext uri="{BB962C8B-B14F-4D97-AF65-F5344CB8AC3E}">
        <p14:creationId xmlns:p14="http://schemas.microsoft.com/office/powerpoint/2010/main" val="1736360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buNone/>
            </a:pPr>
            <a:r>
              <a:rPr lang="en-US" sz="1400" dirty="0">
                <a:latin typeface="+mn-lt"/>
              </a:rPr>
              <a:t>The International Waters Focal Area has three main objectives:  First, strengthening </a:t>
            </a:r>
            <a:r>
              <a:rPr lang="en-US" sz="1400" dirty="0">
                <a:solidFill>
                  <a:srgbClr val="00FF00"/>
                </a:solidFill>
                <a:latin typeface="+mn-lt"/>
              </a:rPr>
              <a:t>Blue Economy </a:t>
            </a:r>
            <a:r>
              <a:rPr lang="en-US" sz="1400" dirty="0">
                <a:latin typeface="+mn-lt"/>
              </a:rPr>
              <a:t>opportunities in key coastal habitats, including marine protected areas, deltas and large marine ecosystems, developing sustainable fisheries, and reducing pollution. </a:t>
            </a:r>
          </a:p>
          <a:p>
            <a:pPr marL="0" indent="0" defTabSz="914400">
              <a:buNone/>
            </a:pPr>
            <a:endParaRPr lang="en-US" sz="1400" dirty="0">
              <a:latin typeface="+mn-lt"/>
            </a:endParaRPr>
          </a:p>
          <a:p>
            <a:pPr marL="0" indent="0" defTabSz="914400">
              <a:buNone/>
            </a:pPr>
            <a:r>
              <a:rPr lang="en-US" sz="1400" dirty="0">
                <a:latin typeface="+mn-lt"/>
              </a:rPr>
              <a:t>Second, Improve governance in the </a:t>
            </a:r>
            <a:r>
              <a:rPr lang="en-US" sz="1400" dirty="0">
                <a:solidFill>
                  <a:srgbClr val="00FF00"/>
                </a:solidFill>
                <a:latin typeface="+mn-lt"/>
              </a:rPr>
              <a:t>Areas Beyond National Jurisdiction</a:t>
            </a:r>
            <a:r>
              <a:rPr lang="en-US" sz="1400" dirty="0">
                <a:latin typeface="+mn-lt"/>
              </a:rPr>
              <a:t> (ABNJ).. .This will include catalyzing governance reforms to end IUU and overfishing and sustainably manage marine capture fisheries, support policy work to reduce harmful fishing subsidies, and foster collaboration among LMEs, Regional Seas conventions and RFMOs on area-based management in national waters and ABNJs.</a:t>
            </a:r>
          </a:p>
          <a:p>
            <a:pPr marL="0" indent="0" defTabSz="914400">
              <a:buNone/>
            </a:pPr>
            <a:endParaRPr lang="en-US" sz="1400" dirty="0">
              <a:latin typeface="+mn-lt"/>
            </a:endParaRPr>
          </a:p>
          <a:p>
            <a:pPr marL="0" indent="0" defTabSz="914400">
              <a:buNone/>
            </a:pPr>
            <a:r>
              <a:rPr lang="en-US" sz="1400" dirty="0">
                <a:latin typeface="+mn-lt"/>
              </a:rPr>
              <a:t>Lastly, we will enhance  water security in </a:t>
            </a:r>
            <a:r>
              <a:rPr lang="en-US" sz="1400" dirty="0">
                <a:solidFill>
                  <a:srgbClr val="00FF00"/>
                </a:solidFill>
                <a:latin typeface="+mn-lt"/>
              </a:rPr>
              <a:t>freshwater ecosystems by a</a:t>
            </a:r>
            <a:r>
              <a:rPr lang="en-US" sz="1400" dirty="0">
                <a:latin typeface="+mn-lt"/>
              </a:rPr>
              <a:t>dvancing information exchange and enhancing regional and national governance and cooperation on shared freshwater surface and groundwater basins.  </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7</a:t>
            </a:fld>
            <a:endParaRPr lang="en-US"/>
          </a:p>
        </p:txBody>
      </p:sp>
    </p:spTree>
    <p:extLst>
      <p:ext uri="{BB962C8B-B14F-4D97-AF65-F5344CB8AC3E}">
        <p14:creationId xmlns:p14="http://schemas.microsoft.com/office/powerpoint/2010/main" val="1317977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14400">
              <a:buNone/>
            </a:pPr>
            <a:r>
              <a:rPr lang="en-US" sz="1400" dirty="0">
                <a:latin typeface="+mn-lt"/>
              </a:rPr>
              <a:t>The Chemicals and Waste Focal Area contains 4 eligible programs or entry points for countries to access resources and deliver on the proposed results in this area.  </a:t>
            </a:r>
          </a:p>
          <a:p>
            <a:pPr marL="0" indent="0" defTabSz="914400">
              <a:buNone/>
            </a:pPr>
            <a:endParaRPr lang="en-US" sz="14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In the </a:t>
            </a:r>
            <a:r>
              <a:rPr lang="en-US" sz="1400" dirty="0">
                <a:solidFill>
                  <a:srgbClr val="00FF00"/>
                </a:solidFill>
                <a:latin typeface="+mn-lt"/>
              </a:rPr>
              <a:t>Industrial </a:t>
            </a:r>
            <a:r>
              <a:rPr lang="en-US" sz="1400" dirty="0">
                <a:latin typeface="+mn-lt"/>
              </a:rPr>
              <a:t>Chemicals Program, we will seek to eliminate and avoid POPS, Mercury and Ozone Depleting Substances by focusing on major industrial sectors that use or produce chemicals covered by the MEAs including gold, textiles, consumer products </a:t>
            </a:r>
            <a:r>
              <a:rPr lang="en-US" sz="1400" dirty="0" err="1">
                <a:latin typeface="+mn-lt"/>
              </a:rPr>
              <a:t>etc</a:t>
            </a:r>
            <a:endParaRPr lang="en-US" sz="1400" dirty="0">
              <a:latin typeface="+mn-lt"/>
            </a:endParaRPr>
          </a:p>
          <a:p>
            <a:pPr marL="0" indent="0" defTabSz="914400">
              <a:buNone/>
            </a:pPr>
            <a:endParaRPr lang="en-US" sz="1400" dirty="0">
              <a:latin typeface="+mn-lt"/>
            </a:endParaRPr>
          </a:p>
          <a:p>
            <a:pPr marL="0" marR="0" lvl="0" indent="-22860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Secondly, in the </a:t>
            </a:r>
            <a:r>
              <a:rPr lang="en-US" sz="1400" dirty="0">
                <a:solidFill>
                  <a:srgbClr val="00FF00"/>
                </a:solidFill>
                <a:latin typeface="+mn-lt"/>
              </a:rPr>
              <a:t>Agricultural </a:t>
            </a:r>
            <a:r>
              <a:rPr lang="en-US" sz="1400" dirty="0">
                <a:latin typeface="+mn-lt"/>
              </a:rPr>
              <a:t>Chemicals Program, we will seek primarily to eliminate harmful chemicals in agriculture such as obsolete POPs and mercury based agricultural chemicals and introduce low or non-chemical alternatives and practices.  This program will also focus on the management and safe disposal of agricultural plastics contaminated by POPs and mercury based agricultural chemicals</a:t>
            </a:r>
          </a:p>
          <a:p>
            <a:pPr marL="0" indent="-228600" defTabSz="914400"/>
            <a:endParaRPr lang="en-US" sz="1400" dirty="0">
              <a:latin typeface="+mn-lt"/>
            </a:endParaRPr>
          </a:p>
          <a:p>
            <a:pPr marL="0" indent="0" defTabSz="914400">
              <a:buNone/>
            </a:pPr>
            <a:r>
              <a:rPr lang="en-US" sz="1400" dirty="0">
                <a:latin typeface="+mn-lt"/>
              </a:rPr>
              <a:t>We also have a program specifically focusing on Least Developed Countries and Small Island Developing States.  Here we will foster regional approaches, incubate technologies that are developed in these countries and seek to create economies of scale for achieving the sound management of chemicals and waste.</a:t>
            </a:r>
          </a:p>
          <a:p>
            <a:pPr marL="0" indent="-228600" defTabSz="914400"/>
            <a:endParaRPr lang="en-US" sz="1400" dirty="0">
              <a:latin typeface="+mn-lt"/>
            </a:endParaRPr>
          </a:p>
          <a:p>
            <a:pPr marL="0" indent="0" defTabSz="914400">
              <a:buNone/>
            </a:pPr>
            <a:r>
              <a:rPr lang="en-US" sz="1400" dirty="0">
                <a:latin typeface="+mn-lt"/>
              </a:rPr>
              <a:t>And finally ,we will also fund Enabling Activities related to the different conventions and the countries’ obligations.   This includes…</a:t>
            </a:r>
          </a:p>
          <a:p>
            <a:pPr marL="0" indent="0" defTabSz="914400">
              <a:buNone/>
            </a:pPr>
            <a:endParaRPr lang="en-US" sz="1400" dirty="0">
              <a:latin typeface="+mn-lt"/>
            </a:endParaRPr>
          </a:p>
          <a:p>
            <a:pPr lvl="1" indent="-228600" defTabSz="914400"/>
            <a:r>
              <a:rPr lang="en-US" sz="1400" dirty="0">
                <a:latin typeface="+mn-lt"/>
              </a:rPr>
              <a:t>Stockholm Convention, including National Implementation Plans (NIPs) and NIP Updates</a:t>
            </a:r>
          </a:p>
          <a:p>
            <a:pPr lvl="1" indent="-228600" defTabSz="914400"/>
            <a:r>
              <a:rPr lang="en-US" sz="1400" dirty="0" err="1">
                <a:latin typeface="+mn-lt"/>
              </a:rPr>
              <a:t>Minamata</a:t>
            </a:r>
            <a:r>
              <a:rPr lang="en-US" sz="1400" dirty="0">
                <a:latin typeface="+mn-lt"/>
              </a:rPr>
              <a:t> Convention, including </a:t>
            </a:r>
            <a:r>
              <a:rPr lang="en-US" sz="1400" dirty="0" err="1">
                <a:latin typeface="+mn-lt"/>
              </a:rPr>
              <a:t>Minamata</a:t>
            </a:r>
            <a:r>
              <a:rPr lang="en-US" sz="1400" dirty="0">
                <a:latin typeface="+mn-lt"/>
              </a:rPr>
              <a:t> Initial Assessments (MIAs) and artisanal and small-scale gold mining National Action Plans (ASGM NAPs) </a:t>
            </a:r>
          </a:p>
          <a:p>
            <a:pPr lvl="1" indent="-228600" defTabSz="914400"/>
            <a:r>
              <a:rPr lang="en-US" sz="1400" dirty="0">
                <a:latin typeface="+mn-lt"/>
              </a:rPr>
              <a:t>Global Monitoring of chemicals, related to effectiveness evaluation under the Chemical Conventions</a:t>
            </a:r>
          </a:p>
          <a:p>
            <a:endParaRPr lang="en-US" dirty="0"/>
          </a:p>
        </p:txBody>
      </p:sp>
      <p:sp>
        <p:nvSpPr>
          <p:cNvPr id="4" name="Slide Number Placeholder 3"/>
          <p:cNvSpPr>
            <a:spLocks noGrp="1"/>
          </p:cNvSpPr>
          <p:nvPr>
            <p:ph type="sldNum" sz="quarter" idx="10"/>
          </p:nvPr>
        </p:nvSpPr>
        <p:spPr/>
        <p:txBody>
          <a:bodyPr/>
          <a:lstStyle/>
          <a:p>
            <a:fld id="{08D2ABE5-F639-40F8-811F-D98AEBAEF03C}" type="slidenum">
              <a:rPr lang="en-US" smtClean="0"/>
              <a:t>8</a:t>
            </a:fld>
            <a:endParaRPr lang="en-US"/>
          </a:p>
        </p:txBody>
      </p:sp>
    </p:spTree>
    <p:extLst>
      <p:ext uri="{BB962C8B-B14F-4D97-AF65-F5344CB8AC3E}">
        <p14:creationId xmlns:p14="http://schemas.microsoft.com/office/powerpoint/2010/main" val="1182436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D2ABE5-F639-40F8-811F-D98AEBAEF03C}" type="slidenum">
              <a:rPr lang="en-US" smtClean="0"/>
              <a:t>9</a:t>
            </a:fld>
            <a:endParaRPr lang="en-US"/>
          </a:p>
        </p:txBody>
      </p:sp>
    </p:spTree>
    <p:extLst>
      <p:ext uri="{BB962C8B-B14F-4D97-AF65-F5344CB8AC3E}">
        <p14:creationId xmlns:p14="http://schemas.microsoft.com/office/powerpoint/2010/main" val="212816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78367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22238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528607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88988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0758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40346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8" name="Footer Placeholder 7"/>
          <p:cNvSpPr>
            <a:spLocks noGrp="1"/>
          </p:cNvSpPr>
          <p:nvPr>
            <p:ph type="ftr" sz="quarter" idx="11"/>
          </p:nvPr>
        </p:nvSpPr>
        <p:spPr/>
        <p:txBody>
          <a:bodyPr/>
          <a:lstStyle/>
          <a:p>
            <a:endParaRPr lang="en-US">
              <a:solidFill>
                <a:prstClr val="white"/>
              </a:solidFill>
            </a:endParaRPr>
          </a:p>
        </p:txBody>
      </p:sp>
      <p:sp>
        <p:nvSpPr>
          <p:cNvPr id="9" name="Slide Number Placeholder 8"/>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8311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0369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3" name="Footer Placeholder 2"/>
          <p:cNvSpPr>
            <a:spLocks noGrp="1"/>
          </p:cNvSpPr>
          <p:nvPr>
            <p:ph type="ftr" sz="quarter" idx="11"/>
          </p:nvPr>
        </p:nvSpPr>
        <p:spPr/>
        <p:txBody>
          <a:bodyPr/>
          <a:lstStyle/>
          <a:p>
            <a:endParaRPr lang="en-US">
              <a:solidFill>
                <a:prstClr val="white"/>
              </a:solidFill>
            </a:endParaRPr>
          </a:p>
        </p:txBody>
      </p:sp>
      <p:sp>
        <p:nvSpPr>
          <p:cNvPr id="4" name="Slide Number Placeholder 3"/>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095372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3951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7A26A67-1B15-434A-B9BC-413A3E026E08}" type="datetimeFigureOut">
              <a:rPr lang="en-US" smtClean="0">
                <a:solidFill>
                  <a:prstClr val="white"/>
                </a:solidFill>
              </a:rPr>
              <a:pPr/>
              <a:t>1/15/2019</a:t>
            </a:fld>
            <a:endParaRPr lang="en-US">
              <a:solidFill>
                <a:prstClr val="white"/>
              </a:solidFill>
            </a:endParaRPr>
          </a:p>
        </p:txBody>
      </p:sp>
      <p:sp>
        <p:nvSpPr>
          <p:cNvPr id="6" name="Footer Placeholder 5"/>
          <p:cNvSpPr>
            <a:spLocks noGrp="1"/>
          </p:cNvSpPr>
          <p:nvPr>
            <p:ph type="ftr" sz="quarter" idx="11"/>
          </p:nvPr>
        </p:nvSpPr>
        <p:spPr/>
        <p:txBody>
          <a:bodyPr/>
          <a:lstStyle/>
          <a:p>
            <a:endParaRPr lang="en-US">
              <a:solidFill>
                <a:prstClr val="white"/>
              </a:solidFill>
            </a:endParaRPr>
          </a:p>
        </p:txBody>
      </p:sp>
      <p:sp>
        <p:nvSpPr>
          <p:cNvPr id="7" name="Slide Number Placeholder 6"/>
          <p:cNvSpPr>
            <a:spLocks noGrp="1"/>
          </p:cNvSpPr>
          <p:nvPr>
            <p:ph type="sldNum" sz="quarter" idx="12"/>
          </p:nvPr>
        </p:nvSpPr>
        <p:spPr/>
        <p:txBody>
          <a:bodyPr/>
          <a:lstStyle/>
          <a:p>
            <a:fld id="{72385D58-8F20-4F62-857F-F2CE7700E861}"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02202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1/15/2019</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8829315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F3BB3E-D866-41B7-BD64-395578858178}"/>
              </a:ext>
            </a:extLst>
          </p:cNvPr>
          <p:cNvSpPr/>
          <p:nvPr/>
        </p:nvSpPr>
        <p:spPr>
          <a:xfrm>
            <a:off x="-5490" y="10"/>
            <a:ext cx="4674413" cy="6857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86F3DE-CFB6-4A48-8251-2AFBE33102AF}"/>
              </a:ext>
            </a:extLst>
          </p:cNvPr>
          <p:cNvSpPr>
            <a:spLocks noGrp="1"/>
          </p:cNvSpPr>
          <p:nvPr>
            <p:ph type="title"/>
          </p:nvPr>
        </p:nvSpPr>
        <p:spPr>
          <a:xfrm>
            <a:off x="289556" y="815154"/>
            <a:ext cx="4084319" cy="1450848"/>
          </a:xfrm>
          <a:noFill/>
        </p:spPr>
        <p:txBody>
          <a:bodyPr vert="horz" lIns="91440" tIns="45720" rIns="91440" bIns="45720" rtlCol="0" anchor="b">
            <a:normAutofit/>
          </a:bodyPr>
          <a:lstStyle/>
          <a:p>
            <a:pPr algn="ctr"/>
            <a:r>
              <a:rPr lang="en-US" sz="3200" b="1" dirty="0"/>
              <a:t>Operationalizing the GEF-7 Programming Directions </a:t>
            </a:r>
            <a:endParaRPr lang="en-US" sz="3200" dirty="0"/>
          </a:p>
        </p:txBody>
      </p:sp>
      <p:sp>
        <p:nvSpPr>
          <p:cNvPr id="3" name="TextBox 2">
            <a:extLst>
              <a:ext uri="{FF2B5EF4-FFF2-40B4-BE49-F238E27FC236}">
                <a16:creationId xmlns:a16="http://schemas.microsoft.com/office/drawing/2014/main" id="{133F64BB-92EC-447B-8FC7-08D99FD7A88A}"/>
              </a:ext>
            </a:extLst>
          </p:cNvPr>
          <p:cNvSpPr txBox="1"/>
          <p:nvPr/>
        </p:nvSpPr>
        <p:spPr>
          <a:xfrm>
            <a:off x="315557" y="3013501"/>
            <a:ext cx="4032322" cy="830997"/>
          </a:xfrm>
          <a:prstGeom prst="rect">
            <a:avLst/>
          </a:prstGeom>
          <a:noFill/>
        </p:spPr>
        <p:txBody>
          <a:bodyPr wrap="none" rtlCol="0">
            <a:spAutoFit/>
          </a:bodyPr>
          <a:lstStyle/>
          <a:p>
            <a:pPr algn="ctr"/>
            <a:r>
              <a:rPr lang="en-US" sz="2400" dirty="0"/>
              <a:t>Sierra Leone National Dialogue</a:t>
            </a:r>
          </a:p>
          <a:p>
            <a:pPr algn="ctr"/>
            <a:r>
              <a:rPr lang="en-US" sz="2400" dirty="0"/>
              <a:t>January 16 &amp; 17, 2019</a:t>
            </a:r>
          </a:p>
        </p:txBody>
      </p:sp>
      <p:pic>
        <p:nvPicPr>
          <p:cNvPr id="9" name="Picture 8">
            <a:extLst>
              <a:ext uri="{FF2B5EF4-FFF2-40B4-BE49-F238E27FC236}">
                <a16:creationId xmlns:a16="http://schemas.microsoft.com/office/drawing/2014/main" id="{A10CACED-483C-4F1E-9FC6-B5748CD85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208" y="4379226"/>
            <a:ext cx="1721019" cy="2011680"/>
          </a:xfrm>
          <a:prstGeom prst="rect">
            <a:avLst/>
          </a:prstGeom>
        </p:spPr>
      </p:pic>
      <p:pic>
        <p:nvPicPr>
          <p:cNvPr id="1026" name="Picture 2" descr="Image result for thailand tiger photos wild">
            <a:extLst>
              <a:ext uri="{FF2B5EF4-FFF2-40B4-BE49-F238E27FC236}">
                <a16:creationId xmlns:a16="http://schemas.microsoft.com/office/drawing/2014/main" id="{D280A1BE-46EC-4E7F-9772-AA029AAA08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7" r="10456"/>
          <a:stretch/>
        </p:blipFill>
        <p:spPr bwMode="auto">
          <a:xfrm flipH="1">
            <a:off x="4668920" y="1192192"/>
            <a:ext cx="7531280" cy="5198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44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5415F-4224-4D83-A29B-75A60A389F32}"/>
              </a:ext>
            </a:extLst>
          </p:cNvPr>
          <p:cNvSpPr>
            <a:spLocks noGrp="1"/>
          </p:cNvSpPr>
          <p:nvPr>
            <p:ph type="title"/>
          </p:nvPr>
        </p:nvSpPr>
        <p:spPr>
          <a:xfrm>
            <a:off x="1510145" y="249115"/>
            <a:ext cx="5597799" cy="1625210"/>
          </a:xfrm>
        </p:spPr>
        <p:txBody>
          <a:bodyPr>
            <a:normAutofit/>
          </a:bodyPr>
          <a:lstStyle/>
          <a:p>
            <a:pPr algn="r"/>
            <a:r>
              <a:rPr lang="en-US" b="1" dirty="0">
                <a:solidFill>
                  <a:srgbClr val="FFFFFF"/>
                </a:solidFill>
              </a:rPr>
              <a:t>Impact Programs</a:t>
            </a:r>
            <a:r>
              <a:rPr lang="en-US" dirty="0">
                <a:solidFill>
                  <a:srgbClr val="FFFFFF"/>
                </a:solidFill>
              </a:rPr>
              <a:t>: Key Principles</a:t>
            </a:r>
          </a:p>
        </p:txBody>
      </p:sp>
      <p:sp>
        <p:nvSpPr>
          <p:cNvPr id="4" name="Text Placeholder 5">
            <a:extLst>
              <a:ext uri="{FF2B5EF4-FFF2-40B4-BE49-F238E27FC236}">
                <a16:creationId xmlns:a16="http://schemas.microsoft.com/office/drawing/2014/main" id="{B94D4D6E-2AA3-4220-9D44-88CED3F445B4}"/>
              </a:ext>
            </a:extLst>
          </p:cNvPr>
          <p:cNvSpPr>
            <a:spLocks noGrp="1"/>
          </p:cNvSpPr>
          <p:nvPr>
            <p:ph idx="1"/>
          </p:nvPr>
        </p:nvSpPr>
        <p:spPr>
          <a:xfrm>
            <a:off x="7107945" y="822218"/>
            <a:ext cx="4547768" cy="5618541"/>
          </a:xfrm>
        </p:spPr>
        <p:txBody>
          <a:bodyPr anchor="ctr">
            <a:normAutofit/>
          </a:bodyPr>
          <a:lstStyle/>
          <a:p>
            <a:pPr marL="571500" indent="0" algn="l">
              <a:buFont typeface="+mj-lt"/>
              <a:buAutoNum type="romanUcPeriod"/>
            </a:pPr>
            <a:r>
              <a:rPr lang="en-US" sz="2800" dirty="0">
                <a:solidFill>
                  <a:srgbClr val="FFFFFF"/>
                </a:solidFill>
              </a:rPr>
              <a:t>Address drivers and promote systemic change </a:t>
            </a:r>
            <a:br>
              <a:rPr lang="en-US" sz="2800" dirty="0">
                <a:solidFill>
                  <a:srgbClr val="FFFFFF"/>
                </a:solidFill>
              </a:rPr>
            </a:br>
            <a:endParaRPr lang="en-US" sz="2800" dirty="0">
              <a:solidFill>
                <a:srgbClr val="FFFFFF"/>
              </a:solidFill>
            </a:endParaRPr>
          </a:p>
          <a:p>
            <a:pPr marL="642938" indent="0" algn="l">
              <a:buAutoNum type="romanUcPeriod"/>
            </a:pPr>
            <a:r>
              <a:rPr lang="en-US" sz="2800" dirty="0">
                <a:solidFill>
                  <a:srgbClr val="FFFFFF"/>
                </a:solidFill>
              </a:rPr>
              <a:t>Deliver impact and results across Focal Areas </a:t>
            </a:r>
            <a:br>
              <a:rPr lang="en-US" sz="2800" dirty="0">
                <a:solidFill>
                  <a:srgbClr val="FFFFFF"/>
                </a:solidFill>
              </a:rPr>
            </a:br>
            <a:endParaRPr lang="en-US" sz="2800" dirty="0">
              <a:solidFill>
                <a:srgbClr val="FFFFFF"/>
              </a:solidFill>
            </a:endParaRPr>
          </a:p>
          <a:p>
            <a:pPr marL="642938" indent="0" algn="l">
              <a:buAutoNum type="romanUcPeriod"/>
            </a:pPr>
            <a:r>
              <a:rPr lang="en-US" sz="2800" dirty="0">
                <a:solidFill>
                  <a:srgbClr val="FFFFFF"/>
                </a:solidFill>
              </a:rPr>
              <a:t>Open access but proactive engagement with key countries</a:t>
            </a:r>
          </a:p>
        </p:txBody>
      </p:sp>
      <p:pic>
        <p:nvPicPr>
          <p:cNvPr id="5" name="Content Placeholder 6">
            <a:extLst>
              <a:ext uri="{FF2B5EF4-FFF2-40B4-BE49-F238E27FC236}">
                <a16:creationId xmlns:a16="http://schemas.microsoft.com/office/drawing/2014/main" id="{4B7BAB64-524F-4F14-A853-01FB0B35F539}"/>
              </a:ext>
            </a:extLst>
          </p:cNvPr>
          <p:cNvPicPr>
            <a:picLocks noChangeAspect="1"/>
          </p:cNvPicPr>
          <p:nvPr/>
        </p:nvPicPr>
        <p:blipFill rotWithShape="1">
          <a:blip r:embed="rId3"/>
          <a:srcRect l="330" r="-2" b="-2"/>
          <a:stretch/>
        </p:blipFill>
        <p:spPr>
          <a:xfrm>
            <a:off x="536287" y="1700828"/>
            <a:ext cx="7058306" cy="4107392"/>
          </a:xfrm>
          <a:prstGeom prst="rect">
            <a:avLst/>
          </a:prstGeom>
        </p:spPr>
      </p:pic>
      <p:grpSp>
        <p:nvGrpSpPr>
          <p:cNvPr id="9" name="Group 8">
            <a:extLst>
              <a:ext uri="{FF2B5EF4-FFF2-40B4-BE49-F238E27FC236}">
                <a16:creationId xmlns:a16="http://schemas.microsoft.com/office/drawing/2014/main" id="{8F0BD3E5-D553-46F5-A90C-DF00771EB07F}"/>
              </a:ext>
            </a:extLst>
          </p:cNvPr>
          <p:cNvGrpSpPr/>
          <p:nvPr/>
        </p:nvGrpSpPr>
        <p:grpSpPr>
          <a:xfrm>
            <a:off x="10847115" y="5609688"/>
            <a:ext cx="1094952" cy="1198087"/>
            <a:chOff x="178744" y="4572000"/>
            <a:chExt cx="1094952" cy="1198087"/>
          </a:xfrm>
        </p:grpSpPr>
        <p:sp>
          <p:nvSpPr>
            <p:cNvPr id="11" name="Rectangle 10">
              <a:extLst>
                <a:ext uri="{FF2B5EF4-FFF2-40B4-BE49-F238E27FC236}">
                  <a16:creationId xmlns:a16="http://schemas.microsoft.com/office/drawing/2014/main" id="{9ECD1D0D-5C11-47E8-A696-E642E74A1892}"/>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ort-GEF logo colored NOTAG transparent">
              <a:extLst>
                <a:ext uri="{FF2B5EF4-FFF2-40B4-BE49-F238E27FC236}">
                  <a16:creationId xmlns:a16="http://schemas.microsoft.com/office/drawing/2014/main" id="{0EE199A9-AA22-463C-871E-E6CD7BC5637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1630248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0F85-1728-4BDD-8900-C23785149EAC}"/>
              </a:ext>
            </a:extLst>
          </p:cNvPr>
          <p:cNvSpPr>
            <a:spLocks noGrp="1"/>
          </p:cNvSpPr>
          <p:nvPr>
            <p:ph type="title"/>
          </p:nvPr>
        </p:nvSpPr>
        <p:spPr>
          <a:xfrm>
            <a:off x="0" y="297472"/>
            <a:ext cx="9916203" cy="1198087"/>
          </a:xfrm>
        </p:spPr>
        <p:txBody>
          <a:bodyPr>
            <a:normAutofit fontScale="90000"/>
          </a:bodyPr>
          <a:lstStyle/>
          <a:p>
            <a:pPr algn="ctr"/>
            <a:r>
              <a:rPr lang="en-US" b="1" dirty="0">
                <a:solidFill>
                  <a:srgbClr val="FFFFFF"/>
                </a:solidFill>
                <a:cs typeface="Arial" panose="020B0604020202020204" pitchFamily="34" charset="0"/>
              </a:rPr>
              <a:t>Food Systems, Land Use and Restoration (FOLUR) : Overview</a:t>
            </a:r>
            <a:br>
              <a:rPr lang="en-US" b="1" dirty="0">
                <a:solidFill>
                  <a:srgbClr val="FFFFFF"/>
                </a:solidFill>
                <a:cs typeface="Arial" panose="020B0604020202020204" pitchFamily="34" charset="0"/>
              </a:rPr>
            </a:br>
            <a:r>
              <a:rPr lang="en-US" sz="2400" b="1" i="1" dirty="0">
                <a:solidFill>
                  <a:srgbClr val="FFFFFF"/>
                </a:solidFill>
              </a:rPr>
              <a:t>Achieving Transformational Shift – “Sustainability”</a:t>
            </a:r>
            <a:endParaRPr lang="en-US" sz="2400" dirty="0">
              <a:solidFill>
                <a:srgbClr val="FFFFFF"/>
              </a:solidFill>
            </a:endParaRPr>
          </a:p>
        </p:txBody>
      </p:sp>
      <p:sp>
        <p:nvSpPr>
          <p:cNvPr id="4" name="Content Placeholder 2">
            <a:extLst>
              <a:ext uri="{FF2B5EF4-FFF2-40B4-BE49-F238E27FC236}">
                <a16:creationId xmlns:a16="http://schemas.microsoft.com/office/drawing/2014/main" id="{C75EC4BC-F1D1-45FB-921B-5433F2F5E0F2}"/>
              </a:ext>
            </a:extLst>
          </p:cNvPr>
          <p:cNvSpPr txBox="1">
            <a:spLocks noGrp="1"/>
          </p:cNvSpPr>
          <p:nvPr>
            <p:ph idx="1"/>
          </p:nvPr>
        </p:nvSpPr>
        <p:spPr>
          <a:xfrm>
            <a:off x="8029319" y="917725"/>
            <a:ext cx="3424739" cy="4852362"/>
          </a:xfrm>
          <a:prstGeom prst="rect">
            <a:avLst/>
          </a:prstGeom>
        </p:spPr>
        <p:txBody>
          <a:bodyPr anchor="ct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mj-lt"/>
              <a:buAutoNum type="romanUcPeriod"/>
            </a:pPr>
            <a:r>
              <a:rPr lang="en-US" sz="2400" b="1" dirty="0">
                <a:solidFill>
                  <a:srgbClr val="FFFFFF"/>
                </a:solidFill>
              </a:rPr>
              <a:t>Efficient and effective </a:t>
            </a:r>
            <a:r>
              <a:rPr lang="en-US" sz="2400" dirty="0">
                <a:solidFill>
                  <a:srgbClr val="FFFFFF"/>
                </a:solidFill>
              </a:rPr>
              <a:t>food value chains for multiple benefits</a:t>
            </a:r>
          </a:p>
          <a:p>
            <a:pPr marL="0" indent="0">
              <a:buFont typeface="+mj-lt"/>
              <a:buAutoNum type="romanUcPeriod"/>
            </a:pPr>
            <a:endParaRPr lang="en-US" sz="2400" dirty="0">
              <a:solidFill>
                <a:srgbClr val="FFFFFF"/>
              </a:solidFill>
            </a:endParaRPr>
          </a:p>
          <a:p>
            <a:pPr marL="0" indent="0">
              <a:buFont typeface="+mj-lt"/>
              <a:buAutoNum type="romanUcPeriod"/>
            </a:pPr>
            <a:r>
              <a:rPr lang="en-US" sz="2400" b="1" dirty="0">
                <a:solidFill>
                  <a:srgbClr val="FFFFFF"/>
                </a:solidFill>
              </a:rPr>
              <a:t>Removing deforestation </a:t>
            </a:r>
            <a:r>
              <a:rPr lang="en-US" sz="2400" dirty="0">
                <a:solidFill>
                  <a:srgbClr val="FFFFFF"/>
                </a:solidFill>
              </a:rPr>
              <a:t>from supply chains</a:t>
            </a:r>
          </a:p>
          <a:p>
            <a:pPr marL="0" indent="0">
              <a:buFont typeface="+mj-lt"/>
              <a:buAutoNum type="romanUcPeriod"/>
            </a:pPr>
            <a:endParaRPr lang="en-US" sz="2400" dirty="0">
              <a:solidFill>
                <a:srgbClr val="FFFFFF"/>
              </a:solidFill>
            </a:endParaRPr>
          </a:p>
          <a:p>
            <a:pPr marL="0" indent="0">
              <a:buFont typeface="+mj-lt"/>
              <a:buAutoNum type="romanUcPeriod"/>
            </a:pPr>
            <a:r>
              <a:rPr lang="en-US" sz="2400" b="1" dirty="0">
                <a:solidFill>
                  <a:srgbClr val="FFFFFF"/>
                </a:solidFill>
              </a:rPr>
              <a:t>Expand restoration </a:t>
            </a:r>
            <a:r>
              <a:rPr lang="en-US" sz="2400" dirty="0">
                <a:solidFill>
                  <a:srgbClr val="FFFFFF"/>
                </a:solidFill>
              </a:rPr>
              <a:t>of degraded lands</a:t>
            </a:r>
          </a:p>
        </p:txBody>
      </p:sp>
      <p:pic>
        <p:nvPicPr>
          <p:cNvPr id="5" name="Content Placeholder 7" descr="File:&lt;strong&gt;Farm land&lt;/strong&gt; in Da Lat, Vietnam.JPG - Wikimedia Commons">
            <a:extLst>
              <a:ext uri="{FF2B5EF4-FFF2-40B4-BE49-F238E27FC236}">
                <a16:creationId xmlns:a16="http://schemas.microsoft.com/office/drawing/2014/main" id="{CD55564C-692A-4787-9F44-523EFFBDF5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55" r="1" b="9766"/>
          <a:stretch/>
        </p:blipFill>
        <p:spPr>
          <a:xfrm>
            <a:off x="505883" y="1662695"/>
            <a:ext cx="7058306" cy="4107392"/>
          </a:xfrm>
          <a:prstGeom prst="rect">
            <a:avLst/>
          </a:prstGeom>
        </p:spPr>
      </p:pic>
      <p:grpSp>
        <p:nvGrpSpPr>
          <p:cNvPr id="9" name="Group 8">
            <a:extLst>
              <a:ext uri="{FF2B5EF4-FFF2-40B4-BE49-F238E27FC236}">
                <a16:creationId xmlns:a16="http://schemas.microsoft.com/office/drawing/2014/main" id="{514AC9C4-9789-41AB-A4B9-14D2E44802D5}"/>
              </a:ext>
            </a:extLst>
          </p:cNvPr>
          <p:cNvGrpSpPr/>
          <p:nvPr/>
        </p:nvGrpSpPr>
        <p:grpSpPr>
          <a:xfrm>
            <a:off x="10847115" y="5338179"/>
            <a:ext cx="1094952" cy="1198087"/>
            <a:chOff x="178744" y="4572000"/>
            <a:chExt cx="1094952" cy="1198087"/>
          </a:xfrm>
        </p:grpSpPr>
        <p:sp>
          <p:nvSpPr>
            <p:cNvPr id="10" name="Rectangle 9">
              <a:extLst>
                <a:ext uri="{FF2B5EF4-FFF2-40B4-BE49-F238E27FC236}">
                  <a16:creationId xmlns:a16="http://schemas.microsoft.com/office/drawing/2014/main" id="{26DF3415-7F21-4D2D-8ED0-1953258A461B}"/>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ort-GEF logo colored NOTAG transparent">
              <a:extLst>
                <a:ext uri="{FF2B5EF4-FFF2-40B4-BE49-F238E27FC236}">
                  <a16:creationId xmlns:a16="http://schemas.microsoft.com/office/drawing/2014/main" id="{9C96339F-03F3-44C7-984F-9045484754E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454159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CD950-7DE2-4BE0-B4F2-3DF55A7B1AF5}"/>
              </a:ext>
            </a:extLst>
          </p:cNvPr>
          <p:cNvSpPr>
            <a:spLocks noGrp="1"/>
          </p:cNvSpPr>
          <p:nvPr>
            <p:ph type="title"/>
          </p:nvPr>
        </p:nvSpPr>
        <p:spPr>
          <a:xfrm>
            <a:off x="812739" y="631368"/>
            <a:ext cx="8081879" cy="1796148"/>
          </a:xfrm>
        </p:spPr>
        <p:txBody>
          <a:bodyPr vert="horz" lIns="91440" tIns="45720" rIns="91440" bIns="45720" rtlCol="0" anchor="ctr">
            <a:normAutofit/>
          </a:bodyPr>
          <a:lstStyle/>
          <a:p>
            <a:pPr algn="r"/>
            <a:r>
              <a:rPr lang="en-US" b="1" kern="1200" dirty="0">
                <a:effectLst>
                  <a:outerShdw blurRad="38100" dist="38100" dir="2700000" algn="tl">
                    <a:srgbClr val="000000">
                      <a:alpha val="43137"/>
                    </a:srgbClr>
                  </a:outerShdw>
                </a:effectLst>
                <a:latin typeface="+mj-lt"/>
                <a:ea typeface="+mj-ea"/>
                <a:cs typeface="+mj-cs"/>
              </a:rPr>
              <a:t>FOLUR: </a:t>
            </a:r>
            <a:r>
              <a:rPr lang="en-US" sz="3600" b="1" dirty="0"/>
              <a:t>Two key priorities for GEF financing </a:t>
            </a:r>
            <a:br>
              <a:rPr lang="en-US" sz="3600" b="1" dirty="0"/>
            </a:br>
            <a:endParaRPr lang="en-US" kern="1200" dirty="0">
              <a:effectLst>
                <a:outerShdw blurRad="38100" dist="38100" dir="2700000" algn="tl">
                  <a:srgbClr val="000000">
                    <a:alpha val="43137"/>
                  </a:srgbClr>
                </a:outerShdw>
              </a:effectLst>
              <a:latin typeface="+mj-lt"/>
              <a:ea typeface="+mj-ea"/>
              <a:cs typeface="+mj-cs"/>
            </a:endParaRPr>
          </a:p>
        </p:txBody>
      </p:sp>
      <p:sp>
        <p:nvSpPr>
          <p:cNvPr id="4" name="Subtitle 2">
            <a:extLst>
              <a:ext uri="{FF2B5EF4-FFF2-40B4-BE49-F238E27FC236}">
                <a16:creationId xmlns:a16="http://schemas.microsoft.com/office/drawing/2014/main" id="{DCFA6587-AB29-46D6-B349-44C68AEF356E}"/>
              </a:ext>
            </a:extLst>
          </p:cNvPr>
          <p:cNvSpPr txBox="1">
            <a:spLocks/>
          </p:cNvSpPr>
          <p:nvPr/>
        </p:nvSpPr>
        <p:spPr>
          <a:xfrm>
            <a:off x="812739" y="963877"/>
            <a:ext cx="6377769" cy="493024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7213"/>
            <a:r>
              <a:rPr lang="en-US" sz="2400" dirty="0"/>
              <a:t>Spatially explicit geographies defined on basis of their global importance for commodities, food production, and restoration of ecosystem services</a:t>
            </a:r>
          </a:p>
          <a:p>
            <a:pPr marL="557213"/>
            <a:endParaRPr lang="en-US" sz="2400" dirty="0"/>
          </a:p>
          <a:p>
            <a:pPr marL="557213"/>
            <a:r>
              <a:rPr lang="en-US" sz="2400" dirty="0"/>
              <a:t>Established supply or value chains</a:t>
            </a:r>
          </a:p>
        </p:txBody>
      </p:sp>
      <p:grpSp>
        <p:nvGrpSpPr>
          <p:cNvPr id="8" name="Group 7">
            <a:extLst>
              <a:ext uri="{FF2B5EF4-FFF2-40B4-BE49-F238E27FC236}">
                <a16:creationId xmlns:a16="http://schemas.microsoft.com/office/drawing/2014/main" id="{2A1524F8-8B14-4088-A9A8-F8AB6AFDB4A8}"/>
              </a:ext>
            </a:extLst>
          </p:cNvPr>
          <p:cNvGrpSpPr/>
          <p:nvPr/>
        </p:nvGrpSpPr>
        <p:grpSpPr>
          <a:xfrm>
            <a:off x="10847115" y="5338179"/>
            <a:ext cx="1094952" cy="1198087"/>
            <a:chOff x="178744" y="4572000"/>
            <a:chExt cx="1094952" cy="1198087"/>
          </a:xfrm>
        </p:grpSpPr>
        <p:sp>
          <p:nvSpPr>
            <p:cNvPr id="10" name="Rectangle 9">
              <a:extLst>
                <a:ext uri="{FF2B5EF4-FFF2-40B4-BE49-F238E27FC236}">
                  <a16:creationId xmlns:a16="http://schemas.microsoft.com/office/drawing/2014/main" id="{8C66286B-7141-4730-BF49-70F7AF3C4F68}"/>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Short-GEF logo colored NOTAG transparent">
              <a:extLst>
                <a:ext uri="{FF2B5EF4-FFF2-40B4-BE49-F238E27FC236}">
                  <a16:creationId xmlns:a16="http://schemas.microsoft.com/office/drawing/2014/main" id="{45E09761-5CE7-41C9-84EA-591D7AB6180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4243443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791AA-191F-4E00-9962-E25B6B1A396F}"/>
              </a:ext>
            </a:extLst>
          </p:cNvPr>
          <p:cNvPicPr>
            <a:picLocks noChangeAspect="1"/>
          </p:cNvPicPr>
          <p:nvPr/>
        </p:nvPicPr>
        <p:blipFill>
          <a:blip r:embed="rId3"/>
          <a:stretch>
            <a:fillRect/>
          </a:stretch>
        </p:blipFill>
        <p:spPr>
          <a:xfrm>
            <a:off x="6566491" y="694449"/>
            <a:ext cx="4062594" cy="3260277"/>
          </a:xfrm>
          <a:prstGeom prst="rect">
            <a:avLst/>
          </a:prstGeom>
        </p:spPr>
      </p:pic>
      <p:sp>
        <p:nvSpPr>
          <p:cNvPr id="2" name="Title 1">
            <a:extLst>
              <a:ext uri="{FF2B5EF4-FFF2-40B4-BE49-F238E27FC236}">
                <a16:creationId xmlns:a16="http://schemas.microsoft.com/office/drawing/2014/main" id="{2C35B453-208D-467E-9430-A9D8FA6FB698}"/>
              </a:ext>
            </a:extLst>
          </p:cNvPr>
          <p:cNvSpPr>
            <a:spLocks noGrp="1"/>
          </p:cNvSpPr>
          <p:nvPr>
            <p:ph type="title"/>
          </p:nvPr>
        </p:nvSpPr>
        <p:spPr>
          <a:xfrm>
            <a:off x="1527394" y="225870"/>
            <a:ext cx="3916466" cy="5753818"/>
          </a:xfrm>
        </p:spPr>
        <p:txBody>
          <a:bodyPr vert="horz" lIns="68580" tIns="34290" rIns="68580" bIns="34290" rtlCol="0" anchor="b">
            <a:normAutofit/>
          </a:bodyPr>
          <a:lstStyle/>
          <a:p>
            <a:r>
              <a:rPr lang="en-US" b="1" dirty="0">
                <a:cs typeface="Arial" panose="020B0604020202020204" pitchFamily="34" charset="0"/>
              </a:rPr>
              <a:t>FOLUR: Spatially explicit geographies</a:t>
            </a:r>
            <a:br>
              <a:rPr lang="en-US" sz="2100" dirty="0">
                <a:latin typeface="Arial" panose="020B0604020202020204" pitchFamily="34" charset="0"/>
                <a:cs typeface="Arial" panose="020B0604020202020204" pitchFamily="34" charset="0"/>
              </a:rPr>
            </a:b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Evidence of environmental threats (</a:t>
            </a:r>
            <a:r>
              <a:rPr lang="en-US" sz="2100" i="1" dirty="0">
                <a:latin typeface="Arial" panose="020B0604020202020204" pitchFamily="34" charset="0"/>
                <a:cs typeface="Arial" panose="020B0604020202020204" pitchFamily="34" charset="0"/>
              </a:rPr>
              <a:t>commodity driven deforestation, unsustainable agricultural systems, etc</a:t>
            </a:r>
            <a:r>
              <a:rPr lang="en-US" sz="2100" dirty="0">
                <a:latin typeface="Arial" panose="020B0604020202020204" pitchFamily="34" charset="0"/>
                <a:cs typeface="Arial" panose="020B0604020202020204" pitchFamily="34" charset="0"/>
              </a:rPr>
              <a:t>.)</a:t>
            </a:r>
            <a:br>
              <a:rPr lang="en-US" sz="2100" dirty="0">
                <a:latin typeface="Arial" panose="020B0604020202020204" pitchFamily="34" charset="0"/>
                <a:cs typeface="Arial" panose="020B0604020202020204" pitchFamily="34" charset="0"/>
              </a:rPr>
            </a:b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Evidence of commitment to promote sustainability in the supply or value chain</a:t>
            </a:r>
            <a:br>
              <a:rPr lang="en-US" sz="2100" dirty="0">
                <a:latin typeface="Arial" panose="020B0604020202020204" pitchFamily="34" charset="0"/>
                <a:cs typeface="Arial" panose="020B0604020202020204" pitchFamily="34" charset="0"/>
              </a:rPr>
            </a:b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 Potential for applying a comprehensive land use approach – </a:t>
            </a:r>
            <a:r>
              <a:rPr lang="en-US" sz="2100" i="1" dirty="0">
                <a:latin typeface="Arial" panose="020B0604020202020204" pitchFamily="34" charset="0"/>
                <a:cs typeface="Arial" panose="020B0604020202020204" pitchFamily="34" charset="0"/>
              </a:rPr>
              <a:t>linking production, conservation, and restoration at scale</a:t>
            </a:r>
          </a:p>
        </p:txBody>
      </p:sp>
      <p:sp>
        <p:nvSpPr>
          <p:cNvPr id="4" name="Rectangle 3">
            <a:extLst>
              <a:ext uri="{FF2B5EF4-FFF2-40B4-BE49-F238E27FC236}">
                <a16:creationId xmlns:a16="http://schemas.microsoft.com/office/drawing/2014/main" id="{F9067B80-0523-4415-9811-D066D23B2DAD}"/>
              </a:ext>
            </a:extLst>
          </p:cNvPr>
          <p:cNvSpPr/>
          <p:nvPr/>
        </p:nvSpPr>
        <p:spPr>
          <a:xfrm>
            <a:off x="6432558" y="4225362"/>
            <a:ext cx="4700332" cy="1754326"/>
          </a:xfrm>
          <a:prstGeom prst="rect">
            <a:avLst/>
          </a:prstGeom>
        </p:spPr>
        <p:txBody>
          <a:bodyPr wrap="square">
            <a:spAutoFit/>
          </a:bodyPr>
          <a:lstStyle/>
          <a:p>
            <a:pPr defTabSz="457200"/>
            <a:r>
              <a:rPr lang="en-US" dirty="0">
                <a:solidFill>
                  <a:prstClr val="white"/>
                </a:solidFill>
                <a:latin typeface="Calibri" panose="020F0502020204030204"/>
              </a:rPr>
              <a:t>Focus on </a:t>
            </a:r>
            <a:r>
              <a:rPr lang="en-US" b="1" dirty="0">
                <a:latin typeface="Calibri" panose="020F0502020204030204"/>
              </a:rPr>
              <a:t>Comprehensive Land Use Planning</a:t>
            </a:r>
          </a:p>
          <a:p>
            <a:pPr marL="342900" indent="-342900" defTabSz="457200">
              <a:buFont typeface="+mj-lt"/>
              <a:buAutoNum type="alphaLcPeriod"/>
            </a:pPr>
            <a:r>
              <a:rPr lang="en-US" dirty="0">
                <a:solidFill>
                  <a:prstClr val="white"/>
                </a:solidFill>
                <a:latin typeface="Calibri" panose="020F0502020204030204"/>
              </a:rPr>
              <a:t>To balance demands for increased food production with potential for harnessing ecosystem services</a:t>
            </a:r>
          </a:p>
          <a:p>
            <a:pPr marL="342900" indent="-342900" defTabSz="457200">
              <a:buFont typeface="+mj-lt"/>
              <a:buAutoNum type="alphaLcPeriod"/>
            </a:pPr>
            <a:r>
              <a:rPr lang="en-US" dirty="0">
                <a:solidFill>
                  <a:prstClr val="white"/>
                </a:solidFill>
                <a:latin typeface="Calibri" panose="020F0502020204030204"/>
              </a:rPr>
              <a:t>Improve targeting of landscapes for delivering integrated solutions at scale</a:t>
            </a:r>
          </a:p>
        </p:txBody>
      </p:sp>
      <p:sp>
        <p:nvSpPr>
          <p:cNvPr id="6" name="TextBox 5">
            <a:extLst>
              <a:ext uri="{FF2B5EF4-FFF2-40B4-BE49-F238E27FC236}">
                <a16:creationId xmlns:a16="http://schemas.microsoft.com/office/drawing/2014/main" id="{9D1CFD29-6DC8-4D4F-A917-5C6D36737083}"/>
              </a:ext>
            </a:extLst>
          </p:cNvPr>
          <p:cNvSpPr txBox="1"/>
          <p:nvPr/>
        </p:nvSpPr>
        <p:spPr>
          <a:xfrm>
            <a:off x="6016967" y="307656"/>
            <a:ext cx="45719" cy="6018402"/>
          </a:xfrm>
          <a:prstGeom prst="rect">
            <a:avLst/>
          </a:prstGeom>
          <a:solidFill>
            <a:schemeClr val="tx1">
              <a:lumMod val="85000"/>
            </a:schemeClr>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92B08631-DE46-4CF3-9CED-0DD0D302E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2890" y="5770355"/>
            <a:ext cx="775857" cy="906891"/>
          </a:xfrm>
          <a:prstGeom prst="rect">
            <a:avLst/>
          </a:prstGeom>
        </p:spPr>
      </p:pic>
    </p:spTree>
    <p:extLst>
      <p:ext uri="{BB962C8B-B14F-4D97-AF65-F5344CB8AC3E}">
        <p14:creationId xmlns:p14="http://schemas.microsoft.com/office/powerpoint/2010/main" val="2891453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8FF14B60-EEFF-4E37-A50C-B237E2A9D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4646" y="1156749"/>
            <a:ext cx="9962707" cy="4841161"/>
          </a:xfrm>
          <a:prstGeom prst="rect">
            <a:avLst/>
          </a:prstGeom>
        </p:spPr>
      </p:pic>
      <p:pic>
        <p:nvPicPr>
          <p:cNvPr id="35" name="Picture 34">
            <a:extLst>
              <a:ext uri="{FF2B5EF4-FFF2-40B4-BE49-F238E27FC236}">
                <a16:creationId xmlns:a16="http://schemas.microsoft.com/office/drawing/2014/main" id="{70646155-8C6B-4CBC-AA59-DF8F18A37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7352" y="5666271"/>
            <a:ext cx="909629" cy="1063256"/>
          </a:xfrm>
          <a:prstGeom prst="rect">
            <a:avLst/>
          </a:prstGeom>
        </p:spPr>
      </p:pic>
      <p:sp>
        <p:nvSpPr>
          <p:cNvPr id="2" name="TextBox 1">
            <a:extLst>
              <a:ext uri="{FF2B5EF4-FFF2-40B4-BE49-F238E27FC236}">
                <a16:creationId xmlns:a16="http://schemas.microsoft.com/office/drawing/2014/main" id="{51F080AE-52D4-4BC4-ACCD-3A1F5B2287F3}"/>
              </a:ext>
            </a:extLst>
          </p:cNvPr>
          <p:cNvSpPr txBox="1"/>
          <p:nvPr/>
        </p:nvSpPr>
        <p:spPr>
          <a:xfrm>
            <a:off x="1523999" y="259926"/>
            <a:ext cx="9144000" cy="600164"/>
          </a:xfrm>
          <a:prstGeom prst="rect">
            <a:avLst/>
          </a:prstGeom>
          <a:noFill/>
        </p:spPr>
        <p:txBody>
          <a:bodyPr wrap="square" rtlCol="0">
            <a:spAutoFit/>
          </a:bodyPr>
          <a:lstStyle/>
          <a:p>
            <a:pPr algn="ctr"/>
            <a:r>
              <a:rPr lang="en-US" sz="3300" dirty="0">
                <a:latin typeface="+mj-lt"/>
              </a:rPr>
              <a:t>FOLUR: Financial Transactions</a:t>
            </a:r>
          </a:p>
        </p:txBody>
      </p:sp>
    </p:spTree>
    <p:extLst>
      <p:ext uri="{BB962C8B-B14F-4D97-AF65-F5344CB8AC3E}">
        <p14:creationId xmlns:p14="http://schemas.microsoft.com/office/powerpoint/2010/main" val="809793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t>Impact Programs</a:t>
            </a:r>
          </a:p>
        </p:txBody>
      </p:sp>
      <p:sp>
        <p:nvSpPr>
          <p:cNvPr id="3" name="TextBox 2">
            <a:extLst>
              <a:ext uri="{FF2B5EF4-FFF2-40B4-BE49-F238E27FC236}">
                <a16:creationId xmlns:a16="http://schemas.microsoft.com/office/drawing/2014/main" id="{13C2EC97-BDB0-46DC-95A1-ABBE72543906}"/>
              </a:ext>
            </a:extLst>
          </p:cNvPr>
          <p:cNvSpPr txBox="1"/>
          <p:nvPr/>
        </p:nvSpPr>
        <p:spPr>
          <a:xfrm>
            <a:off x="3076903" y="3846787"/>
            <a:ext cx="6038193" cy="1200329"/>
          </a:xfrm>
          <a:prstGeom prst="rect">
            <a:avLst/>
          </a:prstGeom>
          <a:noFill/>
        </p:spPr>
        <p:txBody>
          <a:bodyPr wrap="square" rtlCol="0">
            <a:spAutoFit/>
          </a:bodyPr>
          <a:lstStyle/>
          <a:p>
            <a:pPr algn="ctr"/>
            <a:r>
              <a:rPr lang="en-US" sz="2400" dirty="0">
                <a:solidFill>
                  <a:srgbClr val="FFFFFF"/>
                </a:solidFill>
                <a:cs typeface="Arial" panose="020B0604020202020204" pitchFamily="34" charset="0"/>
              </a:rPr>
              <a:t>Food Systems, Land Use and Restoration</a:t>
            </a:r>
          </a:p>
          <a:p>
            <a:pPr algn="ctr"/>
            <a:r>
              <a:rPr lang="en-US" sz="2400" dirty="0">
                <a:solidFill>
                  <a:srgbClr val="FFFF00"/>
                </a:solidFill>
                <a:cs typeface="Arial" panose="020B0604020202020204" pitchFamily="34" charset="0"/>
              </a:rPr>
              <a:t>Sustainable Cities</a:t>
            </a:r>
          </a:p>
          <a:p>
            <a:pPr algn="ctr"/>
            <a:r>
              <a:rPr lang="en-US" sz="2400" dirty="0">
                <a:solidFill>
                  <a:srgbClr val="FFFFFF"/>
                </a:solidFill>
                <a:cs typeface="Arial" panose="020B0604020202020204" pitchFamily="34" charset="0"/>
              </a:rPr>
              <a:t>Sustainable Forest Management</a:t>
            </a:r>
            <a:endParaRPr lang="en-US" sz="2400" dirty="0"/>
          </a:p>
        </p:txBody>
      </p:sp>
    </p:spTree>
    <p:extLst>
      <p:ext uri="{BB962C8B-B14F-4D97-AF65-F5344CB8AC3E}">
        <p14:creationId xmlns:p14="http://schemas.microsoft.com/office/powerpoint/2010/main" val="3307479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7F68B-01DE-4FF0-A8BD-1F407AF5461B}"/>
              </a:ext>
            </a:extLst>
          </p:cNvPr>
          <p:cNvSpPr>
            <a:spLocks noGrp="1"/>
          </p:cNvSpPr>
          <p:nvPr>
            <p:ph type="title"/>
          </p:nvPr>
        </p:nvSpPr>
        <p:spPr>
          <a:xfrm>
            <a:off x="0" y="0"/>
            <a:ext cx="10972800" cy="1029714"/>
          </a:xfrm>
        </p:spPr>
        <p:txBody>
          <a:bodyPr/>
          <a:lstStyle/>
          <a:p>
            <a:pPr algn="l"/>
            <a:r>
              <a:rPr lang="en-US" sz="4000" dirty="0">
                <a:solidFill>
                  <a:schemeClr val="tx1"/>
                </a:solidFill>
                <a:latin typeface="+mn-lt"/>
                <a:ea typeface="+mn-ea"/>
                <a:cs typeface="+mn-cs"/>
              </a:rPr>
              <a:t>Sustainable Cities Impact Program</a:t>
            </a:r>
          </a:p>
        </p:txBody>
      </p:sp>
      <p:sp>
        <p:nvSpPr>
          <p:cNvPr id="3" name="Content Placeholder 2">
            <a:extLst>
              <a:ext uri="{FF2B5EF4-FFF2-40B4-BE49-F238E27FC236}">
                <a16:creationId xmlns:a16="http://schemas.microsoft.com/office/drawing/2014/main" id="{EF3F7F72-0A65-46D2-98F9-C12A3C7CED50}"/>
              </a:ext>
            </a:extLst>
          </p:cNvPr>
          <p:cNvSpPr>
            <a:spLocks noGrp="1"/>
          </p:cNvSpPr>
          <p:nvPr>
            <p:ph idx="1"/>
          </p:nvPr>
        </p:nvSpPr>
        <p:spPr>
          <a:xfrm>
            <a:off x="346071" y="1029714"/>
            <a:ext cx="6225932" cy="5355915"/>
          </a:xfrm>
        </p:spPr>
        <p:txBody>
          <a:bodyPr>
            <a:normAutofit/>
          </a:bodyPr>
          <a:lstStyle/>
          <a:p>
            <a:pPr>
              <a:buFontTx/>
              <a:buChar char="-"/>
            </a:pPr>
            <a:r>
              <a:rPr lang="en-US" sz="2400" dirty="0"/>
              <a:t>Rapid and unplanned urban growth is one of the key drivers of environmental degradation. </a:t>
            </a:r>
          </a:p>
          <a:p>
            <a:pPr lvl="1">
              <a:buFontTx/>
              <a:buChar char="-"/>
            </a:pPr>
            <a:r>
              <a:rPr lang="en-US" dirty="0"/>
              <a:t>70% of global GHG emissions</a:t>
            </a:r>
          </a:p>
          <a:p>
            <a:pPr lvl="1">
              <a:buFontTx/>
              <a:buChar char="-"/>
            </a:pPr>
            <a:r>
              <a:rPr lang="en-US" dirty="0"/>
              <a:t>Direct implication on food systems</a:t>
            </a:r>
          </a:p>
          <a:p>
            <a:pPr lvl="1">
              <a:spcAft>
                <a:spcPts val="1200"/>
              </a:spcAft>
              <a:buFontTx/>
              <a:buChar char="-"/>
            </a:pPr>
            <a:r>
              <a:rPr lang="en-US" dirty="0"/>
              <a:t>Urban sprawl affecting natural infrastructure and biodiversity</a:t>
            </a:r>
          </a:p>
          <a:p>
            <a:pPr>
              <a:spcAft>
                <a:spcPts val="1200"/>
              </a:spcAft>
              <a:buFontTx/>
              <a:buChar char="-"/>
            </a:pPr>
            <a:r>
              <a:rPr lang="en-US" sz="2400" dirty="0"/>
              <a:t>Cities offer effective entry points for major investments in global environmental benefits (GEBs).</a:t>
            </a:r>
          </a:p>
          <a:p>
            <a:pPr>
              <a:buFontTx/>
              <a:buChar char="-"/>
            </a:pPr>
            <a:r>
              <a:rPr lang="en-US" sz="2400" dirty="0"/>
              <a:t>They offer natural integrated systems, power of innovation and wide stakeholder base to achieve large scale GEBs. </a:t>
            </a:r>
          </a:p>
          <a:p>
            <a:pPr marL="0" indent="0">
              <a:buNone/>
            </a:pPr>
            <a:endParaRPr lang="en-US" sz="2400" dirty="0"/>
          </a:p>
        </p:txBody>
      </p:sp>
      <p:cxnSp>
        <p:nvCxnSpPr>
          <p:cNvPr id="4" name="Straight Connector 3">
            <a:extLst>
              <a:ext uri="{FF2B5EF4-FFF2-40B4-BE49-F238E27FC236}">
                <a16:creationId xmlns:a16="http://schemas.microsoft.com/office/drawing/2014/main" id="{77C5C93A-6A1E-4C98-BFB4-56852CC64F69}"/>
              </a:ext>
            </a:extLst>
          </p:cNvPr>
          <p:cNvCxnSpPr/>
          <p:nvPr/>
        </p:nvCxnSpPr>
        <p:spPr>
          <a:xfrm>
            <a:off x="0" y="780688"/>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EE2C80-417D-4CF1-BE96-2BD79AED4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8257" y="1520190"/>
            <a:ext cx="5453743" cy="3817620"/>
          </a:xfrm>
          <a:prstGeom prst="rect">
            <a:avLst/>
          </a:prstGeom>
        </p:spPr>
      </p:pic>
    </p:spTree>
    <p:extLst>
      <p:ext uri="{BB962C8B-B14F-4D97-AF65-F5344CB8AC3E}">
        <p14:creationId xmlns:p14="http://schemas.microsoft.com/office/powerpoint/2010/main" val="3829740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50941"/>
            <a:ext cx="12192000" cy="707886"/>
          </a:xfrm>
          <a:prstGeom prst="rect">
            <a:avLst/>
          </a:prstGeom>
        </p:spPr>
        <p:txBody>
          <a:bodyPr wrap="square">
            <a:spAutoFit/>
          </a:bodyPr>
          <a:lstStyle/>
          <a:p>
            <a:r>
              <a:rPr lang="en-US" sz="4000" dirty="0"/>
              <a:t>GEF-7 Approach- Sustainable Cities </a:t>
            </a:r>
          </a:p>
        </p:txBody>
      </p:sp>
      <p:grpSp>
        <p:nvGrpSpPr>
          <p:cNvPr id="5" name="Group 4">
            <a:extLst>
              <a:ext uri="{FF2B5EF4-FFF2-40B4-BE49-F238E27FC236}">
                <a16:creationId xmlns:a16="http://schemas.microsoft.com/office/drawing/2014/main" id="{865B098B-DB50-4097-ABD1-90D93496B8AE}"/>
              </a:ext>
            </a:extLst>
          </p:cNvPr>
          <p:cNvGrpSpPr/>
          <p:nvPr/>
        </p:nvGrpSpPr>
        <p:grpSpPr>
          <a:xfrm>
            <a:off x="6096001" y="773246"/>
            <a:ext cx="6096000" cy="5124470"/>
            <a:chOff x="6960911" y="636585"/>
            <a:chExt cx="5231089" cy="4032610"/>
          </a:xfrm>
        </p:grpSpPr>
        <p:grpSp>
          <p:nvGrpSpPr>
            <p:cNvPr id="11" name="Group 10"/>
            <p:cNvGrpSpPr/>
            <p:nvPr/>
          </p:nvGrpSpPr>
          <p:grpSpPr>
            <a:xfrm>
              <a:off x="6960911" y="669852"/>
              <a:ext cx="3312234" cy="2048622"/>
              <a:chOff x="6736997" y="1710890"/>
              <a:chExt cx="5468108" cy="3669377"/>
            </a:xfrm>
          </p:grpSpPr>
          <p:grpSp>
            <p:nvGrpSpPr>
              <p:cNvPr id="9" name="Group 8"/>
              <p:cNvGrpSpPr/>
              <p:nvPr/>
            </p:nvGrpSpPr>
            <p:grpSpPr>
              <a:xfrm>
                <a:off x="6793133" y="1710890"/>
                <a:ext cx="5225865" cy="3669377"/>
                <a:chOff x="6793133" y="1710890"/>
                <a:chExt cx="5225865" cy="3669377"/>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93133" y="2411601"/>
                  <a:ext cx="5148187" cy="1961166"/>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912893" y="4536892"/>
                  <a:ext cx="5106104" cy="843375"/>
                </a:xfrm>
                <a:prstGeom prst="rect">
                  <a:avLst/>
                </a:prstGeom>
              </p:spPr>
            </p:pic>
            <p:sp>
              <p:nvSpPr>
                <p:cNvPr id="80" name="Rectangle 79">
                  <a:extLst>
                    <a:ext uri="{FF2B5EF4-FFF2-40B4-BE49-F238E27FC236}">
                      <a16:creationId xmlns:a16="http://schemas.microsoft.com/office/drawing/2014/main" id="{6D8B90DB-F6CF-418D-B1BE-E76B2DA0B1A0}"/>
                    </a:ext>
                  </a:extLst>
                </p:cNvPr>
                <p:cNvSpPr/>
                <p:nvPr/>
              </p:nvSpPr>
              <p:spPr>
                <a:xfrm>
                  <a:off x="6793134" y="1710890"/>
                  <a:ext cx="5225864" cy="22423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350" dirty="0"/>
                </a:p>
              </p:txBody>
            </p:sp>
          </p:grpSp>
          <p:sp>
            <p:nvSpPr>
              <p:cNvPr id="10" name="Rectangle 9"/>
              <p:cNvSpPr/>
              <p:nvPr/>
            </p:nvSpPr>
            <p:spPr>
              <a:xfrm>
                <a:off x="6736997" y="1924307"/>
                <a:ext cx="5468108" cy="462022"/>
              </a:xfrm>
              <a:prstGeom prst="rect">
                <a:avLst/>
              </a:prstGeom>
            </p:spPr>
            <p:txBody>
              <a:bodyPr wrap="square">
                <a:spAutoFit/>
              </a:bodyPr>
              <a:lstStyle/>
              <a:p>
                <a:r>
                  <a:rPr lang="en-US" sz="1300" dirty="0">
                    <a:cs typeface="Times New Roman" panose="02020603050405020304" pitchFamily="18" charset="0"/>
                  </a:rPr>
                  <a:t>GEF 6- City-level Projects (27 cities, 11 countries)   </a:t>
                </a:r>
              </a:p>
            </p:txBody>
          </p:sp>
        </p:grpSp>
        <p:pic>
          <p:nvPicPr>
            <p:cNvPr id="13" name="Picture 12">
              <a:extLst>
                <a:ext uri="{FF2B5EF4-FFF2-40B4-BE49-F238E27FC236}">
                  <a16:creationId xmlns:a16="http://schemas.microsoft.com/office/drawing/2014/main" id="{E0B867F4-F377-4021-AF0F-53377171BD0A}"/>
                </a:ext>
              </a:extLst>
            </p:cNvPr>
            <p:cNvPicPr>
              <a:picLocks noChangeAspect="1"/>
            </p:cNvPicPr>
            <p:nvPr/>
          </p:nvPicPr>
          <p:blipFill>
            <a:blip r:embed="rId5"/>
            <a:stretch>
              <a:fillRect/>
            </a:stretch>
          </p:blipFill>
          <p:spPr>
            <a:xfrm>
              <a:off x="9219923" y="3442413"/>
              <a:ext cx="672048" cy="655248"/>
            </a:xfrm>
            <a:prstGeom prst="rect">
              <a:avLst/>
            </a:prstGeom>
          </p:spPr>
        </p:pic>
        <p:pic>
          <p:nvPicPr>
            <p:cNvPr id="14" name="Picture 13">
              <a:extLst>
                <a:ext uri="{FF2B5EF4-FFF2-40B4-BE49-F238E27FC236}">
                  <a16:creationId xmlns:a16="http://schemas.microsoft.com/office/drawing/2014/main" id="{C6AB5BA5-C951-407A-A337-C50C0B2814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0956" y="3477281"/>
              <a:ext cx="2084780" cy="347875"/>
            </a:xfrm>
            <a:prstGeom prst="rect">
              <a:avLst/>
            </a:prstGeom>
          </p:spPr>
        </p:pic>
        <p:pic>
          <p:nvPicPr>
            <p:cNvPr id="15" name="Picture 14">
              <a:extLst>
                <a:ext uri="{FF2B5EF4-FFF2-40B4-BE49-F238E27FC236}">
                  <a16:creationId xmlns:a16="http://schemas.microsoft.com/office/drawing/2014/main" id="{6434C110-D6C1-4DF1-910F-39EBB51EA4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4759" y="3525970"/>
              <a:ext cx="1315559" cy="460446"/>
            </a:xfrm>
            <a:prstGeom prst="rect">
              <a:avLst/>
            </a:prstGeom>
          </p:spPr>
        </p:pic>
        <p:pic>
          <p:nvPicPr>
            <p:cNvPr id="16" name="Picture 15">
              <a:extLst>
                <a:ext uri="{FF2B5EF4-FFF2-40B4-BE49-F238E27FC236}">
                  <a16:creationId xmlns:a16="http://schemas.microsoft.com/office/drawing/2014/main" id="{38D86AB3-C275-48B8-8A55-D7D8B414FA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1864" y="2703265"/>
              <a:ext cx="685800" cy="685800"/>
            </a:xfrm>
            <a:prstGeom prst="rect">
              <a:avLst/>
            </a:prstGeom>
          </p:spPr>
        </p:pic>
        <p:pic>
          <p:nvPicPr>
            <p:cNvPr id="17" name="Picture 16">
              <a:extLst>
                <a:ext uri="{FF2B5EF4-FFF2-40B4-BE49-F238E27FC236}">
                  <a16:creationId xmlns:a16="http://schemas.microsoft.com/office/drawing/2014/main" id="{B82457AE-3543-44F2-B63F-471DBD7615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8153" y="4134180"/>
              <a:ext cx="1454776" cy="394868"/>
            </a:xfrm>
            <a:prstGeom prst="rect">
              <a:avLst/>
            </a:prstGeom>
          </p:spPr>
        </p:pic>
        <p:pic>
          <p:nvPicPr>
            <p:cNvPr id="18" name="Picture 17">
              <a:extLst>
                <a:ext uri="{FF2B5EF4-FFF2-40B4-BE49-F238E27FC236}">
                  <a16:creationId xmlns:a16="http://schemas.microsoft.com/office/drawing/2014/main" id="{BDB701C0-127B-44F8-9F67-DC081D01D2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63220" y="4253241"/>
              <a:ext cx="1177098" cy="207593"/>
            </a:xfrm>
            <a:prstGeom prst="rect">
              <a:avLst/>
            </a:prstGeom>
          </p:spPr>
        </p:pic>
        <p:pic>
          <p:nvPicPr>
            <p:cNvPr id="21" name="Picture 20">
              <a:extLst>
                <a:ext uri="{FF2B5EF4-FFF2-40B4-BE49-F238E27FC236}">
                  <a16:creationId xmlns:a16="http://schemas.microsoft.com/office/drawing/2014/main" id="{646669BA-82F5-4299-AFDA-80D106E3EBB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9512" y="2717789"/>
              <a:ext cx="1067401" cy="626597"/>
            </a:xfrm>
            <a:prstGeom prst="rect">
              <a:avLst/>
            </a:prstGeom>
          </p:spPr>
        </p:pic>
        <p:pic>
          <p:nvPicPr>
            <p:cNvPr id="22" name="Picture 21">
              <a:extLst>
                <a:ext uri="{FF2B5EF4-FFF2-40B4-BE49-F238E27FC236}">
                  <a16:creationId xmlns:a16="http://schemas.microsoft.com/office/drawing/2014/main" id="{2D3221D7-AEB6-4FAB-B656-AED2A93B5A8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168" t="15356" r="5628" b="15979"/>
            <a:stretch/>
          </p:blipFill>
          <p:spPr>
            <a:xfrm>
              <a:off x="9929646" y="2717789"/>
              <a:ext cx="1692478" cy="624316"/>
            </a:xfrm>
            <a:prstGeom prst="rect">
              <a:avLst/>
            </a:prstGeom>
          </p:spPr>
        </p:pic>
        <p:pic>
          <p:nvPicPr>
            <p:cNvPr id="23" name="Picture 22">
              <a:extLst>
                <a:ext uri="{FF2B5EF4-FFF2-40B4-BE49-F238E27FC236}">
                  <a16:creationId xmlns:a16="http://schemas.microsoft.com/office/drawing/2014/main" id="{72658DB9-AF79-4618-A699-6D6CB362227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93808" y="4044879"/>
              <a:ext cx="1189321" cy="624316"/>
            </a:xfrm>
            <a:prstGeom prst="rect">
              <a:avLst/>
            </a:prstGeom>
          </p:spPr>
        </p:pic>
        <p:grpSp>
          <p:nvGrpSpPr>
            <p:cNvPr id="2" name="Group 1">
              <a:extLst>
                <a:ext uri="{FF2B5EF4-FFF2-40B4-BE49-F238E27FC236}">
                  <a16:creationId xmlns:a16="http://schemas.microsoft.com/office/drawing/2014/main" id="{07DCD7A9-2881-425C-814E-BEC7BBEAE330}"/>
                </a:ext>
              </a:extLst>
            </p:cNvPr>
            <p:cNvGrpSpPr/>
            <p:nvPr/>
          </p:nvGrpSpPr>
          <p:grpSpPr>
            <a:xfrm>
              <a:off x="10273145" y="636585"/>
              <a:ext cx="1918855" cy="2048621"/>
              <a:chOff x="3491344" y="1014588"/>
              <a:chExt cx="1918855" cy="2048621"/>
            </a:xfrm>
          </p:grpSpPr>
          <p:pic>
            <p:nvPicPr>
              <p:cNvPr id="25" name="Picture 24">
                <a:extLst>
                  <a:ext uri="{FF2B5EF4-FFF2-40B4-BE49-F238E27FC236}">
                    <a16:creationId xmlns:a16="http://schemas.microsoft.com/office/drawing/2014/main" id="{E850ACE2-4169-4070-8E7E-58A8AE6883C9}"/>
                  </a:ext>
                </a:extLst>
              </p:cNvPr>
              <p:cNvPicPr/>
              <p:nvPr/>
            </p:nvPicPr>
            <p:blipFill rotWithShape="1">
              <a:blip r:embed="rId14" cstate="email">
                <a:extLst>
                  <a:ext uri="{28A0092B-C50C-407E-A947-70E740481C1C}">
                    <a14:useLocalDpi xmlns:a14="http://schemas.microsoft.com/office/drawing/2010/main"/>
                  </a:ext>
                </a:extLst>
              </a:blip>
              <a:srcRect t="-1077"/>
              <a:stretch/>
            </p:blipFill>
            <p:spPr>
              <a:xfrm>
                <a:off x="3491344" y="1014588"/>
                <a:ext cx="1918855" cy="2048621"/>
              </a:xfrm>
              <a:prstGeom prst="rect">
                <a:avLst/>
              </a:prstGeom>
            </p:spPr>
          </p:pic>
          <p:pic>
            <p:nvPicPr>
              <p:cNvPr id="27" name="Picture 26">
                <a:extLst>
                  <a:ext uri="{FF2B5EF4-FFF2-40B4-BE49-F238E27FC236}">
                    <a16:creationId xmlns:a16="http://schemas.microsoft.com/office/drawing/2014/main" id="{CD1C021B-0709-4225-9020-EB1D09F6F75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491344" y="2389410"/>
                <a:ext cx="1709984" cy="673799"/>
              </a:xfrm>
              <a:prstGeom prst="rect">
                <a:avLst/>
              </a:prstGeom>
            </p:spPr>
          </p:pic>
        </p:grpSp>
      </p:grpSp>
      <p:cxnSp>
        <p:nvCxnSpPr>
          <p:cNvPr id="28" name="Straight Connector 27">
            <a:extLst>
              <a:ext uri="{FF2B5EF4-FFF2-40B4-BE49-F238E27FC236}">
                <a16:creationId xmlns:a16="http://schemas.microsoft.com/office/drawing/2014/main" id="{DFE32385-C52A-4A2C-98A0-0D51DCF2690E}"/>
              </a:ext>
            </a:extLst>
          </p:cNvPr>
          <p:cNvCxnSpPr/>
          <p:nvPr/>
        </p:nvCxnSpPr>
        <p:spPr>
          <a:xfrm>
            <a:off x="0" y="70876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21DB073-593F-4C26-AAF6-E33876CC1F83}"/>
              </a:ext>
            </a:extLst>
          </p:cNvPr>
          <p:cNvSpPr txBox="1"/>
          <p:nvPr/>
        </p:nvSpPr>
        <p:spPr>
          <a:xfrm>
            <a:off x="0" y="953767"/>
            <a:ext cx="6322259" cy="4385816"/>
          </a:xfrm>
          <a:prstGeom prst="rect">
            <a:avLst/>
          </a:prstGeom>
          <a:noFill/>
        </p:spPr>
        <p:txBody>
          <a:bodyPr wrap="square" rtlCol="0">
            <a:spAutoFit/>
          </a:bodyPr>
          <a:lstStyle/>
          <a:p>
            <a:pPr marL="285750" indent="-285750">
              <a:spcAft>
                <a:spcPts val="600"/>
              </a:spcAft>
              <a:buFontTx/>
              <a:buChar char="-"/>
            </a:pPr>
            <a:r>
              <a:rPr lang="en-US" sz="2400" b="1" dirty="0"/>
              <a:t>Adopt an integrated approach </a:t>
            </a:r>
            <a:r>
              <a:rPr lang="en-US" sz="2400" dirty="0"/>
              <a:t>for sustainable urban development across sectors and governance levels. </a:t>
            </a:r>
          </a:p>
          <a:p>
            <a:pPr marL="285750" indent="-285750">
              <a:spcAft>
                <a:spcPts val="600"/>
              </a:spcAft>
              <a:buFontTx/>
              <a:buChar char="-"/>
            </a:pPr>
            <a:endParaRPr lang="en-US" sz="2400" b="1" dirty="0"/>
          </a:p>
          <a:p>
            <a:pPr marL="285750" indent="-285750">
              <a:spcAft>
                <a:spcPts val="600"/>
              </a:spcAft>
              <a:buFontTx/>
              <a:buChar char="-"/>
            </a:pPr>
            <a:r>
              <a:rPr lang="en-US" sz="2400" b="1" dirty="0"/>
              <a:t>Dual support provided by GEF</a:t>
            </a:r>
          </a:p>
          <a:p>
            <a:pPr marL="742950" lvl="1" indent="-285750">
              <a:buFontTx/>
              <a:buChar char="-"/>
            </a:pPr>
            <a:r>
              <a:rPr lang="en-US" sz="2400" dirty="0"/>
              <a:t>Specific grant support to selected cities for integrated urban development</a:t>
            </a:r>
          </a:p>
          <a:p>
            <a:pPr marL="742950" lvl="1" indent="-285750">
              <a:buFontTx/>
              <a:buChar char="-"/>
            </a:pPr>
            <a:endParaRPr lang="en-US" sz="2400" dirty="0"/>
          </a:p>
          <a:p>
            <a:pPr marL="742950" lvl="1" indent="-285750">
              <a:buFontTx/>
              <a:buChar char="-"/>
            </a:pPr>
            <a:r>
              <a:rPr lang="en-US" sz="2400" dirty="0"/>
              <a:t>Global support on decision tools, knowledge, policy, finance, etc.</a:t>
            </a:r>
          </a:p>
          <a:p>
            <a:pPr marL="285750" indent="-285750">
              <a:buFontTx/>
              <a:buChar char="-"/>
            </a:pPr>
            <a:endParaRPr lang="en-US" sz="2400" dirty="0"/>
          </a:p>
        </p:txBody>
      </p:sp>
    </p:spTree>
    <p:extLst>
      <p:ext uri="{BB962C8B-B14F-4D97-AF65-F5344CB8AC3E}">
        <p14:creationId xmlns:p14="http://schemas.microsoft.com/office/powerpoint/2010/main" val="2694549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F6C9-2471-425C-9ECF-ED822FA8461C}"/>
              </a:ext>
            </a:extLst>
          </p:cNvPr>
          <p:cNvSpPr>
            <a:spLocks noGrp="1"/>
          </p:cNvSpPr>
          <p:nvPr>
            <p:ph type="title"/>
          </p:nvPr>
        </p:nvSpPr>
        <p:spPr>
          <a:xfrm>
            <a:off x="-48814" y="-233460"/>
            <a:ext cx="12318633" cy="1121229"/>
          </a:xfrm>
        </p:spPr>
        <p:txBody>
          <a:bodyPr/>
          <a:lstStyle/>
          <a:p>
            <a:r>
              <a:rPr lang="en-US" sz="4000" dirty="0">
                <a:latin typeface="+mn-lt"/>
                <a:ea typeface="+mn-ea"/>
                <a:cs typeface="+mn-cs"/>
              </a:rPr>
              <a:t>Expectations from SC IP projects</a:t>
            </a:r>
          </a:p>
        </p:txBody>
      </p:sp>
      <p:graphicFrame>
        <p:nvGraphicFramePr>
          <p:cNvPr id="4" name="Content Placeholder 3">
            <a:extLst>
              <a:ext uri="{FF2B5EF4-FFF2-40B4-BE49-F238E27FC236}">
                <a16:creationId xmlns:a16="http://schemas.microsoft.com/office/drawing/2014/main" id="{DE1C0FAE-4550-4FA6-9BB5-B00A39D2CBF9}"/>
              </a:ext>
            </a:extLst>
          </p:cNvPr>
          <p:cNvGraphicFramePr>
            <a:graphicFrameLocks noGrp="1"/>
          </p:cNvGraphicFramePr>
          <p:nvPr>
            <p:ph idx="1"/>
            <p:extLst>
              <p:ext uri="{D42A27DB-BD31-4B8C-83A1-F6EECF244321}">
                <p14:modId xmlns:p14="http://schemas.microsoft.com/office/powerpoint/2010/main" val="2072895558"/>
              </p:ext>
            </p:extLst>
          </p:nvPr>
        </p:nvGraphicFramePr>
        <p:xfrm>
          <a:off x="342001" y="1212720"/>
          <a:ext cx="11537001" cy="4730280"/>
        </p:xfrm>
        <a:graphic>
          <a:graphicData uri="http://schemas.openxmlformats.org/drawingml/2006/table">
            <a:tbl>
              <a:tblPr firstRow="1" bandRow="1">
                <a:tableStyleId>{E8B1032C-EA38-4F05-BA0D-38AFFFC7BED3}</a:tableStyleId>
              </a:tblPr>
              <a:tblGrid>
                <a:gridCol w="2463629">
                  <a:extLst>
                    <a:ext uri="{9D8B030D-6E8A-4147-A177-3AD203B41FA5}">
                      <a16:colId xmlns:a16="http://schemas.microsoft.com/office/drawing/2014/main" val="1667579173"/>
                    </a:ext>
                  </a:extLst>
                </a:gridCol>
                <a:gridCol w="4228997">
                  <a:extLst>
                    <a:ext uri="{9D8B030D-6E8A-4147-A177-3AD203B41FA5}">
                      <a16:colId xmlns:a16="http://schemas.microsoft.com/office/drawing/2014/main" val="2740344198"/>
                    </a:ext>
                  </a:extLst>
                </a:gridCol>
                <a:gridCol w="4844375">
                  <a:extLst>
                    <a:ext uri="{9D8B030D-6E8A-4147-A177-3AD203B41FA5}">
                      <a16:colId xmlns:a16="http://schemas.microsoft.com/office/drawing/2014/main" val="1511874891"/>
                    </a:ext>
                  </a:extLst>
                </a:gridCol>
              </a:tblGrid>
              <a:tr h="493560">
                <a:tc>
                  <a:txBody>
                    <a:bodyPr/>
                    <a:lstStyle/>
                    <a:p>
                      <a:r>
                        <a:rPr lang="en-US" sz="2400" dirty="0"/>
                        <a:t>Program aspects</a:t>
                      </a:r>
                    </a:p>
                  </a:txBody>
                  <a:tcPr>
                    <a:solidFill>
                      <a:schemeClr val="bg1"/>
                    </a:solidFill>
                  </a:tcPr>
                </a:tc>
                <a:tc>
                  <a:txBody>
                    <a:bodyPr/>
                    <a:lstStyle/>
                    <a:p>
                      <a:r>
                        <a:rPr lang="en-US" sz="2400" dirty="0"/>
                        <a:t>Country Level</a:t>
                      </a:r>
                    </a:p>
                  </a:txBody>
                  <a:tcPr>
                    <a:solidFill>
                      <a:schemeClr val="bg1"/>
                    </a:solidFill>
                  </a:tcPr>
                </a:tc>
                <a:tc>
                  <a:txBody>
                    <a:bodyPr/>
                    <a:lstStyle/>
                    <a:p>
                      <a:r>
                        <a:rPr lang="en-US" sz="2400" dirty="0"/>
                        <a:t>City level</a:t>
                      </a:r>
                    </a:p>
                  </a:txBody>
                  <a:tcPr>
                    <a:solidFill>
                      <a:schemeClr val="bg1"/>
                    </a:solidFill>
                  </a:tcPr>
                </a:tc>
                <a:extLst>
                  <a:ext uri="{0D108BD9-81ED-4DB2-BD59-A6C34878D82A}">
                    <a16:rowId xmlns:a16="http://schemas.microsoft.com/office/drawing/2014/main" val="4254449269"/>
                  </a:ext>
                </a:extLst>
              </a:tr>
              <a:tr h="1210155">
                <a:tc>
                  <a:txBody>
                    <a:bodyPr/>
                    <a:lstStyle/>
                    <a:p>
                      <a:r>
                        <a:rPr lang="en-US" sz="2000" dirty="0"/>
                        <a:t>Transformational Impact</a:t>
                      </a:r>
                    </a:p>
                  </a:txBody>
                  <a:tcPr>
                    <a:solidFill>
                      <a:schemeClr val="bg1">
                        <a:alpha val="20000"/>
                      </a:schemeClr>
                    </a:solidFill>
                  </a:tcPr>
                </a:tc>
                <a:tc>
                  <a:txBody>
                    <a:bodyPr/>
                    <a:lstStyle/>
                    <a:p>
                      <a:pPr marL="285750" indent="-285750">
                        <a:buFontTx/>
                        <a:buChar char="-"/>
                      </a:pPr>
                      <a:r>
                        <a:rPr lang="en-US" sz="2000" dirty="0"/>
                        <a:t>Potential to deliver </a:t>
                      </a:r>
                      <a:r>
                        <a:rPr lang="en-US" sz="2000" u="sng" dirty="0"/>
                        <a:t>global environmental benefits </a:t>
                      </a:r>
                      <a:r>
                        <a:rPr lang="en-US" sz="2000" dirty="0"/>
                        <a:t>for the country</a:t>
                      </a:r>
                    </a:p>
                  </a:txBody>
                  <a:tcPr>
                    <a:solidFill>
                      <a:schemeClr val="bg1">
                        <a:alpha val="20000"/>
                      </a:schemeClr>
                    </a:solidFill>
                  </a:tcPr>
                </a:tc>
                <a:tc>
                  <a:txBody>
                    <a:bodyPr/>
                    <a:lstStyle/>
                    <a:p>
                      <a:pPr marL="285750" indent="-285750">
                        <a:buFontTx/>
                        <a:buChar char="-"/>
                      </a:pPr>
                      <a:r>
                        <a:rPr lang="en-US" sz="2000" dirty="0"/>
                        <a:t>Adoption of an </a:t>
                      </a:r>
                      <a:r>
                        <a:rPr lang="en-US" sz="2000" u="sng" dirty="0"/>
                        <a:t>integrated planning </a:t>
                      </a:r>
                      <a:r>
                        <a:rPr lang="en-US" sz="2000" dirty="0"/>
                        <a:t>approach for systemic change.</a:t>
                      </a:r>
                    </a:p>
                    <a:p>
                      <a:pPr marL="285750" indent="-285750">
                        <a:buFontTx/>
                        <a:buChar char="-"/>
                      </a:pPr>
                      <a:r>
                        <a:rPr lang="en-US" sz="2000" dirty="0"/>
                        <a:t>Linkage with the Global Platform on Sustainable Cities (GPSC)</a:t>
                      </a:r>
                    </a:p>
                  </a:txBody>
                  <a:tcPr>
                    <a:solidFill>
                      <a:schemeClr val="bg1">
                        <a:alpha val="20000"/>
                      </a:schemeClr>
                    </a:solidFill>
                  </a:tcPr>
                </a:tc>
                <a:extLst>
                  <a:ext uri="{0D108BD9-81ED-4DB2-BD59-A6C34878D82A}">
                    <a16:rowId xmlns:a16="http://schemas.microsoft.com/office/drawing/2014/main" val="1798858898"/>
                  </a:ext>
                </a:extLst>
              </a:tr>
              <a:tr h="1210155">
                <a:tc>
                  <a:txBody>
                    <a:bodyPr/>
                    <a:lstStyle/>
                    <a:p>
                      <a:r>
                        <a:rPr lang="en-US" sz="2000" dirty="0"/>
                        <a:t>Leveraging resources</a:t>
                      </a:r>
                    </a:p>
                  </a:txBody>
                  <a:tcPr>
                    <a:solidFill>
                      <a:schemeClr val="bg1"/>
                    </a:solidFill>
                  </a:tcPr>
                </a:tc>
                <a:tc>
                  <a:txBody>
                    <a:bodyPr/>
                    <a:lstStyle/>
                    <a:p>
                      <a:r>
                        <a:rPr lang="en-US" sz="2000" dirty="0"/>
                        <a:t>- Commitment to </a:t>
                      </a:r>
                      <a:r>
                        <a:rPr lang="en-US" sz="2000" u="sng" dirty="0"/>
                        <a:t>leverage financial resources </a:t>
                      </a:r>
                      <a:r>
                        <a:rPr lang="en-US" sz="2000" dirty="0"/>
                        <a:t>to support the city</a:t>
                      </a:r>
                    </a:p>
                  </a:txBody>
                  <a:tcPr>
                    <a:solidFill>
                      <a:schemeClr val="bg1"/>
                    </a:solidFill>
                  </a:tcPr>
                </a:tc>
                <a:tc>
                  <a:txBody>
                    <a:bodyPr/>
                    <a:lstStyle/>
                    <a:p>
                      <a:pPr marL="285750" indent="-285750">
                        <a:buFontTx/>
                        <a:buChar char="-"/>
                      </a:pPr>
                      <a:r>
                        <a:rPr lang="en-US" sz="2000" dirty="0"/>
                        <a:t>Commitment to finance specific sustainability solutions</a:t>
                      </a:r>
                    </a:p>
                    <a:p>
                      <a:pPr marL="285750" indent="-285750">
                        <a:buFontTx/>
                        <a:buChar char="-"/>
                      </a:pPr>
                      <a:r>
                        <a:rPr lang="en-US" sz="2000" dirty="0"/>
                        <a:t>Mechanisms to crowd-in more finance through </a:t>
                      </a:r>
                      <a:r>
                        <a:rPr lang="en-US" sz="2000" u="sng" dirty="0"/>
                        <a:t>private sector</a:t>
                      </a:r>
                      <a:endParaRPr lang="en-US" sz="2000" b="1" u="sng" dirty="0"/>
                    </a:p>
                  </a:txBody>
                  <a:tcPr>
                    <a:solidFill>
                      <a:schemeClr val="bg1"/>
                    </a:solidFill>
                  </a:tcPr>
                </a:tc>
                <a:extLst>
                  <a:ext uri="{0D108BD9-81ED-4DB2-BD59-A6C34878D82A}">
                    <a16:rowId xmlns:a16="http://schemas.microsoft.com/office/drawing/2014/main" val="3613260152"/>
                  </a:ext>
                </a:extLst>
              </a:tr>
              <a:tr h="1360470">
                <a:tc>
                  <a:txBody>
                    <a:bodyPr/>
                    <a:lstStyle/>
                    <a:p>
                      <a:r>
                        <a:rPr lang="en-US" sz="2000" dirty="0"/>
                        <a:t>Political Will</a:t>
                      </a:r>
                    </a:p>
                  </a:txBody>
                  <a:tcPr>
                    <a:solidFill>
                      <a:schemeClr val="bg1">
                        <a:alpha val="20000"/>
                      </a:schemeClr>
                    </a:solidFill>
                  </a:tcPr>
                </a:tc>
                <a:tc>
                  <a:txBody>
                    <a:bodyPr/>
                    <a:lstStyle/>
                    <a:p>
                      <a:pPr marL="285750" indent="-285750">
                        <a:buFontTx/>
                        <a:buChar char="-"/>
                      </a:pPr>
                      <a:r>
                        <a:rPr lang="en-US" sz="2000" u="sng" dirty="0"/>
                        <a:t>A clear political </a:t>
                      </a:r>
                      <a:r>
                        <a:rPr lang="en-US" sz="2000" dirty="0"/>
                        <a:t>will towards sustainable urban growth. </a:t>
                      </a:r>
                    </a:p>
                    <a:p>
                      <a:pPr marL="285750" indent="-285750">
                        <a:buFontTx/>
                        <a:buChar char="-"/>
                      </a:pPr>
                      <a:r>
                        <a:rPr lang="en-US" sz="2000" dirty="0"/>
                        <a:t>Political will to support cities through enabling policy environment.</a:t>
                      </a:r>
                    </a:p>
                  </a:txBody>
                  <a:tcPr>
                    <a:solidFill>
                      <a:schemeClr val="bg1">
                        <a:alpha val="20000"/>
                      </a:schemeClr>
                    </a:solidFill>
                  </a:tcPr>
                </a:tc>
                <a:tc>
                  <a:txBody>
                    <a:bodyPr/>
                    <a:lstStyle/>
                    <a:p>
                      <a:pPr marL="285750" indent="-285750">
                        <a:buFontTx/>
                        <a:buChar char="-"/>
                      </a:pPr>
                      <a:r>
                        <a:rPr lang="en-US" sz="2000" dirty="0"/>
                        <a:t>City level political commitment towards sustainability </a:t>
                      </a:r>
                    </a:p>
                    <a:p>
                      <a:pPr marL="285750" indent="-285750">
                        <a:buFontTx/>
                        <a:buChar char="-"/>
                      </a:pPr>
                      <a:r>
                        <a:rPr lang="en-US" sz="2000" u="sng" dirty="0"/>
                        <a:t>Proactive engagement </a:t>
                      </a:r>
                      <a:r>
                        <a:rPr lang="en-US" sz="2000" dirty="0"/>
                        <a:t>with global networks</a:t>
                      </a:r>
                    </a:p>
                  </a:txBody>
                  <a:tcPr>
                    <a:solidFill>
                      <a:schemeClr val="bg1">
                        <a:alpha val="20000"/>
                      </a:schemeClr>
                    </a:solidFill>
                  </a:tcPr>
                </a:tc>
                <a:extLst>
                  <a:ext uri="{0D108BD9-81ED-4DB2-BD59-A6C34878D82A}">
                    <a16:rowId xmlns:a16="http://schemas.microsoft.com/office/drawing/2014/main" val="234569962"/>
                  </a:ext>
                </a:extLst>
              </a:tr>
            </a:tbl>
          </a:graphicData>
        </a:graphic>
      </p:graphicFrame>
      <p:cxnSp>
        <p:nvCxnSpPr>
          <p:cNvPr id="5" name="Straight Connector 4">
            <a:extLst>
              <a:ext uri="{FF2B5EF4-FFF2-40B4-BE49-F238E27FC236}">
                <a16:creationId xmlns:a16="http://schemas.microsoft.com/office/drawing/2014/main" id="{77CEB522-7EBD-4505-ADA7-0CDF4AB1A2B3}"/>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5396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E534-59CC-4192-9AE5-D05FD06C7430}"/>
              </a:ext>
            </a:extLst>
          </p:cNvPr>
          <p:cNvSpPr>
            <a:spLocks noGrp="1"/>
          </p:cNvSpPr>
          <p:nvPr>
            <p:ph type="title"/>
          </p:nvPr>
        </p:nvSpPr>
        <p:spPr>
          <a:xfrm>
            <a:off x="0" y="0"/>
            <a:ext cx="11582400" cy="669845"/>
          </a:xfrm>
        </p:spPr>
        <p:txBody>
          <a:bodyPr>
            <a:noAutofit/>
          </a:bodyPr>
          <a:lstStyle/>
          <a:p>
            <a:pPr algn="l"/>
            <a:r>
              <a:rPr lang="en-US" sz="4000" dirty="0">
                <a:solidFill>
                  <a:schemeClr val="tx1"/>
                </a:solidFill>
                <a:latin typeface="+mn-lt"/>
              </a:rPr>
              <a:t>GEF-7 Categories of Investments and GEBs</a:t>
            </a:r>
          </a:p>
        </p:txBody>
      </p:sp>
      <p:sp>
        <p:nvSpPr>
          <p:cNvPr id="3" name="Content Placeholder 2">
            <a:extLst>
              <a:ext uri="{FF2B5EF4-FFF2-40B4-BE49-F238E27FC236}">
                <a16:creationId xmlns:a16="http://schemas.microsoft.com/office/drawing/2014/main" id="{4CA73E39-D446-427C-AA64-B0D2362FD742}"/>
              </a:ext>
            </a:extLst>
          </p:cNvPr>
          <p:cNvSpPr>
            <a:spLocks noGrp="1"/>
          </p:cNvSpPr>
          <p:nvPr>
            <p:ph idx="1"/>
          </p:nvPr>
        </p:nvSpPr>
        <p:spPr>
          <a:xfrm>
            <a:off x="194554" y="1818901"/>
            <a:ext cx="6637760" cy="4163530"/>
          </a:xfrm>
        </p:spPr>
        <p:txBody>
          <a:bodyPr>
            <a:normAutofit/>
          </a:bodyPr>
          <a:lstStyle/>
          <a:p>
            <a:r>
              <a:rPr lang="en-US" sz="2400" b="1" dirty="0"/>
              <a:t>Evidence-based Spatial Planning</a:t>
            </a:r>
            <a:r>
              <a:rPr lang="en-US" sz="2400" dirty="0"/>
              <a:t>—Cities and surrounding landscapes</a:t>
            </a:r>
          </a:p>
          <a:p>
            <a:pPr>
              <a:spcBef>
                <a:spcPts val="1200"/>
              </a:spcBef>
            </a:pPr>
            <a:r>
              <a:rPr lang="en-US" sz="2400" b="1" dirty="0"/>
              <a:t>Infrastructure Integration</a:t>
            </a:r>
            <a:r>
              <a:rPr lang="en-US" sz="2400" dirty="0"/>
              <a:t> at National, Regional, and Local Scales</a:t>
            </a:r>
          </a:p>
          <a:p>
            <a:pPr>
              <a:spcBef>
                <a:spcPts val="1200"/>
              </a:spcBef>
            </a:pPr>
            <a:r>
              <a:rPr lang="en-US" sz="2400" b="1" dirty="0"/>
              <a:t>Building Deep Resilience </a:t>
            </a:r>
            <a:r>
              <a:rPr lang="en-US" sz="2400" dirty="0"/>
              <a:t>with smart systems and slum solutions </a:t>
            </a:r>
          </a:p>
          <a:p>
            <a:pPr>
              <a:spcBef>
                <a:spcPts val="1200"/>
              </a:spcBef>
            </a:pPr>
            <a:r>
              <a:rPr lang="en-US" sz="2400" b="1" dirty="0"/>
              <a:t>Financing Solutions </a:t>
            </a:r>
            <a:r>
              <a:rPr lang="en-US" sz="2400" dirty="0"/>
              <a:t>for Urban Sustainability.</a:t>
            </a:r>
          </a:p>
        </p:txBody>
      </p:sp>
      <p:cxnSp>
        <p:nvCxnSpPr>
          <p:cNvPr id="4" name="Straight Connector 3">
            <a:extLst>
              <a:ext uri="{FF2B5EF4-FFF2-40B4-BE49-F238E27FC236}">
                <a16:creationId xmlns:a16="http://schemas.microsoft.com/office/drawing/2014/main" id="{35971E74-97DB-4E92-9A08-98BA1A50B527}"/>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CDF4C34-BE15-4EE2-BE42-75A9480BB274}"/>
              </a:ext>
            </a:extLst>
          </p:cNvPr>
          <p:cNvPicPr>
            <a:picLocks noChangeAspect="1"/>
          </p:cNvPicPr>
          <p:nvPr/>
        </p:nvPicPr>
        <p:blipFill>
          <a:blip r:embed="rId3"/>
          <a:stretch>
            <a:fillRect/>
          </a:stretch>
        </p:blipFill>
        <p:spPr>
          <a:xfrm>
            <a:off x="6637761" y="1258578"/>
            <a:ext cx="5359685" cy="4929571"/>
          </a:xfrm>
          <a:prstGeom prst="rect">
            <a:avLst/>
          </a:prstGeom>
        </p:spPr>
      </p:pic>
    </p:spTree>
    <p:extLst>
      <p:ext uri="{BB962C8B-B14F-4D97-AF65-F5344CB8AC3E}">
        <p14:creationId xmlns:p14="http://schemas.microsoft.com/office/powerpoint/2010/main" val="393190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81C7D9FC-E209-4BA9-83B2-7F1304055FD7}"/>
              </a:ext>
            </a:extLst>
          </p:cNvPr>
          <p:cNvSpPr>
            <a:spLocks noGrp="1"/>
          </p:cNvSpPr>
          <p:nvPr>
            <p:ph type="title"/>
          </p:nvPr>
        </p:nvSpPr>
        <p:spPr>
          <a:xfrm>
            <a:off x="197963" y="-388130"/>
            <a:ext cx="12192000" cy="1454727"/>
          </a:xfrm>
        </p:spPr>
        <p:txBody>
          <a:bodyPr>
            <a:normAutofit/>
          </a:bodyPr>
          <a:lstStyle/>
          <a:p>
            <a:pPr algn="ctr"/>
            <a:r>
              <a:rPr lang="en-US" sz="4400" b="1" dirty="0">
                <a:solidFill>
                  <a:schemeClr val="bg1"/>
                </a:solidFill>
              </a:rPr>
              <a:t>GEF-7 Programming Framework</a:t>
            </a:r>
          </a:p>
        </p:txBody>
      </p:sp>
      <p:sp>
        <p:nvSpPr>
          <p:cNvPr id="3" name="Slide Number Placeholder 2">
            <a:extLst>
              <a:ext uri="{FF2B5EF4-FFF2-40B4-BE49-F238E27FC236}">
                <a16:creationId xmlns:a16="http://schemas.microsoft.com/office/drawing/2014/main" id="{E952F578-D3AB-4289-AD69-E7798E40917E}"/>
              </a:ext>
            </a:extLst>
          </p:cNvPr>
          <p:cNvSpPr>
            <a:spLocks noGrp="1"/>
          </p:cNvSpPr>
          <p:nvPr>
            <p:ph type="sldNum" sz="quarter" idx="12"/>
          </p:nvPr>
        </p:nvSpPr>
        <p:spPr/>
        <p:txBody>
          <a:bodyPr/>
          <a:lstStyle/>
          <a:p>
            <a:fld id="{72385D58-8F20-4F62-857F-F2CE7700E861}" type="slidenum">
              <a:rPr lang="en-US" smtClean="0">
                <a:solidFill>
                  <a:prstClr val="white"/>
                </a:solidFill>
              </a:rPr>
              <a:pPr/>
              <a:t>2</a:t>
            </a:fld>
            <a:endParaRPr lang="en-US">
              <a:solidFill>
                <a:prstClr val="white"/>
              </a:solidFill>
            </a:endParaRPr>
          </a:p>
        </p:txBody>
      </p:sp>
      <p:pic>
        <p:nvPicPr>
          <p:cNvPr id="4" name="Picture 3">
            <a:extLst>
              <a:ext uri="{FF2B5EF4-FFF2-40B4-BE49-F238E27FC236}">
                <a16:creationId xmlns:a16="http://schemas.microsoft.com/office/drawing/2014/main" id="{C6BD0A87-11D8-482F-9845-12E534EB3CC7}"/>
              </a:ext>
            </a:extLst>
          </p:cNvPr>
          <p:cNvPicPr>
            <a:picLocks noChangeAspect="1"/>
          </p:cNvPicPr>
          <p:nvPr/>
        </p:nvPicPr>
        <p:blipFill>
          <a:blip r:embed="rId3"/>
          <a:stretch>
            <a:fillRect/>
          </a:stretch>
        </p:blipFill>
        <p:spPr>
          <a:xfrm>
            <a:off x="1657727" y="645935"/>
            <a:ext cx="8876545" cy="5566130"/>
          </a:xfrm>
          <a:prstGeom prst="rect">
            <a:avLst/>
          </a:prstGeom>
        </p:spPr>
      </p:pic>
      <p:pic>
        <p:nvPicPr>
          <p:cNvPr id="5" name="Picture 4">
            <a:extLst>
              <a:ext uri="{FF2B5EF4-FFF2-40B4-BE49-F238E27FC236}">
                <a16:creationId xmlns:a16="http://schemas.microsoft.com/office/drawing/2014/main" id="{4820786E-E3B8-4F74-B56A-D017896651D9}"/>
              </a:ext>
            </a:extLst>
          </p:cNvPr>
          <p:cNvPicPr>
            <a:picLocks noChangeAspect="1"/>
          </p:cNvPicPr>
          <p:nvPr/>
        </p:nvPicPr>
        <p:blipFill>
          <a:blip r:embed="rId4"/>
          <a:stretch>
            <a:fillRect/>
          </a:stretch>
        </p:blipFill>
        <p:spPr>
          <a:xfrm>
            <a:off x="2694671" y="1179381"/>
            <a:ext cx="7839601" cy="4499238"/>
          </a:xfrm>
          <a:prstGeom prst="rect">
            <a:avLst/>
          </a:prstGeom>
        </p:spPr>
      </p:pic>
      <p:grpSp>
        <p:nvGrpSpPr>
          <p:cNvPr id="9" name="Group 8">
            <a:extLst>
              <a:ext uri="{FF2B5EF4-FFF2-40B4-BE49-F238E27FC236}">
                <a16:creationId xmlns:a16="http://schemas.microsoft.com/office/drawing/2014/main" id="{72C6D9F9-5852-4347-AE5A-01D5836AB2B8}"/>
              </a:ext>
            </a:extLst>
          </p:cNvPr>
          <p:cNvGrpSpPr/>
          <p:nvPr/>
        </p:nvGrpSpPr>
        <p:grpSpPr>
          <a:xfrm>
            <a:off x="312306" y="5338179"/>
            <a:ext cx="1094952" cy="1198087"/>
            <a:chOff x="178744" y="4572000"/>
            <a:chExt cx="1094952" cy="1198087"/>
          </a:xfrm>
          <a:solidFill>
            <a:schemeClr val="tx1"/>
          </a:solidFill>
        </p:grpSpPr>
        <p:sp>
          <p:nvSpPr>
            <p:cNvPr id="10" name="Rectangle 9">
              <a:extLst>
                <a:ext uri="{FF2B5EF4-FFF2-40B4-BE49-F238E27FC236}">
                  <a16:creationId xmlns:a16="http://schemas.microsoft.com/office/drawing/2014/main" id="{73E1D44B-A05A-47D2-84B4-EF8E0924BE59}"/>
                </a:ext>
              </a:extLst>
            </p:cNvPr>
            <p:cNvSpPr/>
            <p:nvPr/>
          </p:nvSpPr>
          <p:spPr>
            <a:xfrm>
              <a:off x="178744" y="4572000"/>
              <a:ext cx="1094952" cy="119808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ort-GEF logo colored NOTAG transparent">
              <a:extLst>
                <a:ext uri="{FF2B5EF4-FFF2-40B4-BE49-F238E27FC236}">
                  <a16:creationId xmlns:a16="http://schemas.microsoft.com/office/drawing/2014/main" id="{1A52D03F-F394-49D7-832D-52191B7BC82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grpFill/>
            <a:ln>
              <a:noFill/>
            </a:ln>
          </p:spPr>
        </p:pic>
      </p:grpSp>
      <p:grpSp>
        <p:nvGrpSpPr>
          <p:cNvPr id="12" name="Group 11">
            <a:extLst>
              <a:ext uri="{FF2B5EF4-FFF2-40B4-BE49-F238E27FC236}">
                <a16:creationId xmlns:a16="http://schemas.microsoft.com/office/drawing/2014/main" id="{C3E43515-4286-4F52-B2BA-E91F8CF9AD58}"/>
              </a:ext>
            </a:extLst>
          </p:cNvPr>
          <p:cNvGrpSpPr/>
          <p:nvPr/>
        </p:nvGrpSpPr>
        <p:grpSpPr>
          <a:xfrm>
            <a:off x="1657727" y="2429759"/>
            <a:ext cx="9181259" cy="1998482"/>
            <a:chOff x="1346298" y="2429759"/>
            <a:chExt cx="9181259" cy="1998482"/>
          </a:xfrm>
        </p:grpSpPr>
        <p:sp>
          <p:nvSpPr>
            <p:cNvPr id="2" name="Arrow: Right 1">
              <a:extLst>
                <a:ext uri="{FF2B5EF4-FFF2-40B4-BE49-F238E27FC236}">
                  <a16:creationId xmlns:a16="http://schemas.microsoft.com/office/drawing/2014/main" id="{8C80B555-E7EA-4B4F-973D-C874EBA06071}"/>
                </a:ext>
              </a:extLst>
            </p:cNvPr>
            <p:cNvSpPr/>
            <p:nvPr/>
          </p:nvSpPr>
          <p:spPr>
            <a:xfrm>
              <a:off x="1346298" y="2429759"/>
              <a:ext cx="9181259" cy="19984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2C26D5F-EEEA-4574-849A-17C228D92CEA}"/>
                </a:ext>
              </a:extLst>
            </p:cNvPr>
            <p:cNvSpPr/>
            <p:nvPr/>
          </p:nvSpPr>
          <p:spPr>
            <a:xfrm>
              <a:off x="2575034" y="2995448"/>
              <a:ext cx="6169573" cy="8618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8000" dirty="0">
                  <a:solidFill>
                    <a:sysClr val="windowText" lastClr="000000"/>
                  </a:solidFill>
                </a:rPr>
                <a:t>GEBs</a:t>
              </a:r>
              <a:endParaRPr lang="en-US" dirty="0">
                <a:solidFill>
                  <a:sysClr val="windowText" lastClr="000000"/>
                </a:solidFill>
              </a:endParaRPr>
            </a:p>
          </p:txBody>
        </p:sp>
      </p:grpSp>
    </p:spTree>
    <p:extLst>
      <p:ext uri="{BB962C8B-B14F-4D97-AF65-F5344CB8AC3E}">
        <p14:creationId xmlns:p14="http://schemas.microsoft.com/office/powerpoint/2010/main" val="330146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0" y="0"/>
            <a:ext cx="12192000" cy="609600"/>
          </a:xfrm>
        </p:spPr>
        <p:txBody>
          <a:bodyPr>
            <a:noAutofit/>
          </a:bodyPr>
          <a:lstStyle/>
          <a:p>
            <a:pPr algn="l"/>
            <a:r>
              <a:rPr lang="en-US" sz="4000" dirty="0">
                <a:solidFill>
                  <a:schemeClr val="tx1"/>
                </a:solidFill>
                <a:latin typeface="+mn-lt"/>
                <a:ea typeface="ＭＳ Ｐゴシック" pitchFamily="34" charset="-128"/>
                <a:cs typeface="Arial" charset="0"/>
              </a:rPr>
              <a:t>Global Environmental Benefits</a:t>
            </a:r>
          </a:p>
        </p:txBody>
      </p:sp>
      <p:sp>
        <p:nvSpPr>
          <p:cNvPr id="5" name="TextBox 4">
            <a:extLst>
              <a:ext uri="{FF2B5EF4-FFF2-40B4-BE49-F238E27FC236}">
                <a16:creationId xmlns:a16="http://schemas.microsoft.com/office/drawing/2014/main" id="{165B0532-01B5-4DE2-924B-1264A968967B}"/>
              </a:ext>
            </a:extLst>
          </p:cNvPr>
          <p:cNvSpPr txBox="1"/>
          <p:nvPr/>
        </p:nvSpPr>
        <p:spPr>
          <a:xfrm>
            <a:off x="3810000" y="6477000"/>
            <a:ext cx="4876800" cy="338554"/>
          </a:xfrm>
          <a:prstGeom prst="rect">
            <a:avLst/>
          </a:prstGeom>
          <a:noFill/>
        </p:spPr>
        <p:txBody>
          <a:bodyPr wrap="square" rtlCol="0">
            <a:spAutoFit/>
          </a:bodyPr>
          <a:lstStyle/>
          <a:p>
            <a:r>
              <a:rPr lang="en-US" sz="1600" dirty="0">
                <a:solidFill>
                  <a:schemeClr val="bg1"/>
                </a:solidFill>
              </a:rPr>
              <a:t>32 cities in the world’s biological hotspots</a:t>
            </a:r>
          </a:p>
        </p:txBody>
      </p:sp>
      <p:cxnSp>
        <p:nvCxnSpPr>
          <p:cNvPr id="6" name="Straight Connector 5">
            <a:extLst>
              <a:ext uri="{FF2B5EF4-FFF2-40B4-BE49-F238E27FC236}">
                <a16:creationId xmlns:a16="http://schemas.microsoft.com/office/drawing/2014/main" id="{12DD4142-3052-41F5-9F4E-BED7C5166308}"/>
              </a:ext>
            </a:extLst>
          </p:cNvPr>
          <p:cNvCxnSpPr/>
          <p:nvPr/>
        </p:nvCxnSpPr>
        <p:spPr>
          <a:xfrm>
            <a:off x="0" y="669851"/>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B23993A-07F6-4476-ABFF-67EF6E515050}"/>
              </a:ext>
            </a:extLst>
          </p:cNvPr>
          <p:cNvSpPr txBox="1">
            <a:spLocks/>
          </p:cNvSpPr>
          <p:nvPr/>
        </p:nvSpPr>
        <p:spPr>
          <a:xfrm>
            <a:off x="380808" y="1285551"/>
            <a:ext cx="4380228" cy="37614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FFC000"/>
                </a:solidFill>
                <a:effectLst/>
                <a:uLnTx/>
                <a:uFillTx/>
                <a:cs typeface="Arial" panose="020B0604020202020204" pitchFamily="34" charset="0"/>
              </a:rPr>
              <a:t>Climate Change Mitigation- </a:t>
            </a:r>
            <a:r>
              <a:rPr kumimoji="0" lang="en-US" sz="2000" b="1" i="0" u="none" strike="noStrike" kern="1200" cap="none" spc="0" normalizeH="0" baseline="0" noProof="0" dirty="0">
                <a:ln>
                  <a:noFill/>
                </a:ln>
                <a:solidFill>
                  <a:prstClr val="white"/>
                </a:solidFill>
                <a:effectLst/>
                <a:uLnTx/>
                <a:uFillTx/>
                <a:cs typeface="Arial" panose="020B0604020202020204" pitchFamily="34" charset="0"/>
              </a:rPr>
              <a:t>Decarbonization of cities through low carbon solutions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FFC000"/>
                </a:solidFill>
                <a:effectLst/>
                <a:uLnTx/>
                <a:uFillTx/>
                <a:cs typeface="Arial" panose="020B0604020202020204" pitchFamily="34" charset="0"/>
              </a:rPr>
              <a:t>BD and LD: </a:t>
            </a:r>
            <a:r>
              <a:rPr kumimoji="0" lang="en-US" sz="2000" b="1" i="0" u="none" strike="noStrike" kern="1200" cap="none" spc="0" normalizeH="0" baseline="0" noProof="0" dirty="0">
                <a:ln>
                  <a:noFill/>
                </a:ln>
                <a:solidFill>
                  <a:prstClr val="white"/>
                </a:solidFill>
                <a:effectLst/>
                <a:uLnTx/>
                <a:uFillTx/>
                <a:cs typeface="Arial" panose="020B0604020202020204" pitchFamily="34" charset="0"/>
              </a:rPr>
              <a:t>Integrated land use planning to prevent habitat loss/degradation in peri-urban areas.</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FFC000"/>
                </a:solidFill>
                <a:effectLst/>
                <a:uLnTx/>
                <a:uFillTx/>
                <a:cs typeface="Arial" panose="020B0604020202020204" pitchFamily="34" charset="0"/>
              </a:rPr>
              <a:t>Food system: </a:t>
            </a:r>
            <a:r>
              <a:rPr kumimoji="0" lang="en-US" sz="2000" b="1" i="0" u="none" strike="noStrike" kern="1200" cap="none" spc="0" normalizeH="0" baseline="0" noProof="0" dirty="0">
                <a:ln>
                  <a:noFill/>
                </a:ln>
                <a:solidFill>
                  <a:prstClr val="white"/>
                </a:solidFill>
                <a:effectLst/>
                <a:uLnTx/>
                <a:uFillTx/>
                <a:cs typeface="Arial" panose="020B0604020202020204" pitchFamily="34" charset="0"/>
              </a:rPr>
              <a:t>Integrated land use planning to prevent agricultural land loss; logistics/transport system for food distribution.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FFC000"/>
                </a:solidFill>
                <a:effectLst/>
                <a:uLnTx/>
                <a:uFillTx/>
                <a:cs typeface="Arial" panose="020B0604020202020204" pitchFamily="34" charset="0"/>
              </a:rPr>
              <a:t>Marine plastics: </a:t>
            </a:r>
            <a:r>
              <a:rPr kumimoji="0" lang="en-US" sz="2000" b="1" i="0" u="none" strike="noStrike" kern="1200" cap="none" spc="0" normalizeH="0" baseline="0" noProof="0" dirty="0">
                <a:ln>
                  <a:noFill/>
                </a:ln>
                <a:solidFill>
                  <a:prstClr val="white"/>
                </a:solidFill>
                <a:effectLst/>
                <a:uLnTx/>
                <a:uFillTx/>
                <a:cs typeface="Arial" panose="020B0604020202020204" pitchFamily="34" charset="0"/>
              </a:rPr>
              <a:t>employing a circular economy approach that addresses material and design engineering; consumer use; and recovery and recycling.</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srgbClr val="FFC000"/>
                </a:solidFill>
                <a:effectLst/>
                <a:uLnTx/>
                <a:uFillTx/>
                <a:cs typeface="Arial" panose="020B0604020202020204" pitchFamily="34" charset="0"/>
              </a:rPr>
              <a:t>Resilience: </a:t>
            </a:r>
            <a:r>
              <a:rPr kumimoji="0" lang="en-US" sz="2000" b="1" i="0" u="none" strike="noStrike" kern="1200" cap="none" spc="0" normalizeH="0" baseline="0" noProof="0" dirty="0">
                <a:ln>
                  <a:noFill/>
                </a:ln>
                <a:solidFill>
                  <a:prstClr val="white"/>
                </a:solidFill>
                <a:effectLst/>
                <a:uLnTx/>
                <a:uFillTx/>
                <a:cs typeface="Arial" panose="020B0604020202020204" pitchFamily="34" charset="0"/>
              </a:rPr>
              <a:t>Urban design that is able to absorb potential shocks.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cs typeface="Arial" panose="020B0604020202020204"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cs typeface="Arial" panose="020B0604020202020204" pitchFamily="34" charset="0"/>
            </a:endParaRPr>
          </a:p>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cs typeface="Arial" panose="020B0604020202020204" pitchFamily="34" charset="0"/>
            </a:endParaRPr>
          </a:p>
          <a:p>
            <a:pPr marL="4572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cs typeface="Arial" panose="020B0604020202020204" pitchFamily="34" charset="0"/>
            </a:endParaRPr>
          </a:p>
        </p:txBody>
      </p:sp>
      <p:pic>
        <p:nvPicPr>
          <p:cNvPr id="10" name="Picture 9">
            <a:extLst>
              <a:ext uri="{FF2B5EF4-FFF2-40B4-BE49-F238E27FC236}">
                <a16:creationId xmlns:a16="http://schemas.microsoft.com/office/drawing/2014/main" id="{4C192AB5-6604-4746-AE34-D074E11E4898}"/>
              </a:ext>
            </a:extLst>
          </p:cNvPr>
          <p:cNvPicPr>
            <a:picLocks noChangeAspect="1"/>
          </p:cNvPicPr>
          <p:nvPr/>
        </p:nvPicPr>
        <p:blipFill rotWithShape="1">
          <a:blip r:embed="rId3"/>
          <a:srcRect l="12393" t="25136" r="4916" b="7299"/>
          <a:stretch/>
        </p:blipFill>
        <p:spPr bwMode="auto">
          <a:xfrm>
            <a:off x="5297763" y="1988729"/>
            <a:ext cx="6250769" cy="3153113"/>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354328787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t>Impact Programs</a:t>
            </a:r>
          </a:p>
        </p:txBody>
      </p:sp>
      <p:sp>
        <p:nvSpPr>
          <p:cNvPr id="3" name="TextBox 2">
            <a:extLst>
              <a:ext uri="{FF2B5EF4-FFF2-40B4-BE49-F238E27FC236}">
                <a16:creationId xmlns:a16="http://schemas.microsoft.com/office/drawing/2014/main" id="{13C2EC97-BDB0-46DC-95A1-ABBE72543906}"/>
              </a:ext>
            </a:extLst>
          </p:cNvPr>
          <p:cNvSpPr txBox="1"/>
          <p:nvPr/>
        </p:nvSpPr>
        <p:spPr>
          <a:xfrm>
            <a:off x="3076903" y="3846787"/>
            <a:ext cx="6038193" cy="1200329"/>
          </a:xfrm>
          <a:prstGeom prst="rect">
            <a:avLst/>
          </a:prstGeom>
          <a:noFill/>
        </p:spPr>
        <p:txBody>
          <a:bodyPr wrap="square" rtlCol="0">
            <a:spAutoFit/>
          </a:bodyPr>
          <a:lstStyle/>
          <a:p>
            <a:pPr algn="ctr"/>
            <a:r>
              <a:rPr lang="en-US" sz="2400" dirty="0">
                <a:solidFill>
                  <a:srgbClr val="FFFFFF"/>
                </a:solidFill>
                <a:cs typeface="Arial" panose="020B0604020202020204" pitchFamily="34" charset="0"/>
              </a:rPr>
              <a:t>Food Systems, Land Use and Restoration</a:t>
            </a:r>
          </a:p>
          <a:p>
            <a:pPr algn="ctr"/>
            <a:r>
              <a:rPr lang="en-US" sz="2400" dirty="0">
                <a:cs typeface="Arial" panose="020B0604020202020204" pitchFamily="34" charset="0"/>
              </a:rPr>
              <a:t>Sustainable Cities</a:t>
            </a:r>
          </a:p>
          <a:p>
            <a:pPr algn="ctr"/>
            <a:r>
              <a:rPr lang="en-US" sz="2400" b="1" dirty="0">
                <a:solidFill>
                  <a:srgbClr val="FFFF00"/>
                </a:solidFill>
                <a:cs typeface="Arial" panose="020B0604020202020204" pitchFamily="34" charset="0"/>
              </a:rPr>
              <a:t>Sustainable Forest Management</a:t>
            </a:r>
            <a:endParaRPr lang="en-US" sz="2400" b="1" dirty="0">
              <a:solidFill>
                <a:srgbClr val="FFFF00"/>
              </a:solidFill>
            </a:endParaRPr>
          </a:p>
        </p:txBody>
      </p:sp>
    </p:spTree>
    <p:extLst>
      <p:ext uri="{BB962C8B-B14F-4D97-AF65-F5344CB8AC3E}">
        <p14:creationId xmlns:p14="http://schemas.microsoft.com/office/powerpoint/2010/main" val="1414633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D71E7-6721-4990-A3DF-3862CBC8C483}"/>
              </a:ext>
            </a:extLst>
          </p:cNvPr>
          <p:cNvSpPr>
            <a:spLocks noGrp="1"/>
          </p:cNvSpPr>
          <p:nvPr>
            <p:ph type="title"/>
          </p:nvPr>
        </p:nvSpPr>
        <p:spPr>
          <a:xfrm>
            <a:off x="838200" y="1277009"/>
            <a:ext cx="10515600" cy="606512"/>
          </a:xfrm>
        </p:spPr>
        <p:txBody>
          <a:bodyPr/>
          <a:lstStyle/>
          <a:p>
            <a:pPr algn="ctr"/>
            <a:r>
              <a:rPr lang="en-US" b="1" dirty="0">
                <a:latin typeface="Calibri Light" panose="020F0302020204030204" pitchFamily="34" charset="0"/>
                <a:cs typeface="Calibri Light" panose="020F0302020204030204" pitchFamily="34" charset="0"/>
              </a:rPr>
              <a:t>Sustainable Forest Management: Overview</a:t>
            </a:r>
            <a:endParaRPr lang="en-US" dirty="0"/>
          </a:p>
        </p:txBody>
      </p:sp>
      <p:sp>
        <p:nvSpPr>
          <p:cNvPr id="7" name="Rectangle 6">
            <a:extLst>
              <a:ext uri="{FF2B5EF4-FFF2-40B4-BE49-F238E27FC236}">
                <a16:creationId xmlns:a16="http://schemas.microsoft.com/office/drawing/2014/main" id="{00C339F1-74DE-4621-8ACD-266871F78863}"/>
              </a:ext>
            </a:extLst>
          </p:cNvPr>
          <p:cNvSpPr/>
          <p:nvPr/>
        </p:nvSpPr>
        <p:spPr>
          <a:xfrm>
            <a:off x="4377907" y="1970233"/>
            <a:ext cx="3435492" cy="369332"/>
          </a:xfrm>
          <a:prstGeom prst="rect">
            <a:avLst/>
          </a:prstGeom>
        </p:spPr>
        <p:txBody>
          <a:bodyPr wrap="none">
            <a:spAutoFit/>
          </a:bodyPr>
          <a:lstStyle/>
          <a:p>
            <a:pPr lvl="0"/>
            <a:r>
              <a:rPr lang="en-US" dirty="0">
                <a:latin typeface="Calibri Light" panose="020F0302020204030204" pitchFamily="34" charset="0"/>
                <a:cs typeface="Calibri Light" panose="020F0302020204030204" pitchFamily="34" charset="0"/>
              </a:rPr>
              <a:t>Focus on </a:t>
            </a:r>
            <a:r>
              <a:rPr lang="en-US" b="1" dirty="0">
                <a:latin typeface="Calibri Light" panose="020F0302020204030204" pitchFamily="34" charset="0"/>
                <a:cs typeface="Calibri Light" panose="020F0302020204030204" pitchFamily="34" charset="0"/>
              </a:rPr>
              <a:t>globally important forests</a:t>
            </a:r>
            <a:endParaRPr lang="en-US" b="1" dirty="0"/>
          </a:p>
        </p:txBody>
      </p:sp>
      <p:grpSp>
        <p:nvGrpSpPr>
          <p:cNvPr id="14" name="Group 13">
            <a:extLst>
              <a:ext uri="{FF2B5EF4-FFF2-40B4-BE49-F238E27FC236}">
                <a16:creationId xmlns:a16="http://schemas.microsoft.com/office/drawing/2014/main" id="{33E14380-D7B0-4D81-B1AA-C7DFA54DF344}"/>
              </a:ext>
            </a:extLst>
          </p:cNvPr>
          <p:cNvGrpSpPr/>
          <p:nvPr/>
        </p:nvGrpSpPr>
        <p:grpSpPr>
          <a:xfrm>
            <a:off x="1528763" y="2467399"/>
            <a:ext cx="3004839" cy="1908653"/>
            <a:chOff x="9526" y="944107"/>
            <a:chExt cx="3004839" cy="1870115"/>
          </a:xfrm>
        </p:grpSpPr>
        <p:sp>
          <p:nvSpPr>
            <p:cNvPr id="21" name="Rectangle 20">
              <a:extLst>
                <a:ext uri="{FF2B5EF4-FFF2-40B4-BE49-F238E27FC236}">
                  <a16:creationId xmlns:a16="http://schemas.microsoft.com/office/drawing/2014/main" id="{0E0313B4-0074-412C-8F18-C913E34C13B8}"/>
                </a:ext>
              </a:extLst>
            </p:cNvPr>
            <p:cNvSpPr/>
            <p:nvPr/>
          </p:nvSpPr>
          <p:spPr>
            <a:xfrm>
              <a:off x="9526" y="944107"/>
              <a:ext cx="3004839" cy="1870115"/>
            </a:xfrm>
            <a:prstGeom prst="rect">
              <a:avLst/>
            </a:prstGeom>
            <a:solidFill>
              <a:srgbClr val="70AD47">
                <a:lumMod val="50000"/>
              </a:srgbClr>
            </a:solidFill>
            <a:ln w="12700" cap="flat" cmpd="sng" algn="ctr">
              <a:noFill/>
              <a:prstDash val="solid"/>
              <a:miter lim="800000"/>
            </a:ln>
            <a:effectLst/>
          </p:spPr>
        </p:sp>
        <p:sp>
          <p:nvSpPr>
            <p:cNvPr id="22" name="TextBox 21">
              <a:extLst>
                <a:ext uri="{FF2B5EF4-FFF2-40B4-BE49-F238E27FC236}">
                  <a16:creationId xmlns:a16="http://schemas.microsoft.com/office/drawing/2014/main" id="{D6ABC0BF-DE4C-43EC-B1A4-890E246DD390}"/>
                </a:ext>
              </a:extLst>
            </p:cNvPr>
            <p:cNvSpPr txBox="1"/>
            <p:nvPr/>
          </p:nvSpPr>
          <p:spPr>
            <a:xfrm>
              <a:off x="9526" y="944107"/>
              <a:ext cx="3004839" cy="1870115"/>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rPr>
                <a:t>Amazon Forest</a:t>
              </a:r>
            </a:p>
          </p:txBody>
        </p:sp>
      </p:grpSp>
      <p:grpSp>
        <p:nvGrpSpPr>
          <p:cNvPr id="15" name="Group 14">
            <a:extLst>
              <a:ext uri="{FF2B5EF4-FFF2-40B4-BE49-F238E27FC236}">
                <a16:creationId xmlns:a16="http://schemas.microsoft.com/office/drawing/2014/main" id="{FAF0D9E6-0054-4755-9467-3D3543BCB759}"/>
              </a:ext>
            </a:extLst>
          </p:cNvPr>
          <p:cNvGrpSpPr/>
          <p:nvPr/>
        </p:nvGrpSpPr>
        <p:grpSpPr>
          <a:xfrm>
            <a:off x="4529065" y="2457933"/>
            <a:ext cx="3133176" cy="1918120"/>
            <a:chOff x="3009828" y="934640"/>
            <a:chExt cx="3133176" cy="1923599"/>
          </a:xfrm>
        </p:grpSpPr>
        <p:sp>
          <p:nvSpPr>
            <p:cNvPr id="19" name="Rectangle 18">
              <a:extLst>
                <a:ext uri="{FF2B5EF4-FFF2-40B4-BE49-F238E27FC236}">
                  <a16:creationId xmlns:a16="http://schemas.microsoft.com/office/drawing/2014/main" id="{B000DC65-82B0-42FB-92A9-C07623776F39}"/>
                </a:ext>
              </a:extLst>
            </p:cNvPr>
            <p:cNvSpPr/>
            <p:nvPr/>
          </p:nvSpPr>
          <p:spPr>
            <a:xfrm>
              <a:off x="3009828" y="934640"/>
              <a:ext cx="3133176" cy="1923599"/>
            </a:xfrm>
            <a:prstGeom prst="rect">
              <a:avLst/>
            </a:prstGeom>
            <a:solidFill>
              <a:srgbClr val="70AD47">
                <a:lumMod val="75000"/>
              </a:srgbClr>
            </a:solidFill>
            <a:ln w="12700" cap="flat" cmpd="sng" algn="ctr">
              <a:noFill/>
              <a:prstDash val="solid"/>
              <a:miter lim="800000"/>
            </a:ln>
            <a:effectLst/>
          </p:spPr>
        </p:sp>
        <p:sp>
          <p:nvSpPr>
            <p:cNvPr id="20" name="TextBox 19">
              <a:extLst>
                <a:ext uri="{FF2B5EF4-FFF2-40B4-BE49-F238E27FC236}">
                  <a16:creationId xmlns:a16="http://schemas.microsoft.com/office/drawing/2014/main" id="{125FB583-48EB-4ED1-9CC1-1B3600C11175}"/>
                </a:ext>
              </a:extLst>
            </p:cNvPr>
            <p:cNvSpPr txBox="1"/>
            <p:nvPr/>
          </p:nvSpPr>
          <p:spPr>
            <a:xfrm>
              <a:off x="3009828" y="934640"/>
              <a:ext cx="3133176" cy="1923599"/>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rPr>
                <a:t>Congo Basin Forest</a:t>
              </a:r>
            </a:p>
          </p:txBody>
        </p:sp>
      </p:grpSp>
      <p:grpSp>
        <p:nvGrpSpPr>
          <p:cNvPr id="16" name="Group 15">
            <a:extLst>
              <a:ext uri="{FF2B5EF4-FFF2-40B4-BE49-F238E27FC236}">
                <a16:creationId xmlns:a16="http://schemas.microsoft.com/office/drawing/2014/main" id="{F62F23BC-574E-40A1-994F-79935E3FA8CF}"/>
              </a:ext>
            </a:extLst>
          </p:cNvPr>
          <p:cNvGrpSpPr/>
          <p:nvPr/>
        </p:nvGrpSpPr>
        <p:grpSpPr>
          <a:xfrm>
            <a:off x="7658397" y="2448489"/>
            <a:ext cx="3004839" cy="1927564"/>
            <a:chOff x="6139160" y="925197"/>
            <a:chExt cx="3004839" cy="1961022"/>
          </a:xfrm>
        </p:grpSpPr>
        <p:sp>
          <p:nvSpPr>
            <p:cNvPr id="17" name="Rectangle 16">
              <a:extLst>
                <a:ext uri="{FF2B5EF4-FFF2-40B4-BE49-F238E27FC236}">
                  <a16:creationId xmlns:a16="http://schemas.microsoft.com/office/drawing/2014/main" id="{C9620F7E-7D2C-4FA3-82AE-084B8A6A8515}"/>
                </a:ext>
              </a:extLst>
            </p:cNvPr>
            <p:cNvSpPr/>
            <p:nvPr/>
          </p:nvSpPr>
          <p:spPr>
            <a:xfrm>
              <a:off x="6139160" y="925197"/>
              <a:ext cx="3004839" cy="1961022"/>
            </a:xfrm>
            <a:prstGeom prst="rect">
              <a:avLst/>
            </a:prstGeom>
            <a:solidFill>
              <a:srgbClr val="FFC000">
                <a:lumMod val="75000"/>
              </a:srgbClr>
            </a:solidFill>
            <a:ln w="12700" cap="flat" cmpd="sng" algn="ctr">
              <a:noFill/>
              <a:prstDash val="solid"/>
              <a:miter lim="800000"/>
            </a:ln>
            <a:effectLst/>
          </p:spPr>
        </p:sp>
        <p:sp>
          <p:nvSpPr>
            <p:cNvPr id="18" name="TextBox 17">
              <a:extLst>
                <a:ext uri="{FF2B5EF4-FFF2-40B4-BE49-F238E27FC236}">
                  <a16:creationId xmlns:a16="http://schemas.microsoft.com/office/drawing/2014/main" id="{850A320A-5B4B-4561-A3BA-D3C9908067DE}"/>
                </a:ext>
              </a:extLst>
            </p:cNvPr>
            <p:cNvSpPr txBox="1"/>
            <p:nvPr/>
          </p:nvSpPr>
          <p:spPr>
            <a:xfrm>
              <a:off x="6139160" y="925197"/>
              <a:ext cx="3004839" cy="1961022"/>
            </a:xfrm>
            <a:prstGeom prst="rect">
              <a:avLst/>
            </a:prstGeom>
            <a:noFill/>
            <a:ln>
              <a:noFill/>
            </a:ln>
            <a:effectLst/>
          </p:spPr>
          <p:txBody>
            <a:bodyPr spcFirstLastPara="0" vert="horz" wrap="square" lIns="167640" tIns="167640" rIns="167640" bIns="167640" numCol="1" spcCol="1270" anchor="ctr" anchorCtr="0">
              <a:noAutofit/>
            </a:bodyPr>
            <a:lstStyle/>
            <a:p>
              <a:pPr marL="0" marR="0" lvl="0" indent="0" algn="ctr" defTabSz="1955800" eaLnBrk="1" fontAlgn="auto" latinLnBrk="0" hangingPunct="1">
                <a:lnSpc>
                  <a:spcPct val="90000"/>
                </a:lnSpc>
                <a:spcBef>
                  <a:spcPct val="0"/>
                </a:spcBef>
                <a:spcAft>
                  <a:spcPct val="35000"/>
                </a:spcAft>
                <a:buClrTx/>
                <a:buSzTx/>
                <a:buFontTx/>
                <a:buNone/>
                <a:tabLst/>
                <a:defRPr/>
              </a:pPr>
              <a:r>
                <a:rPr kumimoji="0" lang="en-US" sz="4400" b="0" i="0" u="none" strike="noStrike" kern="1200" cap="none" spc="0" normalizeH="0" baseline="0" noProof="0" dirty="0">
                  <a:ln>
                    <a:noFill/>
                  </a:ln>
                  <a:solidFill>
                    <a:sysClr val="window" lastClr="FFFFFF"/>
                  </a:solidFill>
                  <a:effectLst/>
                  <a:uLnTx/>
                  <a:uFillTx/>
                  <a:latin typeface="Calibri" panose="020F0502020204030204"/>
                  <a:ea typeface="+mn-ea"/>
                  <a:cs typeface="+mn-cs"/>
                </a:rPr>
                <a:t>Dryland Forests</a:t>
              </a:r>
            </a:p>
          </p:txBody>
        </p:sp>
      </p:grpSp>
      <p:sp>
        <p:nvSpPr>
          <p:cNvPr id="23" name="Rectangle 22">
            <a:extLst>
              <a:ext uri="{FF2B5EF4-FFF2-40B4-BE49-F238E27FC236}">
                <a16:creationId xmlns:a16="http://schemas.microsoft.com/office/drawing/2014/main" id="{CFF02106-3DE8-42A0-A7A1-87593B239998}"/>
              </a:ext>
            </a:extLst>
          </p:cNvPr>
          <p:cNvSpPr/>
          <p:nvPr/>
        </p:nvSpPr>
        <p:spPr>
          <a:xfrm>
            <a:off x="3217682" y="4462765"/>
            <a:ext cx="6096000" cy="646331"/>
          </a:xfrm>
          <a:prstGeom prst="rect">
            <a:avLst/>
          </a:prstGeom>
        </p:spPr>
        <p:txBody>
          <a:bodyPr>
            <a:spAutoFit/>
          </a:bodyPr>
          <a:lstStyle/>
          <a:p>
            <a:pPr algn="ctr"/>
            <a:r>
              <a:rPr lang="en-US" dirty="0">
                <a:latin typeface="Calibri Light" panose="020F0302020204030204" pitchFamily="34" charset="0"/>
                <a:cs typeface="Calibri Light" panose="020F0302020204030204" pitchFamily="34" charset="0"/>
              </a:rPr>
              <a:t>Require regional, ecosystem-scale approach to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maintain integrity of the entire Biome</a:t>
            </a:r>
            <a:endParaRPr lang="en-US" dirty="0"/>
          </a:p>
        </p:txBody>
      </p:sp>
      <p:grpSp>
        <p:nvGrpSpPr>
          <p:cNvPr id="25" name="Group 24">
            <a:extLst>
              <a:ext uri="{FF2B5EF4-FFF2-40B4-BE49-F238E27FC236}">
                <a16:creationId xmlns:a16="http://schemas.microsoft.com/office/drawing/2014/main" id="{175B36BC-6E46-4C7A-80B0-BB48E8529E64}"/>
              </a:ext>
            </a:extLst>
          </p:cNvPr>
          <p:cNvGrpSpPr/>
          <p:nvPr/>
        </p:nvGrpSpPr>
        <p:grpSpPr>
          <a:xfrm>
            <a:off x="682035" y="5152763"/>
            <a:ext cx="1094952" cy="1198087"/>
            <a:chOff x="178744" y="4572000"/>
            <a:chExt cx="1094952" cy="1198087"/>
          </a:xfrm>
        </p:grpSpPr>
        <p:sp>
          <p:nvSpPr>
            <p:cNvPr id="26" name="Rectangle 25">
              <a:extLst>
                <a:ext uri="{FF2B5EF4-FFF2-40B4-BE49-F238E27FC236}">
                  <a16:creationId xmlns:a16="http://schemas.microsoft.com/office/drawing/2014/main" id="{F1E5E92E-DE59-4303-B44A-F939F6BEC21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Short-GEF logo colored NOTAG transparent">
              <a:extLst>
                <a:ext uri="{FF2B5EF4-FFF2-40B4-BE49-F238E27FC236}">
                  <a16:creationId xmlns:a16="http://schemas.microsoft.com/office/drawing/2014/main" id="{FCBB1A8C-B9A5-41FA-8D25-8B36F455C7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745573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E8D53207-50D3-45EC-B4D5-200CDC81FD20}"/>
              </a:ext>
            </a:extLst>
          </p:cNvPr>
          <p:cNvSpPr txBox="1">
            <a:spLocks/>
          </p:cNvSpPr>
          <p:nvPr/>
        </p:nvSpPr>
        <p:spPr>
          <a:xfrm>
            <a:off x="4469346" y="1352670"/>
            <a:ext cx="6377769" cy="4930246"/>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400" dirty="0">
              <a:latin typeface="+mn-lt"/>
              <a:ea typeface="+mn-ea"/>
              <a:cs typeface="+mn-cs"/>
            </a:endParaRPr>
          </a:p>
          <a:p>
            <a:pPr marL="342900" indent="-228600">
              <a:spcAft>
                <a:spcPts val="600"/>
              </a:spcAft>
              <a:buFont typeface="Arial" panose="020B0604020202020204" pitchFamily="34" charset="0"/>
              <a:buChar char="•"/>
            </a:pPr>
            <a:r>
              <a:rPr lang="en-US" sz="2400" dirty="0">
                <a:latin typeface="+mn-lt"/>
                <a:ea typeface="+mn-ea"/>
                <a:cs typeface="+mn-cs"/>
              </a:rPr>
              <a:t>Creating a better enabling environment for forest governance; </a:t>
            </a:r>
          </a:p>
          <a:p>
            <a:pPr marL="342900" indent="-228600">
              <a:spcAft>
                <a:spcPts val="600"/>
              </a:spcAft>
              <a:buFont typeface="Arial" panose="020B0604020202020204" pitchFamily="34" charset="0"/>
              <a:buChar char="•"/>
            </a:pPr>
            <a:r>
              <a:rPr lang="en-US" sz="2400" dirty="0">
                <a:latin typeface="+mn-lt"/>
                <a:ea typeface="+mn-ea"/>
                <a:cs typeface="+mn-cs"/>
              </a:rPr>
              <a:t>Supporting rational land use planning across mixed-use landscapes; </a:t>
            </a:r>
          </a:p>
          <a:p>
            <a:pPr marL="342900" indent="-228600">
              <a:spcAft>
                <a:spcPts val="600"/>
              </a:spcAft>
              <a:buFont typeface="Arial" panose="020B0604020202020204" pitchFamily="34" charset="0"/>
              <a:buChar char="•"/>
            </a:pPr>
            <a:r>
              <a:rPr lang="en-US" sz="2400" dirty="0">
                <a:latin typeface="+mn-lt"/>
                <a:ea typeface="+mn-ea"/>
                <a:cs typeface="+mn-cs"/>
              </a:rPr>
              <a:t>Strengthening of protected areas; </a:t>
            </a:r>
          </a:p>
          <a:p>
            <a:pPr marL="342900" indent="-228600">
              <a:spcAft>
                <a:spcPts val="600"/>
              </a:spcAft>
              <a:buFont typeface="Arial" panose="020B0604020202020204" pitchFamily="34" charset="0"/>
              <a:buChar char="•"/>
            </a:pPr>
            <a:r>
              <a:rPr lang="en-US" sz="2400" dirty="0">
                <a:latin typeface="+mn-lt"/>
                <a:ea typeface="+mn-ea"/>
                <a:cs typeface="+mn-cs"/>
              </a:rPr>
              <a:t>Clarifying land tenure and other relevant policies; </a:t>
            </a:r>
          </a:p>
          <a:p>
            <a:pPr marL="342900" indent="-228600">
              <a:spcAft>
                <a:spcPts val="600"/>
              </a:spcAft>
              <a:buFont typeface="Arial" panose="020B0604020202020204" pitchFamily="34" charset="0"/>
              <a:buChar char="•"/>
            </a:pPr>
            <a:r>
              <a:rPr lang="en-US" sz="2400" dirty="0">
                <a:latin typeface="+mn-lt"/>
                <a:ea typeface="+mn-ea"/>
                <a:cs typeface="+mn-cs"/>
              </a:rPr>
              <a:t>Supporting the management of commercial and subsistence agriculture lands to reduce pressure on adjoining forests; and </a:t>
            </a:r>
          </a:p>
          <a:p>
            <a:pPr marL="342900" indent="-228600">
              <a:spcAft>
                <a:spcPts val="600"/>
              </a:spcAft>
              <a:buFont typeface="Arial" panose="020B0604020202020204" pitchFamily="34" charset="0"/>
              <a:buChar char="•"/>
            </a:pPr>
            <a:r>
              <a:rPr lang="en-US" sz="2400" dirty="0">
                <a:latin typeface="+mn-lt"/>
                <a:ea typeface="+mn-ea"/>
                <a:cs typeface="+mn-cs"/>
              </a:rPr>
              <a:t>Utilizing financial mechanisms and incentives for sustainable forest utilization such as markets, REDD+ and other PES</a:t>
            </a:r>
          </a:p>
          <a:p>
            <a:pPr indent="-228600">
              <a:spcAft>
                <a:spcPts val="600"/>
              </a:spcAft>
              <a:buFont typeface="Arial" panose="020B0604020202020204" pitchFamily="34" charset="0"/>
              <a:buChar char="•"/>
            </a:pPr>
            <a:endParaRPr lang="en-US" sz="2400" dirty="0">
              <a:latin typeface="+mn-lt"/>
              <a:ea typeface="+mn-ea"/>
              <a:cs typeface="+mn-cs"/>
            </a:endParaRPr>
          </a:p>
        </p:txBody>
      </p:sp>
      <p:sp>
        <p:nvSpPr>
          <p:cNvPr id="11" name="Rectangle 10">
            <a:extLst>
              <a:ext uri="{FF2B5EF4-FFF2-40B4-BE49-F238E27FC236}">
                <a16:creationId xmlns:a16="http://schemas.microsoft.com/office/drawing/2014/main" id="{AE4D9DD3-0502-4ACF-AABF-C06F763DFB47}"/>
              </a:ext>
            </a:extLst>
          </p:cNvPr>
          <p:cNvSpPr/>
          <p:nvPr/>
        </p:nvSpPr>
        <p:spPr>
          <a:xfrm>
            <a:off x="616094" y="514064"/>
            <a:ext cx="9826620" cy="707886"/>
          </a:xfrm>
          <a:prstGeom prst="rect">
            <a:avLst/>
          </a:prstGeom>
        </p:spPr>
        <p:txBody>
          <a:bodyPr wrap="square">
            <a:spAutoFit/>
          </a:bodyPr>
          <a:lstStyle/>
          <a:p>
            <a:pPr>
              <a:spcAft>
                <a:spcPts val="600"/>
              </a:spcAft>
            </a:pPr>
            <a:r>
              <a:rPr lang="en-US" sz="4000" dirty="0"/>
              <a:t>Sustainable Forest Management: Overview</a:t>
            </a:r>
            <a:endParaRPr lang="en-US" sz="4000" b="1" dirty="0"/>
          </a:p>
        </p:txBody>
      </p:sp>
      <p:grpSp>
        <p:nvGrpSpPr>
          <p:cNvPr id="7" name="Group 6">
            <a:extLst>
              <a:ext uri="{FF2B5EF4-FFF2-40B4-BE49-F238E27FC236}">
                <a16:creationId xmlns:a16="http://schemas.microsoft.com/office/drawing/2014/main" id="{A0DBBB6F-B723-4DAC-86FB-EEB3AF49A079}"/>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B884547F-AAEB-4A10-B3E1-8B48D5072D45}"/>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21415AD1-EEFB-47F2-918C-E4126E10E3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pic>
        <p:nvPicPr>
          <p:cNvPr id="5" name="Picture 4">
            <a:extLst>
              <a:ext uri="{FF2B5EF4-FFF2-40B4-BE49-F238E27FC236}">
                <a16:creationId xmlns:a16="http://schemas.microsoft.com/office/drawing/2014/main" id="{94400937-444F-40A1-82EF-ADAC681B9D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68" y="2141077"/>
            <a:ext cx="3177393" cy="3243695"/>
          </a:xfrm>
          <a:prstGeom prst="rect">
            <a:avLst/>
          </a:prstGeom>
        </p:spPr>
      </p:pic>
    </p:spTree>
    <p:extLst>
      <p:ext uri="{BB962C8B-B14F-4D97-AF65-F5344CB8AC3E}">
        <p14:creationId xmlns:p14="http://schemas.microsoft.com/office/powerpoint/2010/main" val="3850844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24</a:t>
            </a:fld>
            <a:endParaRPr lang="en-US" sz="1350">
              <a:solidFill>
                <a:prstClr val="white"/>
              </a:solidFill>
              <a:latin typeface="Calibri" panose="020F0502020204030204"/>
            </a:endParaRPr>
          </a:p>
        </p:txBody>
      </p:sp>
      <p:sp>
        <p:nvSpPr>
          <p:cNvPr id="2" name="TextBox 1"/>
          <p:cNvSpPr txBox="1"/>
          <p:nvPr/>
        </p:nvSpPr>
        <p:spPr>
          <a:xfrm>
            <a:off x="3645865" y="1912447"/>
            <a:ext cx="5651804" cy="923330"/>
          </a:xfrm>
          <a:prstGeom prst="rect">
            <a:avLst/>
          </a:prstGeom>
          <a:noFill/>
        </p:spPr>
        <p:txBody>
          <a:bodyPr wrap="none" rtlCol="0">
            <a:spAutoFit/>
          </a:bodyPr>
          <a:lstStyle/>
          <a:p>
            <a:pPr defTabSz="685800">
              <a:defRPr/>
            </a:pPr>
            <a:r>
              <a:rPr lang="en-US" sz="5400" b="1" dirty="0">
                <a:latin typeface="Calibri Light" panose="020F0302020204030204" pitchFamily="34" charset="0"/>
                <a:cs typeface="Calibri Light" panose="020F0302020204030204" pitchFamily="34" charset="0"/>
              </a:rPr>
              <a:t>GEF-7 rollout model</a:t>
            </a:r>
          </a:p>
        </p:txBody>
      </p:sp>
      <p:sp>
        <p:nvSpPr>
          <p:cNvPr id="3" name="TextBox 2">
            <a:extLst>
              <a:ext uri="{FF2B5EF4-FFF2-40B4-BE49-F238E27FC236}">
                <a16:creationId xmlns:a16="http://schemas.microsoft.com/office/drawing/2014/main" id="{5D697FE0-AC1C-4583-BA41-364BCE4EEB4E}"/>
              </a:ext>
            </a:extLst>
          </p:cNvPr>
          <p:cNvSpPr txBox="1"/>
          <p:nvPr/>
        </p:nvSpPr>
        <p:spPr>
          <a:xfrm>
            <a:off x="3645865" y="3207619"/>
            <a:ext cx="6008953" cy="646331"/>
          </a:xfrm>
          <a:prstGeom prst="rect">
            <a:avLst/>
          </a:prstGeom>
          <a:noFill/>
        </p:spPr>
        <p:txBody>
          <a:bodyPr wrap="none" rtlCol="0">
            <a:spAutoFit/>
          </a:bodyPr>
          <a:lstStyle/>
          <a:p>
            <a:pPr defTabSz="457200">
              <a:defRPr/>
            </a:pPr>
            <a:r>
              <a:rPr lang="en-US" sz="3600" i="1" dirty="0">
                <a:latin typeface="Calibri" panose="020F0502020204030204"/>
              </a:rPr>
              <a:t>Key Issues for Impact Programs</a:t>
            </a:r>
          </a:p>
        </p:txBody>
      </p:sp>
      <p:grpSp>
        <p:nvGrpSpPr>
          <p:cNvPr id="7" name="Group 6">
            <a:extLst>
              <a:ext uri="{FF2B5EF4-FFF2-40B4-BE49-F238E27FC236}">
                <a16:creationId xmlns:a16="http://schemas.microsoft.com/office/drawing/2014/main" id="{6B0E5794-7DE2-4A3A-9597-639CA52725E6}"/>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0796370A-65C4-4F80-B9DF-7C7CC14C1796}"/>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EBDC9F3A-9855-4BC4-B744-9607087CD67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6642092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6720" y="1663476"/>
            <a:ext cx="8656135" cy="4538422"/>
          </a:xfrm>
          <a:prstGeom prst="rect">
            <a:avLst/>
          </a:prstGeom>
          <a:noFill/>
        </p:spPr>
        <p:txBody>
          <a:bodyPr wrap="square" rtlCol="0">
            <a:spAutoFit/>
          </a:bodyPr>
          <a:lstStyle/>
          <a:p>
            <a:pPr marL="428625" indent="-428625" defTabSz="685800">
              <a:lnSpc>
                <a:spcPct val="107000"/>
              </a:lnSpc>
              <a:buFont typeface="Arial" panose="020B0604020202020204" pitchFamily="34" charset="0"/>
              <a:buChar char="•"/>
              <a:defRPr/>
            </a:pPr>
            <a:r>
              <a:rPr lang="en-US" sz="2700" dirty="0">
                <a:ea typeface="Calibri" panose="020F0502020204030204" pitchFamily="34" charset="0"/>
                <a:cs typeface="Times New Roman" panose="02020603050405020304" pitchFamily="18" charset="0"/>
              </a:rPr>
              <a:t>Starting point: countries decide how to deploy their STAR allocation in Focal Area Investments or Impact Programs (one or more)</a:t>
            </a:r>
          </a:p>
          <a:p>
            <a:pPr marL="428625" indent="-428625" defTabSz="685800">
              <a:lnSpc>
                <a:spcPct val="107000"/>
              </a:lnSpc>
              <a:buFont typeface="Arial" panose="020B0604020202020204" pitchFamily="34" charset="0"/>
              <a:buChar char="•"/>
              <a:defRPr/>
            </a:pPr>
            <a:endParaRPr lang="en-US" sz="2700" dirty="0">
              <a:ea typeface="Calibri" panose="020F0502020204030204" pitchFamily="34" charset="0"/>
              <a:cs typeface="Times New Roman" panose="02020603050405020304" pitchFamily="18" charset="0"/>
            </a:endParaRPr>
          </a:p>
          <a:p>
            <a:pPr marL="428625" indent="-428625" defTabSz="685800">
              <a:lnSpc>
                <a:spcPct val="107000"/>
              </a:lnSpc>
              <a:buFont typeface="Arial" panose="020B0604020202020204" pitchFamily="34" charset="0"/>
              <a:buChar char="•"/>
              <a:defRPr/>
            </a:pPr>
            <a:r>
              <a:rPr lang="en-US" sz="2700" dirty="0">
                <a:ea typeface="Calibri" panose="020F0502020204030204" pitchFamily="34" charset="0"/>
                <a:cs typeface="Times New Roman" panose="02020603050405020304" pitchFamily="18" charset="0"/>
              </a:rPr>
              <a:t>If country decides to participate in IP(s), country selects agency of their choice to design and implement their child projects</a:t>
            </a:r>
          </a:p>
          <a:p>
            <a:pPr marL="428625" indent="-428625" defTabSz="685800">
              <a:lnSpc>
                <a:spcPct val="107000"/>
              </a:lnSpc>
              <a:buFont typeface="Arial" panose="020B0604020202020204" pitchFamily="34" charset="0"/>
              <a:buChar char="•"/>
              <a:defRPr/>
            </a:pPr>
            <a:endParaRPr lang="en-US" sz="2700" dirty="0">
              <a:ea typeface="Calibri" panose="020F0502020204030204" pitchFamily="34" charset="0"/>
              <a:cs typeface="Times New Roman" panose="02020603050405020304" pitchFamily="18" charset="0"/>
            </a:endParaRPr>
          </a:p>
          <a:p>
            <a:pPr marL="428625" indent="-428625" defTabSz="685800">
              <a:lnSpc>
                <a:spcPct val="107000"/>
              </a:lnSpc>
              <a:buFont typeface="Arial" panose="020B0604020202020204" pitchFamily="34" charset="0"/>
              <a:buChar char="•"/>
              <a:defRPr/>
            </a:pPr>
            <a:r>
              <a:rPr lang="en-US" sz="2700" dirty="0">
                <a:ea typeface="Calibri" panose="020F0502020204030204" pitchFamily="34" charset="0"/>
                <a:cs typeface="Times New Roman" panose="02020603050405020304" pitchFamily="18" charset="0"/>
              </a:rPr>
              <a:t>If selected, participating countries will receive 2:1 matching resources</a:t>
            </a:r>
          </a:p>
        </p:txBody>
      </p:sp>
      <p:sp>
        <p:nvSpPr>
          <p:cNvPr id="3" name="TextBox 2"/>
          <p:cNvSpPr txBox="1"/>
          <p:nvPr/>
        </p:nvSpPr>
        <p:spPr>
          <a:xfrm>
            <a:off x="1615105" y="831224"/>
            <a:ext cx="7288214" cy="646331"/>
          </a:xfrm>
          <a:prstGeom prst="rect">
            <a:avLst/>
          </a:prstGeom>
          <a:noFill/>
        </p:spPr>
        <p:txBody>
          <a:bodyPr wrap="none" rtlCol="0">
            <a:spAutoFit/>
          </a:bodyPr>
          <a:lstStyle/>
          <a:p>
            <a:pPr algn="ctr" defTabSz="685800">
              <a:defRPr/>
            </a:pPr>
            <a:r>
              <a:rPr lang="en-US" sz="3600" b="1" dirty="0"/>
              <a:t>Role of Countries in Impact Programs</a:t>
            </a:r>
          </a:p>
        </p:txBody>
      </p:sp>
      <p:sp>
        <p:nvSpPr>
          <p:cNvPr id="7" name="Slide Number Placeholder 6"/>
          <p:cNvSpPr>
            <a:spLocks noGrp="1"/>
          </p:cNvSpPr>
          <p:nvPr>
            <p:ph type="sldNum" sz="quarter" idx="12"/>
          </p:nvPr>
        </p:nvSpPr>
        <p:spPr/>
        <p:txBody>
          <a:bodyPr/>
          <a:lstStyle/>
          <a:p>
            <a:pPr defTabSz="685800">
              <a:defRPr/>
            </a:pPr>
            <a:fld id="{72385D58-8F20-4F62-857F-F2CE7700E861}" type="slidenum">
              <a:rPr lang="en-US" sz="1350">
                <a:solidFill>
                  <a:prstClr val="white"/>
                </a:solidFill>
                <a:latin typeface="Calibri" panose="020F0502020204030204"/>
              </a:rPr>
              <a:pPr defTabSz="685800">
                <a:defRPr/>
              </a:pPr>
              <a:t>25</a:t>
            </a:fld>
            <a:endParaRPr lang="en-US" sz="1350">
              <a:solidFill>
                <a:prstClr val="white"/>
              </a:solidFill>
              <a:latin typeface="Calibri" panose="020F0502020204030204"/>
            </a:endParaRPr>
          </a:p>
        </p:txBody>
      </p:sp>
      <p:grpSp>
        <p:nvGrpSpPr>
          <p:cNvPr id="6" name="Group 5">
            <a:extLst>
              <a:ext uri="{FF2B5EF4-FFF2-40B4-BE49-F238E27FC236}">
                <a16:creationId xmlns:a16="http://schemas.microsoft.com/office/drawing/2014/main" id="{BB98E76A-C44E-4496-A818-3A6A322E5F53}"/>
              </a:ext>
            </a:extLst>
          </p:cNvPr>
          <p:cNvGrpSpPr/>
          <p:nvPr/>
        </p:nvGrpSpPr>
        <p:grpSpPr>
          <a:xfrm>
            <a:off x="10847115" y="5338179"/>
            <a:ext cx="1094952" cy="1198087"/>
            <a:chOff x="178744" y="4572000"/>
            <a:chExt cx="1094952" cy="1198087"/>
          </a:xfrm>
        </p:grpSpPr>
        <p:sp>
          <p:nvSpPr>
            <p:cNvPr id="8" name="Rectangle 7">
              <a:extLst>
                <a:ext uri="{FF2B5EF4-FFF2-40B4-BE49-F238E27FC236}">
                  <a16:creationId xmlns:a16="http://schemas.microsoft.com/office/drawing/2014/main" id="{D5B94982-EC07-4101-9A67-E04B631A5841}"/>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31469AFD-3647-45B5-95EB-4B17FE971F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391691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stretch>
            <a:fillRect/>
          </a:stretch>
        </p:blipFill>
        <p:spPr>
          <a:xfrm>
            <a:off x="-36093" y="682696"/>
            <a:ext cx="12147019" cy="7238122"/>
          </a:xfrm>
          <a:prstGeom prst="rect">
            <a:avLst/>
          </a:prstGeom>
        </p:spPr>
      </p:pic>
      <p:sp>
        <p:nvSpPr>
          <p:cNvPr id="4" name="TextBox 3"/>
          <p:cNvSpPr txBox="1"/>
          <p:nvPr/>
        </p:nvSpPr>
        <p:spPr>
          <a:xfrm>
            <a:off x="2028518" y="359531"/>
            <a:ext cx="8017799" cy="646331"/>
          </a:xfrm>
          <a:prstGeom prst="rect">
            <a:avLst/>
          </a:prstGeom>
          <a:noFill/>
        </p:spPr>
        <p:txBody>
          <a:bodyPr wrap="square" rtlCol="0">
            <a:spAutoFit/>
          </a:bodyPr>
          <a:lstStyle/>
          <a:p>
            <a:pPr algn="ctr" defTabSz="685800">
              <a:defRPr/>
            </a:pPr>
            <a:r>
              <a:rPr lang="en-US" sz="3600" b="1" dirty="0">
                <a:latin typeface="Calibri Light" panose="020F0302020204030204"/>
              </a:rPr>
              <a:t>Resource Allocation to Impact Programs</a:t>
            </a:r>
            <a:endParaRPr lang="en-US" sz="3600" dirty="0">
              <a:latin typeface="Calibri Light" panose="020F0302020204030204"/>
            </a:endParaRPr>
          </a:p>
        </p:txBody>
      </p:sp>
      <p:pic>
        <p:nvPicPr>
          <p:cNvPr id="5" name="Picture 4">
            <a:extLst>
              <a:ext uri="{FF2B5EF4-FFF2-40B4-BE49-F238E27FC236}">
                <a16:creationId xmlns:a16="http://schemas.microsoft.com/office/drawing/2014/main" id="{7C9769F9-C6F5-42FD-A54C-FC34BAF201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9797" y="5770067"/>
            <a:ext cx="820976" cy="959630"/>
          </a:xfrm>
          <a:prstGeom prst="rect">
            <a:avLst/>
          </a:prstGeom>
        </p:spPr>
      </p:pic>
    </p:spTree>
    <p:extLst>
      <p:ext uri="{BB962C8B-B14F-4D97-AF65-F5344CB8AC3E}">
        <p14:creationId xmlns:p14="http://schemas.microsoft.com/office/powerpoint/2010/main" val="2564228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4560" y="565487"/>
            <a:ext cx="7991771" cy="646331"/>
          </a:xfrm>
          <a:prstGeom prst="rect">
            <a:avLst/>
          </a:prstGeom>
          <a:noFill/>
        </p:spPr>
        <p:txBody>
          <a:bodyPr wrap="square" rtlCol="0">
            <a:spAutoFit/>
          </a:bodyPr>
          <a:lstStyle/>
          <a:p>
            <a:pPr algn="ctr" defTabSz="685800">
              <a:defRPr/>
            </a:pPr>
            <a:r>
              <a:rPr lang="en-US" sz="3600" b="1" dirty="0">
                <a:latin typeface="Calibri Light" panose="020F0302020204030204"/>
              </a:rPr>
              <a:t>Role of Agencies in Impact Programs</a:t>
            </a:r>
          </a:p>
        </p:txBody>
      </p:sp>
      <p:sp>
        <p:nvSpPr>
          <p:cNvPr id="5" name="TextBox 4">
            <a:extLst>
              <a:ext uri="{FF2B5EF4-FFF2-40B4-BE49-F238E27FC236}">
                <a16:creationId xmlns:a16="http://schemas.microsoft.com/office/drawing/2014/main" id="{EBC53E69-8095-4249-B03B-D6A3CAB26004}"/>
              </a:ext>
            </a:extLst>
          </p:cNvPr>
          <p:cNvSpPr txBox="1"/>
          <p:nvPr/>
        </p:nvSpPr>
        <p:spPr>
          <a:xfrm>
            <a:off x="1989344" y="1764632"/>
            <a:ext cx="9015540" cy="4596130"/>
          </a:xfrm>
          <a:prstGeom prst="rect">
            <a:avLst/>
          </a:prstGeom>
          <a:noFill/>
        </p:spPr>
        <p:txBody>
          <a:bodyPr wrap="square" rtlCol="0">
            <a:spAutoFit/>
          </a:bodyPr>
          <a:lstStyle/>
          <a:p>
            <a:pPr marL="342900" indent="-342900" defTabSz="685800">
              <a:spcBef>
                <a:spcPts val="450"/>
              </a:spcBef>
              <a:buSzPct val="150000"/>
              <a:buFont typeface="Arial" panose="020B0604020202020204" pitchFamily="34" charset="0"/>
              <a:buChar char="•"/>
              <a:defRPr/>
            </a:pPr>
            <a:r>
              <a:rPr lang="en-US" sz="2400" dirty="0">
                <a:cs typeface="Calibri Light" panose="020F0302020204030204" pitchFamily="34" charset="0"/>
              </a:rPr>
              <a:t>Lead Agency leads the development of a program framework document (PFD) and coordinate with agencies responsible for Child Projects.</a:t>
            </a:r>
          </a:p>
          <a:p>
            <a:pPr marL="342900" indent="-342900" defTabSz="685800">
              <a:spcBef>
                <a:spcPts val="450"/>
              </a:spcBef>
              <a:buSzPct val="150000"/>
              <a:buFont typeface="Arial" panose="020B0604020202020204" pitchFamily="34" charset="0"/>
              <a:buChar char="•"/>
              <a:defRPr/>
            </a:pPr>
            <a:endParaRPr lang="en-US" sz="2400" dirty="0">
              <a:cs typeface="Calibri Light" panose="020F0302020204030204" pitchFamily="34" charset="0"/>
            </a:endParaRPr>
          </a:p>
          <a:p>
            <a:pPr marL="342900" indent="-342900" defTabSz="685800">
              <a:spcBef>
                <a:spcPts val="450"/>
              </a:spcBef>
              <a:buSzPct val="150000"/>
              <a:buFont typeface="Arial" panose="020B0604020202020204" pitchFamily="34" charset="0"/>
              <a:buChar char="•"/>
              <a:defRPr/>
            </a:pPr>
            <a:r>
              <a:rPr lang="en-US" sz="2400" dirty="0">
                <a:cs typeface="Calibri Light" panose="020F0302020204030204" pitchFamily="34" charset="0"/>
              </a:rPr>
              <a:t>Lead Agency develops global or regional coordination and knowledge exchange component designed to provide technical assistance, quality assurance and consistency across Child Projects.</a:t>
            </a:r>
          </a:p>
          <a:p>
            <a:pPr marL="342900" indent="-342900" defTabSz="685800">
              <a:spcBef>
                <a:spcPts val="450"/>
              </a:spcBef>
              <a:buSzPct val="150000"/>
              <a:buFont typeface="Arial" panose="020B0604020202020204" pitchFamily="34" charset="0"/>
              <a:buChar char="•"/>
              <a:defRPr/>
            </a:pPr>
            <a:endParaRPr lang="en-US" sz="2400" dirty="0">
              <a:cs typeface="Calibri Light" panose="020F0302020204030204" pitchFamily="34" charset="0"/>
            </a:endParaRPr>
          </a:p>
          <a:p>
            <a:pPr marL="342900" indent="-342900" defTabSz="685800">
              <a:spcBef>
                <a:spcPts val="450"/>
              </a:spcBef>
              <a:buSzPct val="150000"/>
              <a:buFont typeface="Arial" panose="020B0604020202020204" pitchFamily="34" charset="0"/>
              <a:buChar char="•"/>
              <a:defRPr/>
            </a:pPr>
            <a:r>
              <a:rPr lang="en-US" sz="2400" dirty="0">
                <a:cs typeface="Calibri Light" panose="020F0302020204030204" pitchFamily="34" charset="0"/>
              </a:rPr>
              <a:t>Lead agency and GEF Secretariat facilitate and guide participating agencies to ensure coherence in the proposals coming from countries.</a:t>
            </a:r>
          </a:p>
          <a:p>
            <a:pPr defTabSz="685800">
              <a:defRPr/>
            </a:pPr>
            <a:endParaRPr lang="en-US" sz="1400" dirty="0">
              <a:cs typeface="Arial" charset="0"/>
            </a:endParaRPr>
          </a:p>
        </p:txBody>
      </p:sp>
      <p:grpSp>
        <p:nvGrpSpPr>
          <p:cNvPr id="8" name="Group 7">
            <a:extLst>
              <a:ext uri="{FF2B5EF4-FFF2-40B4-BE49-F238E27FC236}">
                <a16:creationId xmlns:a16="http://schemas.microsoft.com/office/drawing/2014/main" id="{17B7838B-B126-4B55-8486-EC13CF412E84}"/>
              </a:ext>
            </a:extLst>
          </p:cNvPr>
          <p:cNvGrpSpPr/>
          <p:nvPr/>
        </p:nvGrpSpPr>
        <p:grpSpPr>
          <a:xfrm>
            <a:off x="10847115" y="5338179"/>
            <a:ext cx="1094952" cy="1198087"/>
            <a:chOff x="178744" y="4572000"/>
            <a:chExt cx="1094952" cy="1198087"/>
          </a:xfrm>
        </p:grpSpPr>
        <p:sp>
          <p:nvSpPr>
            <p:cNvPr id="9" name="Rectangle 8">
              <a:extLst>
                <a:ext uri="{FF2B5EF4-FFF2-40B4-BE49-F238E27FC236}">
                  <a16:creationId xmlns:a16="http://schemas.microsoft.com/office/drawing/2014/main" id="{CA64B165-F773-4FB8-B40F-840D435F73A5}"/>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ort-GEF logo colored NOTAG transparent">
              <a:extLst>
                <a:ext uri="{FF2B5EF4-FFF2-40B4-BE49-F238E27FC236}">
                  <a16:creationId xmlns:a16="http://schemas.microsoft.com/office/drawing/2014/main" id="{4335A67F-584C-4683-B714-05ACCB4F276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33558913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86854" y="422913"/>
            <a:ext cx="10266946" cy="646331"/>
          </a:xfrm>
          <a:prstGeom prst="rect">
            <a:avLst/>
          </a:prstGeom>
          <a:noFill/>
        </p:spPr>
        <p:txBody>
          <a:bodyPr wrap="square" rtlCol="0">
            <a:spAutoFit/>
          </a:bodyPr>
          <a:lstStyle/>
          <a:p>
            <a:pPr defTabSz="685800">
              <a:defRPr/>
            </a:pPr>
            <a:r>
              <a:rPr lang="en-US" sz="2800" b="1" dirty="0">
                <a:latin typeface="Calibri Light" panose="020F0302020204030204"/>
              </a:rPr>
              <a:t>Role of GEFSEC:</a:t>
            </a:r>
            <a:r>
              <a:rPr lang="en-US" sz="3600" b="1" dirty="0">
                <a:latin typeface="Calibri Light" panose="020F0302020204030204"/>
              </a:rPr>
              <a:t> </a:t>
            </a:r>
            <a:r>
              <a:rPr lang="en-US" sz="2800" b="1" i="1" dirty="0">
                <a:latin typeface="Calibri Light" panose="020F0302020204030204"/>
              </a:rPr>
              <a:t>Ensure a Level Playing Field for Impact Programs </a:t>
            </a:r>
          </a:p>
        </p:txBody>
      </p:sp>
      <p:sp>
        <p:nvSpPr>
          <p:cNvPr id="5" name="TextBox 4">
            <a:extLst>
              <a:ext uri="{FF2B5EF4-FFF2-40B4-BE49-F238E27FC236}">
                <a16:creationId xmlns:a16="http://schemas.microsoft.com/office/drawing/2014/main" id="{1AD8DEE4-F8DC-422B-A081-3545ABBE9938}"/>
              </a:ext>
            </a:extLst>
          </p:cNvPr>
          <p:cNvSpPr txBox="1"/>
          <p:nvPr/>
        </p:nvSpPr>
        <p:spPr>
          <a:xfrm>
            <a:off x="1513129" y="1511434"/>
            <a:ext cx="10266947" cy="4844916"/>
          </a:xfrm>
          <a:prstGeom prst="rect">
            <a:avLst/>
          </a:prstGeom>
          <a:noFill/>
        </p:spPr>
        <p:txBody>
          <a:bodyPr wrap="square" rtlCol="0">
            <a:spAutoFit/>
          </a:bodyPr>
          <a:lstStyle/>
          <a:p>
            <a:pPr marL="342900" indent="-342900" defTabSz="685800">
              <a:buFont typeface="Arial" panose="020B0604020202020204" pitchFamily="34" charset="0"/>
              <a:buChar char="•"/>
              <a:defRPr/>
            </a:pPr>
            <a:r>
              <a:rPr lang="en-US" sz="2400" dirty="0">
                <a:cs typeface="Arial" charset="0"/>
              </a:rPr>
              <a:t>GEFSEC will ensure that all countries have an opportunity to consider and apply for the Impact Programs</a:t>
            </a:r>
          </a:p>
          <a:p>
            <a:pPr marL="342900" indent="-342900" defTabSz="685800">
              <a:buFont typeface="Arial" panose="020B0604020202020204" pitchFamily="34" charset="0"/>
              <a:buChar char="•"/>
              <a:defRPr/>
            </a:pPr>
            <a:endParaRPr lang="en-US" sz="2400" dirty="0">
              <a:cs typeface="Arial" charset="0"/>
            </a:endParaRPr>
          </a:p>
          <a:p>
            <a:pPr marL="342900" indent="-342900" defTabSz="685800">
              <a:spcBef>
                <a:spcPts val="450"/>
              </a:spcBef>
              <a:buFont typeface="Arial" panose="020B0604020202020204" pitchFamily="34" charset="0"/>
              <a:buChar char="•"/>
              <a:defRPr/>
            </a:pPr>
            <a:r>
              <a:rPr lang="en-US" sz="2400" dirty="0">
                <a:cs typeface="Arial" charset="0"/>
              </a:rPr>
              <a:t>GEFSEC will prepare and issue announcements or requests for proposals containing  program objectives, selection criteria, consistent with GEF-7 programming directions</a:t>
            </a:r>
          </a:p>
          <a:p>
            <a:pPr marL="342900" indent="-342900" defTabSz="685800">
              <a:spcBef>
                <a:spcPts val="450"/>
              </a:spcBef>
              <a:buFont typeface="Arial" panose="020B0604020202020204" pitchFamily="34" charset="0"/>
              <a:buChar char="•"/>
              <a:defRPr/>
            </a:pPr>
            <a:endParaRPr lang="en-US" sz="2400" dirty="0">
              <a:cs typeface="Arial" charset="0"/>
            </a:endParaRPr>
          </a:p>
          <a:p>
            <a:pPr marL="342900" indent="-342900" defTabSz="685800">
              <a:spcBef>
                <a:spcPts val="450"/>
              </a:spcBef>
              <a:buFont typeface="Arial" panose="020B0604020202020204" pitchFamily="34" charset="0"/>
              <a:buChar char="•"/>
              <a:defRPr/>
            </a:pPr>
            <a:r>
              <a:rPr lang="en-US" sz="2400" dirty="0">
                <a:cs typeface="Arial" charset="0"/>
              </a:rPr>
              <a:t>GEFSEC will work closely with agencies on program and project design guidelines and frequently asked questions to better guide countries</a:t>
            </a:r>
          </a:p>
          <a:p>
            <a:pPr marL="342900" indent="-342900" defTabSz="685800">
              <a:spcBef>
                <a:spcPts val="450"/>
              </a:spcBef>
              <a:buFont typeface="Arial" panose="020B0604020202020204" pitchFamily="34" charset="0"/>
              <a:buChar char="•"/>
              <a:defRPr/>
            </a:pPr>
            <a:endParaRPr lang="en-US" sz="2400" dirty="0">
              <a:cs typeface="Arial" charset="0"/>
            </a:endParaRPr>
          </a:p>
          <a:p>
            <a:pPr marL="342900" indent="-342900" defTabSz="685800">
              <a:spcBef>
                <a:spcPts val="450"/>
              </a:spcBef>
              <a:buFont typeface="Arial" panose="020B0604020202020204" pitchFamily="34" charset="0"/>
              <a:buChar char="•"/>
              <a:defRPr/>
            </a:pPr>
            <a:r>
              <a:rPr lang="en-US" sz="2400" dirty="0">
                <a:cs typeface="Arial" charset="0"/>
              </a:rPr>
              <a:t>In case country demand exceeds available matching resources, GEFSEC </a:t>
            </a:r>
            <a:r>
              <a:rPr lang="en-US" sz="2400" dirty="0">
                <a:solidFill>
                  <a:prstClr val="black"/>
                </a:solidFill>
                <a:cs typeface="Arial" charset="0"/>
              </a:rPr>
              <a:t>will facilitate a process of country selection with the Lead Agency</a:t>
            </a:r>
          </a:p>
        </p:txBody>
      </p:sp>
      <p:grpSp>
        <p:nvGrpSpPr>
          <p:cNvPr id="8" name="Group 7">
            <a:extLst>
              <a:ext uri="{FF2B5EF4-FFF2-40B4-BE49-F238E27FC236}">
                <a16:creationId xmlns:a16="http://schemas.microsoft.com/office/drawing/2014/main" id="{293D8C92-1D6C-401D-AEC3-72425CE84355}"/>
              </a:ext>
            </a:extLst>
          </p:cNvPr>
          <p:cNvGrpSpPr/>
          <p:nvPr/>
        </p:nvGrpSpPr>
        <p:grpSpPr>
          <a:xfrm>
            <a:off x="244560" y="5340825"/>
            <a:ext cx="1094952" cy="1198087"/>
            <a:chOff x="178744" y="4572000"/>
            <a:chExt cx="1094952" cy="1198087"/>
          </a:xfrm>
        </p:grpSpPr>
        <p:sp>
          <p:nvSpPr>
            <p:cNvPr id="9" name="Rectangle 8">
              <a:extLst>
                <a:ext uri="{FF2B5EF4-FFF2-40B4-BE49-F238E27FC236}">
                  <a16:creationId xmlns:a16="http://schemas.microsoft.com/office/drawing/2014/main" id="{B372FA56-ACED-4461-8FF2-AEED1385DE8C}"/>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hort-GEF logo colored NOTAG transparent">
              <a:extLst>
                <a:ext uri="{FF2B5EF4-FFF2-40B4-BE49-F238E27FC236}">
                  <a16:creationId xmlns:a16="http://schemas.microsoft.com/office/drawing/2014/main" id="{6D3E71AB-0922-4FF5-B200-65C33022D92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205087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16DF4-72D7-4109-9217-400698A60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8558162"/>
          </a:xfrm>
          <a:prstGeom prst="rect">
            <a:avLst/>
          </a:prstGeom>
        </p:spPr>
      </p:pic>
      <p:sp>
        <p:nvSpPr>
          <p:cNvPr id="7" name="TextBox 6">
            <a:extLst>
              <a:ext uri="{FF2B5EF4-FFF2-40B4-BE49-F238E27FC236}">
                <a16:creationId xmlns:a16="http://schemas.microsoft.com/office/drawing/2014/main" id="{80D80DCF-D3EE-4806-8826-C8A407C10F37}"/>
              </a:ext>
            </a:extLst>
          </p:cNvPr>
          <p:cNvSpPr txBox="1"/>
          <p:nvPr/>
        </p:nvSpPr>
        <p:spPr>
          <a:xfrm>
            <a:off x="4941570" y="2217421"/>
            <a:ext cx="2045970" cy="461665"/>
          </a:xfrm>
          <a:prstGeom prst="rect">
            <a:avLst/>
          </a:prstGeom>
          <a:solidFill>
            <a:schemeClr val="tx1">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sz="2400" b="1" dirty="0">
                <a:solidFill>
                  <a:schemeClr val="bg1"/>
                </a:solidFill>
              </a:rPr>
              <a:t>GEF-7</a:t>
            </a:r>
          </a:p>
        </p:txBody>
      </p:sp>
      <p:grpSp>
        <p:nvGrpSpPr>
          <p:cNvPr id="5" name="Group 4">
            <a:extLst>
              <a:ext uri="{FF2B5EF4-FFF2-40B4-BE49-F238E27FC236}">
                <a16:creationId xmlns:a16="http://schemas.microsoft.com/office/drawing/2014/main" id="{5C0E643F-3EE8-4DE0-93F7-6B4B3262FA2C}"/>
              </a:ext>
            </a:extLst>
          </p:cNvPr>
          <p:cNvGrpSpPr/>
          <p:nvPr/>
        </p:nvGrpSpPr>
        <p:grpSpPr>
          <a:xfrm>
            <a:off x="10869386" y="5527364"/>
            <a:ext cx="1094952" cy="1198087"/>
            <a:chOff x="178744" y="4572000"/>
            <a:chExt cx="1094952" cy="1198087"/>
          </a:xfrm>
        </p:grpSpPr>
        <p:sp>
          <p:nvSpPr>
            <p:cNvPr id="8" name="Rectangle 7">
              <a:extLst>
                <a:ext uri="{FF2B5EF4-FFF2-40B4-BE49-F238E27FC236}">
                  <a16:creationId xmlns:a16="http://schemas.microsoft.com/office/drawing/2014/main" id="{7ED4EF5A-9AAA-41C2-AB5E-C8184647A6D4}"/>
                </a:ext>
              </a:extLst>
            </p:cNvPr>
            <p:cNvSpPr/>
            <p:nvPr/>
          </p:nvSpPr>
          <p:spPr>
            <a:xfrm>
              <a:off x="178744" y="4572000"/>
              <a:ext cx="1094952" cy="1198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ort-GEF logo colored NOTAG transparent">
              <a:extLst>
                <a:ext uri="{FF2B5EF4-FFF2-40B4-BE49-F238E27FC236}">
                  <a16:creationId xmlns:a16="http://schemas.microsoft.com/office/drawing/2014/main" id="{4A4B29FA-5A6E-4259-AD92-E6410B6DB81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6586" y="4618593"/>
              <a:ext cx="946150" cy="1151494"/>
            </a:xfrm>
            <a:prstGeom prst="rect">
              <a:avLst/>
            </a:prstGeom>
            <a:noFill/>
            <a:ln>
              <a:noFill/>
            </a:ln>
          </p:spPr>
        </p:pic>
      </p:grpSp>
    </p:spTree>
    <p:extLst>
      <p:ext uri="{BB962C8B-B14F-4D97-AF65-F5344CB8AC3E}">
        <p14:creationId xmlns:p14="http://schemas.microsoft.com/office/powerpoint/2010/main" val="1929668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t>Focal Areas</a:t>
            </a:r>
          </a:p>
        </p:txBody>
      </p:sp>
      <p:sp>
        <p:nvSpPr>
          <p:cNvPr id="3" name="TextBox 2">
            <a:extLst>
              <a:ext uri="{FF2B5EF4-FFF2-40B4-BE49-F238E27FC236}">
                <a16:creationId xmlns:a16="http://schemas.microsoft.com/office/drawing/2014/main" id="{1F8B0C63-72A9-4F23-B04A-09577A78CAB0}"/>
              </a:ext>
            </a:extLst>
          </p:cNvPr>
          <p:cNvSpPr txBox="1"/>
          <p:nvPr/>
        </p:nvSpPr>
        <p:spPr>
          <a:xfrm>
            <a:off x="3815255" y="3773214"/>
            <a:ext cx="4761186" cy="1938992"/>
          </a:xfrm>
          <a:prstGeom prst="rect">
            <a:avLst/>
          </a:prstGeom>
          <a:noFill/>
        </p:spPr>
        <p:txBody>
          <a:bodyPr wrap="square" rtlCol="0">
            <a:spAutoFit/>
          </a:bodyPr>
          <a:lstStyle/>
          <a:p>
            <a:pPr algn="ctr"/>
            <a:r>
              <a:rPr lang="en-US" sz="2400" dirty="0"/>
              <a:t>Biodiversity</a:t>
            </a:r>
          </a:p>
          <a:p>
            <a:pPr algn="ctr"/>
            <a:r>
              <a:rPr lang="en-US" sz="2400" dirty="0"/>
              <a:t>Climate Change Mitigation</a:t>
            </a:r>
          </a:p>
          <a:p>
            <a:pPr algn="ctr"/>
            <a:r>
              <a:rPr lang="en-US" sz="2400" dirty="0"/>
              <a:t>Land Degradation</a:t>
            </a:r>
          </a:p>
          <a:p>
            <a:pPr algn="ctr"/>
            <a:r>
              <a:rPr lang="en-US" sz="2400" dirty="0"/>
              <a:t>International Waters</a:t>
            </a:r>
          </a:p>
          <a:p>
            <a:pPr algn="ctr"/>
            <a:r>
              <a:rPr lang="en-US" sz="2400" dirty="0"/>
              <a:t>Chemicals and Waste</a:t>
            </a:r>
          </a:p>
        </p:txBody>
      </p:sp>
    </p:spTree>
    <p:extLst>
      <p:ext uri="{BB962C8B-B14F-4D97-AF65-F5344CB8AC3E}">
        <p14:creationId xmlns:p14="http://schemas.microsoft.com/office/powerpoint/2010/main" val="626374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B533-42CE-4085-8498-F30F9E64A4CA}"/>
              </a:ext>
            </a:extLst>
          </p:cNvPr>
          <p:cNvSpPr>
            <a:spLocks noGrp="1"/>
          </p:cNvSpPr>
          <p:nvPr>
            <p:ph type="title"/>
          </p:nvPr>
        </p:nvSpPr>
        <p:spPr>
          <a:xfrm>
            <a:off x="6105955" y="155734"/>
            <a:ext cx="5176358" cy="954062"/>
          </a:xfrm>
        </p:spPr>
        <p:txBody>
          <a:bodyPr vert="horz" lIns="91440" tIns="45720" rIns="91440" bIns="45720" rtlCol="0" anchor="ctr">
            <a:normAutofit/>
          </a:bodyPr>
          <a:lstStyle/>
          <a:p>
            <a:r>
              <a:rPr lang="en-US" b="1" dirty="0">
                <a:effectLst>
                  <a:outerShdw blurRad="38100" dist="38100" dir="2700000" algn="tl">
                    <a:srgbClr val="000000">
                      <a:alpha val="43137"/>
                    </a:srgbClr>
                  </a:outerShdw>
                </a:effectLst>
              </a:rPr>
              <a:t>Biodiversity Focal Area</a:t>
            </a:r>
            <a:endParaRPr lang="en-US" dirty="0">
              <a:effectLst>
                <a:outerShdw blurRad="38100" dist="38100" dir="2700000" algn="tl">
                  <a:srgbClr val="000000">
                    <a:alpha val="43137"/>
                  </a:srgbClr>
                </a:outerShdw>
              </a:effectLst>
            </a:endParaRPr>
          </a:p>
        </p:txBody>
      </p:sp>
      <p:pic>
        <p:nvPicPr>
          <p:cNvPr id="10" name="Content Placeholder 9">
            <a:extLst>
              <a:ext uri="{FF2B5EF4-FFF2-40B4-BE49-F238E27FC236}">
                <a16:creationId xmlns:a16="http://schemas.microsoft.com/office/drawing/2014/main" id="{6A2732E9-B8B9-41DB-A909-3F6AE8BD0C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529" y="-632283"/>
            <a:ext cx="6446603" cy="6730417"/>
          </a:xfrm>
        </p:spPr>
      </p:pic>
      <p:sp>
        <p:nvSpPr>
          <p:cNvPr id="12" name="Content Placeholder 2">
            <a:extLst>
              <a:ext uri="{FF2B5EF4-FFF2-40B4-BE49-F238E27FC236}">
                <a16:creationId xmlns:a16="http://schemas.microsoft.com/office/drawing/2014/main" id="{AF6D7768-BAFC-4AAC-A8D1-FBBAC41C0D41}"/>
              </a:ext>
            </a:extLst>
          </p:cNvPr>
          <p:cNvSpPr txBox="1">
            <a:spLocks/>
          </p:cNvSpPr>
          <p:nvPr/>
        </p:nvSpPr>
        <p:spPr>
          <a:xfrm>
            <a:off x="5470833" y="1192324"/>
            <a:ext cx="6446603" cy="50329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I. Mainstream biodiversity </a:t>
            </a:r>
            <a:r>
              <a:rPr lang="en-US" sz="2000" dirty="0"/>
              <a:t>across sectors as well as within production landscapes and seascapes (Biodiversity Mainstreaming in Priority Sectors; Global Wildlife Program; (IWT and Wildlife and Tourism); Natural Capital Assessment and Accounting; Sustainable Use of Plant and Animal Genetic Resources; and Inclusive Conservation)</a:t>
            </a:r>
          </a:p>
          <a:p>
            <a:pPr marL="0" indent="0">
              <a:buNone/>
            </a:pPr>
            <a:endParaRPr lang="en-US" sz="2000" b="1" dirty="0"/>
          </a:p>
          <a:p>
            <a:pPr marL="0" indent="0">
              <a:buNone/>
            </a:pPr>
            <a:r>
              <a:rPr lang="en-US" sz="2000" b="1" dirty="0"/>
              <a:t>II. Address direct drivers</a:t>
            </a:r>
            <a:r>
              <a:rPr lang="en-US" sz="2000" dirty="0"/>
              <a:t> to protect habitats and species</a:t>
            </a:r>
            <a:r>
              <a:rPr lang="en-US" sz="2000" b="1" dirty="0"/>
              <a:t> (</a:t>
            </a:r>
            <a:r>
              <a:rPr lang="en-US" sz="2000" dirty="0"/>
              <a:t>Prevention, Control and Management of Invasive Alien Species; Improving Financial Sustainability, Effective Management, and Ecosystem Coverage of the Global Protected Area Estate)</a:t>
            </a:r>
            <a:endParaRPr lang="en-US" sz="2000" b="1" dirty="0"/>
          </a:p>
          <a:p>
            <a:pPr marL="0" indent="0">
              <a:buNone/>
            </a:pPr>
            <a:endParaRPr lang="en-US" sz="2000" b="1" dirty="0"/>
          </a:p>
          <a:p>
            <a:pPr marL="0" indent="0">
              <a:buNone/>
            </a:pPr>
            <a:r>
              <a:rPr lang="en-US" sz="2000" b="1" dirty="0"/>
              <a:t>III. </a:t>
            </a:r>
            <a:r>
              <a:rPr lang="en-US" sz="2000" dirty="0"/>
              <a:t>Further develop biodiversity </a:t>
            </a:r>
            <a:r>
              <a:rPr lang="en-US" sz="2000" b="1" dirty="0"/>
              <a:t>policy and institutional framework </a:t>
            </a:r>
            <a:r>
              <a:rPr lang="en-US" sz="2000" b="1" dirty="0" err="1"/>
              <a:t>framework</a:t>
            </a:r>
            <a:r>
              <a:rPr lang="en-US" sz="2000" b="1" dirty="0"/>
              <a:t> </a:t>
            </a:r>
            <a:r>
              <a:rPr lang="en-US" sz="2000" dirty="0"/>
              <a:t>(Biosafety, Access and Benefit Sharing of Genetic Resources, and Enabling Activities)</a:t>
            </a:r>
          </a:p>
          <a:p>
            <a:pPr marL="0" indent="0">
              <a:buNone/>
            </a:pPr>
            <a:endParaRPr lang="en-US" sz="1800" dirty="0"/>
          </a:p>
          <a:p>
            <a:pPr marL="0"/>
            <a:endParaRPr lang="en-US" sz="1800" dirty="0"/>
          </a:p>
          <a:p>
            <a:endParaRPr lang="en-US" sz="1800" dirty="0"/>
          </a:p>
        </p:txBody>
      </p:sp>
      <p:pic>
        <p:nvPicPr>
          <p:cNvPr id="13" name="Picture 12">
            <a:extLst>
              <a:ext uri="{FF2B5EF4-FFF2-40B4-BE49-F238E27FC236}">
                <a16:creationId xmlns:a16="http://schemas.microsoft.com/office/drawing/2014/main" id="{D38DB122-E856-496C-8F36-20D3833AD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37" y="4996281"/>
            <a:ext cx="1414364" cy="1653235"/>
          </a:xfrm>
          <a:prstGeom prst="rect">
            <a:avLst/>
          </a:prstGeom>
        </p:spPr>
      </p:pic>
    </p:spTree>
    <p:extLst>
      <p:ext uri="{BB962C8B-B14F-4D97-AF65-F5344CB8AC3E}">
        <p14:creationId xmlns:p14="http://schemas.microsoft.com/office/powerpoint/2010/main" val="244827652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4">
            <a:extLst>
              <a:ext uri="{FF2B5EF4-FFF2-40B4-BE49-F238E27FC236}">
                <a16:creationId xmlns:a16="http://schemas.microsoft.com/office/drawing/2014/main" id="{32706837-6095-465D-87DA-FDA8810E0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00" b="3"/>
          <a:stretch/>
        </p:blipFill>
        <p:spPr bwMode="auto">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686CF7E8-22AF-4E2A-93C3-C07E2D89F47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195"/>
          <a:stretch/>
        </p:blipFill>
        <p:spPr bwMode="auto">
          <a:xfrm>
            <a:off x="6988408" y="2286000"/>
            <a:ext cx="5203590"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descr="Geothermal power station in Sumatra, Indonesia. © Peter Sobolev  ">
            <a:extLst>
              <a:ext uri="{FF2B5EF4-FFF2-40B4-BE49-F238E27FC236}">
                <a16:creationId xmlns:a16="http://schemas.microsoft.com/office/drawing/2014/main" id="{7B0146E3-CE47-478B-87A9-F64E976B763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343" r="-3" b="6215"/>
          <a:stretch/>
        </p:blipFill>
        <p:spPr bwMode="auto">
          <a:xfrm>
            <a:off x="8047618" y="4572000"/>
            <a:ext cx="4144382"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14CCDC5-07AD-490D-A7A6-D68DED06D52F}"/>
              </a:ext>
            </a:extLst>
          </p:cNvPr>
          <p:cNvSpPr>
            <a:spLocks noGrp="1"/>
          </p:cNvSpPr>
          <p:nvPr>
            <p:ph type="title"/>
          </p:nvPr>
        </p:nvSpPr>
        <p:spPr>
          <a:xfrm>
            <a:off x="838200" y="365125"/>
            <a:ext cx="5191125" cy="1325563"/>
          </a:xfrm>
        </p:spPr>
        <p:txBody>
          <a:bodyPr>
            <a:normAutofit/>
          </a:bodyPr>
          <a:lstStyle/>
          <a:p>
            <a:r>
              <a:rPr lang="en-US" b="1" dirty="0"/>
              <a:t>Climate Change </a:t>
            </a:r>
            <a:br>
              <a:rPr lang="en-US" b="1" dirty="0"/>
            </a:br>
            <a:r>
              <a:rPr lang="en-US" b="1" dirty="0"/>
              <a:t>Mitigation Focal Area</a:t>
            </a:r>
            <a:endParaRPr lang="en-US" dirty="0"/>
          </a:p>
        </p:txBody>
      </p:sp>
      <p:sp>
        <p:nvSpPr>
          <p:cNvPr id="11" name="Content Placeholder 2">
            <a:extLst>
              <a:ext uri="{FF2B5EF4-FFF2-40B4-BE49-F238E27FC236}">
                <a16:creationId xmlns:a16="http://schemas.microsoft.com/office/drawing/2014/main" id="{E22240ED-DF8F-4D06-BBB0-020CD38A924E}"/>
              </a:ext>
            </a:extLst>
          </p:cNvPr>
          <p:cNvSpPr txBox="1">
            <a:spLocks/>
          </p:cNvSpPr>
          <p:nvPr/>
        </p:nvSpPr>
        <p:spPr>
          <a:xfrm>
            <a:off x="235642" y="1690688"/>
            <a:ext cx="6453916" cy="473527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3" indent="0" defTabSz="685800">
              <a:buFont typeface="Arial" panose="020B0604020202020204" pitchFamily="34" charset="0"/>
              <a:buNone/>
            </a:pPr>
            <a:r>
              <a:rPr lang="en-US" sz="2400" dirty="0"/>
              <a:t>I. Promote innovation, technology transfer for sustainable energy breakthroughs (de-centralized renewables with storage; electric mobility; accelerating energy efficiency; and cleantech innovation)</a:t>
            </a:r>
          </a:p>
          <a:p>
            <a:pPr marL="42863" indent="0" defTabSz="685800">
              <a:buFont typeface="Arial" panose="020B0604020202020204" pitchFamily="34" charset="0"/>
              <a:buNone/>
            </a:pPr>
            <a:endParaRPr lang="en-US" sz="2400" dirty="0"/>
          </a:p>
          <a:p>
            <a:pPr marL="42863" indent="0" defTabSz="685800">
              <a:buFont typeface="Arial" panose="020B0604020202020204" pitchFamily="34" charset="0"/>
              <a:buNone/>
            </a:pPr>
            <a:r>
              <a:rPr lang="en-US" sz="2400" dirty="0"/>
              <a:t>II. Demonstrate mitigation options with systemic impacts (through impact programs)</a:t>
            </a:r>
          </a:p>
          <a:p>
            <a:pPr marL="0" indent="0" defTabSz="685800">
              <a:buFont typeface="Arial" panose="020B0604020202020204" pitchFamily="34" charset="0"/>
              <a:buNone/>
            </a:pPr>
            <a:endParaRPr lang="en-US" sz="2400" dirty="0"/>
          </a:p>
          <a:p>
            <a:pPr marL="0" indent="0" defTabSz="685800">
              <a:buFont typeface="Arial" panose="020B0604020202020204" pitchFamily="34" charset="0"/>
              <a:buNone/>
            </a:pPr>
            <a:r>
              <a:rPr lang="en-US" sz="2400" dirty="0"/>
              <a:t>III. Foster enabling conditions for mainstreaming mitigation concerns into sustainable development strategies, including CBIT, NDCs, Enabling Activities</a:t>
            </a:r>
          </a:p>
          <a:p>
            <a:pPr marL="0" indent="0" defTabSz="685800">
              <a:buFont typeface="Arial" panose="020B0604020202020204" pitchFamily="34" charset="0"/>
              <a:buNone/>
            </a:pPr>
            <a:endParaRPr lang="en-US" sz="2000" dirty="0"/>
          </a:p>
        </p:txBody>
      </p:sp>
      <p:pic>
        <p:nvPicPr>
          <p:cNvPr id="4" name="Picture 3">
            <a:extLst>
              <a:ext uri="{FF2B5EF4-FFF2-40B4-BE49-F238E27FC236}">
                <a16:creationId xmlns:a16="http://schemas.microsoft.com/office/drawing/2014/main" id="{2DA51946-C9D5-434F-B8BA-DFDB2522B3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3914" y="5442509"/>
            <a:ext cx="913704" cy="1068019"/>
          </a:xfrm>
          <a:prstGeom prst="rect">
            <a:avLst/>
          </a:prstGeom>
        </p:spPr>
      </p:pic>
    </p:spTree>
    <p:extLst>
      <p:ext uri="{BB962C8B-B14F-4D97-AF65-F5344CB8AC3E}">
        <p14:creationId xmlns:p14="http://schemas.microsoft.com/office/powerpoint/2010/main" val="198692828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5">
            <a:extLst>
              <a:ext uri="{FF2B5EF4-FFF2-40B4-BE49-F238E27FC236}">
                <a16:creationId xmlns:a16="http://schemas.microsoft.com/office/drawing/2014/main" id="{7DCA7B4E-DC1F-45B5-BA55-19490BFB254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 y="9"/>
            <a:ext cx="13307239" cy="7485311"/>
          </a:xfrm>
          <a:prstGeom prst="rect">
            <a:avLst/>
          </a:prstGeom>
        </p:spPr>
      </p:pic>
      <p:sp>
        <p:nvSpPr>
          <p:cNvPr id="7" name="Oval 6">
            <a:extLst>
              <a:ext uri="{FF2B5EF4-FFF2-40B4-BE49-F238E27FC236}">
                <a16:creationId xmlns:a16="http://schemas.microsoft.com/office/drawing/2014/main" id="{12574426-BA59-414F-BBB7-9F4ADE72594A}"/>
              </a:ext>
            </a:extLst>
          </p:cNvPr>
          <p:cNvSpPr/>
          <p:nvPr/>
        </p:nvSpPr>
        <p:spPr>
          <a:xfrm>
            <a:off x="-790660" y="893135"/>
            <a:ext cx="6592185" cy="659218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a:p>
        </p:txBody>
      </p:sp>
      <p:sp>
        <p:nvSpPr>
          <p:cNvPr id="2" name="Title 1">
            <a:extLst>
              <a:ext uri="{FF2B5EF4-FFF2-40B4-BE49-F238E27FC236}">
                <a16:creationId xmlns:a16="http://schemas.microsoft.com/office/drawing/2014/main" id="{1E72E239-B62C-4C4F-8D25-3DF3FBEF7C89}"/>
              </a:ext>
            </a:extLst>
          </p:cNvPr>
          <p:cNvSpPr>
            <a:spLocks noGrp="1"/>
          </p:cNvSpPr>
          <p:nvPr>
            <p:ph type="title"/>
          </p:nvPr>
        </p:nvSpPr>
        <p:spPr>
          <a:xfrm>
            <a:off x="403363" y="1403543"/>
            <a:ext cx="4204137" cy="1342754"/>
          </a:xfrm>
        </p:spPr>
        <p:txBody>
          <a:bodyPr>
            <a:normAutofit/>
          </a:bodyPr>
          <a:lstStyle/>
          <a:p>
            <a:pPr algn="ctr"/>
            <a:r>
              <a:rPr lang="en-US" sz="3600" b="1" dirty="0"/>
              <a:t>Land Degradation Focal Area</a:t>
            </a:r>
            <a:endParaRPr lang="en-US" sz="3600" dirty="0"/>
          </a:p>
        </p:txBody>
      </p:sp>
      <p:sp>
        <p:nvSpPr>
          <p:cNvPr id="4" name="Content Placeholder 2">
            <a:extLst>
              <a:ext uri="{FF2B5EF4-FFF2-40B4-BE49-F238E27FC236}">
                <a16:creationId xmlns:a16="http://schemas.microsoft.com/office/drawing/2014/main" id="{143AE657-23DC-45F8-90C2-03BB08798344}"/>
              </a:ext>
            </a:extLst>
          </p:cNvPr>
          <p:cNvSpPr>
            <a:spLocks noGrp="1"/>
          </p:cNvSpPr>
          <p:nvPr>
            <p:ph idx="1"/>
          </p:nvPr>
        </p:nvSpPr>
        <p:spPr>
          <a:xfrm>
            <a:off x="276441" y="3036413"/>
            <a:ext cx="5354688" cy="2928452"/>
          </a:xfrm>
        </p:spPr>
        <p:txBody>
          <a:bodyPr vert="horz" lIns="68580" tIns="34290" rIns="68580" bIns="34290" rtlCol="0" anchor="ctr">
            <a:noAutofit/>
          </a:bodyPr>
          <a:lstStyle/>
          <a:p>
            <a:pPr marL="84535" indent="0" algn="l" defTabSz="685800">
              <a:buNone/>
            </a:pPr>
            <a:r>
              <a:rPr lang="en-US" sz="2800" dirty="0">
                <a:latin typeface="+mn-lt"/>
              </a:rPr>
              <a:t>I. Support </a:t>
            </a:r>
            <a:r>
              <a:rPr lang="en-US" sz="2800" b="1" dirty="0">
                <a:latin typeface="+mn-lt"/>
              </a:rPr>
              <a:t>on the ground implementation</a:t>
            </a:r>
            <a:r>
              <a:rPr lang="en-US" sz="2800" dirty="0">
                <a:latin typeface="+mn-lt"/>
              </a:rPr>
              <a:t> of Land Degradation Neutrality (LDN)</a:t>
            </a:r>
            <a:br>
              <a:rPr lang="en-US" sz="2800" dirty="0">
                <a:latin typeface="+mn-lt"/>
              </a:rPr>
            </a:br>
            <a:endParaRPr lang="en-US" sz="2800" dirty="0">
              <a:latin typeface="+mn-lt"/>
            </a:endParaRPr>
          </a:p>
          <a:p>
            <a:pPr marL="0" indent="0" algn="l" defTabSz="685800">
              <a:buNone/>
            </a:pPr>
            <a:r>
              <a:rPr lang="en-US" sz="2800" dirty="0">
                <a:latin typeface="+mn-lt"/>
              </a:rPr>
              <a:t>II. Creating an </a:t>
            </a:r>
            <a:r>
              <a:rPr lang="en-US" sz="2800" b="1" dirty="0">
                <a:latin typeface="+mn-lt"/>
              </a:rPr>
              <a:t>enabling environment</a:t>
            </a:r>
            <a:r>
              <a:rPr lang="en-US" sz="2800" dirty="0">
                <a:latin typeface="+mn-lt"/>
              </a:rPr>
              <a:t> to support LDN implementation globally, including UNCCD EAs</a:t>
            </a:r>
          </a:p>
        </p:txBody>
      </p:sp>
      <p:pic>
        <p:nvPicPr>
          <p:cNvPr id="6" name="Picture 5">
            <a:extLst>
              <a:ext uri="{FF2B5EF4-FFF2-40B4-BE49-F238E27FC236}">
                <a16:creationId xmlns:a16="http://schemas.microsoft.com/office/drawing/2014/main" id="{0500C9E9-AC7C-4AC1-A2DD-03210B6861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1911" y="5699051"/>
            <a:ext cx="991489" cy="1158940"/>
          </a:xfrm>
          <a:prstGeom prst="rect">
            <a:avLst/>
          </a:prstGeom>
        </p:spPr>
      </p:pic>
    </p:spTree>
    <p:extLst>
      <p:ext uri="{BB962C8B-B14F-4D97-AF65-F5344CB8AC3E}">
        <p14:creationId xmlns:p14="http://schemas.microsoft.com/office/powerpoint/2010/main" val="653056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DC1D-8DE8-497D-BA58-39705B47BB55}"/>
              </a:ext>
            </a:extLst>
          </p:cNvPr>
          <p:cNvSpPr>
            <a:spLocks noGrp="1"/>
          </p:cNvSpPr>
          <p:nvPr>
            <p:ph type="title"/>
          </p:nvPr>
        </p:nvSpPr>
        <p:spPr>
          <a:xfrm>
            <a:off x="297712" y="198122"/>
            <a:ext cx="5507664" cy="1454727"/>
          </a:xfrm>
        </p:spPr>
        <p:txBody>
          <a:bodyPr vert="horz" lIns="91440" tIns="45720" rIns="91440" bIns="45720" rtlCol="0" anchor="ctr">
            <a:normAutofit/>
          </a:bodyPr>
          <a:lstStyle/>
          <a:p>
            <a:pPr algn="ctr"/>
            <a:r>
              <a:rPr lang="en-US" b="1" kern="1200" dirty="0">
                <a:latin typeface="+mj-lt"/>
                <a:ea typeface="+mj-ea"/>
                <a:cs typeface="+mj-cs"/>
              </a:rPr>
              <a:t>International Waters Focal Area</a:t>
            </a:r>
            <a:endParaRPr lang="en-US" kern="1200" dirty="0">
              <a:latin typeface="+mj-lt"/>
              <a:ea typeface="+mj-ea"/>
              <a:cs typeface="+mj-cs"/>
            </a:endParaRPr>
          </a:p>
        </p:txBody>
      </p:sp>
      <p:pic>
        <p:nvPicPr>
          <p:cNvPr id="8" name="Content Placeholder 7">
            <a:extLst>
              <a:ext uri="{FF2B5EF4-FFF2-40B4-BE49-F238E27FC236}">
                <a16:creationId xmlns:a16="http://schemas.microsoft.com/office/drawing/2014/main" id="{88ED0B67-9F70-4911-BCBF-7989A9B09DB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20645"/>
          <a:stretch/>
        </p:blipFill>
        <p:spPr>
          <a:xfrm>
            <a:off x="6587329" y="-24864"/>
            <a:ext cx="7351803" cy="3281730"/>
          </a:xfrm>
          <a:custGeom>
            <a:avLst/>
            <a:gdLst>
              <a:gd name="connsiteX0" fmla="*/ 1159248 w 5604670"/>
              <a:gd name="connsiteY0" fmla="*/ 0 h 2501837"/>
              <a:gd name="connsiteX1" fmla="*/ 5604670 w 5604670"/>
              <a:gd name="connsiteY1" fmla="*/ 0 h 2501837"/>
              <a:gd name="connsiteX2" fmla="*/ 5604670 w 5604670"/>
              <a:gd name="connsiteY2" fmla="*/ 2501837 h 2501837"/>
              <a:gd name="connsiteX3" fmla="*/ 0 w 5604670"/>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5604670" h="2501837">
                <a:moveTo>
                  <a:pt x="1159248" y="0"/>
                </a:moveTo>
                <a:lnTo>
                  <a:pt x="5604670" y="0"/>
                </a:lnTo>
                <a:lnTo>
                  <a:pt x="5604670" y="2501837"/>
                </a:lnTo>
                <a:lnTo>
                  <a:pt x="0" y="2501837"/>
                </a:lnTo>
                <a:close/>
              </a:path>
            </a:pathLst>
          </a:custGeom>
        </p:spPr>
      </p:pic>
      <p:pic>
        <p:nvPicPr>
          <p:cNvPr id="9" name="Picture 8">
            <a:extLst>
              <a:ext uri="{FF2B5EF4-FFF2-40B4-BE49-F238E27FC236}">
                <a16:creationId xmlns:a16="http://schemas.microsoft.com/office/drawing/2014/main" id="{559FC2B6-C331-4CC2-84AF-704DCB50813F}"/>
              </a:ext>
            </a:extLst>
          </p:cNvPr>
          <p:cNvPicPr>
            <a:picLocks noChangeAspect="1"/>
          </p:cNvPicPr>
          <p:nvPr/>
        </p:nvPicPr>
        <p:blipFill rotWithShape="1">
          <a:blip r:embed="rId4"/>
          <a:srcRect t="43916" r="-2" b="7809"/>
          <a:stretch/>
        </p:blipFill>
        <p:spPr>
          <a:xfrm>
            <a:off x="4090326" y="3454983"/>
            <a:ext cx="10147524" cy="3429001"/>
          </a:xfrm>
          <a:custGeom>
            <a:avLst/>
            <a:gdLst>
              <a:gd name="connsiteX0" fmla="*/ 1717230 w 7400925"/>
              <a:gd name="connsiteY0" fmla="*/ 0 h 2500884"/>
              <a:gd name="connsiteX1" fmla="*/ 7400925 w 7400925"/>
              <a:gd name="connsiteY1" fmla="*/ 0 h 2500884"/>
              <a:gd name="connsiteX2" fmla="*/ 7400925 w 7400925"/>
              <a:gd name="connsiteY2" fmla="*/ 2500884 h 2500884"/>
              <a:gd name="connsiteX3" fmla="*/ 0 w 7400925"/>
              <a:gd name="connsiteY3" fmla="*/ 2500884 h 2500884"/>
              <a:gd name="connsiteX4" fmla="*/ 0 w 7400925"/>
              <a:gd name="connsiteY4" fmla="*/ 2500883 h 2500884"/>
              <a:gd name="connsiteX5" fmla="*/ 552186 w 7400925"/>
              <a:gd name="connsiteY5" fmla="*/ 2500883 h 2500884"/>
              <a:gd name="connsiteX6" fmla="*/ 558423 w 7400925"/>
              <a:gd name="connsiteY6" fmla="*/ 2500883 h 250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0925" h="2500884">
                <a:moveTo>
                  <a:pt x="1717230" y="0"/>
                </a:moveTo>
                <a:lnTo>
                  <a:pt x="7400925" y="0"/>
                </a:lnTo>
                <a:lnTo>
                  <a:pt x="7400925" y="2500884"/>
                </a:lnTo>
                <a:lnTo>
                  <a:pt x="0" y="2500884"/>
                </a:lnTo>
                <a:lnTo>
                  <a:pt x="0" y="2500883"/>
                </a:lnTo>
                <a:lnTo>
                  <a:pt x="552186" y="2500883"/>
                </a:lnTo>
                <a:lnTo>
                  <a:pt x="558423" y="2500883"/>
                </a:lnTo>
                <a:close/>
              </a:path>
            </a:pathLst>
          </a:custGeom>
        </p:spPr>
      </p:pic>
      <p:sp>
        <p:nvSpPr>
          <p:cNvPr id="10" name="Content Placeholder 2">
            <a:extLst>
              <a:ext uri="{FF2B5EF4-FFF2-40B4-BE49-F238E27FC236}">
                <a16:creationId xmlns:a16="http://schemas.microsoft.com/office/drawing/2014/main" id="{D6602EE5-263A-45F0-9DDC-F4FCFE445536}"/>
              </a:ext>
            </a:extLst>
          </p:cNvPr>
          <p:cNvSpPr txBox="1">
            <a:spLocks/>
          </p:cNvSpPr>
          <p:nvPr/>
        </p:nvSpPr>
        <p:spPr>
          <a:xfrm>
            <a:off x="391038" y="1850966"/>
            <a:ext cx="6036804" cy="3281731"/>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t>I. Strengthening </a:t>
            </a:r>
            <a:r>
              <a:rPr lang="en-US" sz="3000" b="1" dirty="0"/>
              <a:t>Blue Economy</a:t>
            </a:r>
            <a:r>
              <a:rPr lang="en-US" sz="3000" dirty="0"/>
              <a:t> opportunities</a:t>
            </a:r>
          </a:p>
          <a:p>
            <a:pPr marL="0"/>
            <a:endParaRPr lang="en-US" sz="3000" dirty="0"/>
          </a:p>
          <a:p>
            <a:pPr marL="0" indent="0">
              <a:buNone/>
            </a:pPr>
            <a:r>
              <a:rPr lang="en-US" sz="3000" dirty="0"/>
              <a:t>II. Improve governance in the </a:t>
            </a:r>
            <a:r>
              <a:rPr lang="en-US" sz="3000" b="1" dirty="0"/>
              <a:t>Areas Beyond National Jurisdiction</a:t>
            </a:r>
            <a:r>
              <a:rPr lang="en-US" sz="3000" dirty="0"/>
              <a:t> (ABNJ)</a:t>
            </a:r>
          </a:p>
          <a:p>
            <a:pPr marL="0" indent="0">
              <a:buNone/>
            </a:pPr>
            <a:endParaRPr lang="en-US" sz="3000" dirty="0"/>
          </a:p>
          <a:p>
            <a:pPr marL="0" indent="0">
              <a:buNone/>
            </a:pPr>
            <a:r>
              <a:rPr lang="en-US" sz="3000" dirty="0"/>
              <a:t>III. Enhance water security in</a:t>
            </a:r>
            <a:br>
              <a:rPr lang="en-US" sz="3000" dirty="0"/>
            </a:br>
            <a:r>
              <a:rPr lang="en-US" sz="3000" dirty="0"/>
              <a:t> </a:t>
            </a:r>
            <a:r>
              <a:rPr lang="en-US" sz="3000" b="1" dirty="0"/>
              <a:t>freshwater ecosystems</a:t>
            </a:r>
          </a:p>
          <a:p>
            <a:pPr marL="0"/>
            <a:endParaRPr lang="en-US" sz="2400" dirty="0"/>
          </a:p>
        </p:txBody>
      </p:sp>
      <p:pic>
        <p:nvPicPr>
          <p:cNvPr id="4" name="Picture 3">
            <a:extLst>
              <a:ext uri="{FF2B5EF4-FFF2-40B4-BE49-F238E27FC236}">
                <a16:creationId xmlns:a16="http://schemas.microsoft.com/office/drawing/2014/main" id="{83AE9A83-38FA-4CBE-9E20-E08ED2ADA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528930"/>
            <a:ext cx="1101052" cy="1287008"/>
          </a:xfrm>
          <a:prstGeom prst="rect">
            <a:avLst/>
          </a:prstGeom>
        </p:spPr>
      </p:pic>
    </p:spTree>
    <p:extLst>
      <p:ext uri="{BB962C8B-B14F-4D97-AF65-F5344CB8AC3E}">
        <p14:creationId xmlns:p14="http://schemas.microsoft.com/office/powerpoint/2010/main" val="164844037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43895-C614-4555-8FEC-E73E549F1116}"/>
              </a:ext>
            </a:extLst>
          </p:cNvPr>
          <p:cNvSpPr>
            <a:spLocks noGrp="1"/>
          </p:cNvSpPr>
          <p:nvPr>
            <p:ph type="title"/>
          </p:nvPr>
        </p:nvSpPr>
        <p:spPr>
          <a:xfrm>
            <a:off x="535635" y="275854"/>
            <a:ext cx="6594189" cy="861830"/>
          </a:xfrm>
        </p:spPr>
        <p:txBody>
          <a:bodyPr vert="horz" lIns="91440" tIns="45720" rIns="91440" bIns="45720" rtlCol="0" anchor="ctr">
            <a:normAutofit/>
          </a:bodyPr>
          <a:lstStyle/>
          <a:p>
            <a:pPr algn="ctr"/>
            <a:r>
              <a:rPr lang="en-US" sz="3500" b="1" dirty="0">
                <a:solidFill>
                  <a:srgbClr val="FFFFFF"/>
                </a:solidFill>
              </a:rPr>
              <a:t>Chemicals and Waste Focal Area</a:t>
            </a:r>
            <a:endParaRPr lang="en-US" sz="3500" dirty="0">
              <a:solidFill>
                <a:srgbClr val="FFFFFF"/>
              </a:solidFill>
            </a:endParaRPr>
          </a:p>
        </p:txBody>
      </p:sp>
      <p:pic>
        <p:nvPicPr>
          <p:cNvPr id="4" name="Content Placeholder 4">
            <a:extLst>
              <a:ext uri="{FF2B5EF4-FFF2-40B4-BE49-F238E27FC236}">
                <a16:creationId xmlns:a16="http://schemas.microsoft.com/office/drawing/2014/main" id="{86DC62F1-7122-40F1-B3F1-9A0FD8DAE2A3}"/>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2493" r="1" b="1"/>
          <a:stretch/>
        </p:blipFill>
        <p:spPr>
          <a:xfrm>
            <a:off x="-2285423" y="1244009"/>
            <a:ext cx="9647306" cy="5613991"/>
          </a:xfrm>
          <a:prstGeom prst="rect">
            <a:avLst/>
          </a:prstGeom>
        </p:spPr>
      </p:pic>
      <p:sp>
        <p:nvSpPr>
          <p:cNvPr id="5" name="Content Placeholder 2">
            <a:extLst>
              <a:ext uri="{FF2B5EF4-FFF2-40B4-BE49-F238E27FC236}">
                <a16:creationId xmlns:a16="http://schemas.microsoft.com/office/drawing/2014/main" id="{2383E716-20C6-4728-9107-62E812160169}"/>
              </a:ext>
            </a:extLst>
          </p:cNvPr>
          <p:cNvSpPr txBox="1">
            <a:spLocks/>
          </p:cNvSpPr>
          <p:nvPr/>
        </p:nvSpPr>
        <p:spPr>
          <a:xfrm>
            <a:off x="7725263" y="449892"/>
            <a:ext cx="3322996" cy="63854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FFFF"/>
                </a:solidFill>
              </a:rPr>
              <a:t>I. </a:t>
            </a:r>
            <a:r>
              <a:rPr lang="en-US" b="1" dirty="0">
                <a:solidFill>
                  <a:srgbClr val="FFFFFF"/>
                </a:solidFill>
              </a:rPr>
              <a:t>Industrial</a:t>
            </a:r>
            <a:r>
              <a:rPr lang="en-US" dirty="0">
                <a:solidFill>
                  <a:srgbClr val="FFFFFF"/>
                </a:solidFill>
              </a:rPr>
              <a:t> Chemicals</a:t>
            </a:r>
          </a:p>
          <a:p>
            <a:pPr marL="0" indent="0">
              <a:buNone/>
            </a:pPr>
            <a:endParaRPr lang="en-US" dirty="0">
              <a:solidFill>
                <a:srgbClr val="FFFFFF"/>
              </a:solidFill>
            </a:endParaRPr>
          </a:p>
          <a:p>
            <a:pPr marL="0" indent="0">
              <a:buNone/>
            </a:pPr>
            <a:r>
              <a:rPr lang="en-US" dirty="0">
                <a:solidFill>
                  <a:srgbClr val="FFFFFF"/>
                </a:solidFill>
              </a:rPr>
              <a:t>II. </a:t>
            </a:r>
            <a:r>
              <a:rPr lang="en-US" b="1" dirty="0">
                <a:solidFill>
                  <a:srgbClr val="FFFFFF"/>
                </a:solidFill>
              </a:rPr>
              <a:t>Agricultural</a:t>
            </a:r>
            <a:r>
              <a:rPr lang="en-US" dirty="0">
                <a:solidFill>
                  <a:srgbClr val="FFFFFF"/>
                </a:solidFill>
              </a:rPr>
              <a:t> Chemicals</a:t>
            </a:r>
          </a:p>
          <a:p>
            <a:pPr marL="0"/>
            <a:endParaRPr lang="en-US" dirty="0">
              <a:solidFill>
                <a:srgbClr val="FFFFFF"/>
              </a:solidFill>
            </a:endParaRPr>
          </a:p>
          <a:p>
            <a:pPr marL="0" indent="0">
              <a:buNone/>
            </a:pPr>
            <a:r>
              <a:rPr lang="en-US" dirty="0">
                <a:solidFill>
                  <a:srgbClr val="FFFFFF"/>
                </a:solidFill>
              </a:rPr>
              <a:t>III. </a:t>
            </a:r>
            <a:r>
              <a:rPr lang="en-US" b="1" dirty="0">
                <a:solidFill>
                  <a:srgbClr val="FFFFFF"/>
                </a:solidFill>
              </a:rPr>
              <a:t>SIDS/LDCs</a:t>
            </a:r>
            <a:r>
              <a:rPr lang="en-US" dirty="0">
                <a:solidFill>
                  <a:srgbClr val="FFFFFF"/>
                </a:solidFill>
              </a:rPr>
              <a:t> program - Least Developed Countries and Small Island Developing States</a:t>
            </a:r>
          </a:p>
          <a:p>
            <a:pPr marL="0"/>
            <a:endParaRPr lang="en-US" dirty="0">
              <a:solidFill>
                <a:srgbClr val="FFFFFF"/>
              </a:solidFill>
            </a:endParaRPr>
          </a:p>
          <a:p>
            <a:pPr marL="0" indent="0">
              <a:buNone/>
            </a:pPr>
            <a:r>
              <a:rPr lang="en-US" dirty="0">
                <a:solidFill>
                  <a:srgbClr val="FFFFFF"/>
                </a:solidFill>
              </a:rPr>
              <a:t>IV. </a:t>
            </a:r>
            <a:r>
              <a:rPr lang="en-US" b="1" dirty="0">
                <a:solidFill>
                  <a:srgbClr val="FFFFFF"/>
                </a:solidFill>
              </a:rPr>
              <a:t>Enabling Activities</a:t>
            </a:r>
          </a:p>
          <a:p>
            <a:pPr marL="0"/>
            <a:endParaRPr lang="en-US" sz="2400" dirty="0">
              <a:solidFill>
                <a:srgbClr val="FFFFFF"/>
              </a:solidFill>
            </a:endParaRPr>
          </a:p>
        </p:txBody>
      </p:sp>
      <p:pic>
        <p:nvPicPr>
          <p:cNvPr id="6" name="Picture 5">
            <a:extLst>
              <a:ext uri="{FF2B5EF4-FFF2-40B4-BE49-F238E27FC236}">
                <a16:creationId xmlns:a16="http://schemas.microsoft.com/office/drawing/2014/main" id="{AA48EF56-0EE1-483E-AF80-20584E0A1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8259" y="5498430"/>
            <a:ext cx="1143741" cy="1336906"/>
          </a:xfrm>
          <a:prstGeom prst="rect">
            <a:avLst/>
          </a:prstGeom>
        </p:spPr>
      </p:pic>
    </p:spTree>
    <p:extLst>
      <p:ext uri="{BB962C8B-B14F-4D97-AF65-F5344CB8AC3E}">
        <p14:creationId xmlns:p14="http://schemas.microsoft.com/office/powerpoint/2010/main" val="384009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55E72-A7A9-4E7B-9592-98833DA0FAD6}"/>
              </a:ext>
            </a:extLst>
          </p:cNvPr>
          <p:cNvSpPr>
            <a:spLocks noGrp="1"/>
          </p:cNvSpPr>
          <p:nvPr>
            <p:ph type="title"/>
          </p:nvPr>
        </p:nvSpPr>
        <p:spPr>
          <a:xfrm>
            <a:off x="838200" y="843729"/>
            <a:ext cx="10515600" cy="2585271"/>
          </a:xfrm>
        </p:spPr>
        <p:txBody>
          <a:bodyPr>
            <a:normAutofit/>
          </a:bodyPr>
          <a:lstStyle/>
          <a:p>
            <a:pPr algn="ctr"/>
            <a:r>
              <a:rPr lang="en-US" sz="11500" dirty="0"/>
              <a:t>Impact Programs</a:t>
            </a:r>
          </a:p>
        </p:txBody>
      </p:sp>
      <p:sp>
        <p:nvSpPr>
          <p:cNvPr id="3" name="TextBox 2">
            <a:extLst>
              <a:ext uri="{FF2B5EF4-FFF2-40B4-BE49-F238E27FC236}">
                <a16:creationId xmlns:a16="http://schemas.microsoft.com/office/drawing/2014/main" id="{13C2EC97-BDB0-46DC-95A1-ABBE72543906}"/>
              </a:ext>
            </a:extLst>
          </p:cNvPr>
          <p:cNvSpPr txBox="1"/>
          <p:nvPr/>
        </p:nvSpPr>
        <p:spPr>
          <a:xfrm>
            <a:off x="3578087" y="3763617"/>
            <a:ext cx="6705600" cy="1200329"/>
          </a:xfrm>
          <a:prstGeom prst="rect">
            <a:avLst/>
          </a:prstGeom>
          <a:noFill/>
        </p:spPr>
        <p:txBody>
          <a:bodyPr wrap="square" rtlCol="0">
            <a:spAutoFit/>
          </a:bodyPr>
          <a:lstStyle/>
          <a:p>
            <a:pPr algn="ctr"/>
            <a:r>
              <a:rPr lang="en-US" sz="2400" b="1" dirty="0">
                <a:solidFill>
                  <a:srgbClr val="FFFF00"/>
                </a:solidFill>
                <a:cs typeface="Arial" panose="020B0604020202020204" pitchFamily="34" charset="0"/>
              </a:rPr>
              <a:t>Food Systems, Land Use and Restoration (FOLUR)</a:t>
            </a:r>
          </a:p>
          <a:p>
            <a:pPr algn="ctr"/>
            <a:r>
              <a:rPr lang="en-US" sz="2400" dirty="0">
                <a:solidFill>
                  <a:srgbClr val="FFFFFF"/>
                </a:solidFill>
                <a:cs typeface="Arial" panose="020B0604020202020204" pitchFamily="34" charset="0"/>
              </a:rPr>
              <a:t>Sustainable Cities</a:t>
            </a:r>
          </a:p>
          <a:p>
            <a:pPr algn="ctr"/>
            <a:r>
              <a:rPr lang="en-US" sz="2400" dirty="0">
                <a:solidFill>
                  <a:srgbClr val="FFFFFF"/>
                </a:solidFill>
                <a:cs typeface="Arial" panose="020B0604020202020204" pitchFamily="34" charset="0"/>
              </a:rPr>
              <a:t>Sustainable Forest Management</a:t>
            </a:r>
            <a:endParaRPr lang="en-US" sz="2400" dirty="0"/>
          </a:p>
        </p:txBody>
      </p:sp>
    </p:spTree>
    <p:extLst>
      <p:ext uri="{BB962C8B-B14F-4D97-AF65-F5344CB8AC3E}">
        <p14:creationId xmlns:p14="http://schemas.microsoft.com/office/powerpoint/2010/main" val="390204670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2E0ED21C98C7747A60AB9ABD1667B78" ma:contentTypeVersion="0" ma:contentTypeDescription="Create a new document." ma:contentTypeScope="" ma:versionID="4fee5a3ab42bce3c5f42943f8a988018">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54D5DF-644B-4BAB-A6EA-1A17C37E25EC}">
  <ds:schemaRefs>
    <ds:schemaRef ds:uri="http://schemas.microsoft.com/office/infopath/2007/PartnerControls"/>
    <ds:schemaRef ds:uri="http://purl.org/dc/terms/"/>
    <ds:schemaRef ds:uri="http://schemas.microsoft.com/office/2006/documentManagement/types"/>
    <ds:schemaRef ds:uri="http://purl.org/dc/elements/1.1/"/>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A335F1DC-41F7-4DD4-8E96-BD768AB7B0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9E6A50E8-DDD8-4126-929B-A5C136164E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933</TotalTime>
  <Words>4130</Words>
  <Application>Microsoft Office PowerPoint</Application>
  <PresentationFormat>Widescreen</PresentationFormat>
  <Paragraphs>319</Paragraphs>
  <Slides>29</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ＭＳ Ｐゴシック</vt:lpstr>
      <vt:lpstr>Arial</vt:lpstr>
      <vt:lpstr>Calibri</vt:lpstr>
      <vt:lpstr>Calibri Light</vt:lpstr>
      <vt:lpstr>Times New Roman</vt:lpstr>
      <vt:lpstr>Wingdings</vt:lpstr>
      <vt:lpstr>1_Office Theme</vt:lpstr>
      <vt:lpstr>Operationalizing the GEF-7 Programming Directions </vt:lpstr>
      <vt:lpstr>GEF-7 Programming Framework</vt:lpstr>
      <vt:lpstr>Focal Areas</vt:lpstr>
      <vt:lpstr>Biodiversity Focal Area</vt:lpstr>
      <vt:lpstr>Climate Change  Mitigation Focal Area</vt:lpstr>
      <vt:lpstr>Land Degradation Focal Area</vt:lpstr>
      <vt:lpstr>International Waters Focal Area</vt:lpstr>
      <vt:lpstr>Chemicals and Waste Focal Area</vt:lpstr>
      <vt:lpstr>Impact Programs</vt:lpstr>
      <vt:lpstr>Impact Programs: Key Principles</vt:lpstr>
      <vt:lpstr>Food Systems, Land Use and Restoration (FOLUR) : Overview Achieving Transformational Shift – “Sustainability”</vt:lpstr>
      <vt:lpstr>FOLUR: Two key priorities for GEF financing  </vt:lpstr>
      <vt:lpstr>FOLUR: Spatially explicit geographies  - Evidence of environmental threats (commodity driven deforestation, unsustainable agricultural systems, etc.)  - Evidence of commitment to promote sustainability in the supply or value chain  - Potential for applying a comprehensive land use approach – linking production, conservation, and restoration at scale</vt:lpstr>
      <vt:lpstr>PowerPoint Presentation</vt:lpstr>
      <vt:lpstr>Impact Programs</vt:lpstr>
      <vt:lpstr>Sustainable Cities Impact Program</vt:lpstr>
      <vt:lpstr>PowerPoint Presentation</vt:lpstr>
      <vt:lpstr>Expectations from SC IP projects</vt:lpstr>
      <vt:lpstr>GEF-7 Categories of Investments and GEBs</vt:lpstr>
      <vt:lpstr>Global Environmental Benefits</vt:lpstr>
      <vt:lpstr>Impact Programs</vt:lpstr>
      <vt:lpstr>Sustainable Forest Management: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Operationalizing the GEF7 Programming Directions</dc:title>
  <dc:creator>Steffen Cole Brandstrup Hansen</dc:creator>
  <cp:lastModifiedBy>Mohamed Imam Bakarr</cp:lastModifiedBy>
  <cp:revision>64</cp:revision>
  <dcterms:created xsi:type="dcterms:W3CDTF">2018-06-17T16:52:42Z</dcterms:created>
  <dcterms:modified xsi:type="dcterms:W3CDTF">2019-01-15T17:47:06Z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0x010100D2E0ED21C98C7747A60AB9ABD1667B78</vt:lpwstr>
  </property>
</Properties>
</file>