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59" r:id="rId3"/>
    <p:sldId id="356" r:id="rId4"/>
    <p:sldId id="339" r:id="rId5"/>
    <p:sldId id="337" r:id="rId6"/>
    <p:sldId id="340" r:id="rId7"/>
    <p:sldId id="338" r:id="rId8"/>
    <p:sldId id="344" r:id="rId9"/>
    <p:sldId id="262" r:id="rId10"/>
    <p:sldId id="360" r:id="rId11"/>
    <p:sldId id="323" r:id="rId12"/>
    <p:sldId id="345" r:id="rId13"/>
    <p:sldId id="346" r:id="rId14"/>
    <p:sldId id="359" r:id="rId15"/>
    <p:sldId id="348" r:id="rId16"/>
    <p:sldId id="347" r:id="rId17"/>
    <p:sldId id="349" r:id="rId18"/>
    <p:sldId id="350" r:id="rId19"/>
    <p:sldId id="351" r:id="rId20"/>
    <p:sldId id="352" r:id="rId21"/>
    <p:sldId id="355" r:id="rId22"/>
    <p:sldId id="357" r:id="rId23"/>
    <p:sldId id="358" r:id="rId24"/>
    <p:sldId id="326"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6">
          <p15:clr>
            <a:srgbClr val="A4A3A4"/>
          </p15:clr>
        </p15:guide>
        <p15:guide id="2" pos="29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man, Sarah" initials="F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ECE1"/>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147" autoAdjust="0"/>
  </p:normalViewPr>
  <p:slideViewPr>
    <p:cSldViewPr snapToGrid="0" snapToObjects="1" showGuides="1">
      <p:cViewPr varScale="1">
        <p:scale>
          <a:sx n="67" d="100"/>
          <a:sy n="67" d="100"/>
        </p:scale>
        <p:origin x="1248" y="48"/>
      </p:cViewPr>
      <p:guideLst>
        <p:guide orient="horz" pos="526"/>
        <p:guide pos="29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1F976-158F-5544-B86F-530FF1AE1CDA}" type="datetimeFigureOut">
              <a:rPr lang="en-US" smtClean="0"/>
              <a:t>5/8/2017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47FE19-8C2A-B94E-959B-7B5868CD35BE}" type="slidenum">
              <a:rPr lang="en-US" smtClean="0"/>
              <a:t>‹#›</a:t>
            </a:fld>
            <a:endParaRPr lang="en-US"/>
          </a:p>
        </p:txBody>
      </p:sp>
    </p:spTree>
    <p:extLst>
      <p:ext uri="{BB962C8B-B14F-4D97-AF65-F5344CB8AC3E}">
        <p14:creationId xmlns:p14="http://schemas.microsoft.com/office/powerpoint/2010/main" val="277487734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YOU PLAY:</a:t>
            </a:r>
          </a:p>
          <a:p>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1</a:t>
            </a:fld>
            <a:endParaRPr lang="en-US"/>
          </a:p>
        </p:txBody>
      </p:sp>
    </p:spTree>
    <p:extLst>
      <p:ext uri="{BB962C8B-B14F-4D97-AF65-F5344CB8AC3E}">
        <p14:creationId xmlns:p14="http://schemas.microsoft.com/office/powerpoint/2010/main" val="20391170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give a quick snapshot of where we’ve seen report cards deliver</a:t>
            </a:r>
            <a:r>
              <a:rPr lang="en-US" baseline="0" dirty="0"/>
              <a:t> results, take a look at the green spots on this map. All of the green dots mark places where report cards were created by our partners at the University of Maryland’s Center for Environmental Science and/or WWF. The orange dots are places where we’ve started laying the groundwork for report cards or hope to start soon.</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10</a:t>
            </a:fld>
            <a:endParaRPr lang="en-US"/>
          </a:p>
        </p:txBody>
      </p:sp>
    </p:spTree>
    <p:extLst>
      <p:ext uri="{BB962C8B-B14F-4D97-AF65-F5344CB8AC3E}">
        <p14:creationId xmlns:p14="http://schemas.microsoft.com/office/powerpoint/2010/main" val="861064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However,</a:t>
            </a:r>
            <a:r>
              <a:rPr lang="en-US" baseline="0" dirty="0">
                <a:effectLst/>
              </a:rPr>
              <a:t> e</a:t>
            </a:r>
            <a:r>
              <a:rPr lang="en-US" dirty="0">
                <a:effectLst/>
              </a:rPr>
              <a:t>xplaining</a:t>
            </a:r>
            <a:r>
              <a:rPr lang="en-US" baseline="0" dirty="0">
                <a:effectLst/>
              </a:rPr>
              <a:t> this is complicated and often boring. So in order to promote the uptake of basin health report cards, we developed this game, Get the Grade, to illustrate how basin management decisions are and can be made.</a:t>
            </a:r>
          </a:p>
          <a:p>
            <a:endParaRPr lang="en-US" baseline="0" dirty="0">
              <a:effectLst/>
            </a:endParaRPr>
          </a:p>
          <a:p>
            <a:r>
              <a:rPr lang="en-US" baseline="0" dirty="0">
                <a:effectLst/>
              </a:rPr>
              <a:t>While we focused on freshwater basins, the reality is this same concept could be applied to any ecosystem. We could just as easily be talking about a forest or marine area.</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11</a:t>
            </a:fld>
            <a:endParaRPr lang="en-US"/>
          </a:p>
        </p:txBody>
      </p:sp>
    </p:spTree>
    <p:extLst>
      <p:ext uri="{BB962C8B-B14F-4D97-AF65-F5344CB8AC3E}">
        <p14:creationId xmlns:p14="http://schemas.microsoft.com/office/powerpoint/2010/main" val="3592680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this session, this room represents a very special basin, the largest of some developing country. As the country struggles to balance sustainable natural resource development with rapid growth, this important freshwater resource faces challenges that are similar to basins all over the world.</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GB" sz="1200" u="none" strike="noStrike" kern="1200" dirty="0">
                <a:solidFill>
                  <a:schemeClr val="tx1"/>
                </a:solidFill>
                <a:effectLst/>
                <a:latin typeface="+mn-lt"/>
                <a:ea typeface="+mn-ea"/>
                <a:cs typeface="+mn-cs"/>
              </a:rPr>
              <a:t>Each of your tables represents a sub-basin, and each of you is a stakeholder that lives in the sub-basin. Soon you’re table facilitator will help you figure out exactly what kind of stakeholder you are, and what you care most about.</a:t>
            </a:r>
            <a:endParaRPr lang="en-US" sz="1200" u="sng"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12</a:t>
            </a:fld>
            <a:endParaRPr lang="en-US"/>
          </a:p>
        </p:txBody>
      </p:sp>
    </p:spTree>
    <p:extLst>
      <p:ext uri="{BB962C8B-B14F-4D97-AF65-F5344CB8AC3E}">
        <p14:creationId xmlns:p14="http://schemas.microsoft.com/office/powerpoint/2010/main" val="3891491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u="none" strike="noStrike" kern="1200" dirty="0">
                <a:solidFill>
                  <a:schemeClr val="tx1"/>
                </a:solidFill>
                <a:effectLst/>
                <a:latin typeface="+mn-lt"/>
                <a:ea typeface="+mn-ea"/>
                <a:cs typeface="+mn-cs"/>
              </a:rPr>
              <a:t>As in real life, you know the status of what you care about, but others who share the basin do not. The status of your value is determined by an indicator or suite of indicators, which is represented by a die. What’s important is the </a:t>
            </a:r>
            <a:r>
              <a:rPr lang="en-GB" sz="1200" u="none" strike="noStrike" kern="1200" dirty="0" err="1">
                <a:solidFill>
                  <a:schemeClr val="tx1"/>
                </a:solidFill>
                <a:effectLst/>
                <a:latin typeface="+mn-lt"/>
                <a:ea typeface="+mn-ea"/>
                <a:cs typeface="+mn-cs"/>
              </a:rPr>
              <a:t>color</a:t>
            </a:r>
            <a:r>
              <a:rPr lang="en-GB" sz="1200" u="none" strike="noStrike" kern="1200" dirty="0">
                <a:solidFill>
                  <a:schemeClr val="tx1"/>
                </a:solidFill>
                <a:effectLst/>
                <a:latin typeface="+mn-lt"/>
                <a:ea typeface="+mn-ea"/>
                <a:cs typeface="+mn-cs"/>
              </a:rPr>
              <a:t> of the die: the red means your value is in poor health, the yellow means it’s ok but needs improvement, and the green means it’s currently good. The numbers are the dice are only there to help game play. </a:t>
            </a:r>
            <a:endParaRPr lang="en-US" sz="1200" u="sng" kern="1200" dirty="0">
              <a:solidFill>
                <a:schemeClr val="tx1"/>
              </a:solidFill>
              <a:effectLst/>
              <a:latin typeface="+mn-lt"/>
              <a:ea typeface="+mn-ea"/>
              <a:cs typeface="+mn-cs"/>
            </a:endParaRPr>
          </a:p>
          <a:p>
            <a:r>
              <a:rPr lang="en-GB" sz="1200" u="none" strike="noStrike" kern="1200" dirty="0">
                <a:solidFill>
                  <a:schemeClr val="tx1"/>
                </a:solidFill>
                <a:effectLst/>
                <a:latin typeface="+mn-lt"/>
                <a:ea typeface="+mn-ea"/>
                <a:cs typeface="+mn-cs"/>
              </a:rPr>
              <a:t> </a:t>
            </a:r>
            <a:endParaRPr lang="en-US" sz="1200" u="sng" kern="1200" dirty="0">
              <a:solidFill>
                <a:schemeClr val="tx1"/>
              </a:solidFill>
              <a:effectLst/>
              <a:latin typeface="+mn-lt"/>
              <a:ea typeface="+mn-ea"/>
              <a:cs typeface="+mn-cs"/>
            </a:endParaRPr>
          </a:p>
          <a:p>
            <a:r>
              <a:rPr lang="en-GB" sz="1200" u="none" strike="noStrike" kern="1200" dirty="0">
                <a:solidFill>
                  <a:schemeClr val="tx1"/>
                </a:solidFill>
                <a:effectLst/>
                <a:latin typeface="+mn-lt"/>
                <a:ea typeface="+mn-ea"/>
                <a:cs typeface="+mn-cs"/>
              </a:rPr>
              <a:t>For example, if you’re a fisherman, the die may represent fish stocks. If it’s red, fish populations are rapidly disappearing, but if it’s green, they’re abundant and you are happy. And while you know the status of fish populations, others who don’t fish daily probably do not, which is why you’ll keep your die hidden behind your Value Placard once it is assigned.</a:t>
            </a:r>
            <a:endParaRPr lang="en-US" sz="1200" u="sng" kern="1200" dirty="0">
              <a:solidFill>
                <a:schemeClr val="tx1"/>
              </a:solidFill>
              <a:effectLst/>
              <a:latin typeface="+mn-lt"/>
              <a:ea typeface="+mn-ea"/>
              <a:cs typeface="+mn-cs"/>
            </a:endParaRPr>
          </a:p>
          <a:p>
            <a:r>
              <a:rPr lang="en-GB" sz="1200" u="none" strike="noStrike" kern="1200" dirty="0">
                <a:solidFill>
                  <a:schemeClr val="tx1"/>
                </a:solidFill>
                <a:effectLst/>
                <a:latin typeface="+mn-lt"/>
                <a:ea typeface="+mn-ea"/>
                <a:cs typeface="+mn-cs"/>
              </a:rPr>
              <a:t> </a:t>
            </a:r>
            <a:endParaRPr lang="en-US" sz="1200" u="sng" kern="1200" dirty="0">
              <a:solidFill>
                <a:schemeClr val="tx1"/>
              </a:solidFill>
              <a:effectLst/>
              <a:latin typeface="+mn-lt"/>
              <a:ea typeface="+mn-ea"/>
              <a:cs typeface="+mn-cs"/>
            </a:endParaRPr>
          </a:p>
          <a:p>
            <a:r>
              <a:rPr lang="en-GB" sz="1200" u="none" strike="noStrike" kern="1200" dirty="0">
                <a:solidFill>
                  <a:schemeClr val="tx1"/>
                </a:solidFill>
                <a:effectLst/>
                <a:latin typeface="+mn-lt"/>
                <a:ea typeface="+mn-ea"/>
                <a:cs typeface="+mn-cs"/>
              </a:rPr>
              <a:t>The dice are different, just as indicators in real life are different. Some indicators are more sensitive and easier to improve, like some aspects of water quality, which could change dramatically within a few years with the right interventions, while others, like rebuilding river dolphin populations, require more time-consuming interventions and will take longer to change.</a:t>
            </a:r>
            <a:endParaRPr lang="en-US" sz="1200" u="sng"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13</a:t>
            </a:fld>
            <a:endParaRPr lang="en-US"/>
          </a:p>
        </p:txBody>
      </p:sp>
    </p:spTree>
    <p:extLst>
      <p:ext uri="{BB962C8B-B14F-4D97-AF65-F5344CB8AC3E}">
        <p14:creationId xmlns:p14="http://schemas.microsoft.com/office/powerpoint/2010/main" val="2711904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this</a:t>
            </a:r>
            <a:r>
              <a:rPr lang="en-US" baseline="0" dirty="0"/>
              <a:t> game was created in the United States, it uses the A, B, C, D, F grading system that’s used in schools there. A is good, F is bad, there is no E. But the grades could translate to things that are more familiar to you… to whatever is used in schools where you come from. </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14</a:t>
            </a:fld>
            <a:endParaRPr lang="en-US"/>
          </a:p>
        </p:txBody>
      </p:sp>
    </p:spTree>
    <p:extLst>
      <p:ext uri="{BB962C8B-B14F-4D97-AF65-F5344CB8AC3E}">
        <p14:creationId xmlns:p14="http://schemas.microsoft.com/office/powerpoint/2010/main" val="41178225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u="none" strike="noStrike" kern="1200" dirty="0">
                <a:solidFill>
                  <a:schemeClr val="tx1"/>
                </a:solidFill>
                <a:effectLst/>
                <a:latin typeface="+mn-lt"/>
                <a:ea typeface="+mn-ea"/>
                <a:cs typeface="+mn-cs"/>
              </a:rPr>
              <a:t>In this game, you will be asked to make decisions that impact your sub-basin’s economic opportunities, social and cultural values, health and nutrition, ecology, water quality and quantity, and overall management and governance. Do so as the stakeholder you represent.</a:t>
            </a:r>
            <a:endParaRPr lang="en-US" sz="1200" u="sng" kern="1200" dirty="0">
              <a:solidFill>
                <a:schemeClr val="tx1"/>
              </a:solidFill>
              <a:effectLst/>
              <a:latin typeface="+mn-lt"/>
              <a:ea typeface="+mn-ea"/>
              <a:cs typeface="+mn-cs"/>
            </a:endParaRPr>
          </a:p>
          <a:p>
            <a:endParaRPr lang="en-US" dirty="0"/>
          </a:p>
          <a:p>
            <a:r>
              <a:rPr lang="en-US" dirty="0"/>
              <a:t>The decisions will come in the form of cards. I’m going to quickly run through the cards, but your Table</a:t>
            </a:r>
            <a:r>
              <a:rPr lang="en-US" baseline="0" dirty="0"/>
              <a:t> Facilitator will go through them in more detail shortly. There are two decks of playing cards: the Basin Deck in yellow and the Consequence Cards in gray.</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15</a:t>
            </a:fld>
            <a:endParaRPr lang="en-US"/>
          </a:p>
        </p:txBody>
      </p:sp>
    </p:spTree>
    <p:extLst>
      <p:ext uri="{BB962C8B-B14F-4D97-AF65-F5344CB8AC3E}">
        <p14:creationId xmlns:p14="http://schemas.microsoft.com/office/powerpoint/2010/main" val="20209382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Partnership Card. If you draw this card, two other</a:t>
            </a:r>
            <a:r>
              <a:rPr lang="en-US" baseline="0" dirty="0"/>
              <a:t> people in your sub-basin will pitch you on why they’d be a better partner. You chose who wins and give them this card, which has special powers.</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16</a:t>
            </a:fld>
            <a:endParaRPr lang="en-US"/>
          </a:p>
        </p:txBody>
      </p:sp>
    </p:spTree>
    <p:extLst>
      <p:ext uri="{BB962C8B-B14F-4D97-AF65-F5344CB8AC3E}">
        <p14:creationId xmlns:p14="http://schemas.microsoft.com/office/powerpoint/2010/main" val="2007059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a Vote card. Every value at the table votes on the decision presented in each card, and…</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effectLst/>
              </a:rPr>
              <a:t>[CLICK</a:t>
            </a:r>
            <a:r>
              <a:rPr lang="en-US" baseline="0" dirty="0">
                <a:effectLst/>
              </a:rPr>
              <a:t> FOR ACTION]</a:t>
            </a:r>
            <a:endParaRPr lang="en-US" dirty="0">
              <a:effectLst/>
            </a:endParaRPr>
          </a:p>
          <a:p>
            <a:r>
              <a:rPr lang="en-US" baseline="0" dirty="0"/>
              <a:t>…the consequences can be found on the corresponding card in the gray deck.</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17</a:t>
            </a:fld>
            <a:endParaRPr lang="en-US"/>
          </a:p>
        </p:txBody>
      </p:sp>
    </p:spTree>
    <p:extLst>
      <p:ext uri="{BB962C8B-B14F-4D97-AF65-F5344CB8AC3E}">
        <p14:creationId xmlns:p14="http://schemas.microsoft.com/office/powerpoint/2010/main" val="150433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a Decide card. While you all can talk about the implications of the card, ultimately the Value identified – in this case Economics – choses whether or not to move forward with the actions.</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effectLst/>
              </a:rPr>
              <a:t>[CLICK</a:t>
            </a:r>
            <a:r>
              <a:rPr lang="en-US" baseline="0" dirty="0">
                <a:effectLst/>
              </a:rPr>
              <a:t> FOR ACTION]</a:t>
            </a:r>
            <a:endParaRPr lang="en-US" dirty="0">
              <a:effectLst/>
            </a:endParaRPr>
          </a:p>
          <a:p>
            <a:r>
              <a:rPr lang="en-US" baseline="0" dirty="0"/>
              <a:t>The actions themselves are also found on the corresponding card in the gray deck.</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18</a:t>
            </a:fld>
            <a:endParaRPr lang="en-US"/>
          </a:p>
        </p:txBody>
      </p:sp>
    </p:spTree>
    <p:extLst>
      <p:ext uri="{BB962C8B-B14F-4D97-AF65-F5344CB8AC3E}">
        <p14:creationId xmlns:p14="http://schemas.microsoft.com/office/powerpoint/2010/main" val="1460406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Event card. The</a:t>
            </a:r>
            <a:r>
              <a:rPr lang="en-US" baseline="0" dirty="0"/>
              <a:t> actions in these happen no matter what.</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19</a:t>
            </a:fld>
            <a:endParaRPr lang="en-US"/>
          </a:p>
        </p:txBody>
      </p:sp>
    </p:spTree>
    <p:extLst>
      <p:ext uri="{BB962C8B-B14F-4D97-AF65-F5344CB8AC3E}">
        <p14:creationId xmlns:p14="http://schemas.microsoft.com/office/powerpoint/2010/main" val="2155091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2</a:t>
            </a:fld>
            <a:endParaRPr lang="en-US"/>
          </a:p>
        </p:txBody>
      </p:sp>
    </p:spTree>
    <p:extLst>
      <p:ext uri="{BB962C8B-B14F-4D97-AF65-F5344CB8AC3E}">
        <p14:creationId xmlns:p14="http://schemas.microsoft.com/office/powerpoint/2010/main" val="357283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u="none" strike="noStrike" kern="1200" dirty="0">
                <a:solidFill>
                  <a:schemeClr val="tx1"/>
                </a:solidFill>
                <a:effectLst/>
                <a:latin typeface="+mn-lt"/>
                <a:ea typeface="+mn-ea"/>
                <a:cs typeface="+mn-cs"/>
              </a:rPr>
              <a:t>With that, I’ll turn it over to your table facilitators. They will assign you a stakeholder character, distribute the corresponding value placards and vote cards, and give you a die to roll to determine the status of your value.</a:t>
            </a:r>
            <a:endParaRPr lang="en-US" sz="1200" u="sng" kern="1200" dirty="0">
              <a:solidFill>
                <a:schemeClr val="tx1"/>
              </a:solidFill>
              <a:effectLst/>
              <a:latin typeface="+mn-lt"/>
              <a:ea typeface="+mn-ea"/>
              <a:cs typeface="+mn-cs"/>
            </a:endParaRPr>
          </a:p>
          <a:p>
            <a:r>
              <a:rPr lang="en-GB" sz="1200" u="none" strike="noStrike" kern="1200" dirty="0">
                <a:solidFill>
                  <a:schemeClr val="tx1"/>
                </a:solidFill>
                <a:effectLst/>
                <a:latin typeface="+mn-lt"/>
                <a:ea typeface="+mn-ea"/>
                <a:cs typeface="+mn-cs"/>
              </a:rPr>
              <a:t> </a:t>
            </a:r>
            <a:endParaRPr lang="en-US" sz="1200" u="sng" kern="1200" dirty="0">
              <a:solidFill>
                <a:schemeClr val="tx1"/>
              </a:solidFill>
              <a:effectLst/>
              <a:latin typeface="+mn-lt"/>
              <a:ea typeface="+mn-ea"/>
              <a:cs typeface="+mn-cs"/>
            </a:endParaRPr>
          </a:p>
          <a:p>
            <a:r>
              <a:rPr lang="en-GB" sz="1200" u="none" strike="noStrike" kern="1200" dirty="0">
                <a:solidFill>
                  <a:schemeClr val="tx1"/>
                </a:solidFill>
                <a:effectLst/>
                <a:latin typeface="+mn-lt"/>
                <a:ea typeface="+mn-ea"/>
                <a:cs typeface="+mn-cs"/>
              </a:rPr>
              <a:t>Remember, you’ll be playing as a stakeholder in a sub-basin that is part of a larger basin, as you’ll soon see on the main screen. And don’t forget there are prizes at the end!</a:t>
            </a:r>
            <a:r>
              <a:rPr lang="en-US" dirty="0">
                <a:effectLst/>
              </a:rPr>
              <a:t> </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20</a:t>
            </a:fld>
            <a:endParaRPr lang="en-US"/>
          </a:p>
        </p:txBody>
      </p:sp>
    </p:spTree>
    <p:extLst>
      <p:ext uri="{BB962C8B-B14F-4D97-AF65-F5344CB8AC3E}">
        <p14:creationId xmlns:p14="http://schemas.microsoft.com/office/powerpoint/2010/main" val="40739848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u="none" strike="noStrike" kern="1200" dirty="0">
                <a:solidFill>
                  <a:schemeClr val="tx1"/>
                </a:solidFill>
                <a:effectLst/>
                <a:latin typeface="+mn-lt"/>
                <a:ea typeface="+mn-ea"/>
                <a:cs typeface="+mn-cs"/>
              </a:rPr>
              <a:t>With that, I’ll turn it over to your table facilitators. They will assign you a stakeholder character, distribute the corresponding value placards and give you a die to roll to determine the status of your value.</a:t>
            </a:r>
            <a:endParaRPr lang="en-US" sz="1200" u="sng" kern="1200" dirty="0">
              <a:solidFill>
                <a:schemeClr val="tx1"/>
              </a:solidFill>
              <a:effectLst/>
              <a:latin typeface="+mn-lt"/>
              <a:ea typeface="+mn-ea"/>
              <a:cs typeface="+mn-cs"/>
            </a:endParaRPr>
          </a:p>
          <a:p>
            <a:r>
              <a:rPr lang="en-GB" sz="1200" u="none" strike="noStrike" kern="1200" dirty="0">
                <a:solidFill>
                  <a:schemeClr val="tx1"/>
                </a:solidFill>
                <a:effectLst/>
                <a:latin typeface="+mn-lt"/>
                <a:ea typeface="+mn-ea"/>
                <a:cs typeface="+mn-cs"/>
              </a:rPr>
              <a:t> </a:t>
            </a:r>
            <a:endParaRPr lang="en-US" sz="1200" u="sng" kern="1200" dirty="0">
              <a:solidFill>
                <a:schemeClr val="tx1"/>
              </a:solidFill>
              <a:effectLst/>
              <a:latin typeface="+mn-lt"/>
              <a:ea typeface="+mn-ea"/>
              <a:cs typeface="+mn-cs"/>
            </a:endParaRPr>
          </a:p>
          <a:p>
            <a:r>
              <a:rPr lang="en-GB" sz="1200" u="none" strike="noStrike" kern="1200" dirty="0">
                <a:solidFill>
                  <a:schemeClr val="tx1"/>
                </a:solidFill>
                <a:effectLst/>
                <a:latin typeface="+mn-lt"/>
                <a:ea typeface="+mn-ea"/>
                <a:cs typeface="+mn-cs"/>
              </a:rPr>
              <a:t>Remember, you’ll be playing as a stakeholder in a sub-basin that is part of a larger basin, as you’ll soon see on the main screen. And don’t forget there are prizes at the end!</a:t>
            </a:r>
            <a:r>
              <a:rPr lang="en-US" dirty="0">
                <a:effectLst/>
              </a:rPr>
              <a:t> </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23</a:t>
            </a:fld>
            <a:endParaRPr lang="en-US"/>
          </a:p>
        </p:txBody>
      </p:sp>
    </p:spTree>
    <p:extLst>
      <p:ext uri="{BB962C8B-B14F-4D97-AF65-F5344CB8AC3E}">
        <p14:creationId xmlns:p14="http://schemas.microsoft.com/office/powerpoint/2010/main" val="4073984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may already know, WWF is the world’s leading conservation NGO. We were founded in 1961 and now operates in over 100 countries and boasts some 5 million members. Our mission is to stop the degradation of the planet’s natural environment and build a future in which humans live in harmony with nature.</a:t>
            </a:r>
          </a:p>
        </p:txBody>
      </p:sp>
      <p:sp>
        <p:nvSpPr>
          <p:cNvPr id="4" name="Slide Number Placeholder 3"/>
          <p:cNvSpPr>
            <a:spLocks noGrp="1"/>
          </p:cNvSpPr>
          <p:nvPr>
            <p:ph type="sldNum" sz="quarter" idx="10"/>
          </p:nvPr>
        </p:nvSpPr>
        <p:spPr/>
        <p:txBody>
          <a:bodyPr/>
          <a:lstStyle/>
          <a:p>
            <a:fld id="{4147FE19-8C2A-B94E-959B-7B5868CD35BE}" type="slidenum">
              <a:rPr lang="en-US" smtClean="0"/>
              <a:t>3</a:t>
            </a:fld>
            <a:endParaRPr lang="en-US"/>
          </a:p>
        </p:txBody>
      </p:sp>
    </p:spTree>
    <p:extLst>
      <p:ext uri="{BB962C8B-B14F-4D97-AF65-F5344CB8AC3E}">
        <p14:creationId xmlns:p14="http://schemas.microsoft.com/office/powerpoint/2010/main" val="45189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have a very ambitious goal guiding our work around freshwater, which is to secure water for people and nature.</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143321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We have a lot of work to do.</a:t>
            </a:r>
          </a:p>
          <a:p>
            <a:r>
              <a:rPr lang="en-US" b="0" dirty="0"/>
              <a:t>When we look at the state of freshwater today, we see that it’s pretty</a:t>
            </a:r>
            <a:r>
              <a:rPr lang="en-US" b="0" baseline="0" dirty="0"/>
              <a:t> grim.</a:t>
            </a:r>
            <a:endParaRPr lang="en-US" b="0" dirty="0"/>
          </a:p>
          <a:p>
            <a:r>
              <a:rPr lang="en-US" b="0" dirty="0"/>
              <a:t>Freshwater species</a:t>
            </a:r>
            <a:r>
              <a:rPr lang="en-US" b="0" baseline="0" dirty="0"/>
              <a:t> and their habitats </a:t>
            </a:r>
            <a:r>
              <a:rPr lang="en-US" b="0" dirty="0"/>
              <a:t>are declining – and faster than marine or terrestrial species.</a:t>
            </a:r>
          </a:p>
          <a:p>
            <a:endParaRPr lang="en-US" b="0" dirty="0"/>
          </a:p>
          <a:p>
            <a:r>
              <a:rPr lang="en-US" b="0" dirty="0"/>
              <a:t>Part of the</a:t>
            </a:r>
            <a:r>
              <a:rPr lang="en-US" b="0" baseline="0" dirty="0"/>
              <a:t> challenge for freshwater is that it is so local. Improvements really must be made from the ground up. We are trying to secure basins, and promote better management of these natural resources at the right scale.</a:t>
            </a:r>
          </a:p>
          <a:p>
            <a:endParaRPr lang="en-US" b="0" baseline="0" dirty="0"/>
          </a:p>
        </p:txBody>
      </p:sp>
      <p:sp>
        <p:nvSpPr>
          <p:cNvPr id="4" name="Slide Number Placeholder 3"/>
          <p:cNvSpPr>
            <a:spLocks noGrp="1"/>
          </p:cNvSpPr>
          <p:nvPr>
            <p:ph type="sldNum" sz="quarter" idx="10"/>
          </p:nvPr>
        </p:nvSpPr>
        <p:spPr/>
        <p:txBody>
          <a:bodyPr/>
          <a:lstStyle/>
          <a:p>
            <a:fld id="{4147FE19-8C2A-B94E-959B-7B5868CD35BE}" type="slidenum">
              <a:rPr lang="en-US" smtClean="0"/>
              <a:t>5</a:t>
            </a:fld>
            <a:endParaRPr lang="en-US"/>
          </a:p>
        </p:txBody>
      </p:sp>
    </p:spTree>
    <p:extLst>
      <p:ext uri="{BB962C8B-B14F-4D97-AF65-F5344CB8AC3E}">
        <p14:creationId xmlns:p14="http://schemas.microsoft.com/office/powerpoint/2010/main" val="3995342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Unfortunately, as we sought to do this, including (or especially) to help deliver on the SDGs, we realized a few things:</a:t>
            </a:r>
          </a:p>
          <a:p>
            <a:pPr marL="228600" indent="-228600">
              <a:buAutoNum type="arabicParenR"/>
            </a:pPr>
            <a:r>
              <a:rPr lang="en-US" b="0" baseline="0" dirty="0"/>
              <a:t>In most places there is no baseline and no common understanding or what the issues are. </a:t>
            </a:r>
          </a:p>
          <a:p>
            <a:pPr marL="228600" indent="-228600">
              <a:buAutoNum type="arabicParenR"/>
            </a:pPr>
            <a:r>
              <a:rPr lang="en-US" b="0" baseline="0" dirty="0"/>
              <a:t>Without this basic understanding, it is difficult and often impossible to carve a path forward that will truly improve the health of the natural resources.</a:t>
            </a:r>
          </a:p>
          <a:p>
            <a:pPr marL="228600" indent="-228600">
              <a:buAutoNum type="arabicParenR"/>
            </a:pPr>
            <a:r>
              <a:rPr lang="en-US" b="0" baseline="0" dirty="0"/>
              <a:t>Meaningful progress will not be made unless all stakeholders are involved.</a:t>
            </a:r>
            <a:endParaRPr lang="en-US" b="0" dirty="0"/>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47FE19-8C2A-B94E-959B-7B5868CD35BE}"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880511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lack of information and engagement is largely because information about the status of basin health looks like this – if you’re lucky! In many places the information doesn’t event exist. This means decisions that affect fresh water are often made in the dark, without adequate consultation from key stakeholders, and without any real way to understand or track impacts. </a:t>
            </a:r>
          </a:p>
          <a:p>
            <a:r>
              <a:rPr lang="en-US" dirty="0">
                <a:effectLst/>
              </a:rPr>
              <a:t>[CLICK</a:t>
            </a:r>
            <a:r>
              <a:rPr lang="en-US" baseline="0" dirty="0">
                <a:effectLst/>
              </a:rPr>
              <a:t> FOR ACTION]</a:t>
            </a:r>
            <a:endParaRPr lang="en-US" dirty="0">
              <a:effectLst/>
            </a:endParaRPr>
          </a:p>
          <a:p>
            <a:r>
              <a:rPr lang="en-US" sz="1200" kern="1200" dirty="0">
                <a:solidFill>
                  <a:schemeClr val="tx1"/>
                </a:solidFill>
                <a:effectLst/>
                <a:latin typeface="+mn-lt"/>
                <a:ea typeface="+mn-ea"/>
                <a:cs typeface="+mn-cs"/>
              </a:rPr>
              <a:t>Enter basin health</a:t>
            </a:r>
            <a:r>
              <a:rPr lang="en-US" sz="1200" kern="1200" baseline="0" dirty="0">
                <a:solidFill>
                  <a:schemeClr val="tx1"/>
                </a:solidFill>
                <a:effectLst/>
                <a:latin typeface="+mn-lt"/>
                <a:ea typeface="+mn-ea"/>
                <a:cs typeface="+mn-cs"/>
              </a:rPr>
              <a:t> report cards. </a:t>
            </a:r>
            <a:r>
              <a:rPr lang="en-US" sz="1200" kern="1200" dirty="0">
                <a:solidFill>
                  <a:schemeClr val="tx1"/>
                </a:solidFill>
                <a:effectLst/>
                <a:latin typeface="+mn-lt"/>
                <a:ea typeface="+mn-ea"/>
                <a:cs typeface="+mn-cs"/>
              </a:rPr>
              <a:t>They gather and translate the information about basin health into a format that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anyone can understand</a:t>
            </a:r>
            <a:r>
              <a:rPr lang="en-US" sz="1200" kern="1200" baseline="0" dirty="0">
                <a:solidFill>
                  <a:schemeClr val="tx1"/>
                </a:solidFill>
                <a:effectLst/>
                <a:latin typeface="+mn-lt"/>
                <a:ea typeface="+mn-ea"/>
                <a:cs typeface="+mn-cs"/>
              </a:rPr>
              <a:t>. Through a ground-up process, report cards identify various indicators of basin health and assign each indicator a “grade,” reminiscent of the grades we received for different subjects in school growing up. Through this process, report cards</a:t>
            </a:r>
            <a:r>
              <a:rPr lang="en-US" sz="1200" kern="1200" dirty="0">
                <a:solidFill>
                  <a:schemeClr val="tx1"/>
                </a:solidFill>
                <a:effectLst/>
                <a:latin typeface="+mn-lt"/>
                <a:ea typeface="+mn-ea"/>
                <a:cs typeface="+mn-cs"/>
              </a:rPr>
              <a:t> provide a clear, common understanding of the health of a freshwater basin, identifying the threats and benefits in a way that can be acted upon.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8222727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because basin health isn’t limited to water quality—it includes the security</a:t>
            </a:r>
            <a:r>
              <a:rPr lang="en-US" baseline="0" dirty="0"/>
              <a:t> of all within it: animals, people, cities, forests—report cards “grade” a variety of indicators.</a:t>
            </a:r>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8</a:t>
            </a:fld>
            <a:endParaRPr lang="en-US"/>
          </a:p>
        </p:txBody>
      </p:sp>
    </p:spTree>
    <p:extLst>
      <p:ext uri="{BB962C8B-B14F-4D97-AF65-F5344CB8AC3E}">
        <p14:creationId xmlns:p14="http://schemas.microsoft.com/office/powerpoint/2010/main" val="25516951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They are like barometers. They have all this complexity</a:t>
            </a:r>
            <a:r>
              <a:rPr lang="en-US" sz="1200" b="0" i="0" kern="1200" baseline="0" dirty="0">
                <a:solidFill>
                  <a:schemeClr val="tx1"/>
                </a:solidFill>
                <a:effectLst/>
                <a:latin typeface="+mn-lt"/>
                <a:ea typeface="+mn-ea"/>
                <a:cs typeface="+mn-cs"/>
              </a:rPr>
              <a:t> underneath the surface that makes them work, but in the end, us users only see if it’s going to rain or not.</a:t>
            </a:r>
            <a:endParaRPr lang="en-US" sz="1200" b="0" i="0" kern="1200" dirty="0">
              <a:solidFill>
                <a:schemeClr val="tx1"/>
              </a:solidFill>
              <a:effectLst/>
              <a:latin typeface="+mn-lt"/>
              <a:ea typeface="+mn-ea"/>
              <a:cs typeface="+mn-cs"/>
            </a:endParaRPr>
          </a:p>
          <a:p>
            <a:endParaRPr lang="en-US" dirty="0"/>
          </a:p>
          <a:p>
            <a:r>
              <a:rPr lang="en-US" dirty="0">
                <a:effectLst/>
              </a:rPr>
              <a:t>However,</a:t>
            </a:r>
            <a:r>
              <a:rPr lang="en-US" baseline="0" dirty="0">
                <a:effectLst/>
              </a:rPr>
              <a:t> e</a:t>
            </a:r>
            <a:r>
              <a:rPr lang="en-US" dirty="0">
                <a:effectLst/>
              </a:rPr>
              <a:t>xplaining</a:t>
            </a:r>
            <a:r>
              <a:rPr lang="en-US" baseline="0" dirty="0">
                <a:effectLst/>
              </a:rPr>
              <a:t> this is complicated and often boring. So in order to promote the uptake of basin health report cards, we developed this game, Get the Grade, to illustrate how basin management decisions are and can be made.</a:t>
            </a:r>
            <a:endParaRPr lang="en-US" dirty="0"/>
          </a:p>
          <a:p>
            <a:endParaRPr lang="en-US" dirty="0"/>
          </a:p>
        </p:txBody>
      </p:sp>
      <p:sp>
        <p:nvSpPr>
          <p:cNvPr id="4" name="Slide Number Placeholder 3"/>
          <p:cNvSpPr>
            <a:spLocks noGrp="1"/>
          </p:cNvSpPr>
          <p:nvPr>
            <p:ph type="sldNum" sz="quarter" idx="10"/>
          </p:nvPr>
        </p:nvSpPr>
        <p:spPr/>
        <p:txBody>
          <a:bodyPr/>
          <a:lstStyle/>
          <a:p>
            <a:fld id="{4147FE19-8C2A-B94E-959B-7B5868CD35BE}" type="slidenum">
              <a:rPr lang="en-US" smtClean="0"/>
              <a:t>9</a:t>
            </a:fld>
            <a:endParaRPr lang="en-US"/>
          </a:p>
        </p:txBody>
      </p:sp>
    </p:spTree>
    <p:extLst>
      <p:ext uri="{BB962C8B-B14F-4D97-AF65-F5344CB8AC3E}">
        <p14:creationId xmlns:p14="http://schemas.microsoft.com/office/powerpoint/2010/main" val="1260090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e line dark box">
    <p:spTree>
      <p:nvGrpSpPr>
        <p:cNvPr id="1" name=""/>
        <p:cNvGrpSpPr/>
        <p:nvPr/>
      </p:nvGrpSpPr>
      <p:grpSpPr>
        <a:xfrm>
          <a:off x="0" y="0"/>
          <a:ext cx="0" cy="0"/>
          <a:chOff x="0" y="0"/>
          <a:chExt cx="0" cy="0"/>
        </a:xfrm>
      </p:grpSpPr>
      <p:sp>
        <p:nvSpPr>
          <p:cNvPr id="7" name="Text Placeholder 5"/>
          <p:cNvSpPr>
            <a:spLocks noGrp="1"/>
          </p:cNvSpPr>
          <p:nvPr>
            <p:ph type="body" sz="quarter" idx="12" hasCustomPrompt="1"/>
          </p:nvPr>
        </p:nvSpPr>
        <p:spPr>
          <a:xfrm>
            <a:off x="0" y="3090446"/>
            <a:ext cx="9144000" cy="677108"/>
          </a:xfrm>
          <a:prstGeom prst="rect">
            <a:avLst/>
          </a:prstGeom>
          <a:solidFill>
            <a:schemeClr val="tx1">
              <a:alpha val="43000"/>
            </a:schemeClr>
          </a:solidFill>
        </p:spPr>
        <p:txBody>
          <a:bodyPr vert="horz" wrap="square" lIns="91440" tIns="91440" rIns="91440" bIns="91440">
            <a:spAutoFit/>
          </a:bodyPr>
          <a:lstStyle>
            <a:lvl1pPr marL="0" indent="0" algn="ctr">
              <a:spcBef>
                <a:spcPts val="0"/>
              </a:spcBef>
              <a:buNone/>
              <a:defRPr sz="3200" baseline="0">
                <a:solidFill>
                  <a:schemeClr val="bg1"/>
                </a:solidFill>
              </a:defRPr>
            </a:lvl1pPr>
            <a:lvl2pPr marL="283464" indent="-342900">
              <a:spcBef>
                <a:spcPts val="432"/>
              </a:spcBef>
              <a:buFont typeface="Arial"/>
              <a:buChar char="•"/>
              <a:defRPr sz="2000"/>
            </a:lvl2pPr>
          </a:lstStyle>
          <a:p>
            <a:pPr lvl="0"/>
            <a:r>
              <a:rPr lang="en-US" dirty="0"/>
              <a:t>Title</a:t>
            </a:r>
          </a:p>
        </p:txBody>
      </p:sp>
    </p:spTree>
    <p:extLst>
      <p:ext uri="{BB962C8B-B14F-4D97-AF65-F5344CB8AC3E}">
        <p14:creationId xmlns:p14="http://schemas.microsoft.com/office/powerpoint/2010/main" val="2427079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e line light box">
    <p:spTree>
      <p:nvGrpSpPr>
        <p:cNvPr id="1" name=""/>
        <p:cNvGrpSpPr/>
        <p:nvPr/>
      </p:nvGrpSpPr>
      <p:grpSpPr>
        <a:xfrm>
          <a:off x="0" y="0"/>
          <a:ext cx="0" cy="0"/>
          <a:chOff x="0" y="0"/>
          <a:chExt cx="0" cy="0"/>
        </a:xfrm>
      </p:grpSpPr>
      <p:sp>
        <p:nvSpPr>
          <p:cNvPr id="7" name="Text Placeholder 5"/>
          <p:cNvSpPr>
            <a:spLocks noGrp="1"/>
          </p:cNvSpPr>
          <p:nvPr>
            <p:ph type="body" sz="quarter" idx="12" hasCustomPrompt="1"/>
          </p:nvPr>
        </p:nvSpPr>
        <p:spPr>
          <a:xfrm>
            <a:off x="0" y="3090446"/>
            <a:ext cx="9144000" cy="677108"/>
          </a:xfrm>
          <a:prstGeom prst="rect">
            <a:avLst/>
          </a:prstGeom>
          <a:solidFill>
            <a:schemeClr val="bg1">
              <a:alpha val="43000"/>
            </a:schemeClr>
          </a:solidFill>
        </p:spPr>
        <p:txBody>
          <a:bodyPr vert="horz" wrap="square" lIns="91440" tIns="91440" rIns="91440" bIns="91440">
            <a:spAutoFit/>
          </a:bodyPr>
          <a:lstStyle>
            <a:lvl1pPr marL="0" indent="0" algn="ctr">
              <a:spcBef>
                <a:spcPts val="0"/>
              </a:spcBef>
              <a:buNone/>
              <a:defRPr sz="3200" baseline="0">
                <a:solidFill>
                  <a:schemeClr val="tx1"/>
                </a:solidFill>
              </a:defRPr>
            </a:lvl1pPr>
            <a:lvl2pPr marL="283464" indent="-342900">
              <a:spcBef>
                <a:spcPts val="432"/>
              </a:spcBef>
              <a:buFont typeface="Arial"/>
              <a:buChar char="•"/>
              <a:defRPr sz="2000"/>
            </a:lvl2pPr>
          </a:lstStyle>
          <a:p>
            <a:pPr lvl="0"/>
            <a:r>
              <a:rPr lang="en-US" dirty="0"/>
              <a:t>Title</a:t>
            </a:r>
          </a:p>
        </p:txBody>
      </p:sp>
    </p:spTree>
    <p:extLst>
      <p:ext uri="{BB962C8B-B14F-4D97-AF65-F5344CB8AC3E}">
        <p14:creationId xmlns:p14="http://schemas.microsoft.com/office/powerpoint/2010/main" val="441894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lass box dark">
    <p:spTree>
      <p:nvGrpSpPr>
        <p:cNvPr id="1" name=""/>
        <p:cNvGrpSpPr/>
        <p:nvPr/>
      </p:nvGrpSpPr>
      <p:grpSpPr>
        <a:xfrm>
          <a:off x="0" y="0"/>
          <a:ext cx="0" cy="0"/>
          <a:chOff x="0" y="0"/>
          <a:chExt cx="0" cy="0"/>
        </a:xfrm>
      </p:grpSpPr>
      <p:sp>
        <p:nvSpPr>
          <p:cNvPr id="7" name="Text Placeholder 5"/>
          <p:cNvSpPr>
            <a:spLocks noGrp="1"/>
          </p:cNvSpPr>
          <p:nvPr>
            <p:ph type="body" sz="quarter" idx="12" hasCustomPrompt="1"/>
          </p:nvPr>
        </p:nvSpPr>
        <p:spPr>
          <a:xfrm>
            <a:off x="463738" y="1198563"/>
            <a:ext cx="3621070" cy="1200329"/>
          </a:xfrm>
          <a:prstGeom prst="rect">
            <a:avLst/>
          </a:prstGeom>
          <a:solidFill>
            <a:schemeClr val="tx1">
              <a:alpha val="45000"/>
            </a:schemeClr>
          </a:solidFill>
        </p:spPr>
        <p:txBody>
          <a:bodyPr vert="horz" lIns="182880" tIns="137160" rIns="182880" bIns="137160">
            <a:spAutoFit/>
          </a:bodyPr>
          <a:lstStyle>
            <a:lvl1pPr marL="0" indent="0">
              <a:spcBef>
                <a:spcPts val="0"/>
              </a:spcBef>
              <a:buNone/>
              <a:defRPr sz="2000" baseline="0">
                <a:solidFill>
                  <a:schemeClr val="bg1"/>
                </a:solidFill>
              </a:defRPr>
            </a:lvl1pPr>
            <a:lvl2pPr marL="283464" indent="-342900">
              <a:spcBef>
                <a:spcPts val="432"/>
              </a:spcBef>
              <a:buFont typeface="Arial"/>
              <a:buChar char="•"/>
              <a:defRPr sz="2000"/>
            </a:lvl2pPr>
          </a:lstStyle>
          <a:p>
            <a:pPr lvl="0"/>
            <a:r>
              <a:rPr lang="en-US" dirty="0"/>
              <a:t>This is a sample of a glass box text treatment to be placed on top of a photo.</a:t>
            </a:r>
          </a:p>
        </p:txBody>
      </p:sp>
    </p:spTree>
    <p:extLst>
      <p:ext uri="{BB962C8B-B14F-4D97-AF65-F5344CB8AC3E}">
        <p14:creationId xmlns:p14="http://schemas.microsoft.com/office/powerpoint/2010/main" val="1392274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lass box light">
    <p:spTree>
      <p:nvGrpSpPr>
        <p:cNvPr id="1" name=""/>
        <p:cNvGrpSpPr/>
        <p:nvPr/>
      </p:nvGrpSpPr>
      <p:grpSpPr>
        <a:xfrm>
          <a:off x="0" y="0"/>
          <a:ext cx="0" cy="0"/>
          <a:chOff x="0" y="0"/>
          <a:chExt cx="0" cy="0"/>
        </a:xfrm>
      </p:grpSpPr>
      <p:sp>
        <p:nvSpPr>
          <p:cNvPr id="8" name="Text Placeholder 5"/>
          <p:cNvSpPr>
            <a:spLocks noGrp="1"/>
          </p:cNvSpPr>
          <p:nvPr>
            <p:ph type="body" sz="quarter" idx="12" hasCustomPrompt="1"/>
          </p:nvPr>
        </p:nvSpPr>
        <p:spPr>
          <a:xfrm>
            <a:off x="463738" y="1198563"/>
            <a:ext cx="3621070" cy="1200329"/>
          </a:xfrm>
          <a:prstGeom prst="rect">
            <a:avLst/>
          </a:prstGeom>
          <a:solidFill>
            <a:schemeClr val="bg1">
              <a:alpha val="45000"/>
            </a:schemeClr>
          </a:solidFill>
        </p:spPr>
        <p:txBody>
          <a:bodyPr vert="horz" lIns="182880" tIns="137160" rIns="182880" bIns="137160">
            <a:spAutoFit/>
          </a:bodyPr>
          <a:lstStyle>
            <a:lvl1pPr marL="0" indent="0">
              <a:spcBef>
                <a:spcPts val="0"/>
              </a:spcBef>
              <a:buNone/>
              <a:defRPr sz="2000" baseline="0">
                <a:solidFill>
                  <a:srgbClr val="000000"/>
                </a:solidFill>
              </a:defRPr>
            </a:lvl1pPr>
            <a:lvl2pPr marL="283464" indent="-342900">
              <a:spcBef>
                <a:spcPts val="432"/>
              </a:spcBef>
              <a:buFont typeface="Arial"/>
              <a:buChar char="•"/>
              <a:defRPr sz="2000"/>
            </a:lvl2pPr>
          </a:lstStyle>
          <a:p>
            <a:pPr lvl="0"/>
            <a:r>
              <a:rPr lang="en-US" dirty="0"/>
              <a:t>This is a sample of a glass box text treatment to be placed on top of a photo.</a:t>
            </a:r>
          </a:p>
        </p:txBody>
      </p:sp>
    </p:spTree>
    <p:extLst>
      <p:ext uri="{BB962C8B-B14F-4D97-AF65-F5344CB8AC3E}">
        <p14:creationId xmlns:p14="http://schemas.microsoft.com/office/powerpoint/2010/main" val="2513484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2"/>
          <p:cNvSpPr>
            <a:spLocks noGrp="1"/>
          </p:cNvSpPr>
          <p:nvPr>
            <p:ph idx="1"/>
          </p:nvPr>
        </p:nvSpPr>
        <p:spPr>
          <a:xfrm>
            <a:off x="462029" y="1200150"/>
            <a:ext cx="8229600" cy="5083391"/>
          </a:xfrm>
          <a:prstGeom prst="rect">
            <a:avLst/>
          </a:prstGeom>
        </p:spPr>
        <p:txBody>
          <a:bodyPr lIns="0" tIns="0" rIns="0" bIns="0"/>
          <a:lstStyle>
            <a:lvl1pPr marL="0" indent="0">
              <a:spcBef>
                <a:spcPts val="432"/>
              </a:spcBef>
              <a:buNone/>
              <a:defRPr sz="2000"/>
            </a:lvl1pPr>
            <a:lvl3pPr marL="397764" indent="-342900">
              <a:spcBef>
                <a:spcPts val="432"/>
              </a:spcBef>
              <a:buFont typeface="Arial"/>
              <a:buChar char="•"/>
              <a:defRPr sz="2000"/>
            </a:lvl3pPr>
          </a:lstStyle>
          <a:p>
            <a:pPr lvl="0"/>
            <a:r>
              <a:rPr lang="en-US" dirty="0"/>
              <a:t>Click to edit Master text styles</a:t>
            </a:r>
          </a:p>
          <a:p>
            <a:pPr lvl="2"/>
            <a:r>
              <a:rPr lang="en-US" dirty="0"/>
              <a:t>Second Level</a:t>
            </a:r>
          </a:p>
        </p:txBody>
      </p:sp>
      <p:sp>
        <p:nvSpPr>
          <p:cNvPr id="6" name="Title 1"/>
          <p:cNvSpPr>
            <a:spLocks noGrp="1"/>
          </p:cNvSpPr>
          <p:nvPr>
            <p:ph type="title"/>
          </p:nvPr>
        </p:nvSpPr>
        <p:spPr>
          <a:xfrm>
            <a:off x="463749" y="335563"/>
            <a:ext cx="8248313" cy="701675"/>
          </a:xfrm>
          <a:prstGeom prst="rect">
            <a:avLst/>
          </a:prstGeom>
        </p:spPr>
        <p:txBody>
          <a:bodyPr lIns="0" tIns="0" rIns="0" bIns="0" anchor="ctr"/>
          <a:lstStyle>
            <a:lvl1pPr algn="l">
              <a:defRPr sz="2800">
                <a:solidFill>
                  <a:srgbClr val="31859C"/>
                </a:solidFill>
              </a:defRPr>
            </a:lvl1pPr>
          </a:lstStyle>
          <a:p>
            <a:r>
              <a:rPr lang="en-US" dirty="0"/>
              <a:t>Click to edit Master title style</a:t>
            </a:r>
          </a:p>
        </p:txBody>
      </p:sp>
    </p:spTree>
    <p:extLst>
      <p:ext uri="{BB962C8B-B14F-4D97-AF65-F5344CB8AC3E}">
        <p14:creationId xmlns:p14="http://schemas.microsoft.com/office/powerpoint/2010/main" val="2558731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011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15" name="Rectangle 14"/>
          <p:cNvSpPr/>
          <p:nvPr userDrawn="1"/>
        </p:nvSpPr>
        <p:spPr>
          <a:xfrm>
            <a:off x="-470213" y="0"/>
            <a:ext cx="9614214" cy="6858000"/>
          </a:xfrm>
          <a:prstGeom prst="rect">
            <a:avLst/>
          </a:prstGeom>
          <a:gradFill flip="none" rotWithShape="1">
            <a:gsLst>
              <a:gs pos="0">
                <a:schemeClr val="bg1">
                  <a:alpha val="0"/>
                </a:schemeClr>
              </a:gs>
              <a:gs pos="100000">
                <a:schemeClr val="tx1">
                  <a:alpha val="3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lIns="82543" tIns="41271" rIns="82543" bIns="41271" rtlCol="0" anchor="ctr"/>
          <a:lstStyle/>
          <a:p>
            <a:pPr algn="ctr"/>
            <a:endParaRPr lang="en-US"/>
          </a:p>
        </p:txBody>
      </p:sp>
      <p:sp>
        <p:nvSpPr>
          <p:cNvPr id="2" name="Title 1"/>
          <p:cNvSpPr>
            <a:spLocks noGrp="1"/>
          </p:cNvSpPr>
          <p:nvPr>
            <p:ph type="ctrTitle"/>
          </p:nvPr>
        </p:nvSpPr>
        <p:spPr>
          <a:xfrm>
            <a:off x="2788825" y="4816930"/>
            <a:ext cx="5523902" cy="822095"/>
          </a:xfrm>
          <a:prstGeom prst="rect">
            <a:avLst/>
          </a:prstGeom>
          <a:effectLst>
            <a:outerShdw blurRad="508000" dist="38100" dir="2700000">
              <a:srgbClr val="000000">
                <a:alpha val="80000"/>
              </a:srgbClr>
            </a:outerShdw>
          </a:effectLst>
        </p:spPr>
        <p:txBody>
          <a:bodyPr>
            <a:noAutofit/>
          </a:bodyPr>
          <a:lstStyle>
            <a:lvl1pPr algn="r">
              <a:defRPr sz="2800" b="1" spc="-135">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3810001" y="5557381"/>
            <a:ext cx="4484811" cy="423084"/>
          </a:xfrm>
          <a:prstGeom prst="rect">
            <a:avLst/>
          </a:prstGeom>
          <a:effectLst>
            <a:outerShdw blurRad="508000" dist="38100" dir="2700000">
              <a:srgbClr val="000000">
                <a:alpha val="80000"/>
              </a:srgbClr>
            </a:outerShdw>
          </a:effectLst>
        </p:spPr>
        <p:txBody>
          <a:bodyPr>
            <a:normAutofit/>
          </a:bodyPr>
          <a:lstStyle>
            <a:lvl1pPr marL="0" indent="0" algn="r">
              <a:buNone/>
              <a:defRPr sz="1300">
                <a:solidFill>
                  <a:srgbClr val="FFFFFF"/>
                </a:solidFill>
                <a:latin typeface="+mn-lt"/>
                <a:cs typeface="Georgia" panose="02040502050405020303" pitchFamily="18" charset="0"/>
              </a:defRPr>
            </a:lvl1pPr>
            <a:lvl2pPr marL="412714" indent="0" algn="ctr">
              <a:buNone/>
              <a:defRPr>
                <a:solidFill>
                  <a:schemeClr val="tx1">
                    <a:tint val="75000"/>
                  </a:schemeClr>
                </a:solidFill>
              </a:defRPr>
            </a:lvl2pPr>
            <a:lvl3pPr marL="825429" indent="0" algn="ctr">
              <a:buNone/>
              <a:defRPr>
                <a:solidFill>
                  <a:schemeClr val="tx1">
                    <a:tint val="75000"/>
                  </a:schemeClr>
                </a:solidFill>
              </a:defRPr>
            </a:lvl3pPr>
            <a:lvl4pPr marL="1238143" indent="0" algn="ctr">
              <a:buNone/>
              <a:defRPr>
                <a:solidFill>
                  <a:schemeClr val="tx1">
                    <a:tint val="75000"/>
                  </a:schemeClr>
                </a:solidFill>
              </a:defRPr>
            </a:lvl4pPr>
            <a:lvl5pPr marL="1650858" indent="0" algn="ctr">
              <a:buNone/>
              <a:defRPr>
                <a:solidFill>
                  <a:schemeClr val="tx1">
                    <a:tint val="75000"/>
                  </a:schemeClr>
                </a:solidFill>
              </a:defRPr>
            </a:lvl5pPr>
            <a:lvl6pPr marL="2063572" indent="0" algn="ctr">
              <a:buNone/>
              <a:defRPr>
                <a:solidFill>
                  <a:schemeClr val="tx1">
                    <a:tint val="75000"/>
                  </a:schemeClr>
                </a:solidFill>
              </a:defRPr>
            </a:lvl6pPr>
            <a:lvl7pPr marL="2476287" indent="0" algn="ctr">
              <a:buNone/>
              <a:defRPr>
                <a:solidFill>
                  <a:schemeClr val="tx1">
                    <a:tint val="75000"/>
                  </a:schemeClr>
                </a:solidFill>
              </a:defRPr>
            </a:lvl7pPr>
            <a:lvl8pPr marL="2889001" indent="0" algn="ctr">
              <a:buNone/>
              <a:defRPr>
                <a:solidFill>
                  <a:schemeClr val="tx1">
                    <a:tint val="75000"/>
                  </a:schemeClr>
                </a:solidFill>
              </a:defRPr>
            </a:lvl8pPr>
            <a:lvl9pPr marL="3301716"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477326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go Slide">
    <p:bg>
      <p:bgPr>
        <a:solidFill>
          <a:srgbClr val="EEECE1"/>
        </a:solidFill>
        <a:effectLst/>
      </p:bgPr>
    </p:bg>
    <p:spTree>
      <p:nvGrpSpPr>
        <p:cNvPr id="1" name=""/>
        <p:cNvGrpSpPr/>
        <p:nvPr/>
      </p:nvGrpSpPr>
      <p:grpSpPr>
        <a:xfrm>
          <a:off x="0" y="0"/>
          <a:ext cx="0" cy="0"/>
          <a:chOff x="0" y="0"/>
          <a:chExt cx="0" cy="0"/>
        </a:xfrm>
      </p:grpSpPr>
      <p:pic>
        <p:nvPicPr>
          <p:cNvPr id="7" name="Picture 6" descr="WWF_25mm_no_tab.png"/>
          <p:cNvPicPr>
            <a:picLocks noChangeAspect="1"/>
          </p:cNvPicPr>
          <p:nvPr userDrawn="1"/>
        </p:nvPicPr>
        <p:blipFill>
          <a:blip r:embed="rId2" cstate="print"/>
          <a:stretch>
            <a:fillRect/>
          </a:stretch>
        </p:blipFill>
        <p:spPr>
          <a:xfrm>
            <a:off x="3527197" y="1868013"/>
            <a:ext cx="2089607" cy="3121974"/>
          </a:xfrm>
          <a:prstGeom prst="rect">
            <a:avLst/>
          </a:prstGeom>
        </p:spPr>
      </p:pic>
    </p:spTree>
    <p:extLst>
      <p:ext uri="{BB962C8B-B14F-4D97-AF65-F5344CB8AC3E}">
        <p14:creationId xmlns:p14="http://schemas.microsoft.com/office/powerpoint/2010/main" val="1022572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GB"/>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809C1482-B441-1F4F-88AD-E62E89C22240}" type="datetimeFigureOut">
              <a:rPr lang="en-GB"/>
              <a:pPr/>
              <a:t>08/05/2017</a:t>
            </a:fld>
            <a:endParaRPr lang="en-GB"/>
          </a:p>
        </p:txBody>
      </p:sp>
      <p:sp>
        <p:nvSpPr>
          <p:cNvPr id="4"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endParaRPr lang="en-GB"/>
          </a:p>
        </p:txBody>
      </p:sp>
      <p:sp>
        <p:nvSpPr>
          <p:cNvPr id="5"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DC381D96-CE74-5241-B2DA-F5FF6C89650E}" type="slidenum">
              <a:rPr lang="en-GB"/>
              <a:pPr/>
              <a:t>‹#›</a:t>
            </a:fld>
            <a:endParaRPr lang="en-GB"/>
          </a:p>
        </p:txBody>
      </p:sp>
    </p:spTree>
    <p:extLst>
      <p:ext uri="{BB962C8B-B14F-4D97-AF65-F5344CB8AC3E}">
        <p14:creationId xmlns:p14="http://schemas.microsoft.com/office/powerpoint/2010/main" val="30741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1580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 id="2147483656" r:id="rId6"/>
    <p:sldLayoutId id="2147483685" r:id="rId7"/>
    <p:sldLayoutId id="2147483659" r:id="rId8"/>
    <p:sldLayoutId id="2147483686"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25.jpeg"/><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_2075.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14"/>
            <a:ext cx="9144000" cy="6857286"/>
          </a:xfrm>
          <a:prstGeom prst="rect">
            <a:avLst/>
          </a:prstGeom>
        </p:spPr>
      </p:pic>
      <p:pic>
        <p:nvPicPr>
          <p:cNvPr id="3" name="Picture 2" descr="test header 2.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3600" y="4906546"/>
            <a:ext cx="11216716" cy="2776954"/>
          </a:xfrm>
          <a:prstGeom prst="rect">
            <a:avLst/>
          </a:prstGeom>
        </p:spPr>
      </p:pic>
      <p:sp>
        <p:nvSpPr>
          <p:cNvPr id="2" name="Text Placeholder 1"/>
          <p:cNvSpPr>
            <a:spLocks noGrp="1"/>
          </p:cNvSpPr>
          <p:nvPr>
            <p:ph type="body" sz="quarter" idx="12"/>
          </p:nvPr>
        </p:nvSpPr>
        <p:spPr>
          <a:xfrm>
            <a:off x="-266700" y="5660192"/>
            <a:ext cx="9144000" cy="861774"/>
          </a:xfrm>
          <a:noFill/>
        </p:spPr>
        <p:txBody>
          <a:bodyPr/>
          <a:lstStyle/>
          <a:p>
            <a:pPr algn="r"/>
            <a:r>
              <a:rPr lang="en-US" sz="2400" b="1" dirty="0">
                <a:solidFill>
                  <a:schemeClr val="tx1"/>
                </a:solidFill>
              </a:rPr>
              <a:t>Basin Report Card Game</a:t>
            </a:r>
          </a:p>
          <a:p>
            <a:pPr algn="r"/>
            <a:r>
              <a:rPr lang="en-US" sz="2000" i="1" dirty="0">
                <a:solidFill>
                  <a:schemeClr val="tx1"/>
                </a:solidFill>
              </a:rPr>
              <a:t>GEF ECW</a:t>
            </a:r>
          </a:p>
        </p:txBody>
      </p:sp>
      <p:pic>
        <p:nvPicPr>
          <p:cNvPr id="6" name="Picture 5" descr="WWF_25mm_tab.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98242" y="254000"/>
            <a:ext cx="679058" cy="901700"/>
          </a:xfrm>
          <a:prstGeom prst="rect">
            <a:avLst/>
          </a:prstGeom>
        </p:spPr>
      </p:pic>
      <p:pic>
        <p:nvPicPr>
          <p:cNvPr id="10" name="Picture 9" descr="gtg.png"/>
          <p:cNvPicPr>
            <a:picLocks noChangeAspect="1"/>
          </p:cNvPicPr>
          <p:nvPr/>
        </p:nvPicPr>
        <p:blipFill>
          <a:blip r:embed="rId6" cstate="screen">
            <a:lum bright="70000" contrast="-70000"/>
            <a:extLst>
              <a:ext uri="{28A0092B-C50C-407E-A947-70E740481C1C}">
                <a14:useLocalDpi xmlns:a14="http://schemas.microsoft.com/office/drawing/2010/main"/>
              </a:ext>
            </a:extLst>
          </a:blip>
          <a:stretch>
            <a:fillRect/>
          </a:stretch>
        </p:blipFill>
        <p:spPr>
          <a:xfrm>
            <a:off x="463738" y="317500"/>
            <a:ext cx="2376714" cy="1300265"/>
          </a:xfrm>
          <a:prstGeom prst="rect">
            <a:avLst/>
          </a:prstGeom>
        </p:spPr>
      </p:pic>
    </p:spTree>
    <p:extLst>
      <p:ext uri="{BB962C8B-B14F-4D97-AF65-F5344CB8AC3E}">
        <p14:creationId xmlns:p14="http://schemas.microsoft.com/office/powerpoint/2010/main" val="4057828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orld map - pipeline countries.png"/>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03200" y="876300"/>
            <a:ext cx="9347200" cy="5148425"/>
          </a:xfrm>
          <a:prstGeom prst="rect">
            <a:avLst/>
          </a:prstGeom>
        </p:spPr>
      </p:pic>
    </p:spTree>
    <p:extLst>
      <p:ext uri="{BB962C8B-B14F-4D97-AF65-F5344CB8AC3E}">
        <p14:creationId xmlns:p14="http://schemas.microsoft.com/office/powerpoint/2010/main" val="1371898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1230.JPG"/>
          <p:cNvPicPr>
            <a:picLocks noChangeAspect="1"/>
          </p:cNvPicPr>
          <p:nvPr/>
        </p:nvPicPr>
        <p:blipFill rotWithShape="1">
          <a:blip r:embed="rId3" cstate="screen">
            <a:extLst>
              <a:ext uri="{28A0092B-C50C-407E-A947-70E740481C1C}">
                <a14:useLocalDpi xmlns:a14="http://schemas.microsoft.com/office/drawing/2010/main" val="0"/>
              </a:ext>
            </a:extLst>
          </a:blip>
          <a:srcRect l="2925" t="2072" r="12046"/>
          <a:stretch/>
        </p:blipFill>
        <p:spPr>
          <a:xfrm>
            <a:off x="1" y="-156305"/>
            <a:ext cx="9144000" cy="7020821"/>
          </a:xfrm>
          <a:prstGeom prst="rect">
            <a:avLst/>
          </a:prstGeom>
        </p:spPr>
      </p:pic>
      <p:sp>
        <p:nvSpPr>
          <p:cNvPr id="6" name="Text Placeholder 5"/>
          <p:cNvSpPr>
            <a:spLocks noGrp="1"/>
          </p:cNvSpPr>
          <p:nvPr>
            <p:ph type="body" sz="quarter" idx="12"/>
          </p:nvPr>
        </p:nvSpPr>
        <p:spPr>
          <a:xfrm>
            <a:off x="3251200" y="4957763"/>
            <a:ext cx="2787462" cy="1697037"/>
          </a:xfrm>
        </p:spPr>
        <p:txBody>
          <a:bodyPr/>
          <a:lstStyle/>
          <a:p>
            <a:endParaRPr lang="en-US" dirty="0"/>
          </a:p>
        </p:txBody>
      </p:sp>
      <p:pic>
        <p:nvPicPr>
          <p:cNvPr id="8" name="Picture 7" descr="gtg.png"/>
          <p:cNvPicPr>
            <a:picLocks noChangeAspect="1"/>
          </p:cNvPicPr>
          <p:nvPr/>
        </p:nvPicPr>
        <p:blipFill>
          <a:blip r:embed="rId4" cstate="screen">
            <a:lum bright="70000" contrast="-70000"/>
            <a:extLst>
              <a:ext uri="{28A0092B-C50C-407E-A947-70E740481C1C}">
                <a14:useLocalDpi xmlns:a14="http://schemas.microsoft.com/office/drawing/2010/main"/>
              </a:ext>
            </a:extLst>
          </a:blip>
          <a:stretch>
            <a:fillRect/>
          </a:stretch>
        </p:blipFill>
        <p:spPr>
          <a:xfrm>
            <a:off x="3378200" y="5135563"/>
            <a:ext cx="2376714" cy="1300265"/>
          </a:xfrm>
          <a:prstGeom prst="rect">
            <a:avLst/>
          </a:prstGeom>
        </p:spPr>
      </p:pic>
    </p:spTree>
    <p:extLst>
      <p:ext uri="{BB962C8B-B14F-4D97-AF65-F5344CB8AC3E}">
        <p14:creationId xmlns:p14="http://schemas.microsoft.com/office/powerpoint/2010/main" val="4239634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ame Map - new design with basins.png"/>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812800"/>
            <a:ext cx="9144000" cy="5218231"/>
          </a:xfrm>
          <a:prstGeom prst="rect">
            <a:avLst/>
          </a:prstGeom>
        </p:spPr>
      </p:pic>
    </p:spTree>
    <p:extLst>
      <p:ext uri="{BB962C8B-B14F-4D97-AF65-F5344CB8AC3E}">
        <p14:creationId xmlns:p14="http://schemas.microsoft.com/office/powerpoint/2010/main" val="29580561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P0A2280.JPG"/>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0"/>
            <a:ext cx="10287000" cy="6858000"/>
          </a:xfrm>
          <a:prstGeom prst="rect">
            <a:avLst/>
          </a:prstGeom>
        </p:spPr>
      </p:pic>
    </p:spTree>
    <p:extLst>
      <p:ext uri="{BB962C8B-B14F-4D97-AF65-F5344CB8AC3E}">
        <p14:creationId xmlns:p14="http://schemas.microsoft.com/office/powerpoint/2010/main" val="4046821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p Arrow 3"/>
          <p:cNvSpPr/>
          <p:nvPr/>
        </p:nvSpPr>
        <p:spPr>
          <a:xfrm>
            <a:off x="2946400" y="304800"/>
            <a:ext cx="3327400" cy="6096000"/>
          </a:xfrm>
          <a:prstGeom prst="upArrow">
            <a:avLst/>
          </a:prstGeom>
          <a:gradFill>
            <a:gsLst>
              <a:gs pos="0">
                <a:schemeClr val="accent6"/>
              </a:gs>
              <a:gs pos="89000">
                <a:schemeClr val="accent2"/>
              </a:gs>
              <a:gs pos="50000">
                <a:schemeClr val="accent4"/>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t>A</a:t>
            </a:r>
          </a:p>
          <a:p>
            <a:pPr algn="ctr"/>
            <a:endParaRPr lang="en-US" sz="3600" b="1" dirty="0"/>
          </a:p>
          <a:p>
            <a:pPr algn="ctr"/>
            <a:r>
              <a:rPr lang="en-US" sz="3600" b="1" dirty="0"/>
              <a:t>B</a:t>
            </a:r>
          </a:p>
          <a:p>
            <a:pPr algn="ctr"/>
            <a:endParaRPr lang="en-US" sz="3600" b="1" dirty="0"/>
          </a:p>
          <a:p>
            <a:pPr algn="ctr"/>
            <a:r>
              <a:rPr lang="en-US" sz="3600" b="1" dirty="0"/>
              <a:t>C</a:t>
            </a:r>
          </a:p>
          <a:p>
            <a:pPr algn="ctr"/>
            <a:endParaRPr lang="en-US" sz="3600" b="1" dirty="0"/>
          </a:p>
          <a:p>
            <a:pPr algn="ctr"/>
            <a:r>
              <a:rPr lang="en-US" sz="3600" b="1" dirty="0"/>
              <a:t>D</a:t>
            </a:r>
          </a:p>
          <a:p>
            <a:pPr algn="ctr"/>
            <a:endParaRPr lang="en-US" sz="3600" b="1" dirty="0"/>
          </a:p>
          <a:p>
            <a:pPr algn="ctr"/>
            <a:r>
              <a:rPr lang="en-US" sz="3600" b="1" dirty="0"/>
              <a:t>F</a:t>
            </a:r>
          </a:p>
        </p:txBody>
      </p:sp>
      <p:sp>
        <p:nvSpPr>
          <p:cNvPr id="5" name="TextBox 4"/>
          <p:cNvSpPr txBox="1"/>
          <p:nvPr/>
        </p:nvSpPr>
        <p:spPr>
          <a:xfrm>
            <a:off x="698500" y="1295400"/>
            <a:ext cx="1905000" cy="5029200"/>
          </a:xfrm>
          <a:prstGeom prst="rect">
            <a:avLst/>
          </a:prstGeom>
          <a:noFill/>
        </p:spPr>
        <p:txBody>
          <a:bodyPr wrap="square" lIns="0" tIns="0" rIns="0" bIns="0" rtlCol="0">
            <a:noAutofit/>
          </a:bodyPr>
          <a:lstStyle/>
          <a:p>
            <a:pPr algn="ctr">
              <a:spcAft>
                <a:spcPts val="200"/>
              </a:spcAft>
            </a:pPr>
            <a:r>
              <a:rPr lang="en-US" sz="2400" b="1" dirty="0">
                <a:solidFill>
                  <a:schemeClr val="accent2"/>
                </a:solidFill>
                <a:ea typeface="ＭＳ 明朝"/>
                <a:cs typeface="Arial"/>
              </a:rPr>
              <a:t>90% - 100%</a:t>
            </a:r>
          </a:p>
          <a:p>
            <a:pPr algn="ctr">
              <a:spcAft>
                <a:spcPts val="200"/>
              </a:spcAft>
            </a:pPr>
            <a:endParaRPr lang="en-US" sz="2400" b="1" dirty="0">
              <a:ea typeface="ＭＳ 明朝"/>
              <a:cs typeface="Arial"/>
            </a:endParaRPr>
          </a:p>
          <a:p>
            <a:pPr algn="ctr">
              <a:spcAft>
                <a:spcPts val="200"/>
              </a:spcAft>
            </a:pPr>
            <a:endParaRPr lang="en-US" sz="2400" b="1" dirty="0">
              <a:ea typeface="ＭＳ 明朝"/>
              <a:cs typeface="Arial"/>
            </a:endParaRPr>
          </a:p>
          <a:p>
            <a:pPr algn="ctr">
              <a:spcAft>
                <a:spcPts val="200"/>
              </a:spcAft>
            </a:pPr>
            <a:r>
              <a:rPr lang="en-US" sz="2400" b="1" dirty="0">
                <a:solidFill>
                  <a:schemeClr val="accent4"/>
                </a:solidFill>
                <a:ea typeface="ＭＳ 明朝"/>
                <a:cs typeface="Arial"/>
              </a:rPr>
              <a:t>80% - 89%</a:t>
            </a:r>
          </a:p>
          <a:p>
            <a:pPr algn="ctr">
              <a:spcAft>
                <a:spcPts val="200"/>
              </a:spcAft>
            </a:pPr>
            <a:endParaRPr lang="en-US" sz="2400" b="1" dirty="0">
              <a:ea typeface="ＭＳ 明朝"/>
              <a:cs typeface="Arial"/>
            </a:endParaRPr>
          </a:p>
          <a:p>
            <a:pPr algn="ctr">
              <a:spcAft>
                <a:spcPts val="200"/>
              </a:spcAft>
            </a:pPr>
            <a:endParaRPr lang="en-US" sz="2400" b="1" dirty="0">
              <a:ea typeface="ＭＳ 明朝"/>
              <a:cs typeface="Arial"/>
            </a:endParaRPr>
          </a:p>
          <a:p>
            <a:pPr algn="ctr">
              <a:spcAft>
                <a:spcPts val="200"/>
              </a:spcAft>
            </a:pPr>
            <a:r>
              <a:rPr lang="en-US" sz="2400" b="1" dirty="0">
                <a:solidFill>
                  <a:schemeClr val="accent5"/>
                </a:solidFill>
                <a:ea typeface="ＭＳ 明朝"/>
                <a:cs typeface="Arial"/>
              </a:rPr>
              <a:t>70% - 79%</a:t>
            </a:r>
          </a:p>
          <a:p>
            <a:pPr algn="ctr">
              <a:spcAft>
                <a:spcPts val="200"/>
              </a:spcAft>
            </a:pPr>
            <a:endParaRPr lang="en-US" sz="2400" b="1" dirty="0">
              <a:ea typeface="ＭＳ 明朝"/>
              <a:cs typeface="Arial"/>
            </a:endParaRPr>
          </a:p>
          <a:p>
            <a:pPr algn="ctr">
              <a:spcAft>
                <a:spcPts val="200"/>
              </a:spcAft>
            </a:pPr>
            <a:endParaRPr lang="en-US" sz="2400" b="1" dirty="0">
              <a:ea typeface="ＭＳ 明朝"/>
              <a:cs typeface="Arial"/>
            </a:endParaRPr>
          </a:p>
          <a:p>
            <a:pPr algn="ctr">
              <a:spcAft>
                <a:spcPts val="200"/>
              </a:spcAft>
            </a:pPr>
            <a:r>
              <a:rPr lang="en-US" sz="2400" b="1" dirty="0">
                <a:solidFill>
                  <a:srgbClr val="FF0000"/>
                </a:solidFill>
                <a:ea typeface="ＭＳ 明朝"/>
                <a:cs typeface="Arial"/>
              </a:rPr>
              <a:t>60% - 69%</a:t>
            </a:r>
          </a:p>
          <a:p>
            <a:pPr algn="ctr">
              <a:spcAft>
                <a:spcPts val="200"/>
              </a:spcAft>
            </a:pPr>
            <a:endParaRPr lang="en-US" sz="2400" b="1" dirty="0">
              <a:ea typeface="ＭＳ 明朝"/>
              <a:cs typeface="Arial"/>
            </a:endParaRPr>
          </a:p>
          <a:p>
            <a:pPr algn="ctr">
              <a:spcAft>
                <a:spcPts val="200"/>
              </a:spcAft>
            </a:pPr>
            <a:endParaRPr lang="en-US" sz="2400" b="1" dirty="0">
              <a:ea typeface="ＭＳ 明朝"/>
              <a:cs typeface="Arial"/>
            </a:endParaRPr>
          </a:p>
          <a:p>
            <a:pPr algn="ctr">
              <a:spcAft>
                <a:spcPts val="200"/>
              </a:spcAft>
            </a:pPr>
            <a:r>
              <a:rPr lang="en-US" sz="2400" b="1" dirty="0">
                <a:solidFill>
                  <a:schemeClr val="accent6"/>
                </a:solidFill>
                <a:ea typeface="ＭＳ 明朝"/>
                <a:cs typeface="Arial"/>
              </a:rPr>
              <a:t>0% - 59%</a:t>
            </a:r>
          </a:p>
        </p:txBody>
      </p:sp>
      <p:sp>
        <p:nvSpPr>
          <p:cNvPr id="6" name="TextBox 5"/>
          <p:cNvSpPr txBox="1"/>
          <p:nvPr/>
        </p:nvSpPr>
        <p:spPr>
          <a:xfrm>
            <a:off x="5905500" y="1295400"/>
            <a:ext cx="1905000" cy="5029200"/>
          </a:xfrm>
          <a:prstGeom prst="rect">
            <a:avLst/>
          </a:prstGeom>
          <a:noFill/>
        </p:spPr>
        <p:txBody>
          <a:bodyPr wrap="square" lIns="0" tIns="0" rIns="0" bIns="0" rtlCol="0">
            <a:noAutofit/>
          </a:bodyPr>
          <a:lstStyle/>
          <a:p>
            <a:pPr algn="ctr">
              <a:spcAft>
                <a:spcPts val="200"/>
              </a:spcAft>
            </a:pPr>
            <a:r>
              <a:rPr lang="en-US" sz="2400" b="1" dirty="0">
                <a:solidFill>
                  <a:schemeClr val="accent2"/>
                </a:solidFill>
                <a:ea typeface="ＭＳ 明朝"/>
                <a:cs typeface="Arial"/>
              </a:rPr>
              <a:t>AA or T</a:t>
            </a:r>
          </a:p>
          <a:p>
            <a:pPr algn="ctr">
              <a:spcAft>
                <a:spcPts val="200"/>
              </a:spcAft>
            </a:pPr>
            <a:endParaRPr lang="en-US" sz="2400" b="1" dirty="0">
              <a:ea typeface="ＭＳ 明朝"/>
              <a:cs typeface="Arial"/>
            </a:endParaRPr>
          </a:p>
          <a:p>
            <a:pPr algn="ctr">
              <a:spcAft>
                <a:spcPts val="200"/>
              </a:spcAft>
            </a:pPr>
            <a:endParaRPr lang="en-US" sz="2400" b="1" dirty="0">
              <a:ea typeface="ＭＳ 明朝"/>
              <a:cs typeface="Arial"/>
            </a:endParaRPr>
          </a:p>
          <a:p>
            <a:pPr algn="ctr">
              <a:spcAft>
                <a:spcPts val="200"/>
              </a:spcAft>
            </a:pPr>
            <a:r>
              <a:rPr lang="en-US" sz="2400" b="1" dirty="0">
                <a:solidFill>
                  <a:schemeClr val="accent4"/>
                </a:solidFill>
                <a:ea typeface="ＭＳ 明朝"/>
                <a:cs typeface="Arial"/>
              </a:rPr>
              <a:t>A</a:t>
            </a:r>
          </a:p>
          <a:p>
            <a:pPr algn="ctr">
              <a:spcAft>
                <a:spcPts val="200"/>
              </a:spcAft>
            </a:pPr>
            <a:endParaRPr lang="en-US" sz="2400" b="1" dirty="0">
              <a:ea typeface="ＭＳ 明朝"/>
              <a:cs typeface="Arial"/>
            </a:endParaRPr>
          </a:p>
          <a:p>
            <a:pPr algn="ctr">
              <a:spcAft>
                <a:spcPts val="200"/>
              </a:spcAft>
            </a:pPr>
            <a:endParaRPr lang="en-US" sz="2400" b="1" dirty="0">
              <a:ea typeface="ＭＳ 明朝"/>
              <a:cs typeface="Arial"/>
            </a:endParaRPr>
          </a:p>
          <a:p>
            <a:pPr algn="ctr">
              <a:spcAft>
                <a:spcPts val="200"/>
              </a:spcAft>
            </a:pPr>
            <a:r>
              <a:rPr lang="en-US" sz="2400" b="1" dirty="0">
                <a:solidFill>
                  <a:schemeClr val="accent5"/>
                </a:solidFill>
                <a:ea typeface="ＭＳ 明朝"/>
                <a:cs typeface="Arial"/>
              </a:rPr>
              <a:t>B</a:t>
            </a:r>
          </a:p>
          <a:p>
            <a:pPr algn="ctr">
              <a:spcAft>
                <a:spcPts val="200"/>
              </a:spcAft>
            </a:pPr>
            <a:endParaRPr lang="en-US" sz="2400" b="1" dirty="0">
              <a:ea typeface="ＭＳ 明朝"/>
              <a:cs typeface="Arial"/>
            </a:endParaRPr>
          </a:p>
          <a:p>
            <a:pPr algn="ctr">
              <a:spcAft>
                <a:spcPts val="200"/>
              </a:spcAft>
            </a:pPr>
            <a:endParaRPr lang="en-US" sz="2400" b="1" dirty="0">
              <a:ea typeface="ＭＳ 明朝"/>
              <a:cs typeface="Arial"/>
            </a:endParaRPr>
          </a:p>
          <a:p>
            <a:pPr algn="ctr">
              <a:spcAft>
                <a:spcPts val="200"/>
              </a:spcAft>
            </a:pPr>
            <a:r>
              <a:rPr lang="en-US" sz="2400" b="1" dirty="0">
                <a:solidFill>
                  <a:srgbClr val="FF0000"/>
                </a:solidFill>
                <a:ea typeface="ＭＳ 明朝"/>
                <a:cs typeface="Arial"/>
              </a:rPr>
              <a:t>C</a:t>
            </a:r>
          </a:p>
          <a:p>
            <a:pPr algn="ctr">
              <a:spcAft>
                <a:spcPts val="200"/>
              </a:spcAft>
            </a:pPr>
            <a:endParaRPr lang="en-US" sz="2400" b="1" dirty="0">
              <a:ea typeface="ＭＳ 明朝"/>
              <a:cs typeface="Arial"/>
            </a:endParaRPr>
          </a:p>
          <a:p>
            <a:pPr algn="ctr">
              <a:spcAft>
                <a:spcPts val="200"/>
              </a:spcAft>
            </a:pPr>
            <a:endParaRPr lang="en-US" sz="2400" b="1" dirty="0">
              <a:ea typeface="ＭＳ 明朝"/>
              <a:cs typeface="Arial"/>
            </a:endParaRPr>
          </a:p>
          <a:p>
            <a:pPr algn="ctr">
              <a:spcAft>
                <a:spcPts val="200"/>
              </a:spcAft>
            </a:pPr>
            <a:r>
              <a:rPr lang="en-US" sz="2400" b="1" dirty="0">
                <a:solidFill>
                  <a:schemeClr val="accent6"/>
                </a:solidFill>
                <a:ea typeface="ＭＳ 明朝"/>
                <a:cs typeface="Arial"/>
              </a:rPr>
              <a:t>E or F</a:t>
            </a:r>
          </a:p>
        </p:txBody>
      </p:sp>
      <p:sp>
        <p:nvSpPr>
          <p:cNvPr id="7" name="TextBox 6"/>
          <p:cNvSpPr txBox="1"/>
          <p:nvPr/>
        </p:nvSpPr>
        <p:spPr>
          <a:xfrm>
            <a:off x="7188200" y="1295400"/>
            <a:ext cx="1905000" cy="5029200"/>
          </a:xfrm>
          <a:prstGeom prst="rect">
            <a:avLst/>
          </a:prstGeom>
          <a:noFill/>
        </p:spPr>
        <p:txBody>
          <a:bodyPr wrap="square" lIns="0" tIns="0" rIns="0" bIns="0" rtlCol="0">
            <a:noAutofit/>
          </a:bodyPr>
          <a:lstStyle/>
          <a:p>
            <a:pPr algn="ctr">
              <a:spcAft>
                <a:spcPts val="200"/>
              </a:spcAft>
            </a:pPr>
            <a:r>
              <a:rPr lang="en-US" sz="2400" b="1" dirty="0">
                <a:solidFill>
                  <a:schemeClr val="accent2"/>
                </a:solidFill>
                <a:ea typeface="ＭＳ 明朝"/>
                <a:cs typeface="Arial"/>
              </a:rPr>
              <a:t>5</a:t>
            </a:r>
          </a:p>
          <a:p>
            <a:pPr algn="ctr">
              <a:spcAft>
                <a:spcPts val="200"/>
              </a:spcAft>
            </a:pPr>
            <a:endParaRPr lang="en-US" sz="2400" b="1" dirty="0">
              <a:solidFill>
                <a:schemeClr val="accent2"/>
              </a:solidFill>
              <a:ea typeface="ＭＳ 明朝"/>
              <a:cs typeface="Arial"/>
            </a:endParaRPr>
          </a:p>
          <a:p>
            <a:pPr algn="ctr">
              <a:spcAft>
                <a:spcPts val="200"/>
              </a:spcAft>
            </a:pPr>
            <a:endParaRPr lang="en-US" sz="2400" b="1" dirty="0">
              <a:solidFill>
                <a:schemeClr val="accent2"/>
              </a:solidFill>
              <a:ea typeface="ＭＳ 明朝"/>
              <a:cs typeface="Arial"/>
            </a:endParaRPr>
          </a:p>
          <a:p>
            <a:pPr algn="ctr">
              <a:spcAft>
                <a:spcPts val="200"/>
              </a:spcAft>
            </a:pPr>
            <a:r>
              <a:rPr lang="en-US" sz="2400" b="1" dirty="0">
                <a:solidFill>
                  <a:schemeClr val="accent4"/>
                </a:solidFill>
                <a:ea typeface="ＭＳ 明朝"/>
                <a:cs typeface="Arial"/>
              </a:rPr>
              <a:t>4</a:t>
            </a:r>
          </a:p>
          <a:p>
            <a:pPr algn="ctr">
              <a:spcAft>
                <a:spcPts val="200"/>
              </a:spcAft>
            </a:pPr>
            <a:endParaRPr lang="en-US" sz="2400" b="1" dirty="0">
              <a:ea typeface="ＭＳ 明朝"/>
              <a:cs typeface="Arial"/>
            </a:endParaRPr>
          </a:p>
          <a:p>
            <a:pPr algn="ctr">
              <a:spcAft>
                <a:spcPts val="200"/>
              </a:spcAft>
            </a:pPr>
            <a:endParaRPr lang="en-US" sz="2400" b="1" dirty="0">
              <a:ea typeface="ＭＳ 明朝"/>
              <a:cs typeface="Arial"/>
            </a:endParaRPr>
          </a:p>
          <a:p>
            <a:pPr algn="ctr">
              <a:spcAft>
                <a:spcPts val="200"/>
              </a:spcAft>
            </a:pPr>
            <a:r>
              <a:rPr lang="en-US" sz="2400" b="1" dirty="0">
                <a:solidFill>
                  <a:schemeClr val="accent5"/>
                </a:solidFill>
                <a:ea typeface="ＭＳ 明朝"/>
                <a:cs typeface="Arial"/>
              </a:rPr>
              <a:t>3</a:t>
            </a:r>
          </a:p>
          <a:p>
            <a:pPr algn="ctr">
              <a:spcAft>
                <a:spcPts val="200"/>
              </a:spcAft>
            </a:pPr>
            <a:endParaRPr lang="en-US" sz="2400" b="1" dirty="0">
              <a:ea typeface="ＭＳ 明朝"/>
              <a:cs typeface="Arial"/>
            </a:endParaRPr>
          </a:p>
          <a:p>
            <a:pPr algn="ctr">
              <a:spcAft>
                <a:spcPts val="200"/>
              </a:spcAft>
            </a:pPr>
            <a:endParaRPr lang="en-US" sz="2400" b="1" dirty="0">
              <a:ea typeface="ＭＳ 明朝"/>
              <a:cs typeface="Arial"/>
            </a:endParaRPr>
          </a:p>
          <a:p>
            <a:pPr algn="ctr">
              <a:spcAft>
                <a:spcPts val="200"/>
              </a:spcAft>
            </a:pPr>
            <a:r>
              <a:rPr lang="en-US" sz="2400" b="1" dirty="0">
                <a:solidFill>
                  <a:srgbClr val="FF0000"/>
                </a:solidFill>
                <a:ea typeface="ＭＳ 明朝"/>
                <a:cs typeface="Arial"/>
              </a:rPr>
              <a:t>2</a:t>
            </a:r>
          </a:p>
          <a:p>
            <a:pPr algn="ctr">
              <a:spcAft>
                <a:spcPts val="200"/>
              </a:spcAft>
            </a:pPr>
            <a:endParaRPr lang="en-US" sz="2400" b="1" dirty="0">
              <a:ea typeface="ＭＳ 明朝"/>
              <a:cs typeface="Arial"/>
            </a:endParaRPr>
          </a:p>
          <a:p>
            <a:pPr algn="ctr">
              <a:spcAft>
                <a:spcPts val="200"/>
              </a:spcAft>
            </a:pPr>
            <a:endParaRPr lang="en-US" sz="2400" b="1" dirty="0">
              <a:ea typeface="ＭＳ 明朝"/>
              <a:cs typeface="Arial"/>
            </a:endParaRPr>
          </a:p>
          <a:p>
            <a:pPr algn="ctr">
              <a:spcAft>
                <a:spcPts val="200"/>
              </a:spcAft>
            </a:pPr>
            <a:r>
              <a:rPr lang="en-US" sz="2400" b="1" dirty="0">
                <a:solidFill>
                  <a:schemeClr val="accent6"/>
                </a:solidFill>
                <a:ea typeface="ＭＳ 明朝"/>
                <a:cs typeface="Arial"/>
              </a:rPr>
              <a:t>1</a:t>
            </a:r>
          </a:p>
        </p:txBody>
      </p:sp>
    </p:spTree>
    <p:extLst>
      <p:ext uri="{BB962C8B-B14F-4D97-AF65-F5344CB8AC3E}">
        <p14:creationId xmlns:p14="http://schemas.microsoft.com/office/powerpoint/2010/main" val="3163151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rds_Consequence V1.jpg"/>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rot="20496646">
            <a:off x="584199" y="965237"/>
            <a:ext cx="4572000" cy="2743200"/>
          </a:xfrm>
          <a:prstGeom prst="rect">
            <a:avLst/>
          </a:prstGeom>
          <a:effectLst>
            <a:outerShdw blurRad="50800" dist="38100" dir="2700000" algn="tl" rotWithShape="0">
              <a:prstClr val="black">
                <a:alpha val="40000"/>
              </a:prstClr>
            </a:outerShdw>
          </a:effectLst>
        </p:spPr>
      </p:pic>
      <p:pic>
        <p:nvPicPr>
          <p:cNvPr id="3" name="Picture 2" descr="Cards_Basin Deck.jpg"/>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565041">
            <a:off x="4084745" y="2844801"/>
            <a:ext cx="4572000" cy="27432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889550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rds_Partnership.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9000" y="1244600"/>
            <a:ext cx="7315200" cy="4389120"/>
          </a:xfrm>
          <a:prstGeom prst="rect">
            <a:avLst/>
          </a:prstGeom>
          <a:ln w="3175" cmpd="sng">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756455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rds_Vote 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9000" y="1244600"/>
            <a:ext cx="7315200" cy="4389120"/>
          </a:xfrm>
          <a:prstGeom prst="rect">
            <a:avLst/>
          </a:prstGeom>
          <a:ln>
            <a:solidFill>
              <a:schemeClr val="tx1"/>
            </a:solidFill>
          </a:ln>
          <a:effectLst>
            <a:outerShdw blurRad="50800" dist="38100" dir="2700000" algn="tl" rotWithShape="0">
              <a:prstClr val="black">
                <a:alpha val="40000"/>
              </a:prstClr>
            </a:outerShdw>
          </a:effectLst>
        </p:spPr>
      </p:pic>
      <p:grpSp>
        <p:nvGrpSpPr>
          <p:cNvPr id="6" name="Group 5"/>
          <p:cNvGrpSpPr/>
          <p:nvPr/>
        </p:nvGrpSpPr>
        <p:grpSpPr>
          <a:xfrm>
            <a:off x="4769347" y="3060435"/>
            <a:ext cx="3761696" cy="2856540"/>
            <a:chOff x="4769347" y="3060435"/>
            <a:chExt cx="3761696" cy="2856540"/>
          </a:xfrm>
        </p:grpSpPr>
        <p:pic>
          <p:nvPicPr>
            <p:cNvPr id="2" name="Picture 1" descr="Cards_Consequence V1A.jpg"/>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356043" y="3060435"/>
              <a:ext cx="3175000" cy="1905000"/>
            </a:xfrm>
            <a:prstGeom prst="rect">
              <a:avLst/>
            </a:prstGeom>
            <a:ln>
              <a:solidFill>
                <a:srgbClr val="000000"/>
              </a:solidFill>
            </a:ln>
            <a:effectLst>
              <a:outerShdw blurRad="50800" dist="38100" dir="2700000" algn="tl" rotWithShape="0">
                <a:prstClr val="black">
                  <a:alpha val="40000"/>
                </a:prstClr>
              </a:outerShdw>
            </a:effectLst>
          </p:spPr>
        </p:pic>
        <p:pic>
          <p:nvPicPr>
            <p:cNvPr id="3" name="Picture 2" descr="Cards_Consequence V1.jpg"/>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rot="20445279">
              <a:off x="4769347" y="4011975"/>
              <a:ext cx="3175000" cy="1905000"/>
            </a:xfrm>
            <a:prstGeom prst="rect">
              <a:avLst/>
            </a:prstGeom>
            <a:ln>
              <a:solidFill>
                <a:srgbClr val="000000"/>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3386647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rds_Decide 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9000" y="1244600"/>
            <a:ext cx="7315200" cy="4389120"/>
          </a:xfrm>
          <a:prstGeom prst="rect">
            <a:avLst/>
          </a:prstGeom>
          <a:ln>
            <a:solidFill>
              <a:srgbClr val="000000"/>
            </a:solidFill>
          </a:ln>
          <a:effectLst>
            <a:outerShdw blurRad="50800" dist="38100" dir="2700000" algn="tl" rotWithShape="0">
              <a:prstClr val="black">
                <a:alpha val="40000"/>
              </a:prstClr>
            </a:outerShdw>
          </a:effectLst>
        </p:spPr>
      </p:pic>
      <p:pic>
        <p:nvPicPr>
          <p:cNvPr id="3" name="Picture 2" descr="Cards_Consequence D1.jpg"/>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20400877">
            <a:off x="4507557" y="3976822"/>
            <a:ext cx="3446997" cy="2068198"/>
          </a:xfrm>
          <a:prstGeom prst="rect">
            <a:avLst/>
          </a:prstGeom>
          <a:ln>
            <a:solidFill>
              <a:srgbClr val="000000"/>
            </a:solidFill>
          </a:ln>
        </p:spPr>
      </p:pic>
    </p:spTree>
    <p:extLst>
      <p:ext uri="{BB962C8B-B14F-4D97-AF65-F5344CB8AC3E}">
        <p14:creationId xmlns:p14="http://schemas.microsoft.com/office/powerpoint/2010/main" val="1037127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rds_Event.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9000" y="1244600"/>
            <a:ext cx="7315200" cy="4389120"/>
          </a:xfrm>
          <a:prstGeom prst="rect">
            <a:avLst/>
          </a:prstGeom>
          <a:ln>
            <a:solidFill>
              <a:srgbClr val="000000"/>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03368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Kohut_COLOMBIA_Orinoco_River-074.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2556"/>
            <a:ext cx="10337912" cy="6900556"/>
          </a:xfrm>
          <a:prstGeom prst="rect">
            <a:avLst/>
          </a:prstGeom>
        </p:spPr>
      </p:pic>
      <p:sp>
        <p:nvSpPr>
          <p:cNvPr id="2" name="Text Placeholder 1"/>
          <p:cNvSpPr>
            <a:spLocks noGrp="1"/>
          </p:cNvSpPr>
          <p:nvPr>
            <p:ph type="body" sz="quarter" idx="12"/>
          </p:nvPr>
        </p:nvSpPr>
        <p:spPr/>
        <p:txBody>
          <a:bodyPr/>
          <a:lstStyle/>
          <a:p>
            <a:r>
              <a:rPr lang="en-US" dirty="0"/>
              <a:t>The History of Our Game</a:t>
            </a:r>
          </a:p>
        </p:txBody>
      </p:sp>
      <p:pic>
        <p:nvPicPr>
          <p:cNvPr id="4" name="Picture 3" descr="WWF_25mm_tab.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98242" y="254000"/>
            <a:ext cx="679058" cy="901700"/>
          </a:xfrm>
          <a:prstGeom prst="rect">
            <a:avLst/>
          </a:prstGeom>
        </p:spPr>
      </p:pic>
    </p:spTree>
    <p:extLst>
      <p:ext uri="{BB962C8B-B14F-4D97-AF65-F5344CB8AC3E}">
        <p14:creationId xmlns:p14="http://schemas.microsoft.com/office/powerpoint/2010/main" val="220895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43031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EECE1"/>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42900" indent="-342900">
              <a:spcBef>
                <a:spcPts val="1200"/>
              </a:spcBef>
              <a:buFont typeface="Arial"/>
              <a:buChar char="•"/>
            </a:pPr>
            <a:r>
              <a:rPr lang="en-US" sz="2400" dirty="0"/>
              <a:t>How are we doing? Which Values are strong? Which need improvement?</a:t>
            </a:r>
          </a:p>
          <a:p>
            <a:pPr marL="342900" indent="-342900">
              <a:spcBef>
                <a:spcPts val="1200"/>
              </a:spcBef>
              <a:buFont typeface="Arial"/>
              <a:buChar char="•"/>
            </a:pPr>
            <a:endParaRPr lang="en-US" sz="2400" dirty="0"/>
          </a:p>
          <a:p>
            <a:pPr marL="342900" indent="-342900">
              <a:spcBef>
                <a:spcPts val="1200"/>
              </a:spcBef>
              <a:buFont typeface="Arial"/>
              <a:buChar char="•"/>
            </a:pPr>
            <a:r>
              <a:rPr lang="en-US" sz="2400" dirty="0"/>
              <a:t>Are we generally improving or degrading? Why? Were there certain decisions that had a major impact on the grades?</a:t>
            </a:r>
          </a:p>
          <a:p>
            <a:pPr marL="342900" indent="-342900">
              <a:spcBef>
                <a:spcPts val="1200"/>
              </a:spcBef>
              <a:buFont typeface="Arial"/>
              <a:buChar char="•"/>
            </a:pPr>
            <a:endParaRPr lang="en-US" sz="2400" dirty="0"/>
          </a:p>
          <a:p>
            <a:pPr marL="342900" indent="-342900">
              <a:spcBef>
                <a:spcPts val="1200"/>
              </a:spcBef>
              <a:buFont typeface="Arial"/>
              <a:buChar char="•"/>
            </a:pPr>
            <a:r>
              <a:rPr lang="en-US" sz="2400" dirty="0"/>
              <a:t>Looking at the big picture, what do you as your stakeholder think of the overall state of the basin? What are you concerned with beyond the indicators of your own value?</a:t>
            </a:r>
          </a:p>
        </p:txBody>
      </p:sp>
      <p:sp>
        <p:nvSpPr>
          <p:cNvPr id="3" name="Title 2"/>
          <p:cNvSpPr>
            <a:spLocks noGrp="1"/>
          </p:cNvSpPr>
          <p:nvPr>
            <p:ph type="title"/>
          </p:nvPr>
        </p:nvSpPr>
        <p:spPr/>
        <p:txBody>
          <a:bodyPr/>
          <a:lstStyle/>
          <a:p>
            <a:r>
              <a:rPr lang="en-US" b="1" dirty="0"/>
              <a:t>End of Round Questions</a:t>
            </a:r>
          </a:p>
        </p:txBody>
      </p:sp>
    </p:spTree>
    <p:extLst>
      <p:ext uri="{BB962C8B-B14F-4D97-AF65-F5344CB8AC3E}">
        <p14:creationId xmlns:p14="http://schemas.microsoft.com/office/powerpoint/2010/main" val="19491683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EECE1"/>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42900" indent="-342900">
              <a:spcBef>
                <a:spcPts val="1200"/>
              </a:spcBef>
              <a:buFont typeface="Arial"/>
              <a:buChar char="•"/>
            </a:pPr>
            <a:r>
              <a:rPr lang="en-US" sz="2400" dirty="0"/>
              <a:t>How did your sub-basin do? How do you feel at the conclusion of the game? </a:t>
            </a:r>
          </a:p>
          <a:p>
            <a:pPr marL="342900" indent="-342900">
              <a:spcBef>
                <a:spcPts val="1200"/>
              </a:spcBef>
              <a:buFont typeface="Arial"/>
              <a:buChar char="•"/>
            </a:pPr>
            <a:r>
              <a:rPr lang="en-US" sz="2400" dirty="0"/>
              <a:t>Did your decision-making change while playing the game? How and why?</a:t>
            </a:r>
          </a:p>
          <a:p>
            <a:pPr marL="342900" indent="-342900">
              <a:spcBef>
                <a:spcPts val="1200"/>
              </a:spcBef>
              <a:buFont typeface="Arial"/>
              <a:buChar char="•"/>
            </a:pPr>
            <a:r>
              <a:rPr lang="en-US" sz="2400" dirty="0"/>
              <a:t>Was there a difference in game play now that you all see each other’s scores?</a:t>
            </a:r>
          </a:p>
          <a:p>
            <a:pPr marL="342900" indent="-342900">
              <a:spcBef>
                <a:spcPts val="1200"/>
              </a:spcBef>
              <a:buFont typeface="Arial"/>
              <a:buChar char="•"/>
            </a:pPr>
            <a:r>
              <a:rPr lang="en-US" sz="2400" dirty="0"/>
              <a:t>Did you talk across stakeholder values? Did it help?</a:t>
            </a:r>
          </a:p>
          <a:p>
            <a:pPr marL="342900" indent="-342900">
              <a:spcBef>
                <a:spcPts val="1200"/>
              </a:spcBef>
              <a:buFont typeface="Arial"/>
              <a:buChar char="•"/>
            </a:pPr>
            <a:r>
              <a:rPr lang="en-US" sz="2400" dirty="0"/>
              <a:t>What do you think encourages collective decision-making in real life?</a:t>
            </a:r>
          </a:p>
          <a:p>
            <a:pPr marL="342900" indent="-342900">
              <a:spcBef>
                <a:spcPts val="1200"/>
              </a:spcBef>
              <a:buFont typeface="Arial"/>
              <a:buChar char="•"/>
            </a:pPr>
            <a:r>
              <a:rPr lang="en-US" sz="2400" dirty="0"/>
              <a:t>What insight can you draw from playing this game?</a:t>
            </a:r>
          </a:p>
          <a:p>
            <a:pPr marL="342900" indent="-342900">
              <a:spcBef>
                <a:spcPts val="1200"/>
              </a:spcBef>
              <a:buFont typeface="Arial"/>
              <a:buChar char="•"/>
            </a:pPr>
            <a:r>
              <a:rPr lang="en-US" sz="2400" dirty="0"/>
              <a:t>Do you think this kind of tool would be helpful in the basins you care about?</a:t>
            </a:r>
          </a:p>
        </p:txBody>
      </p:sp>
      <p:sp>
        <p:nvSpPr>
          <p:cNvPr id="3" name="Title 2"/>
          <p:cNvSpPr>
            <a:spLocks noGrp="1"/>
          </p:cNvSpPr>
          <p:nvPr>
            <p:ph type="title"/>
          </p:nvPr>
        </p:nvSpPr>
        <p:spPr/>
        <p:txBody>
          <a:bodyPr/>
          <a:lstStyle/>
          <a:p>
            <a:r>
              <a:rPr lang="en-US" b="1" dirty="0"/>
              <a:t>End of Game Questions</a:t>
            </a:r>
          </a:p>
        </p:txBody>
      </p:sp>
    </p:spTree>
    <p:extLst>
      <p:ext uri="{BB962C8B-B14F-4D97-AF65-F5344CB8AC3E}">
        <p14:creationId xmlns:p14="http://schemas.microsoft.com/office/powerpoint/2010/main" val="21996225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9908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EECE1"/>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1400" dirty="0"/>
              <a:t>Slide 1: © Catherine Blancard / WWF-US</a:t>
            </a:r>
          </a:p>
          <a:p>
            <a:r>
              <a:rPr lang="en-US" sz="1400" dirty="0"/>
              <a:t>Slide 2: © </a:t>
            </a:r>
            <a:r>
              <a:rPr lang="en-US" sz="1400" dirty="0" err="1"/>
              <a:t>Meridith</a:t>
            </a:r>
            <a:r>
              <a:rPr lang="en-US" sz="1400" dirty="0"/>
              <a:t> </a:t>
            </a:r>
            <a:r>
              <a:rPr lang="en-US" sz="1400" dirty="0" err="1"/>
              <a:t>Kohut</a:t>
            </a:r>
            <a:r>
              <a:rPr lang="en-US" sz="1400" dirty="0"/>
              <a:t> / WWF-US</a:t>
            </a:r>
          </a:p>
          <a:p>
            <a:r>
              <a:rPr lang="en-US" sz="1400" dirty="0"/>
              <a:t>Slide 4: © Day’s Edge / WWF-US</a:t>
            </a:r>
          </a:p>
          <a:p>
            <a:r>
              <a:rPr lang="en-US" sz="1400" dirty="0"/>
              <a:t>Slide 9:  © Audra Melton / WWF-US</a:t>
            </a:r>
          </a:p>
          <a:p>
            <a:r>
              <a:rPr lang="en-US" sz="1400" dirty="0"/>
              <a:t>Slide 11: © </a:t>
            </a:r>
            <a:r>
              <a:rPr lang="en-US" sz="1400" dirty="0" err="1"/>
              <a:t>Lifeng</a:t>
            </a:r>
            <a:r>
              <a:rPr lang="en-US" sz="1400" dirty="0"/>
              <a:t> Li / WWF</a:t>
            </a:r>
          </a:p>
          <a:p>
            <a:r>
              <a:rPr lang="en-US" sz="1400" dirty="0"/>
              <a:t>Slide 13: © Rachel Stump / WWF-US</a:t>
            </a:r>
          </a:p>
        </p:txBody>
      </p:sp>
      <p:sp>
        <p:nvSpPr>
          <p:cNvPr id="3" name="Title 2"/>
          <p:cNvSpPr>
            <a:spLocks noGrp="1"/>
          </p:cNvSpPr>
          <p:nvPr>
            <p:ph type="title"/>
          </p:nvPr>
        </p:nvSpPr>
        <p:spPr/>
        <p:txBody>
          <a:bodyPr/>
          <a:lstStyle/>
          <a:p>
            <a:r>
              <a:rPr lang="en-US" dirty="0"/>
              <a:t>Photo Credits</a:t>
            </a:r>
          </a:p>
        </p:txBody>
      </p:sp>
    </p:spTree>
    <p:extLst>
      <p:ext uri="{BB962C8B-B14F-4D97-AF65-F5344CB8AC3E}">
        <p14:creationId xmlns:p14="http://schemas.microsoft.com/office/powerpoint/2010/main" val="1642470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08000" y="215900"/>
            <a:ext cx="8280400" cy="6413500"/>
          </a:xfrm>
          <a:prstGeom prst="rect">
            <a:avLst/>
          </a:prstGeom>
        </p:spPr>
      </p:pic>
    </p:spTree>
    <p:extLst>
      <p:ext uri="{BB962C8B-B14F-4D97-AF65-F5344CB8AC3E}">
        <p14:creationId xmlns:p14="http://schemas.microsoft.com/office/powerpoint/2010/main" val="2865257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wf_Climatico_Morgan Heim_HIRES-9504.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9278471" cy="7007412"/>
          </a:xfrm>
          <a:prstGeom prst="rect">
            <a:avLst/>
          </a:prstGeom>
        </p:spPr>
      </p:pic>
      <p:sp>
        <p:nvSpPr>
          <p:cNvPr id="3" name="Content Placeholder 2"/>
          <p:cNvSpPr>
            <a:spLocks noGrp="1"/>
          </p:cNvSpPr>
          <p:nvPr>
            <p:ph type="body" sz="quarter" idx="12"/>
          </p:nvPr>
        </p:nvSpPr>
        <p:spPr>
          <a:xfrm>
            <a:off x="352613" y="436563"/>
            <a:ext cx="3621070" cy="3139321"/>
          </a:xfrm>
        </p:spPr>
        <p:txBody>
          <a:bodyPr/>
          <a:lstStyle/>
          <a:p>
            <a:r>
              <a:rPr lang="en-US" b="1" dirty="0"/>
              <a:t>Secure Water for </a:t>
            </a:r>
          </a:p>
          <a:p>
            <a:r>
              <a:rPr lang="en-US" b="1" dirty="0"/>
              <a:t>People and Nature</a:t>
            </a:r>
          </a:p>
          <a:p>
            <a:br>
              <a:rPr lang="en-US" b="1" dirty="0"/>
            </a:br>
            <a:r>
              <a:rPr lang="en-US" sz="1800" dirty="0"/>
              <a:t>By 2025, improve or maintain the health of the world’s major basins for people and nature, contributing to the achievement of the Sustainable Development Goals.</a:t>
            </a:r>
          </a:p>
          <a:p>
            <a:endParaRPr lang="en-US" sz="1800" dirty="0"/>
          </a:p>
        </p:txBody>
      </p:sp>
    </p:spTree>
    <p:extLst>
      <p:ext uri="{BB962C8B-B14F-4D97-AF65-F5344CB8AC3E}">
        <p14:creationId xmlns:p14="http://schemas.microsoft.com/office/powerpoint/2010/main" val="4131140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LPR2014_FW Overview.jpe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07861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6_321_Print PSA 2016 (WWF-US) copy.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933" y="1354666"/>
            <a:ext cx="9144000" cy="4203334"/>
          </a:xfrm>
          <a:prstGeom prst="rect">
            <a:avLst/>
          </a:prstGeom>
        </p:spPr>
      </p:pic>
    </p:spTree>
    <p:extLst>
      <p:ext uri="{BB962C8B-B14F-4D97-AF65-F5344CB8AC3E}">
        <p14:creationId xmlns:p14="http://schemas.microsoft.com/office/powerpoint/2010/main" val="1104492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15900" y="275943"/>
            <a:ext cx="3181350" cy="6032782"/>
          </a:xfrm>
          <a:prstGeom prst="rect">
            <a:avLst/>
          </a:prstGeom>
        </p:spPr>
      </p:pic>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13250" y="275943"/>
            <a:ext cx="4651375" cy="6574876"/>
          </a:xfrm>
          <a:prstGeom prst="rect">
            <a:avLst/>
          </a:prstGeom>
        </p:spPr>
      </p:pic>
      <p:sp>
        <p:nvSpPr>
          <p:cNvPr id="4" name="Chevron 3"/>
          <p:cNvSpPr/>
          <p:nvPr/>
        </p:nvSpPr>
        <p:spPr>
          <a:xfrm>
            <a:off x="3476625" y="2921000"/>
            <a:ext cx="1016000" cy="1031875"/>
          </a:xfrm>
          <a:prstGeom prst="chevron">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rgbClr val="000000"/>
              </a:solidFill>
            </a:endParaRPr>
          </a:p>
        </p:txBody>
      </p:sp>
    </p:spTree>
    <p:extLst>
      <p:ext uri="{BB962C8B-B14F-4D97-AF65-F5344CB8AC3E}">
        <p14:creationId xmlns:p14="http://schemas.microsoft.com/office/powerpoint/2010/main" val="1331472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alue wheel.png"/>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Tree>
    <p:extLst>
      <p:ext uri="{BB962C8B-B14F-4D97-AF65-F5344CB8AC3E}">
        <p14:creationId xmlns:p14="http://schemas.microsoft.com/office/powerpoint/2010/main" val="3827584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V2A8179.jpg"/>
          <p:cNvPicPr>
            <a:picLocks noChangeAspect="1"/>
          </p:cNvPicPr>
          <p:nvPr/>
        </p:nvPicPr>
        <p:blipFill rotWithShape="1">
          <a:blip r:embed="rId3" cstate="screen">
            <a:extLst>
              <a:ext uri="{28A0092B-C50C-407E-A947-70E740481C1C}">
                <a14:useLocalDpi xmlns:a14="http://schemas.microsoft.com/office/drawing/2010/main"/>
              </a:ext>
            </a:extLst>
          </a:blip>
          <a:srcRect r="11579"/>
          <a:stretch/>
        </p:blipFill>
        <p:spPr>
          <a:xfrm>
            <a:off x="-1" y="0"/>
            <a:ext cx="9144001" cy="6894286"/>
          </a:xfrm>
          <a:prstGeom prst="rect">
            <a:avLst/>
          </a:prstGeom>
        </p:spPr>
      </p:pic>
      <p:pic>
        <p:nvPicPr>
          <p:cNvPr id="5" name="Picture 4"/>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2476192" y="1673253"/>
            <a:ext cx="3821461" cy="3836019"/>
          </a:xfrm>
          <a:prstGeom prst="rect">
            <a:avLst/>
          </a:prstGeom>
          <a:ln>
            <a:noFill/>
          </a:ln>
          <a:effectLst>
            <a:softEdge rad="112500"/>
          </a:effectLst>
        </p:spPr>
      </p:pic>
    </p:spTree>
    <p:extLst>
      <p:ext uri="{BB962C8B-B14F-4D97-AF65-F5344CB8AC3E}">
        <p14:creationId xmlns:p14="http://schemas.microsoft.com/office/powerpoint/2010/main" val="4177699274"/>
      </p:ext>
    </p:extLst>
  </p:cSld>
  <p:clrMapOvr>
    <a:masterClrMapping/>
  </p:clrMapOvr>
</p:sld>
</file>

<file path=ppt/theme/theme1.xml><?xml version="1.0" encoding="utf-8"?>
<a:theme xmlns:a="http://schemas.openxmlformats.org/drawingml/2006/main" name="Office Theme">
  <a:themeElements>
    <a:clrScheme name="WWF Palette">
      <a:dk1>
        <a:srgbClr val="000000"/>
      </a:dk1>
      <a:lt1>
        <a:sysClr val="window" lastClr="FFFFFF"/>
      </a:lt1>
      <a:dk2>
        <a:srgbClr val="31859C"/>
      </a:dk2>
      <a:lt2>
        <a:srgbClr val="29568F"/>
      </a:lt2>
      <a:accent1>
        <a:srgbClr val="275937"/>
      </a:accent1>
      <a:accent2>
        <a:srgbClr val="6D9D31"/>
      </a:accent2>
      <a:accent3>
        <a:srgbClr val="542E19"/>
      </a:accent3>
      <a:accent4>
        <a:srgbClr val="FFC550"/>
      </a:accent4>
      <a:accent5>
        <a:srgbClr val="EA890D"/>
      </a:accent5>
      <a:accent6>
        <a:srgbClr val="B71134"/>
      </a:accent6>
      <a:hlink>
        <a:srgbClr val="808080"/>
      </a:hlink>
      <a:folHlink>
        <a:srgbClr val="C0C0C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noAutofit/>
      </a:bodyPr>
      <a:lstStyle>
        <a:defPPr>
          <a:spcAft>
            <a:spcPts val="200"/>
          </a:spcAft>
          <a:defRPr sz="800" b="1" dirty="0">
            <a:ea typeface="ＭＳ 明朝"/>
            <a:cs typeface="Aria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39978</TotalTime>
  <Words>1582</Words>
  <Application>Microsoft Office PowerPoint</Application>
  <PresentationFormat>On-screen Show (4:3)</PresentationFormat>
  <Paragraphs>145</Paragraphs>
  <Slides>24</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Georgia</vt:lpstr>
      <vt:lpstr>ＭＳ 明朝</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 of Round Questions</vt:lpstr>
      <vt:lpstr>End of Game Questions</vt:lpstr>
      <vt:lpstr>PowerPoint Presentation</vt:lpstr>
      <vt:lpstr>Photo Credits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design02</dc:creator>
  <cp:lastModifiedBy>Nicolas Alejandro Marquez Pizzanelli</cp:lastModifiedBy>
  <cp:revision>189</cp:revision>
  <dcterms:created xsi:type="dcterms:W3CDTF">2014-06-05T14:32:09Z</dcterms:created>
  <dcterms:modified xsi:type="dcterms:W3CDTF">2017-05-08T06:03:25Z</dcterms:modified>
</cp:coreProperties>
</file>