
<file path=[Content_Types].xml><?xml version="1.0" encoding="utf-8"?>
<Types xmlns="http://schemas.openxmlformats.org/package/2006/content-types">
  <Default Extension="jpeg" ContentType="image/jpe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9"/>
  </p:notesMasterIdLst>
  <p:sldIdLst>
    <p:sldId id="256" r:id="rId2"/>
    <p:sldId id="257" r:id="rId3"/>
    <p:sldId id="258" r:id="rId4"/>
    <p:sldId id="259" r:id="rId5"/>
    <p:sldId id="260" r:id="rId6"/>
    <p:sldId id="266" r:id="rId7"/>
    <p:sldId id="265"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152" autoAdjust="0"/>
    <p:restoredTop sz="61406" autoAdjust="0"/>
  </p:normalViewPr>
  <p:slideViewPr>
    <p:cSldViewPr snapToGrid="0">
      <p:cViewPr varScale="1">
        <p:scale>
          <a:sx n="41" d="100"/>
          <a:sy n="41" d="100"/>
        </p:scale>
        <p:origin x="1624" y="4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651D63F-07D7-4E74-AFF0-1380D54579A3}" type="datetimeFigureOut">
              <a:rPr lang="en-US" smtClean="0"/>
              <a:t>2/21/2017</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C542C27-37DE-4F49-B994-073AB3994D49}" type="slidenum">
              <a:rPr lang="en-US" smtClean="0"/>
              <a:t>‹#›</a:t>
            </a:fld>
            <a:endParaRPr lang="en-US" dirty="0"/>
          </a:p>
        </p:txBody>
      </p:sp>
    </p:spTree>
    <p:extLst>
      <p:ext uri="{BB962C8B-B14F-4D97-AF65-F5344CB8AC3E}">
        <p14:creationId xmlns:p14="http://schemas.microsoft.com/office/powerpoint/2010/main" val="372576594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reason that we are looking at this </a:t>
            </a:r>
            <a:r>
              <a:rPr lang="en-US" baseline="0" dirty="0"/>
              <a:t>issue is because GEF 7 needs to refocus attention on achieving transformative impacts- some call  it tipping or flipping – but ultimately it means departing from business as usual to achieve a new lasting and impactful preferred state. Easy examples of this include the shift from incandescent lamps to CFLs and now to LED lamps. In the GEF we are now looking to achieve transformative impacts which cut across multiple focal areas to  achieve multiple benefits aligned to the SDGs. </a:t>
            </a:r>
          </a:p>
          <a:p>
            <a:endParaRPr lang="en-US" baseline="0" dirty="0"/>
          </a:p>
          <a:p>
            <a:r>
              <a:rPr lang="en-US" baseline="0" dirty="0"/>
              <a:t>A question: Who of you have witnessed a transformative GEF supported program in your country… hands up…  and ask a bit about them – the name and why transformative </a:t>
            </a:r>
          </a:p>
          <a:p>
            <a:endParaRPr lang="en-US" baseline="0" dirty="0"/>
          </a:p>
          <a:p>
            <a:r>
              <a:rPr lang="en-US" baseline="0" dirty="0"/>
              <a:t>This session is based on World Bank report titled “</a:t>
            </a:r>
            <a:r>
              <a:rPr lang="en-US" sz="1200" b="0" i="0" u="none" strike="noStrike" kern="1200" baseline="0" dirty="0">
                <a:solidFill>
                  <a:schemeClr val="tx1"/>
                </a:solidFill>
                <a:latin typeface="+mn-lt"/>
                <a:ea typeface="+mn-ea"/>
                <a:cs typeface="+mn-cs"/>
              </a:rPr>
              <a:t> Supporting Transformational Change for Poverty Reduction and Shared Prosperity” </a:t>
            </a:r>
            <a:endParaRPr lang="en-US" baseline="0" dirty="0"/>
          </a:p>
          <a:p>
            <a:r>
              <a:rPr lang="en-US" baseline="0" dirty="0"/>
              <a:t>https://ieg.worldbankgroup.org/Data/reports/WBGSupportTransformationalEngagements.pdf</a:t>
            </a:r>
          </a:p>
          <a:p>
            <a:endParaRPr lang="en-US" baseline="0" dirty="0"/>
          </a:p>
          <a:p>
            <a:endParaRPr lang="en-US" baseline="0" dirty="0"/>
          </a:p>
          <a:p>
            <a:endParaRPr lang="en-US" dirty="0"/>
          </a:p>
        </p:txBody>
      </p:sp>
      <p:sp>
        <p:nvSpPr>
          <p:cNvPr id="4" name="Slide Number Placeholder 3"/>
          <p:cNvSpPr>
            <a:spLocks noGrp="1"/>
          </p:cNvSpPr>
          <p:nvPr>
            <p:ph type="sldNum" sz="quarter" idx="10"/>
          </p:nvPr>
        </p:nvSpPr>
        <p:spPr/>
        <p:txBody>
          <a:bodyPr/>
          <a:lstStyle/>
          <a:p>
            <a:fld id="{BC542C27-37DE-4F49-B994-073AB3994D49}" type="slidenum">
              <a:rPr lang="en-US" smtClean="0"/>
              <a:t>1</a:t>
            </a:fld>
            <a:endParaRPr lang="en-US" dirty="0"/>
          </a:p>
        </p:txBody>
      </p:sp>
    </p:spTree>
    <p:extLst>
      <p:ext uri="{BB962C8B-B14F-4D97-AF65-F5344CB8AC3E}">
        <p14:creationId xmlns:p14="http://schemas.microsoft.com/office/powerpoint/2010/main" val="281570787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World bank has undertaken an</a:t>
            </a:r>
            <a:r>
              <a:rPr lang="en-US" baseline="0" dirty="0"/>
              <a:t> extensive review of the mechanisms which achieve transformative impacts. Either one or all of these mechanisms need to be engaged to achieve transformation:</a:t>
            </a:r>
          </a:p>
          <a:p>
            <a:pPr marL="171450" indent="-171450">
              <a:buFontTx/>
              <a:buChar char="-"/>
            </a:pPr>
            <a:r>
              <a:rPr lang="en-US" baseline="0" dirty="0"/>
              <a:t>Removing binding constraints or barriers: something which from GEF perspective you are all familiar with. </a:t>
            </a:r>
          </a:p>
          <a:p>
            <a:pPr marL="171450" indent="-171450">
              <a:buFontTx/>
              <a:buChar char="-"/>
            </a:pPr>
            <a:r>
              <a:rPr lang="en-US" baseline="0" dirty="0"/>
              <a:t>Use of cross sectoral approaches: binding constraints are very often require concerted action on several fronts. For instance stopping illegal poaching of elephant requires action on multiple fronts. We need to address the supply side of the ivory trade by stopping poaching through enforcement, creating eco-tourism livelihoods and real value for communities to maintain wildlife. On the demand side we need to persuade countries to stop the import of ivory, and educate those buying ivory about the impact they are having on elephants and communities.  </a:t>
            </a:r>
          </a:p>
          <a:p>
            <a:pPr marL="171450" indent="-171450">
              <a:buFontTx/>
              <a:buChar char="-"/>
            </a:pPr>
            <a:r>
              <a:rPr lang="en-US" baseline="0" dirty="0"/>
              <a:t>Scaling up: the GEF has been highly successful at supporting innovation and at piloting but the ultimate success of new ideas is whether they can be scaled up – and so we placing increased attention on asking what the replication, scaling up and lessons learnt and dissemination plan is in GEF supported projects</a:t>
            </a:r>
          </a:p>
          <a:p>
            <a:pPr marL="171450" indent="-171450">
              <a:buFontTx/>
              <a:buChar char="-"/>
            </a:pPr>
            <a:r>
              <a:rPr lang="en-US" baseline="0" dirty="0"/>
              <a:t>Behavioral change: Unless stakeholders change their behavior, transformation does not occur – again the ivory example is a good example – it is only once we change to the new way of doing things that transformation comes about</a:t>
            </a:r>
            <a:endParaRPr lang="en-US" dirty="0"/>
          </a:p>
        </p:txBody>
      </p:sp>
      <p:sp>
        <p:nvSpPr>
          <p:cNvPr id="4" name="Slide Number Placeholder 3"/>
          <p:cNvSpPr>
            <a:spLocks noGrp="1"/>
          </p:cNvSpPr>
          <p:nvPr>
            <p:ph type="sldNum" sz="quarter" idx="10"/>
          </p:nvPr>
        </p:nvSpPr>
        <p:spPr/>
        <p:txBody>
          <a:bodyPr/>
          <a:lstStyle/>
          <a:p>
            <a:fld id="{BC542C27-37DE-4F49-B994-073AB3994D49}" type="slidenum">
              <a:rPr lang="en-US" smtClean="0"/>
              <a:t>2</a:t>
            </a:fld>
            <a:endParaRPr lang="en-US" dirty="0"/>
          </a:p>
        </p:txBody>
      </p:sp>
    </p:spTree>
    <p:extLst>
      <p:ext uri="{BB962C8B-B14F-4D97-AF65-F5344CB8AC3E}">
        <p14:creationId xmlns:p14="http://schemas.microsoft.com/office/powerpoint/2010/main" val="22056110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Now there are several other factors</a:t>
            </a:r>
            <a:r>
              <a:rPr lang="en-US" baseline="0" dirty="0"/>
              <a:t> which also prove important for transformation to take off – these are all factors which you have previously encountered:</a:t>
            </a:r>
          </a:p>
          <a:p>
            <a:pPr marL="171450" indent="-171450">
              <a:buFontTx/>
              <a:buChar char="-"/>
            </a:pPr>
            <a:r>
              <a:rPr lang="en-US" baseline="0" dirty="0"/>
              <a:t>Enabling environment and political economy: in its simplest form I am sure that you have often felt that you can not do something  because the law, policy or powerful vested interests are not on your side …. Yet we know that with political and effort these can be changed. Question give me some examples? </a:t>
            </a:r>
          </a:p>
          <a:p>
            <a:pPr marL="171450" indent="-171450">
              <a:buFontTx/>
              <a:buChar char="-"/>
            </a:pPr>
            <a:r>
              <a:rPr lang="en-US" baseline="0" dirty="0"/>
              <a:t>Need for upstream analytical work: often we do need to undertake analytical work- get the facts on the table to understand a sector, the size and scale of the issue and the stakeholders to be engaged</a:t>
            </a:r>
          </a:p>
          <a:p>
            <a:pPr marL="171450" indent="-171450">
              <a:buFontTx/>
              <a:buChar char="-"/>
            </a:pPr>
            <a:r>
              <a:rPr lang="en-US" baseline="0" dirty="0"/>
              <a:t>Sustained and continuous engagement: all too often we only deal with part of the problem or do not sustain engagement over time – only to see a good project or program not achieving transformation because it is not sustained or continued and so things return back to where they were. Question give me some examples? </a:t>
            </a:r>
          </a:p>
          <a:p>
            <a:pPr marL="171450" indent="-171450">
              <a:buFontTx/>
              <a:buChar char="-"/>
            </a:pPr>
            <a:r>
              <a:rPr lang="en-US" baseline="0" dirty="0"/>
              <a:t>Innovative approaches: Transformation requires innovation and calculated risk taking/ mitigation</a:t>
            </a:r>
            <a:endParaRPr lang="en-US" dirty="0"/>
          </a:p>
        </p:txBody>
      </p:sp>
      <p:sp>
        <p:nvSpPr>
          <p:cNvPr id="4" name="Slide Number Placeholder 3"/>
          <p:cNvSpPr>
            <a:spLocks noGrp="1"/>
          </p:cNvSpPr>
          <p:nvPr>
            <p:ph type="sldNum" sz="quarter" idx="10"/>
          </p:nvPr>
        </p:nvSpPr>
        <p:spPr/>
        <p:txBody>
          <a:bodyPr/>
          <a:lstStyle/>
          <a:p>
            <a:fld id="{BC542C27-37DE-4F49-B994-073AB3994D49}" type="slidenum">
              <a:rPr lang="en-US" smtClean="0"/>
              <a:t>3</a:t>
            </a:fld>
            <a:endParaRPr lang="en-US" dirty="0"/>
          </a:p>
        </p:txBody>
      </p:sp>
    </p:spTree>
    <p:extLst>
      <p:ext uri="{BB962C8B-B14F-4D97-AF65-F5344CB8AC3E}">
        <p14:creationId xmlns:p14="http://schemas.microsoft.com/office/powerpoint/2010/main" val="58991517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Tx/>
              <a:buChar char="-"/>
            </a:pPr>
            <a:r>
              <a:rPr lang="en-US" dirty="0"/>
              <a:t>Rigorous diagnostics</a:t>
            </a:r>
            <a:r>
              <a:rPr lang="en-US" baseline="0" dirty="0"/>
              <a:t>: Sometimes needed to ensure that we understand the problem correctly and the theory of change to design the program correctly</a:t>
            </a:r>
          </a:p>
          <a:p>
            <a:pPr marL="171450" indent="-171450">
              <a:buFontTx/>
              <a:buChar char="-"/>
            </a:pPr>
            <a:r>
              <a:rPr lang="en-US" baseline="0" dirty="0"/>
              <a:t>GEF Agencies and countries need to pay more careful attention to recognizing the comparative advantages of the different GEF agencies so that you use GEF resources to achieve transformative impacts. We have 3 broad types of agencies: </a:t>
            </a:r>
          </a:p>
          <a:p>
            <a:pPr marL="628650" lvl="1" indent="-171450">
              <a:buFontTx/>
              <a:buChar char="-"/>
            </a:pPr>
            <a:r>
              <a:rPr lang="en-US" baseline="0" dirty="0"/>
              <a:t>UN agencies including UNEP, UNDP, FAO with strong capacity building skills and some science and technical skills</a:t>
            </a:r>
          </a:p>
          <a:p>
            <a:pPr marL="628650" lvl="1" indent="-171450">
              <a:buFontTx/>
              <a:buChar char="-"/>
            </a:pPr>
            <a:r>
              <a:rPr lang="en-US" baseline="0" dirty="0"/>
              <a:t>NGOs - smaller scale niche activities including execution. </a:t>
            </a:r>
          </a:p>
          <a:p>
            <a:pPr marL="628650" lvl="1" indent="-171450">
              <a:buFontTx/>
              <a:buChar char="-"/>
            </a:pPr>
            <a:r>
              <a:rPr lang="en-US" baseline="0" dirty="0"/>
              <a:t>MDB which have the capability to support large transformative programs working especially with your ministries of finance/ the economy  infrastructure and the private sector to help deliver transformative results. The MDBs will be delivering over $400 billion of development assistance towards the SDGs over 4 years compared to the GEFs $4 billion over that period…. think about that size and scale to deliver transformative results.  </a:t>
            </a:r>
          </a:p>
          <a:p>
            <a:pPr marL="171450" indent="-171450">
              <a:buFontTx/>
              <a:buChar char="-"/>
            </a:pPr>
            <a:r>
              <a:rPr lang="en-US" dirty="0"/>
              <a:t>Build on mechanisms which support</a:t>
            </a:r>
            <a:r>
              <a:rPr lang="en-US" baseline="0" dirty="0"/>
              <a:t> transformation: In the GEF we more often see sustained engagements in the transboundary water sector which is often positive – at the same time we sometimes see project after project with no transformative results achieved. </a:t>
            </a:r>
          </a:p>
          <a:p>
            <a:pPr marL="0" indent="0">
              <a:buFontTx/>
              <a:buNone/>
            </a:pPr>
            <a:r>
              <a:rPr lang="en-US" baseline="0" dirty="0"/>
              <a:t>-   Coalitions:  These are often important  for achieving results – and often the best results are achieved where substantial coalitions are built and engaged. At the same time we all see partnerships being built and falling apart because they have no real goals.</a:t>
            </a:r>
          </a:p>
          <a:p>
            <a:pPr marL="0" indent="0">
              <a:buFontTx/>
              <a:buNone/>
            </a:pPr>
            <a:r>
              <a:rPr lang="en-US" baseline="0" dirty="0"/>
              <a:t>-  Staying the course - We have spoken about this already</a:t>
            </a:r>
            <a:endParaRPr lang="en-US" dirty="0"/>
          </a:p>
        </p:txBody>
      </p:sp>
      <p:sp>
        <p:nvSpPr>
          <p:cNvPr id="4" name="Slide Number Placeholder 3"/>
          <p:cNvSpPr>
            <a:spLocks noGrp="1"/>
          </p:cNvSpPr>
          <p:nvPr>
            <p:ph type="sldNum" sz="quarter" idx="10"/>
          </p:nvPr>
        </p:nvSpPr>
        <p:spPr/>
        <p:txBody>
          <a:bodyPr/>
          <a:lstStyle/>
          <a:p>
            <a:fld id="{BC542C27-37DE-4F49-B994-073AB3994D49}" type="slidenum">
              <a:rPr lang="en-US" smtClean="0"/>
              <a:t>4</a:t>
            </a:fld>
            <a:endParaRPr lang="en-US" dirty="0"/>
          </a:p>
        </p:txBody>
      </p:sp>
    </p:spTree>
    <p:extLst>
      <p:ext uri="{BB962C8B-B14F-4D97-AF65-F5344CB8AC3E}">
        <p14:creationId xmlns:p14="http://schemas.microsoft.com/office/powerpoint/2010/main" val="60044322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Complexity:</a:t>
            </a:r>
            <a:r>
              <a:rPr lang="en-US" baseline="0" dirty="0"/>
              <a:t> often the issues which need to be resolved are complex. One way of addressing complexity is through sequencing.  Understand the whole picture but start addressing the issue in one place, with one group of key stakeholders or one or two key issues. For instance in Namibia the development of the conservancy movement started with a few key communities interested in realizing returns from their wildlife working with NGOs and govt. A larger program evolved over time including with GEF support.  The conservancy movement in Namibia has now become an agent of change and a transformational program for the sector and the country.</a:t>
            </a:r>
            <a:endParaRPr lang="en-US" dirty="0"/>
          </a:p>
        </p:txBody>
      </p:sp>
      <p:sp>
        <p:nvSpPr>
          <p:cNvPr id="4" name="Slide Number Placeholder 3"/>
          <p:cNvSpPr>
            <a:spLocks noGrp="1"/>
          </p:cNvSpPr>
          <p:nvPr>
            <p:ph type="sldNum" sz="quarter" idx="10"/>
          </p:nvPr>
        </p:nvSpPr>
        <p:spPr/>
        <p:txBody>
          <a:bodyPr/>
          <a:lstStyle/>
          <a:p>
            <a:fld id="{BC542C27-37DE-4F49-B994-073AB3994D49}" type="slidenum">
              <a:rPr lang="en-US" smtClean="0"/>
              <a:t>5</a:t>
            </a:fld>
            <a:endParaRPr lang="en-US" dirty="0"/>
          </a:p>
        </p:txBody>
      </p:sp>
    </p:spTree>
    <p:extLst>
      <p:ext uri="{BB962C8B-B14F-4D97-AF65-F5344CB8AC3E}">
        <p14:creationId xmlns:p14="http://schemas.microsoft.com/office/powerpoint/2010/main" val="243733284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a:xfrm>
            <a:off x="685800" y="4438650"/>
            <a:ext cx="5486400" cy="3600450"/>
          </a:xfrm>
        </p:spPr>
        <p:txBody>
          <a:bodyPr/>
          <a:lstStyle/>
          <a:p>
            <a:pPr lvl="0"/>
            <a:r>
              <a:rPr lang="en-US" sz="1200" b="1" kern="1200" dirty="0">
                <a:solidFill>
                  <a:schemeClr val="tx1"/>
                </a:solidFill>
                <a:effectLst/>
                <a:latin typeface="+mn-lt"/>
                <a:ea typeface="+mn-ea"/>
                <a:cs typeface="+mn-cs"/>
              </a:rPr>
              <a:t>Two examples of projects</a:t>
            </a:r>
            <a:r>
              <a:rPr lang="en-US" sz="1200" b="1" kern="1200" baseline="0" dirty="0">
                <a:solidFill>
                  <a:schemeClr val="tx1"/>
                </a:solidFill>
                <a:effectLst/>
                <a:latin typeface="+mn-lt"/>
                <a:ea typeface="+mn-ea"/>
                <a:cs typeface="+mn-cs"/>
              </a:rPr>
              <a:t> achieving transformative impacts:</a:t>
            </a:r>
          </a:p>
          <a:p>
            <a:pPr lvl="0"/>
            <a:endParaRPr lang="en-US" sz="1200" b="1" kern="1200" dirty="0">
              <a:solidFill>
                <a:schemeClr val="tx1"/>
              </a:solidFill>
              <a:effectLst/>
              <a:latin typeface="+mn-lt"/>
              <a:ea typeface="+mn-ea"/>
              <a:cs typeface="+mn-cs"/>
            </a:endParaRPr>
          </a:p>
          <a:p>
            <a:pPr lvl="0"/>
            <a:r>
              <a:rPr lang="en-US" sz="1200" b="1" kern="1200" dirty="0">
                <a:solidFill>
                  <a:schemeClr val="tx1"/>
                </a:solidFill>
                <a:effectLst/>
                <a:latin typeface="+mn-lt"/>
                <a:ea typeface="+mn-ea"/>
                <a:cs typeface="+mn-cs"/>
              </a:rPr>
              <a:t>Concentrated Solar Thermal in Morocco and Egypt: (GEF $92 million, IBRD $200 million, CIFs $435, + IFC+ $3 billion co-financing): Morocco</a:t>
            </a:r>
            <a:r>
              <a:rPr lang="en-US" sz="1200" b="1" kern="1200" baseline="0" dirty="0">
                <a:solidFill>
                  <a:schemeClr val="tx1"/>
                </a:solidFill>
                <a:effectLst/>
                <a:latin typeface="+mn-lt"/>
                <a:ea typeface="+mn-ea"/>
                <a:cs typeface="+mn-cs"/>
              </a:rPr>
              <a:t> and Egypt, </a:t>
            </a:r>
            <a:r>
              <a:rPr lang="en-US" sz="1200" b="0" kern="1200" baseline="0" dirty="0">
                <a:solidFill>
                  <a:schemeClr val="tx1"/>
                </a:solidFill>
                <a:effectLst/>
                <a:latin typeface="+mn-lt"/>
                <a:ea typeface="+mn-ea"/>
                <a:cs typeface="+mn-cs"/>
              </a:rPr>
              <a:t>w</a:t>
            </a:r>
            <a:r>
              <a:rPr lang="en-US" sz="1200" b="0" kern="1200" dirty="0">
                <a:solidFill>
                  <a:schemeClr val="tx1"/>
                </a:solidFill>
                <a:effectLst/>
                <a:latin typeface="+mn-lt"/>
                <a:ea typeface="+mn-ea"/>
                <a:cs typeface="+mn-cs"/>
              </a:rPr>
              <a:t>ere amongst the first 10 ever concentrated solar thermal plants to be developed and implemented. They have served</a:t>
            </a:r>
            <a:r>
              <a:rPr lang="en-US" sz="1200" b="0" kern="1200" baseline="0" dirty="0">
                <a:solidFill>
                  <a:schemeClr val="tx1"/>
                </a:solidFill>
                <a:effectLst/>
                <a:latin typeface="+mn-lt"/>
                <a:ea typeface="+mn-ea"/>
                <a:cs typeface="+mn-cs"/>
              </a:rPr>
              <a:t> as proof of concept for the rest of the World and enabled the technology to go mainstream throughout the World – a classic example of developed countries learning from a technology piloted in developing countries through GEF resources. The </a:t>
            </a:r>
            <a:r>
              <a:rPr lang="en-US" sz="1200" kern="1200" dirty="0">
                <a:solidFill>
                  <a:schemeClr val="tx1"/>
                </a:solidFill>
                <a:effectLst/>
                <a:latin typeface="+mn-lt"/>
                <a:ea typeface="+mn-ea"/>
                <a:cs typeface="+mn-cs"/>
              </a:rPr>
              <a:t>technology is now going being</a:t>
            </a:r>
            <a:r>
              <a:rPr lang="en-US" sz="1200" kern="1200" baseline="0" dirty="0">
                <a:solidFill>
                  <a:schemeClr val="tx1"/>
                </a:solidFill>
                <a:effectLst/>
                <a:latin typeface="+mn-lt"/>
                <a:ea typeface="+mn-ea"/>
                <a:cs typeface="+mn-cs"/>
              </a:rPr>
              <a:t> applied </a:t>
            </a:r>
            <a:r>
              <a:rPr lang="en-US" sz="1200" kern="1200" dirty="0">
                <a:solidFill>
                  <a:schemeClr val="tx1"/>
                </a:solidFill>
                <a:effectLst/>
                <a:latin typeface="+mn-lt"/>
                <a:ea typeface="+mn-ea"/>
                <a:cs typeface="+mn-cs"/>
              </a:rPr>
              <a:t>Spain, USA, Middle East, China, Cyprus, South Africa and India. Over 30 projects are underway in the Middle East alone. </a:t>
            </a:r>
            <a:r>
              <a:rPr lang="en-US" sz="1200" kern="1200" baseline="0" dirty="0">
                <a:solidFill>
                  <a:schemeClr val="tx1"/>
                </a:solidFill>
                <a:effectLst/>
                <a:latin typeface="+mn-lt"/>
                <a:ea typeface="+mn-ea"/>
                <a:cs typeface="+mn-cs"/>
              </a:rPr>
              <a:t> The projects achieve significant climate mitigation benefits, reduce demand for coal, engage the private sector and deliver clean energy which are all key GEF objectives</a:t>
            </a:r>
            <a:endParaRPr lang="en-US" sz="1200" kern="1200" dirty="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200" b="1" u="sng" dirty="0"/>
          </a:p>
          <a:p>
            <a:endParaRPr lang="en-US" sz="1200" b="1" u="none" kern="1200" dirty="0">
              <a:solidFill>
                <a:schemeClr val="tx1"/>
              </a:solidFill>
              <a:effectLst/>
              <a:latin typeface="+mn-lt"/>
              <a:ea typeface="+mn-ea"/>
              <a:cs typeface="+mn-cs"/>
            </a:endParaRPr>
          </a:p>
          <a:p>
            <a:pPr lvl="0"/>
            <a:r>
              <a:rPr lang="en-US" sz="1200" b="1" kern="1200" dirty="0">
                <a:solidFill>
                  <a:schemeClr val="tx1"/>
                </a:solidFill>
                <a:effectLst/>
                <a:latin typeface="+mn-lt"/>
                <a:ea typeface="+mn-ea"/>
                <a:cs typeface="+mn-cs"/>
              </a:rPr>
              <a:t>NEPAD Great Green Wall Initiative/ Sahel West Africa Program: </a:t>
            </a:r>
            <a:r>
              <a:rPr lang="en-US" sz="1200" kern="1200" dirty="0">
                <a:solidFill>
                  <a:schemeClr val="tx1"/>
                </a:solidFill>
                <a:effectLst/>
                <a:latin typeface="+mn-lt"/>
                <a:ea typeface="+mn-ea"/>
                <a:cs typeface="+mn-cs"/>
              </a:rPr>
              <a:t>GEF $108million and $2billion including IDA $900 million. The Program is addressing sustainable land and water management and agricultural productivity improvements across 12 countries in the Sahel. Focal areas include biodiversity, land degradation and</a:t>
            </a:r>
            <a:r>
              <a:rPr lang="en-US" sz="1200" kern="1200" baseline="0" dirty="0">
                <a:solidFill>
                  <a:schemeClr val="tx1"/>
                </a:solidFill>
                <a:effectLst/>
                <a:latin typeface="+mn-lt"/>
                <a:ea typeface="+mn-ea"/>
                <a:cs typeface="+mn-cs"/>
              </a:rPr>
              <a:t> SFM. </a:t>
            </a:r>
            <a:r>
              <a:rPr lang="en-US" sz="1200" kern="1200" dirty="0">
                <a:solidFill>
                  <a:schemeClr val="tx1"/>
                </a:solidFill>
                <a:effectLst/>
                <a:latin typeface="+mn-lt"/>
                <a:ea typeface="+mn-ea"/>
                <a:cs typeface="+mn-cs"/>
              </a:rPr>
              <a:t>This is</a:t>
            </a:r>
            <a:r>
              <a:rPr lang="en-US" sz="1200" kern="1200" baseline="0" dirty="0">
                <a:solidFill>
                  <a:schemeClr val="tx1"/>
                </a:solidFill>
                <a:effectLst/>
                <a:latin typeface="+mn-lt"/>
                <a:ea typeface="+mn-ea"/>
                <a:cs typeface="+mn-cs"/>
              </a:rPr>
              <a:t> a NEPAD flagship program led by the World Bank and supported by AfDB, TERRAfrica, other partners and the GEF.  It is leading the way in engaging countries in  turning back the desert, while strengthening livelihoods. As a result </a:t>
            </a:r>
            <a:r>
              <a:rPr lang="en-US" sz="1200" kern="1200" dirty="0">
                <a:solidFill>
                  <a:schemeClr val="tx1"/>
                </a:solidFill>
                <a:effectLst/>
                <a:latin typeface="+mn-lt"/>
                <a:ea typeface="+mn-ea"/>
                <a:cs typeface="+mn-cs"/>
              </a:rPr>
              <a:t>NEPAD is talking to the World Bank about extending the program to Sub- Saharan Africa and the Horn of Africa </a:t>
            </a:r>
            <a:r>
              <a:rPr lang="en-US" sz="1200" kern="1200" baseline="0" dirty="0">
                <a:solidFill>
                  <a:schemeClr val="tx1"/>
                </a:solidFill>
                <a:effectLst/>
                <a:latin typeface="+mn-lt"/>
                <a:ea typeface="+mn-ea"/>
                <a:cs typeface="+mn-cs"/>
              </a:rPr>
              <a:t> - </a:t>
            </a:r>
            <a:r>
              <a:rPr lang="en-US" sz="1200" kern="1200" dirty="0">
                <a:solidFill>
                  <a:schemeClr val="tx1"/>
                </a:solidFill>
                <a:effectLst/>
                <a:latin typeface="+mn-lt"/>
                <a:ea typeface="+mn-ea"/>
                <a:cs typeface="+mn-cs"/>
              </a:rPr>
              <a:t> a nexus of instability caused by climate change (water and land degradation, migration and conflict. </a:t>
            </a:r>
          </a:p>
          <a:p>
            <a:r>
              <a:rPr lang="en-US" sz="1200" kern="1200" dirty="0">
                <a:solidFill>
                  <a:schemeClr val="tx1"/>
                </a:solidFill>
                <a:effectLst/>
                <a:latin typeface="+mn-lt"/>
                <a:ea typeface="+mn-ea"/>
                <a:cs typeface="+mn-cs"/>
              </a:rPr>
              <a:t> </a:t>
            </a:r>
          </a:p>
          <a:p>
            <a:endParaRPr lang="en-US" dirty="0"/>
          </a:p>
        </p:txBody>
      </p:sp>
      <p:sp>
        <p:nvSpPr>
          <p:cNvPr id="4" name="Slide Number Placeholder 3"/>
          <p:cNvSpPr>
            <a:spLocks noGrp="1"/>
          </p:cNvSpPr>
          <p:nvPr>
            <p:ph type="sldNum" sz="quarter" idx="10"/>
          </p:nvPr>
        </p:nvSpPr>
        <p:spPr/>
        <p:txBody>
          <a:bodyPr/>
          <a:lstStyle/>
          <a:p>
            <a:fld id="{4553BC9F-1D35-429B-A2E3-3079890160A5}" type="slidenum">
              <a:rPr lang="en-US" smtClean="0"/>
              <a:t>6</a:t>
            </a:fld>
            <a:endParaRPr lang="en-US" dirty="0"/>
          </a:p>
        </p:txBody>
      </p:sp>
    </p:spTree>
    <p:extLst>
      <p:ext uri="{BB962C8B-B14F-4D97-AF65-F5344CB8AC3E}">
        <p14:creationId xmlns:p14="http://schemas.microsoft.com/office/powerpoint/2010/main" val="264595628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C542C27-37DE-4F49-B994-073AB3994D49}" type="slidenum">
              <a:rPr lang="en-US" smtClean="0"/>
              <a:t>7</a:t>
            </a:fld>
            <a:endParaRPr lang="en-US" dirty="0"/>
          </a:p>
        </p:txBody>
      </p:sp>
    </p:spTree>
    <p:extLst>
      <p:ext uri="{BB962C8B-B14F-4D97-AF65-F5344CB8AC3E}">
        <p14:creationId xmlns:p14="http://schemas.microsoft.com/office/powerpoint/2010/main" val="122258762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222724524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222035683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14481928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18275856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25027916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12837617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349117673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36956774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342264158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5005699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CCF2AB2C-3B73-43D3-A71A-6C56D5E4D05A}" type="datetimeFigureOut">
              <a:rPr lang="en-US" smtClean="0"/>
              <a:t>2/21/2017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A7A458F1-07A5-49AB-BF9D-6E52C7507B04}" type="slidenum">
              <a:rPr lang="en-US" smtClean="0"/>
              <a:t>‹#›</a:t>
            </a:fld>
            <a:endParaRPr lang="en-US" dirty="0"/>
          </a:p>
        </p:txBody>
      </p:sp>
    </p:spTree>
    <p:extLst>
      <p:ext uri="{BB962C8B-B14F-4D97-AF65-F5344CB8AC3E}">
        <p14:creationId xmlns:p14="http://schemas.microsoft.com/office/powerpoint/2010/main" val="38034357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CF2AB2C-3B73-43D3-A71A-6C56D5E4D05A}" type="datetimeFigureOut">
              <a:rPr lang="en-US" smtClean="0"/>
              <a:t>2/21/2017</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7A458F1-07A5-49AB-BF9D-6E52C7507B04}" type="slidenum">
              <a:rPr lang="en-US" smtClean="0"/>
              <a:t>‹#›</a:t>
            </a:fld>
            <a:endParaRPr lang="en-US" dirty="0"/>
          </a:p>
        </p:txBody>
      </p:sp>
    </p:spTree>
    <p:extLst>
      <p:ext uri="{BB962C8B-B14F-4D97-AF65-F5344CB8AC3E}">
        <p14:creationId xmlns:p14="http://schemas.microsoft.com/office/powerpoint/2010/main" val="20803014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6.xml"/><Relationship Id="rId1" Type="http://schemas.openxmlformats.org/officeDocument/2006/relationships/slideLayout" Target="../slideLayouts/slideLayout7.xml"/><Relationship Id="rId4" Type="http://schemas.openxmlformats.org/officeDocument/2006/relationships/image" Target="../media/image2.emf"/></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b="1" dirty="0"/>
              <a:t>Using the GEF to achieve transformation</a:t>
            </a:r>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26368966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a:t>4 mechanisms support transformation </a:t>
            </a:r>
          </a:p>
        </p:txBody>
      </p:sp>
      <p:sp>
        <p:nvSpPr>
          <p:cNvPr id="5" name="Content Placeholder 4"/>
          <p:cNvSpPr>
            <a:spLocks noGrp="1"/>
          </p:cNvSpPr>
          <p:nvPr>
            <p:ph idx="1"/>
          </p:nvPr>
        </p:nvSpPr>
        <p:spPr>
          <a:xfrm>
            <a:off x="838200" y="1778491"/>
            <a:ext cx="10515600" cy="4351338"/>
          </a:xfrm>
        </p:spPr>
        <p:txBody>
          <a:bodyPr/>
          <a:lstStyle/>
          <a:p>
            <a:r>
              <a:rPr lang="en-US" b="1" dirty="0"/>
              <a:t>Removal of binding constraints/barriers</a:t>
            </a:r>
            <a:r>
              <a:rPr lang="en-US" dirty="0"/>
              <a:t>: towards achieving an objective/ innovation</a:t>
            </a:r>
          </a:p>
          <a:p>
            <a:r>
              <a:rPr lang="en-US" b="1" dirty="0"/>
              <a:t>Use of cross sectoral approaches:  </a:t>
            </a:r>
            <a:r>
              <a:rPr lang="en-US" dirty="0"/>
              <a:t>Key to addressing multiple issues/ (achieving depth to transformation)</a:t>
            </a:r>
          </a:p>
          <a:p>
            <a:r>
              <a:rPr lang="en-US" b="1" dirty="0"/>
              <a:t>Scaling up: </a:t>
            </a:r>
            <a:r>
              <a:rPr lang="en-US" dirty="0"/>
              <a:t>Scaling up is needed to achieve impact</a:t>
            </a:r>
          </a:p>
          <a:p>
            <a:r>
              <a:rPr lang="en-US" b="1" dirty="0"/>
              <a:t>Behavioral change: </a:t>
            </a:r>
            <a:r>
              <a:rPr lang="en-US" dirty="0"/>
              <a:t>Created through combination of incentivizes, regulation, use of market forces and information flow (sustain transformation)</a:t>
            </a:r>
          </a:p>
          <a:p>
            <a:endParaRPr lang="en-US" dirty="0"/>
          </a:p>
          <a:p>
            <a:endParaRPr lang="en-US" dirty="0"/>
          </a:p>
        </p:txBody>
      </p:sp>
    </p:spTree>
    <p:extLst>
      <p:ext uri="{BB962C8B-B14F-4D97-AF65-F5344CB8AC3E}">
        <p14:creationId xmlns:p14="http://schemas.microsoft.com/office/powerpoint/2010/main" val="326672641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a:t>What else may be required to support transformation?</a:t>
            </a:r>
          </a:p>
        </p:txBody>
      </p:sp>
      <p:sp>
        <p:nvSpPr>
          <p:cNvPr id="3" name="Content Placeholder 2"/>
          <p:cNvSpPr>
            <a:spLocks noGrp="1"/>
          </p:cNvSpPr>
          <p:nvPr>
            <p:ph idx="1"/>
          </p:nvPr>
        </p:nvSpPr>
        <p:spPr/>
        <p:txBody>
          <a:bodyPr/>
          <a:lstStyle/>
          <a:p>
            <a:r>
              <a:rPr lang="en-US" b="1" dirty="0"/>
              <a:t>Enabling environment and political economy: </a:t>
            </a:r>
            <a:r>
              <a:rPr lang="en-US" dirty="0"/>
              <a:t>Need to address difficult issues in the political economy to push through reforms</a:t>
            </a:r>
          </a:p>
          <a:p>
            <a:r>
              <a:rPr lang="en-US" b="1" dirty="0"/>
              <a:t>Upstream analytics, </a:t>
            </a:r>
            <a:r>
              <a:rPr lang="en-US" dirty="0"/>
              <a:t>strong design and implementation is essential</a:t>
            </a:r>
          </a:p>
          <a:p>
            <a:r>
              <a:rPr lang="en-US" b="1" dirty="0"/>
              <a:t>Sustained and continuous engagement </a:t>
            </a:r>
            <a:r>
              <a:rPr lang="en-US" dirty="0"/>
              <a:t>needed</a:t>
            </a:r>
          </a:p>
          <a:p>
            <a:r>
              <a:rPr lang="en-US" b="1" dirty="0"/>
              <a:t>Innovative approaches: </a:t>
            </a:r>
            <a:r>
              <a:rPr lang="en-US" dirty="0"/>
              <a:t>need to scale innovation correctly and use  adaptive practices to reduce risks</a:t>
            </a:r>
          </a:p>
          <a:p>
            <a:endParaRPr lang="en-US" dirty="0"/>
          </a:p>
        </p:txBody>
      </p:sp>
    </p:spTree>
    <p:extLst>
      <p:ext uri="{BB962C8B-B14F-4D97-AF65-F5344CB8AC3E}">
        <p14:creationId xmlns:p14="http://schemas.microsoft.com/office/powerpoint/2010/main" val="39679952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a:t>What do we find this means for GEF Agencies and yourselves </a:t>
            </a:r>
          </a:p>
        </p:txBody>
      </p:sp>
      <p:sp>
        <p:nvSpPr>
          <p:cNvPr id="3" name="Content Placeholder 2"/>
          <p:cNvSpPr>
            <a:spLocks noGrp="1"/>
          </p:cNvSpPr>
          <p:nvPr>
            <p:ph idx="1"/>
          </p:nvPr>
        </p:nvSpPr>
        <p:spPr/>
        <p:txBody>
          <a:bodyPr/>
          <a:lstStyle/>
          <a:p>
            <a:r>
              <a:rPr lang="en-US" dirty="0"/>
              <a:t>Use </a:t>
            </a:r>
            <a:r>
              <a:rPr lang="en-US" b="1" dirty="0"/>
              <a:t>rigorous diagnostics </a:t>
            </a:r>
            <a:r>
              <a:rPr lang="en-US" dirty="0"/>
              <a:t>to identify binding constraints</a:t>
            </a:r>
          </a:p>
          <a:p>
            <a:r>
              <a:rPr lang="en-US" b="1" dirty="0"/>
              <a:t>Design the program </a:t>
            </a:r>
            <a:r>
              <a:rPr lang="en-US" dirty="0"/>
              <a:t>around the most binding constraints</a:t>
            </a:r>
          </a:p>
          <a:p>
            <a:r>
              <a:rPr lang="en-US" dirty="0"/>
              <a:t>Agencies should focus on addressing the binding constraints/barriers where they have a </a:t>
            </a:r>
            <a:r>
              <a:rPr lang="en-US" b="1" dirty="0"/>
              <a:t>comparative advantage</a:t>
            </a:r>
          </a:p>
          <a:p>
            <a:r>
              <a:rPr lang="en-US" b="1" dirty="0"/>
              <a:t>Build on mechanisms which support transformation</a:t>
            </a:r>
          </a:p>
          <a:p>
            <a:r>
              <a:rPr lang="en-US" b="1" dirty="0"/>
              <a:t>Build broad coalitions </a:t>
            </a:r>
            <a:r>
              <a:rPr lang="en-US" dirty="0"/>
              <a:t>with key beneficiaries/stakeholders</a:t>
            </a:r>
          </a:p>
          <a:p>
            <a:r>
              <a:rPr lang="en-US" b="1" dirty="0"/>
              <a:t>Stay the course: </a:t>
            </a:r>
            <a:r>
              <a:rPr lang="en-US" dirty="0"/>
              <a:t>Continue longer term program support as needed</a:t>
            </a:r>
          </a:p>
          <a:p>
            <a:endParaRPr lang="en-US" dirty="0"/>
          </a:p>
          <a:p>
            <a:endParaRPr lang="en-US" dirty="0"/>
          </a:p>
          <a:p>
            <a:endParaRPr lang="en-US" dirty="0"/>
          </a:p>
        </p:txBody>
      </p:sp>
    </p:spTree>
    <p:extLst>
      <p:ext uri="{BB962C8B-B14F-4D97-AF65-F5344CB8AC3E}">
        <p14:creationId xmlns:p14="http://schemas.microsoft.com/office/powerpoint/2010/main" val="176570082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About complexity of interventions… </a:t>
            </a:r>
          </a:p>
        </p:txBody>
      </p:sp>
      <p:sp>
        <p:nvSpPr>
          <p:cNvPr id="3" name="Content Placeholder 2"/>
          <p:cNvSpPr>
            <a:spLocks noGrp="1"/>
          </p:cNvSpPr>
          <p:nvPr>
            <p:ph idx="1"/>
          </p:nvPr>
        </p:nvSpPr>
        <p:spPr/>
        <p:txBody>
          <a:bodyPr/>
          <a:lstStyle/>
          <a:p>
            <a:r>
              <a:rPr lang="en-US" dirty="0"/>
              <a:t>Reduce potential complexity by </a:t>
            </a:r>
            <a:r>
              <a:rPr lang="en-US" b="1" dirty="0"/>
              <a:t>selecting and sequencing </a:t>
            </a:r>
            <a:r>
              <a:rPr lang="en-US" dirty="0"/>
              <a:t>interventions to address binding constraints/barriers</a:t>
            </a:r>
          </a:p>
          <a:p>
            <a:endParaRPr lang="en-US" dirty="0"/>
          </a:p>
          <a:p>
            <a:endParaRPr lang="en-US" dirty="0"/>
          </a:p>
        </p:txBody>
      </p:sp>
    </p:spTree>
    <p:extLst>
      <p:ext uri="{BB962C8B-B14F-4D97-AF65-F5344CB8AC3E}">
        <p14:creationId xmlns:p14="http://schemas.microsoft.com/office/powerpoint/2010/main" val="150570037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descr="http://farm5.staticflickr.com/4153/4842167622_5d8753a0f4.jpg"/>
          <p:cNvPicPr/>
          <p:nvPr/>
        </p:nvPicPr>
        <p:blipFill>
          <a:blip r:embed="rId3" cstate="print"/>
          <a:srcRect/>
          <a:stretch>
            <a:fillRect/>
          </a:stretch>
        </p:blipFill>
        <p:spPr bwMode="auto">
          <a:xfrm>
            <a:off x="1643571" y="1446874"/>
            <a:ext cx="2453979" cy="1642745"/>
          </a:xfrm>
          <a:prstGeom prst="rect">
            <a:avLst/>
          </a:prstGeom>
          <a:noFill/>
          <a:ln w="9525">
            <a:noFill/>
            <a:miter lim="800000"/>
            <a:headEnd/>
            <a:tailEnd/>
          </a:ln>
        </p:spPr>
      </p:pic>
      <p:sp>
        <p:nvSpPr>
          <p:cNvPr id="7" name="Oval 6"/>
          <p:cNvSpPr/>
          <p:nvPr/>
        </p:nvSpPr>
        <p:spPr>
          <a:xfrm>
            <a:off x="969819" y="2494597"/>
            <a:ext cx="865663" cy="734264"/>
          </a:xfrm>
          <a:prstGeom prst="ellipse">
            <a:avLst/>
          </a:prstGeom>
          <a:solidFill>
            <a:schemeClr val="accent3"/>
          </a:solidFill>
          <a:ln>
            <a:solidFill>
              <a:schemeClr val="accent3">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Mexico</a:t>
            </a:r>
          </a:p>
        </p:txBody>
      </p:sp>
      <p:sp>
        <p:nvSpPr>
          <p:cNvPr id="8" name="Oval 7"/>
          <p:cNvSpPr/>
          <p:nvPr/>
        </p:nvSpPr>
        <p:spPr>
          <a:xfrm>
            <a:off x="3874985" y="1279899"/>
            <a:ext cx="1408894" cy="782702"/>
          </a:xfrm>
          <a:prstGeom prst="ellipse">
            <a:avLst/>
          </a:prstGeom>
          <a:solidFill>
            <a:schemeClr val="accent3"/>
          </a:solidFill>
          <a:ln>
            <a:solidFill>
              <a:schemeClr val="accent3">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r>
              <a:rPr lang="en-US" sz="1600" b="1" dirty="0"/>
              <a:t>CSP Morocco</a:t>
            </a:r>
          </a:p>
          <a:p>
            <a:pPr algn="ctr"/>
            <a:endParaRPr lang="en-US" sz="1600" dirty="0"/>
          </a:p>
        </p:txBody>
      </p:sp>
      <p:sp>
        <p:nvSpPr>
          <p:cNvPr id="9" name="Oval 8"/>
          <p:cNvSpPr/>
          <p:nvPr/>
        </p:nvSpPr>
        <p:spPr>
          <a:xfrm>
            <a:off x="3080259" y="2673709"/>
            <a:ext cx="794726" cy="552766"/>
          </a:xfrm>
          <a:prstGeom prst="ellipse">
            <a:avLst/>
          </a:prstGeom>
          <a:solidFill>
            <a:srgbClr val="EC88AC"/>
          </a:solidFill>
          <a:ln>
            <a:solidFill>
              <a:srgbClr val="EC88AC"/>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t>IBRD</a:t>
            </a:r>
          </a:p>
        </p:txBody>
      </p:sp>
      <p:sp>
        <p:nvSpPr>
          <p:cNvPr id="10" name="Oval 9"/>
          <p:cNvSpPr/>
          <p:nvPr/>
        </p:nvSpPr>
        <p:spPr>
          <a:xfrm>
            <a:off x="2855789" y="3046810"/>
            <a:ext cx="749932" cy="518719"/>
          </a:xfrm>
          <a:prstGeom prst="ellipse">
            <a:avLst/>
          </a:prstGeom>
          <a:solidFill>
            <a:srgbClr val="EC88AC"/>
          </a:solidFill>
          <a:ln>
            <a:solidFill>
              <a:srgbClr val="EC88AC"/>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dirty="0"/>
              <a:t>Gov’t</a:t>
            </a:r>
          </a:p>
        </p:txBody>
      </p:sp>
      <p:sp>
        <p:nvSpPr>
          <p:cNvPr id="11" name="Oval 10"/>
          <p:cNvSpPr/>
          <p:nvPr/>
        </p:nvSpPr>
        <p:spPr>
          <a:xfrm>
            <a:off x="2351805" y="3171183"/>
            <a:ext cx="773795" cy="520034"/>
          </a:xfrm>
          <a:prstGeom prst="ellipse">
            <a:avLst/>
          </a:prstGeom>
          <a:solidFill>
            <a:srgbClr val="EC88AC"/>
          </a:solidFill>
          <a:ln>
            <a:solidFill>
              <a:srgbClr val="EC88AC"/>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t>CTF</a:t>
            </a:r>
          </a:p>
        </p:txBody>
      </p:sp>
      <p:sp>
        <p:nvSpPr>
          <p:cNvPr id="12" name="Oval 11"/>
          <p:cNvSpPr/>
          <p:nvPr/>
        </p:nvSpPr>
        <p:spPr>
          <a:xfrm>
            <a:off x="1313900" y="3025938"/>
            <a:ext cx="832266" cy="686460"/>
          </a:xfrm>
          <a:prstGeom prst="ellipse">
            <a:avLst/>
          </a:prstGeom>
          <a:solidFill>
            <a:schemeClr val="accent3"/>
          </a:solidFill>
          <a:ln>
            <a:solidFill>
              <a:schemeClr val="accent3">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a:t>Egypt</a:t>
            </a:r>
          </a:p>
        </p:txBody>
      </p:sp>
      <p:sp>
        <p:nvSpPr>
          <p:cNvPr id="15" name="TextBox 14"/>
          <p:cNvSpPr txBox="1"/>
          <p:nvPr/>
        </p:nvSpPr>
        <p:spPr>
          <a:xfrm>
            <a:off x="969819" y="861265"/>
            <a:ext cx="5150064" cy="369332"/>
          </a:xfrm>
          <a:prstGeom prst="rect">
            <a:avLst/>
          </a:prstGeom>
          <a:noFill/>
        </p:spPr>
        <p:txBody>
          <a:bodyPr wrap="none" rtlCol="0">
            <a:spAutoFit/>
          </a:bodyPr>
          <a:lstStyle/>
          <a:p>
            <a:r>
              <a:rPr lang="en-US" b="1" dirty="0">
                <a:solidFill>
                  <a:schemeClr val="accent3">
                    <a:lumMod val="50000"/>
                  </a:schemeClr>
                </a:solidFill>
              </a:rPr>
              <a:t>SOLAR THERMAL TECHNOILOGY NOW GLOBALIZING</a:t>
            </a:r>
          </a:p>
        </p:txBody>
      </p:sp>
      <p:sp>
        <p:nvSpPr>
          <p:cNvPr id="35" name="TextBox 34"/>
          <p:cNvSpPr txBox="1"/>
          <p:nvPr/>
        </p:nvSpPr>
        <p:spPr>
          <a:xfrm>
            <a:off x="7699493" y="537919"/>
            <a:ext cx="184731" cy="369332"/>
          </a:xfrm>
          <a:prstGeom prst="rect">
            <a:avLst/>
          </a:prstGeom>
          <a:noFill/>
        </p:spPr>
        <p:txBody>
          <a:bodyPr wrap="none" rtlCol="0">
            <a:spAutoFit/>
          </a:bodyPr>
          <a:lstStyle/>
          <a:p>
            <a:endParaRPr lang="en-US" b="1" dirty="0">
              <a:solidFill>
                <a:schemeClr val="accent3">
                  <a:lumMod val="50000"/>
                </a:schemeClr>
              </a:solidFill>
            </a:endParaRPr>
          </a:p>
        </p:txBody>
      </p:sp>
      <p:pic>
        <p:nvPicPr>
          <p:cNvPr id="71" name="Picture 70"/>
          <p:cNvPicPr>
            <a:picLocks noChangeAspect="1"/>
          </p:cNvPicPr>
          <p:nvPr/>
        </p:nvPicPr>
        <p:blipFill>
          <a:blip r:embed="rId4"/>
          <a:stretch>
            <a:fillRect/>
          </a:stretch>
        </p:blipFill>
        <p:spPr>
          <a:xfrm>
            <a:off x="5077050" y="4394846"/>
            <a:ext cx="1871488" cy="2176372"/>
          </a:xfrm>
          <a:prstGeom prst="rect">
            <a:avLst/>
          </a:prstGeom>
        </p:spPr>
      </p:pic>
      <p:sp>
        <p:nvSpPr>
          <p:cNvPr id="73" name="Oval 72"/>
          <p:cNvSpPr/>
          <p:nvPr/>
        </p:nvSpPr>
        <p:spPr>
          <a:xfrm>
            <a:off x="6833303" y="4324788"/>
            <a:ext cx="2514557" cy="1228324"/>
          </a:xfrm>
          <a:prstGeom prst="ellipse">
            <a:avLst/>
          </a:prstGeom>
          <a:solidFill>
            <a:schemeClr val="accent3"/>
          </a:solidFill>
          <a:ln>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a:t>TerrAfrica/ GEF, Govts, donors, communities</a:t>
            </a:r>
            <a:endParaRPr lang="en-US" sz="1400" dirty="0"/>
          </a:p>
        </p:txBody>
      </p:sp>
      <p:sp>
        <p:nvSpPr>
          <p:cNvPr id="74" name="Oval 73"/>
          <p:cNvSpPr/>
          <p:nvPr/>
        </p:nvSpPr>
        <p:spPr>
          <a:xfrm>
            <a:off x="7077006" y="5546492"/>
            <a:ext cx="2100288" cy="1076629"/>
          </a:xfrm>
          <a:prstGeom prst="ellipse">
            <a:avLst/>
          </a:prstGeom>
          <a:solidFill>
            <a:srgbClr val="EC88AC"/>
          </a:solidFill>
          <a:ln w="762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Multi country, multi-instrument  </a:t>
            </a:r>
          </a:p>
          <a:p>
            <a:pPr algn="ctr"/>
            <a:r>
              <a:rPr lang="en-US" sz="1400" dirty="0">
                <a:solidFill>
                  <a:schemeClr val="bg1"/>
                </a:solidFill>
              </a:rPr>
              <a:t>$2 billion</a:t>
            </a:r>
          </a:p>
        </p:txBody>
      </p:sp>
      <p:sp>
        <p:nvSpPr>
          <p:cNvPr id="14" name="Slide Number Placeholder 13"/>
          <p:cNvSpPr>
            <a:spLocks noGrp="1"/>
          </p:cNvSpPr>
          <p:nvPr>
            <p:ph type="sldNum" sz="quarter" idx="12"/>
          </p:nvPr>
        </p:nvSpPr>
        <p:spPr>
          <a:xfrm>
            <a:off x="9072275" y="6483886"/>
            <a:ext cx="2743200" cy="365125"/>
          </a:xfrm>
        </p:spPr>
        <p:txBody>
          <a:bodyPr/>
          <a:lstStyle/>
          <a:p>
            <a:fld id="{D4A6839B-ABAA-41A3-AE43-DC66C7FA73D9}" type="slidenum">
              <a:rPr lang="en-US" smtClean="0"/>
              <a:t>6</a:t>
            </a:fld>
            <a:endParaRPr lang="en-US" dirty="0"/>
          </a:p>
        </p:txBody>
      </p:sp>
      <p:sp>
        <p:nvSpPr>
          <p:cNvPr id="25" name="Oval 24"/>
          <p:cNvSpPr/>
          <p:nvPr/>
        </p:nvSpPr>
        <p:spPr>
          <a:xfrm>
            <a:off x="902545" y="1429835"/>
            <a:ext cx="1060404" cy="78626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p:cNvSpPr txBox="1"/>
          <p:nvPr/>
        </p:nvSpPr>
        <p:spPr>
          <a:xfrm>
            <a:off x="815468" y="1558959"/>
            <a:ext cx="1234558" cy="307777"/>
          </a:xfrm>
          <a:prstGeom prst="rect">
            <a:avLst/>
          </a:prstGeom>
          <a:noFill/>
        </p:spPr>
        <p:txBody>
          <a:bodyPr wrap="square" rtlCol="0">
            <a:spAutoFit/>
          </a:bodyPr>
          <a:lstStyle/>
          <a:p>
            <a:r>
              <a:rPr lang="en-US" sz="1400" dirty="0">
                <a:solidFill>
                  <a:schemeClr val="bg1"/>
                </a:solidFill>
              </a:rPr>
              <a:t>Spain, USA,Is</a:t>
            </a:r>
            <a:endParaRPr lang="en-US" dirty="0">
              <a:solidFill>
                <a:schemeClr val="bg1"/>
              </a:solidFill>
            </a:endParaRPr>
          </a:p>
        </p:txBody>
      </p:sp>
      <p:sp>
        <p:nvSpPr>
          <p:cNvPr id="61" name="TextBox 60"/>
          <p:cNvSpPr txBox="1"/>
          <p:nvPr/>
        </p:nvSpPr>
        <p:spPr>
          <a:xfrm>
            <a:off x="3146513" y="3955456"/>
            <a:ext cx="6525697" cy="369332"/>
          </a:xfrm>
          <a:prstGeom prst="rect">
            <a:avLst/>
          </a:prstGeom>
          <a:noFill/>
        </p:spPr>
        <p:txBody>
          <a:bodyPr wrap="none" rtlCol="0">
            <a:spAutoFit/>
          </a:bodyPr>
          <a:lstStyle/>
          <a:p>
            <a:r>
              <a:rPr lang="en-US" b="1" dirty="0">
                <a:solidFill>
                  <a:schemeClr val="accent3">
                    <a:lumMod val="50000"/>
                  </a:schemeClr>
                </a:solidFill>
              </a:rPr>
              <a:t>                    SUPPORTING NEPADs GREAT GREEN WALL INITIATIVE</a:t>
            </a:r>
          </a:p>
        </p:txBody>
      </p:sp>
      <p:sp>
        <p:nvSpPr>
          <p:cNvPr id="38" name="Oval 37"/>
          <p:cNvSpPr/>
          <p:nvPr/>
        </p:nvSpPr>
        <p:spPr>
          <a:xfrm>
            <a:off x="4041009" y="1938623"/>
            <a:ext cx="3150553" cy="1584084"/>
          </a:xfrm>
          <a:prstGeom prst="ellipse">
            <a:avLst/>
          </a:prstGeom>
          <a:solidFill>
            <a:schemeClr val="accent6"/>
          </a:solidFill>
          <a:ln>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400" b="1" dirty="0">
                <a:solidFill>
                  <a:schemeClr val="bg1"/>
                </a:solidFill>
              </a:rPr>
              <a:t>GEF $92 million /</a:t>
            </a:r>
          </a:p>
          <a:p>
            <a:r>
              <a:rPr lang="en-US" sz="1400" b="1" dirty="0">
                <a:solidFill>
                  <a:schemeClr val="bg1"/>
                </a:solidFill>
              </a:rPr>
              <a:t>IBRD $200 million / </a:t>
            </a:r>
          </a:p>
          <a:p>
            <a:r>
              <a:rPr lang="en-US" sz="1400" b="1" dirty="0">
                <a:solidFill>
                  <a:schemeClr val="bg1"/>
                </a:solidFill>
              </a:rPr>
              <a:t>CIFs $435</a:t>
            </a:r>
          </a:p>
          <a:p>
            <a:endParaRPr lang="en-US" sz="1400" b="1" dirty="0">
              <a:solidFill>
                <a:schemeClr val="bg1"/>
              </a:solidFill>
            </a:endParaRPr>
          </a:p>
          <a:p>
            <a:r>
              <a:rPr lang="en-US" sz="1400" b="1" dirty="0">
                <a:solidFill>
                  <a:schemeClr val="bg1"/>
                </a:solidFill>
              </a:rPr>
              <a:t>Plus $3 billion co-financing</a:t>
            </a:r>
            <a:endParaRPr lang="en-US" sz="1100" dirty="0">
              <a:solidFill>
                <a:schemeClr val="bg1"/>
              </a:solidFill>
            </a:endParaRPr>
          </a:p>
        </p:txBody>
      </p:sp>
      <p:sp>
        <p:nvSpPr>
          <p:cNvPr id="39" name="Oval 38"/>
          <p:cNvSpPr/>
          <p:nvPr/>
        </p:nvSpPr>
        <p:spPr>
          <a:xfrm>
            <a:off x="8833259" y="4945215"/>
            <a:ext cx="2514557" cy="1586710"/>
          </a:xfrm>
          <a:prstGeom prst="ellipse">
            <a:avLst/>
          </a:prstGeom>
          <a:solidFill>
            <a:schemeClr val="accent6"/>
          </a:solidFill>
          <a:ln>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400" b="1" dirty="0"/>
              <a:t> </a:t>
            </a:r>
            <a:r>
              <a:rPr lang="en-US" sz="1400" b="1" dirty="0">
                <a:solidFill>
                  <a:schemeClr val="bg1"/>
                </a:solidFill>
              </a:rPr>
              <a:t>GEF $108 million /</a:t>
            </a:r>
          </a:p>
          <a:p>
            <a:r>
              <a:rPr lang="en-US" sz="1400" b="1" dirty="0">
                <a:solidFill>
                  <a:schemeClr val="bg1"/>
                </a:solidFill>
              </a:rPr>
              <a:t>Co-financing </a:t>
            </a:r>
          </a:p>
          <a:p>
            <a:r>
              <a:rPr lang="en-US" sz="1400" b="1" dirty="0">
                <a:solidFill>
                  <a:schemeClr val="bg1"/>
                </a:solidFill>
              </a:rPr>
              <a:t>$2 billion including IDA $900 million</a:t>
            </a:r>
          </a:p>
        </p:txBody>
      </p:sp>
      <p:sp>
        <p:nvSpPr>
          <p:cNvPr id="34" name="Title 1"/>
          <p:cNvSpPr txBox="1">
            <a:spLocks/>
          </p:cNvSpPr>
          <p:nvPr/>
        </p:nvSpPr>
        <p:spPr>
          <a:xfrm>
            <a:off x="687762" y="122959"/>
            <a:ext cx="11311198" cy="1325563"/>
          </a:xfrm>
          <a:prstGeom prst="rect">
            <a:avLst/>
          </a:prstGeom>
        </p:spPr>
        <p:txBody>
          <a:bodyPr>
            <a:normAutofit/>
          </a:bodyPr>
          <a:lstStyle>
            <a:lvl1pPr algn="l" defTabSz="914400" rtl="0" eaLnBrk="1" latinLnBrk="0" hangingPunct="1">
              <a:lnSpc>
                <a:spcPct val="89000"/>
              </a:lnSpc>
              <a:spcBef>
                <a:spcPct val="0"/>
              </a:spcBef>
              <a:buNone/>
              <a:defRPr sz="4400" kern="1200" baseline="0">
                <a:solidFill>
                  <a:schemeClr val="tx2"/>
                </a:solidFill>
                <a:latin typeface="+mj-lt"/>
                <a:ea typeface="+mj-ea"/>
                <a:cs typeface="+mj-cs"/>
              </a:defRPr>
            </a:lvl1pPr>
          </a:lstStyle>
          <a:p>
            <a:r>
              <a:rPr lang="en-US" sz="4000" b="1" dirty="0"/>
              <a:t>GEF catalyzing transformative impacts</a:t>
            </a:r>
          </a:p>
        </p:txBody>
      </p:sp>
    </p:spTree>
    <p:extLst>
      <p:ext uri="{BB962C8B-B14F-4D97-AF65-F5344CB8AC3E}">
        <p14:creationId xmlns:p14="http://schemas.microsoft.com/office/powerpoint/2010/main" val="314013155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a:t>Exercise: How would you go about using the  GEF to support transformation?</a:t>
            </a:r>
          </a:p>
        </p:txBody>
      </p:sp>
      <p:sp>
        <p:nvSpPr>
          <p:cNvPr id="3" name="Content Placeholder 2"/>
          <p:cNvSpPr>
            <a:spLocks noGrp="1"/>
          </p:cNvSpPr>
          <p:nvPr>
            <p:ph idx="1"/>
          </p:nvPr>
        </p:nvSpPr>
        <p:spPr/>
        <p:txBody>
          <a:bodyPr>
            <a:normAutofit lnSpcReduction="10000"/>
          </a:bodyPr>
          <a:lstStyle/>
          <a:p>
            <a:pPr marL="0" indent="0">
              <a:buNone/>
            </a:pPr>
            <a:r>
              <a:rPr lang="en-US" b="1" dirty="0"/>
              <a:t>Pick a large issue from last years ECW to form your mock project and in your small group do the following:</a:t>
            </a:r>
          </a:p>
          <a:p>
            <a:r>
              <a:rPr lang="en-US" b="1" dirty="0"/>
              <a:t>Decide the key objective and the GEF focal areas you will address</a:t>
            </a:r>
          </a:p>
          <a:p>
            <a:r>
              <a:rPr lang="en-US" b="1" dirty="0"/>
              <a:t>Barriers: what are the key barriers you need to address?</a:t>
            </a:r>
          </a:p>
          <a:p>
            <a:r>
              <a:rPr lang="en-US" b="1" dirty="0"/>
              <a:t>You have limited STAR resources. The GEF Partnership comprises multiple partners – which GEF agencies do you intend to engage to support you and why ?  </a:t>
            </a:r>
          </a:p>
          <a:p>
            <a:r>
              <a:rPr lang="en-US" b="1" dirty="0"/>
              <a:t>Are any key changes needed in the GEF to enable you to implement your transformative program ?</a:t>
            </a:r>
          </a:p>
          <a:p>
            <a:r>
              <a:rPr lang="en-US" b="1" dirty="0"/>
              <a:t>Report back in xx minutes – 3 minutes report</a:t>
            </a:r>
          </a:p>
        </p:txBody>
      </p:sp>
    </p:spTree>
    <p:extLst>
      <p:ext uri="{BB962C8B-B14F-4D97-AF65-F5344CB8AC3E}">
        <p14:creationId xmlns:p14="http://schemas.microsoft.com/office/powerpoint/2010/main" val="139880138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611</TotalTime>
  <Words>1647</Words>
  <Application>Microsoft Office PowerPoint</Application>
  <PresentationFormat>Widescreen</PresentationFormat>
  <Paragraphs>90</Paragraphs>
  <Slides>7</Slides>
  <Notes>7</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7</vt:i4>
      </vt:variant>
    </vt:vector>
  </HeadingPairs>
  <TitlesOfParts>
    <vt:vector size="11" baseType="lpstr">
      <vt:lpstr>Arial</vt:lpstr>
      <vt:lpstr>Calibri</vt:lpstr>
      <vt:lpstr>Calibri Light</vt:lpstr>
      <vt:lpstr>Office Theme</vt:lpstr>
      <vt:lpstr>Using the GEF to achieve transformation</vt:lpstr>
      <vt:lpstr>4 mechanisms support transformation </vt:lpstr>
      <vt:lpstr>What else may be required to support transformation?</vt:lpstr>
      <vt:lpstr>What do we find this means for GEF Agencies and yourselves </vt:lpstr>
      <vt:lpstr>About complexity of interventions… </vt:lpstr>
      <vt:lpstr>PowerPoint Presentation</vt:lpstr>
      <vt:lpstr>Exercise: How would you go about using the  GEF to support transformation?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 are the elements of transformative programs</dc:title>
  <dc:creator>Christopher James Warner</dc:creator>
  <cp:lastModifiedBy>William Ernest Ehlers</cp:lastModifiedBy>
  <cp:revision>34</cp:revision>
  <dcterms:created xsi:type="dcterms:W3CDTF">2017-01-29T23:05:15Z</dcterms:created>
  <dcterms:modified xsi:type="dcterms:W3CDTF">2017-02-21T19:11:34Z</dcterms:modified>
</cp:coreProperties>
</file>

<file path=docProps/thumbnail.jpeg>
</file>